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3"/>
  </p:notesMasterIdLst>
  <p:sldIdLst>
    <p:sldId id="349" r:id="rId4"/>
    <p:sldId id="367" r:id="rId5"/>
    <p:sldId id="368" r:id="rId6"/>
    <p:sldId id="365" r:id="rId7"/>
    <p:sldId id="364" r:id="rId8"/>
    <p:sldId id="366" r:id="rId9"/>
    <p:sldId id="369" r:id="rId10"/>
    <p:sldId id="370" r:id="rId11"/>
    <p:sldId id="3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265" autoAdjust="0"/>
    <p:restoredTop sz="94660"/>
  </p:normalViewPr>
  <p:slideViewPr>
    <p:cSldViewPr snapToGrid="0" showGuides="1">
      <p:cViewPr>
        <p:scale>
          <a:sx n="68" d="100"/>
          <a:sy n="68" d="100"/>
        </p:scale>
        <p:origin x="-768" y="-126"/>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‹N°›</a:t>
            </a:fld>
            <a:endParaRPr lang="en-US"/>
          </a:p>
        </p:txBody>
      </p:sp>
    </p:spTree>
    <p:extLst>
      <p:ext uri="{BB962C8B-B14F-4D97-AF65-F5344CB8AC3E}">
        <p14:creationId xmlns:p14="http://schemas.microsoft.com/office/powerpoint/2010/main" xmlns=""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A45B078-9C2E-4F0F-A743-1BD2E374A3F2}"/>
              </a:ext>
            </a:extLst>
          </p:cNvPr>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8">
            <a:extLst>
              <a:ext uri="{FF2B5EF4-FFF2-40B4-BE49-F238E27FC236}">
                <a16:creationId xmlns:a16="http://schemas.microsoft.com/office/drawing/2014/main" xmlns="" id="{346031F5-1B63-4620-8505-DE5C4A40B24C}"/>
              </a:ext>
            </a:extLst>
          </p:cNvPr>
          <p:cNvGrpSpPr/>
          <p:nvPr userDrawn="1"/>
        </p:nvGrpSpPr>
        <p:grpSpPr>
          <a:xfrm>
            <a:off x="741800" y="1570966"/>
            <a:ext cx="2520000" cy="4680000"/>
            <a:chOff x="445712" y="1449040"/>
            <a:chExt cx="2520000" cy="4680000"/>
          </a:xfrm>
        </p:grpSpPr>
        <p:sp>
          <p:nvSpPr>
            <p:cNvPr id="4" name="Rounded Rectangle 3">
              <a:extLst>
                <a:ext uri="{FF2B5EF4-FFF2-40B4-BE49-F238E27FC236}">
                  <a16:creationId xmlns:a16="http://schemas.microsoft.com/office/drawing/2014/main" xmlns="" id="{FC27CB74-33CD-4A23-B325-C122DA66528C}"/>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xmlns="" id="{58D7BEA8-16EF-49F6-A423-7760EDAB82F5}"/>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1">
              <a:extLst>
                <a:ext uri="{FF2B5EF4-FFF2-40B4-BE49-F238E27FC236}">
                  <a16:creationId xmlns:a16="http://schemas.microsoft.com/office/drawing/2014/main" xmlns="" id="{ADA26798-7DB1-4A1B-8875-4A1F787E724F}"/>
                </a:ext>
              </a:extLst>
            </p:cNvPr>
            <p:cNvGrpSpPr/>
            <p:nvPr userDrawn="1"/>
          </p:nvGrpSpPr>
          <p:grpSpPr>
            <a:xfrm>
              <a:off x="1549420" y="5712364"/>
              <a:ext cx="312583" cy="312583"/>
              <a:chOff x="1570727" y="5532687"/>
              <a:chExt cx="312583" cy="312583"/>
            </a:xfrm>
          </p:grpSpPr>
          <p:sp>
            <p:nvSpPr>
              <p:cNvPr id="7" name="Oval 4">
                <a:extLst>
                  <a:ext uri="{FF2B5EF4-FFF2-40B4-BE49-F238E27FC236}">
                    <a16:creationId xmlns:a16="http://schemas.microsoft.com/office/drawing/2014/main" xmlns="" id="{3F0E6646-AD22-4810-B8E0-6B3AA6FA86A2}"/>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xmlns="" id="{84E7817A-50E1-44BF-B5F3-B2BEF3E94706}"/>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9" name="Picture Placeholder 9">
            <a:extLst>
              <a:ext uri="{FF2B5EF4-FFF2-40B4-BE49-F238E27FC236}">
                <a16:creationId xmlns:a16="http://schemas.microsoft.com/office/drawing/2014/main" xmlns="" id="{FD8E3FD2-2332-4C3D-A627-541B7AFCAC9B}"/>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10" name="Text Placeholder 9">
            <a:extLst>
              <a:ext uri="{FF2B5EF4-FFF2-40B4-BE49-F238E27FC236}">
                <a16:creationId xmlns:a16="http://schemas.microsoft.com/office/drawing/2014/main" xmlns="" id="{88439E42-0E0F-4CED-B659-F8D68A350182}"/>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xmlns=""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xmlns=""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xmlns="" id="{6D0E4AAB-0F04-4DBA-B80B-E677726620AB}"/>
              </a:ext>
            </a:extLst>
          </p:cNvPr>
          <p:cNvSpPr>
            <a:spLocks noGrp="1"/>
          </p:cNvSpPr>
          <p:nvPr>
            <p:ph type="pic" sz="quarter" idx="10" hasCustomPrompt="1"/>
          </p:nvPr>
        </p:nvSpPr>
        <p:spPr>
          <a:xfrm>
            <a:off x="0" y="-1"/>
            <a:ext cx="12192000" cy="4580547"/>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xmlns=""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E866A878-4F93-4B10-90C1-4C8281C48E6C}" type="datetimeFigureOut">
              <a:rPr lang="fr-FR" smtClean="0"/>
              <a:pPr/>
              <a:t>20/04/2021</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76754FD8-F5AE-4296-BFE5-CE0996CDE327}"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E866A878-4F93-4B10-90C1-4C8281C48E6C}" type="datetimeFigureOut">
              <a:rPr lang="fr-FR" smtClean="0"/>
              <a:pPr/>
              <a:t>20/04/2021</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76754FD8-F5AE-4296-BFE5-CE0996CDE327}"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xmlns="" id="{CB93A692-6FE4-459D-971B-4D9666573565}"/>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xmlns="" id="{CE149D9E-74F2-422A-9403-DE25D7880EE3}"/>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xmlns="" id="{0B5A09A4-9D5C-43E2-B67D-0F7F764E33B2}"/>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xmlns="" id="{63E81662-E3DD-4893-A0D0-8BE33B2D3F55}"/>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xmlns=""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4F949C55-7049-48E6-BF47-20C885196F95}"/>
              </a:ext>
            </a:extLst>
          </p:cNvPr>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xmlns="" id="{5B6E9378-3AE8-4175-BFF9-D4A80A07DBEA}"/>
              </a:ext>
            </a:extLst>
          </p:cNvPr>
          <p:cNvGrpSpPr/>
          <p:nvPr userDrawn="1"/>
        </p:nvGrpSpPr>
        <p:grpSpPr>
          <a:xfrm>
            <a:off x="738218" y="2580613"/>
            <a:ext cx="6123410" cy="3364399"/>
            <a:chOff x="-548507" y="477868"/>
            <a:chExt cx="11570449" cy="6357177"/>
          </a:xfrm>
        </p:grpSpPr>
        <p:sp>
          <p:nvSpPr>
            <p:cNvPr id="4" name="Freeform: Shape 3">
              <a:extLst>
                <a:ext uri="{FF2B5EF4-FFF2-40B4-BE49-F238E27FC236}">
                  <a16:creationId xmlns:a16="http://schemas.microsoft.com/office/drawing/2014/main" xmlns="" id="{0910F74B-EC52-4773-BC59-A95B4A2C6E3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7FF96CEC-5ECE-4416-AB10-FE34AE7BAF1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7F755C6F-D202-4C89-B564-B246B06F1F6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662E5B49-F2D4-4500-B669-8FBE9BB5834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F77D40F1-5CB3-48EE-924E-6E3223E1022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xmlns="" id="{9AFA37A4-144E-4F6B-A5A4-A8C4BBDC697A}"/>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xmlns="" id="{BA89A6E2-E8EB-4AD0-85F6-B0A17B2422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8314224-AFA8-48BD-BEE7-13ED7B48495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4E6139F3-8852-433B-9901-75B62370125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xmlns="" id="{8EFA1CC8-0444-4599-AC49-BA67BBF07DD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E768C533-0E1A-45D1-A3AF-081C6C4A09E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xmlns="" id="{9F295247-3F7C-4048-9891-FA9EC6DCF74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xmlns="" id="{7BB75F30-01AA-4ED9-8798-66B87A667AAA}"/>
              </a:ext>
            </a:extLst>
          </p:cNvPr>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17" name="Text Placeholder 9">
            <a:extLst>
              <a:ext uri="{FF2B5EF4-FFF2-40B4-BE49-F238E27FC236}">
                <a16:creationId xmlns:a16="http://schemas.microsoft.com/office/drawing/2014/main" xmlns="" id="{B3616A90-E1DE-47A7-83AE-E8FD3279FFF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 id="2147483691" r:id="rId19"/>
    <p:sldLayoutId id="2147483692"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12E22EC9-32B2-4C76-BCA0-9B27E0E418E1}"/>
              </a:ext>
            </a:extLst>
          </p:cNvPr>
          <p:cNvSpPr txBox="1"/>
          <p:nvPr/>
        </p:nvSpPr>
        <p:spPr>
          <a:xfrm>
            <a:off x="7394978" y="3819950"/>
            <a:ext cx="5741388" cy="1179875"/>
          </a:xfrm>
          <a:prstGeom prst="rect">
            <a:avLst/>
          </a:prstGeom>
          <a:noFill/>
        </p:spPr>
        <p:txBody>
          <a:bodyPr wrap="square" rtlCol="0" anchor="ctr">
            <a:spAutoFit/>
          </a:bodyPr>
          <a:lstStyle/>
          <a:p>
            <a:r>
              <a:rPr lang="en-US" sz="3200" u="sng" dirty="0" smtClean="0">
                <a:solidFill>
                  <a:schemeClr val="bg1"/>
                </a:solidFill>
                <a:latin typeface="Andalus" pitchFamily="18" charset="-78"/>
                <a:cs typeface="Andalus" pitchFamily="18" charset="-78"/>
              </a:rPr>
              <a:t>Les types </a:t>
            </a:r>
            <a:r>
              <a:rPr lang="fr-FR" sz="3200" u="sng" dirty="0" smtClean="0">
                <a:solidFill>
                  <a:schemeClr val="bg1"/>
                </a:solidFill>
                <a:latin typeface="Andalus" pitchFamily="18" charset="-78"/>
                <a:cs typeface="Andalus" pitchFamily="18" charset="-78"/>
              </a:rPr>
              <a:t>d</a:t>
            </a:r>
            <a:r>
              <a:rPr lang="en-US" sz="3200" u="sng" dirty="0" smtClean="0">
                <a:solidFill>
                  <a:schemeClr val="bg1"/>
                </a:solidFill>
                <a:latin typeface="Andalus" pitchFamily="18" charset="-78"/>
                <a:cs typeface="Andalus" pitchFamily="18" charset="-78"/>
              </a:rPr>
              <a:t>u formation</a:t>
            </a:r>
          </a:p>
          <a:p>
            <a:r>
              <a:rPr lang="en-US" sz="2000" dirty="0" smtClean="0"/>
              <a:t/>
            </a:r>
            <a:br>
              <a:rPr lang="en-US" sz="2000" dirty="0" smtClean="0"/>
            </a:br>
            <a:endParaRPr lang="ko-KR" altLang="en-US" sz="1867" dirty="0">
              <a:solidFill>
                <a:schemeClr val="bg1"/>
              </a:solidFill>
              <a:cs typeface="Arial" pitchFamily="34" charset="0"/>
            </a:endParaRPr>
          </a:p>
        </p:txBody>
      </p:sp>
      <p:grpSp>
        <p:nvGrpSpPr>
          <p:cNvPr id="37" name="Graphic 1">
            <a:extLst>
              <a:ext uri="{FF2B5EF4-FFF2-40B4-BE49-F238E27FC236}">
                <a16:creationId xmlns:a16="http://schemas.microsoft.com/office/drawing/2014/main" xmlns="" id="{9745DF84-FA11-4E3C-B8E0-49DB695D18EF}"/>
              </a:ext>
            </a:extLst>
          </p:cNvPr>
          <p:cNvGrpSpPr/>
          <p:nvPr/>
        </p:nvGrpSpPr>
        <p:grpSpPr>
          <a:xfrm>
            <a:off x="9936986" y="295131"/>
            <a:ext cx="1684599" cy="432917"/>
            <a:chOff x="28575" y="1871662"/>
            <a:chExt cx="12134850" cy="3118484"/>
          </a:xfrm>
          <a:solidFill>
            <a:schemeClr val="bg1"/>
          </a:solidFill>
        </p:grpSpPr>
        <p:sp>
          <p:nvSpPr>
            <p:cNvPr id="38" name="Freeform: Shape 37">
              <a:extLst>
                <a:ext uri="{FF2B5EF4-FFF2-40B4-BE49-F238E27FC236}">
                  <a16:creationId xmlns:a16="http://schemas.microsoft.com/office/drawing/2014/main" xmlns="" id="{115403F7-6EDE-4ABF-892A-E31E207A7DD2}"/>
                </a:ext>
              </a:extLst>
            </p:cNvPr>
            <p:cNvSpPr/>
            <p:nvPr/>
          </p:nvSpPr>
          <p:spPr>
            <a:xfrm>
              <a:off x="28575" y="1871662"/>
              <a:ext cx="12134850" cy="3118484"/>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grpFill/>
            <a:ln w="9525" cap="flat">
              <a:noFill/>
              <a:prstDash val="solid"/>
              <a:miter/>
            </a:ln>
          </p:spPr>
          <p:txBody>
            <a:bodyPr rtlCol="0" anchor="ctr"/>
            <a:lstStyle/>
            <a:p>
              <a:endParaRPr lang="en-US"/>
            </a:p>
          </p:txBody>
        </p:sp>
        <p:grpSp>
          <p:nvGrpSpPr>
            <p:cNvPr id="39" name="Graphic 1">
              <a:extLst>
                <a:ext uri="{FF2B5EF4-FFF2-40B4-BE49-F238E27FC236}">
                  <a16:creationId xmlns:a16="http://schemas.microsoft.com/office/drawing/2014/main" xmlns="" id="{40C7FC8C-C59D-4F67-9D0F-F48B0F44A932}"/>
                </a:ext>
              </a:extLst>
            </p:cNvPr>
            <p:cNvGrpSpPr/>
            <p:nvPr/>
          </p:nvGrpSpPr>
          <p:grpSpPr>
            <a:xfrm>
              <a:off x="1795462" y="2549843"/>
              <a:ext cx="8943975" cy="1763075"/>
              <a:chOff x="1795462" y="2549843"/>
              <a:chExt cx="8943975" cy="1763075"/>
            </a:xfrm>
            <a:grpFill/>
          </p:grpSpPr>
          <p:sp>
            <p:nvSpPr>
              <p:cNvPr id="40" name="Freeform: Shape 39">
                <a:extLst>
                  <a:ext uri="{FF2B5EF4-FFF2-40B4-BE49-F238E27FC236}">
                    <a16:creationId xmlns:a16="http://schemas.microsoft.com/office/drawing/2014/main" xmlns="" id="{C003425F-016B-41F8-ABC8-CADC0C9E8E70}"/>
                  </a:ext>
                </a:extLst>
              </p:cNvPr>
              <p:cNvSpPr/>
              <p:nvPr/>
            </p:nvSpPr>
            <p:spPr>
              <a:xfrm>
                <a:off x="5654989" y="2549843"/>
                <a:ext cx="3864288" cy="1695449"/>
              </a:xfrm>
              <a:custGeom>
                <a:avLst/>
                <a:gdLst>
                  <a:gd name="connsiteX0" fmla="*/ 1693545 w 3864292"/>
                  <a:gd name="connsiteY0" fmla="*/ 286703 h 1695450"/>
                  <a:gd name="connsiteX1" fmla="*/ 1693545 w 3864292"/>
                  <a:gd name="connsiteY1" fmla="*/ 767715 h 1695450"/>
                  <a:gd name="connsiteX2" fmla="*/ 1858327 w 3864292"/>
                  <a:gd name="connsiteY2" fmla="*/ 767715 h 1695450"/>
                  <a:gd name="connsiteX3" fmla="*/ 2096452 w 3864292"/>
                  <a:gd name="connsiteY3" fmla="*/ 741045 h 1695450"/>
                  <a:gd name="connsiteX4" fmla="*/ 2190750 w 3864292"/>
                  <a:gd name="connsiteY4" fmla="*/ 658178 h 1695450"/>
                  <a:gd name="connsiteX5" fmla="*/ 2225040 w 3864292"/>
                  <a:gd name="connsiteY5" fmla="*/ 526733 h 1695450"/>
                  <a:gd name="connsiteX6" fmla="*/ 2177415 w 3864292"/>
                  <a:gd name="connsiteY6" fmla="*/ 374333 h 1695450"/>
                  <a:gd name="connsiteX7" fmla="*/ 2056447 w 3864292"/>
                  <a:gd name="connsiteY7" fmla="*/ 299085 h 1695450"/>
                  <a:gd name="connsiteX8" fmla="*/ 1839277 w 3864292"/>
                  <a:gd name="connsiteY8" fmla="*/ 287655 h 1695450"/>
                  <a:gd name="connsiteX9" fmla="*/ 1693545 w 3864292"/>
                  <a:gd name="connsiteY9" fmla="*/ 287655 h 1695450"/>
                  <a:gd name="connsiteX10" fmla="*/ 301943 w 3864292"/>
                  <a:gd name="connsiteY10" fmla="*/ 286703 h 1695450"/>
                  <a:gd name="connsiteX11" fmla="*/ 301943 w 3864292"/>
                  <a:gd name="connsiteY11" fmla="*/ 767715 h 1695450"/>
                  <a:gd name="connsiteX12" fmla="*/ 466725 w 3864292"/>
                  <a:gd name="connsiteY12" fmla="*/ 767715 h 1695450"/>
                  <a:gd name="connsiteX13" fmla="*/ 704850 w 3864292"/>
                  <a:gd name="connsiteY13" fmla="*/ 741045 h 1695450"/>
                  <a:gd name="connsiteX14" fmla="*/ 799147 w 3864292"/>
                  <a:gd name="connsiteY14" fmla="*/ 658178 h 1695450"/>
                  <a:gd name="connsiteX15" fmla="*/ 833438 w 3864292"/>
                  <a:gd name="connsiteY15" fmla="*/ 526733 h 1695450"/>
                  <a:gd name="connsiteX16" fmla="*/ 785813 w 3864292"/>
                  <a:gd name="connsiteY16" fmla="*/ 374333 h 1695450"/>
                  <a:gd name="connsiteX17" fmla="*/ 664845 w 3864292"/>
                  <a:gd name="connsiteY17" fmla="*/ 299085 h 1695450"/>
                  <a:gd name="connsiteX18" fmla="*/ 447675 w 3864292"/>
                  <a:gd name="connsiteY18" fmla="*/ 287655 h 1695450"/>
                  <a:gd name="connsiteX19" fmla="*/ 301943 w 3864292"/>
                  <a:gd name="connsiteY19" fmla="*/ 287655 h 1695450"/>
                  <a:gd name="connsiteX20" fmla="*/ 2676525 w 3864292"/>
                  <a:gd name="connsiteY20" fmla="*/ 0 h 1695450"/>
                  <a:gd name="connsiteX21" fmla="*/ 3864293 w 3864292"/>
                  <a:gd name="connsiteY21" fmla="*/ 0 h 1695450"/>
                  <a:gd name="connsiteX22" fmla="*/ 3864293 w 3864292"/>
                  <a:gd name="connsiteY22" fmla="*/ 286703 h 1695450"/>
                  <a:gd name="connsiteX23" fmla="*/ 3422333 w 3864292"/>
                  <a:gd name="connsiteY23" fmla="*/ 286703 h 1695450"/>
                  <a:gd name="connsiteX24" fmla="*/ 3422333 w 3864292"/>
                  <a:gd name="connsiteY24" fmla="*/ 1695450 h 1695450"/>
                  <a:gd name="connsiteX25" fmla="*/ 3120390 w 3864292"/>
                  <a:gd name="connsiteY25" fmla="*/ 1695450 h 1695450"/>
                  <a:gd name="connsiteX26" fmla="*/ 3120390 w 3864292"/>
                  <a:gd name="connsiteY26" fmla="*/ 286703 h 1695450"/>
                  <a:gd name="connsiteX27" fmla="*/ 2676525 w 3864292"/>
                  <a:gd name="connsiteY27" fmla="*/ 286703 h 1695450"/>
                  <a:gd name="connsiteX28" fmla="*/ 2676525 w 3864292"/>
                  <a:gd name="connsiteY28" fmla="*/ 0 h 1695450"/>
                  <a:gd name="connsiteX29" fmla="*/ 2676525 w 3864292"/>
                  <a:gd name="connsiteY29" fmla="*/ 0 h 1695450"/>
                  <a:gd name="connsiteX30" fmla="*/ 1392555 w 3864292"/>
                  <a:gd name="connsiteY30" fmla="*/ 0 h 1695450"/>
                  <a:gd name="connsiteX31" fmla="*/ 1876425 w 3864292"/>
                  <a:gd name="connsiteY31" fmla="*/ 0 h 1695450"/>
                  <a:gd name="connsiteX32" fmla="*/ 2235518 w 3864292"/>
                  <a:gd name="connsiteY32" fmla="*/ 25718 h 1695450"/>
                  <a:gd name="connsiteX33" fmla="*/ 2450783 w 3864292"/>
                  <a:gd name="connsiteY33" fmla="*/ 191453 h 1695450"/>
                  <a:gd name="connsiteX34" fmla="*/ 2537460 w 3864292"/>
                  <a:gd name="connsiteY34" fmla="*/ 521970 h 1695450"/>
                  <a:gd name="connsiteX35" fmla="*/ 2487930 w 3864292"/>
                  <a:gd name="connsiteY35" fmla="*/ 784860 h 1695450"/>
                  <a:gd name="connsiteX36" fmla="*/ 2361247 w 3864292"/>
                  <a:gd name="connsiteY36" fmla="*/ 951548 h 1695450"/>
                  <a:gd name="connsiteX37" fmla="*/ 2205038 w 3864292"/>
                  <a:gd name="connsiteY37" fmla="*/ 1031558 h 1695450"/>
                  <a:gd name="connsiteX38" fmla="*/ 1891665 w 3864292"/>
                  <a:gd name="connsiteY38" fmla="*/ 1055370 h 1695450"/>
                  <a:gd name="connsiteX39" fmla="*/ 1694497 w 3864292"/>
                  <a:gd name="connsiteY39" fmla="*/ 1055370 h 1695450"/>
                  <a:gd name="connsiteX40" fmla="*/ 1694497 w 3864292"/>
                  <a:gd name="connsiteY40" fmla="*/ 1694498 h 1695450"/>
                  <a:gd name="connsiteX41" fmla="*/ 1392555 w 3864292"/>
                  <a:gd name="connsiteY41" fmla="*/ 1694498 h 1695450"/>
                  <a:gd name="connsiteX42" fmla="*/ 1392555 w 3864292"/>
                  <a:gd name="connsiteY42" fmla="*/ 0 h 1695450"/>
                  <a:gd name="connsiteX43" fmla="*/ 1392555 w 3864292"/>
                  <a:gd name="connsiteY43" fmla="*/ 0 h 1695450"/>
                  <a:gd name="connsiteX44" fmla="*/ 0 w 3864292"/>
                  <a:gd name="connsiteY44" fmla="*/ 0 h 1695450"/>
                  <a:gd name="connsiteX45" fmla="*/ 483870 w 3864292"/>
                  <a:gd name="connsiteY45" fmla="*/ 0 h 1695450"/>
                  <a:gd name="connsiteX46" fmla="*/ 842963 w 3864292"/>
                  <a:gd name="connsiteY46" fmla="*/ 25718 h 1695450"/>
                  <a:gd name="connsiteX47" fmla="*/ 1058227 w 3864292"/>
                  <a:gd name="connsiteY47" fmla="*/ 191453 h 1695450"/>
                  <a:gd name="connsiteX48" fmla="*/ 1144905 w 3864292"/>
                  <a:gd name="connsiteY48" fmla="*/ 521970 h 1695450"/>
                  <a:gd name="connsiteX49" fmla="*/ 1095375 w 3864292"/>
                  <a:gd name="connsiteY49" fmla="*/ 784860 h 1695450"/>
                  <a:gd name="connsiteX50" fmla="*/ 968693 w 3864292"/>
                  <a:gd name="connsiteY50" fmla="*/ 951548 h 1695450"/>
                  <a:gd name="connsiteX51" fmla="*/ 812482 w 3864292"/>
                  <a:gd name="connsiteY51" fmla="*/ 1031558 h 1695450"/>
                  <a:gd name="connsiteX52" fmla="*/ 499110 w 3864292"/>
                  <a:gd name="connsiteY52" fmla="*/ 1055370 h 1695450"/>
                  <a:gd name="connsiteX53" fmla="*/ 301943 w 3864292"/>
                  <a:gd name="connsiteY53" fmla="*/ 1055370 h 1695450"/>
                  <a:gd name="connsiteX54" fmla="*/ 301943 w 3864292"/>
                  <a:gd name="connsiteY54" fmla="*/ 1694498 h 1695450"/>
                  <a:gd name="connsiteX55" fmla="*/ 0 w 3864292"/>
                  <a:gd name="connsiteY55" fmla="*/ 1694498 h 1695450"/>
                  <a:gd name="connsiteX56" fmla="*/ 0 w 3864292"/>
                  <a:gd name="connsiteY56" fmla="*/ 0 h 1695450"/>
                  <a:gd name="connsiteX57" fmla="*/ 0 w 3864292"/>
                  <a:gd name="connsiteY57" fmla="*/ 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4292" h="1695450">
                    <a:moveTo>
                      <a:pt x="1693545" y="286703"/>
                    </a:moveTo>
                    <a:lnTo>
                      <a:pt x="1693545" y="767715"/>
                    </a:lnTo>
                    <a:lnTo>
                      <a:pt x="1858327" y="767715"/>
                    </a:lnTo>
                    <a:cubicBezTo>
                      <a:pt x="1977390" y="767715"/>
                      <a:pt x="2056447" y="759143"/>
                      <a:pt x="2096452" y="741045"/>
                    </a:cubicBezTo>
                    <a:cubicBezTo>
                      <a:pt x="2136458" y="722948"/>
                      <a:pt x="2167890" y="695325"/>
                      <a:pt x="2190750" y="658178"/>
                    </a:cubicBezTo>
                    <a:cubicBezTo>
                      <a:pt x="2213610" y="620078"/>
                      <a:pt x="2225040" y="576263"/>
                      <a:pt x="2225040" y="526733"/>
                    </a:cubicBezTo>
                    <a:cubicBezTo>
                      <a:pt x="2225040" y="464820"/>
                      <a:pt x="2208847" y="414338"/>
                      <a:pt x="2177415" y="374333"/>
                    </a:cubicBezTo>
                    <a:cubicBezTo>
                      <a:pt x="2145030" y="334328"/>
                      <a:pt x="2105025" y="309563"/>
                      <a:pt x="2056447" y="299085"/>
                    </a:cubicBezTo>
                    <a:cubicBezTo>
                      <a:pt x="2020252" y="291465"/>
                      <a:pt x="1947863" y="287655"/>
                      <a:pt x="1839277" y="287655"/>
                    </a:cubicBezTo>
                    <a:lnTo>
                      <a:pt x="1693545" y="287655"/>
                    </a:lnTo>
                    <a:close/>
                    <a:moveTo>
                      <a:pt x="301943" y="286703"/>
                    </a:moveTo>
                    <a:lnTo>
                      <a:pt x="301943" y="767715"/>
                    </a:lnTo>
                    <a:lnTo>
                      <a:pt x="466725" y="767715"/>
                    </a:lnTo>
                    <a:cubicBezTo>
                      <a:pt x="585788" y="767715"/>
                      <a:pt x="664845" y="759143"/>
                      <a:pt x="704850" y="741045"/>
                    </a:cubicBezTo>
                    <a:cubicBezTo>
                      <a:pt x="744855" y="722948"/>
                      <a:pt x="776288" y="695325"/>
                      <a:pt x="799147" y="658178"/>
                    </a:cubicBezTo>
                    <a:cubicBezTo>
                      <a:pt x="822007" y="620078"/>
                      <a:pt x="833438" y="576263"/>
                      <a:pt x="833438" y="526733"/>
                    </a:cubicBezTo>
                    <a:cubicBezTo>
                      <a:pt x="833438" y="464820"/>
                      <a:pt x="817245" y="414338"/>
                      <a:pt x="785813" y="374333"/>
                    </a:cubicBezTo>
                    <a:cubicBezTo>
                      <a:pt x="753427" y="334328"/>
                      <a:pt x="713422" y="309563"/>
                      <a:pt x="664845" y="299085"/>
                    </a:cubicBezTo>
                    <a:cubicBezTo>
                      <a:pt x="628650" y="291465"/>
                      <a:pt x="556260" y="287655"/>
                      <a:pt x="447675" y="287655"/>
                    </a:cubicBezTo>
                    <a:lnTo>
                      <a:pt x="301943" y="287655"/>
                    </a:lnTo>
                    <a:close/>
                    <a:moveTo>
                      <a:pt x="2676525" y="0"/>
                    </a:moveTo>
                    <a:lnTo>
                      <a:pt x="3864293" y="0"/>
                    </a:lnTo>
                    <a:lnTo>
                      <a:pt x="3864293" y="286703"/>
                    </a:lnTo>
                    <a:lnTo>
                      <a:pt x="3422333" y="286703"/>
                    </a:lnTo>
                    <a:lnTo>
                      <a:pt x="3422333" y="1695450"/>
                    </a:lnTo>
                    <a:lnTo>
                      <a:pt x="3120390" y="1695450"/>
                    </a:lnTo>
                    <a:lnTo>
                      <a:pt x="3120390" y="286703"/>
                    </a:lnTo>
                    <a:lnTo>
                      <a:pt x="2676525" y="286703"/>
                    </a:lnTo>
                    <a:lnTo>
                      <a:pt x="2676525" y="0"/>
                    </a:lnTo>
                    <a:lnTo>
                      <a:pt x="2676525" y="0"/>
                    </a:lnTo>
                    <a:close/>
                    <a:moveTo>
                      <a:pt x="1392555" y="0"/>
                    </a:moveTo>
                    <a:lnTo>
                      <a:pt x="1876425" y="0"/>
                    </a:lnTo>
                    <a:cubicBezTo>
                      <a:pt x="2060257" y="0"/>
                      <a:pt x="2179320" y="8573"/>
                      <a:pt x="2235518" y="25718"/>
                    </a:cubicBezTo>
                    <a:cubicBezTo>
                      <a:pt x="2321243" y="51435"/>
                      <a:pt x="2392680" y="106680"/>
                      <a:pt x="2450783" y="191453"/>
                    </a:cubicBezTo>
                    <a:cubicBezTo>
                      <a:pt x="2508885" y="276225"/>
                      <a:pt x="2537460" y="386715"/>
                      <a:pt x="2537460" y="521970"/>
                    </a:cubicBezTo>
                    <a:cubicBezTo>
                      <a:pt x="2537460" y="625793"/>
                      <a:pt x="2521268" y="713423"/>
                      <a:pt x="2487930" y="784860"/>
                    </a:cubicBezTo>
                    <a:cubicBezTo>
                      <a:pt x="2454593" y="855345"/>
                      <a:pt x="2412683" y="911543"/>
                      <a:pt x="2361247" y="951548"/>
                    </a:cubicBezTo>
                    <a:cubicBezTo>
                      <a:pt x="2309813" y="991553"/>
                      <a:pt x="2257425" y="1019175"/>
                      <a:pt x="2205038" y="1031558"/>
                    </a:cubicBezTo>
                    <a:cubicBezTo>
                      <a:pt x="2132647" y="1047750"/>
                      <a:pt x="2028825" y="1055370"/>
                      <a:pt x="1891665" y="1055370"/>
                    </a:cubicBezTo>
                    <a:lnTo>
                      <a:pt x="1694497" y="1055370"/>
                    </a:lnTo>
                    <a:lnTo>
                      <a:pt x="1694497" y="1694498"/>
                    </a:lnTo>
                    <a:lnTo>
                      <a:pt x="1392555" y="1694498"/>
                    </a:lnTo>
                    <a:lnTo>
                      <a:pt x="1392555" y="0"/>
                    </a:lnTo>
                    <a:lnTo>
                      <a:pt x="1392555" y="0"/>
                    </a:lnTo>
                    <a:close/>
                    <a:moveTo>
                      <a:pt x="0" y="0"/>
                    </a:moveTo>
                    <a:lnTo>
                      <a:pt x="483870" y="0"/>
                    </a:lnTo>
                    <a:cubicBezTo>
                      <a:pt x="667702" y="0"/>
                      <a:pt x="786765" y="8573"/>
                      <a:pt x="842963" y="25718"/>
                    </a:cubicBezTo>
                    <a:cubicBezTo>
                      <a:pt x="928688" y="51435"/>
                      <a:pt x="1000125" y="106680"/>
                      <a:pt x="1058227" y="191453"/>
                    </a:cubicBezTo>
                    <a:cubicBezTo>
                      <a:pt x="1116330" y="276225"/>
                      <a:pt x="1144905" y="386715"/>
                      <a:pt x="1144905" y="521970"/>
                    </a:cubicBezTo>
                    <a:cubicBezTo>
                      <a:pt x="1144905" y="625793"/>
                      <a:pt x="1128713" y="713423"/>
                      <a:pt x="1095375" y="784860"/>
                    </a:cubicBezTo>
                    <a:cubicBezTo>
                      <a:pt x="1062038" y="855345"/>
                      <a:pt x="1020127" y="911543"/>
                      <a:pt x="968693" y="951548"/>
                    </a:cubicBezTo>
                    <a:cubicBezTo>
                      <a:pt x="917257" y="991553"/>
                      <a:pt x="864870" y="1019175"/>
                      <a:pt x="812482" y="1031558"/>
                    </a:cubicBezTo>
                    <a:cubicBezTo>
                      <a:pt x="740093" y="1047750"/>
                      <a:pt x="636270" y="1055370"/>
                      <a:pt x="499110" y="1055370"/>
                    </a:cubicBezTo>
                    <a:lnTo>
                      <a:pt x="301943" y="1055370"/>
                    </a:lnTo>
                    <a:lnTo>
                      <a:pt x="301943" y="1694498"/>
                    </a:lnTo>
                    <a:lnTo>
                      <a:pt x="0" y="1694498"/>
                    </a:lnTo>
                    <a:lnTo>
                      <a:pt x="0" y="0"/>
                    </a:lnTo>
                    <a:lnTo>
                      <a:pt x="0" y="0"/>
                    </a:lnTo>
                    <a:close/>
                  </a:path>
                </a:pathLst>
              </a:custGeom>
              <a:grpFill/>
              <a:ln w="9525" cap="flat">
                <a:noFill/>
                <a:prstDash val="solid"/>
                <a:miter/>
              </a:ln>
            </p:spPr>
            <p:txBody>
              <a:bodyPr rtlCol="0" anchor="ctr"/>
              <a:lstStyle/>
              <a:p>
                <a:endParaRPr lang="en-US"/>
              </a:p>
            </p:txBody>
          </p:sp>
          <p:grpSp>
            <p:nvGrpSpPr>
              <p:cNvPr id="41" name="Graphic 1">
                <a:extLst>
                  <a:ext uri="{FF2B5EF4-FFF2-40B4-BE49-F238E27FC236}">
                    <a16:creationId xmlns:a16="http://schemas.microsoft.com/office/drawing/2014/main" xmlns="" id="{0F919D47-3E9F-44F5-B4D4-AB2AF0D8299E}"/>
                  </a:ext>
                </a:extLst>
              </p:cNvPr>
              <p:cNvGrpSpPr/>
              <p:nvPr/>
            </p:nvGrpSpPr>
            <p:grpSpPr>
              <a:xfrm>
                <a:off x="1795462" y="2615564"/>
                <a:ext cx="8943975" cy="1697354"/>
                <a:chOff x="1795462" y="2615564"/>
                <a:chExt cx="8943975" cy="1697354"/>
              </a:xfrm>
              <a:grpFill/>
            </p:grpSpPr>
            <p:sp>
              <p:nvSpPr>
                <p:cNvPr id="42" name="Freeform: Shape 41">
                  <a:extLst>
                    <a:ext uri="{FF2B5EF4-FFF2-40B4-BE49-F238E27FC236}">
                      <a16:creationId xmlns:a16="http://schemas.microsoft.com/office/drawing/2014/main" xmlns="" id="{F4E71718-033B-4587-9762-8246F24B149F}"/>
                    </a:ext>
                  </a:extLst>
                </p:cNvPr>
                <p:cNvSpPr/>
                <p:nvPr/>
              </p:nvSpPr>
              <p:spPr>
                <a:xfrm>
                  <a:off x="1795462" y="2615564"/>
                  <a:ext cx="1414462" cy="1697354"/>
                </a:xfrm>
                <a:custGeom>
                  <a:avLst/>
                  <a:gdLst>
                    <a:gd name="connsiteX0" fmla="*/ 1288732 w 1414462"/>
                    <a:gd name="connsiteY0" fmla="*/ 1835468 h 1835467"/>
                    <a:gd name="connsiteX1" fmla="*/ 689610 w 1414462"/>
                    <a:gd name="connsiteY1" fmla="*/ 365760 h 1835467"/>
                    <a:gd name="connsiteX2" fmla="*/ 126683 w 1414462"/>
                    <a:gd name="connsiteY2" fmla="*/ 1798320 h 1835467"/>
                    <a:gd name="connsiteX3" fmla="*/ 0 w 1414462"/>
                    <a:gd name="connsiteY3" fmla="*/ 1747838 h 1835467"/>
                    <a:gd name="connsiteX4" fmla="*/ 687705 w 1414462"/>
                    <a:gd name="connsiteY4" fmla="*/ 0 h 1835467"/>
                    <a:gd name="connsiteX5" fmla="*/ 1414463 w 1414462"/>
                    <a:gd name="connsiteY5" fmla="*/ 1784985 h 18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1835467">
                      <a:moveTo>
                        <a:pt x="1288732" y="1835468"/>
                      </a:moveTo>
                      <a:lnTo>
                        <a:pt x="689610" y="365760"/>
                      </a:lnTo>
                      <a:lnTo>
                        <a:pt x="126683" y="1798320"/>
                      </a:lnTo>
                      <a:lnTo>
                        <a:pt x="0" y="1747838"/>
                      </a:lnTo>
                      <a:lnTo>
                        <a:pt x="687705" y="0"/>
                      </a:lnTo>
                      <a:lnTo>
                        <a:pt x="1414463" y="1784985"/>
                      </a:lnTo>
                      <a:close/>
                    </a:path>
                  </a:pathLst>
                </a:custGeom>
                <a:grpFill/>
                <a:ln w="9525" cap="flat">
                  <a:noFill/>
                  <a:prstDash val="solid"/>
                  <a:miter/>
                </a:ln>
              </p:spPr>
              <p:txBody>
                <a:bodyPr rtlCol="0" anchor="ctr"/>
                <a:lstStyle/>
                <a:p>
                  <a:endParaRPr lang="en-US"/>
                </a:p>
              </p:txBody>
            </p:sp>
            <p:grpSp>
              <p:nvGrpSpPr>
                <p:cNvPr id="43" name="Graphic 1">
                  <a:extLst>
                    <a:ext uri="{FF2B5EF4-FFF2-40B4-BE49-F238E27FC236}">
                      <a16:creationId xmlns:a16="http://schemas.microsoft.com/office/drawing/2014/main" xmlns="" id="{7121FBCC-86E8-4258-BA5F-FFE30ADB7562}"/>
                    </a:ext>
                  </a:extLst>
                </p:cNvPr>
                <p:cNvGrpSpPr/>
                <p:nvPr/>
              </p:nvGrpSpPr>
              <p:grpSpPr>
                <a:xfrm>
                  <a:off x="3416617" y="2615564"/>
                  <a:ext cx="7322820" cy="1697354"/>
                  <a:chOff x="3416617" y="2615564"/>
                  <a:chExt cx="7322820" cy="1697354"/>
                </a:xfrm>
                <a:grpFill/>
              </p:grpSpPr>
              <p:sp>
                <p:nvSpPr>
                  <p:cNvPr id="44" name="Freeform: Shape 43">
                    <a:extLst>
                      <a:ext uri="{FF2B5EF4-FFF2-40B4-BE49-F238E27FC236}">
                        <a16:creationId xmlns:a16="http://schemas.microsoft.com/office/drawing/2014/main" xmlns="" id="{09B53AB0-811F-4FEB-AA21-47DB16D77398}"/>
                      </a:ext>
                    </a:extLst>
                  </p:cNvPr>
                  <p:cNvSpPr/>
                  <p:nvPr/>
                </p:nvSpPr>
                <p:spPr>
                  <a:xfrm>
                    <a:off x="3416617" y="2615564"/>
                    <a:ext cx="815339" cy="1697354"/>
                  </a:xfrm>
                  <a:custGeom>
                    <a:avLst/>
                    <a:gdLst>
                      <a:gd name="connsiteX0" fmla="*/ 815340 w 815339"/>
                      <a:gd name="connsiteY0" fmla="*/ 1697355 h 1697354"/>
                      <a:gd name="connsiteX1" fmla="*/ 0 w 815339"/>
                      <a:gd name="connsiteY1" fmla="*/ 1697355 h 1697354"/>
                      <a:gd name="connsiteX2" fmla="*/ 37147 w 815339"/>
                      <a:gd name="connsiteY2" fmla="*/ 0 h 1697354"/>
                      <a:gd name="connsiteX3" fmla="*/ 172402 w 815339"/>
                      <a:gd name="connsiteY3" fmla="*/ 3810 h 1697354"/>
                      <a:gd name="connsiteX4" fmla="*/ 139065 w 815339"/>
                      <a:gd name="connsiteY4" fmla="*/ 1561148 h 1697354"/>
                      <a:gd name="connsiteX5" fmla="*/ 815340 w 815339"/>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339" h="1697354">
                        <a:moveTo>
                          <a:pt x="815340" y="1697355"/>
                        </a:moveTo>
                        <a:lnTo>
                          <a:pt x="0" y="1697355"/>
                        </a:lnTo>
                        <a:lnTo>
                          <a:pt x="37147" y="0"/>
                        </a:lnTo>
                        <a:lnTo>
                          <a:pt x="172402" y="3810"/>
                        </a:lnTo>
                        <a:lnTo>
                          <a:pt x="139065" y="1561148"/>
                        </a:lnTo>
                        <a:lnTo>
                          <a:pt x="815340" y="1561148"/>
                        </a:lnTo>
                        <a:close/>
                      </a:path>
                    </a:pathLst>
                  </a:custGeom>
                  <a:grpFill/>
                  <a:ln w="9525" cap="flat">
                    <a:noFill/>
                    <a:prstDash val="solid"/>
                    <a:miter/>
                  </a:ln>
                </p:spPr>
                <p:txBody>
                  <a:bodyPr rtlCol="0" anchor="ctr"/>
                  <a:lstStyle/>
                  <a:p>
                    <a:endParaRPr lang="en-US"/>
                  </a:p>
                </p:txBody>
              </p:sp>
              <p:grpSp>
                <p:nvGrpSpPr>
                  <p:cNvPr id="45" name="Graphic 1">
                    <a:extLst>
                      <a:ext uri="{FF2B5EF4-FFF2-40B4-BE49-F238E27FC236}">
                        <a16:creationId xmlns:a16="http://schemas.microsoft.com/office/drawing/2014/main" xmlns="" id="{1577AD2F-CE65-4B48-BA9C-BA52093E290B}"/>
                      </a:ext>
                    </a:extLst>
                  </p:cNvPr>
                  <p:cNvGrpSpPr/>
                  <p:nvPr/>
                </p:nvGrpSpPr>
                <p:grpSpPr>
                  <a:xfrm>
                    <a:off x="4501515" y="2615564"/>
                    <a:ext cx="6237922" cy="1697354"/>
                    <a:chOff x="4501515" y="2615564"/>
                    <a:chExt cx="6237922" cy="1697354"/>
                  </a:xfrm>
                  <a:grpFill/>
                </p:grpSpPr>
                <p:sp>
                  <p:nvSpPr>
                    <p:cNvPr id="46" name="Freeform: Shape 45">
                      <a:extLst>
                        <a:ext uri="{FF2B5EF4-FFF2-40B4-BE49-F238E27FC236}">
                          <a16:creationId xmlns:a16="http://schemas.microsoft.com/office/drawing/2014/main" xmlns="" id="{F9D7F224-153B-4F5D-94B9-405A664DFC90}"/>
                        </a:ext>
                      </a:extLst>
                    </p:cNvPr>
                    <p:cNvSpPr/>
                    <p:nvPr/>
                  </p:nvSpPr>
                  <p:spPr>
                    <a:xfrm>
                      <a:off x="4501515" y="2615564"/>
                      <a:ext cx="882967" cy="1697354"/>
                    </a:xfrm>
                    <a:custGeom>
                      <a:avLst/>
                      <a:gdLst>
                        <a:gd name="connsiteX0" fmla="*/ 882967 w 882967"/>
                        <a:gd name="connsiteY0" fmla="*/ 1697355 h 1697354"/>
                        <a:gd name="connsiteX1" fmla="*/ 0 w 882967"/>
                        <a:gd name="connsiteY1" fmla="*/ 1697355 h 1697354"/>
                        <a:gd name="connsiteX2" fmla="*/ 40005 w 882967"/>
                        <a:gd name="connsiteY2" fmla="*/ 0 h 1697354"/>
                        <a:gd name="connsiteX3" fmla="*/ 175260 w 882967"/>
                        <a:gd name="connsiteY3" fmla="*/ 3810 h 1697354"/>
                        <a:gd name="connsiteX4" fmla="*/ 138113 w 882967"/>
                        <a:gd name="connsiteY4" fmla="*/ 1561148 h 1697354"/>
                        <a:gd name="connsiteX5" fmla="*/ 882967 w 882967"/>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67" h="1697354">
                          <a:moveTo>
                            <a:pt x="882967" y="1697355"/>
                          </a:moveTo>
                          <a:lnTo>
                            <a:pt x="0" y="1697355"/>
                          </a:lnTo>
                          <a:lnTo>
                            <a:pt x="40005" y="0"/>
                          </a:lnTo>
                          <a:lnTo>
                            <a:pt x="175260" y="3810"/>
                          </a:lnTo>
                          <a:lnTo>
                            <a:pt x="138113" y="1561148"/>
                          </a:lnTo>
                          <a:lnTo>
                            <a:pt x="882967" y="1561148"/>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FEA40414-ED76-47B8-BCE5-585349440F57}"/>
                        </a:ext>
                      </a:extLst>
                    </p:cNvPr>
                    <p:cNvSpPr/>
                    <p:nvPr/>
                  </p:nvSpPr>
                  <p:spPr>
                    <a:xfrm>
                      <a:off x="9180194" y="3837621"/>
                      <a:ext cx="1559242" cy="407670"/>
                    </a:xfrm>
                    <a:custGeom>
                      <a:avLst/>
                      <a:gdLst>
                        <a:gd name="connsiteX0" fmla="*/ 0 w 1559242"/>
                        <a:gd name="connsiteY0" fmla="*/ 324803 h 407670"/>
                        <a:gd name="connsiteX1" fmla="*/ 88582 w 1559242"/>
                        <a:gd name="connsiteY1" fmla="*/ 324803 h 407670"/>
                        <a:gd name="connsiteX2" fmla="*/ 88582 w 1559242"/>
                        <a:gd name="connsiteY2" fmla="*/ 400050 h 407670"/>
                        <a:gd name="connsiteX3" fmla="*/ 0 w 1559242"/>
                        <a:gd name="connsiteY3" fmla="*/ 400050 h 407670"/>
                        <a:gd name="connsiteX4" fmla="*/ 0 w 1559242"/>
                        <a:gd name="connsiteY4" fmla="*/ 324803 h 407670"/>
                        <a:gd name="connsiteX5" fmla="*/ 0 w 1559242"/>
                        <a:gd name="connsiteY5" fmla="*/ 324803 h 407670"/>
                        <a:gd name="connsiteX6" fmla="*/ 851535 w 1559242"/>
                        <a:gd name="connsiteY6" fmla="*/ 68580 h 407670"/>
                        <a:gd name="connsiteX7" fmla="*/ 758190 w 1559242"/>
                        <a:gd name="connsiteY7" fmla="*/ 101918 h 407670"/>
                        <a:gd name="connsiteX8" fmla="*/ 722947 w 1559242"/>
                        <a:gd name="connsiteY8" fmla="*/ 203835 h 407670"/>
                        <a:gd name="connsiteX9" fmla="*/ 759143 w 1559242"/>
                        <a:gd name="connsiteY9" fmla="*/ 304800 h 407670"/>
                        <a:gd name="connsiteX10" fmla="*/ 851535 w 1559242"/>
                        <a:gd name="connsiteY10" fmla="*/ 339090 h 407670"/>
                        <a:gd name="connsiteX11" fmla="*/ 942976 w 1559242"/>
                        <a:gd name="connsiteY11" fmla="*/ 304800 h 407670"/>
                        <a:gd name="connsiteX12" fmla="*/ 979170 w 1559242"/>
                        <a:gd name="connsiteY12" fmla="*/ 201930 h 407670"/>
                        <a:gd name="connsiteX13" fmla="*/ 943928 w 1559242"/>
                        <a:gd name="connsiteY13" fmla="*/ 100965 h 407670"/>
                        <a:gd name="connsiteX14" fmla="*/ 851535 w 1559242"/>
                        <a:gd name="connsiteY14" fmla="*/ 68580 h 407670"/>
                        <a:gd name="connsiteX15" fmla="*/ 851535 w 1559242"/>
                        <a:gd name="connsiteY15" fmla="*/ 68580 h 407670"/>
                        <a:gd name="connsiteX16" fmla="*/ 1113472 w 1559242"/>
                        <a:gd name="connsiteY16" fmla="*/ 6668 h 407670"/>
                        <a:gd name="connsiteX17" fmla="*/ 1252538 w 1559242"/>
                        <a:gd name="connsiteY17" fmla="*/ 6668 h 407670"/>
                        <a:gd name="connsiteX18" fmla="*/ 1336357 w 1559242"/>
                        <a:gd name="connsiteY18" fmla="*/ 275273 h 407670"/>
                        <a:gd name="connsiteX19" fmla="*/ 1419226 w 1559242"/>
                        <a:gd name="connsiteY19" fmla="*/ 6668 h 407670"/>
                        <a:gd name="connsiteX20" fmla="*/ 1559243 w 1559242"/>
                        <a:gd name="connsiteY20" fmla="*/ 6668 h 407670"/>
                        <a:gd name="connsiteX21" fmla="*/ 1559243 w 1559242"/>
                        <a:gd name="connsiteY21" fmla="*/ 400050 h 407670"/>
                        <a:gd name="connsiteX22" fmla="*/ 1472565 w 1559242"/>
                        <a:gd name="connsiteY22" fmla="*/ 400050 h 407670"/>
                        <a:gd name="connsiteX23" fmla="*/ 1472565 w 1559242"/>
                        <a:gd name="connsiteY23" fmla="*/ 90488 h 407670"/>
                        <a:gd name="connsiteX24" fmla="*/ 1381126 w 1559242"/>
                        <a:gd name="connsiteY24" fmla="*/ 400050 h 407670"/>
                        <a:gd name="connsiteX25" fmla="*/ 1291590 w 1559242"/>
                        <a:gd name="connsiteY25" fmla="*/ 400050 h 407670"/>
                        <a:gd name="connsiteX26" fmla="*/ 1200151 w 1559242"/>
                        <a:gd name="connsiteY26" fmla="*/ 90488 h 407670"/>
                        <a:gd name="connsiteX27" fmla="*/ 1200151 w 1559242"/>
                        <a:gd name="connsiteY27" fmla="*/ 400050 h 407670"/>
                        <a:gd name="connsiteX28" fmla="*/ 1113472 w 1559242"/>
                        <a:gd name="connsiteY28" fmla="*/ 400050 h 407670"/>
                        <a:gd name="connsiteX29" fmla="*/ 1113472 w 1559242"/>
                        <a:gd name="connsiteY29" fmla="*/ 6668 h 407670"/>
                        <a:gd name="connsiteX30" fmla="*/ 1113472 w 1559242"/>
                        <a:gd name="connsiteY30" fmla="*/ 6668 h 407670"/>
                        <a:gd name="connsiteX31" fmla="*/ 850582 w 1559242"/>
                        <a:gd name="connsiteY31" fmla="*/ 0 h 407670"/>
                        <a:gd name="connsiteX32" fmla="*/ 1013460 w 1559242"/>
                        <a:gd name="connsiteY32" fmla="*/ 54293 h 407670"/>
                        <a:gd name="connsiteX33" fmla="*/ 1074420 w 1559242"/>
                        <a:gd name="connsiteY33" fmla="*/ 203835 h 407670"/>
                        <a:gd name="connsiteX34" fmla="*/ 1013460 w 1559242"/>
                        <a:gd name="connsiteY34" fmla="*/ 352425 h 407670"/>
                        <a:gd name="connsiteX35" fmla="*/ 850582 w 1559242"/>
                        <a:gd name="connsiteY35" fmla="*/ 405765 h 407670"/>
                        <a:gd name="connsiteX36" fmla="*/ 686753 w 1559242"/>
                        <a:gd name="connsiteY36" fmla="*/ 352425 h 407670"/>
                        <a:gd name="connsiteX37" fmla="*/ 625793 w 1559242"/>
                        <a:gd name="connsiteY37" fmla="*/ 204788 h 407670"/>
                        <a:gd name="connsiteX38" fmla="*/ 646747 w 1559242"/>
                        <a:gd name="connsiteY38" fmla="*/ 103823 h 407670"/>
                        <a:gd name="connsiteX39" fmla="*/ 689610 w 1559242"/>
                        <a:gd name="connsiteY39" fmla="*/ 49530 h 407670"/>
                        <a:gd name="connsiteX40" fmla="*/ 749618 w 1559242"/>
                        <a:gd name="connsiteY40" fmla="*/ 14288 h 407670"/>
                        <a:gd name="connsiteX41" fmla="*/ 850582 w 1559242"/>
                        <a:gd name="connsiteY41" fmla="*/ 0 h 407670"/>
                        <a:gd name="connsiteX42" fmla="*/ 850582 w 1559242"/>
                        <a:gd name="connsiteY42" fmla="*/ 0 h 407670"/>
                        <a:gd name="connsiteX43" fmla="*/ 376238 w 1559242"/>
                        <a:gd name="connsiteY43" fmla="*/ 0 h 407670"/>
                        <a:gd name="connsiteX44" fmla="*/ 513398 w 1559242"/>
                        <a:gd name="connsiteY44" fmla="*/ 42863 h 407670"/>
                        <a:gd name="connsiteX45" fmla="*/ 561023 w 1559242"/>
                        <a:gd name="connsiteY45" fmla="*/ 115253 h 407670"/>
                        <a:gd name="connsiteX46" fmla="*/ 468630 w 1559242"/>
                        <a:gd name="connsiteY46" fmla="*/ 134303 h 407670"/>
                        <a:gd name="connsiteX47" fmla="*/ 434340 w 1559242"/>
                        <a:gd name="connsiteY47" fmla="*/ 85725 h 407670"/>
                        <a:gd name="connsiteX48" fmla="*/ 371475 w 1559242"/>
                        <a:gd name="connsiteY48" fmla="*/ 67628 h 407670"/>
                        <a:gd name="connsiteX49" fmla="*/ 288607 w 1559242"/>
                        <a:gd name="connsiteY49" fmla="*/ 99060 h 407670"/>
                        <a:gd name="connsiteX50" fmla="*/ 256223 w 1559242"/>
                        <a:gd name="connsiteY50" fmla="*/ 200978 h 407670"/>
                        <a:gd name="connsiteX51" fmla="*/ 287655 w 1559242"/>
                        <a:gd name="connsiteY51" fmla="*/ 307658 h 407670"/>
                        <a:gd name="connsiteX52" fmla="*/ 369570 w 1559242"/>
                        <a:gd name="connsiteY52" fmla="*/ 339090 h 407670"/>
                        <a:gd name="connsiteX53" fmla="*/ 433388 w 1559242"/>
                        <a:gd name="connsiteY53" fmla="*/ 319088 h 407670"/>
                        <a:gd name="connsiteX54" fmla="*/ 471488 w 1559242"/>
                        <a:gd name="connsiteY54" fmla="*/ 256223 h 407670"/>
                        <a:gd name="connsiteX55" fmla="*/ 561975 w 1559242"/>
                        <a:gd name="connsiteY55" fmla="*/ 280988 h 407670"/>
                        <a:gd name="connsiteX56" fmla="*/ 492443 w 1559242"/>
                        <a:gd name="connsiteY56" fmla="*/ 376238 h 407670"/>
                        <a:gd name="connsiteX57" fmla="*/ 369570 w 1559242"/>
                        <a:gd name="connsiteY57" fmla="*/ 407670 h 407670"/>
                        <a:gd name="connsiteX58" fmla="*/ 218123 w 1559242"/>
                        <a:gd name="connsiteY58" fmla="*/ 354330 h 407670"/>
                        <a:gd name="connsiteX59" fmla="*/ 159068 w 1559242"/>
                        <a:gd name="connsiteY59" fmla="*/ 207645 h 407670"/>
                        <a:gd name="connsiteX60" fmla="*/ 218123 w 1559242"/>
                        <a:gd name="connsiteY60" fmla="*/ 55245 h 407670"/>
                        <a:gd name="connsiteX61" fmla="*/ 376238 w 1559242"/>
                        <a:gd name="connsiteY61" fmla="*/ 0 h 407670"/>
                        <a:gd name="connsiteX62" fmla="*/ 376238 w 1559242"/>
                        <a:gd name="connsiteY62" fmla="*/ 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559242" h="407670">
                          <a:moveTo>
                            <a:pt x="0" y="324803"/>
                          </a:moveTo>
                          <a:lnTo>
                            <a:pt x="88582" y="324803"/>
                          </a:lnTo>
                          <a:lnTo>
                            <a:pt x="88582" y="400050"/>
                          </a:lnTo>
                          <a:lnTo>
                            <a:pt x="0" y="400050"/>
                          </a:lnTo>
                          <a:lnTo>
                            <a:pt x="0" y="324803"/>
                          </a:lnTo>
                          <a:lnTo>
                            <a:pt x="0" y="324803"/>
                          </a:lnTo>
                          <a:close/>
                          <a:moveTo>
                            <a:pt x="851535" y="68580"/>
                          </a:moveTo>
                          <a:cubicBezTo>
                            <a:pt x="813435" y="68580"/>
                            <a:pt x="782003" y="80010"/>
                            <a:pt x="758190" y="101918"/>
                          </a:cubicBezTo>
                          <a:cubicBezTo>
                            <a:pt x="734378" y="124778"/>
                            <a:pt x="722947" y="158115"/>
                            <a:pt x="722947" y="203835"/>
                          </a:cubicBezTo>
                          <a:cubicBezTo>
                            <a:pt x="722947" y="248603"/>
                            <a:pt x="735330" y="281940"/>
                            <a:pt x="759143" y="304800"/>
                          </a:cubicBezTo>
                          <a:cubicBezTo>
                            <a:pt x="782955" y="327660"/>
                            <a:pt x="814388" y="339090"/>
                            <a:pt x="851535" y="339090"/>
                          </a:cubicBezTo>
                          <a:cubicBezTo>
                            <a:pt x="888682" y="339090"/>
                            <a:pt x="919163" y="327660"/>
                            <a:pt x="942976" y="304800"/>
                          </a:cubicBezTo>
                          <a:cubicBezTo>
                            <a:pt x="966788" y="281940"/>
                            <a:pt x="979170" y="247650"/>
                            <a:pt x="979170" y="201930"/>
                          </a:cubicBezTo>
                          <a:cubicBezTo>
                            <a:pt x="979170" y="157163"/>
                            <a:pt x="967740" y="122873"/>
                            <a:pt x="943928" y="100965"/>
                          </a:cubicBezTo>
                          <a:cubicBezTo>
                            <a:pt x="920115" y="79058"/>
                            <a:pt x="889635" y="68580"/>
                            <a:pt x="851535" y="68580"/>
                          </a:cubicBezTo>
                          <a:lnTo>
                            <a:pt x="851535" y="68580"/>
                          </a:lnTo>
                          <a:close/>
                          <a:moveTo>
                            <a:pt x="1113472" y="6668"/>
                          </a:moveTo>
                          <a:lnTo>
                            <a:pt x="1252538" y="6668"/>
                          </a:lnTo>
                          <a:lnTo>
                            <a:pt x="1336357" y="275273"/>
                          </a:lnTo>
                          <a:lnTo>
                            <a:pt x="1419226" y="6668"/>
                          </a:lnTo>
                          <a:lnTo>
                            <a:pt x="1559243" y="6668"/>
                          </a:lnTo>
                          <a:lnTo>
                            <a:pt x="1559243" y="400050"/>
                          </a:lnTo>
                          <a:lnTo>
                            <a:pt x="1472565" y="400050"/>
                          </a:lnTo>
                          <a:lnTo>
                            <a:pt x="1472565" y="90488"/>
                          </a:lnTo>
                          <a:lnTo>
                            <a:pt x="1381126" y="400050"/>
                          </a:lnTo>
                          <a:lnTo>
                            <a:pt x="1291590" y="400050"/>
                          </a:lnTo>
                          <a:lnTo>
                            <a:pt x="1200151" y="90488"/>
                          </a:lnTo>
                          <a:lnTo>
                            <a:pt x="1200151" y="400050"/>
                          </a:lnTo>
                          <a:lnTo>
                            <a:pt x="1113472" y="400050"/>
                          </a:lnTo>
                          <a:lnTo>
                            <a:pt x="1113472" y="6668"/>
                          </a:lnTo>
                          <a:lnTo>
                            <a:pt x="1113472" y="6668"/>
                          </a:lnTo>
                          <a:close/>
                          <a:moveTo>
                            <a:pt x="850582" y="0"/>
                          </a:moveTo>
                          <a:cubicBezTo>
                            <a:pt x="918210" y="0"/>
                            <a:pt x="973455" y="18098"/>
                            <a:pt x="1013460" y="54293"/>
                          </a:cubicBezTo>
                          <a:cubicBezTo>
                            <a:pt x="1054418" y="90488"/>
                            <a:pt x="1074420" y="140018"/>
                            <a:pt x="1074420" y="203835"/>
                          </a:cubicBezTo>
                          <a:cubicBezTo>
                            <a:pt x="1074420" y="267653"/>
                            <a:pt x="1054418" y="317183"/>
                            <a:pt x="1013460" y="352425"/>
                          </a:cubicBezTo>
                          <a:cubicBezTo>
                            <a:pt x="972503" y="388620"/>
                            <a:pt x="919163" y="405765"/>
                            <a:pt x="850582" y="405765"/>
                          </a:cubicBezTo>
                          <a:cubicBezTo>
                            <a:pt x="782003" y="405765"/>
                            <a:pt x="727710" y="387668"/>
                            <a:pt x="686753" y="352425"/>
                          </a:cubicBezTo>
                          <a:cubicBezTo>
                            <a:pt x="645795" y="317183"/>
                            <a:pt x="625793" y="267653"/>
                            <a:pt x="625793" y="204788"/>
                          </a:cubicBezTo>
                          <a:cubicBezTo>
                            <a:pt x="625793" y="164783"/>
                            <a:pt x="632460" y="131445"/>
                            <a:pt x="646747" y="103823"/>
                          </a:cubicBezTo>
                          <a:cubicBezTo>
                            <a:pt x="657226" y="83820"/>
                            <a:pt x="671513" y="65723"/>
                            <a:pt x="689610" y="49530"/>
                          </a:cubicBezTo>
                          <a:cubicBezTo>
                            <a:pt x="707707" y="33338"/>
                            <a:pt x="727710" y="21908"/>
                            <a:pt x="749618" y="14288"/>
                          </a:cubicBezTo>
                          <a:cubicBezTo>
                            <a:pt x="779145" y="5715"/>
                            <a:pt x="812482" y="0"/>
                            <a:pt x="850582" y="0"/>
                          </a:cubicBezTo>
                          <a:lnTo>
                            <a:pt x="850582" y="0"/>
                          </a:lnTo>
                          <a:close/>
                          <a:moveTo>
                            <a:pt x="376238" y="0"/>
                          </a:moveTo>
                          <a:cubicBezTo>
                            <a:pt x="432435" y="0"/>
                            <a:pt x="478155" y="14288"/>
                            <a:pt x="513398" y="42863"/>
                          </a:cubicBezTo>
                          <a:cubicBezTo>
                            <a:pt x="534353" y="60008"/>
                            <a:pt x="550545" y="83820"/>
                            <a:pt x="561023" y="115253"/>
                          </a:cubicBezTo>
                          <a:lnTo>
                            <a:pt x="468630" y="134303"/>
                          </a:lnTo>
                          <a:cubicBezTo>
                            <a:pt x="462915" y="114300"/>
                            <a:pt x="451485" y="98108"/>
                            <a:pt x="434340" y="85725"/>
                          </a:cubicBezTo>
                          <a:cubicBezTo>
                            <a:pt x="417195" y="74295"/>
                            <a:pt x="396240" y="67628"/>
                            <a:pt x="371475" y="67628"/>
                          </a:cubicBezTo>
                          <a:cubicBezTo>
                            <a:pt x="337185" y="67628"/>
                            <a:pt x="309563" y="78105"/>
                            <a:pt x="288607" y="99060"/>
                          </a:cubicBezTo>
                          <a:cubicBezTo>
                            <a:pt x="267653" y="120015"/>
                            <a:pt x="256223" y="154305"/>
                            <a:pt x="256223" y="200978"/>
                          </a:cubicBezTo>
                          <a:cubicBezTo>
                            <a:pt x="256223" y="250508"/>
                            <a:pt x="266700" y="285750"/>
                            <a:pt x="287655" y="307658"/>
                          </a:cubicBezTo>
                          <a:cubicBezTo>
                            <a:pt x="308610" y="328613"/>
                            <a:pt x="336232" y="339090"/>
                            <a:pt x="369570" y="339090"/>
                          </a:cubicBezTo>
                          <a:cubicBezTo>
                            <a:pt x="394335" y="339090"/>
                            <a:pt x="415290" y="332423"/>
                            <a:pt x="433388" y="319088"/>
                          </a:cubicBezTo>
                          <a:cubicBezTo>
                            <a:pt x="451485" y="305753"/>
                            <a:pt x="463868" y="284798"/>
                            <a:pt x="471488" y="256223"/>
                          </a:cubicBezTo>
                          <a:lnTo>
                            <a:pt x="561975" y="280988"/>
                          </a:lnTo>
                          <a:cubicBezTo>
                            <a:pt x="547688" y="323850"/>
                            <a:pt x="524828" y="356235"/>
                            <a:pt x="492443" y="376238"/>
                          </a:cubicBezTo>
                          <a:cubicBezTo>
                            <a:pt x="460057" y="397193"/>
                            <a:pt x="419100" y="407670"/>
                            <a:pt x="369570" y="407670"/>
                          </a:cubicBezTo>
                          <a:cubicBezTo>
                            <a:pt x="308610" y="407670"/>
                            <a:pt x="258128" y="389573"/>
                            <a:pt x="218123" y="354330"/>
                          </a:cubicBezTo>
                          <a:cubicBezTo>
                            <a:pt x="179070" y="319088"/>
                            <a:pt x="159068" y="269558"/>
                            <a:pt x="159068" y="207645"/>
                          </a:cubicBezTo>
                          <a:cubicBezTo>
                            <a:pt x="159068" y="141923"/>
                            <a:pt x="179070" y="91440"/>
                            <a:pt x="218123" y="55245"/>
                          </a:cubicBezTo>
                          <a:cubicBezTo>
                            <a:pt x="257175" y="19050"/>
                            <a:pt x="311468" y="0"/>
                            <a:pt x="376238" y="0"/>
                          </a:cubicBezTo>
                          <a:lnTo>
                            <a:pt x="376238" y="0"/>
                          </a:lnTo>
                          <a:close/>
                        </a:path>
                      </a:pathLst>
                    </a:custGeom>
                    <a:grpFill/>
                    <a:ln w="9525" cap="flat">
                      <a:noFill/>
                      <a:prstDash val="solid"/>
                      <a:miter/>
                    </a:ln>
                  </p:spPr>
                  <p:txBody>
                    <a:bodyPr rtlCol="0" anchor="ctr"/>
                    <a:lstStyle/>
                    <a:p>
                      <a:endParaRPr lang="en-US"/>
                    </a:p>
                  </p:txBody>
                </p:sp>
              </p:grpSp>
            </p:grpSp>
          </p:grpSp>
        </p:grpSp>
      </p:grpSp>
      <p:sp>
        <p:nvSpPr>
          <p:cNvPr id="16" name="ZoneTexte 15"/>
          <p:cNvSpPr txBox="1"/>
          <p:nvPr/>
        </p:nvSpPr>
        <p:spPr>
          <a:xfrm>
            <a:off x="8310282" y="5015753"/>
            <a:ext cx="3711389" cy="1107996"/>
          </a:xfrm>
          <a:prstGeom prst="rect">
            <a:avLst/>
          </a:prstGeom>
          <a:noFill/>
        </p:spPr>
        <p:txBody>
          <a:bodyPr wrap="square" rtlCol="0">
            <a:spAutoFit/>
          </a:bodyPr>
          <a:lstStyle/>
          <a:p>
            <a:r>
              <a:rPr lang="fr-FR" sz="2400" u="sng" dirty="0" smtClean="0">
                <a:solidFill>
                  <a:schemeClr val="bg1"/>
                </a:solidFill>
                <a:latin typeface="Andalus" pitchFamily="18" charset="-78"/>
                <a:cs typeface="Andalus" pitchFamily="18" charset="-78"/>
              </a:rPr>
              <a:t>Bendjeddou Achref eddine</a:t>
            </a:r>
          </a:p>
          <a:p>
            <a:endParaRPr lang="fr-FR" dirty="0" smtClean="0">
              <a:solidFill>
                <a:schemeClr val="bg1"/>
              </a:solidFill>
            </a:endParaRPr>
          </a:p>
          <a:p>
            <a:r>
              <a:rPr lang="fr-FR" sz="2400" u="sng" dirty="0" smtClean="0">
                <a:solidFill>
                  <a:schemeClr val="bg1"/>
                </a:solidFill>
                <a:latin typeface="Andalus" pitchFamily="18" charset="-78"/>
                <a:cs typeface="Andalus" pitchFamily="18" charset="-78"/>
              </a:rPr>
              <a:t>Benhfnaoui Nour Elhouda</a:t>
            </a:r>
            <a:endParaRPr lang="en-US" sz="2400" u="sng" dirty="0">
              <a:solidFill>
                <a:schemeClr val="bg1"/>
              </a:solidFill>
              <a:latin typeface="Andalus" pitchFamily="18" charset="-78"/>
              <a:cs typeface="Andalus" pitchFamily="18" charset="-78"/>
            </a:endParaRPr>
          </a:p>
        </p:txBody>
      </p:sp>
      <p:sp>
        <p:nvSpPr>
          <p:cNvPr id="17" name="ZoneTexte 16"/>
          <p:cNvSpPr txBox="1"/>
          <p:nvPr/>
        </p:nvSpPr>
        <p:spPr>
          <a:xfrm>
            <a:off x="9695330" y="6078071"/>
            <a:ext cx="1210236" cy="369332"/>
          </a:xfrm>
          <a:prstGeom prst="rect">
            <a:avLst/>
          </a:prstGeom>
          <a:noFill/>
        </p:spPr>
        <p:txBody>
          <a:bodyPr wrap="square" rtlCol="0">
            <a:spAutoFit/>
          </a:bodyPr>
          <a:lstStyle/>
          <a:p>
            <a:r>
              <a:rPr lang="fr-FR" u="sng" dirty="0" smtClean="0">
                <a:solidFill>
                  <a:schemeClr val="bg1"/>
                </a:solidFill>
              </a:rPr>
              <a:t>Group:01</a:t>
            </a:r>
            <a:endParaRPr lang="en-US" u="sng" dirty="0">
              <a:solidFill>
                <a:schemeClr val="bg1"/>
              </a:solidFill>
            </a:endParaRPr>
          </a:p>
        </p:txBody>
      </p:sp>
    </p:spTree>
    <p:extLst>
      <p:ext uri="{BB962C8B-B14F-4D97-AF65-F5344CB8AC3E}">
        <p14:creationId xmlns:p14="http://schemas.microsoft.com/office/powerpoint/2010/main" xmlns="" val="265286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95" y="239151"/>
            <a:ext cx="3024554" cy="745587"/>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latin typeface="Simplified Arabic" pitchFamily="18" charset="-78"/>
                <a:cs typeface="Simplified Arabic" pitchFamily="18" charset="-78"/>
              </a:rPr>
              <a:t>المقدمة</a:t>
            </a:r>
            <a:r>
              <a:rPr lang="ar-DZ" dirty="0" smtClean="0">
                <a:latin typeface="Simplified Arabic" pitchFamily="18" charset="-78"/>
                <a:cs typeface="Simplified Arabic" pitchFamily="18" charset="-78"/>
              </a:rPr>
              <a:t> </a:t>
            </a:r>
            <a:endParaRPr lang="fr-FR" dirty="0">
              <a:latin typeface="Simplified Arabic" pitchFamily="18" charset="-78"/>
              <a:cs typeface="Simplified Arabic" pitchFamily="18" charset="-78"/>
            </a:endParaRPr>
          </a:p>
        </p:txBody>
      </p:sp>
      <p:sp>
        <p:nvSpPr>
          <p:cNvPr id="3" name="Ellipse 2"/>
          <p:cNvSpPr/>
          <p:nvPr/>
        </p:nvSpPr>
        <p:spPr>
          <a:xfrm>
            <a:off x="928468" y="1055077"/>
            <a:ext cx="9945858" cy="5802923"/>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effectLst>
                <a:glow rad="63500">
                  <a:schemeClr val="accent4">
                    <a:satMod val="175000"/>
                    <a:alpha val="40000"/>
                  </a:schemeClr>
                </a:glow>
              </a:effectLst>
            </a:endParaRPr>
          </a:p>
        </p:txBody>
      </p:sp>
      <p:sp>
        <p:nvSpPr>
          <p:cNvPr id="4" name="ZoneTexte 3"/>
          <p:cNvSpPr txBox="1"/>
          <p:nvPr/>
        </p:nvSpPr>
        <p:spPr>
          <a:xfrm>
            <a:off x="2391508" y="4417255"/>
            <a:ext cx="6724357" cy="369332"/>
          </a:xfrm>
          <a:prstGeom prst="rect">
            <a:avLst/>
          </a:prstGeom>
          <a:noFill/>
        </p:spPr>
        <p:txBody>
          <a:bodyPr wrap="square" rtlCol="0">
            <a:spAutoFit/>
          </a:bodyPr>
          <a:lstStyle/>
          <a:p>
            <a:pPr algn="just" rtl="1"/>
            <a:r>
              <a:rPr lang="ar-DZ" dirty="0" smtClean="0"/>
              <a:t>عر</a:t>
            </a:r>
            <a:endParaRPr lang="en-US" dirty="0">
              <a:latin typeface="Adobe Caslon Pro" pitchFamily="18" charset="0"/>
              <a:cs typeface="Calibri" pitchFamily="34" charset="0"/>
            </a:endParaRPr>
          </a:p>
        </p:txBody>
      </p:sp>
      <p:sp>
        <p:nvSpPr>
          <p:cNvPr id="5" name="ZoneTexte 4"/>
          <p:cNvSpPr txBox="1"/>
          <p:nvPr/>
        </p:nvSpPr>
        <p:spPr>
          <a:xfrm>
            <a:off x="2293034" y="1997612"/>
            <a:ext cx="7033845" cy="3416320"/>
          </a:xfrm>
          <a:prstGeom prst="rect">
            <a:avLst/>
          </a:prstGeom>
          <a:noFill/>
        </p:spPr>
        <p:txBody>
          <a:bodyPr wrap="square" rtlCol="0">
            <a:spAutoFit/>
          </a:bodyPr>
          <a:lstStyle/>
          <a:p>
            <a:pPr algn="r" rtl="1"/>
            <a:r>
              <a:rPr lang="ar-DZ" sz="2400" dirty="0" smtClean="0">
                <a:latin typeface="Calibri" pitchFamily="34" charset="0"/>
                <a:cs typeface="Calibri" pitchFamily="34" charset="0"/>
              </a:rPr>
              <a:t>عرفت المجتمعات القبلية التكوين منذ القدم حيث كان آنذاك يقتصر على تدريب أفرادها وعلى حرفة </a:t>
            </a:r>
            <a:r>
              <a:rPr lang="ar-DZ" sz="2400" dirty="0" smtClean="0">
                <a:latin typeface="Calibri" pitchFamily="34" charset="0"/>
                <a:cs typeface="Calibri" pitchFamily="34" charset="0"/>
              </a:rPr>
              <a:t> </a:t>
            </a:r>
            <a:r>
              <a:rPr lang="ar-DZ" sz="2400" dirty="0" smtClean="0">
                <a:latin typeface="Calibri" pitchFamily="34" charset="0"/>
                <a:cs typeface="Calibri" pitchFamily="34" charset="0"/>
              </a:rPr>
              <a:t>وفى القرون الوسطى أصبح التكوين يقوم به المعلمون في مختلف الحرف حيث يقدمون نوعا من التعليم لصبيان الحرف </a:t>
            </a:r>
            <a:r>
              <a:rPr lang="ar-DZ" sz="2400" dirty="0" smtClean="0">
                <a:latin typeface="Calibri" pitchFamily="34" charset="0"/>
                <a:cs typeface="Calibri" pitchFamily="34" charset="0"/>
              </a:rPr>
              <a:t> ففي </a:t>
            </a:r>
            <a:r>
              <a:rPr lang="ar-DZ" sz="2400" dirty="0" smtClean="0">
                <a:latin typeface="Calibri" pitchFamily="34" charset="0"/>
                <a:cs typeface="Calibri" pitchFamily="34" charset="0"/>
              </a:rPr>
              <a:t>الوقت الحالي زاد الاهتمام بموضوع التكوين وخاصة في السنوات الأخيرة بالدول المصنعة نتيجة التغير التكنولوجي وتطور المهارات المطلوبة في تقنيات الإنتاج إما في الدول النامية فأهمية التكوين في تزايد نتيجة الرغبة في التصنيع السريع والانتقال من اقتصاد فلاحى متخلف إلى اقتصاد صناعي متطور خلال مدة زمنية محدودة وما يتطلب ذلك من يد عاملة مؤهلة قادرة على استيعاب التقنيات المتطورة</a:t>
            </a:r>
            <a:endParaRPr lang="en-US" sz="2400" dirty="0">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7422" y="2700997"/>
            <a:ext cx="6977575" cy="28838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ar-DZ" sz="2000" dirty="0" smtClean="0">
                <a:solidFill>
                  <a:schemeClr val="accent4">
                    <a:lumMod val="60000"/>
                    <a:lumOff val="40000"/>
                  </a:schemeClr>
                </a:solidFill>
                <a:latin typeface="Calibri" pitchFamily="34" charset="0"/>
                <a:cs typeface="Calibri" pitchFamily="34" charset="0"/>
              </a:rPr>
              <a:t>المقدمة</a:t>
            </a:r>
            <a:r>
              <a:rPr lang="ar-DZ" sz="2000" dirty="0" smtClean="0">
                <a:solidFill>
                  <a:srgbClr val="FF0000"/>
                </a:solidFill>
                <a:latin typeface="Calibri" pitchFamily="34" charset="0"/>
                <a:cs typeface="Calibri" pitchFamily="34" charset="0"/>
              </a:rPr>
              <a:t> </a:t>
            </a:r>
          </a:p>
          <a:p>
            <a:pPr algn="r"/>
            <a:r>
              <a:rPr lang="ar-DZ" sz="2000" dirty="0" smtClean="0">
                <a:solidFill>
                  <a:schemeClr val="accent1">
                    <a:lumMod val="20000"/>
                    <a:lumOff val="80000"/>
                  </a:schemeClr>
                </a:solidFill>
                <a:latin typeface="Calibri" pitchFamily="34" charset="0"/>
                <a:cs typeface="Calibri" pitchFamily="34" charset="0"/>
              </a:rPr>
              <a:t>التكوين وفقا لمعايير الزمان والمكان </a:t>
            </a:r>
            <a:r>
              <a:rPr lang="fr-FR" sz="2000" b="1" dirty="0" smtClean="0">
                <a:solidFill>
                  <a:schemeClr val="accent2">
                    <a:lumMod val="60000"/>
                    <a:lumOff val="40000"/>
                  </a:schemeClr>
                </a:solidFill>
                <a:latin typeface="Calibri" pitchFamily="34" charset="0"/>
                <a:cs typeface="Calibri" pitchFamily="34" charset="0"/>
              </a:rPr>
              <a:t>:</a:t>
            </a:r>
            <a:r>
              <a:rPr lang="ar-DZ" sz="2000" b="1" dirty="0" smtClean="0">
                <a:solidFill>
                  <a:schemeClr val="accent2">
                    <a:lumMod val="60000"/>
                    <a:lumOff val="40000"/>
                  </a:schemeClr>
                </a:solidFill>
                <a:latin typeface="Calibri" pitchFamily="34" charset="0"/>
                <a:cs typeface="Calibri" pitchFamily="34" charset="0"/>
              </a:rPr>
              <a:t>المبحث الأول</a:t>
            </a:r>
          </a:p>
          <a:p>
            <a:pPr algn="r" rtl="1"/>
            <a:r>
              <a:rPr lang="ar-DZ" sz="2000" dirty="0" smtClean="0">
                <a:latin typeface="Calibri" pitchFamily="34" charset="0"/>
                <a:cs typeface="Calibri" pitchFamily="34" charset="0"/>
              </a:rPr>
              <a:t>المطلب</a:t>
            </a:r>
            <a:r>
              <a:rPr lang="fr-FR" sz="2000" dirty="0" smtClean="0">
                <a:latin typeface="Calibri" pitchFamily="34" charset="0"/>
                <a:cs typeface="Calibri" pitchFamily="34" charset="0"/>
              </a:rPr>
              <a:t>:1 </a:t>
            </a:r>
            <a:r>
              <a:rPr lang="ar-DZ" sz="2000" dirty="0" smtClean="0">
                <a:latin typeface="Calibri" pitchFamily="34" charset="0"/>
                <a:cs typeface="Calibri" pitchFamily="34" charset="0"/>
              </a:rPr>
              <a:t>التكوين الداخلي والخارجي </a:t>
            </a:r>
          </a:p>
          <a:p>
            <a:pPr algn="r" rtl="1"/>
            <a:r>
              <a:rPr lang="ar-DZ" sz="2000" dirty="0" smtClean="0">
                <a:latin typeface="Calibri" pitchFamily="34" charset="0"/>
                <a:cs typeface="Calibri" pitchFamily="34" charset="0"/>
              </a:rPr>
              <a:t>المطلب</a:t>
            </a:r>
            <a:r>
              <a:rPr lang="fr-FR" sz="2000" dirty="0" smtClean="0">
                <a:latin typeface="Calibri" pitchFamily="34" charset="0"/>
                <a:cs typeface="Calibri" pitchFamily="34" charset="0"/>
              </a:rPr>
              <a:t> :2 </a:t>
            </a:r>
            <a:r>
              <a:rPr lang="ar-DZ" sz="2000" dirty="0" smtClean="0">
                <a:latin typeface="Calibri" pitchFamily="34" charset="0"/>
                <a:cs typeface="Calibri" pitchFamily="34" charset="0"/>
              </a:rPr>
              <a:t>التكوين قبل وبعد الالتحاق بالخدمة </a:t>
            </a:r>
          </a:p>
          <a:p>
            <a:pPr algn="r" rtl="1"/>
            <a:r>
              <a:rPr lang="ar-DZ" sz="2000" b="1" dirty="0" smtClean="0">
                <a:solidFill>
                  <a:schemeClr val="accent2">
                    <a:lumMod val="60000"/>
                    <a:lumOff val="40000"/>
                  </a:schemeClr>
                </a:solidFill>
                <a:latin typeface="Calibri" pitchFamily="34" charset="0"/>
                <a:cs typeface="Calibri" pitchFamily="34" charset="0"/>
              </a:rPr>
              <a:t>المبحث الثاني </a:t>
            </a:r>
            <a:r>
              <a:rPr lang="fr-FR" sz="2000" b="1" dirty="0" smtClean="0">
                <a:solidFill>
                  <a:schemeClr val="accent2">
                    <a:lumMod val="60000"/>
                    <a:lumOff val="40000"/>
                  </a:schemeClr>
                </a:solidFill>
                <a:latin typeface="Calibri" pitchFamily="34" charset="0"/>
                <a:cs typeface="Calibri" pitchFamily="34" charset="0"/>
              </a:rPr>
              <a:t>:</a:t>
            </a:r>
            <a:r>
              <a:rPr lang="fr-FR" sz="2000" b="1" dirty="0" smtClean="0">
                <a:latin typeface="Calibri" pitchFamily="34" charset="0"/>
                <a:cs typeface="Calibri" pitchFamily="34" charset="0"/>
              </a:rPr>
              <a:t> </a:t>
            </a:r>
            <a:r>
              <a:rPr lang="ar-DZ" sz="2000" b="1" dirty="0" smtClean="0">
                <a:solidFill>
                  <a:schemeClr val="accent1">
                    <a:lumMod val="20000"/>
                    <a:lumOff val="80000"/>
                  </a:schemeClr>
                </a:solidFill>
                <a:latin typeface="Calibri" pitchFamily="34" charset="0"/>
                <a:cs typeface="Calibri" pitchFamily="34" charset="0"/>
              </a:rPr>
              <a:t>التكوين من حيث الهدف </a:t>
            </a:r>
          </a:p>
          <a:p>
            <a:pPr algn="r" rtl="1"/>
            <a:r>
              <a:rPr lang="ar-DZ" sz="2000" dirty="0" smtClean="0">
                <a:latin typeface="Calibri" pitchFamily="34" charset="0"/>
                <a:cs typeface="Calibri" pitchFamily="34" charset="0"/>
              </a:rPr>
              <a:t>المطلب</a:t>
            </a:r>
            <a:r>
              <a:rPr lang="fr-FR" sz="2000" dirty="0" smtClean="0">
                <a:latin typeface="Calibri" pitchFamily="34" charset="0"/>
                <a:cs typeface="Calibri" pitchFamily="34" charset="0"/>
              </a:rPr>
              <a:t> :1 </a:t>
            </a:r>
            <a:r>
              <a:rPr lang="ar-DZ" sz="2000" dirty="0" smtClean="0">
                <a:solidFill>
                  <a:schemeClr val="bg1"/>
                </a:solidFill>
                <a:latin typeface="Calibri" pitchFamily="34" charset="0"/>
                <a:cs typeface="Calibri" pitchFamily="34" charset="0"/>
              </a:rPr>
              <a:t>التكوين بغرض تجديد المعلومات </a:t>
            </a:r>
          </a:p>
          <a:p>
            <a:pPr algn="r" rtl="1"/>
            <a:r>
              <a:rPr lang="ar-DZ" sz="2000" dirty="0" smtClean="0">
                <a:latin typeface="Calibri" pitchFamily="34" charset="0"/>
                <a:cs typeface="Calibri" pitchFamily="34" charset="0"/>
              </a:rPr>
              <a:t>المطلب</a:t>
            </a:r>
            <a:r>
              <a:rPr lang="fr-FR" sz="2000" dirty="0" smtClean="0">
                <a:latin typeface="Calibri" pitchFamily="34" charset="0"/>
                <a:cs typeface="Calibri" pitchFamily="34" charset="0"/>
              </a:rPr>
              <a:t> :2</a:t>
            </a:r>
            <a:r>
              <a:rPr lang="ar-DZ" sz="2000" b="1" dirty="0" smtClean="0">
                <a:solidFill>
                  <a:srgbClr val="C00000"/>
                </a:solidFill>
                <a:latin typeface="Calibri" pitchFamily="34" charset="0"/>
                <a:cs typeface="Calibri" pitchFamily="34" charset="0"/>
              </a:rPr>
              <a:t> </a:t>
            </a:r>
            <a:r>
              <a:rPr lang="ar-DZ" sz="2000" dirty="0" smtClean="0">
                <a:solidFill>
                  <a:schemeClr val="bg1"/>
                </a:solidFill>
                <a:latin typeface="Calibri" pitchFamily="34" charset="0"/>
                <a:cs typeface="Calibri" pitchFamily="34" charset="0"/>
              </a:rPr>
              <a:t>التكوين للترقية</a:t>
            </a:r>
            <a:r>
              <a:rPr lang="fr-FR" sz="2000" dirty="0" smtClean="0">
                <a:solidFill>
                  <a:schemeClr val="bg1"/>
                </a:solidFill>
                <a:latin typeface="Calibri" pitchFamily="34" charset="0"/>
                <a:cs typeface="Calibri" pitchFamily="34" charset="0"/>
              </a:rPr>
              <a:t> </a:t>
            </a:r>
            <a:endParaRPr lang="ar-DZ" sz="2000" dirty="0" smtClean="0">
              <a:solidFill>
                <a:schemeClr val="bg1"/>
              </a:solidFill>
              <a:latin typeface="Calibri" pitchFamily="34" charset="0"/>
              <a:cs typeface="Calibri" pitchFamily="34" charset="0"/>
            </a:endParaRPr>
          </a:p>
          <a:p>
            <a:pPr algn="r" rtl="1"/>
            <a:r>
              <a:rPr lang="ar-DZ" sz="2000" dirty="0" smtClean="0">
                <a:solidFill>
                  <a:schemeClr val="bg1"/>
                </a:solidFill>
                <a:latin typeface="Calibri" pitchFamily="34" charset="0"/>
                <a:cs typeface="Calibri" pitchFamily="34" charset="0"/>
              </a:rPr>
              <a:t>المطلب</a:t>
            </a:r>
            <a:r>
              <a:rPr lang="fr-FR" sz="2000" dirty="0" smtClean="0">
                <a:solidFill>
                  <a:schemeClr val="bg1"/>
                </a:solidFill>
                <a:latin typeface="Calibri" pitchFamily="34" charset="0"/>
                <a:cs typeface="Calibri" pitchFamily="34" charset="0"/>
              </a:rPr>
              <a:t> :3 </a:t>
            </a:r>
            <a:r>
              <a:rPr lang="ar-DZ" sz="2000" dirty="0" smtClean="0">
                <a:solidFill>
                  <a:schemeClr val="bg1"/>
                </a:solidFill>
                <a:latin typeface="Calibri" pitchFamily="34" charset="0"/>
                <a:cs typeface="Calibri" pitchFamily="34" charset="0"/>
              </a:rPr>
              <a:t> تكوين المهارات</a:t>
            </a:r>
          </a:p>
          <a:p>
            <a:pPr algn="r" rtl="1"/>
            <a:r>
              <a:rPr lang="fr-FR" sz="2000" b="1" dirty="0" smtClean="0">
                <a:solidFill>
                  <a:schemeClr val="bg1"/>
                </a:solidFill>
                <a:latin typeface="Calibri" pitchFamily="34" charset="0"/>
                <a:cs typeface="Calibri" pitchFamily="34" charset="0"/>
              </a:rPr>
              <a:t> </a:t>
            </a:r>
            <a:r>
              <a:rPr lang="ar-DZ" sz="2000" b="1" dirty="0" smtClean="0">
                <a:solidFill>
                  <a:schemeClr val="accent2">
                    <a:lumMod val="60000"/>
                    <a:lumOff val="40000"/>
                  </a:schemeClr>
                </a:solidFill>
                <a:latin typeface="Calibri" pitchFamily="34" charset="0"/>
                <a:cs typeface="Calibri" pitchFamily="34" charset="0"/>
              </a:rPr>
              <a:t>المبحث الثالث </a:t>
            </a:r>
            <a:r>
              <a:rPr lang="fr-FR" sz="2000" b="1" dirty="0" smtClean="0">
                <a:solidFill>
                  <a:schemeClr val="accent2">
                    <a:lumMod val="60000"/>
                    <a:lumOff val="40000"/>
                  </a:schemeClr>
                </a:solidFill>
                <a:latin typeface="Calibri" pitchFamily="34" charset="0"/>
                <a:cs typeface="Calibri" pitchFamily="34" charset="0"/>
              </a:rPr>
              <a:t>:</a:t>
            </a:r>
            <a:r>
              <a:rPr lang="ar-DZ" sz="2000" b="1" dirty="0" smtClean="0">
                <a:solidFill>
                  <a:schemeClr val="bg1"/>
                </a:solidFill>
                <a:latin typeface="Calibri" pitchFamily="34" charset="0"/>
                <a:cs typeface="Calibri" pitchFamily="34" charset="0"/>
              </a:rPr>
              <a:t> </a:t>
            </a:r>
            <a:r>
              <a:rPr lang="ar-DZ" sz="2000" b="1" dirty="0" smtClean="0">
                <a:solidFill>
                  <a:schemeClr val="accent1">
                    <a:lumMod val="20000"/>
                    <a:lumOff val="80000"/>
                  </a:schemeClr>
                </a:solidFill>
                <a:latin typeface="Calibri" pitchFamily="34" charset="0"/>
                <a:cs typeface="Calibri" pitchFamily="34" charset="0"/>
              </a:rPr>
              <a:t>أنواع التكوين الأخرى</a:t>
            </a:r>
            <a:endParaRPr lang="ar-DZ" sz="2000" dirty="0" smtClean="0">
              <a:latin typeface="Calibri" pitchFamily="34" charset="0"/>
              <a:cs typeface="Calibri" pitchFamily="34" charset="0"/>
            </a:endParaRPr>
          </a:p>
          <a:p>
            <a:pPr algn="r" rtl="1"/>
            <a:r>
              <a:rPr lang="ar-DZ" sz="2000" dirty="0" smtClean="0">
                <a:latin typeface="Calibri" pitchFamily="34" charset="0"/>
                <a:cs typeface="Calibri" pitchFamily="34" charset="0"/>
              </a:rPr>
              <a:t>المطلب الأول التكوين الاقامي</a:t>
            </a:r>
          </a:p>
          <a:p>
            <a:pPr algn="r" rtl="1"/>
            <a:r>
              <a:rPr lang="ar-DZ" sz="2000" dirty="0" smtClean="0">
                <a:latin typeface="Calibri" pitchFamily="34" charset="0"/>
                <a:cs typeface="Calibri" pitchFamily="34" charset="0"/>
              </a:rPr>
              <a:t>المطلب</a:t>
            </a:r>
            <a:r>
              <a:rPr lang="fr-FR" sz="2000" dirty="0" smtClean="0">
                <a:latin typeface="Calibri" pitchFamily="34" charset="0"/>
                <a:cs typeface="Calibri" pitchFamily="34" charset="0"/>
              </a:rPr>
              <a:t> :2</a:t>
            </a:r>
            <a:r>
              <a:rPr lang="ar-DZ" sz="2000" dirty="0" smtClean="0">
                <a:latin typeface="Calibri" pitchFamily="34" charset="0"/>
                <a:cs typeface="Calibri" pitchFamily="34" charset="0"/>
              </a:rPr>
              <a:t>التكوين بالمرافقة</a:t>
            </a:r>
            <a:endParaRPr lang="ar-DZ" sz="2000" dirty="0" smtClean="0">
              <a:solidFill>
                <a:schemeClr val="bg1"/>
              </a:solidFill>
              <a:latin typeface="Calibri" pitchFamily="34" charset="0"/>
              <a:cs typeface="Calibri" pitchFamily="34" charset="0"/>
            </a:endParaRPr>
          </a:p>
          <a:p>
            <a:pPr algn="r" rtl="1"/>
            <a:r>
              <a:rPr lang="ar-DZ" sz="2000" b="1" dirty="0" smtClean="0">
                <a:solidFill>
                  <a:schemeClr val="accent2">
                    <a:lumMod val="60000"/>
                    <a:lumOff val="40000"/>
                  </a:schemeClr>
                </a:solidFill>
                <a:latin typeface="Calibri" pitchFamily="34" charset="0"/>
                <a:cs typeface="Calibri" pitchFamily="34" charset="0"/>
              </a:rPr>
              <a:t>المبحث الرابع</a:t>
            </a:r>
            <a:r>
              <a:rPr lang="fr-FR" sz="2000" b="1" dirty="0" smtClean="0">
                <a:solidFill>
                  <a:schemeClr val="accent2">
                    <a:lumMod val="60000"/>
                    <a:lumOff val="40000"/>
                  </a:schemeClr>
                </a:solidFill>
                <a:latin typeface="Calibri" pitchFamily="34" charset="0"/>
                <a:cs typeface="Calibri" pitchFamily="34" charset="0"/>
              </a:rPr>
              <a:t> : </a:t>
            </a:r>
            <a:r>
              <a:rPr lang="ar-DZ" sz="2000" b="1" dirty="0" smtClean="0">
                <a:solidFill>
                  <a:schemeClr val="accent2">
                    <a:lumMod val="20000"/>
                    <a:lumOff val="80000"/>
                  </a:schemeClr>
                </a:solidFill>
                <a:latin typeface="Calibri" pitchFamily="34" charset="0"/>
                <a:cs typeface="Calibri" pitchFamily="34" charset="0"/>
              </a:rPr>
              <a:t>ماهية التكوين الالكتروني</a:t>
            </a:r>
          </a:p>
          <a:p>
            <a:pPr algn="r" rtl="1"/>
            <a:r>
              <a:rPr lang="ar-DZ" sz="2000" dirty="0" smtClean="0">
                <a:latin typeface="Calibri" pitchFamily="34" charset="0"/>
                <a:cs typeface="Calibri" pitchFamily="34" charset="0"/>
              </a:rPr>
              <a:t>المطلب</a:t>
            </a:r>
            <a:r>
              <a:rPr lang="fr-FR" sz="2000" dirty="0" smtClean="0">
                <a:latin typeface="Calibri" pitchFamily="34" charset="0"/>
                <a:cs typeface="Calibri" pitchFamily="34" charset="0"/>
              </a:rPr>
              <a:t>:1 </a:t>
            </a:r>
            <a:r>
              <a:rPr lang="ar-DZ" sz="2000" dirty="0" smtClean="0">
                <a:latin typeface="Calibri" pitchFamily="34" charset="0"/>
                <a:cs typeface="Calibri" pitchFamily="34" charset="0"/>
              </a:rPr>
              <a:t> التكوين الالكتروني</a:t>
            </a:r>
          </a:p>
          <a:p>
            <a:pPr algn="r" rtl="1"/>
            <a:r>
              <a:rPr lang="ar-DZ" sz="2000" dirty="0" smtClean="0">
                <a:latin typeface="Calibri" pitchFamily="34" charset="0"/>
                <a:cs typeface="Calibri" pitchFamily="34" charset="0"/>
              </a:rPr>
              <a:t>المطلب</a:t>
            </a:r>
            <a:r>
              <a:rPr lang="fr-FR" sz="2000" dirty="0" smtClean="0">
                <a:latin typeface="Calibri" pitchFamily="34" charset="0"/>
                <a:cs typeface="Calibri" pitchFamily="34" charset="0"/>
              </a:rPr>
              <a:t> :2 </a:t>
            </a:r>
            <a:r>
              <a:rPr lang="ar-DZ" sz="2000" dirty="0" smtClean="0">
                <a:latin typeface="Calibri" pitchFamily="34" charset="0"/>
                <a:cs typeface="Calibri" pitchFamily="34" charset="0"/>
              </a:rPr>
              <a:t>استخدامات التكوين الالكتروني السلبية والايجابية</a:t>
            </a:r>
          </a:p>
          <a:p>
            <a:pPr algn="r" rtl="1"/>
            <a:r>
              <a:rPr lang="ar-DZ" sz="2000" dirty="0" smtClean="0">
                <a:solidFill>
                  <a:schemeClr val="accent4">
                    <a:lumMod val="60000"/>
                    <a:lumOff val="40000"/>
                  </a:schemeClr>
                </a:solidFill>
                <a:latin typeface="Calibri" pitchFamily="34" charset="0"/>
                <a:cs typeface="Calibri" pitchFamily="34" charset="0"/>
              </a:rPr>
              <a:t>الخاتمة</a:t>
            </a:r>
            <a:r>
              <a:rPr lang="ar-DZ" sz="2000" dirty="0" smtClean="0">
                <a:latin typeface="Calibri" pitchFamily="34" charset="0"/>
                <a:cs typeface="Calibri" pitchFamily="34" charset="0"/>
              </a:rPr>
              <a:t>  </a:t>
            </a:r>
          </a:p>
          <a:p>
            <a:pPr algn="ctr" rtl="1"/>
            <a:endParaRPr lang="ar-DZ" sz="2000" dirty="0" smtClean="0">
              <a:latin typeface="Calibri" pitchFamily="34" charset="0"/>
              <a:cs typeface="Calibri" pitchFamily="34" charset="0"/>
            </a:endParaRPr>
          </a:p>
          <a:p>
            <a:pPr algn="ctr" rtl="1"/>
            <a:endParaRPr lang="ar-DZ" sz="2000" dirty="0" smtClean="0">
              <a:latin typeface="Calibri" pitchFamily="34" charset="0"/>
              <a:cs typeface="Calibri" pitchFamily="34" charset="0"/>
            </a:endParaRPr>
          </a:p>
          <a:p>
            <a:pPr algn="ctr" rtl="1"/>
            <a:r>
              <a:rPr lang="ar-DZ" sz="2000" dirty="0" smtClean="0">
                <a:latin typeface="Calibri" pitchFamily="34" charset="0"/>
                <a:cs typeface="Calibri" pitchFamily="34" charset="0"/>
              </a:rPr>
              <a:t>  </a:t>
            </a:r>
          </a:p>
          <a:p>
            <a:pPr algn="ctr"/>
            <a:endParaRPr lang="fr-FR" sz="2000"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94228"/>
            <a:ext cx="12192000" cy="4093699"/>
          </a:xfrm>
          <a:solidFill>
            <a:schemeClr val="bg2"/>
          </a:solidFill>
          <a:ln>
            <a:solidFill>
              <a:schemeClr val="bg2"/>
            </a:solidFill>
          </a:ln>
        </p:spPr>
        <p:txBody>
          <a:bodyPr>
            <a:normAutofit fontScale="70000" lnSpcReduction="20000"/>
          </a:bodyPr>
          <a:lstStyle/>
          <a:p>
            <a:pPr algn="r" rtl="1"/>
            <a:r>
              <a:rPr lang="ar-DZ" sz="3600" b="1" dirty="0" smtClean="0">
                <a:solidFill>
                  <a:schemeClr val="accent2">
                    <a:lumMod val="75000"/>
                  </a:schemeClr>
                </a:solidFill>
              </a:rPr>
              <a:t>-</a:t>
            </a:r>
            <a:r>
              <a:rPr lang="ar-DZ" sz="3600" b="1" dirty="0" smtClean="0">
                <a:solidFill>
                  <a:schemeClr val="accent2">
                    <a:lumMod val="75000"/>
                  </a:schemeClr>
                </a:solidFill>
                <a:latin typeface="Calibri" pitchFamily="34" charset="0"/>
                <a:cs typeface="Calibri" pitchFamily="34" charset="0"/>
              </a:rPr>
              <a:t>المطلب </a:t>
            </a:r>
            <a:r>
              <a:rPr lang="fr-FR" sz="3600" b="1" dirty="0" smtClean="0">
                <a:solidFill>
                  <a:schemeClr val="accent2">
                    <a:lumMod val="75000"/>
                  </a:schemeClr>
                </a:solidFill>
                <a:latin typeface="Calibri" pitchFamily="34" charset="0"/>
                <a:cs typeface="Calibri" pitchFamily="34" charset="0"/>
              </a:rPr>
              <a:t>:1</a:t>
            </a:r>
            <a:r>
              <a:rPr lang="ar-DZ" sz="3600" b="1" dirty="0" smtClean="0">
                <a:solidFill>
                  <a:schemeClr val="accent2">
                    <a:lumMod val="75000"/>
                  </a:schemeClr>
                </a:solidFill>
                <a:latin typeface="Calibri" pitchFamily="34" charset="0"/>
                <a:cs typeface="Calibri" pitchFamily="34" charset="0"/>
              </a:rPr>
              <a:t> </a:t>
            </a:r>
            <a:r>
              <a:rPr lang="ar-DZ" sz="3600" b="1" dirty="0" smtClean="0">
                <a:latin typeface="Calibri" pitchFamily="34" charset="0"/>
                <a:cs typeface="Calibri" pitchFamily="34" charset="0"/>
              </a:rPr>
              <a:t>التكوين الداخلي والخارجي </a:t>
            </a:r>
          </a:p>
          <a:p>
            <a:pPr algn="r" rtl="1">
              <a:lnSpc>
                <a:spcPct val="120000"/>
              </a:lnSpc>
            </a:pPr>
            <a:r>
              <a:rPr lang="ar-DZ" sz="3600" dirty="0" smtClean="0">
                <a:latin typeface="Calibri" pitchFamily="34" charset="0"/>
                <a:cs typeface="Calibri" pitchFamily="34" charset="0"/>
              </a:rPr>
              <a:t>من حيث المكان</a:t>
            </a:r>
            <a:r>
              <a:rPr lang="ar-DZ" sz="3600" b="1" dirty="0" smtClean="0">
                <a:solidFill>
                  <a:schemeClr val="accent2">
                    <a:lumMod val="75000"/>
                  </a:schemeClr>
                </a:solidFill>
                <a:latin typeface="Calibri" pitchFamily="34" charset="0"/>
                <a:cs typeface="Calibri" pitchFamily="34" charset="0"/>
              </a:rPr>
              <a:t>  </a:t>
            </a:r>
            <a:r>
              <a:rPr lang="ar-DZ" sz="3600" dirty="0" smtClean="0">
                <a:latin typeface="Calibri" pitchFamily="34" charset="0"/>
                <a:cs typeface="Calibri" pitchFamily="34" charset="0"/>
              </a:rPr>
              <a:t>ينقسم التكوين إلى نوعين أحدهما التكوين داخل موقع العمل ويقوم به رؤساء الموظف أو زملاءه الذين لديهم خبرة سابقة في العمل والآخر هو التكوين هو خارج موقع العمل ويتم من خلال الالتحاق بالدورات التكوينية في أحد مراكز التكوين المتخصصة كالجامعات والمعاهد التكوينية الخاصة .</a:t>
            </a:r>
            <a:endParaRPr lang="fr-FR" sz="3600" dirty="0" smtClean="0">
              <a:latin typeface="Calibri" pitchFamily="34" charset="0"/>
              <a:cs typeface="Calibri" pitchFamily="34" charset="0"/>
            </a:endParaRPr>
          </a:p>
          <a:p>
            <a:pPr algn="r" rtl="1">
              <a:lnSpc>
                <a:spcPct val="120000"/>
              </a:lnSpc>
            </a:pPr>
            <a:r>
              <a:rPr lang="ar-DZ" sz="3600" b="1" dirty="0" smtClean="0">
                <a:solidFill>
                  <a:schemeClr val="accent2">
                    <a:lumMod val="75000"/>
                  </a:schemeClr>
                </a:solidFill>
                <a:latin typeface="Calibri" pitchFamily="34" charset="0"/>
                <a:cs typeface="Calibri" pitchFamily="34" charset="0"/>
              </a:rPr>
              <a:t>  المطلب 2</a:t>
            </a:r>
            <a:r>
              <a:rPr lang="fr-FR" sz="3600" b="1" dirty="0" smtClean="0">
                <a:solidFill>
                  <a:schemeClr val="accent2">
                    <a:lumMod val="75000"/>
                  </a:schemeClr>
                </a:solidFill>
                <a:latin typeface="Calibri" pitchFamily="34" charset="0"/>
                <a:cs typeface="Calibri" pitchFamily="34" charset="0"/>
              </a:rPr>
              <a:t>:</a:t>
            </a:r>
            <a:r>
              <a:rPr lang="ar-DZ" sz="3600" b="1" dirty="0" smtClean="0">
                <a:solidFill>
                  <a:schemeClr val="accent2">
                    <a:lumMod val="75000"/>
                  </a:schemeClr>
                </a:solidFill>
                <a:latin typeface="Calibri" pitchFamily="34" charset="0"/>
                <a:cs typeface="Calibri" pitchFamily="34" charset="0"/>
              </a:rPr>
              <a:t> </a:t>
            </a:r>
            <a:r>
              <a:rPr lang="ar-DZ" sz="3600" b="1" dirty="0" smtClean="0">
                <a:latin typeface="Calibri" pitchFamily="34" charset="0"/>
                <a:cs typeface="Calibri" pitchFamily="34" charset="0"/>
              </a:rPr>
              <a:t>التكوين قبل وبعد الالتحاق بالخدمة </a:t>
            </a:r>
          </a:p>
          <a:p>
            <a:pPr algn="r" rtl="1">
              <a:lnSpc>
                <a:spcPct val="120000"/>
              </a:lnSpc>
            </a:pPr>
            <a:r>
              <a:rPr lang="ar-DZ" sz="3600" dirty="0" smtClean="0">
                <a:latin typeface="Calibri" pitchFamily="34" charset="0"/>
                <a:cs typeface="Calibri" pitchFamily="34" charset="0"/>
              </a:rPr>
              <a:t>من حيث الزمان</a:t>
            </a:r>
            <a:r>
              <a:rPr lang="ar-DZ" sz="3600" b="1" dirty="0" smtClean="0">
                <a:solidFill>
                  <a:schemeClr val="accent2">
                    <a:lumMod val="75000"/>
                  </a:schemeClr>
                </a:solidFill>
                <a:latin typeface="Calibri" pitchFamily="34" charset="0"/>
                <a:cs typeface="Calibri" pitchFamily="34" charset="0"/>
              </a:rPr>
              <a:t>  </a:t>
            </a:r>
            <a:r>
              <a:rPr lang="ar-DZ" sz="3600" dirty="0" smtClean="0">
                <a:latin typeface="Calibri" pitchFamily="34" charset="0"/>
                <a:cs typeface="Calibri" pitchFamily="34" charset="0"/>
              </a:rPr>
              <a:t>يمكن التمييز بين نوعين من التكوين أحدهما يتم قبل أن يلحق الفرد بالخدمة بقصد إعداد الفرد المراد توظيفه إعدادا سليما، وتهيئته للقيام بعمله على أكمل وجه، ويشتمل على برامج تكوينية توجيهية والنوع الآخر يتم أثناء الخدمة كتزويد الموظف بالمهارات والمعارف ويحفزه للترقية وينمي قدراته على حل المشكلات التي قد تواجه العمل .</a:t>
            </a:r>
          </a:p>
          <a:p>
            <a:pPr algn="r">
              <a:buNone/>
            </a:pPr>
            <a:r>
              <a:rPr lang="ar-DZ" dirty="0" smtClean="0"/>
              <a:t> </a:t>
            </a:r>
          </a:p>
          <a:p>
            <a:pPr algn="r">
              <a:buNone/>
            </a:pPr>
            <a:r>
              <a:rPr lang="ar-DZ" dirty="0" smtClean="0"/>
              <a:t> </a:t>
            </a:r>
          </a:p>
        </p:txBody>
      </p:sp>
      <p:sp>
        <p:nvSpPr>
          <p:cNvPr id="4" name="Rectangle 3"/>
          <p:cNvSpPr/>
          <p:nvPr/>
        </p:nvSpPr>
        <p:spPr>
          <a:xfrm>
            <a:off x="4079630" y="214290"/>
            <a:ext cx="7636159" cy="7858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dirty="0" smtClean="0">
                <a:solidFill>
                  <a:schemeClr val="bg1"/>
                </a:solidFill>
                <a:latin typeface="Simplified Arabic" pitchFamily="18" charset="-78"/>
                <a:cs typeface="Simplified Arabic" pitchFamily="18" charset="-78"/>
              </a:rPr>
              <a:t> </a:t>
            </a:r>
            <a:r>
              <a:rPr lang="ar-DZ" sz="3600" b="1" dirty="0" smtClean="0">
                <a:solidFill>
                  <a:schemeClr val="bg2"/>
                </a:solidFill>
                <a:latin typeface="Simplified Arabic" pitchFamily="18" charset="-78"/>
                <a:cs typeface="Simplified Arabic" pitchFamily="18" charset="-78"/>
              </a:rPr>
              <a:t>المبحث الأول </a:t>
            </a:r>
            <a:r>
              <a:rPr lang="fr-FR" sz="3200" dirty="0" smtClean="0">
                <a:solidFill>
                  <a:schemeClr val="bg2"/>
                </a:solidFill>
                <a:latin typeface="Simplified Arabic" pitchFamily="18" charset="-78"/>
                <a:cs typeface="Simplified Arabic" pitchFamily="18" charset="-78"/>
              </a:rPr>
              <a:t>:</a:t>
            </a:r>
            <a:r>
              <a:rPr lang="ar-DZ" sz="2400" dirty="0" smtClean="0">
                <a:solidFill>
                  <a:schemeClr val="bg2"/>
                </a:solidFill>
                <a:latin typeface="Simplified Arabic" pitchFamily="18" charset="-78"/>
                <a:cs typeface="Simplified Arabic" pitchFamily="18" charset="-78"/>
              </a:rPr>
              <a:t> </a:t>
            </a:r>
            <a:r>
              <a:rPr lang="ar-DZ" sz="3200" dirty="0" smtClean="0">
                <a:solidFill>
                  <a:schemeClr val="bg1"/>
                </a:solidFill>
                <a:latin typeface="Simplified Arabic" pitchFamily="18" charset="-78"/>
                <a:cs typeface="Simplified Arabic" pitchFamily="18" charset="-78"/>
              </a:rPr>
              <a:t>التكوين </a:t>
            </a:r>
            <a:r>
              <a:rPr lang="ar-DZ" sz="3200" dirty="0" smtClean="0">
                <a:solidFill>
                  <a:schemeClr val="bg1"/>
                </a:solidFill>
              </a:rPr>
              <a:t>وفقا لمعايير الزمان والمكان</a:t>
            </a:r>
            <a:r>
              <a:rPr lang="ar-DZ" sz="3200" dirty="0" smtClean="0">
                <a:solidFill>
                  <a:schemeClr val="bg1"/>
                </a:solidFill>
                <a:latin typeface="Simplified Arabic" pitchFamily="18" charset="-78"/>
                <a:cs typeface="Simplified Arabic" pitchFamily="18" charset="-78"/>
              </a:rPr>
              <a:t>  </a:t>
            </a:r>
            <a:endParaRPr lang="fr-FR" sz="2400" dirty="0">
              <a:solidFill>
                <a:schemeClr val="bg1"/>
              </a:solidFill>
              <a:latin typeface="Simplified Arabic" pitchFamily="18" charset="-78"/>
              <a:cs typeface="Simplified Arabic"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33380"/>
            <a:ext cx="12192000" cy="4529796"/>
          </a:xfrm>
          <a:solidFill>
            <a:schemeClr val="bg2"/>
          </a:solidFill>
          <a:ln>
            <a:solidFill>
              <a:schemeClr val="bg2"/>
            </a:solidFill>
          </a:ln>
        </p:spPr>
        <p:txBody>
          <a:bodyPr>
            <a:normAutofit fontScale="55000" lnSpcReduction="20000"/>
          </a:bodyPr>
          <a:lstStyle/>
          <a:p>
            <a:pPr algn="ctr" rtl="1">
              <a:buNone/>
            </a:pPr>
            <a:r>
              <a:rPr lang="ar-DZ" sz="3200" b="1" dirty="0" smtClean="0">
                <a:solidFill>
                  <a:srgbClr val="C00000"/>
                </a:solidFill>
                <a:latin typeface="Calibri" pitchFamily="34" charset="0"/>
                <a:cs typeface="Calibri" pitchFamily="34" charset="0"/>
              </a:rPr>
              <a:t>المطلب 1 </a:t>
            </a:r>
            <a:r>
              <a:rPr lang="fr-FR" sz="3200" b="1" dirty="0" smtClean="0">
                <a:solidFill>
                  <a:srgbClr val="C00000"/>
                </a:solidFill>
                <a:latin typeface="Calibri" pitchFamily="34" charset="0"/>
                <a:cs typeface="Calibri" pitchFamily="34" charset="0"/>
              </a:rPr>
              <a:t>:</a:t>
            </a:r>
            <a:r>
              <a:rPr lang="ar-DZ" sz="3200" b="1" dirty="0" smtClean="0">
                <a:solidFill>
                  <a:srgbClr val="C00000"/>
                </a:solidFill>
                <a:latin typeface="Calibri" pitchFamily="34" charset="0"/>
                <a:cs typeface="Calibri" pitchFamily="34" charset="0"/>
              </a:rPr>
              <a:t> التكوين بغرض تجديد المعلومات </a:t>
            </a:r>
            <a:r>
              <a:rPr lang="fr-FR" sz="3200" b="1" dirty="0" smtClean="0">
                <a:latin typeface="Calibri" pitchFamily="34" charset="0"/>
                <a:cs typeface="Calibri" pitchFamily="34" charset="0"/>
              </a:rPr>
              <a:t> </a:t>
            </a:r>
          </a:p>
          <a:p>
            <a:pPr algn="ctr" rtl="1">
              <a:lnSpc>
                <a:spcPct val="120000"/>
              </a:lnSpc>
              <a:buNone/>
            </a:pPr>
            <a:r>
              <a:rPr lang="ar-DZ" dirty="0" smtClean="0">
                <a:latin typeface="Calibri" pitchFamily="34" charset="0"/>
                <a:cs typeface="Calibri" pitchFamily="34" charset="0"/>
              </a:rPr>
              <a:t> </a:t>
            </a:r>
            <a:r>
              <a:rPr lang="ar-DZ" b="1" dirty="0" smtClean="0">
                <a:latin typeface="Calibri" pitchFamily="34" charset="0"/>
                <a:cs typeface="Calibri" pitchFamily="34" charset="0"/>
              </a:rPr>
              <a:t>ويتضمن هذا النوع من التكوين المعلومات الجديدة التي ينبغي أن تقدم للموظف في التخصص الذي يمارسه ومثال</a:t>
            </a:r>
            <a:r>
              <a:rPr lang="fr-FR" b="1" dirty="0" smtClean="0">
                <a:latin typeface="Calibri" pitchFamily="34" charset="0"/>
                <a:cs typeface="Calibri" pitchFamily="34" charset="0"/>
              </a:rPr>
              <a:t> </a:t>
            </a:r>
            <a:r>
              <a:rPr lang="ar-DZ" b="1" dirty="0" smtClean="0">
                <a:latin typeface="Calibri" pitchFamily="34" charset="0"/>
                <a:cs typeface="Calibri" pitchFamily="34" charset="0"/>
              </a:rPr>
              <a:t>ذلك وظيفة عاملا الأرشيف وحفظ المستندات التي يستخدم النظام اليدوي في الوقت الحاضر، لابد أن يحصل على تكوين في حالة نظام المايكرو فيلم والأجهزة الحديثة في السكرتارية.</a:t>
            </a:r>
          </a:p>
          <a:p>
            <a:pPr algn="ctr" rtl="1">
              <a:lnSpc>
                <a:spcPct val="120000"/>
              </a:lnSpc>
              <a:buNone/>
            </a:pPr>
            <a:endParaRPr lang="fr-FR" b="1" dirty="0" smtClean="0">
              <a:solidFill>
                <a:srgbClr val="C00000"/>
              </a:solidFill>
              <a:latin typeface="Calibri" pitchFamily="34" charset="0"/>
              <a:cs typeface="Calibri" pitchFamily="34" charset="0"/>
            </a:endParaRPr>
          </a:p>
          <a:p>
            <a:pPr algn="ctr" rtl="1">
              <a:lnSpc>
                <a:spcPct val="120000"/>
              </a:lnSpc>
              <a:buNone/>
            </a:pPr>
            <a:r>
              <a:rPr lang="ar-DZ" b="1" dirty="0" smtClean="0">
                <a:solidFill>
                  <a:srgbClr val="C00000"/>
                </a:solidFill>
                <a:latin typeface="Calibri" pitchFamily="34" charset="0"/>
                <a:cs typeface="Calibri" pitchFamily="34" charset="0"/>
              </a:rPr>
              <a:t> المطلب 2</a:t>
            </a:r>
            <a:r>
              <a:rPr lang="fr-FR" b="1" dirty="0" smtClean="0">
                <a:solidFill>
                  <a:srgbClr val="C00000"/>
                </a:solidFill>
                <a:latin typeface="Calibri" pitchFamily="34" charset="0"/>
                <a:cs typeface="Calibri" pitchFamily="34" charset="0"/>
              </a:rPr>
              <a:t>:</a:t>
            </a:r>
            <a:r>
              <a:rPr lang="ar-DZ" b="1" dirty="0" smtClean="0">
                <a:solidFill>
                  <a:srgbClr val="C00000"/>
                </a:solidFill>
                <a:latin typeface="Calibri" pitchFamily="34" charset="0"/>
                <a:cs typeface="Calibri" pitchFamily="34" charset="0"/>
              </a:rPr>
              <a:t> التكوين للترقية</a:t>
            </a:r>
            <a:r>
              <a:rPr lang="fr-FR" b="1" dirty="0" smtClean="0">
                <a:solidFill>
                  <a:srgbClr val="C00000"/>
                </a:solidFill>
                <a:latin typeface="Calibri" pitchFamily="34" charset="0"/>
                <a:cs typeface="Calibri" pitchFamily="34" charset="0"/>
              </a:rPr>
              <a:t> </a:t>
            </a:r>
          </a:p>
          <a:p>
            <a:pPr algn="ctr" rtl="1">
              <a:lnSpc>
                <a:spcPct val="120000"/>
              </a:lnSpc>
              <a:buNone/>
            </a:pPr>
            <a:r>
              <a:rPr lang="ar-DZ" b="1" dirty="0" smtClean="0">
                <a:latin typeface="Calibri" pitchFamily="34" charset="0"/>
                <a:cs typeface="Calibri" pitchFamily="34" charset="0"/>
              </a:rPr>
              <a:t>يهدف هذا النوع من التكوين إلى تحسين إمكانيات الفرد بغية تحضيره لتولي وظائف إدارية جديدة التي سوف يرقى إليها، كما قد يتضمن</a:t>
            </a:r>
            <a:r>
              <a:rPr lang="fr-FR" b="1" dirty="0" smtClean="0">
                <a:latin typeface="Calibri" pitchFamily="34" charset="0"/>
                <a:cs typeface="Calibri" pitchFamily="34" charset="0"/>
              </a:rPr>
              <a:t> </a:t>
            </a:r>
            <a:r>
              <a:rPr lang="ar-DZ" b="1" dirty="0" smtClean="0">
                <a:latin typeface="Calibri" pitchFamily="34" charset="0"/>
                <a:cs typeface="Calibri" pitchFamily="34" charset="0"/>
              </a:rPr>
              <a:t>مهام ومسؤوليات جديدة سوف يتولاها  بفعل الترقية.</a:t>
            </a:r>
            <a:endParaRPr lang="ar-DZ" b="1" i="1" dirty="0" smtClean="0">
              <a:solidFill>
                <a:schemeClr val="accent4">
                  <a:lumMod val="75000"/>
                </a:schemeClr>
              </a:solidFill>
              <a:latin typeface="Calibri" pitchFamily="34" charset="0"/>
              <a:cs typeface="Calibri" pitchFamily="34" charset="0"/>
            </a:endParaRPr>
          </a:p>
          <a:p>
            <a:pPr algn="ctr" rtl="1">
              <a:buNone/>
            </a:pPr>
            <a:endParaRPr lang="fr-FR" b="1" dirty="0" smtClean="0">
              <a:solidFill>
                <a:srgbClr val="C00000"/>
              </a:solidFill>
              <a:latin typeface="Calibri" pitchFamily="34" charset="0"/>
              <a:cs typeface="Calibri" pitchFamily="34" charset="0"/>
            </a:endParaRPr>
          </a:p>
          <a:p>
            <a:pPr algn="ctr" rtl="1">
              <a:buNone/>
            </a:pPr>
            <a:r>
              <a:rPr lang="ar-DZ" b="1" dirty="0" smtClean="0">
                <a:solidFill>
                  <a:srgbClr val="C00000"/>
                </a:solidFill>
                <a:latin typeface="Calibri" pitchFamily="34" charset="0"/>
                <a:cs typeface="Calibri" pitchFamily="34" charset="0"/>
              </a:rPr>
              <a:t>المطلب 3</a:t>
            </a:r>
            <a:r>
              <a:rPr lang="fr-FR" b="1" dirty="0" smtClean="0">
                <a:solidFill>
                  <a:srgbClr val="C00000"/>
                </a:solidFill>
                <a:latin typeface="Calibri" pitchFamily="34" charset="0"/>
                <a:cs typeface="Calibri" pitchFamily="34" charset="0"/>
              </a:rPr>
              <a:t>:</a:t>
            </a:r>
            <a:r>
              <a:rPr lang="ar-DZ" b="1" dirty="0" smtClean="0">
                <a:solidFill>
                  <a:srgbClr val="C00000"/>
                </a:solidFill>
                <a:latin typeface="Calibri" pitchFamily="34" charset="0"/>
                <a:cs typeface="Calibri" pitchFamily="34" charset="0"/>
              </a:rPr>
              <a:t> تكوين المهارات </a:t>
            </a:r>
            <a:r>
              <a:rPr lang="ar-DZ" b="1" dirty="0" smtClean="0">
                <a:latin typeface="Calibri" pitchFamily="34" charset="0"/>
                <a:cs typeface="Calibri" pitchFamily="34" charset="0"/>
              </a:rPr>
              <a:t> </a:t>
            </a:r>
            <a:endParaRPr lang="fr-FR" b="1" dirty="0" smtClean="0">
              <a:latin typeface="Calibri" pitchFamily="34" charset="0"/>
              <a:cs typeface="Calibri" pitchFamily="34" charset="0"/>
            </a:endParaRPr>
          </a:p>
          <a:p>
            <a:pPr algn="ctr" rtl="1">
              <a:lnSpc>
                <a:spcPct val="120000"/>
              </a:lnSpc>
              <a:buNone/>
            </a:pPr>
            <a:r>
              <a:rPr lang="ar-DZ" b="1" dirty="0" smtClean="0">
                <a:latin typeface="Calibri" pitchFamily="34" charset="0"/>
                <a:cs typeface="Calibri" pitchFamily="34" charset="0"/>
              </a:rPr>
              <a:t>يعني تزويد الفرد بمهارات إضافية لأداء أعمال معينة ورفع كفاءتهم في الأداء وبذلك يهدف هذا النوع من التكوين إلى زيادة فعاليتهم وتحسين مستوى الأداء الوظيفي وذلك عن طريق إحاطة المتكونين بالأساليب والوسائل الحديثة.</a:t>
            </a:r>
          </a:p>
          <a:p>
            <a:pPr algn="ctr" rtl="1">
              <a:lnSpc>
                <a:spcPct val="120000"/>
              </a:lnSpc>
              <a:buNone/>
            </a:pPr>
            <a:r>
              <a:rPr lang="ar-DZ" b="1" dirty="0" smtClean="0">
                <a:solidFill>
                  <a:srgbClr val="C00000"/>
                </a:solidFill>
              </a:rPr>
              <a:t> </a:t>
            </a:r>
            <a:endParaRPr lang="fr-FR" b="1" dirty="0" smtClean="0"/>
          </a:p>
          <a:p>
            <a:pPr algn="ctr">
              <a:buNone/>
            </a:pPr>
            <a:r>
              <a:rPr lang="ar-DZ" dirty="0" smtClean="0"/>
              <a:t> </a:t>
            </a:r>
          </a:p>
          <a:p>
            <a:pPr algn="ctr">
              <a:buNone/>
            </a:pPr>
            <a:r>
              <a:rPr lang="ar-DZ" dirty="0" smtClean="0"/>
              <a:t> </a:t>
            </a:r>
          </a:p>
        </p:txBody>
      </p:sp>
      <p:sp>
        <p:nvSpPr>
          <p:cNvPr id="6" name="Rectangle 5"/>
          <p:cNvSpPr/>
          <p:nvPr/>
        </p:nvSpPr>
        <p:spPr>
          <a:xfrm>
            <a:off x="4079630" y="214290"/>
            <a:ext cx="7636159" cy="7858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dirty="0" smtClean="0">
                <a:solidFill>
                  <a:schemeClr val="bg1"/>
                </a:solidFill>
                <a:latin typeface="Simplified Arabic" pitchFamily="18" charset="-78"/>
                <a:cs typeface="Simplified Arabic" pitchFamily="18" charset="-78"/>
              </a:rPr>
              <a:t> </a:t>
            </a:r>
            <a:r>
              <a:rPr lang="ar-DZ" sz="3600" b="1" dirty="0" smtClean="0">
                <a:solidFill>
                  <a:schemeClr val="bg2"/>
                </a:solidFill>
                <a:latin typeface="Simplified Arabic" pitchFamily="18" charset="-78"/>
                <a:cs typeface="Simplified Arabic" pitchFamily="18" charset="-78"/>
              </a:rPr>
              <a:t>المبحث الثاني </a:t>
            </a:r>
            <a:r>
              <a:rPr lang="fr-FR" sz="3200" dirty="0" smtClean="0">
                <a:solidFill>
                  <a:schemeClr val="bg2"/>
                </a:solidFill>
                <a:latin typeface="Simplified Arabic" pitchFamily="18" charset="-78"/>
                <a:cs typeface="Simplified Arabic" pitchFamily="18" charset="-78"/>
              </a:rPr>
              <a:t>:</a:t>
            </a:r>
            <a:r>
              <a:rPr lang="ar-DZ" sz="2400" dirty="0" smtClean="0">
                <a:solidFill>
                  <a:schemeClr val="bg2"/>
                </a:solidFill>
                <a:latin typeface="Simplified Arabic" pitchFamily="18" charset="-78"/>
                <a:cs typeface="Simplified Arabic" pitchFamily="18" charset="-78"/>
              </a:rPr>
              <a:t> </a:t>
            </a:r>
            <a:r>
              <a:rPr lang="ar-DZ" sz="3200" dirty="0" smtClean="0">
                <a:solidFill>
                  <a:schemeClr val="bg1"/>
                </a:solidFill>
                <a:latin typeface="Simplified Arabic" pitchFamily="18" charset="-78"/>
                <a:cs typeface="Simplified Arabic" pitchFamily="18" charset="-78"/>
              </a:rPr>
              <a:t>التكوين من حيث الهدف   </a:t>
            </a:r>
            <a:endParaRPr lang="fr-FR" sz="2400" dirty="0">
              <a:solidFill>
                <a:schemeClr val="bg1"/>
              </a:solidFill>
              <a:latin typeface="Simplified Arabic" pitchFamily="18" charset="-78"/>
              <a:cs typeface="Simplified Arabic"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28983"/>
            <a:ext cx="12192000" cy="3714776"/>
          </a:xfrm>
          <a:solidFill>
            <a:schemeClr val="bg2"/>
          </a:solidFill>
          <a:ln>
            <a:solidFill>
              <a:schemeClr val="bg2"/>
            </a:solidFill>
          </a:ln>
        </p:spPr>
        <p:txBody>
          <a:bodyPr>
            <a:normAutofit fontScale="85000" lnSpcReduction="10000"/>
          </a:bodyPr>
          <a:lstStyle/>
          <a:p>
            <a:pPr algn="ctr" rtl="1"/>
            <a:r>
              <a:rPr lang="ar-DZ" b="1" dirty="0" smtClean="0">
                <a:solidFill>
                  <a:schemeClr val="accent2">
                    <a:lumMod val="75000"/>
                  </a:schemeClr>
                </a:solidFill>
                <a:latin typeface="Calibri" pitchFamily="34" charset="0"/>
                <a:cs typeface="Calibri" pitchFamily="34" charset="0"/>
              </a:rPr>
              <a:t>المطلب 1</a:t>
            </a:r>
            <a:r>
              <a:rPr lang="fr-FR" b="1" dirty="0" smtClean="0">
                <a:solidFill>
                  <a:schemeClr val="accent2">
                    <a:lumMod val="75000"/>
                  </a:schemeClr>
                </a:solidFill>
                <a:latin typeface="Calibri" pitchFamily="34" charset="0"/>
                <a:cs typeface="Calibri" pitchFamily="34" charset="0"/>
              </a:rPr>
              <a:t>:</a:t>
            </a:r>
            <a:r>
              <a:rPr lang="ar-DZ" b="1" dirty="0" smtClean="0">
                <a:solidFill>
                  <a:schemeClr val="accent2">
                    <a:lumMod val="75000"/>
                  </a:schemeClr>
                </a:solidFill>
                <a:latin typeface="Calibri" pitchFamily="34" charset="0"/>
                <a:cs typeface="Calibri" pitchFamily="34" charset="0"/>
              </a:rPr>
              <a:t> </a:t>
            </a:r>
            <a:r>
              <a:rPr lang="ar-DZ" b="1" dirty="0" smtClean="0">
                <a:latin typeface="Calibri" pitchFamily="34" charset="0"/>
                <a:cs typeface="Calibri" pitchFamily="34" charset="0"/>
              </a:rPr>
              <a:t>التكوين </a:t>
            </a:r>
            <a:r>
              <a:rPr lang="ar-DZ" b="1" dirty="0" smtClean="0"/>
              <a:t>الاقامي</a:t>
            </a:r>
            <a:endParaRPr lang="fr-FR" b="1" dirty="0" smtClean="0">
              <a:latin typeface="Calibri" pitchFamily="34" charset="0"/>
              <a:cs typeface="Calibri" pitchFamily="34" charset="0"/>
            </a:endParaRPr>
          </a:p>
          <a:p>
            <a:pPr algn="ctr" rtl="1"/>
            <a:r>
              <a:rPr lang="fr-FR" sz="2600" dirty="0" smtClean="0">
                <a:latin typeface="Simplified Arabic" pitchFamily="18" charset="-78"/>
                <a:cs typeface="Simplified Arabic" pitchFamily="18" charset="-78"/>
              </a:rPr>
              <a:t> </a:t>
            </a:r>
            <a:r>
              <a:rPr lang="ar-DZ" sz="2600" dirty="0" smtClean="0">
                <a:ln w="12700">
                  <a:solidFill>
                    <a:schemeClr val="tx1"/>
                  </a:solidFill>
                  <a:prstDash val="solid"/>
                </a:ln>
                <a:latin typeface="Simplified Arabic" pitchFamily="18" charset="-78"/>
                <a:cs typeface="Simplified Arabic" pitchFamily="18" charset="-78"/>
              </a:rPr>
              <a:t>التكوين </a:t>
            </a:r>
            <a:r>
              <a:rPr lang="ar-DZ" sz="2600" dirty="0" err="1" smtClean="0">
                <a:ln w="12700">
                  <a:solidFill>
                    <a:schemeClr val="tx1"/>
                  </a:solidFill>
                  <a:prstDash val="solid"/>
                </a:ln>
                <a:latin typeface="Simplified Arabic" pitchFamily="18" charset="-78"/>
                <a:cs typeface="Simplified Arabic" pitchFamily="18" charset="-78"/>
              </a:rPr>
              <a:t>الإقامي</a:t>
            </a:r>
            <a:r>
              <a:rPr lang="ar-DZ" sz="2600" dirty="0" smtClean="0">
                <a:ln w="12700">
                  <a:solidFill>
                    <a:schemeClr val="tx1"/>
                  </a:solidFill>
                  <a:prstDash val="solid"/>
                </a:ln>
                <a:latin typeface="Simplified Arabic" pitchFamily="18" charset="-78"/>
                <a:cs typeface="Simplified Arabic" pitchFamily="18" charset="-78"/>
              </a:rPr>
              <a:t> يشترط فيه الإقامة أي أن الفرد سوف يخضع لتكوين مع الإقامة خارج مؤسسته ممكن داخل الدولة أو خارجها</a:t>
            </a:r>
            <a:endParaRPr lang="ar-DZ" sz="2600" dirty="0" smtClean="0">
              <a:solidFill>
                <a:schemeClr val="accent2">
                  <a:lumMod val="75000"/>
                </a:schemeClr>
              </a:solidFill>
              <a:latin typeface="Simplified Arabic" pitchFamily="18" charset="-78"/>
              <a:cs typeface="Simplified Arabic" pitchFamily="18" charset="-78"/>
            </a:endParaRPr>
          </a:p>
          <a:p>
            <a:pPr algn="ctr" rtl="1"/>
            <a:endParaRPr lang="fr-FR" sz="2000" b="1" dirty="0" smtClean="0">
              <a:solidFill>
                <a:schemeClr val="accent2">
                  <a:lumMod val="75000"/>
                </a:schemeClr>
              </a:solidFill>
              <a:latin typeface="Calibri" pitchFamily="34" charset="0"/>
              <a:cs typeface="Calibri" pitchFamily="34" charset="0"/>
            </a:endParaRPr>
          </a:p>
          <a:p>
            <a:pPr algn="ctr" rtl="1"/>
            <a:r>
              <a:rPr lang="ar-DZ" sz="3000" b="1" dirty="0" smtClean="0">
                <a:solidFill>
                  <a:schemeClr val="accent2">
                    <a:lumMod val="75000"/>
                  </a:schemeClr>
                </a:solidFill>
                <a:latin typeface="Calibri" pitchFamily="34" charset="0"/>
                <a:cs typeface="Calibri" pitchFamily="34" charset="0"/>
              </a:rPr>
              <a:t>المطلب2</a:t>
            </a:r>
            <a:r>
              <a:rPr lang="fr-FR" sz="3000" b="1" dirty="0" smtClean="0">
                <a:solidFill>
                  <a:schemeClr val="accent2">
                    <a:lumMod val="75000"/>
                  </a:schemeClr>
                </a:solidFill>
                <a:latin typeface="Calibri" pitchFamily="34" charset="0"/>
                <a:cs typeface="Calibri" pitchFamily="34" charset="0"/>
              </a:rPr>
              <a:t> :</a:t>
            </a:r>
            <a:r>
              <a:rPr lang="ar-DZ" sz="3000" b="1" dirty="0" smtClean="0">
                <a:latin typeface="Calibri" pitchFamily="34" charset="0"/>
                <a:cs typeface="Calibri" pitchFamily="34" charset="0"/>
              </a:rPr>
              <a:t>التكوين </a:t>
            </a:r>
            <a:r>
              <a:rPr lang="ar-DZ" sz="3000" b="1" dirty="0" smtClean="0"/>
              <a:t>بالمرافقة</a:t>
            </a:r>
            <a:endParaRPr lang="fr-FR" sz="3000" b="1" dirty="0" smtClean="0">
              <a:latin typeface="Calibri" pitchFamily="34" charset="0"/>
              <a:cs typeface="Calibri" pitchFamily="34" charset="0"/>
            </a:endParaRPr>
          </a:p>
          <a:p>
            <a:pPr marL="228600" lvl="1" algn="ctr" rtl="1">
              <a:spcBef>
                <a:spcPts val="1000"/>
              </a:spcBef>
            </a:pPr>
            <a:r>
              <a:rPr lang="ar-DZ" sz="3200" dirty="0" smtClean="0"/>
              <a:t>قديما المدرب كان يظهر كخبير يقدم النصائح والاقتراحات، يقدم الدروس والتعليمات وكذا المساعدة، يشجع ويحفز  الأفراد لإيجاد الحلول بأنفسهم، كذلك يقوم المدربون بطرح أسئلة ويرافقون  الأفراد في عملية التعلم</a:t>
            </a:r>
            <a:endParaRPr lang="fr-FR" sz="3200" dirty="0" smtClean="0">
              <a:ln w="12700">
                <a:solidFill>
                  <a:schemeClr val="tx1"/>
                </a:solidFill>
                <a:prstDash val="solid"/>
              </a:ln>
            </a:endParaRPr>
          </a:p>
          <a:p>
            <a:pPr algn="ctr" rtl="1"/>
            <a:r>
              <a:rPr lang="fr-FR" sz="2000" dirty="0" smtClean="0">
                <a:latin typeface="Calibri" pitchFamily="34" charset="0"/>
                <a:cs typeface="Calibri" pitchFamily="34" charset="0"/>
              </a:rPr>
              <a:t> </a:t>
            </a:r>
            <a:endParaRPr lang="fr-FR" sz="2000" b="1" dirty="0" smtClean="0">
              <a:solidFill>
                <a:schemeClr val="accent2">
                  <a:lumMod val="75000"/>
                </a:schemeClr>
              </a:solidFill>
              <a:latin typeface="Calibri" pitchFamily="34" charset="0"/>
              <a:cs typeface="Calibri" pitchFamily="34" charset="0"/>
            </a:endParaRPr>
          </a:p>
          <a:p>
            <a:pPr algn="ctr">
              <a:buNone/>
            </a:pPr>
            <a:r>
              <a:rPr lang="ar-DZ" sz="2000" dirty="0" smtClean="0"/>
              <a:t> </a:t>
            </a:r>
          </a:p>
          <a:p>
            <a:pPr algn="ctr">
              <a:buNone/>
            </a:pPr>
            <a:r>
              <a:rPr lang="ar-DZ" sz="2000" dirty="0" smtClean="0"/>
              <a:t> </a:t>
            </a:r>
          </a:p>
        </p:txBody>
      </p:sp>
      <p:sp>
        <p:nvSpPr>
          <p:cNvPr id="5" name="Rectangle 4"/>
          <p:cNvSpPr/>
          <p:nvPr/>
        </p:nvSpPr>
        <p:spPr>
          <a:xfrm>
            <a:off x="5669280" y="453441"/>
            <a:ext cx="5838092" cy="7858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400" dirty="0" smtClean="0">
                <a:solidFill>
                  <a:schemeClr val="bg1"/>
                </a:solidFill>
                <a:latin typeface="Simplified Arabic" pitchFamily="18" charset="-78"/>
                <a:cs typeface="Simplified Arabic" pitchFamily="18" charset="-78"/>
              </a:rPr>
              <a:t> </a:t>
            </a:r>
            <a:r>
              <a:rPr lang="ar-DZ" sz="3600" b="1" dirty="0" smtClean="0">
                <a:solidFill>
                  <a:schemeClr val="bg2"/>
                </a:solidFill>
                <a:latin typeface="Simplified Arabic" pitchFamily="18" charset="-78"/>
                <a:cs typeface="Simplified Arabic" pitchFamily="18" charset="-78"/>
              </a:rPr>
              <a:t>المبحث الثالث </a:t>
            </a:r>
            <a:r>
              <a:rPr lang="fr-FR" sz="3200" dirty="0" smtClean="0">
                <a:solidFill>
                  <a:schemeClr val="bg2"/>
                </a:solidFill>
                <a:latin typeface="Simplified Arabic" pitchFamily="18" charset="-78"/>
                <a:cs typeface="Simplified Arabic" pitchFamily="18" charset="-78"/>
              </a:rPr>
              <a:t>:</a:t>
            </a:r>
            <a:r>
              <a:rPr lang="ar-DZ" sz="2400" dirty="0" smtClean="0">
                <a:solidFill>
                  <a:schemeClr val="bg2"/>
                </a:solidFill>
                <a:latin typeface="Simplified Arabic" pitchFamily="18" charset="-78"/>
                <a:cs typeface="Simplified Arabic" pitchFamily="18" charset="-78"/>
              </a:rPr>
              <a:t> </a:t>
            </a:r>
            <a:r>
              <a:rPr lang="ar-DZ" sz="3200" b="1" i="1" dirty="0" smtClean="0"/>
              <a:t> أنواع أخرى للتكوين </a:t>
            </a:r>
            <a:r>
              <a:rPr lang="ar-DZ" sz="3200" dirty="0" smtClean="0">
                <a:solidFill>
                  <a:schemeClr val="bg1"/>
                </a:solidFill>
                <a:latin typeface="Simplified Arabic" pitchFamily="18" charset="-78"/>
                <a:cs typeface="Simplified Arabic" pitchFamily="18" charset="-78"/>
              </a:rPr>
              <a:t>  </a:t>
            </a:r>
            <a:endParaRPr lang="fr-FR" sz="2400" dirty="0">
              <a:solidFill>
                <a:schemeClr val="bg1"/>
              </a:solidFill>
              <a:latin typeface="Simplified Arabic" pitchFamily="18" charset="-78"/>
              <a:cs typeface="Simplified Arabic" pitchFamily="18"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142984"/>
            <a:ext cx="12192000" cy="5715016"/>
          </a:xfrm>
        </p:spPr>
        <p:txBody>
          <a:bodyPr/>
          <a:lstStyle/>
          <a:p>
            <a:r>
              <a:rPr lang="fr-FR" dirty="0" smtClean="0"/>
              <a:t>                                           </a:t>
            </a:r>
            <a:endParaRPr lang="fr-FR" dirty="0"/>
          </a:p>
        </p:txBody>
      </p:sp>
      <p:sp>
        <p:nvSpPr>
          <p:cNvPr id="5" name="Rectangle 4"/>
          <p:cNvSpPr/>
          <p:nvPr/>
        </p:nvSpPr>
        <p:spPr>
          <a:xfrm>
            <a:off x="0" y="1800665"/>
            <a:ext cx="12192000" cy="3123027"/>
          </a:xfrm>
          <a:prstGeom prst="rect">
            <a:avLst/>
          </a:prstGeom>
          <a:solidFill>
            <a:schemeClr val="bg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lvl="1" algn="ctr"/>
            <a:r>
              <a:rPr lang="ar-DZ" sz="2800" dirty="0" smtClean="0">
                <a:solidFill>
                  <a:schemeClr val="accent4">
                    <a:lumMod val="75000"/>
                  </a:schemeClr>
                </a:solidFill>
              </a:rPr>
              <a:t> </a:t>
            </a:r>
            <a:endParaRPr lang="ar-DZ" sz="2000" dirty="0" smtClean="0">
              <a:solidFill>
                <a:schemeClr val="accent4">
                  <a:lumMod val="75000"/>
                </a:schemeClr>
              </a:solidFill>
            </a:endParaRPr>
          </a:p>
          <a:p>
            <a:pPr algn="just" rtl="1"/>
            <a:r>
              <a:rPr lang="ar-DZ" sz="2000" b="1" dirty="0" smtClean="0">
                <a:solidFill>
                  <a:schemeClr val="accent4">
                    <a:lumMod val="75000"/>
                  </a:schemeClr>
                </a:solidFill>
                <a:latin typeface="Calibri" pitchFamily="34" charset="0"/>
                <a:cs typeface="Calibri" pitchFamily="34" charset="0"/>
              </a:rPr>
              <a:t>”</a:t>
            </a:r>
            <a:r>
              <a:rPr lang="ar-DZ" sz="2000" b="1" dirty="0" smtClean="0">
                <a:ln w="12700">
                  <a:solidFill>
                    <a:schemeClr val="tx1"/>
                  </a:solidFill>
                  <a:prstDash val="solid"/>
                </a:ln>
                <a:solidFill>
                  <a:schemeClr val="tx1"/>
                </a:solidFill>
                <a:latin typeface="Calibri" pitchFamily="34" charset="0"/>
                <a:cs typeface="Calibri" pitchFamily="34" charset="0"/>
              </a:rPr>
              <a:t> </a:t>
            </a:r>
            <a:r>
              <a:rPr lang="ar-DZ" sz="2000" b="1" dirty="0" smtClean="0">
                <a:latin typeface="Calibri" pitchFamily="34" charset="0"/>
                <a:cs typeface="Calibri" pitchFamily="34" charset="0"/>
              </a:rPr>
              <a:t>للتكوين عن بعد نستنتج بأنه عملية إلحاق المتكون بدورة تكوينية الكترونيا، إمكانياته وهذا يقتضي بطبيعة الحال استخدام الحاسوب وتقنياته المتنوعة ووسائطه المتعددة والهائلة، كما يتضمن استخدام الانترنت كوسط بيئة للتكوين، يتم من خلاله التفاعل بين المكون والمتكونين؛ ولهذا يتم التكوين من خلال البرامج التكوينية </a:t>
            </a:r>
            <a:r>
              <a:rPr lang="ar-DZ" sz="2000" b="1" dirty="0" err="1" smtClean="0">
                <a:latin typeface="Calibri" pitchFamily="34" charset="0"/>
                <a:cs typeface="Calibri" pitchFamily="34" charset="0"/>
              </a:rPr>
              <a:t>المحوسبة</a:t>
            </a:r>
            <a:r>
              <a:rPr lang="ar-DZ" sz="2000" b="1" dirty="0" smtClean="0">
                <a:latin typeface="Calibri" pitchFamily="34" charset="0"/>
                <a:cs typeface="Calibri" pitchFamily="34" charset="0"/>
              </a:rPr>
              <a:t> ومن مصادر متعددة، ويتم التواصل الكترونيا عبر الإنترنت، إضافة إلى طرق الاتصال التقليدية، إذا كانت هناك ضرورة لذلك. وهذا كله بغرض زيادة معارف المتكونين وتحسين قدراتهم ومهاراتهم وتغيير سلوكهم، بهدف الارتقاء بأدائهم وتحقيق أهدافهم وأهداف مؤسساتهم. وهو يتميز بعدم انقطاع وتخلي عن أداء عمله </a:t>
            </a:r>
            <a:r>
              <a:rPr lang="ar-DZ" sz="2000" b="1" dirty="0" smtClean="0">
                <a:solidFill>
                  <a:schemeClr val="accent4">
                    <a:lumMod val="75000"/>
                  </a:schemeClr>
                </a:solidFill>
                <a:latin typeface="Calibri" pitchFamily="34" charset="0"/>
                <a:cs typeface="Calibri" pitchFamily="34" charset="0"/>
              </a:rPr>
              <a:t>”</a:t>
            </a:r>
            <a:r>
              <a:rPr lang="ar-DZ" sz="2000" dirty="0" smtClean="0">
                <a:ln w="12700">
                  <a:solidFill>
                    <a:schemeClr val="tx1"/>
                  </a:solidFill>
                  <a:prstDash val="solid"/>
                </a:ln>
                <a:solidFill>
                  <a:schemeClr val="tx1"/>
                </a:solidFill>
                <a:effectLst/>
                <a:latin typeface="Calibri" pitchFamily="34" charset="0"/>
                <a:cs typeface="Calibri" pitchFamily="34" charset="0"/>
              </a:rPr>
              <a:t> </a:t>
            </a:r>
            <a:r>
              <a:rPr lang="fr-FR" sz="2000" dirty="0" smtClean="0">
                <a:ln w="12700">
                  <a:solidFill>
                    <a:schemeClr val="tx1"/>
                  </a:solidFill>
                  <a:prstDash val="solid"/>
                </a:ln>
                <a:solidFill>
                  <a:schemeClr val="tx1"/>
                </a:solidFill>
                <a:effectLst/>
                <a:latin typeface="Calibri" pitchFamily="34" charset="0"/>
                <a:cs typeface="Calibri" pitchFamily="34" charset="0"/>
              </a:rPr>
              <a:t> </a:t>
            </a:r>
            <a:endParaRPr lang="fr-FR" sz="2000" dirty="0">
              <a:ln w="12700">
                <a:solidFill>
                  <a:schemeClr val="tx1"/>
                </a:solidFill>
                <a:prstDash val="solid"/>
              </a:ln>
              <a:solidFill>
                <a:schemeClr val="tx1"/>
              </a:solidFill>
              <a:effectLst/>
              <a:latin typeface="Calibri" pitchFamily="34" charset="0"/>
              <a:cs typeface="Calibri" pitchFamily="34" charset="0"/>
            </a:endParaRPr>
          </a:p>
        </p:txBody>
      </p:sp>
      <p:sp>
        <p:nvSpPr>
          <p:cNvPr id="6" name="Rectangle 5"/>
          <p:cNvSpPr/>
          <p:nvPr/>
        </p:nvSpPr>
        <p:spPr>
          <a:xfrm>
            <a:off x="7033847" y="1000108"/>
            <a:ext cx="3868616" cy="5000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accent2">
                    <a:lumMod val="75000"/>
                  </a:schemeClr>
                </a:solidFill>
                <a:latin typeface="Simplified Arabic" pitchFamily="18" charset="-78"/>
                <a:cs typeface="Simplified Arabic" pitchFamily="18" charset="-78"/>
              </a:rPr>
              <a:t>المطلب  </a:t>
            </a:r>
            <a:r>
              <a:rPr lang="fr-FR" sz="2400" b="1" dirty="0" smtClean="0">
                <a:solidFill>
                  <a:schemeClr val="accent2">
                    <a:lumMod val="75000"/>
                  </a:schemeClr>
                </a:solidFill>
                <a:latin typeface="Simplified Arabic" pitchFamily="18" charset="-78"/>
                <a:cs typeface="Simplified Arabic" pitchFamily="18" charset="-78"/>
              </a:rPr>
              <a:t>1</a:t>
            </a:r>
            <a:r>
              <a:rPr lang="ar-DZ" sz="2400" b="1" dirty="0" smtClean="0">
                <a:solidFill>
                  <a:schemeClr val="accent2">
                    <a:lumMod val="75000"/>
                  </a:schemeClr>
                </a:solidFill>
                <a:latin typeface="Simplified Arabic" pitchFamily="18" charset="-78"/>
                <a:cs typeface="Simplified Arabic" pitchFamily="18" charset="-78"/>
              </a:rPr>
              <a:t> </a:t>
            </a:r>
            <a:r>
              <a:rPr lang="fr-FR" sz="2400" b="1" i="1" dirty="0" smtClean="0">
                <a:solidFill>
                  <a:schemeClr val="accent2">
                    <a:lumMod val="75000"/>
                  </a:schemeClr>
                </a:solidFill>
                <a:latin typeface="Simplified Arabic" pitchFamily="18" charset="-78"/>
                <a:cs typeface="Simplified Arabic" pitchFamily="18" charset="-78"/>
              </a:rPr>
              <a:t>: </a:t>
            </a:r>
            <a:r>
              <a:rPr lang="ar-DZ" sz="2400" b="1" i="1" dirty="0" smtClean="0">
                <a:solidFill>
                  <a:schemeClr val="accent2">
                    <a:lumMod val="75000"/>
                  </a:schemeClr>
                </a:solidFill>
                <a:latin typeface="Simplified Arabic" pitchFamily="18" charset="-78"/>
                <a:cs typeface="Simplified Arabic" pitchFamily="18" charset="-78"/>
              </a:rPr>
              <a:t> </a:t>
            </a:r>
            <a:r>
              <a:rPr lang="ar-DZ" sz="2800" dirty="0" smtClean="0"/>
              <a:t>التكوين الالكتروني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142984"/>
            <a:ext cx="12192000" cy="5715016"/>
          </a:xfrm>
        </p:spPr>
        <p:txBody>
          <a:bodyPr/>
          <a:lstStyle/>
          <a:p>
            <a:r>
              <a:rPr lang="fr-FR" dirty="0" smtClean="0"/>
              <a:t>                                           </a:t>
            </a:r>
            <a:endParaRPr lang="fr-FR" dirty="0"/>
          </a:p>
        </p:txBody>
      </p:sp>
      <p:sp>
        <p:nvSpPr>
          <p:cNvPr id="5" name="Rectangle 4"/>
          <p:cNvSpPr/>
          <p:nvPr/>
        </p:nvSpPr>
        <p:spPr>
          <a:xfrm>
            <a:off x="0" y="1800665"/>
            <a:ext cx="12192000" cy="3123027"/>
          </a:xfrm>
          <a:prstGeom prst="rect">
            <a:avLst/>
          </a:prstGeom>
          <a:solidFill>
            <a:schemeClr val="bg2">
              <a:lumMod val="90000"/>
            </a:schemeClr>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lvl="1" algn="ctr"/>
            <a:r>
              <a:rPr lang="ar-DZ" sz="3200" dirty="0" smtClean="0"/>
              <a:t>قديما المدرب كان يظهر كخبير يقدم النصائح والاقتراحات، يقدم الدروس والتعليمات وكذا المساعدة، يشجع ويحفز  الأفراد لإيجاد الحلول بأنفسهم، كذلك يقوم المدربون بطرح أسئلة ويرافقون  الأفراد في عملية التعلم</a:t>
            </a:r>
            <a:endParaRPr lang="fr-FR" sz="3200" dirty="0">
              <a:ln w="12700">
                <a:solidFill>
                  <a:schemeClr val="tx1"/>
                </a:solidFill>
                <a:prstDash val="solid"/>
              </a:ln>
              <a:solidFill>
                <a:schemeClr val="tx1"/>
              </a:solidFill>
              <a:effectLst/>
            </a:endParaRPr>
          </a:p>
        </p:txBody>
      </p:sp>
      <p:sp>
        <p:nvSpPr>
          <p:cNvPr id="6" name="Rectangle 5"/>
          <p:cNvSpPr/>
          <p:nvPr/>
        </p:nvSpPr>
        <p:spPr>
          <a:xfrm>
            <a:off x="4248444" y="801858"/>
            <a:ext cx="6654020" cy="9284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accent2">
                    <a:lumMod val="75000"/>
                  </a:schemeClr>
                </a:solidFill>
                <a:latin typeface="Simplified Arabic" pitchFamily="18" charset="-78"/>
                <a:cs typeface="Simplified Arabic" pitchFamily="18" charset="-78"/>
              </a:rPr>
              <a:t>المطلب  </a:t>
            </a:r>
            <a:r>
              <a:rPr lang="fr-FR" sz="2400" b="1" dirty="0" smtClean="0">
                <a:solidFill>
                  <a:schemeClr val="accent2">
                    <a:lumMod val="75000"/>
                  </a:schemeClr>
                </a:solidFill>
                <a:latin typeface="Simplified Arabic" pitchFamily="18" charset="-78"/>
                <a:cs typeface="Simplified Arabic" pitchFamily="18" charset="-78"/>
              </a:rPr>
              <a:t> 3</a:t>
            </a:r>
            <a:r>
              <a:rPr lang="ar-DZ" sz="2400" b="1" dirty="0" smtClean="0">
                <a:solidFill>
                  <a:schemeClr val="accent2">
                    <a:lumMod val="75000"/>
                  </a:schemeClr>
                </a:solidFill>
                <a:latin typeface="Simplified Arabic" pitchFamily="18" charset="-78"/>
                <a:cs typeface="Simplified Arabic" pitchFamily="18" charset="-78"/>
              </a:rPr>
              <a:t> </a:t>
            </a:r>
            <a:r>
              <a:rPr lang="fr-FR" sz="2400" b="1" i="1" dirty="0" smtClean="0">
                <a:solidFill>
                  <a:schemeClr val="accent2">
                    <a:lumMod val="75000"/>
                  </a:schemeClr>
                </a:solidFill>
                <a:latin typeface="Simplified Arabic" pitchFamily="18" charset="-78"/>
                <a:cs typeface="Simplified Arabic" pitchFamily="18" charset="-78"/>
              </a:rPr>
              <a:t>: </a:t>
            </a:r>
            <a:r>
              <a:rPr lang="ar-DZ" sz="2400" b="1" i="1" dirty="0" smtClean="0">
                <a:solidFill>
                  <a:schemeClr val="accent2">
                    <a:lumMod val="75000"/>
                  </a:schemeClr>
                </a:solidFill>
                <a:latin typeface="Simplified Arabic" pitchFamily="18" charset="-78"/>
                <a:cs typeface="Simplified Arabic" pitchFamily="18" charset="-78"/>
              </a:rPr>
              <a:t> </a:t>
            </a:r>
            <a:r>
              <a:rPr lang="ar-DZ" sz="2800" dirty="0" smtClean="0"/>
              <a:t>استخدامات سلبية وإيجابية خاصة لتكوين الالكتروني</a:t>
            </a:r>
            <a:endParaRPr lang="fr-FR" dirty="0"/>
          </a:p>
        </p:txBody>
      </p:sp>
      <p:pic>
        <p:nvPicPr>
          <p:cNvPr id="7" name="Image 6" descr="desarrollador-1288x724.jpg"/>
          <p:cNvPicPr>
            <a:picLocks noChangeAspect="1"/>
          </p:cNvPicPr>
          <p:nvPr/>
        </p:nvPicPr>
        <p:blipFill>
          <a:blip r:embed="rId2"/>
          <a:stretch>
            <a:fillRect/>
          </a:stretch>
        </p:blipFill>
        <p:spPr>
          <a:xfrm>
            <a:off x="0" y="4733"/>
            <a:ext cx="12192000" cy="6853267"/>
          </a:xfrm>
          <a:prstGeom prst="rect">
            <a:avLst/>
          </a:prstGeom>
        </p:spPr>
      </p:pic>
      <p:sp>
        <p:nvSpPr>
          <p:cNvPr id="8" name="ZoneTexte 7"/>
          <p:cNvSpPr txBox="1"/>
          <p:nvPr/>
        </p:nvSpPr>
        <p:spPr>
          <a:xfrm>
            <a:off x="2152356" y="267287"/>
            <a:ext cx="8750105" cy="707886"/>
          </a:xfrm>
          <a:prstGeom prst="rect">
            <a:avLst/>
          </a:prstGeom>
          <a:solidFill>
            <a:schemeClr val="bg1"/>
          </a:solidFill>
        </p:spPr>
        <p:txBody>
          <a:bodyPr wrap="square" rtlCol="0">
            <a:spAutoFit/>
          </a:bodyPr>
          <a:lstStyle/>
          <a:p>
            <a:pPr algn="ctr" rtl="1"/>
            <a:r>
              <a:rPr lang="ar-DZ" sz="4000" dirty="0" smtClean="0">
                <a:latin typeface="Calibri" pitchFamily="34" charset="0"/>
                <a:cs typeface="Calibri" pitchFamily="34" charset="0"/>
              </a:rPr>
              <a:t>استخدامات  </a:t>
            </a:r>
            <a:r>
              <a:rPr lang="ar-BH" sz="4000" dirty="0" smtClean="0">
                <a:latin typeface="Calibri" pitchFamily="34" charset="0"/>
                <a:cs typeface="Calibri" pitchFamily="34" charset="0"/>
              </a:rPr>
              <a:t>الايجابية </a:t>
            </a:r>
            <a:r>
              <a:rPr lang="ar-DZ" sz="4000" dirty="0" smtClean="0">
                <a:latin typeface="Calibri" pitchFamily="34" charset="0"/>
                <a:cs typeface="Calibri" pitchFamily="34" charset="0"/>
              </a:rPr>
              <a:t>السلبية لتكوين الالكتروني</a:t>
            </a:r>
            <a:endParaRPr lang="en-US" sz="4000" dirty="0">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6578" y="337624"/>
            <a:ext cx="3024554" cy="80185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t>الخاتمة</a:t>
            </a:r>
            <a:r>
              <a:rPr lang="ar-DZ" dirty="0" smtClean="0"/>
              <a:t> </a:t>
            </a:r>
            <a:endParaRPr lang="fr-FR" dirty="0"/>
          </a:p>
        </p:txBody>
      </p:sp>
      <p:sp>
        <p:nvSpPr>
          <p:cNvPr id="3" name="Rectangle 2"/>
          <p:cNvSpPr/>
          <p:nvPr/>
        </p:nvSpPr>
        <p:spPr>
          <a:xfrm>
            <a:off x="759655" y="1638886"/>
            <a:ext cx="10311618" cy="2686929"/>
          </a:xfrm>
          <a:prstGeom prst="rect">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900332" y="2096087"/>
            <a:ext cx="9903656" cy="1323439"/>
          </a:xfrm>
          <a:prstGeom prst="rect">
            <a:avLst/>
          </a:prstGeom>
          <a:noFill/>
        </p:spPr>
        <p:txBody>
          <a:bodyPr wrap="square" rtlCol="0">
            <a:spAutoFit/>
          </a:bodyPr>
          <a:lstStyle/>
          <a:p>
            <a:pPr algn="ctr" rtl="1"/>
            <a:r>
              <a:rPr lang="ar-DZ" sz="2000" dirty="0" smtClean="0">
                <a:latin typeface="Calibri" pitchFamily="34" charset="0"/>
                <a:cs typeface="Calibri" pitchFamily="34" charset="0"/>
              </a:rPr>
              <a:t>زاد الاهتمام بموضوع التكوين في السنوات الأخيرة بالدول المصنعة نتيجة التغير التكنولوجي السريع </a:t>
            </a:r>
            <a:r>
              <a:rPr lang="ar-DZ" sz="2000" dirty="0" err="1" smtClean="0">
                <a:latin typeface="Calibri" pitchFamily="34" charset="0"/>
                <a:cs typeface="Calibri" pitchFamily="34" charset="0"/>
              </a:rPr>
              <a:t>و</a:t>
            </a:r>
            <a:r>
              <a:rPr lang="ar-DZ" sz="2000" dirty="0" smtClean="0">
                <a:latin typeface="Calibri" pitchFamily="34" charset="0"/>
                <a:cs typeface="Calibri" pitchFamily="34" charset="0"/>
              </a:rPr>
              <a:t> تطور المهارات المطلوبة في تقنيات الإنتاج ، أما في الدول النامية و منها الجزائر فأهمية التكوين في تزايد نتيجة الرغبة في التصنيع السريع و الانتقال من اقتصاد راكد إلى اقتصاد صناعي متطور خلال مدة زمنية محدودة وما يتطلب ذلك من يد عاملة مؤهلة ، قادرة على استيعاب التقنيات المتطورة المستوردة.</a:t>
            </a:r>
            <a:endParaRPr lang="en-US" sz="2000" dirty="0">
              <a:latin typeface="Calibri" pitchFamily="34" charset="0"/>
              <a:cs typeface="Calibri" pitchFamily="34" charset="0"/>
            </a:endParaRPr>
          </a:p>
        </p:txBody>
      </p:sp>
    </p:spTree>
  </p:cSld>
  <p:clrMapOvr>
    <a:masterClrMapping/>
  </p:clrMapOvr>
</p:sld>
</file>

<file path=ppt/theme/theme1.xml><?xml version="1.0" encoding="utf-8"?>
<a:theme xmlns:a="http://schemas.openxmlformats.org/drawingml/2006/main" name="Cover and End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4268</TotalTime>
  <Words>754</Words>
  <Application>Microsoft Office PowerPoint</Application>
  <PresentationFormat>Personnalisé</PresentationFormat>
  <Paragraphs>65</Paragraphs>
  <Slides>9</Slides>
  <Notes>0</Notes>
  <HiddenSlides>0</HiddenSlides>
  <MMClips>0</MMClips>
  <ScaleCrop>false</ScaleCrop>
  <HeadingPairs>
    <vt:vector size="4" baseType="variant">
      <vt:variant>
        <vt:lpstr>Thème</vt:lpstr>
      </vt:variant>
      <vt:variant>
        <vt:i4>3</vt:i4>
      </vt:variant>
      <vt:variant>
        <vt:lpstr>Titres des diapositives</vt:lpstr>
      </vt:variant>
      <vt:variant>
        <vt:i4>9</vt:i4>
      </vt:variant>
    </vt:vector>
  </HeadingPairs>
  <TitlesOfParts>
    <vt:vector size="12" baseType="lpstr">
      <vt:lpstr>Cover and End Slide Master</vt:lpstr>
      <vt:lpstr>Contents Slide Master</vt:lpstr>
      <vt:lpstr>Section Break Slide Master</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accer2</cp:lastModifiedBy>
  <cp:revision>218</cp:revision>
  <dcterms:created xsi:type="dcterms:W3CDTF">2020-01-20T05:08:25Z</dcterms:created>
  <dcterms:modified xsi:type="dcterms:W3CDTF">2021-04-20T07:25:27Z</dcterms:modified>
</cp:coreProperties>
</file>