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64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93304" autoAdjust="0"/>
  </p:normalViewPr>
  <p:slideViewPr>
    <p:cSldViewPr snapToGrid="0">
      <p:cViewPr varScale="1">
        <p:scale>
          <a:sx n="58" d="100"/>
          <a:sy n="58" d="100"/>
        </p:scale>
        <p:origin x="9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fateh.debla@univ-Biskra.d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object, drawing, light&#10;&#10;Description automatically generated">
            <a:extLst>
              <a:ext uri="{FF2B5EF4-FFF2-40B4-BE49-F238E27FC236}">
                <a16:creationId xmlns:a16="http://schemas.microsoft.com/office/drawing/2014/main" id="{57B4E643-BD31-4F66-871D-08A8C9E072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71" r="26854"/>
          <a:stretch/>
        </p:blipFill>
        <p:spPr>
          <a:xfrm>
            <a:off x="2782882" y="219463"/>
            <a:ext cx="8249553" cy="575604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82489"/>
            <a:ext cx="2782882" cy="1493163"/>
          </a:xfrm>
          <a:solidFill>
            <a:schemeClr val="lt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t">
            <a:normAutofit fontScale="90000"/>
          </a:bodyPr>
          <a:lstStyle/>
          <a:p>
            <a:r>
              <a:rPr lang="ar-DZ" sz="3100" b="1" u="sng" dirty="0">
                <a:solidFill>
                  <a:srgbClr val="C00000"/>
                </a:solidFill>
              </a:rPr>
              <a:t>المحاضرة الأولى</a:t>
            </a:r>
            <a:br>
              <a:rPr lang="ar-DZ" sz="3100" dirty="0">
                <a:solidFill>
                  <a:srgbClr val="C00000"/>
                </a:solidFill>
              </a:rPr>
            </a:br>
            <a:br>
              <a:rPr lang="ar-DZ" sz="3100" dirty="0">
                <a:solidFill>
                  <a:srgbClr val="C00000"/>
                </a:solidFill>
              </a:rPr>
            </a:br>
            <a:r>
              <a:rPr lang="ar-DZ" sz="3100" b="1" dirty="0">
                <a:solidFill>
                  <a:srgbClr val="C00000"/>
                </a:solidFill>
              </a:rPr>
              <a:t>تقديم المقرر : </a:t>
            </a:r>
            <a:br>
              <a:rPr lang="ar-DZ" sz="3100" b="1" dirty="0">
                <a:solidFill>
                  <a:srgbClr val="C00000"/>
                </a:solidFill>
              </a:rPr>
            </a:br>
            <a:r>
              <a:rPr lang="ar-DZ" sz="3100" b="1" dirty="0">
                <a:solidFill>
                  <a:srgbClr val="C00000"/>
                </a:solidFill>
              </a:rPr>
              <a:t>منهجية البحث العلمي</a:t>
            </a:r>
            <a:br>
              <a:rPr lang="ar-DZ" sz="3100" dirty="0">
                <a:solidFill>
                  <a:srgbClr val="C00000"/>
                </a:solidFill>
              </a:rPr>
            </a:br>
            <a:endParaRPr lang="en-GB" sz="3100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2882" y="6322249"/>
            <a:ext cx="8311840" cy="316287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b">
            <a:normAutofit lnSpcReduction="10000"/>
          </a:bodyPr>
          <a:lstStyle/>
          <a:p>
            <a:r>
              <a:rPr lang="ar-DZ" sz="1800" b="1" dirty="0">
                <a:solidFill>
                  <a:srgbClr val="000000"/>
                </a:solidFill>
              </a:rPr>
              <a:t>د. فاتح دبلة - 10 ديسمبر 2020</a:t>
            </a:r>
            <a:endParaRPr lang="en-GB" sz="1800" b="1" dirty="0">
              <a:solidFill>
                <a:srgbClr val="0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21EF04-C16B-4AAC-9CD0-FCCC41CF6973}"/>
              </a:ext>
            </a:extLst>
          </p:cNvPr>
          <p:cNvSpPr/>
          <p:nvPr/>
        </p:nvSpPr>
        <p:spPr>
          <a:xfrm>
            <a:off x="72924" y="3355768"/>
            <a:ext cx="2637034" cy="1615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spcAft>
                <a:spcPts val="600"/>
              </a:spcAft>
            </a:pPr>
            <a:r>
              <a:rPr lang="ar-DZ" sz="2000" b="1" dirty="0">
                <a:solidFill>
                  <a:srgbClr val="C00000"/>
                </a:solidFill>
              </a:rPr>
              <a:t>السنة الثانية ماستر</a:t>
            </a:r>
          </a:p>
          <a:p>
            <a:pPr marL="342900" indent="-342900" algn="r" rt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DZ" sz="2400" dirty="0">
                <a:solidFill>
                  <a:srgbClr val="0070C0"/>
                </a:solidFill>
              </a:rPr>
              <a:t> </a:t>
            </a:r>
            <a:r>
              <a:rPr lang="ar-DZ" b="1" dirty="0">
                <a:solidFill>
                  <a:srgbClr val="0070C0"/>
                </a:solidFill>
              </a:rPr>
              <a:t>مقاولاتية</a:t>
            </a:r>
          </a:p>
          <a:p>
            <a:pPr marL="342900" indent="-342900" algn="r" rt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DZ" b="1" dirty="0">
                <a:solidFill>
                  <a:srgbClr val="0070C0"/>
                </a:solidFill>
              </a:rPr>
              <a:t> ادارة استراتيجية للمنظمات</a:t>
            </a:r>
          </a:p>
          <a:p>
            <a:pPr marL="342900" indent="-342900" algn="r" rt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ar-DZ" b="1" dirty="0">
                <a:solidFill>
                  <a:srgbClr val="0070C0"/>
                </a:solidFill>
              </a:rPr>
              <a:t>ادارة موارد بشرية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557A916-FDD1-44A1-A7A1-70009FD6B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6084" y="446225"/>
            <a:ext cx="3689091" cy="111544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 err="1">
                <a:solidFill>
                  <a:srgbClr val="C00000"/>
                </a:solidFill>
              </a:rPr>
              <a:t>مقدمة</a:t>
            </a:r>
            <a:endParaRPr lang="en-US" sz="4000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0E8B6156-6D5E-41A5-ADBE-FCF54236A0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4" r="5696"/>
          <a:stretch/>
        </p:blipFill>
        <p:spPr>
          <a:xfrm>
            <a:off x="286460" y="1319301"/>
            <a:ext cx="5980526" cy="5296328"/>
          </a:xfrm>
          <a:custGeom>
            <a:avLst/>
            <a:gdLst/>
            <a:ahLst/>
            <a:cxnLst/>
            <a:rect l="l" t="t" r="r" b="b"/>
            <a:pathLst>
              <a:path w="7743949" h="6858000">
                <a:moveTo>
                  <a:pt x="956085" y="2071857"/>
                </a:moveTo>
                <a:cubicBezTo>
                  <a:pt x="956085" y="2071857"/>
                  <a:pt x="956085" y="2071857"/>
                  <a:pt x="4999548" y="2071857"/>
                </a:cubicBezTo>
                <a:cubicBezTo>
                  <a:pt x="5252811" y="2071857"/>
                  <a:pt x="5497339" y="2211072"/>
                  <a:pt x="5619604" y="2437296"/>
                </a:cubicBezTo>
                <a:cubicBezTo>
                  <a:pt x="5619604" y="2437296"/>
                  <a:pt x="5619604" y="2437296"/>
                  <a:pt x="7645701" y="5926372"/>
                </a:cubicBezTo>
                <a:cubicBezTo>
                  <a:pt x="7776699" y="6143896"/>
                  <a:pt x="7776699" y="6422327"/>
                  <a:pt x="7645701" y="6639850"/>
                </a:cubicBezTo>
                <a:cubicBezTo>
                  <a:pt x="7645701" y="6639850"/>
                  <a:pt x="7645701" y="6639850"/>
                  <a:pt x="7538856" y="6823844"/>
                </a:cubicBezTo>
                <a:lnTo>
                  <a:pt x="7519022" y="6858000"/>
                </a:lnTo>
                <a:lnTo>
                  <a:pt x="0" y="6858000"/>
                </a:lnTo>
                <a:lnTo>
                  <a:pt x="0" y="3003362"/>
                </a:lnTo>
                <a:lnTo>
                  <a:pt x="144017" y="2754282"/>
                </a:lnTo>
                <a:cubicBezTo>
                  <a:pt x="203181" y="2651956"/>
                  <a:pt x="264254" y="2546330"/>
                  <a:pt x="327296" y="2437296"/>
                </a:cubicBezTo>
                <a:cubicBezTo>
                  <a:pt x="458294" y="2211072"/>
                  <a:pt x="694090" y="2071857"/>
                  <a:pt x="956085" y="2071857"/>
                </a:cubicBezTo>
                <a:close/>
                <a:moveTo>
                  <a:pt x="6281397" y="1163923"/>
                </a:moveTo>
                <a:cubicBezTo>
                  <a:pt x="6281397" y="1163923"/>
                  <a:pt x="6281397" y="1163923"/>
                  <a:pt x="7148441" y="1163923"/>
                </a:cubicBezTo>
                <a:cubicBezTo>
                  <a:pt x="7202749" y="1163923"/>
                  <a:pt x="7255183" y="1193775"/>
                  <a:pt x="7281401" y="1242285"/>
                </a:cubicBezTo>
                <a:cubicBezTo>
                  <a:pt x="7281401" y="1242285"/>
                  <a:pt x="7281401" y="1242285"/>
                  <a:pt x="7715859" y="1990451"/>
                </a:cubicBezTo>
                <a:cubicBezTo>
                  <a:pt x="7743949" y="2037095"/>
                  <a:pt x="7743949" y="2096799"/>
                  <a:pt x="7715859" y="2143443"/>
                </a:cubicBezTo>
                <a:cubicBezTo>
                  <a:pt x="7715859" y="2143443"/>
                  <a:pt x="7715859" y="2143443"/>
                  <a:pt x="7281401" y="2891610"/>
                </a:cubicBezTo>
                <a:cubicBezTo>
                  <a:pt x="7255183" y="2940119"/>
                  <a:pt x="7202749" y="2969971"/>
                  <a:pt x="7148441" y="2969971"/>
                </a:cubicBezTo>
                <a:cubicBezTo>
                  <a:pt x="7148441" y="2969971"/>
                  <a:pt x="7148441" y="2969971"/>
                  <a:pt x="6281397" y="2969971"/>
                </a:cubicBezTo>
                <a:cubicBezTo>
                  <a:pt x="6225217" y="2969971"/>
                  <a:pt x="6174655" y="2940119"/>
                  <a:pt x="6146565" y="2891610"/>
                </a:cubicBezTo>
                <a:cubicBezTo>
                  <a:pt x="6146565" y="2891610"/>
                  <a:pt x="6146565" y="2891610"/>
                  <a:pt x="5713979" y="2143443"/>
                </a:cubicBezTo>
                <a:cubicBezTo>
                  <a:pt x="5685889" y="2096799"/>
                  <a:pt x="5685889" y="2037095"/>
                  <a:pt x="5713979" y="1990451"/>
                </a:cubicBezTo>
                <a:cubicBezTo>
                  <a:pt x="5713979" y="1990451"/>
                  <a:pt x="5713979" y="1990451"/>
                  <a:pt x="6146565" y="1242285"/>
                </a:cubicBezTo>
                <a:cubicBezTo>
                  <a:pt x="6174655" y="1193775"/>
                  <a:pt x="6225217" y="1163923"/>
                  <a:pt x="6281397" y="1163923"/>
                </a:cubicBezTo>
                <a:close/>
                <a:moveTo>
                  <a:pt x="0" y="0"/>
                </a:moveTo>
                <a:lnTo>
                  <a:pt x="6600525" y="0"/>
                </a:lnTo>
                <a:lnTo>
                  <a:pt x="6486618" y="196155"/>
                </a:lnTo>
                <a:cubicBezTo>
                  <a:pt x="6261242" y="584267"/>
                  <a:pt x="5994130" y="1044253"/>
                  <a:pt x="5677553" y="1589421"/>
                </a:cubicBezTo>
                <a:cubicBezTo>
                  <a:pt x="5555288" y="1815646"/>
                  <a:pt x="5310759" y="1954861"/>
                  <a:pt x="5057496" y="1954861"/>
                </a:cubicBezTo>
                <a:cubicBezTo>
                  <a:pt x="5057496" y="1954861"/>
                  <a:pt x="5057496" y="1954861"/>
                  <a:pt x="1014033" y="1954861"/>
                </a:cubicBezTo>
                <a:cubicBezTo>
                  <a:pt x="752038" y="1954861"/>
                  <a:pt x="516243" y="1815646"/>
                  <a:pt x="385244" y="1589421"/>
                </a:cubicBezTo>
                <a:cubicBezTo>
                  <a:pt x="385244" y="1589421"/>
                  <a:pt x="385244" y="1589421"/>
                  <a:pt x="69234" y="1042874"/>
                </a:cubicBezTo>
                <a:lnTo>
                  <a:pt x="0" y="923133"/>
                </a:ln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7075465" y="1507732"/>
            <a:ext cx="4308055" cy="3842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algn="just" rtl="1">
              <a:spcAft>
                <a:spcPts val="600"/>
              </a:spcAft>
            </a:pP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يهدف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مقرر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منهجية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البحث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العلمي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إلى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تعريف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الطال</a:t>
            </a:r>
            <a:r>
              <a:rPr lang="ar-DZ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ب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بمقام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المعرفة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العلمية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المنتجة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ومعايير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الحكم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عليها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وطرق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وشروط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بنائها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،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طرق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جمع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البيانات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وتحليلها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،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مختلف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مناهج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البحث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العلمي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المتاحة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أمام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الباحث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،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شروط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كتابة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التقرير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النهائي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للبحث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وضوابط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التحرير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وطرق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التوثيق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العلمي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وفقا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لجمعية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علوم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النفس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الأمريكية</a:t>
            </a:r>
            <a:r>
              <a:rPr lang="en-US" sz="3200" b="1" dirty="0">
                <a:solidFill>
                  <a:srgbClr val="002060"/>
                </a:solidFill>
                <a:latin typeface="Microsoft Uighur" panose="02000000000000000000" pitchFamily="2" charset="-78"/>
                <a:ea typeface="+mn-ea"/>
                <a:cs typeface="Microsoft Uighur" panose="02000000000000000000" pitchFamily="2" charset="-78"/>
              </a:rPr>
              <a:t> APA....... </a:t>
            </a:r>
          </a:p>
        </p:txBody>
      </p:sp>
    </p:spTree>
    <p:extLst>
      <p:ext uri="{BB962C8B-B14F-4D97-AF65-F5344CB8AC3E}">
        <p14:creationId xmlns:p14="http://schemas.microsoft.com/office/powerpoint/2010/main" val="364895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59" y="294299"/>
            <a:ext cx="10945877" cy="528637"/>
          </a:xfrm>
        </p:spPr>
        <p:txBody>
          <a:bodyPr>
            <a:noAutofit/>
          </a:bodyPr>
          <a:lstStyle/>
          <a:p>
            <a:r>
              <a:rPr lang="ar-DZ" sz="3200" b="1" dirty="0">
                <a:solidFill>
                  <a:srgbClr val="C00000"/>
                </a:solidFill>
              </a:rPr>
              <a:t>البرنامج التفصيلي للمقياس</a:t>
            </a:r>
            <a:endParaRPr lang="en-GB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668D530-2EE5-4883-8848-AC755E3AF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328896"/>
              </p:ext>
            </p:extLst>
          </p:nvPr>
        </p:nvGraphicFramePr>
        <p:xfrm>
          <a:off x="410966" y="822936"/>
          <a:ext cx="11048856" cy="5056634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1427178">
                  <a:extLst>
                    <a:ext uri="{9D8B030D-6E8A-4147-A177-3AD203B41FA5}">
                      <a16:colId xmlns:a16="http://schemas.microsoft.com/office/drawing/2014/main" val="1844404485"/>
                    </a:ext>
                  </a:extLst>
                </a:gridCol>
                <a:gridCol w="4289390">
                  <a:extLst>
                    <a:ext uri="{9D8B030D-6E8A-4147-A177-3AD203B41FA5}">
                      <a16:colId xmlns:a16="http://schemas.microsoft.com/office/drawing/2014/main" val="3035676300"/>
                    </a:ext>
                  </a:extLst>
                </a:gridCol>
                <a:gridCol w="5332288">
                  <a:extLst>
                    <a:ext uri="{9D8B030D-6E8A-4147-A177-3AD203B41FA5}">
                      <a16:colId xmlns:a16="http://schemas.microsoft.com/office/drawing/2014/main" val="2876306947"/>
                    </a:ext>
                  </a:extLst>
                </a:gridCol>
              </a:tblGrid>
              <a:tr h="82134"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البرنامج السداسي التفصيلي للمقياس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207821"/>
                  </a:ext>
                </a:extLst>
              </a:tr>
              <a:tr h="14784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الأسابيع*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محاور البرنامج</a:t>
                      </a:r>
                      <a:endParaRPr lang="en-GB" sz="16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(الفصول)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المحاور الفرعية للبرنامج</a:t>
                      </a:r>
                      <a:endParaRPr lang="en-GB" sz="16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(عناصر المحاضرة)</a:t>
                      </a:r>
                      <a:endParaRPr lang="en-GB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extLst>
                  <a:ext uri="{0D108BD9-81ED-4DB2-BD59-A6C34878D82A}">
                    <a16:rowId xmlns:a16="http://schemas.microsoft.com/office/drawing/2014/main" val="1783687389"/>
                  </a:ext>
                </a:extLst>
              </a:tr>
              <a:tr h="17248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الأسبوع 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محاضرة تمهيدية</a:t>
                      </a:r>
                      <a:endParaRPr lang="en-GB" sz="20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1- تقديم المقياس </a:t>
                      </a:r>
                      <a:endParaRPr lang="en-GB" sz="1800" dirty="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2- مراجعة المفاهيم الأساسية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/>
                </a:tc>
                <a:extLst>
                  <a:ext uri="{0D108BD9-81ED-4DB2-BD59-A6C34878D82A}">
                    <a16:rowId xmlns:a16="http://schemas.microsoft.com/office/drawing/2014/main" val="2829594881"/>
                  </a:ext>
                </a:extLst>
              </a:tr>
              <a:tr h="32675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الأسبوع 02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طبيعة المعرفة العلمية ومناهج البحث العلمي</a:t>
                      </a:r>
                      <a:endParaRPr lang="en-GB" sz="2000" dirty="0">
                        <a:effectLst/>
                      </a:endParaRPr>
                    </a:p>
                    <a:p>
                      <a:pPr marL="2286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1- اشكالية </a:t>
                      </a:r>
                      <a:r>
                        <a:rPr lang="ar-SA" sz="2000" dirty="0">
                          <a:effectLst/>
                        </a:rPr>
                        <a:t>تعريف المعرفة</a:t>
                      </a:r>
                      <a:endParaRPr lang="en-GB" sz="2000" dirty="0">
                        <a:effectLst/>
                      </a:endParaRPr>
                    </a:p>
                    <a:p>
                      <a:pPr marL="228600" indent="-2286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2- تحديد الموقف الابستمولوجي </a:t>
                      </a:r>
                      <a:endParaRPr lang="en-GB" sz="2000" dirty="0">
                        <a:effectLst/>
                      </a:endParaRPr>
                    </a:p>
                    <a:p>
                      <a:pPr marL="228600" indent="-2286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3- أنواع البحث العلمي وشروطه</a:t>
                      </a:r>
                      <a:endParaRPr lang="en-GB" sz="2000" dirty="0">
                        <a:effectLst/>
                      </a:endParaRPr>
                    </a:p>
                    <a:p>
                      <a:pPr marL="228600" indent="-2286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4-انواع مناهج البحث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550561"/>
                  </a:ext>
                </a:extLst>
              </a:tr>
              <a:tr h="4599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الأسبوع 03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>
                          <a:effectLst/>
                        </a:rPr>
                        <a:t>اختيار موضوع البحث واعداد خطة البحث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1-شروط اختيار وتحديد موضوع البحث</a:t>
                      </a:r>
                      <a:endParaRPr lang="en-GB" sz="2000" dirty="0">
                        <a:effectLst/>
                      </a:endParaRPr>
                    </a:p>
                    <a:p>
                      <a:pPr marL="228600" indent="-2286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2خطوات البحث العلمي الخمسة </a:t>
                      </a:r>
                      <a:endParaRPr lang="en-GB" sz="2000" dirty="0">
                        <a:effectLst/>
                      </a:endParaRPr>
                    </a:p>
                    <a:p>
                      <a:pPr marL="228600" indent="-2286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3- الإشكالية والتساؤلات البحثية، بناء الفرضيات </a:t>
                      </a:r>
                      <a:endParaRPr lang="en-GB" sz="2000" dirty="0">
                        <a:effectLst/>
                      </a:endParaRPr>
                    </a:p>
                    <a:p>
                      <a:pPr marL="228600" indent="-2286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4-عناصر تصميم البحث ومحدداته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900048"/>
                  </a:ext>
                </a:extLst>
              </a:tr>
              <a:tr h="6324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>
                          <a:effectLst/>
                        </a:rPr>
                        <a:t>الأسبوع 04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>
                          <a:effectLst/>
                        </a:rPr>
                        <a:t>مراجعة الدراسات السابقة واستخدام المراجع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1-المصادر الأولية والمصادر الثانوية للمعلومات</a:t>
                      </a:r>
                      <a:endParaRPr lang="en-GB" sz="2000" dirty="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dirty="0">
                          <a:effectLst/>
                        </a:rPr>
                        <a:t>2-منهجية معالجة الدراسات السابقة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2264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02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97A3346-FA04-44D2-92D7-540801ACA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5290"/>
              </p:ext>
            </p:extLst>
          </p:nvPr>
        </p:nvGraphicFramePr>
        <p:xfrm>
          <a:off x="814369" y="99567"/>
          <a:ext cx="10563262" cy="6606240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1364454">
                  <a:extLst>
                    <a:ext uri="{9D8B030D-6E8A-4147-A177-3AD203B41FA5}">
                      <a16:colId xmlns:a16="http://schemas.microsoft.com/office/drawing/2014/main" val="195542232"/>
                    </a:ext>
                  </a:extLst>
                </a:gridCol>
                <a:gridCol w="3705453">
                  <a:extLst>
                    <a:ext uri="{9D8B030D-6E8A-4147-A177-3AD203B41FA5}">
                      <a16:colId xmlns:a16="http://schemas.microsoft.com/office/drawing/2014/main" val="4178297848"/>
                    </a:ext>
                  </a:extLst>
                </a:gridCol>
                <a:gridCol w="5493355">
                  <a:extLst>
                    <a:ext uri="{9D8B030D-6E8A-4147-A177-3AD203B41FA5}">
                      <a16:colId xmlns:a16="http://schemas.microsoft.com/office/drawing/2014/main" val="3768601157"/>
                    </a:ext>
                  </a:extLst>
                </a:gridCol>
              </a:tblGrid>
              <a:tr h="10583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 dirty="0">
                          <a:effectLst/>
                        </a:rPr>
                        <a:t>الأسبوع 05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المعاينة وطرق اختيار العينات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1-تصميم التجارب</a:t>
                      </a:r>
                      <a:endParaRPr lang="en-GB" sz="180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2-اختيار عينة الدراسة وأنواع المعاينات</a:t>
                      </a:r>
                      <a:endParaRPr lang="en-GB" sz="180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3-الدقة والثقة في تحديد حجم العينة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6567679"/>
                  </a:ext>
                </a:extLst>
              </a:tr>
              <a:tr h="77156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>
                          <a:effectLst/>
                        </a:rPr>
                        <a:t>الأسبوع 06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قياس المتغيرات..التعريف الاجرائي و المقاييس                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1-التعريف الاجرائي</a:t>
                      </a:r>
                      <a:endParaRPr lang="en-GB" sz="180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2-المقاييس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9422795"/>
                  </a:ext>
                </a:extLst>
              </a:tr>
              <a:tr h="10583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>
                          <a:effectLst/>
                        </a:rPr>
                        <a:t>الأسبوع 07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</a:rPr>
                        <a:t>المقاييس</a:t>
                      </a:r>
                      <a:r>
                        <a:rPr lang="en-US" sz="1800">
                          <a:effectLst/>
                        </a:rPr>
                        <a:t>: </a:t>
                      </a:r>
                      <a:r>
                        <a:rPr lang="ar-SA" sz="1800">
                          <a:effectLst/>
                        </a:rPr>
                        <a:t> القياس وثبات نتائج </a:t>
                      </a:r>
                      <a:br>
                        <a:rPr lang="ar-SA" sz="1800">
                          <a:effectLst/>
                        </a:rPr>
                      </a:br>
                      <a:r>
                        <a:rPr lang="ar-SA" sz="1800">
                          <a:effectLst/>
                        </a:rPr>
                        <a:t> المقياس (الثقة) والصلاحية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1-مقاييس القيم</a:t>
                      </a:r>
                      <a:endParaRPr lang="en-GB" sz="180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2-المقاييس الترتيبية</a:t>
                      </a:r>
                      <a:endParaRPr lang="en-GB" sz="180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3-جودة المقياس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015385"/>
                  </a:ext>
                </a:extLst>
              </a:tr>
              <a:tr h="10583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>
                          <a:effectLst/>
                        </a:rPr>
                        <a:t>الأسبوع 08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أدوات جمع البيانات، المكتبة والبحث العلمي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1800" dirty="0">
                          <a:effectLst/>
                        </a:rPr>
                        <a:t>مرحلة البحث عن المراجع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1800" dirty="0">
                          <a:effectLst/>
                        </a:rPr>
                        <a:t>الطرق الكمية والطرق النوعية  لجمع البيانات3</a:t>
                      </a: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1800" dirty="0">
                          <a:effectLst/>
                        </a:rPr>
                        <a:t>ادارة قواعد البيانات الالكترونية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209260"/>
                  </a:ext>
                </a:extLst>
              </a:tr>
              <a:tr h="10583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>
                          <a:effectLst/>
                        </a:rPr>
                        <a:t>الأسبوع 09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>
                          <a:effectLst/>
                        </a:rPr>
                        <a:t>القياس العلمي، تحليل البيانات وشرحها</a:t>
                      </a:r>
                      <a:endParaRPr lang="en-GB" sz="18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1800" dirty="0">
                          <a:effectLst/>
                        </a:rPr>
                        <a:t>الخطوات الأربعة لتحليل البيانات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1800" dirty="0">
                          <a:effectLst/>
                        </a:rPr>
                        <a:t>الطرق الكمية للتحليل </a:t>
                      </a:r>
                      <a:endParaRPr lang="en-GB" sz="1800" dirty="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3-الطرق النوعية للتحليل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3570702"/>
                  </a:ext>
                </a:extLst>
              </a:tr>
              <a:tr h="10583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>
                          <a:effectLst/>
                        </a:rPr>
                        <a:t>الأسبوع 10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تصنيف البيانات وعرضها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1800" dirty="0">
                          <a:effectLst/>
                        </a:rPr>
                        <a:t> طرق المعالجة الاحصائية </a:t>
                      </a:r>
                      <a:endParaRPr lang="en-GB" sz="1800" dirty="0">
                        <a:effectLst/>
                      </a:endParaRPr>
                    </a:p>
                    <a:p>
                      <a:pPr marL="342900" lvl="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DZ" sz="1800" dirty="0">
                          <a:effectLst/>
                        </a:rPr>
                        <a:t>الاحصاء الوصفي</a:t>
                      </a:r>
                      <a:endParaRPr lang="en-GB" sz="1800" dirty="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800" dirty="0">
                          <a:effectLst/>
                        </a:rPr>
                        <a:t>3-تحليل التباين، الارتباط، الانحدار، </a:t>
                      </a:r>
                      <a:r>
                        <a:rPr lang="en-GB" sz="1800" dirty="0">
                          <a:effectLst/>
                        </a:rPr>
                        <a:t>ACP, AFC</a:t>
                      </a:r>
                      <a:r>
                        <a:rPr lang="ar-DZ" sz="1800" dirty="0">
                          <a:effectLst/>
                        </a:rPr>
                        <a:t> .</a:t>
                      </a:r>
                      <a:endParaRPr lang="en-GB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6654532"/>
                  </a:ext>
                </a:extLst>
              </a:tr>
              <a:tr h="25827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200">
                          <a:effectLst/>
                        </a:rPr>
                        <a:t>الأسبوع 11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6070" marR="1607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1600" dirty="0">
                          <a:effectLst/>
                        </a:rPr>
                        <a:t>كتابة البحث واخراجه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1-كتابة تقرير البحث وضوابط التحرير</a:t>
                      </a:r>
                      <a:endParaRPr lang="en-GB" sz="1200" dirty="0">
                        <a:effectLst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2-شروط التوثيق بطريقة </a:t>
                      </a:r>
                      <a:r>
                        <a:rPr lang="ar-DZ" sz="1600" dirty="0">
                          <a:effectLst/>
                        </a:rPr>
                        <a:t>جمعية علم النفس الامريكية </a:t>
                      </a:r>
                      <a:r>
                        <a:rPr lang="en-GB" sz="1600" dirty="0">
                          <a:effectLst/>
                        </a:rPr>
                        <a:t>APA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3065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81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860459" y="262513"/>
            <a:ext cx="10842171" cy="5527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DZ" sz="3200" b="1" dirty="0">
                <a:solidFill>
                  <a:srgbClr val="0070C0"/>
                </a:solidFill>
              </a:rPr>
              <a:t>بعض المراجع </a:t>
            </a:r>
            <a:endParaRPr lang="en-GB" sz="3200" b="1" dirty="0">
              <a:solidFill>
                <a:srgbClr val="0070C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5788B084-9DA0-4A36-B0F5-583648564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459" y="815249"/>
            <a:ext cx="10842171" cy="578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11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11300" algn="l"/>
              </a:tabLst>
            </a:pPr>
            <a:endParaRPr kumimoji="0" lang="en-GB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أوما سيكاران (2006). طرق البحث في الادارة، ترجمة اسماعيل على بسيوني، دار المريخ، الرياض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عجيلي عصمان سركز وعياد سعيد امطير (2002). البحث العلمي، أساليبه وتقنياته، دار الكتب الوطنية، بنغازي 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دبلة فاتح، روينة عبد السميع وبوطي عز الدين (2020-2019). الدليل المنهجي لاعداد المذكرات والأطروحات مع ضوابط التهميش وفقا لجمعية علم النفس الأمريكية، </a:t>
            </a:r>
            <a:r>
              <a:rPr kumimoji="0" lang="fr-FR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APA</a:t>
            </a: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،  نسخة أولى  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ar-SA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كمال الدين الدهراوي (2006). منهجية البحث في الادارة والمحاسبة، المكتب الجامعي الحديث، الاسكندرية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Marie- Laure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Gavard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Perret et al (2008). « Méthodologie de la recherche, réussir son mémoire ou sa thèse en sciences de gestion », Pearson Education, Paris.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Thiétart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R.A et Coll. (2003). « Méthodes de recherches en management », 2</a:t>
            </a:r>
            <a:r>
              <a:rPr kumimoji="0" lang="fr-FR" altLang="en-US" sz="2000" b="0" i="0" u="none" strike="noStrike" cap="none" normalizeH="0" baseline="3000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ème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Edition, Dunod, Paris, p 01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Hag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 (2007). 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d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marche scientifique : invariants et sp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cificit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disciplinaires, une approche 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pist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mologique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»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LIRDEF 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Universit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Montpellier II 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IREM 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d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marche scientifique 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f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vrier, pp 1-2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Audet, M et Larouche, V (1988). « Paradigmes, écoles de pensée et théories en relations industrielles », Relations industrielles, Vol, 43,N°1, 1988, p 4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511300" algn="l"/>
              </a:tabLst>
            </a:pP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Curchod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(2003). « La méthode comparative en sciences de gestion : vers une approche </a:t>
            </a:r>
            <a:r>
              <a:rPr kumimoji="0" lang="fr-FR" altLang="en-US" sz="20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</a:t>
            </a:r>
            <a:r>
              <a:rPr kumimoji="0" lang="fr-FR" altLang="en-US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quantitative de la réalité managériale », Revue Finance, Contrôle, Stratégie, Vol, 06, n° 02, juin, p 165</a:t>
            </a: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99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75E9055-F93F-4845-8EB9-6179AA1D3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590212"/>
              </p:ext>
            </p:extLst>
          </p:nvPr>
        </p:nvGraphicFramePr>
        <p:xfrm>
          <a:off x="1359519" y="2077526"/>
          <a:ext cx="9837321" cy="1351474"/>
        </p:xfrm>
        <a:graphic>
          <a:graphicData uri="http://schemas.openxmlformats.org/drawingml/2006/table">
            <a:tbl>
              <a:tblPr rtl="1" firstRow="1" firstCol="1" bandRow="1">
                <a:tableStyleId>{93296810-A885-4BE3-A3E7-6D5BEEA58F35}</a:tableStyleId>
              </a:tblPr>
              <a:tblGrid>
                <a:gridCol w="968742">
                  <a:extLst>
                    <a:ext uri="{9D8B030D-6E8A-4147-A177-3AD203B41FA5}">
                      <a16:colId xmlns:a16="http://schemas.microsoft.com/office/drawing/2014/main" val="317415300"/>
                    </a:ext>
                  </a:extLst>
                </a:gridCol>
                <a:gridCol w="2688116">
                  <a:extLst>
                    <a:ext uri="{9D8B030D-6E8A-4147-A177-3AD203B41FA5}">
                      <a16:colId xmlns:a16="http://schemas.microsoft.com/office/drawing/2014/main" val="2477318172"/>
                    </a:ext>
                  </a:extLst>
                </a:gridCol>
                <a:gridCol w="1773716">
                  <a:extLst>
                    <a:ext uri="{9D8B030D-6E8A-4147-A177-3AD203B41FA5}">
                      <a16:colId xmlns:a16="http://schemas.microsoft.com/office/drawing/2014/main" val="3287402504"/>
                    </a:ext>
                  </a:extLst>
                </a:gridCol>
                <a:gridCol w="4406747">
                  <a:extLst>
                    <a:ext uri="{9D8B030D-6E8A-4147-A177-3AD203B41FA5}">
                      <a16:colId xmlns:a16="http://schemas.microsoft.com/office/drawing/2014/main" val="3062633535"/>
                    </a:ext>
                  </a:extLst>
                </a:gridCol>
              </a:tblGrid>
              <a:tr h="673734"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ar-SA" sz="2800">
                          <a:effectLst/>
                        </a:rPr>
                        <a:t>تسلسل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ar-EG" sz="2800" dirty="0">
                          <a:effectLst/>
                        </a:rPr>
                        <a:t>التقييم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10665" algn="l"/>
                        </a:tabLst>
                      </a:pPr>
                      <a:r>
                        <a:rPr lang="ar-DZ" sz="2800" dirty="0">
                          <a:effectLst/>
                        </a:rPr>
                        <a:t>الدرجة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ar-SA" sz="2800">
                          <a:effectLst/>
                        </a:rPr>
                        <a:t>النسبة المئوية للتقويم 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090435"/>
                  </a:ext>
                </a:extLst>
              </a:tr>
              <a:tr h="6777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10665" algn="l"/>
                        </a:tabLst>
                      </a:pPr>
                      <a:r>
                        <a:rPr lang="ar-DZ" sz="28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10665" algn="l"/>
                        </a:tabLst>
                      </a:pPr>
                      <a:r>
                        <a:rPr lang="ar-DZ" sz="2800">
                          <a:effectLst/>
                        </a:rPr>
                        <a:t>الاختبار النهائي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10665" algn="l"/>
                        </a:tabLst>
                      </a:pPr>
                      <a:r>
                        <a:rPr lang="ar-DZ" sz="2800" dirty="0">
                          <a:effectLst/>
                        </a:rPr>
                        <a:t>20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10665" algn="l"/>
                        </a:tabLst>
                      </a:pPr>
                      <a:r>
                        <a:rPr lang="en-GB" sz="2800" dirty="0">
                          <a:effectLst/>
                        </a:rPr>
                        <a:t>100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54764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5846F84-6EB3-4DC0-AD95-5FE7CD42F7A5}"/>
              </a:ext>
            </a:extLst>
          </p:cNvPr>
          <p:cNvSpPr/>
          <p:nvPr/>
        </p:nvSpPr>
        <p:spPr>
          <a:xfrm>
            <a:off x="7349083" y="543899"/>
            <a:ext cx="3772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GB" altLang="en-US" sz="2800" dirty="0">
                <a:solidFill>
                  <a:srgbClr val="C00000"/>
                </a:solidFill>
                <a:latin typeface="Sakkal Majalla" panose="02000000000000000000" pitchFamily="2" charset="-78"/>
                <a:ea typeface="Arial Unicode MS"/>
                <a:cs typeface="Sakkal Majalla" panose="02000000000000000000" pitchFamily="2" charset="-78"/>
              </a:rPr>
              <a:t> </a:t>
            </a:r>
            <a:r>
              <a:rPr lang="ar-SA" altLang="en-US" sz="3600" b="1" u="sng" dirty="0">
                <a:solidFill>
                  <a:srgbClr val="C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أسلوب التقييم في المقياس</a:t>
            </a:r>
            <a:r>
              <a:rPr lang="en-GB" altLang="en-US" sz="3600" b="1" u="sng" dirty="0">
                <a:solidFill>
                  <a:srgbClr val="C000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:</a:t>
            </a:r>
            <a:endParaRPr lang="en-GB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36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4327" y="4869951"/>
            <a:ext cx="5483343" cy="75001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DZ" sz="4400" dirty="0">
                <a:solidFill>
                  <a:schemeClr val="tx1"/>
                </a:solidFill>
              </a:rPr>
              <a:t>مع تمنياتي بالتوفيق للجميع</a:t>
            </a:r>
            <a:endParaRPr lang="en-GB" sz="4400" b="1" dirty="0">
              <a:solidFill>
                <a:schemeClr val="tx1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798202" y="1804874"/>
            <a:ext cx="10842171" cy="16241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rtl="1">
              <a:buFont typeface="Arial" panose="020B0604020202020204" pitchFamily="34" charset="0"/>
              <a:buChar char="•"/>
            </a:pPr>
            <a:r>
              <a:rPr lang="ar-DZ" sz="2800" b="1" dirty="0">
                <a:solidFill>
                  <a:srgbClr val="C00000"/>
                </a:solidFill>
              </a:rPr>
              <a:t>للتواصل : </a:t>
            </a:r>
          </a:p>
          <a:p>
            <a:pPr rtl="1"/>
            <a:r>
              <a:rPr lang="en-GB" sz="2800" b="1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fateh.debla@univ-Biskra.dz</a:t>
            </a:r>
            <a:endParaRPr lang="en-GB" sz="2800" b="1" dirty="0">
              <a:solidFill>
                <a:srgbClr val="0070C0"/>
              </a:solidFill>
            </a:endParaRPr>
          </a:p>
          <a:p>
            <a:pPr rtl="1"/>
            <a:r>
              <a:rPr lang="en-GB" sz="2800" b="1" dirty="0">
                <a:solidFill>
                  <a:srgbClr val="0070C0"/>
                </a:solidFill>
              </a:rPr>
              <a:t>fhdebla@yahoo.fr</a:t>
            </a:r>
            <a:endParaRPr lang="en-GB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8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614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Microsoft Uighur</vt:lpstr>
      <vt:lpstr>Sakkal Majalla</vt:lpstr>
      <vt:lpstr>Times New Roman</vt:lpstr>
      <vt:lpstr>Wingdings</vt:lpstr>
      <vt:lpstr>Office Theme</vt:lpstr>
      <vt:lpstr>المحاضرة الأولى  تقديم المقرر :  منهجية البحث العلمي </vt:lpstr>
      <vt:lpstr>مقدمة</vt:lpstr>
      <vt:lpstr>البرنامج التفصيلي للمقياس</vt:lpstr>
      <vt:lpstr>PowerPoint Presentation</vt:lpstr>
      <vt:lpstr>PowerPoint Presentation</vt:lpstr>
      <vt:lpstr>PowerPoint Presentation</vt:lpstr>
      <vt:lpstr>مع تمنياتي بالتوفيق للجميع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الأولى  تقديم المقرر :  منهجية البحث العلمي </dc:title>
  <dc:creator>Nawel Debla</dc:creator>
  <cp:lastModifiedBy>Nawel Debla</cp:lastModifiedBy>
  <cp:revision>2</cp:revision>
  <dcterms:created xsi:type="dcterms:W3CDTF">2020-12-11T21:18:03Z</dcterms:created>
  <dcterms:modified xsi:type="dcterms:W3CDTF">2020-12-11T21:31:57Z</dcterms:modified>
</cp:coreProperties>
</file>