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26362D-30BB-4EBF-AD24-B69683AA4994}" type="datetimeFigureOut">
              <a:rPr lang="fr-FR" smtClean="0"/>
              <a:t>10/02/2021</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818E54-A1EC-4E75-9442-B3436F2CA883}" type="slidenum">
              <a:rPr lang="fr-FR" smtClean="0"/>
              <a:t>‹#›</a:t>
            </a:fld>
            <a:endParaRPr lang="fr-FR"/>
          </a:p>
        </p:txBody>
      </p:sp>
    </p:spTree>
    <p:extLst>
      <p:ext uri="{BB962C8B-B14F-4D97-AF65-F5344CB8AC3E}">
        <p14:creationId xmlns:p14="http://schemas.microsoft.com/office/powerpoint/2010/main" val="2006887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3C818E54-A1EC-4E75-9442-B3436F2CA883}" type="slidenum">
              <a:rPr lang="fr-FR" smtClean="0"/>
              <a:t>9</a:t>
            </a:fld>
            <a:endParaRPr lang="fr-FR"/>
          </a:p>
        </p:txBody>
      </p:sp>
    </p:spTree>
    <p:extLst>
      <p:ext uri="{BB962C8B-B14F-4D97-AF65-F5344CB8AC3E}">
        <p14:creationId xmlns:p14="http://schemas.microsoft.com/office/powerpoint/2010/main" val="2683697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EA591D4-DF64-451A-BD6C-09C2D247390F}" type="datetimeFigureOut">
              <a:rPr lang="fr-FR" smtClean="0"/>
              <a:t>10/02/2021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EE553C1-F7D9-4485-9560-032AA9E674C4}" type="slidenum">
              <a:rPr lang="fr-FR" smtClean="0"/>
              <a:t>‹#›</a:t>
            </a:fld>
            <a:endParaRPr lang="fr-FR"/>
          </a:p>
        </p:txBody>
      </p:sp>
    </p:spTree>
    <p:extLst>
      <p:ext uri="{BB962C8B-B14F-4D97-AF65-F5344CB8AC3E}">
        <p14:creationId xmlns:p14="http://schemas.microsoft.com/office/powerpoint/2010/main" val="3503898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EA591D4-DF64-451A-BD6C-09C2D247390F}" type="datetimeFigureOut">
              <a:rPr lang="fr-FR" smtClean="0"/>
              <a:t>10/02/2021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EE553C1-F7D9-4485-9560-032AA9E674C4}" type="slidenum">
              <a:rPr lang="fr-FR" smtClean="0"/>
              <a:t>‹#›</a:t>
            </a:fld>
            <a:endParaRPr lang="fr-FR"/>
          </a:p>
        </p:txBody>
      </p:sp>
    </p:spTree>
    <p:extLst>
      <p:ext uri="{BB962C8B-B14F-4D97-AF65-F5344CB8AC3E}">
        <p14:creationId xmlns:p14="http://schemas.microsoft.com/office/powerpoint/2010/main" val="4000685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EA591D4-DF64-451A-BD6C-09C2D247390F}" type="datetimeFigureOut">
              <a:rPr lang="fr-FR" smtClean="0"/>
              <a:t>10/02/2021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EE553C1-F7D9-4485-9560-032AA9E674C4}" type="slidenum">
              <a:rPr lang="fr-FR" smtClean="0"/>
              <a:t>‹#›</a:t>
            </a:fld>
            <a:endParaRPr lang="fr-FR"/>
          </a:p>
        </p:txBody>
      </p:sp>
    </p:spTree>
    <p:extLst>
      <p:ext uri="{BB962C8B-B14F-4D97-AF65-F5344CB8AC3E}">
        <p14:creationId xmlns:p14="http://schemas.microsoft.com/office/powerpoint/2010/main" val="27317632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EA591D4-DF64-451A-BD6C-09C2D247390F}" type="datetimeFigureOut">
              <a:rPr lang="fr-FR" smtClean="0"/>
              <a:t>10/02/2021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EE553C1-F7D9-4485-9560-032AA9E674C4}" type="slidenum">
              <a:rPr lang="fr-FR" smtClean="0"/>
              <a:t>‹#›</a:t>
            </a:fld>
            <a:endParaRPr lang="fr-FR"/>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166868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EA591D4-DF64-451A-BD6C-09C2D247390F}" type="datetimeFigureOut">
              <a:rPr lang="fr-FR" smtClean="0"/>
              <a:t>10/02/2021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EE553C1-F7D9-4485-9560-032AA9E674C4}" type="slidenum">
              <a:rPr lang="fr-FR" smtClean="0"/>
              <a:t>‹#›</a:t>
            </a:fld>
            <a:endParaRPr lang="fr-FR"/>
          </a:p>
        </p:txBody>
      </p:sp>
    </p:spTree>
    <p:extLst>
      <p:ext uri="{BB962C8B-B14F-4D97-AF65-F5344CB8AC3E}">
        <p14:creationId xmlns:p14="http://schemas.microsoft.com/office/powerpoint/2010/main" val="12146285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EEA591D4-DF64-451A-BD6C-09C2D247390F}" type="datetimeFigureOut">
              <a:rPr lang="fr-FR" smtClean="0"/>
              <a:t>10/02/2021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EE553C1-F7D9-4485-9560-032AA9E674C4}" type="slidenum">
              <a:rPr lang="fr-FR" smtClean="0"/>
              <a:t>‹#›</a:t>
            </a:fld>
            <a:endParaRPr lang="fr-FR"/>
          </a:p>
        </p:txBody>
      </p:sp>
    </p:spTree>
    <p:extLst>
      <p:ext uri="{BB962C8B-B14F-4D97-AF65-F5344CB8AC3E}">
        <p14:creationId xmlns:p14="http://schemas.microsoft.com/office/powerpoint/2010/main" val="12501697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EEA591D4-DF64-451A-BD6C-09C2D247390F}" type="datetimeFigureOut">
              <a:rPr lang="fr-FR" smtClean="0"/>
              <a:t>10/02/2021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EE553C1-F7D9-4485-9560-032AA9E674C4}" type="slidenum">
              <a:rPr lang="fr-FR" smtClean="0"/>
              <a:t>‹#›</a:t>
            </a:fld>
            <a:endParaRPr lang="fr-FR"/>
          </a:p>
        </p:txBody>
      </p:sp>
    </p:spTree>
    <p:extLst>
      <p:ext uri="{BB962C8B-B14F-4D97-AF65-F5344CB8AC3E}">
        <p14:creationId xmlns:p14="http://schemas.microsoft.com/office/powerpoint/2010/main" val="9766455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A591D4-DF64-451A-BD6C-09C2D247390F}" type="datetimeFigureOut">
              <a:rPr lang="fr-FR" smtClean="0"/>
              <a:t>10/02/2021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EE553C1-F7D9-4485-9560-032AA9E674C4}" type="slidenum">
              <a:rPr lang="fr-FR" smtClean="0"/>
              <a:t>‹#›</a:t>
            </a:fld>
            <a:endParaRPr lang="fr-FR"/>
          </a:p>
        </p:txBody>
      </p:sp>
    </p:spTree>
    <p:extLst>
      <p:ext uri="{BB962C8B-B14F-4D97-AF65-F5344CB8AC3E}">
        <p14:creationId xmlns:p14="http://schemas.microsoft.com/office/powerpoint/2010/main" val="40938415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A591D4-DF64-451A-BD6C-09C2D247390F}" type="datetimeFigureOut">
              <a:rPr lang="fr-FR" smtClean="0"/>
              <a:t>10/02/2021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EE553C1-F7D9-4485-9560-032AA9E674C4}" type="slidenum">
              <a:rPr lang="fr-FR" smtClean="0"/>
              <a:t>‹#›</a:t>
            </a:fld>
            <a:endParaRPr lang="fr-FR"/>
          </a:p>
        </p:txBody>
      </p:sp>
    </p:spTree>
    <p:extLst>
      <p:ext uri="{BB962C8B-B14F-4D97-AF65-F5344CB8AC3E}">
        <p14:creationId xmlns:p14="http://schemas.microsoft.com/office/powerpoint/2010/main" val="1942494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A591D4-DF64-451A-BD6C-09C2D247390F}" type="datetimeFigureOut">
              <a:rPr lang="fr-FR" smtClean="0"/>
              <a:t>10/02/2021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EE553C1-F7D9-4485-9560-032AA9E674C4}" type="slidenum">
              <a:rPr lang="fr-FR" smtClean="0"/>
              <a:t>‹#›</a:t>
            </a:fld>
            <a:endParaRPr lang="fr-FR"/>
          </a:p>
        </p:txBody>
      </p:sp>
    </p:spTree>
    <p:extLst>
      <p:ext uri="{BB962C8B-B14F-4D97-AF65-F5344CB8AC3E}">
        <p14:creationId xmlns:p14="http://schemas.microsoft.com/office/powerpoint/2010/main" val="3320661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EA591D4-DF64-451A-BD6C-09C2D247390F}" type="datetimeFigureOut">
              <a:rPr lang="fr-FR" smtClean="0"/>
              <a:t>10/02/2021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EE553C1-F7D9-4485-9560-032AA9E674C4}" type="slidenum">
              <a:rPr lang="fr-FR" smtClean="0"/>
              <a:t>‹#›</a:t>
            </a:fld>
            <a:endParaRPr lang="fr-FR"/>
          </a:p>
        </p:txBody>
      </p:sp>
    </p:spTree>
    <p:extLst>
      <p:ext uri="{BB962C8B-B14F-4D97-AF65-F5344CB8AC3E}">
        <p14:creationId xmlns:p14="http://schemas.microsoft.com/office/powerpoint/2010/main" val="1755046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EA591D4-DF64-451A-BD6C-09C2D247390F}" type="datetimeFigureOut">
              <a:rPr lang="fr-FR" smtClean="0"/>
              <a:t>10/02/2021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EE553C1-F7D9-4485-9560-032AA9E674C4}" type="slidenum">
              <a:rPr lang="fr-FR" smtClean="0"/>
              <a:t>‹#›</a:t>
            </a:fld>
            <a:endParaRPr lang="fr-FR"/>
          </a:p>
        </p:txBody>
      </p:sp>
    </p:spTree>
    <p:extLst>
      <p:ext uri="{BB962C8B-B14F-4D97-AF65-F5344CB8AC3E}">
        <p14:creationId xmlns:p14="http://schemas.microsoft.com/office/powerpoint/2010/main" val="1409269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EA591D4-DF64-451A-BD6C-09C2D247390F}" type="datetimeFigureOut">
              <a:rPr lang="fr-FR" smtClean="0"/>
              <a:t>10/02/2021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EE553C1-F7D9-4485-9560-032AA9E674C4}" type="slidenum">
              <a:rPr lang="fr-FR" smtClean="0"/>
              <a:t>‹#›</a:t>
            </a:fld>
            <a:endParaRPr lang="fr-FR"/>
          </a:p>
        </p:txBody>
      </p:sp>
    </p:spTree>
    <p:extLst>
      <p:ext uri="{BB962C8B-B14F-4D97-AF65-F5344CB8AC3E}">
        <p14:creationId xmlns:p14="http://schemas.microsoft.com/office/powerpoint/2010/main" val="2254480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EA591D4-DF64-451A-BD6C-09C2D247390F}" type="datetimeFigureOut">
              <a:rPr lang="fr-FR" smtClean="0"/>
              <a:t>10/02/2021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EE553C1-F7D9-4485-9560-032AA9E674C4}" type="slidenum">
              <a:rPr lang="fr-FR" smtClean="0"/>
              <a:t>‹#›</a:t>
            </a:fld>
            <a:endParaRPr lang="fr-FR"/>
          </a:p>
        </p:txBody>
      </p:sp>
    </p:spTree>
    <p:extLst>
      <p:ext uri="{BB962C8B-B14F-4D97-AF65-F5344CB8AC3E}">
        <p14:creationId xmlns:p14="http://schemas.microsoft.com/office/powerpoint/2010/main" val="2445876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A591D4-DF64-451A-BD6C-09C2D247390F}" type="datetimeFigureOut">
              <a:rPr lang="fr-FR" smtClean="0"/>
              <a:t>10/02/2021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EE553C1-F7D9-4485-9560-032AA9E674C4}" type="slidenum">
              <a:rPr lang="fr-FR" smtClean="0"/>
              <a:t>‹#›</a:t>
            </a:fld>
            <a:endParaRPr lang="fr-FR"/>
          </a:p>
        </p:txBody>
      </p:sp>
    </p:spTree>
    <p:extLst>
      <p:ext uri="{BB962C8B-B14F-4D97-AF65-F5344CB8AC3E}">
        <p14:creationId xmlns:p14="http://schemas.microsoft.com/office/powerpoint/2010/main" val="3033322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EA591D4-DF64-451A-BD6C-09C2D247390F}" type="datetimeFigureOut">
              <a:rPr lang="fr-FR" smtClean="0"/>
              <a:t>10/02/2021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EE553C1-F7D9-4485-9560-032AA9E674C4}" type="slidenum">
              <a:rPr lang="fr-FR" smtClean="0"/>
              <a:t>‹#›</a:t>
            </a:fld>
            <a:endParaRPr lang="fr-FR"/>
          </a:p>
        </p:txBody>
      </p:sp>
    </p:spTree>
    <p:extLst>
      <p:ext uri="{BB962C8B-B14F-4D97-AF65-F5344CB8AC3E}">
        <p14:creationId xmlns:p14="http://schemas.microsoft.com/office/powerpoint/2010/main" val="1944114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EA591D4-DF64-451A-BD6C-09C2D247390F}" type="datetimeFigureOut">
              <a:rPr lang="fr-FR" smtClean="0"/>
              <a:t>10/02/2021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EE553C1-F7D9-4485-9560-032AA9E674C4}" type="slidenum">
              <a:rPr lang="fr-FR" smtClean="0"/>
              <a:t>‹#›</a:t>
            </a:fld>
            <a:endParaRPr lang="fr-FR"/>
          </a:p>
        </p:txBody>
      </p:sp>
    </p:spTree>
    <p:extLst>
      <p:ext uri="{BB962C8B-B14F-4D97-AF65-F5344CB8AC3E}">
        <p14:creationId xmlns:p14="http://schemas.microsoft.com/office/powerpoint/2010/main" val="1822402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EEA591D4-DF64-451A-BD6C-09C2D247390F}" type="datetimeFigureOut">
              <a:rPr lang="fr-FR" smtClean="0"/>
              <a:t>10/02/2021</a:t>
            </a:fld>
            <a:endParaRPr lang="fr-FR"/>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9EE553C1-F7D9-4485-9560-032AA9E674C4}" type="slidenum">
              <a:rPr lang="fr-FR" smtClean="0"/>
              <a:t>‹#›</a:t>
            </a:fld>
            <a:endParaRPr lang="fr-FR"/>
          </a:p>
        </p:txBody>
      </p:sp>
    </p:spTree>
    <p:extLst>
      <p:ext uri="{BB962C8B-B14F-4D97-AF65-F5344CB8AC3E}">
        <p14:creationId xmlns:p14="http://schemas.microsoft.com/office/powerpoint/2010/main" val="405691583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aljazeera.net/home/getpage/e7382a29-8cce-446d-9973-f9971c308afa/e20cc91d-b7dc-465a-8532-b01759ca1ee2" TargetMode="External"/><Relationship Id="rId2" Type="http://schemas.openxmlformats.org/officeDocument/2006/relationships/hyperlink" Target="http://www.aljazeera.net/home/getpage/e7382a29-8cce-446d-9973-f9971c308afa/23900f2e-a068-4533-b204-048c336f9c25" TargetMode="External"/><Relationship Id="rId1" Type="http://schemas.openxmlformats.org/officeDocument/2006/relationships/slideLayout" Target="../slideLayouts/slideLayout2.xml"/><Relationship Id="rId5" Type="http://schemas.openxmlformats.org/officeDocument/2006/relationships/hyperlink" Target="http://www.aljazeera.net/home/getpage/e7382a29-8cce-446d-9973-f9971c308afa/16e393f6-2983-4f92-bba4-988d047e90b8" TargetMode="External"/><Relationship Id="rId4" Type="http://schemas.openxmlformats.org/officeDocument/2006/relationships/hyperlink" Target="http://www.aljazeera.net/home/getpage/e7382a29-8cce-446d-9973-f9971c308afa/860b5e12-6509-42c9-95de-4f9c89103db2"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383799"/>
          </a:xfrm>
          <a:prstGeom prst="rect">
            <a:avLst/>
          </a:prstGeom>
        </p:spPr>
        <p:txBody>
          <a:bodyPr wrap="square">
            <a:spAutoFit/>
          </a:bodyPr>
          <a:lstStyle/>
          <a:p>
            <a:pPr indent="269875" algn="ctr" rtl="1">
              <a:spcAft>
                <a:spcPts val="65"/>
              </a:spcAft>
              <a:tabLst>
                <a:tab pos="269875" algn="r"/>
                <a:tab pos="539750" algn="r"/>
              </a:tabLst>
            </a:pPr>
            <a:r>
              <a:rPr lang="ar-SA" sz="3400" b="1" dirty="0" smtClean="0">
                <a:solidFill>
                  <a:schemeClr val="accent6">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ثالثا</a:t>
            </a:r>
            <a:r>
              <a:rPr lang="ar-SA" sz="3400" dirty="0" smtClean="0">
                <a:solidFill>
                  <a:schemeClr val="accent6">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3400" b="1" dirty="0" smtClean="0">
                <a:solidFill>
                  <a:schemeClr val="accent6">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مؤشرات منظمات التصنيف الاقتصادي الدولي</a:t>
            </a:r>
            <a:endParaRPr lang="fr-FR" sz="3400" dirty="0" smtClean="0">
              <a:solidFill>
                <a:schemeClr val="accent6">
                  <a:lumMod val="60000"/>
                  <a:lumOff val="40000"/>
                </a:schemeClr>
              </a:solidFill>
              <a:effectLst/>
              <a:latin typeface="Times New Roman" panose="02020603050405020304" pitchFamily="18" charset="0"/>
              <a:ea typeface="Times New Roman" panose="02020603050405020304" pitchFamily="18" charset="0"/>
            </a:endParaRPr>
          </a:p>
          <a:p>
            <a:pPr indent="269875" algn="r" rtl="1">
              <a:spcAft>
                <a:spcPts val="0"/>
              </a:spcAft>
              <a:tabLst>
                <a:tab pos="269875" algn="r"/>
                <a:tab pos="539750" algn="r"/>
              </a:tabLst>
            </a:pPr>
            <a:r>
              <a:rPr lang="ar-SA" sz="3400" dirty="0" smtClean="0">
                <a:effectLst/>
                <a:latin typeface="Times New Roman" panose="02020603050405020304" pitchFamily="18" charset="0"/>
                <a:ea typeface="Times New Roman" panose="02020603050405020304" pitchFamily="18" charset="0"/>
                <a:cs typeface="Simplified Arabic" panose="02020603050405020304" pitchFamily="18" charset="-78"/>
              </a:rPr>
              <a:t>اعتمدت المنظمات السابقة في اصدار تقاريرها على مؤشرات اقتصادية واحصائية فالمؤشرات بصفة عامة هي بيانات إحصائية تُجمع لاختبار أو تقييم مسألة من المسائل، ويمكـن للمؤشـر أن يكـون دالـة لمتغيرات مختلفة تتصل بجانب معين من الموضوع المراد قياسه، وتبين خصائصه في لحظة معينة</a:t>
            </a:r>
            <a:r>
              <a:rPr lang="ar-DZ" sz="3400" dirty="0" smtClean="0">
                <a:effectLst/>
                <a:latin typeface="Times New Roman" panose="02020603050405020304" pitchFamily="18" charset="0"/>
                <a:ea typeface="Times New Roman" panose="02020603050405020304" pitchFamily="18" charset="0"/>
                <a:cs typeface="Simplified Arabic" panose="02020603050405020304" pitchFamily="18" charset="-78"/>
              </a:rPr>
              <a:t>،</a:t>
            </a:r>
            <a:r>
              <a:rPr lang="ar-SA" sz="3400" dirty="0" smtClean="0">
                <a:effectLst/>
                <a:latin typeface="Times New Roman" panose="02020603050405020304" pitchFamily="18" charset="0"/>
                <a:ea typeface="Times New Roman" panose="02020603050405020304" pitchFamily="18" charset="0"/>
                <a:cs typeface="Simplified Arabic" panose="02020603050405020304" pitchFamily="18" charset="-78"/>
              </a:rPr>
              <a:t> حيث تكتسي المؤشرات الإحصائية أهمية بالغة لرسم السياسات والاستراتيجيات الخاصة بالمؤسسات والقطاعات والبلدان ، ولقياس درجة التطور الحاصل فيها، وبصفة عامة يمكن حصر أهمية المؤشرات في النقاط التالية :</a:t>
            </a:r>
            <a:endParaRPr lang="fr-FR" sz="3400" dirty="0" smtClean="0">
              <a:effectLst/>
              <a:latin typeface="Times New Roman" panose="02020603050405020304" pitchFamily="18" charset="0"/>
              <a:ea typeface="Times New Roman" panose="02020603050405020304" pitchFamily="18" charset="0"/>
            </a:endParaRPr>
          </a:p>
          <a:p>
            <a:pPr marL="742950" lvl="1" indent="-285750" algn="r" rtl="1">
              <a:spcAft>
                <a:spcPts val="0"/>
              </a:spcAft>
              <a:buFont typeface="Calibri" panose="020F0502020204030204" pitchFamily="34" charset="0"/>
              <a:buChar char="-"/>
              <a:tabLst>
                <a:tab pos="269875" algn="r"/>
              </a:tabLst>
            </a:pPr>
            <a:r>
              <a:rPr lang="ar-SA" sz="3400" dirty="0" smtClean="0">
                <a:effectLst/>
                <a:latin typeface="Times New Roman" panose="02020603050405020304" pitchFamily="18" charset="0"/>
                <a:ea typeface="Times New Roman" panose="02020603050405020304" pitchFamily="18" charset="0"/>
                <a:cs typeface="Simplified Arabic" panose="02020603050405020304" pitchFamily="18" charset="-78"/>
              </a:rPr>
              <a:t> معرفة التطورات الحاصلة في تنفيذ البرامج والمخططات على الصعيد الوطني والإقليمي والعالمي.</a:t>
            </a:r>
            <a:endParaRPr lang="fr-FR" sz="3400" dirty="0" smtClean="0">
              <a:effectLst/>
              <a:latin typeface="Times New Roman" panose="02020603050405020304" pitchFamily="18" charset="0"/>
              <a:ea typeface="Times New Roman" panose="02020603050405020304" pitchFamily="18" charset="0"/>
              <a:cs typeface="Calibri" panose="020F0502020204030204" pitchFamily="34" charset="0"/>
            </a:endParaRPr>
          </a:p>
          <a:p>
            <a:pPr marL="742950" lvl="1" indent="-285750" algn="r" rtl="1">
              <a:spcAft>
                <a:spcPts val="0"/>
              </a:spcAft>
              <a:buFont typeface="Calibri" panose="020F0502020204030204" pitchFamily="34" charset="0"/>
              <a:buChar char="-"/>
              <a:tabLst>
                <a:tab pos="269875" algn="r"/>
              </a:tabLst>
            </a:pPr>
            <a:r>
              <a:rPr lang="ar-SA" sz="3400" dirty="0" smtClean="0">
                <a:effectLst/>
                <a:latin typeface="Times New Roman" panose="02020603050405020304" pitchFamily="18" charset="0"/>
                <a:ea typeface="Times New Roman" panose="02020603050405020304" pitchFamily="18" charset="0"/>
                <a:cs typeface="Simplified Arabic" panose="02020603050405020304" pitchFamily="18" charset="-78"/>
              </a:rPr>
              <a:t> المساعدة على تحقيق الأهداف الإنمائية.</a:t>
            </a:r>
            <a:endParaRPr lang="fr-FR" sz="3400" dirty="0">
              <a:latin typeface="Times New Roman" panose="02020603050405020304" pitchFamily="18" charset="0"/>
              <a:ea typeface="Times New Roman" panose="02020603050405020304" pitchFamily="18" charset="0"/>
              <a:cs typeface="Simplified Arabic" panose="02020603050405020304" pitchFamily="18" charset="-78"/>
            </a:endParaRPr>
          </a:p>
          <a:p>
            <a:pPr marL="742950" lvl="1" indent="-285750" algn="r" rtl="1">
              <a:spcAft>
                <a:spcPts val="0"/>
              </a:spcAft>
              <a:buFont typeface="Calibri" panose="020F0502020204030204" pitchFamily="34" charset="0"/>
              <a:buChar char="-"/>
              <a:tabLst>
                <a:tab pos="269875" algn="r"/>
              </a:tabLst>
            </a:pPr>
            <a:r>
              <a:rPr lang="ar-SA" sz="3400" dirty="0" smtClean="0">
                <a:effectLst/>
                <a:latin typeface="Simplified Arabic" panose="02020603050405020304" pitchFamily="18" charset="-78"/>
                <a:ea typeface="Times New Roman" panose="02020603050405020304" pitchFamily="18" charset="0"/>
              </a:rPr>
              <a:t>المقارنة بين المؤسسات والقطاعات والبلدان والاستفادة من التجارب الدولية ومعرفة مواطن القوة وجوانب الضعف</a:t>
            </a:r>
            <a:endParaRPr lang="fr-FR" sz="3400" dirty="0"/>
          </a:p>
        </p:txBody>
      </p:sp>
    </p:spTree>
    <p:extLst>
      <p:ext uri="{BB962C8B-B14F-4D97-AF65-F5344CB8AC3E}">
        <p14:creationId xmlns:p14="http://schemas.microsoft.com/office/powerpoint/2010/main" val="1809921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1561"/>
            <a:ext cx="12191999" cy="5680364"/>
          </a:xfrm>
        </p:spPr>
        <p:txBody>
          <a:bodyPr>
            <a:noAutofit/>
          </a:bodyPr>
          <a:lstStyle/>
          <a:p>
            <a:pPr algn="r" rtl="1"/>
            <a:r>
              <a:rPr lang="ar-SA" sz="2500" dirty="0">
                <a:effectLst/>
              </a:rPr>
              <a:t>حيث جاءت الجزائر في المرتبة 108 عالميا في تقرير الابتكار العالمي لعام </a:t>
            </a:r>
            <a:r>
              <a:rPr lang="ar-SA" sz="2500" dirty="0" smtClean="0">
                <a:effectLst/>
              </a:rPr>
              <a:t>2017</a:t>
            </a:r>
            <a:r>
              <a:rPr lang="ar-DZ" sz="2500" dirty="0" smtClean="0">
                <a:effectLst/>
              </a:rPr>
              <a:t> من 127 دولة </a:t>
            </a:r>
            <a:r>
              <a:rPr lang="ar-SA" sz="2500" dirty="0" smtClean="0">
                <a:effectLst/>
              </a:rPr>
              <a:t> </a:t>
            </a:r>
            <a:r>
              <a:rPr lang="ar-SA" sz="2500" dirty="0">
                <a:effectLst/>
              </a:rPr>
              <a:t>متقدمة ب5 مراكز عن ترتيب العام الذي لكن رغم هذا التقدم النسبي إلا أنها نتيجة جد ضعيفة لا تعكس الإمكانيات الكبيـرة التـي تتمتـع بهـا الجزائـر بشـريا وماديـا، من تحقيق نتائج أفضل في مجال الابتكار مقارنة مع الكثير من الـدول الأخـرى، ففـي مؤشـر مـدخلات الابتكـار جـاءت فـي </a:t>
            </a:r>
            <a:r>
              <a:rPr lang="fr-FR" sz="2500" dirty="0">
                <a:effectLst/>
              </a:rPr>
              <a:t>105 </a:t>
            </a:r>
            <a:r>
              <a:rPr lang="ar-SA" sz="2500" dirty="0">
                <a:effectLst/>
              </a:rPr>
              <a:t>عالميـا، وكـان أداؤهـا جيـدا فـي مؤشـر البنيـة التحتيـة العامـة إذ حلـت فـي المركـز8 ومؤشـر التعلـيم المركـز 83 والتعلـيم </a:t>
            </a:r>
            <a:r>
              <a:rPr lang="fr-FR" sz="2500" dirty="0">
                <a:effectLst/>
              </a:rPr>
              <a:t>63</a:t>
            </a:r>
            <a:r>
              <a:rPr lang="ar-SA" sz="2500" dirty="0">
                <a:effectLst/>
              </a:rPr>
              <a:t> ،أمـا مؤشـر مخرجـات الابتكـار فقـد كانـت فـي المركـز  117 وحققـت فـي مؤشـر تـأثير المعرفـة تقـدما نوعًـا مـا مقارنـة مـع </a:t>
            </a:r>
            <a:r>
              <a:rPr lang="fr-FR" sz="2500" dirty="0">
                <a:effectLst/>
              </a:rPr>
              <a:t>12 </a:t>
            </a:r>
            <a:r>
              <a:rPr lang="ar-SA" sz="2500" dirty="0">
                <a:effectLst/>
              </a:rPr>
              <a:t>المؤشرات الفرعية إذ حلت في المركز 81 عالميا </a:t>
            </a:r>
            <a:r>
              <a:rPr lang="ar-DZ" sz="2500" dirty="0" smtClean="0">
                <a:effectLst/>
              </a:rPr>
              <a:t>، وحسب تقرير 2018 فقد تراجعت الجزار الى المرتبة 110 من 126 دولة.</a:t>
            </a:r>
          </a:p>
          <a:p>
            <a:pPr marL="457200" indent="-457200" algn="r" rtl="1">
              <a:buFont typeface="+mj-lt"/>
              <a:buAutoNum type="arabicPeriod" startAt="7"/>
            </a:pPr>
            <a:r>
              <a:rPr lang="ar-SA" sz="3600" b="1" u="sng" dirty="0">
                <a:solidFill>
                  <a:schemeClr val="accent6">
                    <a:lumMod val="60000"/>
                    <a:lumOff val="40000"/>
                  </a:schemeClr>
                </a:solidFill>
                <a:effectLst/>
              </a:rPr>
              <a:t>مؤشر مدركات الفساد</a:t>
            </a:r>
            <a:r>
              <a:rPr lang="ar-DZ" sz="3600" b="1" u="sng" dirty="0">
                <a:solidFill>
                  <a:schemeClr val="accent6">
                    <a:lumMod val="60000"/>
                    <a:lumOff val="40000"/>
                  </a:schemeClr>
                </a:solidFill>
                <a:effectLst/>
              </a:rPr>
              <a:t>  </a:t>
            </a:r>
            <a:r>
              <a:rPr lang="fr-FR" sz="2500" b="1" dirty="0">
                <a:effectLst/>
              </a:rPr>
              <a:t>: Corruption Perceptions Index</a:t>
            </a:r>
            <a:r>
              <a:rPr lang="ar-DZ" sz="2500" b="1" dirty="0">
                <a:effectLst/>
              </a:rPr>
              <a:t>  </a:t>
            </a:r>
            <a:r>
              <a:rPr lang="ar-SA" sz="2500" dirty="0">
                <a:effectLst/>
              </a:rPr>
              <a:t>ويرمز له اختصاراً( </a:t>
            </a:r>
            <a:r>
              <a:rPr lang="fr-FR" sz="2500" dirty="0">
                <a:effectLst/>
              </a:rPr>
              <a:t>CPI</a:t>
            </a:r>
            <a:r>
              <a:rPr lang="ar-SA" sz="2500" dirty="0">
                <a:effectLst/>
              </a:rPr>
              <a:t>) وصدر لأول مرة في العام( </a:t>
            </a:r>
            <a:r>
              <a:rPr lang="fr-FR" sz="2500" dirty="0">
                <a:effectLst/>
              </a:rPr>
              <a:t>1995</a:t>
            </a:r>
            <a:r>
              <a:rPr lang="ar-SA" sz="2500" dirty="0">
                <a:effectLst/>
              </a:rPr>
              <a:t>) ويصدر سنوياً، ويُعَدُّ مؤشر مدركات الفساد أهم المؤشرات (النشاطات البحثية) التي تصدر عن المنظمة، ويعتبر مؤشراً مركباً ويسمى بمسح المسوح حيث يعتمد على البيانات التي يتم جمعها عن طريق مسوح واستطلاعات رأي متخصصة تقوم بها مؤسسات مختلفة ومستقلة، يركز المؤشر بشكل أساسي على الفساد في القطاع العام </a:t>
            </a:r>
            <a:endParaRPr lang="fr-FR" sz="2500" dirty="0">
              <a:effectLst/>
            </a:endParaRPr>
          </a:p>
        </p:txBody>
      </p:sp>
    </p:spTree>
    <p:extLst>
      <p:ext uri="{BB962C8B-B14F-4D97-AF65-F5344CB8AC3E}">
        <p14:creationId xmlns:p14="http://schemas.microsoft.com/office/powerpoint/2010/main" val="4279694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61018"/>
          </a:xfrm>
        </p:spPr>
        <p:txBody>
          <a:bodyPr>
            <a:noAutofit/>
          </a:bodyPr>
          <a:lstStyle/>
          <a:p>
            <a:pPr algn="r" rtl="1"/>
            <a:r>
              <a:rPr lang="ar-SA" sz="2400" dirty="0">
                <a:effectLst/>
              </a:rPr>
              <a:t>وقد أظهر المؤشر عام 2017 أنه لا توجد دولة في العالم خالية تماما من الفساد، فيما أحرزت ثلثا دول العالم أقل من </a:t>
            </a:r>
            <a:r>
              <a:rPr lang="fr-FR" sz="2400" dirty="0">
                <a:effectLst/>
              </a:rPr>
              <a:t>50 </a:t>
            </a:r>
            <a:r>
              <a:rPr lang="ar-SA" sz="2400" dirty="0">
                <a:effectLst/>
              </a:rPr>
              <a:t>نقطـة، كمـا أن 6 مليـارات مـن سـكان العـالم يقطنـون فـي دول تعـاني مـن الفسـاد، وزاد عـدد الـدول التـي انحـدرت فـي تلك الدول التي تقدمت فيه، وكشف المؤشر أن الفساد الم</a:t>
            </a:r>
            <a:r>
              <a:rPr lang="ar-DZ" sz="2400" dirty="0">
                <a:effectLst/>
              </a:rPr>
              <a:t>نت</a:t>
            </a:r>
            <a:r>
              <a:rPr lang="ar-SA" sz="2400" dirty="0">
                <a:effectLst/>
              </a:rPr>
              <a:t>هج وأوجه انعدام المساواة الاجتماعية يعزز أحدهما الآخر في أنحاء العالم</a:t>
            </a:r>
            <a:r>
              <a:rPr lang="fr-FR" sz="2400" dirty="0">
                <a:effectLst/>
              </a:rPr>
              <a:t>. </a:t>
            </a:r>
            <a:r>
              <a:rPr lang="ar-SA" sz="2400" dirty="0">
                <a:effectLst/>
              </a:rPr>
              <a:t>أمـا المراتـب الأولـى فـي محدوديـة الفسـاد فكانـت مـن نصـيب نيوزلنـدا، ثـم الـدانمارك وتليهـا فنلنـدا، وعلـى العمـوم قـارة أوروبـا علـى صـدارة ترتيـب المؤشـر بوجـود 7 دول ضـمن العشـر الأوائـل، </a:t>
            </a:r>
            <a:r>
              <a:rPr lang="ar-SA" sz="2400" dirty="0" smtClean="0">
                <a:effectLst/>
              </a:rPr>
              <a:t>وبحسب </a:t>
            </a:r>
            <a:r>
              <a:rPr lang="ar-SA" sz="2400" dirty="0">
                <a:effectLst/>
              </a:rPr>
              <a:t>المؤشـر فـإن العوامـل المشـتركة التـي تتمتـع الدول التي تتصدر القائمة هي وجود حكومات شفافة، حرية صحافة، حريات مدنية ونظم قضائية مستقلة، وبالنسبة للجزائر </a:t>
            </a:r>
            <a:r>
              <a:rPr lang="ar-SA" sz="2400" dirty="0" smtClean="0">
                <a:effectLst/>
              </a:rPr>
              <a:t>فقد </a:t>
            </a:r>
            <a:r>
              <a:rPr lang="ar-DZ" sz="2400" dirty="0" smtClean="0">
                <a:effectLst/>
              </a:rPr>
              <a:t>احتلت المرتبة 105 من 180 دولة لسنة </a:t>
            </a:r>
            <a:r>
              <a:rPr lang="ar-SA" sz="2400" dirty="0" smtClean="0">
                <a:effectLst/>
              </a:rPr>
              <a:t>201</a:t>
            </a:r>
            <a:r>
              <a:rPr lang="ar-DZ" sz="2400" dirty="0" smtClean="0">
                <a:effectLst/>
              </a:rPr>
              <a:t>8</a:t>
            </a:r>
            <a:r>
              <a:rPr lang="ar-SA" sz="2400" dirty="0" smtClean="0">
                <a:effectLst/>
              </a:rPr>
              <a:t> بـ3</a:t>
            </a:r>
            <a:r>
              <a:rPr lang="ar-DZ" sz="2400" dirty="0" smtClean="0">
                <a:effectLst/>
              </a:rPr>
              <a:t>5</a:t>
            </a:r>
            <a:r>
              <a:rPr lang="ar-SA" sz="2400" dirty="0" smtClean="0">
                <a:effectLst/>
              </a:rPr>
              <a:t> نقطة/100</a:t>
            </a:r>
            <a:endParaRPr lang="ar-DZ" sz="2400" dirty="0" smtClean="0">
              <a:effectLst/>
            </a:endParaRPr>
          </a:p>
          <a:p>
            <a:pPr marL="457200" indent="-457200" algn="r" rtl="1">
              <a:buFont typeface="+mj-lt"/>
              <a:buAutoNum type="arabicPeriod" startAt="8"/>
            </a:pPr>
            <a:r>
              <a:rPr lang="ar-SA" sz="3200" b="1" u="sng" dirty="0">
                <a:solidFill>
                  <a:schemeClr val="accent6">
                    <a:lumMod val="60000"/>
                    <a:lumOff val="40000"/>
                  </a:schemeClr>
                </a:solidFill>
                <a:effectLst/>
              </a:rPr>
              <a:t>مؤشر السعادة العالمي</a:t>
            </a:r>
            <a:r>
              <a:rPr lang="fr-FR" sz="2400" dirty="0">
                <a:effectLst/>
              </a:rPr>
              <a:t>: </a:t>
            </a:r>
            <a:r>
              <a:rPr lang="ar-SA" sz="2400" dirty="0">
                <a:effectLst/>
              </a:rPr>
              <a:t>يقوم بإصدار هذا المؤشـر شـبكة الحلـول المسـتدامة التابعـة للأمـم المتحـدة منـذ عـام 2012 ، ويتكون من 7 معايير يتفرع عنها 38 مؤشرا، وهذه معايير المؤشر</a:t>
            </a:r>
            <a:r>
              <a:rPr lang="fr-FR" sz="2400" dirty="0">
                <a:effectLst/>
              </a:rPr>
              <a:t>: - </a:t>
            </a:r>
            <a:r>
              <a:rPr lang="ar-SA" sz="2400" dirty="0">
                <a:effectLst/>
              </a:rPr>
              <a:t>المساعدة الاجتماعية؛ </a:t>
            </a:r>
            <a:r>
              <a:rPr lang="fr-FR" sz="2400" dirty="0">
                <a:effectLst/>
              </a:rPr>
              <a:t>- </a:t>
            </a:r>
            <a:r>
              <a:rPr lang="ar-SA" sz="2400" dirty="0">
                <a:effectLst/>
              </a:rPr>
              <a:t>حرية الفرد في اتخاذ القرارات؛ </a:t>
            </a:r>
            <a:r>
              <a:rPr lang="fr-FR" sz="2400" dirty="0">
                <a:effectLst/>
              </a:rPr>
              <a:t>- </a:t>
            </a:r>
            <a:r>
              <a:rPr lang="ar-SA" sz="2400" dirty="0">
                <a:effectLst/>
              </a:rPr>
              <a:t>الكرم والعطاء الخيري؛ </a:t>
            </a:r>
            <a:r>
              <a:rPr lang="fr-FR" sz="2400" dirty="0">
                <a:effectLst/>
              </a:rPr>
              <a:t>- </a:t>
            </a:r>
            <a:r>
              <a:rPr lang="ar-SA" sz="2400" dirty="0">
                <a:effectLst/>
              </a:rPr>
              <a:t>الصدق والأمانة؛ </a:t>
            </a:r>
            <a:r>
              <a:rPr lang="fr-FR" sz="2400" dirty="0">
                <a:effectLst/>
              </a:rPr>
              <a:t>- </a:t>
            </a:r>
            <a:r>
              <a:rPr lang="ar-SA" sz="2400" dirty="0">
                <a:effectLst/>
              </a:rPr>
              <a:t>متوسط العمر المتوقع؛ </a:t>
            </a:r>
            <a:r>
              <a:rPr lang="fr-FR" sz="2400" dirty="0">
                <a:effectLst/>
              </a:rPr>
              <a:t>- </a:t>
            </a:r>
            <a:r>
              <a:rPr lang="ar-SA" sz="2400" dirty="0">
                <a:effectLst/>
              </a:rPr>
              <a:t>مستوى الدخل الفردي؛ </a:t>
            </a:r>
            <a:r>
              <a:rPr lang="fr-FR" sz="2400" dirty="0">
                <a:effectLst/>
              </a:rPr>
              <a:t>- </a:t>
            </a:r>
            <a:r>
              <a:rPr lang="ar-SA" sz="2400" dirty="0">
                <a:effectLst/>
              </a:rPr>
              <a:t>مستوى الفساد في الدولة</a:t>
            </a:r>
            <a:r>
              <a:rPr lang="fr-FR" sz="2400" dirty="0">
                <a:effectLst/>
              </a:rPr>
              <a:t>. </a:t>
            </a:r>
            <a:r>
              <a:rPr lang="ar-SA" sz="2400" dirty="0">
                <a:effectLst/>
              </a:rPr>
              <a:t>ومـن الجـدير بالـذكر أن مؤشـر السـعادة لعـام 2017 شـمل 155 دولـة، كـان أسـعد 5 دول فيهـا أوروبيـة كلهـا وهـي على النحو التالي: النرويج، الدانمارك، إيسلندا، سويسرا وفنلندا</a:t>
            </a:r>
            <a:r>
              <a:rPr lang="fr-FR" sz="2400" dirty="0">
                <a:effectLst/>
              </a:rPr>
              <a:t>. </a:t>
            </a:r>
            <a:r>
              <a:rPr lang="ar-SA" sz="2400" dirty="0">
                <a:effectLst/>
              </a:rPr>
              <a:t>وأمـا الـدول الأكثـر تعاسـة فـي العـالم فهـي علـى الترتيـب أيضـا: أفريقيـا الوسـطى، جمهوريـة بورنـدي، تنزانيـا، سـوريا وبالنسـبة للجزائــر فقـد حلــت فــي المركـز53 عالميــا و السادســة عربيـا والأولــى </a:t>
            </a:r>
            <a:r>
              <a:rPr lang="ar-SA" sz="2400" dirty="0" smtClean="0">
                <a:effectLst/>
              </a:rPr>
              <a:t>مغاربيــا</a:t>
            </a:r>
            <a:r>
              <a:rPr lang="ar-DZ" sz="2400" dirty="0">
                <a:effectLst/>
              </a:rPr>
              <a:t>.</a:t>
            </a:r>
            <a:endParaRPr lang="fr-FR" sz="2400" dirty="0"/>
          </a:p>
        </p:txBody>
      </p:sp>
    </p:spTree>
    <p:extLst>
      <p:ext uri="{BB962C8B-B14F-4D97-AF65-F5344CB8AC3E}">
        <p14:creationId xmlns:p14="http://schemas.microsoft.com/office/powerpoint/2010/main" val="38773596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8545" y="0"/>
            <a:ext cx="12330545" cy="5569527"/>
          </a:xfrm>
        </p:spPr>
        <p:txBody>
          <a:bodyPr>
            <a:noAutofit/>
          </a:bodyPr>
          <a:lstStyle/>
          <a:p>
            <a:pPr marL="514350" indent="-514350" algn="r" rtl="1">
              <a:buFont typeface="+mj-lt"/>
              <a:buAutoNum type="arabicPeriod" startAt="9"/>
            </a:pPr>
            <a:r>
              <a:rPr lang="ar-SA" sz="2800" b="1" u="sng" dirty="0">
                <a:solidFill>
                  <a:schemeClr val="accent6">
                    <a:lumMod val="60000"/>
                    <a:lumOff val="40000"/>
                  </a:schemeClr>
                </a:solidFill>
                <a:effectLst/>
              </a:rPr>
              <a:t>مؤشر الريادة في إدارة الأعمال</a:t>
            </a:r>
            <a:r>
              <a:rPr lang="fr-FR" sz="2700" dirty="0">
                <a:effectLst/>
              </a:rPr>
              <a:t>: </a:t>
            </a:r>
            <a:r>
              <a:rPr lang="ar-SA" sz="2700" dirty="0">
                <a:effectLst/>
              </a:rPr>
              <a:t>يصدر هذا المؤشر عن المعهد العالمي لريادة الأعمال والتنمية والغـرض الرئيسـي هو تقديم  تصـنيفا لـدول العـالم وقـد بلغـت 137 بلـدا عـام 2018 ،ويسـتند علـى 14 مؤشـر أداء</a:t>
            </a:r>
            <a:r>
              <a:rPr lang="fr-FR" sz="2700" dirty="0">
                <a:effectLst/>
              </a:rPr>
              <a:t> - </a:t>
            </a:r>
            <a:r>
              <a:rPr lang="ar-SA" sz="2700" dirty="0">
                <a:effectLst/>
              </a:rPr>
              <a:t>كالابتكار، المنافسة، رأس المال البشري، شبكة الأعمال، العولمة واستيعاب التكنولوجيا وغيرها- تـم قياسـها وتقييمهـا مـن مجموعة من الخبراء ورواد الأعمال من أرقى المؤسسات الأكاديمية والتمويلية والشركات الكبرى حول العالم، حيث كانت أفضل دول العالم في تقرير 2018 الولايـات المتحـدة الأمريكيـة ثـم سويسـرا وبعـدها كنـدا، وقـد حلـت الجزائـر المرتبة 80 عالميا ، وسجلت معدل تطور مؤشر ريادة الأعمال بالنسبة لفـرص المقـاولات الناشـئة، رأس المـال البشـري، المنافسـة  وسيرورة </a:t>
            </a:r>
            <a:r>
              <a:rPr lang="ar-SA" sz="2700" dirty="0" smtClean="0">
                <a:effectLst/>
              </a:rPr>
              <a:t>الابتكار</a:t>
            </a:r>
            <a:endParaRPr lang="ar-DZ" sz="2700" dirty="0">
              <a:effectLst/>
            </a:endParaRPr>
          </a:p>
          <a:p>
            <a:pPr marL="514350" indent="-514350" algn="r" rtl="1">
              <a:buFont typeface="+mj-lt"/>
              <a:buAutoNum type="arabicPeriod" startAt="9"/>
            </a:pPr>
            <a:r>
              <a:rPr lang="ar-SA" sz="3200" b="1" u="sng" dirty="0" smtClean="0">
                <a:solidFill>
                  <a:schemeClr val="accent6">
                    <a:lumMod val="60000"/>
                    <a:lumOff val="40000"/>
                  </a:schemeClr>
                </a:solidFill>
                <a:effectLst/>
              </a:rPr>
              <a:t>مؤشر </a:t>
            </a:r>
            <a:r>
              <a:rPr lang="ar-SA" sz="3200" b="1" u="sng" dirty="0">
                <a:solidFill>
                  <a:schemeClr val="accent6">
                    <a:lumMod val="60000"/>
                    <a:lumOff val="40000"/>
                  </a:schemeClr>
                </a:solidFill>
                <a:effectLst/>
              </a:rPr>
              <a:t>الرخاء العالمي</a:t>
            </a:r>
            <a:r>
              <a:rPr lang="fr-FR" sz="3200" b="1" u="sng" dirty="0">
                <a:solidFill>
                  <a:schemeClr val="accent6">
                    <a:lumMod val="60000"/>
                    <a:lumOff val="40000"/>
                  </a:schemeClr>
                </a:solidFill>
                <a:effectLst/>
              </a:rPr>
              <a:t>: </a:t>
            </a:r>
            <a:r>
              <a:rPr lang="ar-SA" sz="2700" dirty="0">
                <a:effectLst/>
              </a:rPr>
              <a:t>يُصدر هذا المؤشر معهد ليجاتوم بلندن، وقد بدأ في نشر تقاريره منذ 11 سنة حتى عام 2017 ،ويقيس الازدهار في </a:t>
            </a:r>
            <a:r>
              <a:rPr lang="fr-FR" sz="2700" dirty="0">
                <a:effectLst/>
              </a:rPr>
              <a:t> 149 </a:t>
            </a:r>
            <a:r>
              <a:rPr lang="ar-SA" sz="2700" dirty="0">
                <a:effectLst/>
              </a:rPr>
              <a:t>دولة شملتها الدراسة، كما أنه يعتمد على 9 معايير أساسية في تصنيف الدول هي </a:t>
            </a:r>
            <a:r>
              <a:rPr lang="fr-FR" sz="2700" dirty="0">
                <a:effectLst/>
              </a:rPr>
              <a:t>: - </a:t>
            </a:r>
            <a:r>
              <a:rPr lang="ar-SA" sz="2700" dirty="0">
                <a:effectLst/>
              </a:rPr>
              <a:t>الجودة الاقتصادية؛ </a:t>
            </a:r>
            <a:r>
              <a:rPr lang="fr-FR" sz="2700" dirty="0">
                <a:effectLst/>
              </a:rPr>
              <a:t>- </a:t>
            </a:r>
            <a:r>
              <a:rPr lang="ar-SA" sz="2700" dirty="0">
                <a:effectLst/>
              </a:rPr>
              <a:t>بيئة الأعمال؛ </a:t>
            </a:r>
            <a:r>
              <a:rPr lang="fr-FR" sz="2700" dirty="0">
                <a:effectLst/>
              </a:rPr>
              <a:t>- </a:t>
            </a:r>
            <a:r>
              <a:rPr lang="ar-SA" sz="2700" dirty="0">
                <a:effectLst/>
              </a:rPr>
              <a:t>الحوكمة؛ </a:t>
            </a:r>
            <a:r>
              <a:rPr lang="fr-FR" sz="2700" dirty="0">
                <a:effectLst/>
              </a:rPr>
              <a:t>- </a:t>
            </a:r>
            <a:r>
              <a:rPr lang="ar-SA" sz="2700" dirty="0">
                <a:effectLst/>
              </a:rPr>
              <a:t>التعليم؛ </a:t>
            </a:r>
            <a:r>
              <a:rPr lang="fr-FR" sz="2700" dirty="0">
                <a:effectLst/>
              </a:rPr>
              <a:t>- </a:t>
            </a:r>
            <a:r>
              <a:rPr lang="ar-SA" sz="2700" dirty="0">
                <a:effectLst/>
              </a:rPr>
              <a:t>الصحة؛ </a:t>
            </a:r>
            <a:r>
              <a:rPr lang="fr-FR" sz="2700" dirty="0">
                <a:effectLst/>
              </a:rPr>
              <a:t>- </a:t>
            </a:r>
            <a:r>
              <a:rPr lang="ar-SA" sz="2700" dirty="0">
                <a:effectLst/>
              </a:rPr>
              <a:t>السلامة والأمن؛ </a:t>
            </a:r>
            <a:r>
              <a:rPr lang="fr-FR" sz="2700" dirty="0">
                <a:effectLst/>
              </a:rPr>
              <a:t>- </a:t>
            </a:r>
            <a:r>
              <a:rPr lang="ar-SA" sz="2700" dirty="0">
                <a:effectLst/>
              </a:rPr>
              <a:t>الحرية الشخصية؛ </a:t>
            </a:r>
            <a:r>
              <a:rPr lang="fr-FR" sz="2700" dirty="0">
                <a:effectLst/>
              </a:rPr>
              <a:t>- </a:t>
            </a:r>
            <a:r>
              <a:rPr lang="ar-SA" sz="2700" dirty="0">
                <a:effectLst/>
              </a:rPr>
              <a:t>رأس المال الاجتماعي؛ </a:t>
            </a:r>
            <a:r>
              <a:rPr lang="fr-FR" sz="2700" dirty="0">
                <a:effectLst/>
              </a:rPr>
              <a:t>- </a:t>
            </a:r>
            <a:r>
              <a:rPr lang="ar-SA" sz="2700" dirty="0">
                <a:effectLst/>
              </a:rPr>
              <a:t>البيئة الطبيعية</a:t>
            </a:r>
            <a:r>
              <a:rPr lang="fr-FR" sz="2700" dirty="0">
                <a:effectLst/>
              </a:rPr>
              <a:t>. </a:t>
            </a:r>
            <a:r>
              <a:rPr lang="ar-SA" sz="2700" dirty="0">
                <a:effectLst/>
              </a:rPr>
              <a:t>وقد حلت النرويج، نيوزلندا وفنلندا في المراتب الثلاثة الأولى في مؤشر عام 2017 ،أما الجزائـر ففـي المركـز 116. </a:t>
            </a:r>
            <a:endParaRPr lang="fr-FR" sz="2700" dirty="0">
              <a:effectLst/>
            </a:endParaRPr>
          </a:p>
          <a:p>
            <a:pPr algn="r" rtl="1"/>
            <a:endParaRPr lang="fr-FR" sz="2700" dirty="0"/>
          </a:p>
        </p:txBody>
      </p:sp>
    </p:spTree>
    <p:extLst>
      <p:ext uri="{BB962C8B-B14F-4D97-AF65-F5344CB8AC3E}">
        <p14:creationId xmlns:p14="http://schemas.microsoft.com/office/powerpoint/2010/main" val="1819840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0000" lnSpcReduction="20000"/>
          </a:bodyPr>
          <a:lstStyle/>
          <a:p>
            <a:pPr marL="457200" indent="-457200" algn="r" rtl="1">
              <a:buFont typeface="+mj-lt"/>
              <a:buAutoNum type="arabicPeriod"/>
            </a:pPr>
            <a:r>
              <a:rPr lang="ar-SA" sz="4600" b="1" u="sng" dirty="0">
                <a:solidFill>
                  <a:schemeClr val="accent6">
                    <a:lumMod val="60000"/>
                    <a:lumOff val="40000"/>
                  </a:schemeClr>
                </a:solidFill>
                <a:effectLst/>
              </a:rPr>
              <a:t>مؤشر التنمية البشرية: </a:t>
            </a:r>
            <a:r>
              <a:rPr lang="ar-SA" sz="3600" dirty="0">
                <a:effectLst/>
              </a:rPr>
              <a:t>صُمم هذا المؤشر لقياس مستوى التنمية البشرية في العالم بمبادرة من برنامج الأمم المتحدة الإنمائي عام 1990، وبإشراف من وزير المالية الباكستاني الأسبق محبوب الحق بصفته مستشارا خاصا لمدير البرنامج آنذاك</a:t>
            </a:r>
            <a:r>
              <a:rPr lang="ar-SA" sz="3600" b="1" dirty="0">
                <a:effectLst/>
              </a:rPr>
              <a:t> ، وهو مؤشر مركب من أجل قياس مستوى التنمية داخل أكثر من 180 بلدا في العالم، ويتم حساب هذا المؤشر سنويا، وينشر ترتيب البلدان وفقا للنقطة التي حصلوا عليها </a:t>
            </a:r>
            <a:r>
              <a:rPr lang="ar-SA" sz="3600" b="1" u="sng" dirty="0">
                <a:effectLst/>
              </a:rPr>
              <a:t>،</a:t>
            </a:r>
            <a:r>
              <a:rPr lang="ar-SA" sz="3600" dirty="0">
                <a:effectLst/>
              </a:rPr>
              <a:t>يربط مؤشر التنمية البشرية بين ثلاث مجموعات من البيانات، ولهذا السبب فإنه يوصف بأنه مؤشر مركب. وتتمثل هذه البيانات في ما </a:t>
            </a:r>
            <a:r>
              <a:rPr lang="ar-SA" sz="3600" dirty="0" smtClean="0">
                <a:effectLst/>
              </a:rPr>
              <a:t>يلي</a:t>
            </a:r>
            <a:r>
              <a:rPr lang="ar-DZ" sz="3600" dirty="0" smtClean="0">
                <a:effectLst/>
              </a:rPr>
              <a:t>:</a:t>
            </a:r>
            <a:endParaRPr lang="fr-FR" sz="3600" dirty="0">
              <a:effectLst/>
            </a:endParaRPr>
          </a:p>
          <a:p>
            <a:pPr lvl="0" algn="r" rtl="1"/>
            <a:r>
              <a:rPr lang="ar-SA" sz="3600" dirty="0">
                <a:effectLst/>
              </a:rPr>
              <a:t>الدخل القومي الإجمالي للفرد: وهو مجموع قيمة السلع والخدمات التي تم إنتاجها محليا (</a:t>
            </a:r>
            <a:r>
              <a:rPr lang="ar-SA" sz="3600" dirty="0">
                <a:effectLst/>
                <a:hlinkClick r:id="rId2"/>
              </a:rPr>
              <a:t>الناتج المحلي الإجمالي</a:t>
            </a:r>
            <a:r>
              <a:rPr lang="ar-SA" sz="3600" dirty="0">
                <a:effectLst/>
              </a:rPr>
              <a:t>)، بالإضافة إلى صافي المداخيل الآتية من الخارج (الأجور، معاشات التقاعد، عائدات </a:t>
            </a:r>
            <a:r>
              <a:rPr lang="ar-SA" sz="3600" dirty="0">
                <a:effectLst/>
                <a:hlinkClick r:id="rId3"/>
              </a:rPr>
              <a:t>الأسهم</a:t>
            </a:r>
            <a:r>
              <a:rPr lang="fr-FR" sz="3600" dirty="0">
                <a:effectLst/>
              </a:rPr>
              <a:t> </a:t>
            </a:r>
            <a:r>
              <a:rPr lang="ar-SA" sz="3600" dirty="0">
                <a:effectLst/>
                <a:hlinkClick r:id="rId4"/>
              </a:rPr>
              <a:t>والسندات</a:t>
            </a:r>
            <a:r>
              <a:rPr lang="ar-SA" sz="3600" dirty="0">
                <a:effectLst/>
              </a:rPr>
              <a:t> وغيرها) خلال سنة واحدة مقسوما على مجموع عدد السكان ، تحسب هذه القيمة </a:t>
            </a:r>
            <a:r>
              <a:rPr lang="ar-SA" sz="3600" dirty="0">
                <a:effectLst/>
                <a:hlinkClick r:id="rId5"/>
              </a:rPr>
              <a:t>بالدولار</a:t>
            </a:r>
            <a:r>
              <a:rPr lang="ar-SA" sz="3600" dirty="0">
                <a:effectLst/>
              </a:rPr>
              <a:t> الأميركي على أساس تعادل القوة الشرائية، مما يجعل إحصائيات الدخل في كل البلدان متجانسة وقابلة للمقارنة على المستوى الدولي.</a:t>
            </a:r>
            <a:endParaRPr lang="fr-FR" sz="3600" dirty="0">
              <a:effectLst/>
            </a:endParaRPr>
          </a:p>
          <a:p>
            <a:pPr lvl="0" algn="r" rtl="1"/>
            <a:r>
              <a:rPr lang="ar-SA" sz="3600" dirty="0">
                <a:effectLst/>
              </a:rPr>
              <a:t>مد الحياة عند الولادة: (أو مأمول العمر) أي معدل السنوات المتوقع أن يعيشها الفرد إذا استمرت اتجاهات الوفاة القائمة على حالها. وتعطي هذه المعلومة فكرة عن مدى توفر سكان كل بلد على الخدمات الصحية وعن وضعيتهم الصحية بشكل عام.</a:t>
            </a:r>
            <a:endParaRPr lang="fr-FR" sz="3600" dirty="0">
              <a:effectLst/>
            </a:endParaRPr>
          </a:p>
          <a:p>
            <a:pPr lvl="0" algn="r" rtl="1"/>
            <a:r>
              <a:rPr lang="ar-SA" sz="3600" dirty="0">
                <a:effectLst/>
              </a:rPr>
              <a:t> مستوى التعلم: يقاس بالمزج بين متوسط عدد سنوات التمدرس التي استفاد منها الأشخاص الذين بلغوا 25 سنة فما فوق من جهة، ومتوسط عدد سنوات التمدرس المتوقع أن يحصل عليها طفل في سن الدخول إلى المدرسة من جهة أخرى.</a:t>
            </a:r>
            <a:endParaRPr lang="fr-FR" sz="3600" dirty="0">
              <a:effectLst/>
            </a:endParaRPr>
          </a:p>
          <a:p>
            <a:pPr marL="0" indent="0" algn="r" rtl="1">
              <a:buNone/>
            </a:pPr>
            <a:endParaRPr lang="ar-DZ" dirty="0" smtClean="0"/>
          </a:p>
          <a:p>
            <a:pPr marL="0" indent="0" algn="r" rtl="1">
              <a:buNone/>
            </a:pPr>
            <a:endParaRPr lang="ar-DZ" dirty="0"/>
          </a:p>
        </p:txBody>
      </p:sp>
    </p:spTree>
    <p:extLst>
      <p:ext uri="{BB962C8B-B14F-4D97-AF65-F5344CB8AC3E}">
        <p14:creationId xmlns:p14="http://schemas.microsoft.com/office/powerpoint/2010/main" val="1709702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1" cy="6858000"/>
          </a:xfrm>
        </p:spPr>
        <p:txBody>
          <a:bodyPr>
            <a:normAutofit/>
          </a:bodyPr>
          <a:lstStyle/>
          <a:p>
            <a:pPr algn="r" rtl="1"/>
            <a:r>
              <a:rPr lang="ar-SA" sz="2600" dirty="0">
                <a:effectLst/>
              </a:rPr>
              <a:t>يتم حساب مؤشر التنمية البشرية لكل بلد انطلاقا من المعطيات الثلاثة السالفة الذكر، ويكون على شكل نقطة محصورة بين صفر وواحد. وكلما كانت هذه النقطة أقرب إلى واحد كان مستوى التنمية البشرية للبلد المعني عاليا، والعكس بالعكس.</a:t>
            </a:r>
            <a:endParaRPr lang="fr-FR" sz="2600" dirty="0">
              <a:effectLst/>
            </a:endParaRPr>
          </a:p>
          <a:p>
            <a:pPr algn="r" rtl="1"/>
            <a:r>
              <a:rPr lang="ar-SA" sz="2600" dirty="0">
                <a:effectLst/>
              </a:rPr>
              <a:t>يقع ترتيب الـ188 بلدا التي يتوفر البرنامج على المعطيات اللازمة لحساب مؤشر التنمية البشرية الخاص بها وفقا للنقطة المتحصل عليها، ويكون الترتيب تنازليا من الأفضل إلى الأسوأ. وتصنف البلدان إلى أربع مجموعات بناء على هذه النقطة وبحسب الجدول الآتي:</a:t>
            </a:r>
            <a:endParaRPr lang="fr-FR" sz="2600" dirty="0">
              <a:effectLst/>
            </a:endParaRPr>
          </a:p>
          <a:p>
            <a:pPr lvl="0" algn="r" rtl="1"/>
            <a:r>
              <a:rPr lang="ar-SA" sz="2600" dirty="0">
                <a:effectLst/>
              </a:rPr>
              <a:t>تنمية بشرية مرتفعة جدا: 0.8 أو أكثر.</a:t>
            </a:r>
            <a:endParaRPr lang="fr-FR" sz="2600" dirty="0">
              <a:effectLst/>
            </a:endParaRPr>
          </a:p>
          <a:p>
            <a:pPr lvl="0" algn="r" rtl="1"/>
            <a:r>
              <a:rPr lang="ar-SA" sz="2600" dirty="0">
                <a:effectLst/>
              </a:rPr>
              <a:t>تنمية بشرية مرتفعة:   </a:t>
            </a:r>
            <a:r>
              <a:rPr lang="ar-DZ" sz="2600" dirty="0" smtClean="0">
                <a:effectLst/>
              </a:rPr>
              <a:t>0,</a:t>
            </a:r>
            <a:r>
              <a:rPr lang="ar-SA" sz="2600" dirty="0" smtClean="0">
                <a:effectLst/>
              </a:rPr>
              <a:t>7-0.7990</a:t>
            </a:r>
            <a:r>
              <a:rPr lang="ar-SA" sz="2600" dirty="0">
                <a:effectLst/>
              </a:rPr>
              <a:t>.                 </a:t>
            </a:r>
            <a:endParaRPr lang="fr-FR" sz="2600" dirty="0">
              <a:effectLst/>
            </a:endParaRPr>
          </a:p>
          <a:p>
            <a:pPr lvl="0" algn="r" rtl="1"/>
            <a:r>
              <a:rPr lang="ar-SA" sz="2600" dirty="0">
                <a:effectLst/>
              </a:rPr>
              <a:t>تنمية بشرية متوسطة: 0.55-0.699.</a:t>
            </a:r>
            <a:endParaRPr lang="fr-FR" sz="2600" dirty="0">
              <a:effectLst/>
            </a:endParaRPr>
          </a:p>
          <a:p>
            <a:pPr lvl="0" algn="r" rtl="1"/>
            <a:r>
              <a:rPr lang="ar-SA" sz="2600" dirty="0">
                <a:effectLst/>
              </a:rPr>
              <a:t>تنمية بشرية منخفضة: 0.55 أو أقل.</a:t>
            </a:r>
            <a:endParaRPr lang="fr-FR" sz="2600" dirty="0">
              <a:effectLst/>
            </a:endParaRPr>
          </a:p>
          <a:p>
            <a:pPr algn="r" rtl="1"/>
            <a:r>
              <a:rPr lang="ar-SA" sz="2600" dirty="0">
                <a:effectLst/>
              </a:rPr>
              <a:t>وقد كان شعار تقرير عام 2016 تنمية للجميع، والذي حلـت فيـه الجزائـر فـي المركـز 83 مـن مجمـوع 188 دولـة شـملها التقريـر- محققـة </a:t>
            </a:r>
            <a:r>
              <a:rPr lang="fr-FR" sz="2600" dirty="0">
                <a:effectLst/>
              </a:rPr>
              <a:t>1/0,745</a:t>
            </a:r>
            <a:r>
              <a:rPr lang="ar-SA" sz="2600" dirty="0">
                <a:effectLst/>
              </a:rPr>
              <a:t> مُصـنفة ضـمن الشـريحة المتقدمـة (تنميـة بشـرية مرتفعـة )</a:t>
            </a:r>
            <a:endParaRPr lang="fr-FR" sz="2600" dirty="0"/>
          </a:p>
        </p:txBody>
      </p:sp>
    </p:spTree>
    <p:extLst>
      <p:ext uri="{BB962C8B-B14F-4D97-AF65-F5344CB8AC3E}">
        <p14:creationId xmlns:p14="http://schemas.microsoft.com/office/powerpoint/2010/main" val="1498715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0"/>
            <a:ext cx="12191999" cy="5029200"/>
          </a:xfrm>
        </p:spPr>
        <p:txBody>
          <a:bodyPr>
            <a:normAutofit/>
          </a:bodyPr>
          <a:lstStyle/>
          <a:p>
            <a:pPr algn="r" rtl="1"/>
            <a:r>
              <a:rPr lang="ar-SA" sz="3200" dirty="0">
                <a:effectLst/>
              </a:rPr>
              <a:t>والعمـر المتوقـع عنـد الـولادة تقريبـا 77 سـنة، كمـا استطاعت تحقيق مستويات عالية في مراحل التعليم المختلفة خاصة التعليم الابتدائي، وكذلك المسـاواة بـين الجنسـين، وحسب تقرير التنمية البشرية لعام 2018 فكانت الجزائر في المركز </a:t>
            </a:r>
            <a:r>
              <a:rPr lang="ar-SA" sz="3200" dirty="0" smtClean="0">
                <a:effectLst/>
              </a:rPr>
              <a:t>85 </a:t>
            </a:r>
            <a:r>
              <a:rPr lang="ar-DZ" sz="3200" dirty="0" smtClean="0">
                <a:effectLst/>
              </a:rPr>
              <a:t> من 188 دولة </a:t>
            </a:r>
            <a:r>
              <a:rPr lang="ar-SA" sz="3200" dirty="0" smtClean="0">
                <a:effectLst/>
              </a:rPr>
              <a:t>مُصـنفة </a:t>
            </a:r>
            <a:r>
              <a:rPr lang="ar-SA" sz="3200" dirty="0">
                <a:effectLst/>
              </a:rPr>
              <a:t>ضـمن الشـريحة المتقدمـة (تنميـة بشـرية </a:t>
            </a:r>
            <a:r>
              <a:rPr lang="ar-SA" sz="3200" dirty="0" smtClean="0">
                <a:effectLst/>
              </a:rPr>
              <a:t>مرتفعـة</a:t>
            </a:r>
            <a:r>
              <a:rPr lang="ar-DZ" sz="3200" dirty="0" smtClean="0">
                <a:effectLst/>
              </a:rPr>
              <a:t>)</a:t>
            </a:r>
            <a:endParaRPr lang="fr-FR" sz="3200" dirty="0"/>
          </a:p>
        </p:txBody>
      </p:sp>
    </p:spTree>
    <p:extLst>
      <p:ext uri="{BB962C8B-B14F-4D97-AF65-F5344CB8AC3E}">
        <p14:creationId xmlns:p14="http://schemas.microsoft.com/office/powerpoint/2010/main" val="2837972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Autofit/>
          </a:bodyPr>
          <a:lstStyle/>
          <a:p>
            <a:pPr marL="457200" lvl="0" indent="-457200" algn="r" rtl="1">
              <a:buFont typeface="+mj-lt"/>
              <a:buAutoNum type="arabicPeriod" startAt="2"/>
            </a:pPr>
            <a:r>
              <a:rPr lang="ar-DZ" sz="2400" b="1" u="sng" dirty="0">
                <a:solidFill>
                  <a:schemeClr val="accent6">
                    <a:lumMod val="60000"/>
                    <a:lumOff val="40000"/>
                  </a:schemeClr>
                </a:solidFill>
                <a:effectLst/>
              </a:rPr>
              <a:t>م</a:t>
            </a:r>
            <a:r>
              <a:rPr lang="ar-SA" sz="2400" b="1" u="sng" dirty="0">
                <a:solidFill>
                  <a:schemeClr val="accent6">
                    <a:lumMod val="60000"/>
                    <a:lumOff val="40000"/>
                  </a:schemeClr>
                </a:solidFill>
                <a:effectLst/>
              </a:rPr>
              <a:t>ؤﺷر ﺳﻬوﻟﺔ ﻣﻣﺎرﺳﺔ أﻧﺷطﺔ اﻷﻋﻣﺎﻝ</a:t>
            </a:r>
            <a:r>
              <a:rPr lang="ar-DZ" sz="2400" b="1" u="sng" dirty="0" smtClean="0">
                <a:solidFill>
                  <a:schemeClr val="accent6">
                    <a:lumMod val="60000"/>
                    <a:lumOff val="40000"/>
                  </a:schemeClr>
                </a:solidFill>
                <a:effectLst/>
              </a:rPr>
              <a:t>: </a:t>
            </a:r>
            <a:r>
              <a:rPr lang="ar-SA" sz="2400" b="1" dirty="0" smtClean="0">
                <a:effectLst/>
              </a:rPr>
              <a:t>( </a:t>
            </a:r>
            <a:r>
              <a:rPr lang="ar-SA" sz="2400" i="1" dirty="0">
                <a:effectLst/>
              </a:rPr>
              <a:t>الإصلاح لخلق </a:t>
            </a:r>
            <a:r>
              <a:rPr lang="ar-SA" sz="2400" i="1" dirty="0" smtClean="0">
                <a:effectLst/>
              </a:rPr>
              <a:t>فرص</a:t>
            </a:r>
            <a:r>
              <a:rPr lang="ar-DZ" sz="2400" i="1" dirty="0" smtClean="0">
                <a:effectLst/>
              </a:rPr>
              <a:t> </a:t>
            </a:r>
            <a:r>
              <a:rPr lang="ar-SA" sz="2400" i="1" dirty="0" smtClean="0">
                <a:effectLst/>
              </a:rPr>
              <a:t>العمل)</a:t>
            </a:r>
            <a:r>
              <a:rPr lang="ar-SA" sz="2400" dirty="0" smtClean="0">
                <a:effectLst/>
              </a:rPr>
              <a:t>ه</a:t>
            </a:r>
            <a:r>
              <a:rPr lang="ar-DZ" sz="2400" dirty="0">
                <a:effectLst/>
              </a:rPr>
              <a:t>و</a:t>
            </a:r>
            <a:r>
              <a:rPr lang="ar-SA" sz="2400" dirty="0" smtClean="0">
                <a:effectLst/>
              </a:rPr>
              <a:t>منشورئيسي</a:t>
            </a:r>
            <a:r>
              <a:rPr lang="ar-SA" sz="2400" dirty="0">
                <a:effectLst/>
              </a:rPr>
              <a:t> صادر عن مجموعة البنك الدولي، والذي كان اصداره سنة 2003  وهو يمثل الطبعة الخامسة عشرة في سلسلة من التقارير السنوية التي تقيس الأنظمة التي تعزز النشاط التجاري وتلك التي تعوقها. يقدم تقرير </a:t>
            </a:r>
            <a:r>
              <a:rPr lang="ar-SA" sz="2400" i="1" dirty="0">
                <a:effectLst/>
              </a:rPr>
              <a:t>ممارسة أنشطة الأعمال</a:t>
            </a:r>
            <a:r>
              <a:rPr lang="ar-SA" sz="2400" dirty="0">
                <a:effectLst/>
              </a:rPr>
              <a:t> عدد من المؤشرات التي تتعلق بالأنظمة التجارية وحماية حقوق الملكية التي يمكن مقارنتها عبر 190 اقتصادا تمتد من أفغانستان إلى زيمبابوي وعلى امتداد </a:t>
            </a:r>
            <a:r>
              <a:rPr lang="ar-SA" sz="2400" dirty="0" smtClean="0">
                <a:effectLst/>
              </a:rPr>
              <a:t>الوقت.ويقيس تقرير ممارسة </a:t>
            </a:r>
            <a:r>
              <a:rPr lang="ar-SA" sz="2400" dirty="0">
                <a:effectLst/>
              </a:rPr>
              <a:t>أنشطة الأعمال لسنة 2018 الأنظمة التي تؤثر على 11 مجالا من مجالات حياة الأعمال التجارية. وشملت عشرة من هذه المجالات في ترتيب سهولة ممارسة الأعمال التجارية لهذا العام: بدء النشاط التجاري، واستخراج تراخيص البناء، والحصول على الكهرباء، وتسجيل الملكية، والحصول على الائتمان، وحماية المستثمرين الأقلية، ودفع الضرائب، والتجارة عبر الحدود، وإنفاذ العقود، وتسوية حالات الإعسار. أيضا يقيس تقرير ممارسة أنشطة الأعمال أيضا تنظيم سوق العمل، ولكنه غير مدرج في ترتيب هذا العام.</a:t>
            </a:r>
            <a:endParaRPr lang="fr-FR" sz="2400" dirty="0">
              <a:effectLst/>
            </a:endParaRPr>
          </a:p>
          <a:p>
            <a:pPr algn="r" rtl="1"/>
            <a:r>
              <a:rPr lang="ar-SA" sz="2400" dirty="0">
                <a:effectLst/>
              </a:rPr>
              <a:t>وقـد كـان ترتيـب الجزائـر166 مـن 190 دولة فـي تقريـر2018  ، محققـة علامـة قـدرها 46.71/100 ،متراجعـة بـ10 مراتب مقارنة بسنة 2017.</a:t>
            </a:r>
            <a:endParaRPr lang="fr-FR" sz="2400" dirty="0">
              <a:effectLst/>
            </a:endParaRPr>
          </a:p>
          <a:p>
            <a:pPr algn="r" rtl="1"/>
            <a:r>
              <a:rPr lang="ar-SA" sz="2400" dirty="0">
                <a:effectLst/>
              </a:rPr>
              <a:t>حيث يشير التغيير الإيجابي إلى التحسن في النتيجة بين عامي 2017 و 2018 (وبالتالي تحسن في بيئة الأعمال العامة وفقًا لمقياس ممارسة أنشطة الأعمال) ، واذا كانت النتيجة سلبية </a:t>
            </a:r>
            <a:r>
              <a:rPr lang="ar-DZ" sz="2400" dirty="0">
                <a:effectLst/>
              </a:rPr>
              <a:t>ف</a:t>
            </a:r>
            <a:r>
              <a:rPr lang="ar-SA" sz="2400" dirty="0">
                <a:effectLst/>
              </a:rPr>
              <a:t>التغيير يشير إلى التدهور في بيئة الاعمال  و 0.00 يشير إلى عدم وجود اي تغيير في النتيجة.</a:t>
            </a:r>
            <a:endParaRPr lang="fr-FR" sz="2400" dirty="0">
              <a:effectLst/>
            </a:endParaRPr>
          </a:p>
          <a:p>
            <a:pPr algn="r" rtl="1"/>
            <a:r>
              <a:rPr lang="en-US" sz="2400" dirty="0">
                <a:effectLst/>
              </a:rPr>
              <a:t> </a:t>
            </a:r>
            <a:endParaRPr lang="fr-FR" sz="2400" dirty="0"/>
          </a:p>
        </p:txBody>
      </p:sp>
    </p:spTree>
    <p:extLst>
      <p:ext uri="{BB962C8B-B14F-4D97-AF65-F5344CB8AC3E}">
        <p14:creationId xmlns:p14="http://schemas.microsoft.com/office/powerpoint/2010/main" val="2430618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lnSpcReduction="10000"/>
          </a:bodyPr>
          <a:lstStyle/>
          <a:p>
            <a:pPr marL="457200" indent="-457200" algn="r" rtl="1">
              <a:buFont typeface="+mj-lt"/>
              <a:buAutoNum type="arabicPeriod" startAt="3"/>
            </a:pPr>
            <a:r>
              <a:rPr lang="ar-SA" sz="3200" b="1" u="sng" dirty="0">
                <a:solidFill>
                  <a:schemeClr val="accent6">
                    <a:lumMod val="60000"/>
                    <a:lumOff val="40000"/>
                  </a:schemeClr>
                </a:solidFill>
                <a:effectLst/>
              </a:rPr>
              <a:t>مؤشر التنافسية العالمي</a:t>
            </a:r>
            <a:r>
              <a:rPr lang="ar-SA" sz="3200" u="sng" dirty="0">
                <a:solidFill>
                  <a:schemeClr val="accent6">
                    <a:lumMod val="60000"/>
                    <a:lumOff val="40000"/>
                  </a:schemeClr>
                </a:solidFill>
                <a:effectLst/>
              </a:rPr>
              <a:t> : </a:t>
            </a:r>
            <a:r>
              <a:rPr lang="ar-DZ" sz="2400" dirty="0">
                <a:effectLst/>
              </a:rPr>
              <a:t>يقتصد بالتنافسية القدرة على إنتاج السلع والخدمات بالنوعية الجيدة والسعر المناسب وفي الوقت المناسب وهذا يعني تلبية حاجات المستهلكين بشكل أكثر كفاءة من المنافسين الآخرين في الأسواق العالمية محققين بذلك حصة في الأسواق والسعي لتنميتها وزيادة المداخيل في الأجل الطويل، حيث يتم  اصدار تقرير التنافسية العالمي سنويا وبصورة شاملة</a:t>
            </a:r>
            <a:r>
              <a:rPr lang="ar-DZ" sz="2400" b="1" dirty="0">
                <a:effectLst/>
              </a:rPr>
              <a:t> </a:t>
            </a:r>
            <a:r>
              <a:rPr lang="ar-SA" sz="2400" dirty="0">
                <a:effectLst/>
              </a:rPr>
              <a:t>من طرف  المنتدى الاقتصادي العالمي ، وقد استند على تصور مايكل بورتر في تقييم تنافسية الدول بناء على 12 معيارا رئيسـيا يتفـرع عنـه 114 مؤشـرا فرعيـا، وهـذه المعـايير تقابـل ثـلاث </a:t>
            </a:r>
            <a:r>
              <a:rPr lang="ar-SA" sz="2400" dirty="0" smtClean="0">
                <a:effectLst/>
              </a:rPr>
              <a:t>مراحل </a:t>
            </a:r>
            <a:r>
              <a:rPr lang="ar-SA" sz="2400" dirty="0" smtClean="0">
                <a:effectLst/>
              </a:rPr>
              <a:t>رئيسية </a:t>
            </a:r>
            <a:r>
              <a:rPr lang="ar-SA" sz="2400" dirty="0">
                <a:effectLst/>
              </a:rPr>
              <a:t>من التنمية، وهذه هي معايير مؤشر التنافسية </a:t>
            </a:r>
            <a:r>
              <a:rPr lang="ar-SA" sz="2400" dirty="0" smtClean="0">
                <a:effectLst/>
              </a:rPr>
              <a:t>العالمي</a:t>
            </a:r>
            <a:r>
              <a:rPr lang="ar-DZ" sz="2400" dirty="0" smtClean="0">
                <a:effectLst/>
              </a:rPr>
              <a:t>: </a:t>
            </a:r>
          </a:p>
          <a:p>
            <a:pPr lvl="0" algn="r" rtl="1">
              <a:buFont typeface="Wingdings" panose="05000000000000000000" pitchFamily="2" charset="2"/>
              <a:buChar char="q"/>
            </a:pPr>
            <a:r>
              <a:rPr lang="ar-SA" sz="2400" dirty="0">
                <a:effectLst/>
              </a:rPr>
              <a:t>المتطلبات الأساسية</a:t>
            </a:r>
            <a:r>
              <a:rPr lang="fr-FR" sz="2400" dirty="0">
                <a:effectLst/>
              </a:rPr>
              <a:t>: - </a:t>
            </a:r>
            <a:r>
              <a:rPr lang="ar-SA" sz="2400" dirty="0">
                <a:effectLst/>
              </a:rPr>
              <a:t>المؤسسات؛ </a:t>
            </a:r>
            <a:r>
              <a:rPr lang="fr-FR" sz="2400" dirty="0">
                <a:effectLst/>
              </a:rPr>
              <a:t>- </a:t>
            </a:r>
            <a:r>
              <a:rPr lang="ar-SA" sz="2400" dirty="0">
                <a:effectLst/>
              </a:rPr>
              <a:t>البنية التحتية؛ </a:t>
            </a:r>
            <a:r>
              <a:rPr lang="fr-FR" sz="2400" dirty="0">
                <a:effectLst/>
              </a:rPr>
              <a:t>- </a:t>
            </a:r>
            <a:r>
              <a:rPr lang="ar-SA" sz="2400" dirty="0">
                <a:effectLst/>
              </a:rPr>
              <a:t>بيئة الاقتصاد الكلي؛ </a:t>
            </a:r>
            <a:r>
              <a:rPr lang="fr-FR" sz="2400" dirty="0">
                <a:effectLst/>
              </a:rPr>
              <a:t>- </a:t>
            </a:r>
            <a:r>
              <a:rPr lang="ar-SA" sz="2400" dirty="0">
                <a:effectLst/>
              </a:rPr>
              <a:t>الصحة والتعليم الأساسي</a:t>
            </a:r>
            <a:r>
              <a:rPr lang="fr-FR" sz="2400" dirty="0">
                <a:effectLst/>
              </a:rPr>
              <a:t>.</a:t>
            </a:r>
          </a:p>
          <a:p>
            <a:pPr lvl="0" algn="r" rtl="1">
              <a:buFont typeface="Wingdings" panose="05000000000000000000" pitchFamily="2" charset="2"/>
              <a:buChar char="q"/>
            </a:pPr>
            <a:r>
              <a:rPr lang="ar-SA" sz="2400" dirty="0">
                <a:effectLst/>
              </a:rPr>
              <a:t>عوامل تعزيز التنافسية</a:t>
            </a:r>
            <a:r>
              <a:rPr lang="fr-FR" sz="2400" dirty="0">
                <a:effectLst/>
              </a:rPr>
              <a:t>:</a:t>
            </a:r>
            <a:r>
              <a:rPr lang="ar-SA" sz="2400" dirty="0">
                <a:effectLst/>
              </a:rPr>
              <a:t> لتعليم العالي والتدريب؛ </a:t>
            </a:r>
            <a:r>
              <a:rPr lang="fr-FR" sz="2400" dirty="0">
                <a:effectLst/>
              </a:rPr>
              <a:t>- </a:t>
            </a:r>
            <a:r>
              <a:rPr lang="ar-SA" sz="2400" dirty="0">
                <a:effectLst/>
              </a:rPr>
              <a:t>كفاءة سوق السلع؛ </a:t>
            </a:r>
            <a:r>
              <a:rPr lang="fr-FR" sz="2400" dirty="0">
                <a:effectLst/>
              </a:rPr>
              <a:t>- </a:t>
            </a:r>
            <a:r>
              <a:rPr lang="ar-SA" sz="2400" dirty="0">
                <a:effectLst/>
              </a:rPr>
              <a:t>كفاءة سوق العمل؛ </a:t>
            </a:r>
            <a:r>
              <a:rPr lang="fr-FR" sz="2400" dirty="0">
                <a:effectLst/>
              </a:rPr>
              <a:t>- </a:t>
            </a:r>
            <a:r>
              <a:rPr lang="ar-SA" sz="2400" dirty="0">
                <a:effectLst/>
              </a:rPr>
              <a:t>تطور سوق المال؛ </a:t>
            </a:r>
            <a:r>
              <a:rPr lang="fr-FR" sz="2400" dirty="0">
                <a:effectLst/>
              </a:rPr>
              <a:t>- </a:t>
            </a:r>
            <a:r>
              <a:rPr lang="ar-SA" sz="2400" dirty="0">
                <a:effectLst/>
              </a:rPr>
              <a:t>مستوى الجاهزية التكنولوجية؛ </a:t>
            </a:r>
            <a:r>
              <a:rPr lang="fr-FR" sz="2400" dirty="0">
                <a:effectLst/>
              </a:rPr>
              <a:t>- </a:t>
            </a:r>
            <a:r>
              <a:rPr lang="ar-SA" sz="2400" dirty="0">
                <a:effectLst/>
              </a:rPr>
              <a:t>حجم السوق</a:t>
            </a:r>
            <a:r>
              <a:rPr lang="fr-FR" sz="2400" dirty="0">
                <a:effectLst/>
              </a:rPr>
              <a:t>.</a:t>
            </a:r>
          </a:p>
          <a:p>
            <a:pPr lvl="0" algn="r" rtl="1">
              <a:buFont typeface="Wingdings" panose="05000000000000000000" pitchFamily="2" charset="2"/>
              <a:buChar char="q"/>
            </a:pPr>
            <a:r>
              <a:rPr lang="ar-SA" sz="2400" dirty="0">
                <a:effectLst/>
              </a:rPr>
              <a:t>عوامل تعزيز الابتكار </a:t>
            </a:r>
            <a:r>
              <a:rPr lang="fr-FR" sz="2400" dirty="0">
                <a:effectLst/>
              </a:rPr>
              <a:t>- </a:t>
            </a:r>
            <a:r>
              <a:rPr lang="ar-SA" sz="2400" dirty="0">
                <a:effectLst/>
              </a:rPr>
              <a:t>مدى تطور الأعمال؛ </a:t>
            </a:r>
            <a:r>
              <a:rPr lang="fr-FR" sz="2400" dirty="0">
                <a:effectLst/>
              </a:rPr>
              <a:t>- </a:t>
            </a:r>
            <a:r>
              <a:rPr lang="ar-SA" sz="2400" dirty="0">
                <a:effectLst/>
              </a:rPr>
              <a:t>الابتكار</a:t>
            </a:r>
            <a:r>
              <a:rPr lang="fr-FR" sz="2400" dirty="0">
                <a:effectLst/>
              </a:rPr>
              <a:t>. </a:t>
            </a:r>
          </a:p>
          <a:p>
            <a:pPr algn="r" rtl="1"/>
            <a:r>
              <a:rPr lang="ar-SA" sz="2400" dirty="0">
                <a:effectLst/>
              </a:rPr>
              <a:t>حيث يعكس مؤشر التنافسية العالمية محددات النمو طويل الأجل، وقد تصدرت تقرير 2018 كالعادة سويسرا منذ عام 2010 بعد أن أزاحت الولايات المتحدة الأمريكية - بسبب تداعيات الأزمة المالية العالمية منذ عام 2008 وعدم استقرار اقتصادها الكلي- التي حلت ثانيا وسنغافورة ثالثا، أما عربيـا جاءت الإمارات المتحدة في المركز 16 وقطر 18 عالميـا، وبالنسـبة للجزائـر فكانـت فـي المركـز87 مـن مجمـوع 137 بلـدا بنقطة</a:t>
            </a:r>
            <a:r>
              <a:rPr lang="fr-FR" sz="2400" dirty="0">
                <a:effectLst/>
              </a:rPr>
              <a:t>.10/4,07</a:t>
            </a:r>
          </a:p>
          <a:p>
            <a:pPr marL="0" indent="0" algn="r" rtl="1">
              <a:buNone/>
            </a:pPr>
            <a:endParaRPr lang="fr-FR" sz="2400" dirty="0"/>
          </a:p>
        </p:txBody>
      </p:sp>
    </p:spTree>
    <p:extLst>
      <p:ext uri="{BB962C8B-B14F-4D97-AF65-F5344CB8AC3E}">
        <p14:creationId xmlns:p14="http://schemas.microsoft.com/office/powerpoint/2010/main" val="2387612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marL="457200" lvl="0" indent="-457200" algn="r" rtl="1">
              <a:buFont typeface="+mj-lt"/>
              <a:buAutoNum type="arabicPeriod" startAt="4"/>
            </a:pPr>
            <a:r>
              <a:rPr lang="ar-SA" sz="3200" b="1" u="sng" dirty="0">
                <a:solidFill>
                  <a:schemeClr val="accent6">
                    <a:lumMod val="60000"/>
                    <a:lumOff val="40000"/>
                  </a:schemeClr>
                </a:solidFill>
                <a:effectLst/>
              </a:rPr>
              <a:t>مؤشر الأداء البيئي</a:t>
            </a:r>
            <a:r>
              <a:rPr lang="fr-FR" sz="3200" u="sng" dirty="0">
                <a:solidFill>
                  <a:schemeClr val="accent6">
                    <a:lumMod val="60000"/>
                    <a:lumOff val="40000"/>
                  </a:schemeClr>
                </a:solidFill>
                <a:effectLst/>
              </a:rPr>
              <a:t>: </a:t>
            </a:r>
            <a:r>
              <a:rPr lang="ar-SA" sz="2400" dirty="0">
                <a:effectLst/>
              </a:rPr>
              <a:t>خلال منتدى دافوس الاقتصادي تم إطلاق مؤشر الأداء البيئي لسنة 2018 وهو الثامن في سلسلة تقارير تقييم الأداء البيئـي لبلــدان العـالم، وكــان التقريـر التجريبــي الأول فـي ســنة 2006 ،وتُعـده جامعتــا بـال وكولومبيــا الأمريكيتـان العريقتــان الاقتصادي العالمي بالتعاون مع عدد من المؤسسات العلمية العالمية، وتقوم فكرة هذا المؤشر على تقييم أداء الدول و تصنيف مؤشراتها البيئية ضمن مجموعتين أساسيتين هما</a:t>
            </a:r>
            <a:r>
              <a:rPr lang="ar-DZ" sz="2400" dirty="0">
                <a:effectLst/>
              </a:rPr>
              <a:t>: </a:t>
            </a:r>
            <a:endParaRPr lang="fr-FR" sz="2400" dirty="0">
              <a:effectLst/>
            </a:endParaRPr>
          </a:p>
          <a:p>
            <a:pPr lvl="0" algn="r" rtl="1" fontAlgn="base"/>
            <a:r>
              <a:rPr lang="ar-SA" sz="2400" dirty="0">
                <a:effectLst/>
              </a:rPr>
              <a:t>الصحة البيئية: تتضمن الآثار على صحة الإنسان، نوعية الهواء، مياه الشرب والصرف الصحي.</a:t>
            </a:r>
            <a:endParaRPr lang="fr-FR" sz="2400" dirty="0">
              <a:effectLst/>
            </a:endParaRPr>
          </a:p>
          <a:p>
            <a:pPr lvl="0" algn="r" rtl="1" fontAlgn="base"/>
            <a:r>
              <a:rPr lang="fr-FR" sz="2400" dirty="0">
                <a:effectLst/>
              </a:rPr>
              <a:t> </a:t>
            </a:r>
            <a:r>
              <a:rPr lang="ar-SA" sz="2400" dirty="0">
                <a:effectLst/>
              </a:rPr>
              <a:t>حيوية النظم البيئية: تتضمن الموارد المائية، الزراعة، الغابات، الثروة السمكية، التنوع الحيوي والموائل، المنا خ والطاقة </a:t>
            </a:r>
            <a:r>
              <a:rPr lang="fr-FR" sz="2400" dirty="0">
                <a:effectLst/>
              </a:rPr>
              <a:t>. </a:t>
            </a:r>
          </a:p>
          <a:p>
            <a:pPr marL="0" indent="0" algn="r" rtl="1">
              <a:buNone/>
            </a:pPr>
            <a:r>
              <a:rPr lang="ar-SA" sz="2400" dirty="0">
                <a:effectLst/>
              </a:rPr>
              <a:t>يتم تقييم هذه القضايا في شكل موزون وفق الأهمية، استنادا إلى مؤشرات فرعية تزيد عن 20 مؤشـرا، ويسـتند إعطـاء القـيم الرقمية لهذه المؤشرات إلى معطيات التقارير التأشيرية الوطنية وتلك الصادرة عن المنظمات الدولية كمنظمة الصحة العالمية وغيرها، حيث توضع العلامات وفق </a:t>
            </a:r>
            <a:r>
              <a:rPr lang="ar-SA" sz="2400" dirty="0" smtClean="0">
                <a:effectLst/>
              </a:rPr>
              <a:t>مقار</a:t>
            </a:r>
            <a:r>
              <a:rPr lang="ar-DZ" sz="2400" dirty="0" smtClean="0">
                <a:effectLst/>
              </a:rPr>
              <a:t>ن</a:t>
            </a:r>
            <a:r>
              <a:rPr lang="ar-SA" sz="2400" dirty="0" smtClean="0">
                <a:effectLst/>
              </a:rPr>
              <a:t>ـة </a:t>
            </a:r>
            <a:r>
              <a:rPr lang="ar-SA" sz="2400" dirty="0">
                <a:effectLst/>
              </a:rPr>
              <a:t>الـدول فـي أدائهـا للأهـداف المحـددة عالميـا، أمـا فـي حالـة غيـاب أهـداف متفـق فيتم وضع العلامات بالمقارنة بين </a:t>
            </a:r>
            <a:r>
              <a:rPr lang="ar-SA" sz="2400" dirty="0" smtClean="0">
                <a:effectLst/>
              </a:rPr>
              <a:t>الدول</a:t>
            </a:r>
            <a:endParaRPr lang="ar-DZ" sz="2400" dirty="0" smtClean="0">
              <a:effectLst/>
            </a:endParaRPr>
          </a:p>
          <a:p>
            <a:pPr marL="0" indent="0" algn="r" rtl="1">
              <a:buNone/>
            </a:pPr>
            <a:r>
              <a:rPr lang="fr-FR" sz="2400" dirty="0" smtClean="0">
                <a:effectLst/>
              </a:rPr>
              <a:t>. </a:t>
            </a:r>
            <a:r>
              <a:rPr lang="ar-SA" sz="2400" dirty="0">
                <a:effectLst/>
              </a:rPr>
              <a:t>إن مؤشر الأداء البيئي مهم لوضع مصفوفة رقمية تتيح تقييم السياسات المتبعة عالميا لتحسين الأداء البيئي لكوكبنا المهدد بكثير من الأخطار الحقيقية، ويعطي فرصة للمقارنة بين البلدان ووضع ترتيب تنافسي لها، ويسمح بتقييم السياسات الوطنية بشكل معمق لتتمكن كل دولة من تشخيص مواطن القوة والضعف في معالجة كل قضية على حدة</a:t>
            </a:r>
            <a:r>
              <a:rPr lang="fr-FR" sz="2400" dirty="0">
                <a:effectLst/>
              </a:rPr>
              <a:t>.</a:t>
            </a:r>
          </a:p>
          <a:p>
            <a:pPr marL="0" indent="0" algn="r">
              <a:buNone/>
            </a:pPr>
            <a:endParaRPr lang="fr-FR" sz="2800" dirty="0"/>
          </a:p>
        </p:txBody>
      </p:sp>
    </p:spTree>
    <p:extLst>
      <p:ext uri="{BB962C8B-B14F-4D97-AF65-F5344CB8AC3E}">
        <p14:creationId xmlns:p14="http://schemas.microsoft.com/office/powerpoint/2010/main" val="10311119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124691" y="101009"/>
            <a:ext cx="12192000" cy="6853973"/>
          </a:xfrm>
        </p:spPr>
        <p:txBody>
          <a:bodyPr>
            <a:noAutofit/>
          </a:bodyPr>
          <a:lstStyle/>
          <a:p>
            <a:pPr algn="r" rtl="1"/>
            <a:r>
              <a:rPr lang="ar-SA" sz="2500" dirty="0">
                <a:effectLst/>
              </a:rPr>
              <a:t>ومن الملاحظ في ترتيب الدول وفق مؤشر الأداء البيئي لعام 2018 الأولى هي أوروبية أو من منطقتـي شـمال أمريكـا وأوقيانوسـيا، وقـد حلـت سويسـرا فـي رأس القائمـة التـي ضـمت 180 دولـة، فرنسا والدانمارك و مالطـا والسـويد، أمـا المراتـب المتـأخرة فكانـت مـن نصـيب دول جنـوب آسـيا وإفريقيـا جنـوب الصـحراء، وبالنسـبة لـدول الجـوار فقـد تصـدرت المجموعـة المغـرب بوجودهـا فـي المركـز 54 عالميـا، وحلـت الجزائـر فـي المرتبـة 88 وحصولها على 18,57نقطة /100 وكانت الثالثـة مغاربيـا بعـد المغـرب و تـونس، وقـد تراجعـت عـن المركـز 42 عالميـا فـي عـام </a:t>
            </a:r>
            <a:r>
              <a:rPr lang="fr-FR" sz="2500" dirty="0">
                <a:effectLst/>
              </a:rPr>
              <a:t>2010</a:t>
            </a:r>
            <a:r>
              <a:rPr lang="ar-SA" sz="2500" dirty="0">
                <a:effectLst/>
              </a:rPr>
              <a:t> ،وقد حققت الجزائر مراتب متقدمة في بعض المؤشرات البيئية كالمحافظة على الثروة السمكية وفي مصادر المياه نوعية الهواء</a:t>
            </a:r>
            <a:r>
              <a:rPr lang="fr-FR" sz="2500" dirty="0" smtClean="0">
                <a:effectLst/>
              </a:rPr>
              <a:t>.</a:t>
            </a:r>
            <a:endParaRPr lang="ar-DZ" sz="2500" dirty="0" smtClean="0">
              <a:effectLst/>
            </a:endParaRPr>
          </a:p>
          <a:p>
            <a:pPr marL="514350" indent="-514350" algn="r" rtl="1">
              <a:buFont typeface="+mj-lt"/>
              <a:buAutoNum type="arabicPeriod" startAt="5"/>
            </a:pPr>
            <a:r>
              <a:rPr lang="ar-DZ" sz="3200" b="1" u="sng" dirty="0">
                <a:solidFill>
                  <a:schemeClr val="accent6">
                    <a:lumMod val="60000"/>
                    <a:lumOff val="40000"/>
                  </a:schemeClr>
                </a:solidFill>
                <a:effectLst/>
              </a:rPr>
              <a:t>مؤشرات الاتصال:</a:t>
            </a:r>
            <a:r>
              <a:rPr lang="ar-SA" sz="3200" u="sng" dirty="0">
                <a:solidFill>
                  <a:schemeClr val="accent6">
                    <a:lumMod val="60000"/>
                    <a:lumOff val="40000"/>
                  </a:schemeClr>
                </a:solidFill>
                <a:effectLst/>
              </a:rPr>
              <a:t> </a:t>
            </a:r>
            <a:r>
              <a:rPr lang="ar-SA" sz="2500" dirty="0">
                <a:effectLst/>
              </a:rPr>
              <a:t>بالنسبة للترتيب العالمي في مؤشرات الاتصالات لعام 2017 ،فقد احتلت المركز الأول إيسلندا ثم كوريا الجنوبية وتليها سويسرا، أما الجزائر فقـد جـاءت فـي المركـز 102 متقدمـة ب4 مراكـز مقارنـة بعـام 2016 ،وقـد بلـغ عـدد المشـتركين </a:t>
            </a:r>
            <a:r>
              <a:rPr lang="fr-FR" sz="2500" dirty="0">
                <a:effectLst/>
              </a:rPr>
              <a:t>7  </a:t>
            </a:r>
            <a:r>
              <a:rPr lang="ar-SA" sz="2500" dirty="0">
                <a:effectLst/>
              </a:rPr>
              <a:t>الهاتف الثابت 4,3 مليون شخص عام 2016 وفي الهاتف النقال 47 مليون مشترك، وفي الأنترنت 54,29 مليون شخص وهي أرقام مهمة إذا قيست مع المعدلات العالمية لا تعكس حقيقة التصنيف الذي وضعت فيه الجزائر، لكن ما يبرر ذلك هو التقدم المتسارع في أغلب دول العالم في تكنولوجيا المعلومات والاتصالات ومؤشراتها</a:t>
            </a:r>
            <a:endParaRPr lang="ar-DZ" sz="2500" dirty="0">
              <a:effectLst/>
            </a:endParaRPr>
          </a:p>
          <a:p>
            <a:pPr algn="r" rtl="1"/>
            <a:endParaRPr lang="ar-DZ" sz="2500" dirty="0" smtClean="0">
              <a:effectLst/>
            </a:endParaRPr>
          </a:p>
          <a:p>
            <a:pPr marL="0" indent="0" algn="r" rtl="1">
              <a:buNone/>
            </a:pPr>
            <a:endParaRPr lang="fr-FR" sz="2500" dirty="0">
              <a:effectLst/>
            </a:endParaRPr>
          </a:p>
          <a:p>
            <a:pPr marL="0" indent="0" algn="r" rtl="1">
              <a:buNone/>
            </a:pPr>
            <a:endParaRPr lang="fr-FR" sz="2500" dirty="0"/>
          </a:p>
        </p:txBody>
      </p:sp>
    </p:spTree>
    <p:extLst>
      <p:ext uri="{BB962C8B-B14F-4D97-AF65-F5344CB8AC3E}">
        <p14:creationId xmlns:p14="http://schemas.microsoft.com/office/powerpoint/2010/main" val="3696410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92001" cy="6858000"/>
          </a:xfrm>
        </p:spPr>
        <p:txBody>
          <a:bodyPr>
            <a:noAutofit/>
          </a:bodyPr>
          <a:lstStyle/>
          <a:p>
            <a:pPr marL="514350" indent="-514350" algn="r" rtl="1">
              <a:buFont typeface="+mj-lt"/>
              <a:buAutoNum type="arabicPeriod" startAt="6"/>
            </a:pPr>
            <a:r>
              <a:rPr lang="ar-SA" sz="3600" b="1" u="sng" dirty="0" smtClean="0">
                <a:solidFill>
                  <a:schemeClr val="accent6">
                    <a:lumMod val="60000"/>
                    <a:lumOff val="40000"/>
                  </a:schemeClr>
                </a:solidFill>
                <a:effectLst/>
              </a:rPr>
              <a:t>مؤشر </a:t>
            </a:r>
            <a:r>
              <a:rPr lang="ar-SA" sz="3600" b="1" u="sng" dirty="0">
                <a:solidFill>
                  <a:schemeClr val="accent6">
                    <a:lumMod val="60000"/>
                    <a:lumOff val="40000"/>
                  </a:schemeClr>
                </a:solidFill>
                <a:effectLst/>
              </a:rPr>
              <a:t>الابتكار العالمي</a:t>
            </a:r>
            <a:r>
              <a:rPr lang="ar-SA" sz="3600" u="sng" dirty="0">
                <a:solidFill>
                  <a:schemeClr val="accent6">
                    <a:lumMod val="60000"/>
                    <a:lumOff val="40000"/>
                  </a:schemeClr>
                </a:solidFill>
                <a:effectLst/>
              </a:rPr>
              <a:t>: </a:t>
            </a:r>
            <a:r>
              <a:rPr lang="ar-SA" sz="2400" dirty="0">
                <a:effectLst/>
              </a:rPr>
              <a:t>يعتبر مؤشر الابتكار العالمي-الذي تُصدره المنظمـة العالميـة للملكيـة الفكريـة ومعهـد</a:t>
            </a:r>
            <a:r>
              <a:rPr lang="fr-FR" sz="2400" dirty="0">
                <a:effectLst/>
              </a:rPr>
              <a:t> INSEAD </a:t>
            </a:r>
            <a:r>
              <a:rPr lang="ar-SA" sz="2400" dirty="0">
                <a:effectLst/>
              </a:rPr>
              <a:t>الأوروبـي ومعهـد </a:t>
            </a:r>
            <a:r>
              <a:rPr lang="fr-FR" sz="2400" dirty="0">
                <a:effectLst/>
              </a:rPr>
              <a:t>business of </a:t>
            </a:r>
            <a:r>
              <a:rPr lang="fr-FR" sz="2400" dirty="0" err="1">
                <a:effectLst/>
              </a:rPr>
              <a:t>college</a:t>
            </a:r>
            <a:r>
              <a:rPr lang="fr-FR" sz="2400" dirty="0">
                <a:effectLst/>
              </a:rPr>
              <a:t> Johnson SC Cornell </a:t>
            </a:r>
            <a:r>
              <a:rPr lang="ar-SA" sz="2400" dirty="0">
                <a:effectLst/>
              </a:rPr>
              <a:t>الأمريكـي بجنيـف السويسـرية- مـن أهـم المؤشـرات التـي تقـيم أوضـاع الدول والاقتصادات المختلفة حول العالم من حيث الابتكار، ويبين مؤشر العام الحالي 2017 أثر السياسات الموجهة نحو الابتكار على النمو الاقتصادي والتنمية، فجميع الدول -سواء كانت دولا متقدمـة أو ناميـة- تبحـث عـن النمـو القـائم علـى الابتكار من خلال الاستراتيجيات المختلفة، فهناك دول نجحـت فـي خططهـا الراميـة إلـى الانتقـال مـن اقتصـاد معتمـد علـى الأولية إلى اقتصاد قائم على الكفاءة التشغيلية ثم إلى اقتصاد قائم على الابتكار ودول أخرى لا زالت تراوح مكانها خاصة هذا المؤشر قد تجاوز المعايير التقليدية واعتمد معايير حديثة مثل مستوى البحث والتطوير، وتجدر الإشارة إلـى أن مؤشـر </a:t>
            </a:r>
            <a:r>
              <a:rPr lang="fr-FR" sz="2400" dirty="0">
                <a:effectLst/>
              </a:rPr>
              <a:t>98 </a:t>
            </a:r>
            <a:r>
              <a:rPr lang="ar-SA" sz="2400" dirty="0">
                <a:effectLst/>
              </a:rPr>
              <a:t>من الناتج المحلي الإجمالي</a:t>
            </a:r>
            <a:r>
              <a:rPr lang="fr-FR" sz="2400" dirty="0">
                <a:effectLst/>
              </a:rPr>
              <a:t> (GDP (</a:t>
            </a:r>
            <a:r>
              <a:rPr lang="ar-SA" sz="2400" dirty="0">
                <a:effectLst/>
              </a:rPr>
              <a:t>العالمي</a:t>
            </a:r>
            <a:r>
              <a:rPr lang="fr-FR" sz="2400" dirty="0">
                <a:effectLst/>
              </a:rPr>
              <a:t>.</a:t>
            </a:r>
            <a:r>
              <a:rPr lang="fr-FR" sz="2400" dirty="0">
                <a:effectLst/>
                <a:sym typeface="Symbol" panose="05050102010706020507" pitchFamily="18" charset="2"/>
              </a:rPr>
              <a:t></a:t>
            </a:r>
            <a:r>
              <a:rPr lang="fr-FR" sz="2400" dirty="0">
                <a:effectLst/>
              </a:rPr>
              <a:t>92 </a:t>
            </a:r>
            <a:r>
              <a:rPr lang="ar-SA" sz="2400" dirty="0">
                <a:effectLst/>
              </a:rPr>
              <a:t>من سكان العالم و</a:t>
            </a:r>
            <a:r>
              <a:rPr lang="fr-FR" sz="2400" dirty="0">
                <a:effectLst/>
                <a:sym typeface="Symbol" panose="05050102010706020507" pitchFamily="18" charset="2"/>
              </a:rPr>
              <a:t></a:t>
            </a:r>
            <a:r>
              <a:rPr lang="ar-SA" sz="2400" dirty="0">
                <a:effectLst/>
              </a:rPr>
              <a:t>شمل 127 دولة تمثل 8</a:t>
            </a:r>
            <a:r>
              <a:rPr lang="fr-FR" sz="2400" dirty="0">
                <a:effectLst/>
              </a:rPr>
              <a:t>. </a:t>
            </a:r>
            <a:r>
              <a:rPr lang="ar-SA" sz="2400" dirty="0">
                <a:effectLst/>
              </a:rPr>
              <a:t>يركز مؤشر الابتكار العالمي على سياسات الابتكار الفعالة مـن أجـل التنميـة، ويبـين السـبل الجديـدة التـي تمكـن مـن الابتكار وتحفيز النمو من خلال الاعتماد على القوى المحلية وضمان تطوير بيئة ابتكار وطنية متينة</a:t>
            </a:r>
            <a:r>
              <a:rPr lang="fr-FR" sz="2400" dirty="0">
                <a:effectLst/>
              </a:rPr>
              <a:t>. </a:t>
            </a:r>
            <a:r>
              <a:rPr lang="ar-SA" sz="2400" dirty="0">
                <a:effectLst/>
              </a:rPr>
              <a:t>وهذه مؤشرات الابتكار</a:t>
            </a:r>
            <a:r>
              <a:rPr lang="ar-SA" sz="2400" dirty="0" smtClean="0">
                <a:effectLst/>
              </a:rPr>
              <a:t>:</a:t>
            </a:r>
            <a:endParaRPr lang="ar-DZ" sz="2400" dirty="0" smtClean="0">
              <a:effectLst/>
            </a:endParaRPr>
          </a:p>
          <a:p>
            <a:pPr lvl="0" algn="r" rtl="1" fontAlgn="base"/>
            <a:r>
              <a:rPr lang="ar-SA" sz="2400" dirty="0">
                <a:effectLst/>
              </a:rPr>
              <a:t>مدخلات الابتكار</a:t>
            </a:r>
            <a:r>
              <a:rPr lang="fr-FR" sz="2400" dirty="0">
                <a:effectLst/>
              </a:rPr>
              <a:t>: </a:t>
            </a:r>
            <a:r>
              <a:rPr lang="ar-SA" sz="2400" dirty="0">
                <a:effectLst/>
              </a:rPr>
              <a:t>المؤسسات،  رأس المال البشري والبحوث،  البنية التحتية،  تطور السوق،  تطور بيئة الأعمال.</a:t>
            </a:r>
            <a:endParaRPr lang="fr-FR" sz="2400" dirty="0">
              <a:effectLst/>
            </a:endParaRPr>
          </a:p>
          <a:p>
            <a:pPr lvl="0" algn="r" rtl="1" fontAlgn="base"/>
            <a:r>
              <a:rPr lang="ar-SA" sz="2400" dirty="0">
                <a:effectLst/>
              </a:rPr>
              <a:t>مخرجات الابتكار</a:t>
            </a:r>
            <a:r>
              <a:rPr lang="fr-FR" sz="2400" dirty="0">
                <a:effectLst/>
              </a:rPr>
              <a:t>: </a:t>
            </a:r>
            <a:r>
              <a:rPr lang="ar-SA" sz="2400" dirty="0">
                <a:effectLst/>
              </a:rPr>
              <a:t>المخرجات المعرفية،  المخرجات الإبداعية</a:t>
            </a:r>
            <a:r>
              <a:rPr lang="fr-FR" sz="2400" dirty="0">
                <a:effectLst/>
              </a:rPr>
              <a:t>.</a:t>
            </a:r>
          </a:p>
          <a:p>
            <a:pPr marL="0" indent="0" algn="r" rtl="1">
              <a:buNone/>
            </a:pPr>
            <a:endParaRPr lang="ar-DZ" sz="2400" dirty="0" smtClean="0">
              <a:effectLst/>
            </a:endParaRPr>
          </a:p>
          <a:p>
            <a:pPr marL="514350" indent="-514350" algn="r" rtl="1">
              <a:buFont typeface="+mj-lt"/>
              <a:buAutoNum type="arabicPeriod" startAt="6"/>
            </a:pPr>
            <a:endParaRPr lang="fr-FR" sz="2400" dirty="0"/>
          </a:p>
        </p:txBody>
      </p:sp>
    </p:spTree>
    <p:extLst>
      <p:ext uri="{BB962C8B-B14F-4D97-AF65-F5344CB8AC3E}">
        <p14:creationId xmlns:p14="http://schemas.microsoft.com/office/powerpoint/2010/main" val="13736435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TM04033921[[fn=Damask]]</Template>
  <TotalTime>673</TotalTime>
  <Words>1986</Words>
  <Application>Microsoft Office PowerPoint</Application>
  <PresentationFormat>Widescreen</PresentationFormat>
  <Paragraphs>44</Paragraphs>
  <Slides>12</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Bookman Old Style</vt:lpstr>
      <vt:lpstr>Calibri</vt:lpstr>
      <vt:lpstr>Rockwell</vt:lpstr>
      <vt:lpstr>Simplified Arabic</vt:lpstr>
      <vt:lpstr>Symbol</vt:lpstr>
      <vt:lpstr>Times New Roman</vt:lpstr>
      <vt:lpstr>Wingdings</vt:lpstr>
      <vt:lpstr>Damask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DJELLAB Khalil</dc:creator>
  <cp:lastModifiedBy>DJELLAB Khalil</cp:lastModifiedBy>
  <cp:revision>10</cp:revision>
  <dcterms:created xsi:type="dcterms:W3CDTF">2021-02-09T16:22:10Z</dcterms:created>
  <dcterms:modified xsi:type="dcterms:W3CDTF">2021-02-10T19:11:59Z</dcterms:modified>
</cp:coreProperties>
</file>