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7"/>
  </p:notesMasterIdLst>
  <p:sldIdLst>
    <p:sldId id="302" r:id="rId2"/>
    <p:sldId id="303" r:id="rId3"/>
    <p:sldId id="304" r:id="rId4"/>
    <p:sldId id="305" r:id="rId5"/>
    <p:sldId id="306" r:id="rId6"/>
    <p:sldId id="348" r:id="rId7"/>
    <p:sldId id="308" r:id="rId8"/>
    <p:sldId id="372" r:id="rId9"/>
    <p:sldId id="371" r:id="rId10"/>
    <p:sldId id="349" r:id="rId11"/>
    <p:sldId id="309" r:id="rId12"/>
    <p:sldId id="310" r:id="rId13"/>
    <p:sldId id="373" r:id="rId14"/>
    <p:sldId id="312" r:id="rId15"/>
    <p:sldId id="311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74" r:id="rId24"/>
    <p:sldId id="320" r:id="rId25"/>
    <p:sldId id="321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  <a:srgbClr val="00FF00"/>
    <a:srgbClr val="33CCCC"/>
    <a:srgbClr val="FF99FF"/>
    <a:srgbClr val="D9D9D9"/>
    <a:srgbClr val="FF66FF"/>
    <a:srgbClr val="66FFFF"/>
    <a:srgbClr val="FF66CC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07" autoAdjust="0"/>
  </p:normalViewPr>
  <p:slideViewPr>
    <p:cSldViewPr>
      <p:cViewPr varScale="1">
        <p:scale>
          <a:sx n="65" d="100"/>
          <a:sy n="65" d="100"/>
        </p:scale>
        <p:origin x="-14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5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FCE190-351C-43CF-BB5E-C551C10E3B5D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3A20C-83F6-48FC-AEEE-0E458B813F9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DC68211-B11A-4976-A03C-F49FC3AFA862}" type="datetimeFigureOut">
              <a:rPr lang="fr-FR" smtClean="0"/>
              <a:pPr/>
              <a:t>05/04/2021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B128BCD-E86F-433F-9AB1-C311BA73C9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381000"/>
            <a:ext cx="8458200" cy="426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و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خيضــر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و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ثالثة مالية المؤسسة</a:t>
            </a:r>
          </a:p>
          <a:p>
            <a:pPr marL="548640" indent="-411480" algn="ctr" rtl="1"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ar-DZ" sz="3600" b="1" dirty="0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 2</a:t>
            </a:r>
            <a:endParaRPr lang="ar-DZ" sz="3600" b="1" dirty="0" smtClean="0">
              <a:solidFill>
                <a:schemeClr val="bg1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أعمال موجهة 01 حول: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عناصر المشروع الاستثماري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304800"/>
            <a:ext cx="989398" cy="1143000"/>
            <a:chOff x="4041" y="5842"/>
            <a:chExt cx="1056" cy="1375"/>
          </a:xfrm>
        </p:grpSpPr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8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7926002" y="304800"/>
            <a:ext cx="989398" cy="1143000"/>
            <a:chOff x="4041" y="5842"/>
            <a:chExt cx="1056" cy="1375"/>
          </a:xfrm>
        </p:grpSpPr>
        <p:sp>
          <p:nvSpPr>
            <p:cNvPr id="12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3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400" y="1981200"/>
            <a:ext cx="8610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ü"/>
              <a:tabLst>
                <a:tab pos="85725" algn="r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قسط اهتلاك التجهيزات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5/100000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=20000 (تكاليف التركيب جزء من تكاليف الاستثمار)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عمر التجهيزات المحاسبي 5 سنوات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ومنه اهتلاك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س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= 0.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" y="3515380"/>
            <a:ext cx="861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85725" algn="r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قسط اهتلاك المباني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10/100000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 10000.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81000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ar-SA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احتياج رأس المال العامل المسترجع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في السنة الأخيرة يساوي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مسترجع لـ س6 أو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مجموع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BFR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الإضافي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لسنوات عمر المشروع : </a:t>
            </a:r>
            <a:r>
              <a:rPr lang="ar-SA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49375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42672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القيمة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البيعية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لكل التثبيتات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=89350-49375 =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40000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تدفق نقدي داخل في السنة الأخيرة).  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ق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ص </a:t>
            </a:r>
            <a:r>
              <a:rPr lang="ar-SA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للتجهيزات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0 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التجهيزات اهتلكت تماما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ق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ص </a:t>
            </a:r>
            <a:r>
              <a:rPr lang="ar-SA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للمباني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100000-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(10000 × 6)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40000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ق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ص </a:t>
            </a:r>
            <a:r>
              <a:rPr lang="ar-SA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للأرض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50000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الأرض لا </a:t>
            </a:r>
            <a:r>
              <a:rPr lang="ar-DZ" sz="2800" b="1" dirty="0" err="1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تهتلك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lang="fr-FR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381000" y="733485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إذن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مجموع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ق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ص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للتثبيتات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في النهاية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0+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50000+40000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90000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أكبر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من القيمة الب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ي</a:t>
            </a:r>
            <a:r>
              <a:rPr kumimoji="0" lang="ar-SA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عية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لها 40000</a:t>
            </a: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1000" y="2515612"/>
            <a:ext cx="838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ومنه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توجد خسارة رأسمالية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=40000-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90000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-50000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4145340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ومنه يوجد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ائتمان ضريبي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Crédit d’impôts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=50000×0.35 =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17500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(تدفق داخل في سنة أخيرة)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قيمة </a:t>
            </a:r>
            <a:r>
              <a:rPr lang="ar-DZ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بيعية</a:t>
            </a: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للتثبيتات 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40000</a:t>
            </a: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(تدفق نقدي داخل في سنة أخيرة).</a:t>
            </a:r>
            <a:endParaRPr kumimoji="0" lang="ar-SA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ChangeArrowheads="1"/>
          </p:cNvSpPr>
          <p:nvPr/>
        </p:nvSpPr>
        <p:spPr bwMode="auto">
          <a:xfrm>
            <a:off x="381000" y="991612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عناصر المشروع الاستثماري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هي: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1000" y="1941255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تكلفة الاستثمار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275000؛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2814697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العمر الاقتصادي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سنوات؛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3688140"/>
            <a:ext cx="838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التدفقات النقدية الصافية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33000؛ 30875؛ 39750؛ 21000؛ 85250 وأخيرا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127625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5029200"/>
            <a:ext cx="838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القيمة المتبقية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40000+ 17500= 57500.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381000"/>
          <a:ext cx="9144000" cy="1645920"/>
        </p:xfrm>
        <a:graphic>
          <a:graphicData uri="http://schemas.openxmlformats.org/drawingml/2006/table">
            <a:tbl>
              <a:tblPr/>
              <a:tblGrid>
                <a:gridCol w="1036101"/>
                <a:gridCol w="1036101"/>
                <a:gridCol w="1036101"/>
                <a:gridCol w="906358"/>
                <a:gridCol w="938339"/>
                <a:gridCol w="1066800"/>
                <a:gridCol w="990600"/>
                <a:gridCol w="2133600"/>
              </a:tblGrid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تدفقات نهاية المدة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49375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استرجاع</a:t>
                      </a:r>
                      <a:r>
                        <a:rPr lang="ar-DZ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BFR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40000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قيمة التثبيتات عند بيعها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17500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ائتمان ضريبي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948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106875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مجموع تدفقات نهاية المدة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185125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85250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21000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39750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30875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33000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(275000) 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التدفق النقدي الصافي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3810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ثالثة مالية المؤسسة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 2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أعمال موجهة 02 حول: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عناصر المشروع الاستثماري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304800"/>
            <a:ext cx="989398" cy="1143000"/>
            <a:chOff x="4041" y="5842"/>
            <a:chExt cx="1056" cy="1375"/>
          </a:xfrm>
        </p:grpSpPr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8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0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7926002" y="304800"/>
            <a:ext cx="989398" cy="1143000"/>
            <a:chOff x="4041" y="5842"/>
            <a:chExt cx="1056" cy="1375"/>
          </a:xfrm>
        </p:grpSpPr>
        <p:sp>
          <p:nvSpPr>
            <p:cNvPr id="12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3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5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04800" y="706934"/>
            <a:ext cx="85344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في إطار تنويع نشاطها، ترغب مؤسسة في إطلاق منتج جديد، وهو ما يتطلب حيازة آلة جديدة تكلفتها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60000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مدة حياة المنتج الجديد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سنوات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تهتلك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الآلة بطريقة القسط الثابت لمدة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5سنوات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، بعد هذه المدة تتوقع المؤسسة أن تتنازل عن الآلة بـ 27000 (تخضع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للضريبة على الأرباح الرأسمالية 20%).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تتوقع المؤسسة ضرورة توفير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مخزون أمان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لمدة 3 أشهر من قيمة المشتريات حتى تتجنب أي مخاطرة بفعل الانقطاع المحتمل للمخزون، وهي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تسدد للموردين فوريا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بفعل ضعف موقفها التفاوضي، ونظرا لإمكانات الخصم من طرف المؤسسة لدى البنك واستخدام وكالات الائتمان الاستهلاكي من قبل الزبائن، تقوم المؤسسة بمنح الزبائن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إئتمان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تجاري مدته 45 يوما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77000" y="228600"/>
            <a:ext cx="21611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التمرين الثالث:</a:t>
            </a:r>
            <a:endParaRPr lang="fr-F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38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التقديرات المتعلقة بنفقات وإيرادات المشروع ممثلة في الجدول التالي</a:t>
            </a:r>
            <a:r>
              <a:rPr lang="fr-FR" sz="32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r>
              <a:rPr lang="fr-FR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32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0" y="1676400"/>
          <a:ext cx="9144000" cy="2438400"/>
        </p:xfrm>
        <a:graphic>
          <a:graphicData uri="http://schemas.openxmlformats.org/drawingml/2006/table">
            <a:tbl>
              <a:tblPr rtl="1"/>
              <a:tblGrid>
                <a:gridCol w="4705662"/>
                <a:gridCol w="2211050"/>
                <a:gridCol w="2227288"/>
              </a:tblGrid>
              <a:tr h="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البيان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سنة 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(1) </a:t>
                      </a:r>
                      <a:r>
                        <a:rPr lang="ar-DZ" sz="32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و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(2)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سنة 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(3) </a:t>
                      </a:r>
                      <a:r>
                        <a:rPr lang="ar-DZ" sz="32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و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(4)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رقم الأعمال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مشتريات مواد أولية 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يد عاملة مباشرة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مصاريف أخرى (بما فيها </a:t>
                      </a:r>
                      <a:r>
                        <a:rPr lang="ar-DZ" sz="32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إهتلاك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Simplified Arabic"/>
                        </a:rPr>
                        <a:t>)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381000" y="4267200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معدل الضريبة على الأرباح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35%.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المطلوب: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حدد عناصر المشروع الاستثماري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304800" y="57150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المعلم: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لماذا يعطي الماء صوتا عندما يغلي؟.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التلميذ: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لأن الجراثيم تطلب النجدة.</a:t>
            </a:r>
            <a:endParaRPr kumimoji="0" lang="ar-DZ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76200" y="0"/>
          <a:ext cx="9067799" cy="6729984"/>
        </p:xfrm>
        <a:graphic>
          <a:graphicData uri="http://schemas.openxmlformats.org/drawingml/2006/table">
            <a:tbl>
              <a:tblPr/>
              <a:tblGrid>
                <a:gridCol w="1282955"/>
                <a:gridCol w="1282955"/>
                <a:gridCol w="1282955"/>
                <a:gridCol w="1282955"/>
                <a:gridCol w="1241094"/>
                <a:gridCol w="2694885"/>
              </a:tblGrid>
              <a:tr h="2286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البيان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5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(3750)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5435" algn="ctr"/>
                        </a:tabLs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5435" algn="ctr"/>
                        </a:tabLs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(60000)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l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5435" algn="ctr"/>
                        </a:tabLs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(25000)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إنفاق استثماري مبدئي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سعر حيازة الآلة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إضافي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BFR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indent="-3492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(3750)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(85000)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المجموع 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140000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140000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66700" algn="l"/>
                          <a:tab pos="305435" algn="ctr"/>
                        </a:tabLs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Calibri"/>
                          <a:ea typeface="Calibri"/>
                          <a:cs typeface="Times New Roman"/>
                        </a:rPr>
                        <a:t>تدفقات</a:t>
                      </a:r>
                      <a:r>
                        <a:rPr lang="ar-DZ" sz="2400" b="1" baseline="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Calibri"/>
                          <a:ea typeface="Calibri"/>
                          <a:cs typeface="Times New Roman"/>
                        </a:rPr>
                        <a:t> ن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Calibri"/>
                          <a:ea typeface="Calibri"/>
                          <a:cs typeface="Times New Roman"/>
                        </a:rPr>
                        <a:t>قدية </a:t>
                      </a:r>
                      <a:r>
                        <a:rPr lang="ar-DZ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Calibri"/>
                          <a:ea typeface="Calibri"/>
                          <a:cs typeface="Times New Roman"/>
                        </a:rPr>
                        <a:t>للاستغلال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رقم الأعمال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(45000)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(45000)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(40000)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(40000)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مواد أولية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35000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35000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(30000)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(30000)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يد عاملة مباشرة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(13000)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(13000)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(8000)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(8000)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مصاريف أخرى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(12000)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(12000)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(12000)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(12000)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اهتلاك آلة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30000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30000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النتيجة الاجمالية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(12250)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(12250)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(10500)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(10500)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الضريبة على الأرباح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22750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22750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19500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19500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النتيجة الصافية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ar-SA" sz="24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الاهلاك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34750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34750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31500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31500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التدفق النقدي للاستغلال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3" name="Flèche en arc 2"/>
          <p:cNvSpPr/>
          <p:nvPr/>
        </p:nvSpPr>
        <p:spPr>
          <a:xfrm>
            <a:off x="3733800" y="1066800"/>
            <a:ext cx="381000" cy="609600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" name="Flèche en arc 3"/>
          <p:cNvSpPr/>
          <p:nvPr/>
        </p:nvSpPr>
        <p:spPr>
          <a:xfrm>
            <a:off x="5029200" y="1066800"/>
            <a:ext cx="381000" cy="609600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Flèche en arc 5"/>
          <p:cNvSpPr/>
          <p:nvPr/>
        </p:nvSpPr>
        <p:spPr>
          <a:xfrm>
            <a:off x="2438400" y="1066800"/>
            <a:ext cx="381000" cy="609600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Flèche en arc 6"/>
          <p:cNvSpPr/>
          <p:nvPr/>
        </p:nvSpPr>
        <p:spPr>
          <a:xfrm>
            <a:off x="1143000" y="1066800"/>
            <a:ext cx="381000" cy="609600"/>
          </a:xfrm>
          <a:prstGeom prst="circular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Flèche courbée vers la gauche 8"/>
          <p:cNvSpPr/>
          <p:nvPr/>
        </p:nvSpPr>
        <p:spPr>
          <a:xfrm rot="5400000">
            <a:off x="-171450" y="1543050"/>
            <a:ext cx="457200" cy="571500"/>
          </a:xfrm>
          <a:prstGeom prst="curvedLeftArrow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685800" y="1229380"/>
            <a:ext cx="10983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0066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28750</a:t>
            </a:r>
            <a:endParaRPr lang="fr-FR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04803" y="533400"/>
          <a:ext cx="8686797" cy="2103120"/>
        </p:xfrm>
        <a:graphic>
          <a:graphicData uri="http://schemas.openxmlformats.org/drawingml/2006/table">
            <a:tbl>
              <a:tblPr/>
              <a:tblGrid>
                <a:gridCol w="1229049"/>
                <a:gridCol w="1229049"/>
                <a:gridCol w="1229049"/>
                <a:gridCol w="1229049"/>
                <a:gridCol w="1188947"/>
                <a:gridCol w="2581654"/>
              </a:tblGrid>
              <a:tr h="77409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Calibri"/>
                          <a:ea typeface="Calibri"/>
                          <a:cs typeface="Times New Roman"/>
                        </a:rPr>
                        <a:t>52750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28750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27000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3000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)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Calibri"/>
                          <a:ea typeface="Calibri"/>
                          <a:cs typeface="Times New Roman"/>
                        </a:rPr>
                        <a:t>تدفق نهاية المدة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indent="58738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BFR 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مسترجع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قيمة </a:t>
                      </a:r>
                      <a:r>
                        <a:rPr lang="ar-DZ" sz="24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بيعية</a:t>
                      </a: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ضريبة 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أرباح 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رأسمالية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5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87500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34750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27750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31500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85000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) 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التدفق النقدي الصافي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3106" marR="631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28600" y="2819400"/>
            <a:ext cx="8686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احتياج رأس المال العامل الإضافي للسنة 1 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المخزون 3 شهر مخزون أمان من المشتريات: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40000 × 12/3 = 10000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الزبائن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إئتمان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تجاري 45 يوم من رقم الأعمال: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120000 × 12/1.5 = 15000</a:t>
            </a:r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الموردون لا يوجد </a:t>
            </a:r>
            <a:r>
              <a:rPr lang="ar-DZ" sz="28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إئتمان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تجاري :                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BFR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(1)= 10000+15000– 0= 25000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تم تجهيزه في نهاية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0.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ChangeArrowheads="1"/>
          </p:cNvSpPr>
          <p:nvPr/>
        </p:nvSpPr>
        <p:spPr bwMode="auto">
          <a:xfrm>
            <a:off x="228600" y="1756589"/>
            <a:ext cx="86106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ar-DZ" sz="3200" b="1" dirty="0" smtClean="0">
                <a:solidFill>
                  <a:srgbClr val="FF0000"/>
                </a:solidFill>
              </a:rPr>
              <a:t>احتياج رأس المال العامل الإضافي للسنة 2:</a:t>
            </a:r>
            <a:endParaRPr lang="fr-FR" sz="3200" dirty="0" smtClean="0">
              <a:solidFill>
                <a:srgbClr val="FF0000"/>
              </a:solidFill>
            </a:endParaRP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السنة 2 تتطلب احتياج رأس مال عامل إضافي (25000)، لأن لديها نفس رقم الأعمال والمشتريات، إلا أنها تستفيد من احتياج رأس المال العامل مسترجع يساوي 25000، ومنه: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-25000= 0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25000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BFR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)=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لا يتم تجهيز أي مبلغ في نهاية السنة 1.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381000" y="2327970"/>
            <a:ext cx="8382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يرغب مدير مؤسسة للصناعات الغذائية في إنشاء مصنع لزيت الزيتون، هذا المشروع يتطلب الاستثمارات التالية: حيازة تجهيزات بقيمة 100000 (من ضمنها 20000 مصاريف التركيب)، التجهيزات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تهتلك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خطيا لمدة 5 سنوات. تم إنشاء مبنى للمصنع تكلفته المتوقعة 100000،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يهتلك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خطيا لمدة 10 سنوات، البناء يتم على أرض حصلت عليها المؤسسة من سنتين بـ 40000، تقدر قيمتها السوقية الآن بـ 50000.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324600" y="990600"/>
            <a:ext cx="27626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49263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36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  <a:cs typeface="Arial" pitchFamily="34" charset="0"/>
              </a:rPr>
              <a:t>التمرين الأول:</a:t>
            </a:r>
            <a:endParaRPr lang="fr-FR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00" y="1295400"/>
            <a:ext cx="85344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احتياج رأس المال العامل الإضافي للسنة 3 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المخزون: 3 شهر مخزون أمان من المشتريات: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45000 × 3/12 = 11250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الزبائن: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إئتمان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تجاري 45 يوم من رقم الأعمال: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140000 × 1.5/12 =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17500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</a:t>
            </a:r>
          </a:p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الموردون : لا يوجد </a:t>
            </a:r>
            <a:r>
              <a:rPr lang="ar-DZ" sz="28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إئتمان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تجاري :               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BFR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(3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)= 17500+11250– 0= 28750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لكن س3 تسترجع احتياج رأس مال عامل 25000 من س2، ومنه: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b="1" dirty="0" err="1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BFR</a:t>
            </a:r>
            <a:r>
              <a:rPr lang="fr-FR" sz="2800" b="1" baseline="-30000" dirty="0" err="1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</a:t>
            </a:r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(3) =</a:t>
            </a:r>
            <a:r>
              <a:rPr lang="ar-DZ" sz="2800" b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28750- 25000= 3750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يتم تجهيزه في نهاية سنة 2.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304800" y="1146989"/>
            <a:ext cx="85344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احتياج رأس المال العامل الإضافي للسنة 4: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السنة 4 تتطلب احتياج رأس مال عامل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28750)، لأن لديها نفس رقم الأعمال ومشتريات سنة 3، إلا أنها تستفيد من احتياج رأس المال العامل مسترجع يساوي 28750، ومنه: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BFR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(4)=28750 -28750 =0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لا يتم تجهيز أي مبلغ في نهاية سنة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990600" y="304800"/>
            <a:ext cx="70118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حساب احتياج رأس المال العامل الإضافي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BFR</a:t>
            </a:r>
            <a:r>
              <a:rPr kumimoji="0" lang="fr-FR" sz="32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sup</a:t>
            </a:r>
            <a:endParaRPr kumimoji="0" lang="fr-FR" sz="4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1207578"/>
          <a:ext cx="9143998" cy="4206240"/>
        </p:xfrm>
        <a:graphic>
          <a:graphicData uri="http://schemas.openxmlformats.org/drawingml/2006/table">
            <a:tbl>
              <a:tblPr/>
              <a:tblGrid>
                <a:gridCol w="1764139"/>
                <a:gridCol w="1370545"/>
                <a:gridCol w="1398659"/>
                <a:gridCol w="1370545"/>
                <a:gridCol w="1159693"/>
                <a:gridCol w="2080417"/>
              </a:tblGrid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البيان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328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400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400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400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28750</a:t>
                      </a:r>
                      <a:endParaRPr lang="fr-FR" sz="2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11250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17500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28750</a:t>
                      </a:r>
                      <a:endParaRPr lang="fr-FR" sz="2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28750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11250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17500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28750</a:t>
                      </a:r>
                      <a:endParaRPr lang="fr-FR" sz="2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25000</a:t>
                      </a:r>
                      <a:endParaRPr lang="fr-FR" sz="2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5435" algn="ctr"/>
                        </a:tabLs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25000</a:t>
                      </a:r>
                      <a:endParaRPr lang="fr-FR" sz="24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مخزون الأمان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حقوق على زبائن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ديون للموردين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2400" b="1" i="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BFR</a:t>
                      </a:r>
                      <a:r>
                        <a:rPr kumimoji="0" lang="fr-FR" sz="2400" b="1" i="0" kern="1200" baseline="-25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ex</a:t>
                      </a:r>
                      <a:endParaRPr kumimoji="0" lang="fr-FR" sz="2400" b="1" i="0" kern="1200" dirty="0" smtClean="0">
                        <a:solidFill>
                          <a:srgbClr val="C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r" rtl="1"/>
                      <a:r>
                        <a:rPr kumimoji="0" lang="fr-FR" sz="24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BFR</a:t>
                      </a:r>
                      <a:r>
                        <a:rPr kumimoji="0" lang="fr-FR" sz="2400" b="1" kern="1200" baseline="-250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réc</a:t>
                      </a:r>
                      <a:endParaRPr kumimoji="0" lang="fr-FR" sz="24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-34925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kumimoji="0" lang="fr-FR" sz="24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BFR</a:t>
                      </a:r>
                      <a:r>
                        <a:rPr kumimoji="0" lang="fr-FR" sz="2400" b="1" kern="1200" baseline="-250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réc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في نهاية المشروع يضاف </a:t>
                      </a:r>
                      <a:r>
                        <a:rPr lang="ar-SA" sz="24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ل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ـ </a:t>
                      </a:r>
                      <a:r>
                        <a:rPr lang="ar-DZ" sz="24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349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indent="-3492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لا يجهز أي مبلغ في نهاية 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س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3750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يجهز فقط 3750 في نهاية 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س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لا يجهز أي مبلغ في نهاية 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س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يجهز في نهاية </a:t>
                      </a:r>
                      <a:r>
                        <a:rPr lang="ar-DZ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س</a:t>
                      </a: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ar-SA" sz="2400" b="1" baseline="-2500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إضافي</a:t>
                      </a:r>
                      <a:r>
                        <a:rPr lang="ar-SA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=  </a:t>
                      </a:r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BFR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5400000">
            <a:off x="5676900" y="3238500"/>
            <a:ext cx="381000" cy="304800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 rot="10800000" flipV="1">
            <a:off x="4267200" y="3200400"/>
            <a:ext cx="533400" cy="381000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rot="10800000" flipV="1">
            <a:off x="2895600" y="3200400"/>
            <a:ext cx="609600" cy="304800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rot="10800000" flipV="1">
            <a:off x="1371600" y="3200400"/>
            <a:ext cx="609600" cy="228600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3369" y="686212"/>
            <a:ext cx="8728550" cy="4876388"/>
            <a:chOff x="990" y="132"/>
            <a:chExt cx="9810" cy="4753"/>
          </a:xfrm>
        </p:grpSpPr>
        <p:cxnSp>
          <p:nvCxnSpPr>
            <p:cNvPr id="83971" name="AutoShape 3"/>
            <p:cNvCxnSpPr>
              <a:cxnSpLocks noChangeShapeType="1"/>
            </p:cNvCxnSpPr>
            <p:nvPr/>
          </p:nvCxnSpPr>
          <p:spPr bwMode="auto">
            <a:xfrm>
              <a:off x="10764" y="2476"/>
              <a:ext cx="0" cy="22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83972" name="AutoShape 4"/>
            <p:cNvCxnSpPr>
              <a:cxnSpLocks noChangeShapeType="1"/>
            </p:cNvCxnSpPr>
            <p:nvPr/>
          </p:nvCxnSpPr>
          <p:spPr bwMode="auto">
            <a:xfrm>
              <a:off x="7555" y="2475"/>
              <a:ext cx="0" cy="25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83973" name="AutoShape 5"/>
            <p:cNvCxnSpPr>
              <a:cxnSpLocks noChangeShapeType="1"/>
            </p:cNvCxnSpPr>
            <p:nvPr/>
          </p:nvCxnSpPr>
          <p:spPr bwMode="auto">
            <a:xfrm>
              <a:off x="5536" y="2445"/>
              <a:ext cx="0" cy="25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83974" name="AutoShape 6"/>
            <p:cNvCxnSpPr>
              <a:cxnSpLocks noChangeShapeType="1"/>
            </p:cNvCxnSpPr>
            <p:nvPr/>
          </p:nvCxnSpPr>
          <p:spPr bwMode="auto">
            <a:xfrm>
              <a:off x="9252" y="2475"/>
              <a:ext cx="0" cy="25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83975" name="AutoShape 7"/>
            <p:cNvCxnSpPr>
              <a:cxnSpLocks noChangeShapeType="1"/>
            </p:cNvCxnSpPr>
            <p:nvPr/>
          </p:nvCxnSpPr>
          <p:spPr bwMode="auto">
            <a:xfrm>
              <a:off x="3543" y="2460"/>
              <a:ext cx="0" cy="25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990" y="132"/>
              <a:ext cx="9810" cy="4753"/>
              <a:chOff x="990" y="132"/>
              <a:chExt cx="9810" cy="4753"/>
            </a:xfrm>
          </p:grpSpPr>
          <p:grpSp>
            <p:nvGrpSpPr>
              <p:cNvPr id="4" name="Group 9"/>
              <p:cNvGrpSpPr>
                <a:grpSpLocks/>
              </p:cNvGrpSpPr>
              <p:nvPr/>
            </p:nvGrpSpPr>
            <p:grpSpPr bwMode="auto">
              <a:xfrm>
                <a:off x="990" y="1830"/>
                <a:ext cx="9810" cy="1425"/>
                <a:chOff x="990" y="1830"/>
                <a:chExt cx="9810" cy="1425"/>
              </a:xfrm>
            </p:grpSpPr>
            <p:cxnSp>
              <p:nvCxnSpPr>
                <p:cNvPr id="83978" name="AutoShape 10"/>
                <p:cNvCxnSpPr>
                  <a:cxnSpLocks noChangeShapeType="1"/>
                </p:cNvCxnSpPr>
                <p:nvPr/>
              </p:nvCxnSpPr>
              <p:spPr bwMode="auto">
                <a:xfrm flipH="1">
                  <a:off x="990" y="2595"/>
                  <a:ext cx="9810" cy="0"/>
                </a:xfrm>
                <a:prstGeom prst="straightConnector1">
                  <a:avLst/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cxnSp>
              <p:nvCxnSpPr>
                <p:cNvPr id="83980" name="AutoShape 12"/>
                <p:cNvCxnSpPr>
                  <a:cxnSpLocks noChangeShapeType="1"/>
                </p:cNvCxnSpPr>
                <p:nvPr/>
              </p:nvCxnSpPr>
              <p:spPr bwMode="auto">
                <a:xfrm flipH="1">
                  <a:off x="8832" y="2595"/>
                  <a:ext cx="42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83981" name="AutoShape 13"/>
                <p:cNvCxnSpPr>
                  <a:cxnSpLocks noChangeShapeType="1"/>
                </p:cNvCxnSpPr>
                <p:nvPr/>
              </p:nvCxnSpPr>
              <p:spPr bwMode="auto">
                <a:xfrm flipH="1">
                  <a:off x="7555" y="2595"/>
                  <a:ext cx="42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99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83982" name="AutoShape 14"/>
                <p:cNvCxnSpPr>
                  <a:cxnSpLocks noChangeShapeType="1"/>
                </p:cNvCxnSpPr>
                <p:nvPr/>
              </p:nvCxnSpPr>
              <p:spPr bwMode="auto">
                <a:xfrm flipH="1">
                  <a:off x="7135" y="2595"/>
                  <a:ext cx="42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83983" name="AutoShape 15"/>
                <p:cNvCxnSpPr>
                  <a:cxnSpLocks noChangeShapeType="1"/>
                </p:cNvCxnSpPr>
                <p:nvPr/>
              </p:nvCxnSpPr>
              <p:spPr bwMode="auto">
                <a:xfrm flipH="1">
                  <a:off x="5536" y="2580"/>
                  <a:ext cx="42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99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83984" name="AutoShape 16"/>
                <p:cNvCxnSpPr>
                  <a:cxnSpLocks noChangeShapeType="1"/>
                </p:cNvCxnSpPr>
                <p:nvPr/>
              </p:nvCxnSpPr>
              <p:spPr bwMode="auto">
                <a:xfrm flipH="1">
                  <a:off x="4876" y="2580"/>
                  <a:ext cx="66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83985" name="AutoShape 17"/>
                <p:cNvCxnSpPr>
                  <a:cxnSpLocks noChangeShapeType="1"/>
                </p:cNvCxnSpPr>
                <p:nvPr/>
              </p:nvCxnSpPr>
              <p:spPr bwMode="auto">
                <a:xfrm flipH="1">
                  <a:off x="3543" y="2580"/>
                  <a:ext cx="72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9900"/>
                  </a:solidFill>
                  <a:round/>
                  <a:headEnd/>
                  <a:tailEnd/>
                </a:ln>
              </p:spPr>
            </p:cxnSp>
            <p:sp>
              <p:nvSpPr>
                <p:cNvPr id="83986" name="AutoShape 18"/>
                <p:cNvSpPr>
                  <a:spLocks noChangeArrowheads="1"/>
                </p:cNvSpPr>
                <p:nvPr/>
              </p:nvSpPr>
              <p:spPr bwMode="auto">
                <a:xfrm>
                  <a:off x="9016" y="1980"/>
                  <a:ext cx="690" cy="555"/>
                </a:xfrm>
                <a:prstGeom prst="curvedDownArrow">
                  <a:avLst>
                    <a:gd name="adj1" fmla="val 24865"/>
                    <a:gd name="adj2" fmla="val 49730"/>
                    <a:gd name="adj3" fmla="val 33333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3987" name="AutoShape 19"/>
                <p:cNvSpPr>
                  <a:spLocks noChangeArrowheads="1"/>
                </p:cNvSpPr>
                <p:nvPr/>
              </p:nvSpPr>
              <p:spPr bwMode="auto">
                <a:xfrm rot="11153199">
                  <a:off x="7284" y="2633"/>
                  <a:ext cx="594" cy="585"/>
                </a:xfrm>
                <a:prstGeom prst="curvedDownArrow">
                  <a:avLst>
                    <a:gd name="adj1" fmla="val 20308"/>
                    <a:gd name="adj2" fmla="val 40615"/>
                    <a:gd name="adj3" fmla="val 33333"/>
                  </a:avLst>
                </a:prstGeom>
                <a:solidFill>
                  <a:srgbClr val="009900"/>
                </a:solidFill>
                <a:ln w="9525">
                  <a:solidFill>
                    <a:srgbClr val="0099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83988" name="AutoShape 20"/>
                <p:cNvCxnSpPr>
                  <a:cxnSpLocks noChangeShapeType="1"/>
                </p:cNvCxnSpPr>
                <p:nvPr/>
              </p:nvCxnSpPr>
              <p:spPr bwMode="auto">
                <a:xfrm>
                  <a:off x="7345" y="1830"/>
                  <a:ext cx="0" cy="675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83989" name="AutoShape 21"/>
                <p:cNvSpPr>
                  <a:spLocks noChangeArrowheads="1"/>
                </p:cNvSpPr>
                <p:nvPr/>
              </p:nvSpPr>
              <p:spPr bwMode="auto">
                <a:xfrm rot="11153199">
                  <a:off x="5161" y="2670"/>
                  <a:ext cx="594" cy="585"/>
                </a:xfrm>
                <a:prstGeom prst="curvedDownArrow">
                  <a:avLst>
                    <a:gd name="adj1" fmla="val 20308"/>
                    <a:gd name="adj2" fmla="val 40615"/>
                    <a:gd name="adj3" fmla="val 33333"/>
                  </a:avLst>
                </a:prstGeom>
                <a:solidFill>
                  <a:srgbClr val="009900"/>
                </a:solidFill>
                <a:ln w="9525">
                  <a:solidFill>
                    <a:srgbClr val="0099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83990" name="AutoShape 22"/>
                <p:cNvCxnSpPr>
                  <a:cxnSpLocks noChangeShapeType="1"/>
                </p:cNvCxnSpPr>
                <p:nvPr/>
              </p:nvCxnSpPr>
              <p:spPr bwMode="auto">
                <a:xfrm flipH="1">
                  <a:off x="5281" y="2490"/>
                  <a:ext cx="24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sp>
              <p:nvSpPr>
                <p:cNvPr id="83991" name="AutoShape 23"/>
                <p:cNvSpPr>
                  <a:spLocks noChangeArrowheads="1"/>
                </p:cNvSpPr>
                <p:nvPr/>
              </p:nvSpPr>
              <p:spPr bwMode="auto">
                <a:xfrm>
                  <a:off x="5296" y="1890"/>
                  <a:ext cx="690" cy="555"/>
                </a:xfrm>
                <a:prstGeom prst="curvedDownArrow">
                  <a:avLst>
                    <a:gd name="adj1" fmla="val 24865"/>
                    <a:gd name="adj2" fmla="val 49730"/>
                    <a:gd name="adj3" fmla="val 33333"/>
                  </a:avLst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83992" name="AutoShape 24"/>
                <p:cNvSpPr>
                  <a:spLocks noChangeArrowheads="1"/>
                </p:cNvSpPr>
                <p:nvPr/>
              </p:nvSpPr>
              <p:spPr bwMode="auto">
                <a:xfrm rot="11153199">
                  <a:off x="3118" y="2670"/>
                  <a:ext cx="594" cy="585"/>
                </a:xfrm>
                <a:prstGeom prst="curvedDownArrow">
                  <a:avLst>
                    <a:gd name="adj1" fmla="val 20308"/>
                    <a:gd name="adj2" fmla="val 40615"/>
                    <a:gd name="adj3" fmla="val 33333"/>
                  </a:avLst>
                </a:prstGeom>
                <a:solidFill>
                  <a:srgbClr val="009900"/>
                </a:solidFill>
                <a:ln w="9525">
                  <a:solidFill>
                    <a:srgbClr val="0099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" name="Group 25"/>
              <p:cNvGrpSpPr>
                <a:grpSpLocks/>
              </p:cNvGrpSpPr>
              <p:nvPr/>
            </p:nvGrpSpPr>
            <p:grpSpPr bwMode="auto">
              <a:xfrm>
                <a:off x="2664" y="132"/>
                <a:ext cx="7897" cy="4753"/>
                <a:chOff x="2664" y="132"/>
                <a:chExt cx="7897" cy="4753"/>
              </a:xfrm>
            </p:grpSpPr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664" y="132"/>
                  <a:ext cx="7897" cy="4753"/>
                  <a:chOff x="2664" y="117"/>
                  <a:chExt cx="7897" cy="4753"/>
                </a:xfrm>
              </p:grpSpPr>
              <p:sp>
                <p:nvSpPr>
                  <p:cNvPr id="83995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346" y="2640"/>
                    <a:ext cx="1215" cy="744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 0 (إنشاء)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3996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06" y="2698"/>
                    <a:ext cx="1081" cy="83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س1 (نشاط)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3997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04" y="2670"/>
                    <a:ext cx="1199" cy="86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س2 (نشاط)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3998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34" y="2670"/>
                    <a:ext cx="1313" cy="863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س3  (نشاط)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0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87" y="1350"/>
                    <a:ext cx="1801" cy="540"/>
                  </a:xfrm>
                  <a:prstGeom prst="rect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sup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(1)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1" name="Text Box 3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880" y="3632"/>
                    <a:ext cx="1694" cy="540"/>
                  </a:xfrm>
                  <a:prstGeom prst="rect">
                    <a:avLst/>
                  </a:prstGeom>
                  <a:solidFill>
                    <a:srgbClr val="66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réc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(1)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2" name="Text Box 3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25" y="1380"/>
                    <a:ext cx="1692" cy="54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sup</a:t>
                    </a:r>
                    <a:r>
                      <a: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(2)</a:t>
                    </a:r>
                    <a:endParaRPr kumimoji="0" lang="fr-FR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3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77" y="117"/>
                    <a:ext cx="1880" cy="1085"/>
                  </a:xfrm>
                  <a:prstGeom prst="rect">
                    <a:avLst/>
                  </a:prstGeom>
                  <a:solidFill>
                    <a:srgbClr val="FFC0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 2 لها نفس مستوى نشاط </a:t>
                    </a:r>
                    <a:r>
                      <a:rPr kumimoji="0" lang="ar-DZ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</a:t>
                    </a: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 1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4" name="Text Box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775" y="4330"/>
                    <a:ext cx="2055" cy="540"/>
                  </a:xfrm>
                  <a:prstGeom prst="rect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net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(2)=0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5" name="Text Box 3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720" y="3641"/>
                    <a:ext cx="1611" cy="540"/>
                  </a:xfrm>
                  <a:prstGeom prst="rect">
                    <a:avLst/>
                  </a:prstGeom>
                  <a:solidFill>
                    <a:srgbClr val="66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réc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(2)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6" name="Text Box 3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06" y="117"/>
                    <a:ext cx="1816" cy="1100"/>
                  </a:xfrm>
                  <a:prstGeom prst="rect">
                    <a:avLst/>
                  </a:prstGeom>
                  <a:solidFill>
                    <a:srgbClr val="FF6699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مستوى نشاط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 </a:t>
                    </a: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 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3</a:t>
                    </a: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 أعلى من </a:t>
                    </a:r>
                    <a:r>
                      <a:rPr kumimoji="0" lang="ar-DZ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س</a:t>
                    </a:r>
                    <a:r>
                      <a:rPr kumimoji="0" lang="ar-DZ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 2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7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77" y="1320"/>
                    <a:ext cx="1706" cy="54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sup</a:t>
                    </a:r>
                    <a:r>
                      <a: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(3)</a:t>
                    </a:r>
                    <a:endParaRPr kumimoji="0" lang="fr-FR" sz="2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8" name="Text Box 4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34" y="4330"/>
                    <a:ext cx="1884" cy="540"/>
                  </a:xfrm>
                  <a:prstGeom prst="rect">
                    <a:avLst/>
                  </a:prstGeom>
                  <a:solidFill>
                    <a:srgbClr val="FF6600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net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(3)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84009" name="Text Box 4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64" y="3665"/>
                    <a:ext cx="1644" cy="540"/>
                  </a:xfrm>
                  <a:prstGeom prst="rect">
                    <a:avLst/>
                  </a:prstGeom>
                  <a:solidFill>
                    <a:srgbClr val="66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4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BFR</a:t>
                    </a:r>
                    <a:r>
                      <a:rPr kumimoji="0" lang="fr-FR" sz="24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réc</a:t>
                    </a:r>
                    <a:r>
                      <a: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Times New Roman" pitchFamily="18" charset="0"/>
                      </a:rPr>
                      <a:t>(3)</a:t>
                    </a:r>
                    <a:endParaRPr kumimoji="0" lang="fr-FR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84010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7530" y="132"/>
                  <a:ext cx="1683" cy="1085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س 1 ليس قبلها سنة</a:t>
                  </a:r>
                  <a:r>
                    <a:rPr lang="ar-DZ" sz="2400" b="1" dirty="0" smtClean="0">
                      <a:solidFill>
                        <a:srgbClr val="000000"/>
                      </a:solidFill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:</a:t>
                  </a:r>
                  <a:endPara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endParaRP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 احتياج كبير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</p:grpSp>
      <p:cxnSp>
        <p:nvCxnSpPr>
          <p:cNvPr id="43" name="AutoShape 16"/>
          <p:cNvCxnSpPr>
            <a:cxnSpLocks noChangeShapeType="1"/>
          </p:cNvCxnSpPr>
          <p:nvPr/>
        </p:nvCxnSpPr>
        <p:spPr bwMode="auto">
          <a:xfrm flipH="1">
            <a:off x="1905000" y="3200400"/>
            <a:ext cx="587242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44" name="AutoShape 20"/>
          <p:cNvCxnSpPr>
            <a:cxnSpLocks noChangeShapeType="1"/>
          </p:cNvCxnSpPr>
          <p:nvPr/>
        </p:nvCxnSpPr>
        <p:spPr bwMode="auto">
          <a:xfrm>
            <a:off x="2209800" y="2505742"/>
            <a:ext cx="0" cy="69252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45" name="Text Box 34"/>
          <p:cNvSpPr txBox="1">
            <a:spLocks noChangeArrowheads="1"/>
          </p:cNvSpPr>
          <p:nvPr/>
        </p:nvSpPr>
        <p:spPr bwMode="auto">
          <a:xfrm>
            <a:off x="1066800" y="1981200"/>
            <a:ext cx="1505475" cy="554018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BFR</a:t>
            </a:r>
            <a:r>
              <a:rPr kumimoji="0" lang="fr-FR" sz="2400" b="1" i="0" u="none" strike="noStrike" cap="none" normalizeH="0" baseline="-25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sup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4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40"/>
          <p:cNvSpPr txBox="1">
            <a:spLocks noChangeArrowheads="1"/>
          </p:cNvSpPr>
          <p:nvPr/>
        </p:nvSpPr>
        <p:spPr bwMode="auto">
          <a:xfrm>
            <a:off x="1524000" y="5029200"/>
            <a:ext cx="1797479" cy="554018"/>
          </a:xfrm>
          <a:prstGeom prst="rect">
            <a:avLst/>
          </a:prstGeom>
          <a:solidFill>
            <a:srgbClr val="FF66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BFR</a:t>
            </a:r>
            <a:r>
              <a:rPr kumimoji="0" lang="fr-FR" sz="2400" b="1" i="0" u="none" strike="noStrike" cap="none" normalizeH="0" baseline="-25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net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4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)=0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8" name="AutoShape 7"/>
          <p:cNvCxnSpPr>
            <a:cxnSpLocks noChangeShapeType="1"/>
          </p:cNvCxnSpPr>
          <p:nvPr/>
        </p:nvCxnSpPr>
        <p:spPr bwMode="auto">
          <a:xfrm>
            <a:off x="685800" y="3079230"/>
            <a:ext cx="0" cy="26162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</p:cxn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1066800" y="3276600"/>
            <a:ext cx="1066800" cy="885404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س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4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(نشاط)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AutoShape 17"/>
          <p:cNvCxnSpPr>
            <a:cxnSpLocks noChangeShapeType="1"/>
          </p:cNvCxnSpPr>
          <p:nvPr/>
        </p:nvCxnSpPr>
        <p:spPr bwMode="auto">
          <a:xfrm flipH="1">
            <a:off x="685800" y="3200400"/>
            <a:ext cx="640628" cy="1026"/>
          </a:xfrm>
          <a:prstGeom prst="straightConnector1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</p:cxnSp>
      <p:sp>
        <p:nvSpPr>
          <p:cNvPr id="51" name="Text Box 41"/>
          <p:cNvSpPr txBox="1">
            <a:spLocks noChangeArrowheads="1"/>
          </p:cNvSpPr>
          <p:nvPr/>
        </p:nvSpPr>
        <p:spPr bwMode="auto">
          <a:xfrm>
            <a:off x="61234" y="4343400"/>
            <a:ext cx="1462766" cy="554018"/>
          </a:xfrm>
          <a:prstGeom prst="rect">
            <a:avLst/>
          </a:prstGeom>
          <a:solidFill>
            <a:srgbClr val="66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BFR</a:t>
            </a:r>
            <a:r>
              <a:rPr kumimoji="0" lang="fr-FR" sz="2400" b="1" i="0" u="none" strike="noStrike" cap="none" normalizeH="0" baseline="-2500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réc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(4)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3" name="AutoShape 20"/>
          <p:cNvCxnSpPr>
            <a:cxnSpLocks noChangeShapeType="1"/>
            <a:endCxn id="51" idx="0"/>
          </p:cNvCxnSpPr>
          <p:nvPr/>
        </p:nvCxnSpPr>
        <p:spPr bwMode="auto">
          <a:xfrm rot="5400000">
            <a:off x="426926" y="3642292"/>
            <a:ext cx="1066800" cy="335417"/>
          </a:xfrm>
          <a:prstGeom prst="straightConnector1">
            <a:avLst/>
          </a:prstGeom>
          <a:noFill/>
          <a:ln w="101600">
            <a:solidFill>
              <a:srgbClr val="006600"/>
            </a:solidFill>
            <a:round/>
            <a:headEnd/>
            <a:tailEnd type="triangle" w="med" len="med"/>
          </a:ln>
        </p:spPr>
      </p:cxnSp>
      <p:cxnSp>
        <p:nvCxnSpPr>
          <p:cNvPr id="55" name="AutoShape 20"/>
          <p:cNvCxnSpPr>
            <a:cxnSpLocks noChangeShapeType="1"/>
          </p:cNvCxnSpPr>
          <p:nvPr/>
        </p:nvCxnSpPr>
        <p:spPr bwMode="auto">
          <a:xfrm>
            <a:off x="3886200" y="2438400"/>
            <a:ext cx="0" cy="69252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56" name="AutoShape 20"/>
          <p:cNvCxnSpPr>
            <a:cxnSpLocks noChangeShapeType="1"/>
          </p:cNvCxnSpPr>
          <p:nvPr/>
        </p:nvCxnSpPr>
        <p:spPr bwMode="auto">
          <a:xfrm>
            <a:off x="7330190" y="2514600"/>
            <a:ext cx="0" cy="692523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57" name="Text Box 41"/>
          <p:cNvSpPr txBox="1">
            <a:spLocks noChangeArrowheads="1"/>
          </p:cNvSpPr>
          <p:nvPr/>
        </p:nvSpPr>
        <p:spPr bwMode="auto">
          <a:xfrm>
            <a:off x="228600" y="5029200"/>
            <a:ext cx="1143000" cy="554018"/>
          </a:xfrm>
          <a:prstGeom prst="rect">
            <a:avLst/>
          </a:prstGeom>
          <a:solidFill>
            <a:srgbClr val="92D05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BFR</a:t>
            </a:r>
            <a:r>
              <a:rPr kumimoji="0" lang="fr-FR" sz="2400" b="1" i="0" u="none" strike="noStrike" cap="none" normalizeH="0" baseline="-25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réc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 Box 35"/>
          <p:cNvSpPr txBox="1">
            <a:spLocks noChangeArrowheads="1"/>
          </p:cNvSpPr>
          <p:nvPr/>
        </p:nvSpPr>
        <p:spPr bwMode="auto">
          <a:xfrm>
            <a:off x="762000" y="685800"/>
            <a:ext cx="1673138" cy="1113579"/>
          </a:xfrm>
          <a:prstGeom prst="rect">
            <a:avLst/>
          </a:prstGeom>
          <a:solidFill>
            <a:srgbClr val="FFC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س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4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لها نفس مستوى نشاط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س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3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304800" y="569655"/>
            <a:ext cx="8458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قسط الاهتلاك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5/60000= 12000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مصاريف أخرى للسنة 1 و2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20000- 12000= 8000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مصاريف أخرى للسنة 3 و4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25000- 12000= 13000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استرجاع احتياج رأس المال العامل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25000+ 3750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28750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تدفق نقدي داخل في سنة 4.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874" name="Rectangle 2"/>
          <p:cNvSpPr>
            <a:spLocks noChangeArrowheads="1"/>
          </p:cNvSpPr>
          <p:nvPr/>
        </p:nvSpPr>
        <p:spPr bwMode="auto">
          <a:xfrm>
            <a:off x="304800" y="37338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القيمة الصافية المحاسبية للاستثمار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60000- (12000 × 4) = 12000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فائض التنازل = صافي القيمة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البيعية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القيمة المحاسبية الصافية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27000-12000=15000 ربح رأسمالي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وهو ربح رأسمالي تفرض عليه ضريبة 20%: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15000× 0.2 = 3000.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00" y="533400"/>
            <a:ext cx="85344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إذن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عناصر المشروع الاستثماري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هي: 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تكلفة الاستثمار: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fr-FR" sz="32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=85000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</a:t>
            </a: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العمر الاقتصادي: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n= 4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التدفقات النقدية:    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CFN</a:t>
            </a:r>
            <a:r>
              <a:rPr kumimoji="0" lang="fr-FR" sz="32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31500, CFN</a:t>
            </a:r>
            <a:r>
              <a:rPr kumimoji="0" lang="fr-FR" sz="32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=27750, CFN</a:t>
            </a:r>
            <a:r>
              <a:rPr kumimoji="0" lang="fr-FR" sz="32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34750, CFN</a:t>
            </a:r>
            <a:r>
              <a:rPr kumimoji="0" lang="fr-FR" sz="32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=63500  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لقيمة المتبقية: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VR</a:t>
            </a:r>
            <a:r>
              <a:rPr lang="fr-FR" sz="3200" b="1" baseline="-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24000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81000" y="381000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يقدر عمر المشروع بـ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 سنوات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في نهاية هاته المدة القيمة السوقية للأصول الثابتة للمشروع تساوي 89375، بما فيها احتياج رأس المال العامل المسترجع.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81000" y="2058412"/>
            <a:ext cx="8382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نشاط الاستغلال يتطلب زيادة في احتياج رأس المال العامل تساوي 12.5% من رقم الأعمال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(1.5 شهر من رقم الأعمال). </a:t>
            </a:r>
          </a:p>
          <a:p>
            <a:pPr marR="0" lvl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معدل الضريبة على الأرباح التجارية والصناعية والرأسمالية 35%.</a:t>
            </a:r>
          </a:p>
          <a:p>
            <a:pPr marR="0" lvl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التنبؤات المتعلقة بإيرادات ونفقات الاستغلال ممثلة في الجدول التالي: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715" y="5562600"/>
            <a:ext cx="67153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1.5 شهر من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رأ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12/1.5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رأ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0.125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رأ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12.5% </a:t>
            </a:r>
            <a:r>
              <a:rPr lang="ar-DZ" sz="28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رأ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28601" y="1066800"/>
          <a:ext cx="8762999" cy="2438400"/>
        </p:xfrm>
        <a:graphic>
          <a:graphicData uri="http://schemas.openxmlformats.org/drawingml/2006/table">
            <a:tbl>
              <a:tblPr/>
              <a:tblGrid>
                <a:gridCol w="1472836"/>
                <a:gridCol w="1472836"/>
                <a:gridCol w="1399194"/>
                <a:gridCol w="4418133"/>
              </a:tblGrid>
              <a:tr h="444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5) </a:t>
                      </a:r>
                      <a:r>
                        <a:rPr lang="ar-DZ" sz="32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و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(6)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3) </a:t>
                      </a:r>
                      <a:r>
                        <a:rPr lang="ar-DZ" sz="32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و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(4)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1) </a:t>
                      </a:r>
                      <a:r>
                        <a:rPr lang="ar-DZ" sz="32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و</a:t>
                      </a: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(2)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البيان/              سنوات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395000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245000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رقم الأعمال</a:t>
                      </a:r>
                      <a:endParaRPr lang="fr-FR" sz="3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75000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مواد أولية</a:t>
                      </a:r>
                      <a:endParaRPr lang="fr-FR" sz="3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55000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يد عاملة مباشرة</a:t>
                      </a:r>
                      <a:endParaRPr lang="fr-FR" sz="3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70000</a:t>
                      </a:r>
                      <a:endParaRPr lang="fr-FR" sz="320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60000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مصاريف أخرى (عدا الاهتلاك)</a:t>
                      </a:r>
                      <a:endParaRPr lang="fr-FR" sz="3200" dirty="0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1219200" y="4191000"/>
            <a:ext cx="743665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المطلوب: </a:t>
            </a: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حدد عناصر هذا المشروع الاستثماري.</a:t>
            </a:r>
            <a:endParaRPr kumimoji="0" lang="ar-DZ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0"/>
          <a:ext cx="9144000" cy="5502366"/>
        </p:xfrm>
        <a:graphic>
          <a:graphicData uri="http://schemas.openxmlformats.org/drawingml/2006/table">
            <a:tbl>
              <a:tblPr/>
              <a:tblGrid>
                <a:gridCol w="1036101"/>
                <a:gridCol w="1036101"/>
                <a:gridCol w="1036101"/>
                <a:gridCol w="906358"/>
                <a:gridCol w="938339"/>
                <a:gridCol w="1066800"/>
                <a:gridCol w="990600"/>
                <a:gridCol w="2133600"/>
              </a:tblGrid>
              <a:tr h="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تدفقات بداية المدة: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(50000)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أراضي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مباني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تجهيزات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(18750)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(5625)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(25000)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إضافي</a:t>
                      </a:r>
                      <a:r>
                        <a:rPr lang="en-US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BFR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(3500)*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ضريبة </a:t>
                      </a: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ربح رأسمالي أرض 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594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(18750)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(5625)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ar-SA" sz="18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3500</a:t>
                      </a:r>
                      <a:r>
                        <a:rPr lang="ar-DZ" sz="18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5725" algn="r"/>
                        </a:tabLst>
                        <a:defRPr/>
                      </a:pP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(275000)</a:t>
                      </a:r>
                      <a:endParaRPr lang="fr-FR" sz="1800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kumimoji="0" lang="ar-DZ" sz="1800" b="1" kern="1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مجموع تدفقات بداية المدة</a:t>
                      </a:r>
                      <a:endParaRPr kumimoji="0" lang="fr-FR" sz="1800" b="1" kern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التدفق النقدي </a:t>
                      </a:r>
                      <a:r>
                        <a:rPr lang="ar-DZ" sz="18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للاستغلال: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395000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395000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245000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245000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200000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رقم الأعمال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  <a:tab pos="56197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(120000)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(120000)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(75000)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(75000)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(60000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(60000)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مواد أولية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(80000)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(80000)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(55000)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(55000)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(40000)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(40000)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يد عاملة مباشرة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(80000)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(80000)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(70000)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(70000)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(60000)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(60000)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مصاريف أخرى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(10000)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(10000)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اهتلاك المباني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(20000)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اهتلاك التجهيزات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105000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85000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15000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15000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النتيجة </a:t>
                      </a:r>
                      <a:r>
                        <a:rPr lang="ar-SA" sz="18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الاجمالية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(36750)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(29750)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(5250)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(5250)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(3500)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(3500)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الضريبة على الأرباح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68250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55250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9750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9750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6500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6500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النتيجة الصافية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+</a:t>
                      </a:r>
                      <a:r>
                        <a:rPr lang="ar-SA" sz="1800" b="1" dirty="0" err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الاهلاك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78250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85250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39750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39750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36500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36500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/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التدفق النقدي للاستغلال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0" y="5516880"/>
          <a:ext cx="9144000" cy="1645920"/>
        </p:xfrm>
        <a:graphic>
          <a:graphicData uri="http://schemas.openxmlformats.org/drawingml/2006/table">
            <a:tbl>
              <a:tblPr/>
              <a:tblGrid>
                <a:gridCol w="1036101"/>
                <a:gridCol w="1036101"/>
                <a:gridCol w="1036101"/>
                <a:gridCol w="906358"/>
                <a:gridCol w="938339"/>
                <a:gridCol w="1066800"/>
                <a:gridCol w="990600"/>
                <a:gridCol w="2133600"/>
              </a:tblGrid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تدفقات نهاية </a:t>
                      </a:r>
                      <a:r>
                        <a:rPr lang="ar-SA" sz="18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المدة</a:t>
                      </a:r>
                      <a:r>
                        <a:rPr lang="ar-DZ" sz="18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</a:rPr>
                        <a:t>: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49375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استرجاع</a:t>
                      </a:r>
                      <a:r>
                        <a:rPr lang="ar-DZ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SA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BFR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40000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قيمة التثبيتات عند بيعها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17500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ائتمان ضريبي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948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106875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مجموع تدفقات نهاية المدة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4514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185125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85250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21000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39750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30875</a:t>
                      </a: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33000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SA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(275000) 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5725" algn="r"/>
                        </a:tabLst>
                      </a:pPr>
                      <a:r>
                        <a:rPr lang="ar-DZ" sz="18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التدفق النقدي الصافي</a:t>
                      </a: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2400" y="152400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Char char="ü"/>
              <a:tabLst>
                <a:tab pos="85725" algn="r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الأرض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زادت القيمة السوقية لها من 40000 إلى 50000، فالمؤسسة تدفع عليها ضريبة رأسمالية: 10000×0.35= 3500 في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س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2400" y="1676400"/>
            <a:ext cx="8763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rgbClr val="FF0000"/>
                </a:solidFill>
              </a:rPr>
              <a:t>BFR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ex</a:t>
            </a:r>
            <a:r>
              <a:rPr lang="fr-FR" sz="2800" b="1" dirty="0" smtClean="0">
                <a:solidFill>
                  <a:srgbClr val="FF0000"/>
                </a:solidFill>
              </a:rPr>
              <a:t>(1)= 200000(1.5/12)= 200000(0.125)= 25000</a:t>
            </a:r>
            <a:endParaRPr lang="fr-FR" sz="2800" dirty="0" smtClean="0">
              <a:solidFill>
                <a:srgbClr val="FF0000"/>
              </a:solidFill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tabLst>
                <a:tab pos="857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يتم تجهيزه في نهاية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س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2400" y="2895600"/>
            <a:ext cx="8763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25000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    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لأن سنة 2 لها نفس مستوى نشاط سنة (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لكن يوجد: </a:t>
            </a:r>
            <a:r>
              <a:rPr lang="fr-FR" sz="2800" b="1" dirty="0" err="1" smtClean="0">
                <a:solidFill>
                  <a:schemeClr val="bg1"/>
                </a:solidFill>
              </a:rPr>
              <a:t>BFR</a:t>
            </a:r>
            <a:r>
              <a:rPr lang="fr-FR" sz="2800" b="1" baseline="-25000" dirty="0" err="1" smtClean="0">
                <a:solidFill>
                  <a:schemeClr val="bg1"/>
                </a:solidFill>
              </a:rPr>
              <a:t>réc</a:t>
            </a:r>
            <a:r>
              <a:rPr lang="fr-FR" sz="2800" b="1" dirty="0" smtClean="0">
                <a:solidFill>
                  <a:schemeClr val="bg1"/>
                </a:solidFill>
              </a:rPr>
              <a:t>(2)= 25000</a:t>
            </a:r>
            <a:r>
              <a:rPr lang="ar-DZ" sz="2800" b="1" dirty="0" smtClean="0">
                <a:solidFill>
                  <a:schemeClr val="bg1"/>
                </a:solidFill>
              </a:rPr>
              <a:t> مسترجع من السنة 1، ومنه:</a:t>
            </a:r>
            <a:endParaRPr lang="fr-FR" sz="2800" dirty="0" smtClean="0">
              <a:solidFill>
                <a:schemeClr val="bg1"/>
              </a:solidFill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 (25000)+ 25000= 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لا يتم تجهيز أي مبلغ في نهاية س1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62400" y="1219200"/>
            <a:ext cx="4966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حساب احتياج رأس المال العامل الإضافي: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8600" y="5042118"/>
            <a:ext cx="8534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chemeClr val="bg1"/>
                </a:solidFill>
              </a:rPr>
              <a:t>BFR</a:t>
            </a:r>
            <a:r>
              <a:rPr lang="fr-FR" sz="2800" b="1" baseline="-25000" dirty="0" smtClean="0">
                <a:solidFill>
                  <a:schemeClr val="bg1"/>
                </a:solidFill>
              </a:rPr>
              <a:t>ex</a:t>
            </a:r>
            <a:r>
              <a:rPr lang="fr-FR" sz="2800" b="1" dirty="0" smtClean="0">
                <a:solidFill>
                  <a:schemeClr val="bg1"/>
                </a:solidFill>
              </a:rPr>
              <a:t>(3)= 245000(1.5/12)= 245000(0.125)= 3062</a:t>
            </a:r>
            <a:r>
              <a:rPr lang="ar-DZ" sz="2800" b="1" dirty="0" smtClean="0">
                <a:solidFill>
                  <a:schemeClr val="bg1"/>
                </a:solidFill>
              </a:rPr>
              <a:t>5</a:t>
            </a:r>
            <a:endParaRPr lang="fr-FR" sz="2800" dirty="0" smtClean="0">
              <a:solidFill>
                <a:schemeClr val="bg1"/>
              </a:solidFill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كن يوجد: </a:t>
            </a:r>
            <a:r>
              <a:rPr lang="fr-FR" sz="2800" b="1" dirty="0" err="1" smtClean="0">
                <a:solidFill>
                  <a:schemeClr val="bg1"/>
                </a:solidFill>
              </a:rPr>
              <a:t>BFR</a:t>
            </a:r>
            <a:r>
              <a:rPr lang="fr-FR" sz="2800" b="1" baseline="-25000" dirty="0" err="1" smtClean="0">
                <a:solidFill>
                  <a:schemeClr val="bg1"/>
                </a:solidFill>
              </a:rPr>
              <a:t>réc</a:t>
            </a:r>
            <a:r>
              <a:rPr lang="fr-FR" sz="2800" b="1" dirty="0" smtClean="0">
                <a:solidFill>
                  <a:schemeClr val="bg1"/>
                </a:solidFill>
              </a:rPr>
              <a:t>(3)= 25000</a:t>
            </a:r>
            <a:r>
              <a:rPr lang="ar-DZ" sz="2800" b="1" dirty="0" smtClean="0">
                <a:solidFill>
                  <a:schemeClr val="bg1"/>
                </a:solidFill>
              </a:rPr>
              <a:t> مسترجع من سنة 2، ومنه: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 (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30625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)+ 25000=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(5625)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يجهز في نهاية سنة 2 لإنفاقه في بداية سنة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ChangeArrowheads="1"/>
          </p:cNvSpPr>
          <p:nvPr/>
        </p:nvSpPr>
        <p:spPr bwMode="auto">
          <a:xfrm>
            <a:off x="304800" y="228600"/>
            <a:ext cx="8458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:   30625 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لأن سنة 4 لها نفس مستوى نشاط سنة (</a:t>
            </a:r>
            <a:endParaRPr lang="ar-DZ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لكن يوجد: </a:t>
            </a:r>
            <a:r>
              <a:rPr lang="fr-FR" sz="2800" b="1" dirty="0" err="1" smtClean="0">
                <a:solidFill>
                  <a:schemeClr val="bg1"/>
                </a:solidFill>
              </a:rPr>
              <a:t>BFR</a:t>
            </a:r>
            <a:r>
              <a:rPr lang="fr-FR" sz="2800" b="1" baseline="-25000" dirty="0" err="1" smtClean="0">
                <a:solidFill>
                  <a:schemeClr val="bg1"/>
                </a:solidFill>
              </a:rPr>
              <a:t>réc</a:t>
            </a:r>
            <a:r>
              <a:rPr lang="fr-FR" sz="2800" b="1" dirty="0" smtClean="0">
                <a:solidFill>
                  <a:schemeClr val="bg1"/>
                </a:solidFill>
              </a:rPr>
              <a:t>(4)= 30625</a:t>
            </a:r>
            <a:r>
              <a:rPr lang="ar-DZ" sz="2800" b="1" dirty="0" smtClean="0">
                <a:solidFill>
                  <a:schemeClr val="bg1"/>
                </a:solidFill>
              </a:rPr>
              <a:t> مسترجع من السنة </a:t>
            </a:r>
            <a:r>
              <a:rPr lang="fr-FR" sz="2800" b="1" dirty="0" smtClean="0">
                <a:solidFill>
                  <a:schemeClr val="bg1"/>
                </a:solidFill>
              </a:rPr>
              <a:t>3</a:t>
            </a:r>
            <a:r>
              <a:rPr lang="ar-DZ" sz="2800" b="1" dirty="0" smtClean="0">
                <a:solidFill>
                  <a:schemeClr val="bg1"/>
                </a:solidFill>
              </a:rPr>
              <a:t>، ومنه:</a:t>
            </a:r>
            <a:endParaRPr lang="fr-FR" sz="2800" dirty="0" smtClean="0">
              <a:solidFill>
                <a:schemeClr val="bg1"/>
              </a:solidFill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(4)= (30625)+ 30625= 0</a:t>
            </a:r>
            <a:endParaRPr lang="ar-DZ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لا يتم تجهيز أي مبلغ في نهاية سنة 3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" y="2514600"/>
            <a:ext cx="8458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chemeClr val="bg1"/>
                </a:solidFill>
              </a:rPr>
              <a:t>BFR</a:t>
            </a:r>
            <a:r>
              <a:rPr lang="fr-FR" sz="2800" b="1" baseline="-25000" dirty="0" smtClean="0">
                <a:solidFill>
                  <a:schemeClr val="bg1"/>
                </a:solidFill>
              </a:rPr>
              <a:t>ex</a:t>
            </a:r>
            <a:r>
              <a:rPr lang="fr-FR" sz="2800" b="1" dirty="0" smtClean="0">
                <a:solidFill>
                  <a:schemeClr val="bg1"/>
                </a:solidFill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</a:rPr>
              <a:t>5</a:t>
            </a:r>
            <a:r>
              <a:rPr lang="fr-FR" sz="2800" b="1" dirty="0" smtClean="0">
                <a:solidFill>
                  <a:schemeClr val="bg1"/>
                </a:solidFill>
              </a:rPr>
              <a:t>)= </a:t>
            </a:r>
            <a:r>
              <a:rPr lang="ar-DZ" sz="2800" b="1" dirty="0" smtClean="0">
                <a:solidFill>
                  <a:schemeClr val="bg1"/>
                </a:solidFill>
              </a:rPr>
              <a:t>395000</a:t>
            </a:r>
            <a:r>
              <a:rPr lang="fr-FR" sz="2800" b="1" dirty="0" smtClean="0">
                <a:solidFill>
                  <a:schemeClr val="bg1"/>
                </a:solidFill>
              </a:rPr>
              <a:t>(1.5/12)= </a:t>
            </a:r>
            <a:r>
              <a:rPr lang="ar-DZ" sz="2800" b="1" dirty="0" smtClean="0">
                <a:solidFill>
                  <a:schemeClr val="bg1"/>
                </a:solidFill>
              </a:rPr>
              <a:t>395000</a:t>
            </a:r>
            <a:r>
              <a:rPr lang="fr-FR" sz="2800" b="1" dirty="0" smtClean="0">
                <a:solidFill>
                  <a:schemeClr val="bg1"/>
                </a:solidFill>
              </a:rPr>
              <a:t>(0.125)=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49375</a:t>
            </a:r>
            <a:endParaRPr lang="fr-FR" sz="2800" dirty="0" smtClean="0">
              <a:solidFill>
                <a:schemeClr val="bg1"/>
              </a:solidFill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لكن يوجد: </a:t>
            </a:r>
            <a:r>
              <a:rPr lang="fr-FR" sz="2800" b="1" dirty="0" err="1" smtClean="0">
                <a:solidFill>
                  <a:schemeClr val="bg1"/>
                </a:solidFill>
              </a:rPr>
              <a:t>BFR</a:t>
            </a:r>
            <a:r>
              <a:rPr lang="fr-FR" sz="2800" b="1" baseline="-25000" dirty="0" err="1" smtClean="0">
                <a:solidFill>
                  <a:schemeClr val="bg1"/>
                </a:solidFill>
              </a:rPr>
              <a:t>réc</a:t>
            </a:r>
            <a:r>
              <a:rPr lang="fr-FR" sz="2800" b="1" dirty="0" smtClean="0">
                <a:solidFill>
                  <a:schemeClr val="bg1"/>
                </a:solidFill>
              </a:rPr>
              <a:t>(5)= 30625</a:t>
            </a:r>
            <a:r>
              <a:rPr lang="ar-DZ" sz="2800" b="1" dirty="0" smtClean="0">
                <a:solidFill>
                  <a:schemeClr val="bg1"/>
                </a:solidFill>
              </a:rPr>
              <a:t> مسترجع من سنة 4، ومنه:</a:t>
            </a:r>
            <a:endParaRPr lang="en-US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)= (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49375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)+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30625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(18750)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يجهز في نهاية سنة 4 لإنفاقه في بداية سنة 5.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28600" y="4889718"/>
            <a:ext cx="8534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)=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49375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 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(5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لأن سنة 6 لها نفس مستوى نشاط سنة (</a:t>
            </a:r>
            <a:endParaRPr lang="ar-DZ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Low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لكن يوجد: </a:t>
            </a:r>
            <a:r>
              <a:rPr lang="fr-FR" sz="2800" b="1" dirty="0" err="1" smtClean="0">
                <a:solidFill>
                  <a:schemeClr val="bg1"/>
                </a:solidFill>
              </a:rPr>
              <a:t>BFR</a:t>
            </a:r>
            <a:r>
              <a:rPr lang="fr-FR" sz="2800" b="1" baseline="-25000" dirty="0" err="1" smtClean="0">
                <a:solidFill>
                  <a:schemeClr val="bg1"/>
                </a:solidFill>
              </a:rPr>
              <a:t>réc</a:t>
            </a:r>
            <a:r>
              <a:rPr lang="fr-FR" sz="2800" b="1" dirty="0" smtClean="0">
                <a:solidFill>
                  <a:schemeClr val="bg1"/>
                </a:solidFill>
              </a:rPr>
              <a:t>(6)= 49375</a:t>
            </a:r>
            <a:r>
              <a:rPr lang="ar-DZ" sz="2800" b="1" dirty="0" smtClean="0">
                <a:solidFill>
                  <a:schemeClr val="bg1"/>
                </a:solidFill>
              </a:rPr>
              <a:t>مسترجع من السنة 5، ومنه:</a:t>
            </a:r>
            <a:endParaRPr lang="fr-FR" sz="2800" dirty="0" smtClean="0">
              <a:solidFill>
                <a:schemeClr val="bg1"/>
              </a:solidFill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BFR</a:t>
            </a:r>
            <a:r>
              <a:rPr lang="fr-FR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(6)= (</a:t>
            </a:r>
            <a:r>
              <a:rPr lang="fr-FR" sz="2800" b="1" dirty="0" smtClean="0">
                <a:solidFill>
                  <a:srgbClr val="FF0000"/>
                </a:solidFill>
              </a:rPr>
              <a:t>49375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)+ </a:t>
            </a:r>
            <a:r>
              <a:rPr lang="fr-FR" sz="2800" b="1" dirty="0" smtClean="0">
                <a:solidFill>
                  <a:srgbClr val="FF0000"/>
                </a:solidFill>
              </a:rPr>
              <a:t>49375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0</a:t>
            </a:r>
            <a:endParaRPr lang="ar-DZ" sz="28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rtl="1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tabLst>
                <a:tab pos="85725" algn="r"/>
              </a:tabLs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لا يتم تجهيز أي مبلغ في نهاية سنة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81002" y="914400"/>
          <a:ext cx="8762999" cy="2243328"/>
        </p:xfrm>
        <a:graphic>
          <a:graphicData uri="http://schemas.openxmlformats.org/drawingml/2006/table">
            <a:tbl>
              <a:tblPr/>
              <a:tblGrid>
                <a:gridCol w="1018136"/>
                <a:gridCol w="1064968"/>
                <a:gridCol w="1200880"/>
                <a:gridCol w="1125826"/>
                <a:gridCol w="1050770"/>
                <a:gridCol w="1092618"/>
                <a:gridCol w="1035028"/>
                <a:gridCol w="1174773"/>
              </a:tblGrid>
              <a:tr h="22917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178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(49375)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(49375)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(30625)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(30625)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(25000)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(25000)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BFR</a:t>
                      </a:r>
                      <a:r>
                        <a:rPr lang="fr-FR" sz="2000" b="1" baseline="-2500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ex</a:t>
                      </a:r>
                      <a:endParaRPr lang="fr-FR" sz="20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178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49375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30625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30625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25000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25000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BFR</a:t>
                      </a:r>
                      <a:r>
                        <a:rPr lang="fr-FR" sz="2000" b="1" baseline="-25000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réc</a:t>
                      </a:r>
                      <a:endParaRPr lang="fr-FR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17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(18750)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(5625)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(25000)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BFR</a:t>
                      </a:r>
                      <a:r>
                        <a:rPr lang="fr-FR" sz="2000" b="1" baseline="-25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sup</a:t>
                      </a:r>
                      <a:endParaRPr lang="fr-FR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83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(18750)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(5625)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(25000)</a:t>
                      </a:r>
                      <a:endParaRPr lang="fr-FR" sz="22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BFR</a:t>
                      </a:r>
                      <a:r>
                        <a:rPr lang="fr-FR" sz="2000" b="1" baseline="-250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sup</a:t>
                      </a:r>
                      <a:r>
                        <a:rPr lang="fr-FR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endParaRPr lang="fr-FR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يجهز 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بنهاية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4056" marR="640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1066800" y="2363935"/>
            <a:ext cx="5972175" cy="228600"/>
            <a:chOff x="-1065" y="2070"/>
            <a:chExt cx="9405" cy="360"/>
          </a:xfrm>
        </p:grpSpPr>
        <p:sp>
          <p:nvSpPr>
            <p:cNvPr id="2055" name="AutoShape 7"/>
            <p:cNvSpPr>
              <a:spLocks noChangeShapeType="1"/>
            </p:cNvSpPr>
            <p:nvPr/>
          </p:nvSpPr>
          <p:spPr bwMode="auto">
            <a:xfrm>
              <a:off x="7620" y="2115"/>
              <a:ext cx="720" cy="255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4" name="AutoShape 6"/>
            <p:cNvSpPr>
              <a:spLocks noChangeShapeType="1"/>
            </p:cNvSpPr>
            <p:nvPr/>
          </p:nvSpPr>
          <p:spPr bwMode="auto">
            <a:xfrm>
              <a:off x="5775" y="2070"/>
              <a:ext cx="720" cy="24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3" name="AutoShape 5"/>
            <p:cNvSpPr>
              <a:spLocks noChangeShapeType="1"/>
            </p:cNvSpPr>
            <p:nvPr/>
          </p:nvSpPr>
          <p:spPr bwMode="auto">
            <a:xfrm>
              <a:off x="4335" y="2070"/>
              <a:ext cx="720" cy="255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2" name="AutoShape 4"/>
            <p:cNvSpPr>
              <a:spLocks noChangeShapeType="1"/>
            </p:cNvSpPr>
            <p:nvPr/>
          </p:nvSpPr>
          <p:spPr bwMode="auto">
            <a:xfrm>
              <a:off x="2249" y="2070"/>
              <a:ext cx="960" cy="36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>
              <a:off x="588" y="2115"/>
              <a:ext cx="720" cy="255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050" name="AutoShape 2"/>
            <p:cNvSpPr>
              <a:spLocks noChangeShapeType="1"/>
            </p:cNvSpPr>
            <p:nvPr/>
          </p:nvSpPr>
          <p:spPr bwMode="auto">
            <a:xfrm>
              <a:off x="-1065" y="2116"/>
              <a:ext cx="720" cy="255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0" y="1510762"/>
            <a:ext cx="5957808" cy="304800"/>
            <a:chOff x="0" y="3337827"/>
            <a:chExt cx="5957808" cy="304800"/>
          </a:xfrm>
        </p:grpSpPr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1052802" y="3337827"/>
              <a:ext cx="4905006" cy="304800"/>
              <a:chOff x="2650" y="1291"/>
              <a:chExt cx="4488" cy="285"/>
            </a:xfrm>
          </p:grpSpPr>
          <p:sp>
            <p:nvSpPr>
              <p:cNvPr id="2061" name="AutoShape 13"/>
              <p:cNvSpPr>
                <a:spLocks noChangeShapeType="1"/>
              </p:cNvSpPr>
              <p:nvPr/>
            </p:nvSpPr>
            <p:spPr bwMode="auto">
              <a:xfrm flipH="1">
                <a:off x="6763" y="1291"/>
                <a:ext cx="375" cy="255"/>
              </a:xfrm>
              <a:prstGeom prst="straightConnector1">
                <a:avLst/>
              </a:prstGeom>
              <a:noFill/>
              <a:ln w="38100">
                <a:solidFill>
                  <a:srgbClr val="00B05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60" name="AutoShape 12"/>
              <p:cNvSpPr>
                <a:spLocks noChangeShapeType="1"/>
              </p:cNvSpPr>
              <p:nvPr/>
            </p:nvSpPr>
            <p:spPr bwMode="auto">
              <a:xfrm flipH="1">
                <a:off x="4798" y="1307"/>
                <a:ext cx="375" cy="255"/>
              </a:xfrm>
              <a:prstGeom prst="straightConnector1">
                <a:avLst/>
              </a:prstGeom>
              <a:noFill/>
              <a:ln w="38100">
                <a:solidFill>
                  <a:srgbClr val="00B05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9" name="AutoShape 11"/>
              <p:cNvSpPr>
                <a:spLocks noChangeShapeType="1"/>
              </p:cNvSpPr>
              <p:nvPr/>
            </p:nvSpPr>
            <p:spPr bwMode="auto">
              <a:xfrm flipH="1">
                <a:off x="3752" y="1307"/>
                <a:ext cx="375" cy="255"/>
              </a:xfrm>
              <a:prstGeom prst="straightConnector1">
                <a:avLst/>
              </a:prstGeom>
              <a:noFill/>
              <a:ln w="38100">
                <a:solidFill>
                  <a:srgbClr val="00B05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8" name="AutoShape 10"/>
              <p:cNvSpPr>
                <a:spLocks noChangeShapeType="1"/>
              </p:cNvSpPr>
              <p:nvPr/>
            </p:nvSpPr>
            <p:spPr bwMode="auto">
              <a:xfrm flipH="1">
                <a:off x="5774" y="1321"/>
                <a:ext cx="375" cy="255"/>
              </a:xfrm>
              <a:prstGeom prst="straightConnector1">
                <a:avLst/>
              </a:prstGeom>
              <a:noFill/>
              <a:ln w="38100">
                <a:solidFill>
                  <a:srgbClr val="00B05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057" name="AutoShape 9"/>
              <p:cNvSpPr>
                <a:spLocks noChangeShapeType="1"/>
              </p:cNvSpPr>
              <p:nvPr/>
            </p:nvSpPr>
            <p:spPr bwMode="auto">
              <a:xfrm flipH="1">
                <a:off x="2650" y="1294"/>
                <a:ext cx="375" cy="255"/>
              </a:xfrm>
              <a:prstGeom prst="straightConnector1">
                <a:avLst/>
              </a:prstGeom>
              <a:noFill/>
              <a:ln w="38100">
                <a:solidFill>
                  <a:srgbClr val="00B05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  <p:sp>
          <p:nvSpPr>
            <p:cNvPr id="18" name="AutoShape 9"/>
            <p:cNvSpPr>
              <a:spLocks noChangeShapeType="1"/>
            </p:cNvSpPr>
            <p:nvPr/>
          </p:nvSpPr>
          <p:spPr bwMode="auto">
            <a:xfrm flipH="1">
              <a:off x="0" y="3352800"/>
              <a:ext cx="409843" cy="272716"/>
            </a:xfrm>
            <a:prstGeom prst="straightConnector1">
              <a:avLst/>
            </a:prstGeom>
            <a:noFill/>
            <a:ln w="38100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0" y="3733800"/>
            <a:ext cx="8783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006600"/>
                </a:solidFill>
                <a:latin typeface="Times New Roman"/>
                <a:ea typeface="Calibri"/>
              </a:rPr>
              <a:t> في نهاية عمر المشروع = 49675 يضاف للسنة الأخيرة (6)</a:t>
            </a:r>
            <a:r>
              <a:rPr lang="fr-FR" sz="2800" b="1" dirty="0" err="1" smtClean="0">
                <a:solidFill>
                  <a:srgbClr val="006600"/>
                </a:solidFill>
                <a:latin typeface="Times New Roman"/>
                <a:ea typeface="Calibri"/>
              </a:rPr>
              <a:t>BFR</a:t>
            </a:r>
            <a:r>
              <a:rPr lang="fr-FR" sz="2800" b="1" baseline="-25000" dirty="0" err="1" smtClean="0">
                <a:solidFill>
                  <a:srgbClr val="006600"/>
                </a:solidFill>
                <a:latin typeface="Times New Roman"/>
                <a:ea typeface="Calibri"/>
              </a:rPr>
              <a:t>réc</a:t>
            </a:r>
            <a:r>
              <a:rPr lang="fr-FR" sz="2800" b="1" dirty="0" smtClean="0">
                <a:solidFill>
                  <a:srgbClr val="006600"/>
                </a:solidFill>
                <a:latin typeface="Times New Roman"/>
                <a:ea typeface="Calibri"/>
              </a:rPr>
              <a:t> (7)</a:t>
            </a:r>
            <a:endParaRPr lang="fr-FR" sz="28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AutoShape 7"/>
          <p:cNvSpPr>
            <a:spLocks noChangeArrowheads="1"/>
          </p:cNvSpPr>
          <p:nvPr/>
        </p:nvSpPr>
        <p:spPr bwMode="auto">
          <a:xfrm>
            <a:off x="8410992" y="1114105"/>
            <a:ext cx="890337" cy="449084"/>
          </a:xfrm>
          <a:prstGeom prst="curvedDownArrow">
            <a:avLst>
              <a:gd name="adj1" fmla="val 43125"/>
              <a:gd name="adj2" fmla="val 86250"/>
              <a:gd name="adj3" fmla="val 33333"/>
            </a:avLst>
          </a:prstGeom>
          <a:solidFill>
            <a:srgbClr val="0066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5" name="Text Box 42"/>
          <p:cNvSpPr txBox="1">
            <a:spLocks noChangeArrowheads="1"/>
          </p:cNvSpPr>
          <p:nvPr/>
        </p:nvSpPr>
        <p:spPr bwMode="auto">
          <a:xfrm>
            <a:off x="8246808" y="594852"/>
            <a:ext cx="941951" cy="40698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Arial" pitchFamily="34" charset="0"/>
                <a:cs typeface="Arial" pitchFamily="34" charset="0"/>
              </a:rPr>
              <a:t>49375</a:t>
            </a:r>
            <a:endParaRPr kumimoji="0" lang="fr-FR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e 90"/>
          <p:cNvGrpSpPr/>
          <p:nvPr/>
        </p:nvGrpSpPr>
        <p:grpSpPr>
          <a:xfrm>
            <a:off x="1" y="624348"/>
            <a:ext cx="9143999" cy="5214872"/>
            <a:chOff x="1" y="624348"/>
            <a:chExt cx="9143999" cy="5214872"/>
          </a:xfrm>
        </p:grpSpPr>
        <p:grpSp>
          <p:nvGrpSpPr>
            <p:cNvPr id="3" name="Groupe 81"/>
            <p:cNvGrpSpPr/>
            <p:nvPr/>
          </p:nvGrpSpPr>
          <p:grpSpPr>
            <a:xfrm>
              <a:off x="1" y="624348"/>
              <a:ext cx="9143999" cy="5214872"/>
              <a:chOff x="1" y="624348"/>
              <a:chExt cx="9143999" cy="5214872"/>
            </a:xfrm>
          </p:grpSpPr>
          <p:grpSp>
            <p:nvGrpSpPr>
              <p:cNvPr id="4" name="Group 2"/>
              <p:cNvGrpSpPr>
                <a:grpSpLocks/>
              </p:cNvGrpSpPr>
              <p:nvPr/>
            </p:nvGrpSpPr>
            <p:grpSpPr bwMode="auto">
              <a:xfrm>
                <a:off x="1" y="624348"/>
                <a:ext cx="9031547" cy="4743450"/>
                <a:chOff x="931" y="390"/>
                <a:chExt cx="10499" cy="5070"/>
              </a:xfrm>
            </p:grpSpPr>
            <p:sp>
              <p:nvSpPr>
                <p:cNvPr id="1027" name="AutoShape 3"/>
                <p:cNvSpPr>
                  <a:spLocks noChangeArrowheads="1"/>
                </p:cNvSpPr>
                <p:nvPr/>
              </p:nvSpPr>
              <p:spPr bwMode="auto">
                <a:xfrm>
                  <a:off x="3120" y="930"/>
                  <a:ext cx="1035" cy="480"/>
                </a:xfrm>
                <a:prstGeom prst="curvedDownArrow">
                  <a:avLst>
                    <a:gd name="adj1" fmla="val 43125"/>
                    <a:gd name="adj2" fmla="val 86250"/>
                    <a:gd name="adj3" fmla="val 33333"/>
                  </a:avLst>
                </a:prstGeom>
                <a:solidFill>
                  <a:srgbClr val="0066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28" name="AutoShape 4"/>
                <p:cNvSpPr>
                  <a:spLocks noChangeArrowheads="1"/>
                </p:cNvSpPr>
                <p:nvPr/>
              </p:nvSpPr>
              <p:spPr bwMode="auto">
                <a:xfrm>
                  <a:off x="4710" y="930"/>
                  <a:ext cx="1035" cy="510"/>
                </a:xfrm>
                <a:prstGeom prst="curvedDownArrow">
                  <a:avLst>
                    <a:gd name="adj1" fmla="val 40588"/>
                    <a:gd name="adj2" fmla="val 81176"/>
                    <a:gd name="adj3" fmla="val 33333"/>
                  </a:avLst>
                </a:prstGeom>
                <a:solidFill>
                  <a:srgbClr val="0066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29" name="AutoShape 5"/>
                <p:cNvSpPr>
                  <a:spLocks noChangeArrowheads="1"/>
                </p:cNvSpPr>
                <p:nvPr/>
              </p:nvSpPr>
              <p:spPr bwMode="auto">
                <a:xfrm>
                  <a:off x="6300" y="930"/>
                  <a:ext cx="1035" cy="495"/>
                </a:xfrm>
                <a:prstGeom prst="curvedDownArrow">
                  <a:avLst>
                    <a:gd name="adj1" fmla="val 41818"/>
                    <a:gd name="adj2" fmla="val 83636"/>
                    <a:gd name="adj3" fmla="val 33333"/>
                  </a:avLst>
                </a:prstGeom>
                <a:solidFill>
                  <a:srgbClr val="0066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30" name="AutoShape 6"/>
                <p:cNvSpPr>
                  <a:spLocks noChangeArrowheads="1"/>
                </p:cNvSpPr>
                <p:nvPr/>
              </p:nvSpPr>
              <p:spPr bwMode="auto">
                <a:xfrm>
                  <a:off x="7800" y="930"/>
                  <a:ext cx="1035" cy="525"/>
                </a:xfrm>
                <a:prstGeom prst="curvedDownArrow">
                  <a:avLst>
                    <a:gd name="adj1" fmla="val 39429"/>
                    <a:gd name="adj2" fmla="val 78857"/>
                    <a:gd name="adj3" fmla="val 33333"/>
                  </a:avLst>
                </a:prstGeom>
                <a:solidFill>
                  <a:srgbClr val="0066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31" name="AutoShape 7"/>
                <p:cNvSpPr>
                  <a:spLocks noChangeArrowheads="1"/>
                </p:cNvSpPr>
                <p:nvPr/>
              </p:nvSpPr>
              <p:spPr bwMode="auto">
                <a:xfrm>
                  <a:off x="9270" y="945"/>
                  <a:ext cx="1035" cy="480"/>
                </a:xfrm>
                <a:prstGeom prst="curvedDownArrow">
                  <a:avLst>
                    <a:gd name="adj1" fmla="val 43125"/>
                    <a:gd name="adj2" fmla="val 86250"/>
                    <a:gd name="adj3" fmla="val 33333"/>
                  </a:avLst>
                </a:prstGeom>
                <a:solidFill>
                  <a:srgbClr val="006600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grpSp>
              <p:nvGrpSpPr>
                <p:cNvPr id="5" name="Group 8"/>
                <p:cNvGrpSpPr>
                  <a:grpSpLocks/>
                </p:cNvGrpSpPr>
                <p:nvPr/>
              </p:nvGrpSpPr>
              <p:grpSpPr bwMode="auto">
                <a:xfrm>
                  <a:off x="931" y="390"/>
                  <a:ext cx="10499" cy="5070"/>
                  <a:chOff x="931" y="420"/>
                  <a:chExt cx="10499" cy="5070"/>
                </a:xfrm>
              </p:grpSpPr>
              <p:sp>
                <p:nvSpPr>
                  <p:cNvPr id="1033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931" y="2395"/>
                    <a:ext cx="2480" cy="57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25000=</a:t>
                    </a:r>
                    <a:r>
                      <a:rPr kumimoji="0" lang="fr-FR" sz="2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BFR</a:t>
                    </a:r>
                    <a:r>
                      <a:rPr kumimoji="0" lang="fr-FR" sz="20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sup</a:t>
                    </a:r>
                    <a:r>
                      <a: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(1)</a:t>
                    </a:r>
                    <a:endParaRPr kumimoji="0" lang="fr-FR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34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35" y="2925"/>
                    <a:ext cx="3682" cy="54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BFR</a:t>
                    </a:r>
                    <a:r>
                      <a:rPr kumimoji="0" lang="fr-FR" sz="20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sup</a:t>
                    </a:r>
                    <a:r>
                      <a: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(2)= 25000-25000=0</a:t>
                    </a:r>
                    <a:endParaRPr kumimoji="0" lang="fr-FR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35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68" y="3405"/>
                    <a:ext cx="4084" cy="54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BFR</a:t>
                    </a:r>
                    <a:r>
                      <a:rPr kumimoji="0" lang="fr-FR" sz="20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sup</a:t>
                    </a:r>
                    <a:r>
                      <a: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(3)= 30625-25000=5625</a:t>
                    </a:r>
                    <a:endParaRPr kumimoji="0" lang="fr-FR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36" name="Text Box 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399" y="3960"/>
                    <a:ext cx="3796" cy="54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BFR</a:t>
                    </a:r>
                    <a:r>
                      <a:rPr kumimoji="0" lang="fr-FR" sz="20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sup</a:t>
                    </a:r>
                    <a:r>
                      <a: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(4)= 30625-30625=0</a:t>
                    </a:r>
                    <a:endParaRPr kumimoji="0" lang="fr-FR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1037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21" y="4440"/>
                    <a:ext cx="4314" cy="54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BFR</a:t>
                    </a:r>
                    <a:r>
                      <a:rPr kumimoji="0" lang="fr-FR" sz="20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sup</a:t>
                    </a:r>
                    <a:r>
                      <a: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(5)= 49375-30625=18750</a:t>
                    </a:r>
                    <a:endParaRPr kumimoji="0" lang="fr-FR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grpSp>
                <p:nvGrpSpPr>
                  <p:cNvPr id="6" name="Group 14"/>
                  <p:cNvGrpSpPr>
                    <a:grpSpLocks/>
                  </p:cNvGrpSpPr>
                  <p:nvPr/>
                </p:nvGrpSpPr>
                <p:grpSpPr bwMode="auto">
                  <a:xfrm>
                    <a:off x="1020" y="420"/>
                    <a:ext cx="10410" cy="1500"/>
                    <a:chOff x="1020" y="420"/>
                    <a:chExt cx="10410" cy="1500"/>
                  </a:xfrm>
                </p:grpSpPr>
                <p:sp>
                  <p:nvSpPr>
                    <p:cNvPr id="1039" name="Text Box 1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30" y="1485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25000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41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060" y="450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25000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42" name="Text Box 1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405" y="1485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25000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grpSp>
                  <p:nvGrpSpPr>
                    <p:cNvPr id="7" name="Group 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20" y="930"/>
                      <a:ext cx="10410" cy="690"/>
                      <a:chOff x="1020" y="930"/>
                      <a:chExt cx="10410" cy="690"/>
                    </a:xfrm>
                  </p:grpSpPr>
                  <p:cxnSp>
                    <p:nvCxnSpPr>
                      <p:cNvPr id="1044" name="AutoShape 20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020" y="1455"/>
                        <a:ext cx="10410" cy="1"/>
                      </a:xfrm>
                      <a:prstGeom prst="straightConnector1">
                        <a:avLst/>
                      </a:prstGeom>
                      <a:noFill/>
                      <a:ln w="38100">
                        <a:solidFill>
                          <a:srgbClr val="000000"/>
                        </a:solidFill>
                        <a:round/>
                        <a:headEnd/>
                        <a:tailEnd type="triangle" w="med" len="med"/>
                      </a:ln>
                    </p:spPr>
                  </p:cxnSp>
                  <p:cxnSp>
                    <p:nvCxnSpPr>
                      <p:cNvPr id="1045" name="AutoShape 21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920" y="1320"/>
                        <a:ext cx="1" cy="30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46" name="AutoShape 2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3480" y="1305"/>
                        <a:ext cx="1" cy="30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47" name="AutoShape 2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5115" y="1305"/>
                        <a:ext cx="1" cy="30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48" name="AutoShape 24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6720" y="1320"/>
                        <a:ext cx="1" cy="30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49" name="AutoShape 25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8280" y="1305"/>
                        <a:ext cx="1" cy="30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50" name="AutoShape 2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9705" y="1305"/>
                        <a:ext cx="1" cy="300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cxnSp>
                    <p:nvCxnSpPr>
                      <p:cNvPr id="1051" name="AutoShape 2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11025" y="1320"/>
                        <a:ext cx="1" cy="285"/>
                      </a:xfrm>
                      <a:prstGeom prst="straightConnector1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</p:cxnSp>
                  <p:grpSp>
                    <p:nvGrpSpPr>
                      <p:cNvPr id="8" name="Group 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25" y="930"/>
                        <a:ext cx="9525" cy="510"/>
                        <a:chOff x="1125" y="930"/>
                        <a:chExt cx="9525" cy="510"/>
                      </a:xfrm>
                    </p:grpSpPr>
                    <p:sp>
                      <p:nvSpPr>
                        <p:cNvPr id="1053" name="Text Box 29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125" y="930"/>
                          <a:ext cx="405" cy="46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fr-FR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0</a:t>
                          </a:r>
                          <a:endParaRPr kumimoji="0" lang="fr-FR" sz="2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54" name="Text Box 30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550" y="960"/>
                          <a:ext cx="405" cy="46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fr-FR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1</a:t>
                          </a:r>
                          <a:endParaRPr kumimoji="0" lang="fr-FR" sz="28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55" name="Text Box 31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155" y="975"/>
                          <a:ext cx="405" cy="46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fr-FR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2</a:t>
                          </a:r>
                          <a:endParaRPr kumimoji="0" lang="fr-FR" sz="36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56" name="Text Box 32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760" y="960"/>
                          <a:ext cx="405" cy="46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fr-FR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3</a:t>
                          </a:r>
                          <a:endParaRPr kumimoji="0" lang="fr-FR" sz="36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57" name="Text Box 33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335" y="960"/>
                          <a:ext cx="405" cy="46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fr-FR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4</a:t>
                          </a:r>
                          <a:endParaRPr kumimoji="0" lang="fr-FR" sz="36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58" name="Text Box 34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775" y="975"/>
                          <a:ext cx="405" cy="46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fr-FR" sz="2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5</a:t>
                          </a:r>
                          <a:endParaRPr kumimoji="0" lang="fr-FR" sz="36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  <p:sp>
                      <p:nvSpPr>
                        <p:cNvPr id="1059" name="Text Box 35"/>
                        <p:cNvSpPr txBox="1"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10245" y="960"/>
                          <a:ext cx="405" cy="46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FFFFFF"/>
                          </a:solidFill>
                          <a:miter lim="800000"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1" fontAlgn="base" latinLnBrk="0" hangingPunct="1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fr-FR" sz="2800" b="1" i="0" u="none" strike="noStrike" cap="none" normalizeH="0" baseline="0" smtClean="0">
                              <a:ln>
                                <a:noFill/>
                              </a:ln>
                              <a:solidFill>
                                <a:schemeClr val="bg1"/>
                              </a:solidFill>
                              <a:effectLst/>
                              <a:latin typeface="Times New Roman" pitchFamily="18" charset="0"/>
                              <a:ea typeface="Arial" pitchFamily="34" charset="0"/>
                              <a:cs typeface="Arial" pitchFamily="34" charset="0"/>
                            </a:rPr>
                            <a:t>6</a:t>
                          </a:r>
                          <a:endParaRPr kumimoji="0" lang="fr-FR" sz="3600" b="0" i="0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bg1"/>
                            </a:solidFill>
                            <a:effectLst/>
                            <a:latin typeface="Arial" pitchFamily="34" charset="0"/>
                            <a:cs typeface="Arial" pitchFamily="34" charset="0"/>
                          </a:endParaRPr>
                        </a:p>
                      </p:txBody>
                    </p:sp>
                  </p:grpSp>
                </p:grpSp>
                <p:sp>
                  <p:nvSpPr>
                    <p:cNvPr id="1060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131" y="1471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30625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1" name="Text Box 3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44" y="480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25000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2" name="Text Box 3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31" y="450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30625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3" name="Text Box 3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736" y="1471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30625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4" name="Text Box 4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31" y="465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30625</a:t>
                      </a: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5" name="Text Box 4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326" y="1485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49375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6" name="Text Box 4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169" y="420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49375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1067" name="Text Box 4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9736" y="1485"/>
                      <a:ext cx="109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49375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1068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34" y="4950"/>
                    <a:ext cx="3729" cy="540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FFFFFF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fr-FR" sz="2000" b="1" i="0" u="none" strike="noStrike" cap="none" normalizeH="0" baseline="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BFR</a:t>
                    </a:r>
                    <a:r>
                      <a:rPr kumimoji="0" lang="fr-FR" sz="20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sup</a:t>
                    </a:r>
                    <a:r>
                      <a:rPr kumimoji="0" lang="fr-F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ea typeface="Arial" pitchFamily="34" charset="0"/>
                        <a:cs typeface="Arial" pitchFamily="34" charset="0"/>
                      </a:rPr>
                      <a:t>(6)= 49375-49375=0</a:t>
                    </a:r>
                    <a:endParaRPr kumimoji="0" lang="fr-FR" sz="20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cxnSp>
            <p:nvCxnSpPr>
              <p:cNvPr id="52" name="Connecteur droit avec flèche 51"/>
              <p:cNvCxnSpPr/>
              <p:nvPr/>
            </p:nvCxnSpPr>
            <p:spPr>
              <a:xfrm rot="16200000" flipV="1">
                <a:off x="1943100" y="1790700"/>
                <a:ext cx="1219200" cy="1143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avec flèche 52"/>
              <p:cNvCxnSpPr>
                <a:stCxn id="1037" idx="3"/>
              </p:cNvCxnSpPr>
              <p:nvPr/>
            </p:nvCxnSpPr>
            <p:spPr>
              <a:xfrm flipH="1" flipV="1">
                <a:off x="6172200" y="1905000"/>
                <a:ext cx="1143000" cy="2733037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Connecteur droit avec flèche 54"/>
              <p:cNvCxnSpPr/>
              <p:nvPr/>
            </p:nvCxnSpPr>
            <p:spPr>
              <a:xfrm rot="5400000" flipH="1" flipV="1">
                <a:off x="266700" y="2095500"/>
                <a:ext cx="838200" cy="1588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avec flèche 57"/>
              <p:cNvCxnSpPr/>
              <p:nvPr/>
            </p:nvCxnSpPr>
            <p:spPr>
              <a:xfrm rot="16200000" flipV="1">
                <a:off x="3238500" y="1866900"/>
                <a:ext cx="1752600" cy="1524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avec flèche 59"/>
              <p:cNvCxnSpPr/>
              <p:nvPr/>
            </p:nvCxnSpPr>
            <p:spPr>
              <a:xfrm rot="16200000" flipV="1">
                <a:off x="4229100" y="2171700"/>
                <a:ext cx="2362200" cy="1524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avec flèche 61"/>
              <p:cNvCxnSpPr>
                <a:stCxn id="1068" idx="3"/>
              </p:cNvCxnSpPr>
              <p:nvPr/>
            </p:nvCxnSpPr>
            <p:spPr>
              <a:xfrm flipH="1" flipV="1">
                <a:off x="7391400" y="2209800"/>
                <a:ext cx="1066800" cy="2905388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Text Box 44"/>
              <p:cNvSpPr txBox="1">
                <a:spLocks noChangeArrowheads="1"/>
              </p:cNvSpPr>
              <p:nvPr/>
            </p:nvSpPr>
            <p:spPr bwMode="auto">
              <a:xfrm>
                <a:off x="7003005" y="5334000"/>
                <a:ext cx="2140995" cy="5052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BFR</a:t>
                </a:r>
                <a:r>
                  <a:rPr kumimoji="0" lang="fr-FR" sz="2000" b="1" i="0" u="none" strike="noStrike" cap="none" normalizeH="0" baseline="-2500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réc</a:t>
                </a: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(6)= 49375</a:t>
                </a:r>
                <a:endParaRPr kumimoji="0" lang="fr-FR" sz="2000" b="0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89" name="Connecteur droit avec flèche 88"/>
            <p:cNvCxnSpPr/>
            <p:nvPr/>
          </p:nvCxnSpPr>
          <p:spPr>
            <a:xfrm rot="16200000" flipV="1">
              <a:off x="7086600" y="3581400"/>
              <a:ext cx="3810000" cy="152400"/>
            </a:xfrm>
            <a:prstGeom prst="straightConnector1">
              <a:avLst/>
            </a:prstGeom>
            <a:ln w="3810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5117</TotalTime>
  <Words>2180</Words>
  <Application>Microsoft Office PowerPoint</Application>
  <PresentationFormat>Affichage à l'écran (4:3)</PresentationFormat>
  <Paragraphs>552</Paragraphs>
  <Slides>25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474</cp:revision>
  <dcterms:created xsi:type="dcterms:W3CDTF">2021-01-23T08:26:19Z</dcterms:created>
  <dcterms:modified xsi:type="dcterms:W3CDTF">2021-04-05T09:01:00Z</dcterms:modified>
</cp:coreProperties>
</file>