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727773-0DD7-48E3-B674-D68538D11CD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DE93C5E-D255-42A6-B17E-0F7F89660B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6626CC6-6F38-424D-B339-65AFD4CF63E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F9AB036F-38FD-4A58-BD48-F3D569D988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2B7C6C-33B5-40E9-BA0A-B66FB01ACE1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19047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25EBF6-950E-4ED7-9686-871A97EC120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DD9C3C8-A4E7-48D5-8389-4C0EC4F1841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32CFC2-7842-4C81-8F69-8293560EC09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4F714D00-E47A-4E28-9B40-6E0EB93098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B63DCF-DFA7-43AA-9886-9C74F16702F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2686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0B31C71-EF73-4558-91A4-F70E8DCC63F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C5F8FD1-8D59-4926-9B8F-FDBD22A4DB4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966F77F-FB72-4AB9-88CA-CC7DAEB234C7}"/>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5927A59F-5485-4FCD-84D2-B83FC8C1B6E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A30887A-7E4D-4E51-8215-AE7BF839012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94223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920BF6-E5B1-4186-B24F-F912A776DCF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0F5EA8D-F09D-4484-983F-1792BF323D4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75B162-96F5-4F18-BF76-4C02B4FA4788}"/>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B3448B4B-0CE3-4449-99E2-D6D30E1787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9753A8-27D6-4E15-BE19-F9F35C01B97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910089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FA7E8-1653-4C33-994F-54D247193F3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A4D5238-AD44-45B8-84CB-CABD07EE55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25836F6-0A76-457C-8947-70E4A5C7D87D}"/>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CBF5D00C-75F5-4A8B-B7D3-C7717D2EF74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86F679-AF5D-4A09-9BD2-545FCF827829}"/>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220851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935001-CD67-4BB9-AD8E-B5BCE67CE35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9D0FE29-998C-4996-8945-32DC776EE0A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9A11B41-FD0C-4D55-B4BB-5EF224493C1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EC69F3D-BE31-48C3-9A45-BD6ABF696269}"/>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C009A21D-40CC-443D-A5F1-BEBE8823A05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04E69BB-2F97-4FCE-9043-415D9A35F7A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223983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E90B14-02BD-4B2B-9CFD-7043DE00EB8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6EF40E4-DEAD-4A48-9A15-58D6130702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F3C6FDF-FD7B-4366-97BA-DAF1AF16CDC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8AB9C73-4693-4989-AFAD-04AC86226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88706BA-0C3F-441F-AA24-24B12CDD17B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2A904C0-31E3-4EE7-AAEB-9C3451B7FDDB}"/>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8" name="Espace réservé du pied de page 7">
            <a:extLst>
              <a:ext uri="{FF2B5EF4-FFF2-40B4-BE49-F238E27FC236}">
                <a16:creationId xmlns:a16="http://schemas.microsoft.com/office/drawing/2014/main" id="{11C82004-8534-4727-AC0C-AD62A28B7CF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30C4F95-A61F-4ADB-BBF7-F85E6AE4D8E3}"/>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19669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BA4EF-6059-4347-851B-1688BC344DB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BDFF6ED-8FFD-4A55-8E75-928C24A97FF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4" name="Espace réservé du pied de page 3">
            <a:extLst>
              <a:ext uri="{FF2B5EF4-FFF2-40B4-BE49-F238E27FC236}">
                <a16:creationId xmlns:a16="http://schemas.microsoft.com/office/drawing/2014/main" id="{4DC26B0A-CA10-46C1-B4F3-D68D03548BE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AF4D0D4-7949-4A8D-86FF-993BE1BE9BD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1136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43AC18B-4EFC-413E-A9E7-4575975E4DD0}"/>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3" name="Espace réservé du pied de page 2">
            <a:extLst>
              <a:ext uri="{FF2B5EF4-FFF2-40B4-BE49-F238E27FC236}">
                <a16:creationId xmlns:a16="http://schemas.microsoft.com/office/drawing/2014/main" id="{661232A1-4977-42FE-BC40-B795300DD90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1E188D7-2B7F-4AC2-B8B6-A8A1CC24443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31919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64DE69-BDB5-4AAE-848E-CDE58B8C7FC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02F7651-CDB3-4383-B010-99A141063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7C2C490-7070-449B-86CA-97BA376AF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CFF6D3E-8356-4100-B419-AEB222698A00}"/>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4981F03A-98F9-4A06-B094-27C36ABA9CA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DCCB71C-C2F8-47EC-9DEB-51A6B4DF6B68}"/>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41447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447B15-1E78-4B1E-9CA4-6EA0335E1D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18C3226-36B2-4BF0-BC06-B59675B320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0EA4189-81F3-4070-AABF-CBD8179BF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85BAFAB-706B-42D3-9272-4B8E5546F9CE}"/>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F37820E2-E8D0-436D-837D-00DAC7FFEFE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7756B7C-F984-43AB-8D60-7F4135B07CC5}"/>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899231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6E897CD-1FD9-4001-90BA-B26C211E9C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ECFE1C-3AC9-40CC-92E7-CCFA504F88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C6BE450-6B69-42DC-A544-963E57E71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96D09C55-CF7B-4D64-9227-A1D9E1C9F8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1BCD9C0-88DB-4A2F-9C77-D26FC45F4D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AD768-FF47-4FF4-A3FD-02101EB62739}" type="slidenum">
              <a:rPr lang="fr-FR" smtClean="0"/>
              <a:t>‹N°›</a:t>
            </a:fld>
            <a:endParaRPr lang="fr-FR"/>
          </a:p>
        </p:txBody>
      </p:sp>
    </p:spTree>
    <p:extLst>
      <p:ext uri="{BB962C8B-B14F-4D97-AF65-F5344CB8AC3E}">
        <p14:creationId xmlns:p14="http://schemas.microsoft.com/office/powerpoint/2010/main" val="3735254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DBA3C9-0C00-40EE-B3BB-AD57BBA526D0}"/>
              </a:ext>
            </a:extLst>
          </p:cNvPr>
          <p:cNvSpPr>
            <a:spLocks noGrp="1"/>
          </p:cNvSpPr>
          <p:nvPr>
            <p:ph type="ctrTitle"/>
          </p:nvPr>
        </p:nvSpPr>
        <p:spPr/>
        <p:txBody>
          <a:bodyPr>
            <a:normAutofit/>
          </a:bodyPr>
          <a:lstStyle/>
          <a:p>
            <a:r>
              <a:rPr lang="en-US" sz="3600" b="1" i="0" u="none" strike="noStrike" baseline="0" dirty="0">
                <a:latin typeface="AdvOT3b30f6db.B"/>
              </a:rPr>
              <a:t>Milk, Dairy Products, and Their Functional Effects in Humans</a:t>
            </a:r>
            <a:endParaRPr lang="fr-FR" sz="3600" b="1" dirty="0"/>
          </a:p>
        </p:txBody>
      </p:sp>
    </p:spTree>
    <p:extLst>
      <p:ext uri="{BB962C8B-B14F-4D97-AF65-F5344CB8AC3E}">
        <p14:creationId xmlns:p14="http://schemas.microsoft.com/office/powerpoint/2010/main" val="2263710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B41CC4B-B502-40AC-BE2C-C92BF4FD964E}"/>
              </a:ext>
            </a:extLst>
          </p:cNvPr>
          <p:cNvSpPr>
            <a:spLocks noGrp="1"/>
          </p:cNvSpPr>
          <p:nvPr>
            <p:ph idx="1"/>
          </p:nvPr>
        </p:nvSpPr>
        <p:spPr>
          <a:xfrm>
            <a:off x="838200" y="304800"/>
            <a:ext cx="10515600" cy="6386945"/>
          </a:xfrm>
        </p:spPr>
        <p:txBody>
          <a:bodyPr>
            <a:noAutofit/>
          </a:bodyPr>
          <a:lstStyle/>
          <a:p>
            <a:pPr marL="0" indent="0" algn="just">
              <a:lnSpc>
                <a:spcPct val="150000"/>
              </a:lnSpc>
              <a:buNone/>
            </a:pPr>
            <a:r>
              <a:rPr lang="fr-FR" b="1" i="0" u="none" strike="noStrike" baseline="0" dirty="0">
                <a:latin typeface="AdvOT77db9845"/>
              </a:rPr>
              <a:t>In </a:t>
            </a:r>
            <a:r>
              <a:rPr lang="en-US" b="1" i="0" u="none" strike="noStrike" baseline="0" dirty="0">
                <a:latin typeface="AdvOT77db9845"/>
              </a:rPr>
              <a:t>particular, visceral adipose tissue was signi</a:t>
            </a:r>
            <a:r>
              <a:rPr lang="en-US" b="1" i="0" u="none" strike="noStrike" baseline="0" dirty="0">
                <a:latin typeface="AdvOT77db9845+fb"/>
              </a:rPr>
              <a:t>fi</a:t>
            </a:r>
            <a:r>
              <a:rPr lang="en-US" b="1" i="0" u="none" strike="noStrike" baseline="0" dirty="0">
                <a:latin typeface="AdvOT77db9845"/>
              </a:rPr>
              <a:t>cantly affected (26). A study conducted in 903 healthy adolescents (15</a:t>
            </a:r>
            <a:r>
              <a:rPr lang="en-US" b="1" i="0" u="none" strike="noStrike" baseline="0" dirty="0">
                <a:latin typeface="AdvOT77db9845+20"/>
              </a:rPr>
              <a:t>–</a:t>
            </a:r>
            <a:r>
              <a:rPr lang="en-US" b="1" i="0" u="none" strike="noStrike" baseline="0" dirty="0">
                <a:latin typeface="AdvOT77db9845"/>
              </a:rPr>
              <a:t>16 y) that included at least 2 servings/d [1 serving = 200 mL of milk, 125 g of yogurt, or 28 g of cheese (38)] of dairy reported a significant weight loss and a reduction in body fat (39,40). Male participants also witnessed a protective effect on abdominal obesity. From a mechanistic viewpoint, whey protein administered before a meal exerted insulinotropic effects and reduced postprandial insulinemic fluctuations in healthy participants (41) and in type 2 diabetic patients (42). </a:t>
            </a:r>
            <a:endParaRPr lang="fr-FR" b="1" dirty="0"/>
          </a:p>
        </p:txBody>
      </p:sp>
    </p:spTree>
    <p:extLst>
      <p:ext uri="{BB962C8B-B14F-4D97-AF65-F5344CB8AC3E}">
        <p14:creationId xmlns:p14="http://schemas.microsoft.com/office/powerpoint/2010/main" val="3691001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96FE3B7-B157-461E-A312-CFB3360426E9}"/>
              </a:ext>
            </a:extLst>
          </p:cNvPr>
          <p:cNvSpPr>
            <a:spLocks noGrp="1"/>
          </p:cNvSpPr>
          <p:nvPr>
            <p:ph idx="1"/>
          </p:nvPr>
        </p:nvSpPr>
        <p:spPr>
          <a:xfrm>
            <a:off x="838200" y="665018"/>
            <a:ext cx="10515600" cy="5511945"/>
          </a:xfrm>
        </p:spPr>
        <p:txBody>
          <a:bodyPr/>
          <a:lstStyle/>
          <a:p>
            <a:pPr marL="0" indent="0" algn="just">
              <a:lnSpc>
                <a:spcPct val="150000"/>
              </a:lnSpc>
              <a:buNone/>
            </a:pPr>
            <a:r>
              <a:rPr lang="en-US" b="1" i="0" u="none" strike="noStrike" baseline="0" dirty="0">
                <a:latin typeface="AdvOT77db9845"/>
              </a:rPr>
              <a:t>In the latter, consumption of whey protein before a high-glycemic-load (white bread and potatoes) breakfast or lunch increased insulin response by 30</a:t>
            </a:r>
            <a:r>
              <a:rPr lang="en-US" b="1" i="0" u="none" strike="noStrike" baseline="0" dirty="0">
                <a:latin typeface="AdvOT77db9845+20"/>
              </a:rPr>
              <a:t>–</a:t>
            </a:r>
            <a:r>
              <a:rPr lang="en-US" b="1" i="0" u="none" strike="noStrike" baseline="0" dirty="0">
                <a:latin typeface="AdvOT77db9845"/>
              </a:rPr>
              <a:t>50% and reduced glycemia by ~20%, </a:t>
            </a:r>
            <a:r>
              <a:rPr lang="fr-FR" b="1" i="0" u="none" strike="noStrike" baseline="0" dirty="0" err="1">
                <a:latin typeface="AdvOT77db9845"/>
              </a:rPr>
              <a:t>compared</a:t>
            </a:r>
            <a:r>
              <a:rPr lang="fr-FR" b="1" i="0" u="none" strike="noStrike" baseline="0" dirty="0">
                <a:latin typeface="AdvOT77db9845"/>
              </a:rPr>
              <a:t> </a:t>
            </a:r>
            <a:r>
              <a:rPr lang="fr-FR" b="1" i="0" u="none" strike="noStrike" baseline="0" dirty="0" err="1">
                <a:latin typeface="AdvOT77db9845"/>
              </a:rPr>
              <a:t>with</a:t>
            </a:r>
            <a:r>
              <a:rPr lang="fr-FR" b="1" i="0" u="none" strike="noStrike" baseline="0" dirty="0">
                <a:latin typeface="AdvOT77db9845"/>
              </a:rPr>
              <a:t> </a:t>
            </a:r>
            <a:r>
              <a:rPr lang="fr-FR" b="1" i="0" u="none" strike="noStrike" baseline="0" dirty="0" err="1">
                <a:latin typeface="AdvOT77db9845"/>
              </a:rPr>
              <a:t>controls</a:t>
            </a:r>
            <a:r>
              <a:rPr lang="fr-FR" b="1" i="0" u="none" strike="noStrike" baseline="0" dirty="0">
                <a:latin typeface="AdvOT77db9845"/>
              </a:rPr>
              <a:t> (42).</a:t>
            </a:r>
            <a:endParaRPr lang="fr-FR" dirty="0"/>
          </a:p>
        </p:txBody>
      </p:sp>
    </p:spTree>
    <p:extLst>
      <p:ext uri="{BB962C8B-B14F-4D97-AF65-F5344CB8AC3E}">
        <p14:creationId xmlns:p14="http://schemas.microsoft.com/office/powerpoint/2010/main" val="621846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1D2F29B-4253-4E00-ACD7-EFE2A8414215}"/>
              </a:ext>
            </a:extLst>
          </p:cNvPr>
          <p:cNvSpPr>
            <a:spLocks noGrp="1"/>
          </p:cNvSpPr>
          <p:nvPr>
            <p:ph idx="1"/>
          </p:nvPr>
        </p:nvSpPr>
        <p:spPr>
          <a:xfrm>
            <a:off x="838200" y="554182"/>
            <a:ext cx="10515600" cy="5622781"/>
          </a:xfrm>
        </p:spPr>
        <p:txBody>
          <a:bodyPr>
            <a:normAutofit/>
          </a:bodyPr>
          <a:lstStyle/>
          <a:p>
            <a:pPr marL="0" indent="0" algn="l">
              <a:lnSpc>
                <a:spcPct val="150000"/>
              </a:lnSpc>
              <a:buNone/>
            </a:pPr>
            <a:r>
              <a:rPr lang="fr-FR" b="1" i="0" u="none" strike="noStrike" baseline="0" dirty="0">
                <a:latin typeface="AdvOT77db9845"/>
              </a:rPr>
              <a:t>This </a:t>
            </a:r>
            <a:r>
              <a:rPr lang="fr-FR" b="1" i="0" u="none" strike="noStrike" baseline="0" dirty="0" err="1">
                <a:latin typeface="AdvOT77db9845"/>
              </a:rPr>
              <a:t>effect</a:t>
            </a:r>
            <a:r>
              <a:rPr lang="fr-FR" b="1" i="0" u="none" strike="noStrike" baseline="0" dirty="0">
                <a:latin typeface="AdvOT77db9845"/>
              </a:rPr>
              <a:t> </a:t>
            </a:r>
            <a:r>
              <a:rPr lang="fr-FR" b="1" i="0" u="none" strike="noStrike" baseline="0" dirty="0" err="1">
                <a:latin typeface="AdvOT77db9845"/>
              </a:rPr>
              <a:t>is</a:t>
            </a:r>
            <a:r>
              <a:rPr lang="fr-FR" b="1" i="0" u="none" strike="noStrike" baseline="0" dirty="0">
                <a:latin typeface="AdvOT77db9845"/>
              </a:rPr>
              <a:t> </a:t>
            </a:r>
            <a:r>
              <a:rPr lang="fr-FR" b="1" i="0" u="none" strike="noStrike" baseline="0" dirty="0" err="1">
                <a:latin typeface="AdvOT77db9845"/>
              </a:rPr>
              <a:t>quantitatively</a:t>
            </a:r>
            <a:r>
              <a:rPr lang="fr-FR" b="1" dirty="0">
                <a:latin typeface="AdvOT77db9845"/>
              </a:rPr>
              <a:t> </a:t>
            </a:r>
            <a:r>
              <a:rPr lang="en-US" b="1" i="0" u="none" strike="noStrike" baseline="0" dirty="0">
                <a:latin typeface="AdvOT77db9845"/>
              </a:rPr>
              <a:t>comparable to that of </a:t>
            </a:r>
            <a:r>
              <a:rPr lang="en-US" b="1" i="0" u="none" strike="noStrike" baseline="0" dirty="0" err="1">
                <a:latin typeface="AdvOT77db9845"/>
              </a:rPr>
              <a:t>sulfonilureas</a:t>
            </a:r>
            <a:r>
              <a:rPr lang="en-US" b="1" i="0" u="none" strike="noStrike" baseline="0" dirty="0">
                <a:latin typeface="AdvOT77db9845"/>
              </a:rPr>
              <a:t> (43). In agreement with these studies, Dove et al. (44) reported that the intake of 600 mL of skimmed milk at breakfast (by 34 overweight men and women) had a stronger satiating effect (evaluated 4 h later) than that of an isocaloric intake of fruit juice. A significantly lower consumption of foods offered ad libitum at lunch (i.e., after 4 h) was also recorded (44).</a:t>
            </a:r>
            <a:endParaRPr lang="fr-FR" b="1" dirty="0"/>
          </a:p>
        </p:txBody>
      </p:sp>
    </p:spTree>
    <p:extLst>
      <p:ext uri="{BB962C8B-B14F-4D97-AF65-F5344CB8AC3E}">
        <p14:creationId xmlns:p14="http://schemas.microsoft.com/office/powerpoint/2010/main" val="4153799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ED48CD6-2523-4912-B3E4-0FE51473F64C}"/>
              </a:ext>
            </a:extLst>
          </p:cNvPr>
          <p:cNvSpPr>
            <a:spLocks noGrp="1"/>
          </p:cNvSpPr>
          <p:nvPr>
            <p:ph idx="1"/>
          </p:nvPr>
        </p:nvSpPr>
        <p:spPr>
          <a:xfrm>
            <a:off x="457201" y="443345"/>
            <a:ext cx="11263744" cy="5733618"/>
          </a:xfrm>
        </p:spPr>
        <p:txBody>
          <a:bodyPr>
            <a:normAutofit/>
          </a:bodyPr>
          <a:lstStyle/>
          <a:p>
            <a:pPr marL="0" indent="0" algn="just">
              <a:lnSpc>
                <a:spcPct val="150000"/>
              </a:lnSpc>
              <a:buNone/>
            </a:pPr>
            <a:r>
              <a:rPr lang="en-US" b="1" i="0" u="none" strike="noStrike" baseline="0" dirty="0">
                <a:latin typeface="AdvOT77db9845"/>
              </a:rPr>
              <a:t>A recent meta-analysis (45) that reviewed the effect of 29 randomized clinical trials comprising 2101 cases con</a:t>
            </a:r>
            <a:r>
              <a:rPr lang="en-US" b="1" i="0" u="none" strike="noStrike" baseline="0" dirty="0">
                <a:latin typeface="AdvOT77db9845+fb"/>
              </a:rPr>
              <a:t>fi</a:t>
            </a:r>
            <a:r>
              <a:rPr lang="en-US" b="1" i="0" u="none" strike="noStrike" baseline="0" dirty="0">
                <a:latin typeface="AdvOT77db9845"/>
              </a:rPr>
              <a:t>rmed the weight-loss effect of milk and dairy products when incorporated into hypocaloric diets. However, no bene</a:t>
            </a:r>
            <a:r>
              <a:rPr lang="en-US" b="1" i="0" u="none" strike="noStrike" baseline="0" dirty="0">
                <a:latin typeface="AdvOT77db9845+fb"/>
              </a:rPr>
              <a:t>fi</a:t>
            </a:r>
            <a:r>
              <a:rPr lang="en-US" b="1" i="0" u="none" strike="noStrike" baseline="0" dirty="0">
                <a:latin typeface="AdvOT77db9845"/>
              </a:rPr>
              <a:t>cial effect of increasing dairy consumption on body weight and fat loss was seen in long-term studies or in studies without energy restriction, which calls for caution in attributing milk to </a:t>
            </a:r>
            <a:r>
              <a:rPr lang="fr-FR" b="1" i="0" u="none" strike="noStrike" baseline="0" dirty="0" err="1">
                <a:latin typeface="AdvOT77db9845"/>
              </a:rPr>
              <a:t>slimming</a:t>
            </a:r>
            <a:r>
              <a:rPr lang="fr-FR" b="1" i="0" u="none" strike="noStrike" baseline="0" dirty="0">
                <a:latin typeface="AdvOT77db9845"/>
              </a:rPr>
              <a:t> </a:t>
            </a:r>
            <a:r>
              <a:rPr lang="fr-FR" b="1" i="0" u="none" strike="noStrike" baseline="0" dirty="0" err="1">
                <a:latin typeface="AdvOT77db9845"/>
              </a:rPr>
              <a:t>properties</a:t>
            </a:r>
            <a:r>
              <a:rPr lang="fr-FR" b="1" i="0" u="none" strike="noStrike" baseline="0" dirty="0">
                <a:latin typeface="AdvOT77db9845"/>
              </a:rPr>
              <a:t>.</a:t>
            </a:r>
            <a:endParaRPr lang="fr-FR" b="1" dirty="0">
              <a:latin typeface="AdvOT07517017"/>
            </a:endParaRPr>
          </a:p>
        </p:txBody>
      </p:sp>
    </p:spTree>
    <p:extLst>
      <p:ext uri="{BB962C8B-B14F-4D97-AF65-F5344CB8AC3E}">
        <p14:creationId xmlns:p14="http://schemas.microsoft.com/office/powerpoint/2010/main" val="190461125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12C60C-0D45-48F5-B258-BA1F7C8613B0}"/>
              </a:ext>
            </a:extLst>
          </p:cNvPr>
          <p:cNvSpPr>
            <a:spLocks noGrp="1"/>
          </p:cNvSpPr>
          <p:nvPr>
            <p:ph idx="1"/>
          </p:nvPr>
        </p:nvSpPr>
        <p:spPr>
          <a:xfrm>
            <a:off x="838200" y="401782"/>
            <a:ext cx="10515600" cy="5775181"/>
          </a:xfrm>
        </p:spPr>
        <p:txBody>
          <a:bodyPr>
            <a:normAutofit/>
          </a:bodyPr>
          <a:lstStyle/>
          <a:p>
            <a:pPr marL="0" indent="0" algn="l">
              <a:lnSpc>
                <a:spcPct val="150000"/>
              </a:lnSpc>
              <a:buNone/>
            </a:pPr>
            <a:r>
              <a:rPr lang="fr-FR" b="1" i="0" u="none" strike="noStrike" baseline="0" dirty="0" err="1">
                <a:latin typeface="AdvOT2bda31c3.B"/>
              </a:rPr>
              <a:t>Diabetes</a:t>
            </a:r>
            <a:endParaRPr lang="fr-FR" b="1" i="0" u="none" strike="noStrike" baseline="0" dirty="0">
              <a:latin typeface="AdvOT2bda31c3.B"/>
            </a:endParaRPr>
          </a:p>
          <a:p>
            <a:pPr marL="0" indent="0" algn="just">
              <a:lnSpc>
                <a:spcPct val="150000"/>
              </a:lnSpc>
              <a:buNone/>
            </a:pPr>
            <a:r>
              <a:rPr lang="en-US" b="1" i="0" u="none" strike="noStrike" baseline="0" dirty="0">
                <a:latin typeface="AdvOT77db9845"/>
              </a:rPr>
              <a:t>A lower incidence of type 2 diabetes and of metabolic dysfunction associated with dairy consumption has been reported by observational studies (46), but the potential mechanisms responsible for these effects have not as yet </a:t>
            </a:r>
            <a:r>
              <a:rPr lang="fr-FR" b="1" i="0" u="none" strike="noStrike" baseline="0" dirty="0">
                <a:latin typeface="AdvOT77db9845"/>
              </a:rPr>
              <a:t>been </a:t>
            </a:r>
            <a:r>
              <a:rPr lang="fr-FR" b="1" i="0" u="none" strike="noStrike" baseline="0" dirty="0" err="1">
                <a:latin typeface="AdvOT77db9845"/>
              </a:rPr>
              <a:t>elucidated</a:t>
            </a:r>
            <a:r>
              <a:rPr lang="fr-FR" b="1" i="0" u="none" strike="noStrike" baseline="0" dirty="0">
                <a:latin typeface="AdvOT77db9845"/>
              </a:rPr>
              <a:t>.</a:t>
            </a:r>
            <a:r>
              <a:rPr lang="en-US" b="1" i="0" u="none" strike="noStrike" baseline="0" dirty="0">
                <a:latin typeface="AdvOT77db9845"/>
              </a:rPr>
              <a:t> </a:t>
            </a:r>
          </a:p>
          <a:p>
            <a:pPr marL="0" indent="0" algn="just">
              <a:lnSpc>
                <a:spcPct val="150000"/>
              </a:lnSpc>
              <a:buNone/>
            </a:pPr>
            <a:r>
              <a:rPr lang="en-US" b="1" i="0" u="none" strike="noStrike" baseline="0" dirty="0">
                <a:latin typeface="AdvOT77db9845"/>
              </a:rPr>
              <a:t>A prospective 10-y study in 37,185 women (i.e., the Women</a:t>
            </a:r>
            <a:r>
              <a:rPr lang="en-US" b="1" i="0" u="none" strike="noStrike" baseline="0" dirty="0">
                <a:latin typeface="AdvOT77db9845+20"/>
              </a:rPr>
              <a:t>’</a:t>
            </a:r>
            <a:r>
              <a:rPr lang="en-US" b="1" i="0" u="none" strike="noStrike" baseline="0" dirty="0">
                <a:latin typeface="AdvOT77db9845"/>
              </a:rPr>
              <a:t>s Health Study) reported an inverse correlation between milk and dairy consumption and risk of diagnosed diabetes (28). </a:t>
            </a:r>
            <a:endParaRPr lang="fr-FR" b="1" dirty="0"/>
          </a:p>
        </p:txBody>
      </p:sp>
    </p:spTree>
    <p:extLst>
      <p:ext uri="{BB962C8B-B14F-4D97-AF65-F5344CB8AC3E}">
        <p14:creationId xmlns:p14="http://schemas.microsoft.com/office/powerpoint/2010/main" val="1463581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D9F091-4B0D-4CFF-92D8-B8F9893A3181}"/>
              </a:ext>
            </a:extLst>
          </p:cNvPr>
          <p:cNvSpPr>
            <a:spLocks noGrp="1"/>
          </p:cNvSpPr>
          <p:nvPr>
            <p:ph idx="1"/>
          </p:nvPr>
        </p:nvSpPr>
        <p:spPr>
          <a:xfrm>
            <a:off x="838200" y="589900"/>
            <a:ext cx="10515600" cy="5935591"/>
          </a:xfrm>
        </p:spPr>
        <p:txBody>
          <a:bodyPr>
            <a:normAutofit/>
          </a:bodyPr>
          <a:lstStyle/>
          <a:p>
            <a:pPr marL="0" indent="0" algn="just">
              <a:lnSpc>
                <a:spcPct val="150000"/>
              </a:lnSpc>
              <a:buNone/>
            </a:pPr>
            <a:r>
              <a:rPr lang="en-US" b="1" i="0" u="none" strike="noStrike" baseline="0" dirty="0">
                <a:latin typeface="AdvOT77db9845"/>
              </a:rPr>
              <a:t>This association was stronger for skimmed products and led to a 4% risk reduction for 1 additional serving/d. These effects can be hypothetically explained by increased insulinemic response, decreased glycemic fluctuations, and increased secretion of GIP and GLP-1 triggered by milk proteins, as described above, and by FAs such as </a:t>
            </a:r>
            <a:r>
              <a:rPr lang="en-US" b="1" i="0" u="none" strike="noStrike" baseline="0" dirty="0" err="1">
                <a:latin typeface="AdvOT255b5711.I"/>
              </a:rPr>
              <a:t>trans</a:t>
            </a:r>
            <a:r>
              <a:rPr lang="en-US" b="1" i="0" u="none" strike="noStrike" baseline="0" dirty="0" err="1">
                <a:latin typeface="AdvOT77db9845"/>
              </a:rPr>
              <a:t>palmitoleic</a:t>
            </a:r>
            <a:r>
              <a:rPr lang="en-US" b="1" dirty="0">
                <a:latin typeface="AdvOT77db9845"/>
              </a:rPr>
              <a:t> </a:t>
            </a:r>
            <a:r>
              <a:rPr lang="en-US" b="1" i="0" u="none" strike="noStrike" baseline="0" dirty="0">
                <a:latin typeface="AdvOT77db9845"/>
              </a:rPr>
              <a:t>acid (</a:t>
            </a:r>
            <a:r>
              <a:rPr lang="en-US" b="1" i="0" u="none" strike="noStrike" baseline="0" dirty="0">
                <a:latin typeface="AdvOT255b5711.I"/>
              </a:rPr>
              <a:t>trans</a:t>
            </a:r>
            <a:r>
              <a:rPr lang="en-US" b="1" i="0" u="none" strike="noStrike" baseline="0" dirty="0">
                <a:latin typeface="AdvOT77db9845"/>
              </a:rPr>
              <a:t>-16:1n</a:t>
            </a:r>
            <a:r>
              <a:rPr lang="en-US" b="1" i="0" u="none" strike="noStrike" baseline="0" dirty="0">
                <a:latin typeface="AdvOT77db9845+20"/>
              </a:rPr>
              <a:t>–</a:t>
            </a:r>
            <a:r>
              <a:rPr lang="en-US" b="1" i="0" u="none" strike="noStrike" baseline="0" dirty="0">
                <a:latin typeface="AdvOT77db9845"/>
              </a:rPr>
              <a:t>7; see below) (47).</a:t>
            </a:r>
          </a:p>
          <a:p>
            <a:pPr marL="0" indent="0" algn="just">
              <a:lnSpc>
                <a:spcPct val="150000"/>
              </a:lnSpc>
              <a:buNone/>
            </a:pPr>
            <a:r>
              <a:rPr lang="en-US" b="1" i="0" u="none" strike="noStrike" baseline="0" dirty="0">
                <a:latin typeface="AdvOT77db9845"/>
              </a:rPr>
              <a:t>The Nurses</a:t>
            </a:r>
            <a:r>
              <a:rPr lang="en-US" b="1" i="0" u="none" strike="noStrike" baseline="0" dirty="0">
                <a:latin typeface="AdvOT77db9845+20"/>
              </a:rPr>
              <a:t>’ </a:t>
            </a:r>
            <a:r>
              <a:rPr lang="en-US" b="1" i="0" u="none" strike="noStrike" baseline="0" dirty="0">
                <a:latin typeface="AdvOT77db9845"/>
              </a:rPr>
              <a:t>Health Study II (48) was carried out in 37,083 women, who were followed for 7 y. </a:t>
            </a:r>
            <a:endParaRPr lang="fr-FR" b="1" dirty="0"/>
          </a:p>
        </p:txBody>
      </p:sp>
    </p:spTree>
    <p:extLst>
      <p:ext uri="{BB962C8B-B14F-4D97-AF65-F5344CB8AC3E}">
        <p14:creationId xmlns:p14="http://schemas.microsoft.com/office/powerpoint/2010/main" val="2878630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DEFD80A-0154-4BFD-96C4-0754C19911F2}"/>
              </a:ext>
            </a:extLst>
          </p:cNvPr>
          <p:cNvSpPr>
            <a:spLocks noGrp="1"/>
          </p:cNvSpPr>
          <p:nvPr>
            <p:ph idx="1"/>
          </p:nvPr>
        </p:nvSpPr>
        <p:spPr>
          <a:xfrm>
            <a:off x="838200" y="360218"/>
            <a:ext cx="10515600" cy="5816745"/>
          </a:xfrm>
        </p:spPr>
        <p:txBody>
          <a:bodyPr>
            <a:normAutofit/>
          </a:bodyPr>
          <a:lstStyle/>
          <a:p>
            <a:pPr marL="0" indent="0" algn="just">
              <a:lnSpc>
                <a:spcPct val="150000"/>
              </a:lnSpc>
              <a:buNone/>
            </a:pPr>
            <a:r>
              <a:rPr lang="en-US" b="1" i="0" u="none" strike="noStrike" baseline="0" dirty="0">
                <a:latin typeface="AdvOT77db9845"/>
              </a:rPr>
              <a:t>Every 2 y, women receive a follow-up questionnaire with questions about diseases and health-related topics including pregnancy history, menopausal status, smoking habits, and hormone use. The first FFQ was collected in 1991 and subsequent FFQs are administered every 4 y. This study reported that dairy intake during high school was inversely associated with the risk of developing adult (self-reported) type 2 diabetes. In particular, 2 servings/d were associated with a 38% reduction in risk; the association was stronger when dairy consumption </a:t>
            </a:r>
            <a:r>
              <a:rPr lang="fr-FR" b="1" i="0" u="none" strike="noStrike" baseline="0" dirty="0" err="1">
                <a:latin typeface="AdvOT77db9845"/>
              </a:rPr>
              <a:t>was</a:t>
            </a:r>
            <a:r>
              <a:rPr lang="fr-FR" b="1" i="0" u="none" strike="noStrike" baseline="0" dirty="0">
                <a:latin typeface="AdvOT77db9845"/>
              </a:rPr>
              <a:t> </a:t>
            </a:r>
            <a:r>
              <a:rPr lang="fr-FR" b="1" i="0" u="none" strike="noStrike" baseline="0" dirty="0" err="1">
                <a:latin typeface="AdvOT77db9845"/>
              </a:rPr>
              <a:t>continued</a:t>
            </a:r>
            <a:r>
              <a:rPr lang="fr-FR" b="1" i="0" u="none" strike="noStrike" baseline="0" dirty="0">
                <a:latin typeface="AdvOT77db9845"/>
              </a:rPr>
              <a:t> </a:t>
            </a:r>
            <a:r>
              <a:rPr lang="fr-FR" b="1" i="0" u="none" strike="noStrike" baseline="0" dirty="0" err="1">
                <a:latin typeface="AdvOT77db9845"/>
              </a:rPr>
              <a:t>throughout</a:t>
            </a:r>
            <a:r>
              <a:rPr lang="fr-FR" b="1" i="0" u="none" strike="noStrike" baseline="0" dirty="0">
                <a:latin typeface="AdvOT77db9845"/>
              </a:rPr>
              <a:t> </a:t>
            </a:r>
            <a:r>
              <a:rPr lang="fr-FR" b="1" i="0" u="none" strike="noStrike" baseline="0" dirty="0" err="1">
                <a:latin typeface="AdvOT77db9845"/>
              </a:rPr>
              <a:t>adulthood</a:t>
            </a:r>
            <a:r>
              <a:rPr lang="fr-FR" b="1" i="0" u="none" strike="noStrike" baseline="0" dirty="0">
                <a:latin typeface="AdvOT77db9845"/>
              </a:rPr>
              <a:t>.</a:t>
            </a:r>
            <a:endParaRPr lang="fr-FR" b="1" dirty="0"/>
          </a:p>
        </p:txBody>
      </p:sp>
    </p:spTree>
    <p:extLst>
      <p:ext uri="{BB962C8B-B14F-4D97-AF65-F5344CB8AC3E}">
        <p14:creationId xmlns:p14="http://schemas.microsoft.com/office/powerpoint/2010/main" val="1045057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B118062-6DCB-4ABD-B62E-FBD216A421CD}"/>
              </a:ext>
            </a:extLst>
          </p:cNvPr>
          <p:cNvSpPr>
            <a:spLocks noGrp="1"/>
          </p:cNvSpPr>
          <p:nvPr>
            <p:ph idx="1"/>
          </p:nvPr>
        </p:nvSpPr>
        <p:spPr>
          <a:xfrm>
            <a:off x="838200" y="415636"/>
            <a:ext cx="10515600" cy="5888182"/>
          </a:xfrm>
        </p:spPr>
        <p:txBody>
          <a:bodyPr>
            <a:normAutofit/>
          </a:bodyPr>
          <a:lstStyle/>
          <a:p>
            <a:pPr marL="0" indent="0" algn="just">
              <a:lnSpc>
                <a:spcPct val="150000"/>
              </a:lnSpc>
              <a:buNone/>
            </a:pPr>
            <a:r>
              <a:rPr lang="fr-FR" b="1" i="0" u="none" strike="noStrike" baseline="0" dirty="0">
                <a:latin typeface="AdvOT77db9845"/>
              </a:rPr>
              <a:t>A French prospective </a:t>
            </a:r>
            <a:r>
              <a:rPr lang="en-US" b="1" i="0" u="none" strike="noStrike" baseline="0" dirty="0">
                <a:latin typeface="AdvOT77db9845"/>
              </a:rPr>
              <a:t>study (49) conducted in 3435 Parisians followed for 3 y observed that a higher intake of dairy products was associated with a lower incidence of (self-reported) type 2 diabetes, reduced glycemic tolerance, and metabolic syndrome (</a:t>
            </a:r>
            <a:r>
              <a:rPr lang="en-US" b="1" i="0" u="none" strike="noStrike" baseline="0" dirty="0" err="1">
                <a:latin typeface="AdvOT77db9845"/>
              </a:rPr>
              <a:t>MetS</a:t>
            </a:r>
            <a:r>
              <a:rPr lang="en-US" b="1" i="0" u="none" strike="noStrike" baseline="0" dirty="0">
                <a:latin typeface="AdvOT77db9845"/>
              </a:rPr>
              <a:t>). An inverse association (14% risk reduction) between milk consumption (especially skimmed or semi-skimmed milk) and type 2 diabetes has also been reported by Tong et al. (50), who published a meta-analysis of 7 cohort studies (328,029 cases ). </a:t>
            </a:r>
            <a:endParaRPr lang="fr-FR" b="1" dirty="0"/>
          </a:p>
        </p:txBody>
      </p:sp>
    </p:spTree>
    <p:extLst>
      <p:ext uri="{BB962C8B-B14F-4D97-AF65-F5344CB8AC3E}">
        <p14:creationId xmlns:p14="http://schemas.microsoft.com/office/powerpoint/2010/main" val="1695279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401D98-590B-4191-A05F-A735F1FB291C}"/>
              </a:ext>
            </a:extLst>
          </p:cNvPr>
          <p:cNvSpPr>
            <a:spLocks noGrp="1"/>
          </p:cNvSpPr>
          <p:nvPr>
            <p:ph idx="1"/>
          </p:nvPr>
        </p:nvSpPr>
        <p:spPr>
          <a:xfrm>
            <a:off x="838200" y="498764"/>
            <a:ext cx="10515600" cy="5678199"/>
          </a:xfrm>
        </p:spPr>
        <p:txBody>
          <a:bodyPr/>
          <a:lstStyle/>
          <a:p>
            <a:pPr marL="0" indent="0" algn="just">
              <a:lnSpc>
                <a:spcPct val="150000"/>
              </a:lnSpc>
              <a:buNone/>
            </a:pPr>
            <a:r>
              <a:rPr lang="en-US" b="1" i="0" u="none" strike="noStrike" baseline="0" dirty="0">
                <a:latin typeface="AdvOT77db9845"/>
              </a:rPr>
              <a:t>Another recent observational study in 82,076 postmenopausal women enrolled in the Women</a:t>
            </a:r>
            <a:r>
              <a:rPr lang="en-US" b="1" i="0" u="none" strike="noStrike" baseline="0" dirty="0">
                <a:latin typeface="AdvOT77db9845+20"/>
              </a:rPr>
              <a:t>‘</a:t>
            </a:r>
            <a:r>
              <a:rPr lang="en-US" b="1" i="0" u="none" strike="noStrike" baseline="0" dirty="0">
                <a:latin typeface="AdvOT77db9845"/>
              </a:rPr>
              <a:t>s Health Initiative Observational Study (which lasted for 8 y) confirmed that consumption of low-fat dairy products was significantly and inversely correlated with a reduced risk of (self-reported) type 2 diabetes, especially in high-BMI </a:t>
            </a:r>
            <a:r>
              <a:rPr lang="fr-FR" b="1" i="0" u="none" strike="noStrike" baseline="0" dirty="0">
                <a:latin typeface="AdvOT77db9845"/>
              </a:rPr>
              <a:t>and obese </a:t>
            </a:r>
            <a:r>
              <a:rPr lang="fr-FR" b="1" i="0" u="none" strike="noStrike" baseline="0" dirty="0" err="1">
                <a:latin typeface="AdvOT77db9845"/>
              </a:rPr>
              <a:t>women</a:t>
            </a:r>
            <a:r>
              <a:rPr lang="fr-FR" b="1" i="0" u="none" strike="noStrike" baseline="0" dirty="0">
                <a:latin typeface="AdvOT77db9845"/>
              </a:rPr>
              <a:t> (51).</a:t>
            </a:r>
            <a:endParaRPr lang="fr-FR" dirty="0"/>
          </a:p>
        </p:txBody>
      </p:sp>
    </p:spTree>
    <p:extLst>
      <p:ext uri="{BB962C8B-B14F-4D97-AF65-F5344CB8AC3E}">
        <p14:creationId xmlns:p14="http://schemas.microsoft.com/office/powerpoint/2010/main" val="1670408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E6FCD8-5A27-47C1-8356-AC99193C2069}"/>
              </a:ext>
            </a:extLst>
          </p:cNvPr>
          <p:cNvSpPr>
            <a:spLocks noGrp="1"/>
          </p:cNvSpPr>
          <p:nvPr>
            <p:ph idx="1"/>
          </p:nvPr>
        </p:nvSpPr>
        <p:spPr>
          <a:xfrm>
            <a:off x="838200" y="360218"/>
            <a:ext cx="10515600" cy="6054437"/>
          </a:xfrm>
        </p:spPr>
        <p:txBody>
          <a:bodyPr>
            <a:noAutofit/>
          </a:bodyPr>
          <a:lstStyle/>
          <a:p>
            <a:pPr marL="0" indent="0" algn="just">
              <a:lnSpc>
                <a:spcPct val="150000"/>
              </a:lnSpc>
              <a:buNone/>
            </a:pPr>
            <a:r>
              <a:rPr lang="en-US" sz="2600" b="1" i="0" u="none" strike="noStrike" baseline="0" dirty="0">
                <a:latin typeface="AdvOT77db9845"/>
              </a:rPr>
              <a:t>Mechanistically, a recent study (52) reported a marked amelioration of glycemic variables (i.e., fasting glycemia and hematic concentrations of glycated hemoglobin in type 2 diabetic patients who consumed fermented dairy and yogurt with added vitamin D, with or without calcium) (53). Finally, data from the EPIC (European Prospective Investigation into Cancer and Nutrition) study relative to 16,835 healthy and 12,403 diabetic participants (part of the larger 340,234 participant cohort) of 8 European nations con</a:t>
            </a:r>
            <a:r>
              <a:rPr lang="en-US" sz="2600" b="1" i="0" u="none" strike="noStrike" baseline="0" dirty="0">
                <a:latin typeface="AdvOT77db9845+fb"/>
              </a:rPr>
              <a:t>fi</a:t>
            </a:r>
            <a:r>
              <a:rPr lang="en-US" sz="2600" b="1" i="0" u="none" strike="noStrike" baseline="0" dirty="0">
                <a:latin typeface="AdvOT77db9845"/>
              </a:rPr>
              <a:t>rmed the inverse association between cheese and fermented dairy consumption and incidence of diabetes. </a:t>
            </a:r>
            <a:endParaRPr lang="fr-FR" sz="2600" b="1" dirty="0"/>
          </a:p>
        </p:txBody>
      </p:sp>
    </p:spTree>
    <p:extLst>
      <p:ext uri="{BB962C8B-B14F-4D97-AF65-F5344CB8AC3E}">
        <p14:creationId xmlns:p14="http://schemas.microsoft.com/office/powerpoint/2010/main" val="299795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5B77A3D-6D6A-4EAA-A0AB-6611B6489F4D}"/>
              </a:ext>
            </a:extLst>
          </p:cNvPr>
          <p:cNvSpPr>
            <a:spLocks noGrp="1"/>
          </p:cNvSpPr>
          <p:nvPr>
            <p:ph idx="1"/>
          </p:nvPr>
        </p:nvSpPr>
        <p:spPr>
          <a:xfrm>
            <a:off x="838200" y="443344"/>
            <a:ext cx="10515600" cy="5915891"/>
          </a:xfrm>
        </p:spPr>
        <p:txBody>
          <a:bodyPr>
            <a:normAutofit fontScale="92500"/>
          </a:bodyPr>
          <a:lstStyle/>
          <a:p>
            <a:pPr marL="0" indent="0">
              <a:lnSpc>
                <a:spcPct val="150000"/>
              </a:lnSpc>
              <a:buNone/>
            </a:pPr>
            <a:r>
              <a:rPr lang="fr-FR" b="1" dirty="0">
                <a:solidFill>
                  <a:srgbClr val="FF0000"/>
                </a:solidFill>
              </a:rPr>
              <a:t>Abstract</a:t>
            </a:r>
          </a:p>
          <a:p>
            <a:pPr marL="0" indent="0" algn="just">
              <a:lnSpc>
                <a:spcPct val="150000"/>
              </a:lnSpc>
              <a:buNone/>
            </a:pPr>
            <a:r>
              <a:rPr lang="en-US" b="1" i="0" u="none" strike="noStrike" baseline="0" dirty="0">
                <a:latin typeface="AdvOT07517017"/>
              </a:rPr>
              <a:t>Milk is a widely consumed beverage that is essential to the diet of several millions of people worldwide because it provides important macro- and micronutrients. Milk is recognized as being useful during childhood and adolescence because of its composition; however, its relatively high saturated fat proportion raises issues of potential detrimental effects, namely on the cardiovascular system. This review evaluates the most recent literature on dairy and human health, framed within epidemiologic, experimental, and biochemical evidence. </a:t>
            </a:r>
            <a:endParaRPr lang="fr-FR" b="1" dirty="0"/>
          </a:p>
        </p:txBody>
      </p:sp>
    </p:spTree>
    <p:extLst>
      <p:ext uri="{BB962C8B-B14F-4D97-AF65-F5344CB8AC3E}">
        <p14:creationId xmlns:p14="http://schemas.microsoft.com/office/powerpoint/2010/main" val="3358248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49A65A5-8A67-4FD3-B7D2-D2C5E5D18E2C}"/>
              </a:ext>
            </a:extLst>
          </p:cNvPr>
          <p:cNvSpPr>
            <a:spLocks noGrp="1"/>
          </p:cNvSpPr>
          <p:nvPr>
            <p:ph idx="1"/>
          </p:nvPr>
        </p:nvSpPr>
        <p:spPr>
          <a:xfrm>
            <a:off x="838200" y="554182"/>
            <a:ext cx="10515600" cy="5622781"/>
          </a:xfrm>
        </p:spPr>
        <p:txBody>
          <a:bodyPr/>
          <a:lstStyle/>
          <a:p>
            <a:pPr marL="0" indent="0">
              <a:lnSpc>
                <a:spcPct val="150000"/>
              </a:lnSpc>
              <a:buNone/>
            </a:pPr>
            <a:r>
              <a:rPr lang="en-US" b="1" i="0" u="none" strike="noStrike" baseline="0" dirty="0">
                <a:latin typeface="AdvOT77db9845"/>
              </a:rPr>
              <a:t>In particular, 55 g/d of cheese and yogurt were associated with a 12% reduction in type 2 diabetes incidence (54).</a:t>
            </a:r>
            <a:endParaRPr lang="fr-FR" dirty="0"/>
          </a:p>
        </p:txBody>
      </p:sp>
    </p:spTree>
    <p:extLst>
      <p:ext uri="{BB962C8B-B14F-4D97-AF65-F5344CB8AC3E}">
        <p14:creationId xmlns:p14="http://schemas.microsoft.com/office/powerpoint/2010/main" val="318294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98250CD-83EA-4B02-B3E3-419FB7B8AEA7}"/>
              </a:ext>
            </a:extLst>
          </p:cNvPr>
          <p:cNvSpPr>
            <a:spLocks noGrp="1"/>
          </p:cNvSpPr>
          <p:nvPr>
            <p:ph idx="1"/>
          </p:nvPr>
        </p:nvSpPr>
        <p:spPr>
          <a:xfrm>
            <a:off x="838200" y="387927"/>
            <a:ext cx="10515600" cy="5789036"/>
          </a:xfrm>
        </p:spPr>
        <p:txBody>
          <a:bodyPr>
            <a:normAutofit/>
          </a:bodyPr>
          <a:lstStyle/>
          <a:p>
            <a:pPr marL="0" indent="0" algn="just">
              <a:lnSpc>
                <a:spcPct val="150000"/>
              </a:lnSpc>
              <a:buNone/>
            </a:pPr>
            <a:r>
              <a:rPr lang="en-US" b="1" i="0" u="none" strike="noStrike" baseline="0" dirty="0">
                <a:latin typeface="AdvOT77db9845"/>
              </a:rPr>
              <a:t>Finally, a recent study by </a:t>
            </a:r>
            <a:r>
              <a:rPr lang="en-US" b="1" i="0" u="none" strike="noStrike" baseline="0" dirty="0" err="1">
                <a:latin typeface="AdvOT77db9845"/>
              </a:rPr>
              <a:t>Mozaffarian</a:t>
            </a:r>
            <a:r>
              <a:rPr lang="en-US" b="1" i="0" u="none" strike="noStrike" baseline="0" dirty="0">
                <a:latin typeface="AdvOT77db9845"/>
              </a:rPr>
              <a:t> et al. (55) in 2617 adults enrolled in the Multi-Ethnic Study of Atherosclerosis (MESA) con</a:t>
            </a:r>
            <a:r>
              <a:rPr lang="en-US" b="1" i="0" u="none" strike="noStrike" baseline="0" dirty="0">
                <a:latin typeface="AdvOT77db9845+fb"/>
              </a:rPr>
              <a:t>fi</a:t>
            </a:r>
            <a:r>
              <a:rPr lang="en-US" b="1" i="0" u="none" strike="noStrike" baseline="0" dirty="0">
                <a:latin typeface="AdvOT77db9845"/>
              </a:rPr>
              <a:t>rmed the lower (</a:t>
            </a:r>
            <a:r>
              <a:rPr lang="en-US" b="1" i="0" u="none" strike="noStrike" baseline="0" dirty="0">
                <a:latin typeface="AdvPS586B"/>
              </a:rPr>
              <a:t>2</a:t>
            </a:r>
            <a:r>
              <a:rPr lang="en-US" b="1" i="0" u="none" strike="noStrike" baseline="0" dirty="0">
                <a:latin typeface="AdvOT77db9845"/>
              </a:rPr>
              <a:t>20%) incidence of type 2 diabetes associated with dairy use. This association was independent of sex, ethnicity, and other confounders and strengthens the notion that </a:t>
            </a:r>
            <a:r>
              <a:rPr lang="en-US" b="1" i="0" u="none" strike="noStrike" baseline="0" dirty="0">
                <a:latin typeface="AdvOT255b5711.I"/>
              </a:rPr>
              <a:t>trans</a:t>
            </a:r>
            <a:r>
              <a:rPr lang="en-US" b="1" i="0" u="none" strike="noStrike" baseline="0" dirty="0">
                <a:latin typeface="AdvOT77db9845"/>
              </a:rPr>
              <a:t>-palmitoleic acid might play important roles via its actions on insulin secretion, </a:t>
            </a:r>
            <a:r>
              <a:rPr lang="en-US" b="1" i="0" u="none" strike="noStrike" baseline="0" dirty="0" err="1">
                <a:latin typeface="AdvOT77db9845"/>
              </a:rPr>
              <a:t>triglyceridemia</a:t>
            </a:r>
            <a:r>
              <a:rPr lang="en-US" b="1" i="0" u="none" strike="noStrike" baseline="0" dirty="0">
                <a:latin typeface="AdvOT77db9845"/>
              </a:rPr>
              <a:t>, and blood pressure (see below). Indeed, the authors hypothesized that, when these beneficial actions are confirmed, dairy products could be enriched with this </a:t>
            </a:r>
            <a:r>
              <a:rPr lang="fr-FR" b="1" i="0" u="none" strike="noStrike" baseline="0" dirty="0">
                <a:latin typeface="AdvOT77db9845"/>
              </a:rPr>
              <a:t>FA (55).</a:t>
            </a:r>
            <a:endParaRPr lang="fr-FR" b="1" dirty="0"/>
          </a:p>
        </p:txBody>
      </p:sp>
    </p:spTree>
    <p:extLst>
      <p:ext uri="{BB962C8B-B14F-4D97-AF65-F5344CB8AC3E}">
        <p14:creationId xmlns:p14="http://schemas.microsoft.com/office/powerpoint/2010/main" val="1313785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AFA7E55-05A2-4D0C-9C86-9EED10FFEE1F}"/>
              </a:ext>
            </a:extLst>
          </p:cNvPr>
          <p:cNvSpPr>
            <a:spLocks noGrp="1"/>
          </p:cNvSpPr>
          <p:nvPr>
            <p:ph idx="1"/>
          </p:nvPr>
        </p:nvSpPr>
        <p:spPr>
          <a:xfrm>
            <a:off x="838200" y="540327"/>
            <a:ext cx="10515600" cy="5874328"/>
          </a:xfrm>
        </p:spPr>
        <p:txBody>
          <a:bodyPr>
            <a:normAutofit/>
          </a:bodyPr>
          <a:lstStyle/>
          <a:p>
            <a:pPr marL="0" indent="0" algn="just">
              <a:lnSpc>
                <a:spcPct val="150000"/>
              </a:lnSpc>
              <a:buNone/>
            </a:pPr>
            <a:r>
              <a:rPr lang="en-US" b="1" i="0" u="none" strike="noStrike" baseline="0" dirty="0">
                <a:latin typeface="AdvOT77db9845"/>
              </a:rPr>
              <a:t>Interestingly, lactose, as opposed to glucose and fructose, intake does not appear to be associated with diabetes incidence (56,57). Even though the evidence in favor or against lactose use by diabetic patients is scant, the American Diabetes Association recommends the use of milk and dairy products. This is partly because milk has a relatively low glycemic index due to dairy proteins, in particular casein, which exhibit insulinogenic properties and </a:t>
            </a:r>
            <a:r>
              <a:rPr lang="en-US" b="1" dirty="0">
                <a:latin typeface="AdvOT77db9845"/>
              </a:rPr>
              <a:t>facilitate glycemic regulation through a mechanism involving elevation of certain plasma amino acids and stimulation of incretins (58). </a:t>
            </a:r>
            <a:endParaRPr lang="fr-FR" b="1" dirty="0">
              <a:latin typeface="AdvOT77db9845"/>
            </a:endParaRPr>
          </a:p>
        </p:txBody>
      </p:sp>
    </p:spTree>
    <p:extLst>
      <p:ext uri="{BB962C8B-B14F-4D97-AF65-F5344CB8AC3E}">
        <p14:creationId xmlns:p14="http://schemas.microsoft.com/office/powerpoint/2010/main" val="9274047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F13353D-7228-4F2E-8559-74E282E09725}"/>
              </a:ext>
            </a:extLst>
          </p:cNvPr>
          <p:cNvSpPr>
            <a:spLocks noGrp="1"/>
          </p:cNvSpPr>
          <p:nvPr>
            <p:ph idx="1"/>
          </p:nvPr>
        </p:nvSpPr>
        <p:spPr>
          <a:xfrm>
            <a:off x="838200" y="457200"/>
            <a:ext cx="10515600" cy="5719763"/>
          </a:xfrm>
        </p:spPr>
        <p:txBody>
          <a:bodyPr/>
          <a:lstStyle/>
          <a:p>
            <a:pPr marL="0" indent="0" algn="just">
              <a:lnSpc>
                <a:spcPct val="150000"/>
              </a:lnSpc>
              <a:buNone/>
            </a:pPr>
            <a:r>
              <a:rPr lang="en-US" sz="2800" b="1" i="0" u="none" strike="noStrike" baseline="0" dirty="0">
                <a:latin typeface="AdvOT77db9845"/>
              </a:rPr>
              <a:t>Finally, full-fat milk increases the mean gastric-emptying time compared with half-skimmed milk, and the low pH in fermented milk may delay gastric emptying. Therefore, full-fat or fermented milk might aid in glycemic </a:t>
            </a:r>
            <a:r>
              <a:rPr lang="fr-FR" sz="2800" b="1" i="0" u="none" strike="noStrike" baseline="0" dirty="0">
                <a:latin typeface="AdvOT77db9845"/>
              </a:rPr>
              <a:t>control (59).</a:t>
            </a:r>
            <a:endParaRPr lang="fr-FR" b="1" dirty="0"/>
          </a:p>
        </p:txBody>
      </p:sp>
    </p:spTree>
    <p:extLst>
      <p:ext uri="{BB962C8B-B14F-4D97-AF65-F5344CB8AC3E}">
        <p14:creationId xmlns:p14="http://schemas.microsoft.com/office/powerpoint/2010/main" val="1736860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B3332BF-4526-4496-8F39-1A4F5F8F40C9}"/>
              </a:ext>
            </a:extLst>
          </p:cNvPr>
          <p:cNvSpPr>
            <a:spLocks noGrp="1"/>
          </p:cNvSpPr>
          <p:nvPr>
            <p:ph idx="1"/>
          </p:nvPr>
        </p:nvSpPr>
        <p:spPr>
          <a:xfrm>
            <a:off x="838200" y="401782"/>
            <a:ext cx="10515600" cy="5775181"/>
          </a:xfrm>
        </p:spPr>
        <p:txBody>
          <a:bodyPr>
            <a:normAutofit/>
          </a:bodyPr>
          <a:lstStyle/>
          <a:p>
            <a:pPr marL="0" indent="0" algn="just">
              <a:lnSpc>
                <a:spcPct val="150000"/>
              </a:lnSpc>
              <a:buNone/>
            </a:pPr>
            <a:r>
              <a:rPr lang="fr-FR" b="1" i="0" u="none" strike="noStrike" baseline="0" dirty="0">
                <a:latin typeface="AdvOT2bda31c3.B"/>
              </a:rPr>
              <a:t>Blood Pressure</a:t>
            </a:r>
          </a:p>
          <a:p>
            <a:pPr marL="0" indent="0" algn="just">
              <a:lnSpc>
                <a:spcPct val="150000"/>
              </a:lnSpc>
              <a:buNone/>
            </a:pPr>
            <a:r>
              <a:rPr lang="en-US" b="1" i="0" u="none" strike="noStrike" baseline="0" dirty="0">
                <a:latin typeface="AdvOT77db9845"/>
              </a:rPr>
              <a:t>Whey proteins have long been studied for their potentially positive effects on blood pressure (60,61). For example, Pal and Ellis (62) demonstrated that, in overweight and obese participants, the intake of 54 g/d of whey protein for 12 </a:t>
            </a:r>
            <a:r>
              <a:rPr lang="en-US" b="1" i="0" u="none" strike="noStrike" baseline="0" dirty="0" err="1">
                <a:latin typeface="AdvOT77db9845"/>
              </a:rPr>
              <a:t>wk</a:t>
            </a:r>
            <a:r>
              <a:rPr lang="en-US" b="1" i="0" u="none" strike="noStrike" baseline="0" dirty="0">
                <a:latin typeface="AdvOT77db9845"/>
              </a:rPr>
              <a:t> induced a signi</a:t>
            </a:r>
            <a:r>
              <a:rPr lang="en-US" b="1" i="0" u="none" strike="noStrike" baseline="0" dirty="0">
                <a:latin typeface="AdvOT77db9845+fb"/>
              </a:rPr>
              <a:t>fi</a:t>
            </a:r>
            <a:r>
              <a:rPr lang="en-US" b="1" i="0" u="none" strike="noStrike" baseline="0" dirty="0">
                <a:latin typeface="AdvOT77db9845"/>
              </a:rPr>
              <a:t>cant reduction in both systolic and diastolic blood pressure, in agreement with Xu et al. (63) who published a meta-analysis of tripeptides and blood pressure. </a:t>
            </a:r>
            <a:endParaRPr lang="fr-FR" b="1" dirty="0"/>
          </a:p>
        </p:txBody>
      </p:sp>
    </p:spTree>
    <p:extLst>
      <p:ext uri="{BB962C8B-B14F-4D97-AF65-F5344CB8AC3E}">
        <p14:creationId xmlns:p14="http://schemas.microsoft.com/office/powerpoint/2010/main" val="1193234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73F9232-CC57-45B7-82A7-533A5A9D0E81}"/>
              </a:ext>
            </a:extLst>
          </p:cNvPr>
          <p:cNvSpPr>
            <a:spLocks noGrp="1"/>
          </p:cNvSpPr>
          <p:nvPr>
            <p:ph idx="1"/>
          </p:nvPr>
        </p:nvSpPr>
        <p:spPr>
          <a:xfrm>
            <a:off x="838200" y="415636"/>
            <a:ext cx="10515600" cy="5761327"/>
          </a:xfrm>
        </p:spPr>
        <p:txBody>
          <a:bodyPr>
            <a:normAutofit/>
          </a:bodyPr>
          <a:lstStyle/>
          <a:p>
            <a:pPr marL="0" indent="0" algn="just">
              <a:lnSpc>
                <a:spcPct val="150000"/>
              </a:lnSpc>
              <a:buNone/>
            </a:pPr>
            <a:r>
              <a:rPr lang="en-US" b="1" i="0" u="none" strike="noStrike" baseline="0" dirty="0">
                <a:latin typeface="AdvOT77db9845"/>
              </a:rPr>
              <a:t>The former are bioactive peptides (64</a:t>
            </a:r>
            <a:r>
              <a:rPr lang="en-US" b="1" i="0" u="none" strike="noStrike" baseline="0" dirty="0">
                <a:latin typeface="AdvOT77db9845+20"/>
              </a:rPr>
              <a:t>–</a:t>
            </a:r>
            <a:r>
              <a:rPr lang="en-US" b="1" i="0" u="none" strike="noStrike" baseline="0" dirty="0">
                <a:latin typeface="AdvOT77db9845"/>
              </a:rPr>
              <a:t>66) that are formed from proteins via the actions of the microbiota and gastrointestinal enzymes and which are abundant in </a:t>
            </a:r>
            <a:r>
              <a:rPr lang="fr-FR" b="1" i="0" u="none" strike="noStrike" baseline="0" dirty="0" err="1">
                <a:latin typeface="AdvOT77db9845"/>
              </a:rPr>
              <a:t>fermented</a:t>
            </a:r>
            <a:r>
              <a:rPr lang="fr-FR" b="1" i="0" u="none" strike="noStrike" baseline="0" dirty="0">
                <a:latin typeface="AdvOT77db9845"/>
              </a:rPr>
              <a:t> </a:t>
            </a:r>
            <a:r>
              <a:rPr lang="fr-FR" b="1" i="0" u="none" strike="noStrike" baseline="0" dirty="0" err="1">
                <a:latin typeface="AdvOT77db9845"/>
              </a:rPr>
              <a:t>dairy</a:t>
            </a:r>
            <a:r>
              <a:rPr lang="fr-FR" b="1" i="0" u="none" strike="noStrike" baseline="0" dirty="0">
                <a:latin typeface="AdvOT77db9845"/>
              </a:rPr>
              <a:t> </a:t>
            </a:r>
            <a:r>
              <a:rPr lang="fr-FR" b="1" i="0" u="none" strike="noStrike" baseline="0" dirty="0" err="1">
                <a:latin typeface="AdvOT77db9845"/>
              </a:rPr>
              <a:t>products</a:t>
            </a:r>
            <a:r>
              <a:rPr lang="fr-FR" b="1" i="0" u="none" strike="noStrike" baseline="0" dirty="0">
                <a:latin typeface="AdvOT77db9845"/>
              </a:rPr>
              <a:t> (67). Tripeptides are </a:t>
            </a:r>
            <a:r>
              <a:rPr lang="fr-FR" b="1" i="0" u="none" strike="noStrike" baseline="0" dirty="0" err="1">
                <a:latin typeface="AdvOT77db9845"/>
              </a:rPr>
              <a:t>being</a:t>
            </a:r>
            <a:r>
              <a:rPr lang="fr-FR" b="1" i="0" u="none" strike="noStrike" baseline="0" dirty="0">
                <a:latin typeface="AdvOT77db9845"/>
              </a:rPr>
              <a:t> </a:t>
            </a:r>
            <a:r>
              <a:rPr lang="fr-FR" b="1" i="0" u="none" strike="noStrike" baseline="0" dirty="0" err="1">
                <a:latin typeface="AdvOT77db9845"/>
              </a:rPr>
              <a:t>investigated</a:t>
            </a:r>
            <a:r>
              <a:rPr lang="fr-FR" b="1" dirty="0">
                <a:latin typeface="AdvOT77db9845"/>
              </a:rPr>
              <a:t> </a:t>
            </a:r>
            <a:r>
              <a:rPr lang="en-US" b="1" i="0" u="none" strike="noStrike" baseline="0" dirty="0">
                <a:latin typeface="AdvOT77db9845"/>
              </a:rPr>
              <a:t>because of their angiotensin-converting enzyme</a:t>
            </a:r>
            <a:r>
              <a:rPr lang="en-US" b="1" i="0" u="none" strike="noStrike" baseline="0" dirty="0">
                <a:latin typeface="AdvOT77db9845+20"/>
              </a:rPr>
              <a:t>–</a:t>
            </a:r>
            <a:r>
              <a:rPr lang="en-US" b="1" i="0" u="none" strike="noStrike" baseline="0" dirty="0">
                <a:latin typeface="AdvOT77db9845"/>
              </a:rPr>
              <a:t>inhibiting activities, which might have important clinical </a:t>
            </a:r>
            <a:r>
              <a:rPr lang="fr-FR" b="1" i="0" u="none" strike="noStrike" baseline="0" dirty="0" err="1">
                <a:latin typeface="AdvOT77db9845"/>
              </a:rPr>
              <a:t>consequences</a:t>
            </a:r>
            <a:r>
              <a:rPr lang="fr-FR" b="1" i="0" u="none" strike="noStrike" baseline="0" dirty="0">
                <a:latin typeface="AdvOT77db9845"/>
              </a:rPr>
              <a:t>. </a:t>
            </a:r>
            <a:endParaRPr lang="fr-FR" b="1" dirty="0"/>
          </a:p>
        </p:txBody>
      </p:sp>
    </p:spTree>
    <p:extLst>
      <p:ext uri="{BB962C8B-B14F-4D97-AF65-F5344CB8AC3E}">
        <p14:creationId xmlns:p14="http://schemas.microsoft.com/office/powerpoint/2010/main" val="32210392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6735F7E-41C5-4D43-9E5F-D948BB513843}"/>
              </a:ext>
            </a:extLst>
          </p:cNvPr>
          <p:cNvSpPr>
            <a:spLocks noGrp="1"/>
          </p:cNvSpPr>
          <p:nvPr>
            <p:ph idx="1"/>
          </p:nvPr>
        </p:nvSpPr>
        <p:spPr>
          <a:xfrm>
            <a:off x="838200" y="581891"/>
            <a:ext cx="10515600" cy="5595072"/>
          </a:xfrm>
        </p:spPr>
        <p:txBody>
          <a:bodyPr/>
          <a:lstStyle/>
          <a:p>
            <a:pPr marL="0" indent="0">
              <a:lnSpc>
                <a:spcPct val="150000"/>
              </a:lnSpc>
              <a:buNone/>
            </a:pPr>
            <a:r>
              <a:rPr lang="fr-FR" b="1" i="0" u="none" strike="noStrike" baseline="0" dirty="0">
                <a:latin typeface="AdvOT77db9845"/>
              </a:rPr>
              <a:t>In </a:t>
            </a:r>
            <a:r>
              <a:rPr lang="fr-FR" b="1" i="0" u="none" strike="noStrike" baseline="0" dirty="0" err="1">
                <a:latin typeface="AdvOT77db9845"/>
              </a:rPr>
              <a:t>particular</a:t>
            </a:r>
            <a:r>
              <a:rPr lang="fr-FR" b="1" i="0" u="none" strike="noStrike" baseline="0" dirty="0">
                <a:latin typeface="AdvOT77db9845"/>
              </a:rPr>
              <a:t>, 2 tripeptides, </a:t>
            </a:r>
            <a:r>
              <a:rPr lang="fr-FR" b="1" i="0" u="none" strike="noStrike" baseline="0" dirty="0" err="1">
                <a:latin typeface="AdvOT77db9845"/>
              </a:rPr>
              <a:t>namely</a:t>
            </a:r>
            <a:r>
              <a:rPr lang="fr-FR" b="1" i="0" u="none" strike="noStrike" baseline="0" dirty="0">
                <a:latin typeface="AdvOT77db9845"/>
              </a:rPr>
              <a:t> </a:t>
            </a:r>
            <a:r>
              <a:rPr lang="fr-FR" b="1" i="0" u="none" strike="noStrike" baseline="0" dirty="0" err="1">
                <a:latin typeface="AdvOT77db9845"/>
              </a:rPr>
              <a:t>isoleucineproline</a:t>
            </a:r>
            <a:r>
              <a:rPr lang="fr-FR" b="1" i="0" u="none" strike="noStrike" baseline="0" dirty="0">
                <a:latin typeface="AdvOT77db9845"/>
              </a:rPr>
              <a:t>-proline (Ile-Pro-Pro) and valine-proline-proline </a:t>
            </a:r>
            <a:r>
              <a:rPr lang="en-US" b="1" i="0" u="none" strike="noStrike" baseline="0" dirty="0">
                <a:latin typeface="AdvOT77db9845"/>
              </a:rPr>
              <a:t>(Val-Pro-Pro) have been incorporated into functional foods because of their safety profile and purported beneficial activities, </a:t>
            </a:r>
            <a:r>
              <a:rPr lang="fr-FR" b="1" i="0" u="none" strike="noStrike" baseline="0" dirty="0" err="1">
                <a:latin typeface="AdvOT77db9845"/>
              </a:rPr>
              <a:t>namely</a:t>
            </a:r>
            <a:r>
              <a:rPr lang="fr-FR" b="1" i="0" u="none" strike="noStrike" baseline="0" dirty="0">
                <a:latin typeface="AdvOT77db9845"/>
              </a:rPr>
              <a:t> on </a:t>
            </a:r>
            <a:r>
              <a:rPr lang="fr-FR" b="1" i="0" u="none" strike="noStrike" baseline="0" dirty="0" err="1">
                <a:latin typeface="AdvOT77db9845"/>
              </a:rPr>
              <a:t>blood</a:t>
            </a:r>
            <a:r>
              <a:rPr lang="fr-FR" b="1" i="0" u="none" strike="noStrike" baseline="0" dirty="0">
                <a:latin typeface="AdvOT77db9845"/>
              </a:rPr>
              <a:t> pressure.</a:t>
            </a:r>
            <a:endParaRPr lang="fr-FR" dirty="0"/>
          </a:p>
        </p:txBody>
      </p:sp>
    </p:spTree>
    <p:extLst>
      <p:ext uri="{BB962C8B-B14F-4D97-AF65-F5344CB8AC3E}">
        <p14:creationId xmlns:p14="http://schemas.microsoft.com/office/powerpoint/2010/main" val="17007701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E974775-BB20-4C0C-B16C-2C3C19DE6467}"/>
              </a:ext>
            </a:extLst>
          </p:cNvPr>
          <p:cNvSpPr>
            <a:spLocks noGrp="1"/>
          </p:cNvSpPr>
          <p:nvPr>
            <p:ph idx="1"/>
          </p:nvPr>
        </p:nvSpPr>
        <p:spPr>
          <a:xfrm>
            <a:off x="838200" y="304800"/>
            <a:ext cx="10515600" cy="5872163"/>
          </a:xfrm>
        </p:spPr>
        <p:txBody>
          <a:bodyPr>
            <a:noAutofit/>
          </a:bodyPr>
          <a:lstStyle/>
          <a:p>
            <a:pPr marL="0" indent="0" algn="just">
              <a:lnSpc>
                <a:spcPct val="150000"/>
              </a:lnSpc>
              <a:buNone/>
            </a:pPr>
            <a:r>
              <a:rPr lang="en-US" b="1" i="0" u="none" strike="noStrike" baseline="0" dirty="0">
                <a:latin typeface="AdvOT77db9845"/>
              </a:rPr>
              <a:t>It is noteworthy that, in addition to their activity on blood pressure, other peptides have been isolated and studied for their putative antithrombotic properties (68). Recently, McGrane et al. (69) reviewed the evidence of the hypotensive effects of milk tripeptides by updating a former 2010 review that </a:t>
            </a:r>
            <a:r>
              <a:rPr lang="en-US" b="1" i="0" u="none" strike="noStrike" baseline="0" dirty="0">
                <a:latin typeface="AdvOT255b5711.I"/>
              </a:rPr>
              <a:t>1</a:t>
            </a:r>
            <a:r>
              <a:rPr lang="en-US" b="1" i="0" u="none" strike="noStrike" baseline="0" dirty="0">
                <a:latin typeface="AdvOT77db9845"/>
              </a:rPr>
              <a:t>) examined 223 articles published between 2004 and 2009 (which outlined the inverse association between milk tripeptide consumption and blood pressure) and </a:t>
            </a:r>
            <a:r>
              <a:rPr lang="en-US" b="1" i="0" u="none" strike="noStrike" baseline="0" dirty="0">
                <a:latin typeface="AdvOT255b5711.I"/>
              </a:rPr>
              <a:t>2</a:t>
            </a:r>
            <a:r>
              <a:rPr lang="en-US" b="1" i="0" u="none" strike="noStrike" baseline="0" dirty="0">
                <a:latin typeface="AdvOT77db9845"/>
              </a:rPr>
              <a:t>) reviewed 163 studies published between July 2009 and December 2010 concerning vitamin D, calcium, phosphorus, and bioactive peptides in low-fat dairy as part of low-fat diets.</a:t>
            </a:r>
            <a:endParaRPr lang="fr-FR" b="1" dirty="0"/>
          </a:p>
        </p:txBody>
      </p:sp>
    </p:spTree>
    <p:extLst>
      <p:ext uri="{BB962C8B-B14F-4D97-AF65-F5344CB8AC3E}">
        <p14:creationId xmlns:p14="http://schemas.microsoft.com/office/powerpoint/2010/main" val="1063532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B2A4A9F-778C-424B-AAF6-30B5EC19916D}"/>
              </a:ext>
            </a:extLst>
          </p:cNvPr>
          <p:cNvSpPr>
            <a:spLocks noGrp="1"/>
          </p:cNvSpPr>
          <p:nvPr>
            <p:ph idx="1"/>
          </p:nvPr>
        </p:nvSpPr>
        <p:spPr>
          <a:xfrm>
            <a:off x="838200" y="498764"/>
            <a:ext cx="10515600" cy="5678199"/>
          </a:xfrm>
        </p:spPr>
        <p:txBody>
          <a:bodyPr>
            <a:normAutofit/>
          </a:bodyPr>
          <a:lstStyle/>
          <a:p>
            <a:pPr marL="0" indent="0" algn="just">
              <a:lnSpc>
                <a:spcPct val="150000"/>
              </a:lnSpc>
              <a:buNone/>
            </a:pPr>
            <a:r>
              <a:rPr lang="en-US" b="1" i="0" u="none" strike="noStrike" baseline="0" dirty="0">
                <a:latin typeface="AdvOT77db9845"/>
              </a:rPr>
              <a:t>A meta-analysis of 7 studies that included ~45,000 participants, of whom 11,500 were hypertensive (70), reported a signi</a:t>
            </a:r>
            <a:r>
              <a:rPr lang="en-US" b="1" i="0" u="none" strike="noStrike" baseline="0" dirty="0">
                <a:latin typeface="AdvOT77db9845+fb"/>
              </a:rPr>
              <a:t>fi</a:t>
            </a:r>
            <a:r>
              <a:rPr lang="en-US" b="1" i="0" u="none" strike="noStrike" baseline="0" dirty="0">
                <a:latin typeface="AdvOT77db9845"/>
              </a:rPr>
              <a:t>cantly inverse association between low-fat dairy consumption and hypertension risk. Nine other cohort studies (57,256 participants followed for 2</a:t>
            </a:r>
            <a:r>
              <a:rPr lang="en-US" b="1" i="0" u="none" strike="noStrike" baseline="0" dirty="0">
                <a:latin typeface="AdvOT77db9845+20"/>
              </a:rPr>
              <a:t>–</a:t>
            </a:r>
            <a:r>
              <a:rPr lang="en-US" b="1" i="0" u="none" strike="noStrike" baseline="0" dirty="0">
                <a:latin typeface="AdvOT77db9845"/>
              </a:rPr>
              <a:t>15 y) confirmed this inverse correlation; furthermore, those who consumed the highest quantity of low-fat dairy products exhibited the lowest </a:t>
            </a:r>
            <a:r>
              <a:rPr lang="fr-FR" b="1" i="0" u="none" strike="noStrike" baseline="0" dirty="0" err="1">
                <a:latin typeface="AdvOT77db9845"/>
              </a:rPr>
              <a:t>risk</a:t>
            </a:r>
            <a:r>
              <a:rPr lang="fr-FR" b="1" i="0" u="none" strike="noStrike" baseline="0" dirty="0">
                <a:latin typeface="AdvOT77db9845"/>
              </a:rPr>
              <a:t> of hypertension (71).</a:t>
            </a:r>
            <a:endParaRPr lang="fr-FR" b="1" dirty="0"/>
          </a:p>
        </p:txBody>
      </p:sp>
    </p:spTree>
    <p:extLst>
      <p:ext uri="{BB962C8B-B14F-4D97-AF65-F5344CB8AC3E}">
        <p14:creationId xmlns:p14="http://schemas.microsoft.com/office/powerpoint/2010/main" val="15908732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EF83B5-5924-4645-A25C-E27768577739}"/>
              </a:ext>
            </a:extLst>
          </p:cNvPr>
          <p:cNvSpPr>
            <a:spLocks noGrp="1"/>
          </p:cNvSpPr>
          <p:nvPr>
            <p:ph idx="1"/>
          </p:nvPr>
        </p:nvSpPr>
        <p:spPr>
          <a:xfrm>
            <a:off x="838200" y="512618"/>
            <a:ext cx="10515600" cy="5664345"/>
          </a:xfrm>
        </p:spPr>
        <p:txBody>
          <a:bodyPr>
            <a:normAutofit/>
          </a:bodyPr>
          <a:lstStyle/>
          <a:p>
            <a:pPr marL="0" indent="0" algn="just">
              <a:lnSpc>
                <a:spcPct val="150000"/>
              </a:lnSpc>
              <a:buNone/>
            </a:pPr>
            <a:r>
              <a:rPr lang="en-US" b="1" i="0" u="none" strike="noStrike" baseline="0" dirty="0">
                <a:latin typeface="AdvOT77db9845"/>
              </a:rPr>
              <a:t>A prospective study recently published by Louie et al. (72), which analyzed 335 Australian children, their milk consumption at age 18 </a:t>
            </a:r>
            <a:r>
              <a:rPr lang="en-US" b="1" i="0" u="none" strike="noStrike" baseline="0" dirty="0" err="1">
                <a:latin typeface="AdvOT77db9845"/>
              </a:rPr>
              <a:t>mo</a:t>
            </a:r>
            <a:r>
              <a:rPr lang="en-US" b="1" i="0" u="none" strike="noStrike" baseline="0" dirty="0">
                <a:latin typeface="AdvOT77db9845"/>
              </a:rPr>
              <a:t>, and their blood pressure at 8 y of age, reported lower blood pressure values in those who consumed at least 2 servings/d.</a:t>
            </a:r>
            <a:endParaRPr lang="fr-FR" b="1" dirty="0"/>
          </a:p>
        </p:txBody>
      </p:sp>
    </p:spTree>
    <p:extLst>
      <p:ext uri="{BB962C8B-B14F-4D97-AF65-F5344CB8AC3E}">
        <p14:creationId xmlns:p14="http://schemas.microsoft.com/office/powerpoint/2010/main" val="4250291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99C00F6-C902-4D1C-9ECC-DAD7DEC5B4B5}"/>
              </a:ext>
            </a:extLst>
          </p:cNvPr>
          <p:cNvSpPr>
            <a:spLocks noGrp="1"/>
          </p:cNvSpPr>
          <p:nvPr>
            <p:ph idx="1"/>
          </p:nvPr>
        </p:nvSpPr>
        <p:spPr>
          <a:xfrm>
            <a:off x="838200" y="457200"/>
            <a:ext cx="10515600" cy="5929745"/>
          </a:xfrm>
        </p:spPr>
        <p:txBody>
          <a:bodyPr>
            <a:normAutofit fontScale="92500"/>
          </a:bodyPr>
          <a:lstStyle/>
          <a:p>
            <a:pPr marL="0" indent="0" algn="just">
              <a:lnSpc>
                <a:spcPct val="150000"/>
              </a:lnSpc>
              <a:buNone/>
            </a:pPr>
            <a:r>
              <a:rPr lang="en-US" sz="2800" b="1" i="0" u="none" strike="noStrike" baseline="0" dirty="0">
                <a:latin typeface="AdvOT07517017"/>
              </a:rPr>
              <a:t>As an example, the effects of milk (notably skimmed milk) on body weight appear to be well documented, and the conclusions of the vast majority of published studies indicate that dairy consumption does not increase cardiovascular risk or the incidence of some cancers. Even though the available evidence is not conclusive, some studies suggest that milk and its derivatives might actually be bene</a:t>
            </a:r>
            <a:r>
              <a:rPr lang="en-US" sz="2800" b="1" i="0" u="none" strike="noStrike" baseline="0" dirty="0">
                <a:latin typeface="AdvOT07517017+fb"/>
              </a:rPr>
              <a:t>fi</a:t>
            </a:r>
            <a:r>
              <a:rPr lang="en-US" sz="2800" b="1" i="0" u="none" strike="noStrike" baseline="0" dirty="0">
                <a:latin typeface="AdvOT07517017"/>
              </a:rPr>
              <a:t>cial to some population segments. Although future studies will help elucidate the role of milk and dairy products in human health, their use within a balanced diet should be considered in the absence of clear contraindications.</a:t>
            </a:r>
            <a:endParaRPr lang="fr-FR" b="1" dirty="0"/>
          </a:p>
        </p:txBody>
      </p:sp>
    </p:spTree>
    <p:extLst>
      <p:ext uri="{BB962C8B-B14F-4D97-AF65-F5344CB8AC3E}">
        <p14:creationId xmlns:p14="http://schemas.microsoft.com/office/powerpoint/2010/main" val="3753280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863829A-BBB0-4A57-80D0-C13EE260FD6B}"/>
              </a:ext>
            </a:extLst>
          </p:cNvPr>
          <p:cNvSpPr>
            <a:spLocks noGrp="1"/>
          </p:cNvSpPr>
          <p:nvPr>
            <p:ph idx="1"/>
          </p:nvPr>
        </p:nvSpPr>
        <p:spPr>
          <a:xfrm>
            <a:off x="838200" y="554182"/>
            <a:ext cx="10515600" cy="5622781"/>
          </a:xfrm>
        </p:spPr>
        <p:txBody>
          <a:bodyPr>
            <a:normAutofit lnSpcReduction="10000"/>
          </a:bodyPr>
          <a:lstStyle/>
          <a:p>
            <a:pPr marL="0" indent="0" algn="l">
              <a:buNone/>
            </a:pPr>
            <a:r>
              <a:rPr lang="fr-FR" b="1" i="0" u="none" strike="noStrike" baseline="0" dirty="0">
                <a:latin typeface="AdvOT2bda31c3.B"/>
              </a:rPr>
              <a:t>Introduction</a:t>
            </a:r>
          </a:p>
          <a:p>
            <a:pPr marL="0" indent="0" algn="just">
              <a:lnSpc>
                <a:spcPct val="150000"/>
              </a:lnSpc>
              <a:buNone/>
            </a:pPr>
            <a:r>
              <a:rPr lang="en-US" b="1" i="0" u="none" strike="noStrike" baseline="0" dirty="0">
                <a:latin typeface="AdvOT77db9845"/>
              </a:rPr>
              <a:t>Milk is an essential component of the diet of ~6 billion people. The world production of milk reaches 730 million tons/y (1,2). Even though mammals produce milk to feed their offspring, in many areas of the world humans continue to consume milk throughout their life. However, it must be emphasized that lactose intolerance is widespread throughout the world and that a large proportion of the world</a:t>
            </a:r>
            <a:r>
              <a:rPr lang="en-US" b="1" i="0" u="none" strike="noStrike" baseline="0" dirty="0">
                <a:latin typeface="AdvOT77db9845+20"/>
              </a:rPr>
              <a:t>’</a:t>
            </a:r>
            <a:r>
              <a:rPr lang="en-US" b="1" i="0" u="none" strike="noStrike" baseline="0" dirty="0">
                <a:latin typeface="AdvOT77db9845"/>
              </a:rPr>
              <a:t>s population would not benefit from the putative </a:t>
            </a:r>
            <a:r>
              <a:rPr lang="fr-FR" b="1" i="0" u="none" strike="noStrike" baseline="0" dirty="0" err="1">
                <a:latin typeface="AdvOT77db9845"/>
              </a:rPr>
              <a:t>benefits</a:t>
            </a:r>
            <a:r>
              <a:rPr lang="fr-FR" b="1" i="0" u="none" strike="noStrike" baseline="0" dirty="0">
                <a:latin typeface="AdvOT77db9845"/>
              </a:rPr>
              <a:t> of </a:t>
            </a:r>
            <a:r>
              <a:rPr lang="fr-FR" b="1" i="0" u="none" strike="noStrike" baseline="0" dirty="0" err="1">
                <a:latin typeface="AdvOT77db9845"/>
              </a:rPr>
              <a:t>milk</a:t>
            </a:r>
            <a:r>
              <a:rPr lang="fr-FR" b="1" i="0" u="none" strike="noStrike" baseline="0" dirty="0">
                <a:latin typeface="AdvOT77db9845"/>
              </a:rPr>
              <a:t>.</a:t>
            </a:r>
            <a:endParaRPr lang="fr-FR" b="1" dirty="0"/>
          </a:p>
        </p:txBody>
      </p:sp>
    </p:spTree>
    <p:extLst>
      <p:ext uri="{BB962C8B-B14F-4D97-AF65-F5344CB8AC3E}">
        <p14:creationId xmlns:p14="http://schemas.microsoft.com/office/powerpoint/2010/main" val="1916269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56444BF-312D-4EFB-B2B4-4A1519375048}"/>
              </a:ext>
            </a:extLst>
          </p:cNvPr>
          <p:cNvSpPr>
            <a:spLocks noGrp="1"/>
          </p:cNvSpPr>
          <p:nvPr>
            <p:ph idx="1"/>
          </p:nvPr>
        </p:nvSpPr>
        <p:spPr>
          <a:xfrm>
            <a:off x="838200" y="471055"/>
            <a:ext cx="10515600" cy="5846618"/>
          </a:xfrm>
        </p:spPr>
        <p:txBody>
          <a:bodyPr>
            <a:normAutofit/>
          </a:bodyPr>
          <a:lstStyle/>
          <a:p>
            <a:pPr marL="0" indent="0" algn="just">
              <a:lnSpc>
                <a:spcPct val="150000"/>
              </a:lnSpc>
              <a:buNone/>
            </a:pPr>
            <a:r>
              <a:rPr lang="en-US" b="1" i="0" u="none" strike="noStrike" baseline="0" dirty="0">
                <a:latin typeface="AdvOT77db9845"/>
              </a:rPr>
              <a:t>In addition to milk, several dairy products such as cream, butter, yogurt, ke</a:t>
            </a:r>
            <a:r>
              <a:rPr lang="en-US" b="1" i="0" u="none" strike="noStrike" baseline="0" dirty="0">
                <a:latin typeface="AdvOT77db9845+fb"/>
              </a:rPr>
              <a:t>fi</a:t>
            </a:r>
            <a:r>
              <a:rPr lang="en-US" b="1" i="0" u="none" strike="noStrike" baseline="0" dirty="0">
                <a:latin typeface="AdvOT77db9845"/>
              </a:rPr>
              <a:t>r, and cheese have been produced and consumed worldwide for millennia. Therefore, the impact of milk and dairy products on human health is quantitatively relevant and has been the subject of several investigations, on both whole products and their isolated components. In particular, the fat portion of milk (largely composed of SFAs) and some of its minor components, notably calcium and oligosaccharides, are being actively researched for their potential </a:t>
            </a:r>
            <a:r>
              <a:rPr lang="fr-FR" b="1" i="0" u="none" strike="noStrike" baseline="0" dirty="0" err="1">
                <a:latin typeface="AdvOT77db9845"/>
              </a:rPr>
              <a:t>health</a:t>
            </a:r>
            <a:r>
              <a:rPr lang="fr-FR" b="1" i="0" u="none" strike="noStrike" baseline="0" dirty="0">
                <a:latin typeface="AdvOT77db9845"/>
              </a:rPr>
              <a:t> </a:t>
            </a:r>
            <a:r>
              <a:rPr lang="fr-FR" b="1" i="0" u="none" strike="noStrike" baseline="0" dirty="0" err="1">
                <a:latin typeface="AdvOT77db9845"/>
              </a:rPr>
              <a:t>roles</a:t>
            </a:r>
            <a:r>
              <a:rPr lang="fr-FR" b="1" i="0" u="none" strike="noStrike" baseline="0" dirty="0">
                <a:latin typeface="AdvOT77db9845"/>
              </a:rPr>
              <a:t>.</a:t>
            </a:r>
            <a:endParaRPr lang="fr-FR" b="1" dirty="0"/>
          </a:p>
        </p:txBody>
      </p:sp>
    </p:spTree>
    <p:extLst>
      <p:ext uri="{BB962C8B-B14F-4D97-AF65-F5344CB8AC3E}">
        <p14:creationId xmlns:p14="http://schemas.microsoft.com/office/powerpoint/2010/main" val="996047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08C032A-566F-4280-8198-B099E2B8668D}"/>
              </a:ext>
            </a:extLst>
          </p:cNvPr>
          <p:cNvSpPr>
            <a:spLocks noGrp="1"/>
          </p:cNvSpPr>
          <p:nvPr>
            <p:ph idx="1"/>
          </p:nvPr>
        </p:nvSpPr>
        <p:spPr>
          <a:xfrm>
            <a:off x="838200" y="512618"/>
            <a:ext cx="10515600" cy="5664345"/>
          </a:xfrm>
        </p:spPr>
        <p:txBody>
          <a:bodyPr>
            <a:normAutofit/>
          </a:bodyPr>
          <a:lstStyle/>
          <a:p>
            <a:pPr marL="0" indent="0" algn="just">
              <a:lnSpc>
                <a:spcPct val="150000"/>
              </a:lnSpc>
              <a:buNone/>
            </a:pPr>
            <a:r>
              <a:rPr lang="en-US" b="1" i="0" u="none" strike="noStrike" baseline="0" dirty="0">
                <a:latin typeface="AdvOT77db9845"/>
              </a:rPr>
              <a:t>This review summarizes the most recent studies on milk and human health and critically discusses the putative actions of milk and principal dairy constituents.</a:t>
            </a:r>
            <a:endParaRPr lang="fr-FR" b="1" dirty="0"/>
          </a:p>
        </p:txBody>
      </p:sp>
    </p:spTree>
    <p:extLst>
      <p:ext uri="{BB962C8B-B14F-4D97-AF65-F5344CB8AC3E}">
        <p14:creationId xmlns:p14="http://schemas.microsoft.com/office/powerpoint/2010/main" val="2275398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3BE3EC-C247-4164-87BB-917E9D9AD015}"/>
              </a:ext>
            </a:extLst>
          </p:cNvPr>
          <p:cNvSpPr>
            <a:spLocks noGrp="1"/>
          </p:cNvSpPr>
          <p:nvPr>
            <p:ph idx="1"/>
          </p:nvPr>
        </p:nvSpPr>
        <p:spPr>
          <a:xfrm>
            <a:off x="838200" y="512618"/>
            <a:ext cx="10515600" cy="5664345"/>
          </a:xfrm>
        </p:spPr>
        <p:txBody>
          <a:bodyPr>
            <a:normAutofit/>
          </a:bodyPr>
          <a:lstStyle/>
          <a:p>
            <a:pPr marL="0" indent="0" algn="just">
              <a:lnSpc>
                <a:spcPct val="150000"/>
              </a:lnSpc>
              <a:buNone/>
            </a:pPr>
            <a:r>
              <a:rPr lang="fr-FR" b="1" i="0" u="none" strike="noStrike" baseline="0" dirty="0" err="1">
                <a:latin typeface="AdvOT2bda31c3.B"/>
              </a:rPr>
              <a:t>Effects</a:t>
            </a:r>
            <a:r>
              <a:rPr lang="fr-FR" b="1" i="0" u="none" strike="noStrike" baseline="0" dirty="0">
                <a:latin typeface="AdvOT2bda31c3.B"/>
              </a:rPr>
              <a:t> on Body </a:t>
            </a:r>
            <a:r>
              <a:rPr lang="fr-FR" b="1" i="0" u="none" strike="noStrike" baseline="0" dirty="0" err="1">
                <a:latin typeface="AdvOT2bda31c3.B"/>
              </a:rPr>
              <a:t>Weight</a:t>
            </a:r>
            <a:endParaRPr lang="fr-FR" b="1" i="0" u="none" strike="noStrike" baseline="0" dirty="0">
              <a:latin typeface="AdvOT2bda31c3.B"/>
            </a:endParaRPr>
          </a:p>
          <a:p>
            <a:pPr marL="0" indent="0" algn="just">
              <a:lnSpc>
                <a:spcPct val="150000"/>
              </a:lnSpc>
              <a:buNone/>
            </a:pPr>
            <a:r>
              <a:rPr lang="en-US" b="1" i="0" u="none" strike="noStrike" baseline="0" dirty="0">
                <a:latin typeface="AdvOT77db9845"/>
              </a:rPr>
              <a:t>Of all the bioactive milk components, calcium and vitamin D have been chie</a:t>
            </a:r>
            <a:r>
              <a:rPr lang="en-US" b="1" i="0" u="none" strike="noStrike" baseline="0" dirty="0">
                <a:latin typeface="AdvOT77db9845+fb"/>
              </a:rPr>
              <a:t>fl</a:t>
            </a:r>
            <a:r>
              <a:rPr lang="en-US" b="1" i="0" u="none" strike="noStrike" baseline="0" dirty="0">
                <a:latin typeface="AdvOT77db9845"/>
              </a:rPr>
              <a:t>y studied for their effects on body weight and adipose tissue. Studies have been performed on these compounds as either isolated molecules (3</a:t>
            </a:r>
            <a:r>
              <a:rPr lang="en-US" b="1" i="0" u="none" strike="noStrike" baseline="0" dirty="0">
                <a:latin typeface="AdvOT77db9845+20"/>
              </a:rPr>
              <a:t>–</a:t>
            </a:r>
            <a:r>
              <a:rPr lang="en-US" b="1" i="0" u="none" strike="noStrike" baseline="0" dirty="0">
                <a:latin typeface="AdvOT77db9845"/>
              </a:rPr>
              <a:t>9) or as components of milk and dairy products (5,7,8,10</a:t>
            </a:r>
            <a:r>
              <a:rPr lang="en-US" b="1" i="0" u="none" strike="noStrike" baseline="0" dirty="0">
                <a:latin typeface="AdvOT77db9845+20"/>
              </a:rPr>
              <a:t>–</a:t>
            </a:r>
            <a:r>
              <a:rPr lang="en-US" b="1" i="0" u="none" strike="noStrike" baseline="0" dirty="0">
                <a:latin typeface="AdvOT77db9845"/>
              </a:rPr>
              <a:t>12). Proposed targets include thermogenesis and lipid oxidation (which are enhanced by calcium and vitamin D) (13</a:t>
            </a:r>
            <a:r>
              <a:rPr lang="en-US" b="1" i="0" u="none" strike="noStrike" baseline="0" dirty="0">
                <a:latin typeface="AdvOT77db9845+20"/>
              </a:rPr>
              <a:t>–</a:t>
            </a:r>
            <a:r>
              <a:rPr lang="en-US" b="1" i="0" u="none" strike="noStrike" baseline="0" dirty="0">
                <a:latin typeface="AdvOT77db9845"/>
              </a:rPr>
              <a:t>15) and increased </a:t>
            </a:r>
            <a:r>
              <a:rPr lang="fr-FR" b="1" i="0" u="none" strike="noStrike" baseline="0" dirty="0" err="1">
                <a:latin typeface="AdvOT77db9845"/>
              </a:rPr>
              <a:t>lipid</a:t>
            </a:r>
            <a:r>
              <a:rPr lang="fr-FR" b="1" i="0" u="none" strike="noStrike" baseline="0" dirty="0">
                <a:latin typeface="AdvOT77db9845"/>
              </a:rPr>
              <a:t> </a:t>
            </a:r>
            <a:r>
              <a:rPr lang="fr-FR" b="1" i="0" u="none" strike="noStrike" baseline="0" dirty="0" err="1">
                <a:latin typeface="AdvOT77db9845"/>
              </a:rPr>
              <a:t>fecal</a:t>
            </a:r>
            <a:r>
              <a:rPr lang="fr-FR" b="1" i="0" u="none" strike="noStrike" baseline="0" dirty="0">
                <a:latin typeface="AdvOT77db9845"/>
              </a:rPr>
              <a:t> </a:t>
            </a:r>
            <a:r>
              <a:rPr lang="fr-FR" b="1" i="0" u="none" strike="noStrike" baseline="0" dirty="0" err="1">
                <a:latin typeface="AdvOT77db9845"/>
              </a:rPr>
              <a:t>excretion</a:t>
            </a:r>
            <a:r>
              <a:rPr lang="fr-FR" b="1" i="0" u="none" strike="noStrike" baseline="0" dirty="0">
                <a:latin typeface="AdvOT77db9845"/>
              </a:rPr>
              <a:t> (16</a:t>
            </a:r>
            <a:r>
              <a:rPr lang="fr-FR" b="1" i="0" u="none" strike="noStrike" baseline="0" dirty="0">
                <a:latin typeface="AdvOT77db9845+20"/>
              </a:rPr>
              <a:t>–</a:t>
            </a:r>
            <a:r>
              <a:rPr lang="fr-FR" b="1" i="0" u="none" strike="noStrike" baseline="0" dirty="0">
                <a:latin typeface="AdvOT77db9845"/>
              </a:rPr>
              <a:t>19).</a:t>
            </a:r>
            <a:endParaRPr lang="fr-FR" b="1" dirty="0"/>
          </a:p>
        </p:txBody>
      </p:sp>
    </p:spTree>
    <p:extLst>
      <p:ext uri="{BB962C8B-B14F-4D97-AF65-F5344CB8AC3E}">
        <p14:creationId xmlns:p14="http://schemas.microsoft.com/office/powerpoint/2010/main" val="1195895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EBFBCBD-74EB-49CC-A42E-7D3FF8E7E34B}"/>
              </a:ext>
            </a:extLst>
          </p:cNvPr>
          <p:cNvSpPr>
            <a:spLocks noGrp="1"/>
          </p:cNvSpPr>
          <p:nvPr>
            <p:ph idx="1"/>
          </p:nvPr>
        </p:nvSpPr>
        <p:spPr>
          <a:xfrm>
            <a:off x="838200" y="484908"/>
            <a:ext cx="10515600" cy="5860473"/>
          </a:xfrm>
        </p:spPr>
        <p:txBody>
          <a:bodyPr>
            <a:normAutofit fontScale="92500"/>
          </a:bodyPr>
          <a:lstStyle/>
          <a:p>
            <a:pPr marL="0" indent="0" algn="just">
              <a:lnSpc>
                <a:spcPct val="150000"/>
              </a:lnSpc>
              <a:buNone/>
            </a:pPr>
            <a:r>
              <a:rPr lang="en-US" b="1" i="0" u="none" strike="noStrike" baseline="0" dirty="0">
                <a:latin typeface="AdvOT77db9845"/>
              </a:rPr>
              <a:t>In the past few years, some studies have been published on other milk components and their potential effects on body weight (20,21). For example, in addition to calcium and vitamin D, dairy proteins are being suggested as reducers of adipose mass (namely, visceral fat) and body weight (11,14,22,23). These effects have been observed in healthy participants as well as in overweight, obese (21,24</a:t>
            </a:r>
            <a:r>
              <a:rPr lang="en-US" b="1" i="0" u="none" strike="noStrike" baseline="0" dirty="0">
                <a:latin typeface="AdvOT77db9845+20"/>
              </a:rPr>
              <a:t>–</a:t>
            </a:r>
            <a:r>
              <a:rPr lang="en-US" b="1" i="0" u="none" strike="noStrike" baseline="0" dirty="0">
                <a:latin typeface="AdvOT77db9845"/>
              </a:rPr>
              <a:t>27), and diabetic (8,28) patients. In addition to casein, whey protein appears to be particularly effective (29,30), and their actions seem to be mediated by several mechanisms that include increased satiety and decreased appetite </a:t>
            </a:r>
            <a:r>
              <a:rPr lang="fr-FR" b="1" i="0" u="none" strike="noStrike" baseline="0" dirty="0">
                <a:latin typeface="AdvOT77db9845"/>
              </a:rPr>
              <a:t>(29).</a:t>
            </a:r>
            <a:endParaRPr lang="fr-FR" b="1" dirty="0"/>
          </a:p>
        </p:txBody>
      </p:sp>
    </p:spTree>
    <p:extLst>
      <p:ext uri="{BB962C8B-B14F-4D97-AF65-F5344CB8AC3E}">
        <p14:creationId xmlns:p14="http://schemas.microsoft.com/office/powerpoint/2010/main" val="362413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332C1D8-F173-44AE-B0F1-D111CBF92DCF}"/>
              </a:ext>
            </a:extLst>
          </p:cNvPr>
          <p:cNvSpPr>
            <a:spLocks noGrp="1"/>
          </p:cNvSpPr>
          <p:nvPr>
            <p:ph idx="1"/>
          </p:nvPr>
        </p:nvSpPr>
        <p:spPr>
          <a:xfrm>
            <a:off x="838200" y="457200"/>
            <a:ext cx="10515600" cy="5888182"/>
          </a:xfrm>
        </p:spPr>
        <p:txBody>
          <a:bodyPr>
            <a:normAutofit fontScale="92500" lnSpcReduction="20000"/>
          </a:bodyPr>
          <a:lstStyle/>
          <a:p>
            <a:pPr marL="0" indent="0" algn="just">
              <a:lnSpc>
                <a:spcPct val="150000"/>
              </a:lnSpc>
              <a:buNone/>
            </a:pPr>
            <a:r>
              <a:rPr lang="en-US" b="1" i="0" u="none" strike="noStrike" baseline="0" dirty="0">
                <a:latin typeface="AdvOT77db9845"/>
              </a:rPr>
              <a:t>In particular, inhibition of gastric secretion by cholecystokinin (31) and some branched amino acids, the abundance of leucine (32), increased secretion of glucagonlike peptide 1 (GLP-1)4 (33,34) and glucose- dependent</a:t>
            </a:r>
            <a:r>
              <a:rPr lang="fr-FR" b="1" i="0" u="none" strike="noStrike" baseline="0" dirty="0">
                <a:latin typeface="AdvOT77db9845"/>
              </a:rPr>
              <a:t> </a:t>
            </a:r>
            <a:r>
              <a:rPr lang="fr-FR" b="1" i="0" u="none" strike="noStrike" baseline="0" dirty="0" err="1">
                <a:latin typeface="AdvOT77db9845"/>
              </a:rPr>
              <a:t>insulinotropic</a:t>
            </a:r>
            <a:r>
              <a:rPr lang="fr-FR" b="1" i="0" u="none" strike="noStrike" baseline="0" dirty="0">
                <a:latin typeface="AdvOT77db9845"/>
              </a:rPr>
              <a:t> polypeptide (GIP) (35), the concomitant suppression </a:t>
            </a:r>
            <a:r>
              <a:rPr lang="en-US" b="1" i="0" u="none" strike="noStrike" baseline="0" dirty="0">
                <a:latin typeface="AdvOT77db9845"/>
              </a:rPr>
              <a:t>of ghrelin secretion (36), and the potent satiating effects of </a:t>
            </a:r>
            <a:r>
              <a:rPr lang="en-US" b="1" i="0" u="none" strike="noStrike" baseline="0" dirty="0">
                <a:latin typeface="AdvPS3D56D5"/>
              </a:rPr>
              <a:t>a</a:t>
            </a:r>
            <a:r>
              <a:rPr lang="en-US" b="1" i="0" u="none" strike="noStrike" baseline="0" dirty="0">
                <a:latin typeface="AdvOT77db9845"/>
              </a:rPr>
              <a:t>-</a:t>
            </a:r>
            <a:r>
              <a:rPr lang="en-US" b="1" i="0" u="none" strike="noStrike" baseline="0" dirty="0" err="1">
                <a:latin typeface="AdvOT77db9845"/>
              </a:rPr>
              <a:t>lactoalbumin</a:t>
            </a:r>
            <a:r>
              <a:rPr lang="en-US" b="1" i="0" u="none" strike="noStrike" baseline="0" dirty="0">
                <a:latin typeface="AdvOT77db9845"/>
              </a:rPr>
              <a:t> (37) synergistically contribute to </a:t>
            </a:r>
            <a:r>
              <a:rPr lang="fr-FR" b="1" i="0" u="none" strike="noStrike" baseline="0" dirty="0" err="1">
                <a:latin typeface="AdvOT77db9845"/>
              </a:rPr>
              <a:t>weight</a:t>
            </a:r>
            <a:r>
              <a:rPr lang="fr-FR" b="1" i="0" u="none" strike="noStrike" baseline="0" dirty="0">
                <a:latin typeface="AdvOT77db9845"/>
              </a:rPr>
              <a:t> control.</a:t>
            </a:r>
          </a:p>
          <a:p>
            <a:pPr marL="0" indent="0" algn="just">
              <a:lnSpc>
                <a:spcPct val="150000"/>
              </a:lnSpc>
              <a:buNone/>
            </a:pPr>
            <a:r>
              <a:rPr lang="en-US" b="1" i="0" u="none" strike="noStrike" baseline="0" dirty="0">
                <a:latin typeface="AdvOT77db9845"/>
              </a:rPr>
              <a:t>The most recent studies in this area include randomized clinical trials and meta-analyses. A marked reduction in adipose tissue and an increase in lean mass were observed in 90 overweight and obese premenopausal women after 4mo of a hypocaloric diet that included milk and dairy products.</a:t>
            </a:r>
            <a:endParaRPr lang="fr-FR" b="1" dirty="0"/>
          </a:p>
        </p:txBody>
      </p:sp>
    </p:spTree>
    <p:extLst>
      <p:ext uri="{BB962C8B-B14F-4D97-AF65-F5344CB8AC3E}">
        <p14:creationId xmlns:p14="http://schemas.microsoft.com/office/powerpoint/2010/main" val="99692690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5257</TotalTime>
  <Words>2251</Words>
  <Application>Microsoft Office PowerPoint</Application>
  <PresentationFormat>Grand écran</PresentationFormat>
  <Paragraphs>37</Paragraphs>
  <Slides>29</Slides>
  <Notes>0</Notes>
  <HiddenSlides>0</HiddenSlides>
  <MMClips>0</MMClips>
  <ScaleCrop>false</ScaleCrop>
  <HeadingPairs>
    <vt:vector size="6" baseType="variant">
      <vt:variant>
        <vt:lpstr>Polices utilisées</vt:lpstr>
      </vt:variant>
      <vt:variant>
        <vt:i4>13</vt:i4>
      </vt:variant>
      <vt:variant>
        <vt:lpstr>Thème</vt:lpstr>
      </vt:variant>
      <vt:variant>
        <vt:i4>1</vt:i4>
      </vt:variant>
      <vt:variant>
        <vt:lpstr>Titres des diapositives</vt:lpstr>
      </vt:variant>
      <vt:variant>
        <vt:i4>29</vt:i4>
      </vt:variant>
    </vt:vector>
  </HeadingPairs>
  <TitlesOfParts>
    <vt:vector size="43" baseType="lpstr">
      <vt:lpstr>AdvOT07517017</vt:lpstr>
      <vt:lpstr>AdvOT07517017+fb</vt:lpstr>
      <vt:lpstr>AdvOT255b5711.I</vt:lpstr>
      <vt:lpstr>AdvOT2bda31c3.B</vt:lpstr>
      <vt:lpstr>AdvOT3b30f6db.B</vt:lpstr>
      <vt:lpstr>AdvOT77db9845</vt:lpstr>
      <vt:lpstr>AdvOT77db9845+20</vt:lpstr>
      <vt:lpstr>AdvOT77db9845+fb</vt:lpstr>
      <vt:lpstr>AdvPS3D56D5</vt:lpstr>
      <vt:lpstr>AdvPS586B</vt:lpstr>
      <vt:lpstr>Arial</vt:lpstr>
      <vt:lpstr>Calibri</vt:lpstr>
      <vt:lpstr>Calibri Light</vt:lpstr>
      <vt:lpstr>Thème Office</vt:lpstr>
      <vt:lpstr>Milk, Dairy Products, and Their Functional Effects in Humans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Milk, Dairy Products, and Their Functional Effects in Humans</dc:title>
  <dc:creator>Dell</dc:creator>
  <cp:lastModifiedBy>Dell</cp:lastModifiedBy>
  <cp:revision>14</cp:revision>
  <dcterms:created xsi:type="dcterms:W3CDTF">2021-02-06T18:12:43Z</dcterms:created>
  <dcterms:modified xsi:type="dcterms:W3CDTF">2021-02-14T09:58:07Z</dcterms:modified>
</cp:coreProperties>
</file>