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25"/>
  </p:notesMasterIdLst>
  <p:sldIdLst>
    <p:sldId id="256" r:id="rId2"/>
    <p:sldId id="283" r:id="rId3"/>
    <p:sldId id="257" r:id="rId4"/>
    <p:sldId id="258" r:id="rId5"/>
    <p:sldId id="259" r:id="rId6"/>
    <p:sldId id="260" r:id="rId7"/>
    <p:sldId id="280" r:id="rId8"/>
    <p:sldId id="284" r:id="rId9"/>
    <p:sldId id="281" r:id="rId10"/>
    <p:sldId id="285" r:id="rId11"/>
    <p:sldId id="287" r:id="rId12"/>
    <p:sldId id="286" r:id="rId13"/>
    <p:sldId id="288" r:id="rId14"/>
    <p:sldId id="289" r:id="rId15"/>
    <p:sldId id="271" r:id="rId16"/>
    <p:sldId id="273" r:id="rId17"/>
    <p:sldId id="290" r:id="rId18"/>
    <p:sldId id="275" r:id="rId19"/>
    <p:sldId id="274" r:id="rId20"/>
    <p:sldId id="291" r:id="rId21"/>
    <p:sldId id="292" r:id="rId22"/>
    <p:sldId id="282" r:id="rId23"/>
    <p:sldId id="270" r:id="rId24"/>
  </p:sldIdLst>
  <p:sldSz cx="12192000" cy="6858000"/>
  <p:notesSz cx="6858000" cy="9144000"/>
  <p:embeddedFontLst>
    <p:embeddedFont>
      <p:font typeface="Calibri" pitchFamily="34" charset="0"/>
      <p:regular r:id="rId26"/>
      <p:bold r:id="rId27"/>
      <p:italic r:id="rId28"/>
      <p:boldItalic r:id="rId29"/>
    </p:embeddedFont>
    <p:embeddedFont>
      <p:font typeface="JF Flat" charset="-78"/>
      <p:regular r:id="rId30"/>
    </p:embeddedFont>
    <p:embeddedFont>
      <p:font typeface="Calibri Light" charset="0"/>
      <p:regular r:id="rId31"/>
      <p:italic r:id="rId32"/>
    </p:embeddedFont>
  </p:embeddedFontLst>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er" initials="Y" lastIdx="1" clrIdx="0">
    <p:extLst>
      <p:ext uri="{19B8F6BF-5375-455C-9EA6-DF929625EA0E}">
        <p15:presenceInfo xmlns="" xmlns:p15="http://schemas.microsoft.com/office/powerpoint/2012/main" userId="Y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10A43"/>
    <a:srgbClr val="FF618A"/>
    <a:srgbClr val="FF2E63"/>
    <a:srgbClr val="011067"/>
    <a:srgbClr val="01106B"/>
    <a:srgbClr val="1032F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5000" autoAdjust="0"/>
    <p:restoredTop sz="94660"/>
  </p:normalViewPr>
  <p:slideViewPr>
    <p:cSldViewPr snapToGrid="0">
      <p:cViewPr varScale="1">
        <p:scale>
          <a:sx n="68" d="100"/>
          <a:sy n="68" d="100"/>
        </p:scale>
        <p:origin x="-822" y="-96"/>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2T15:13:08.975" idx="1">
    <p:pos x="170" y="-530"/>
    <p:text>Yaser	2020-05-29
هذا القالب مصمم ومقدم حصريًا من قبل "بوربوينت بالعربي Arabppt.com". لمزيد من القوالب العربية الاحترافية، يمكنكم تصفح موقعنا وتنزيل القوالب العربية الاحترافية مجانًا.</p:text>
    <p:extLst>
      <p:ext uri="{C676402C-5697-4E1C-873F-D02D1690AC5C}">
        <p15:threadingInfo xmlns=""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1116B-31ED-493F-AC0C-FF41178DA969}" type="datetimeFigureOut">
              <a:rPr lang="en-US" smtClean="0"/>
              <a:pPr/>
              <a:t>5/9/2021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7B128-23DB-4FBE-9E89-3C23E1CF3472}" type="slidenum">
              <a:rPr lang="en-US" smtClean="0"/>
              <a:pPr/>
              <a:t>‹#›</a:t>
            </a:fld>
            <a:endParaRPr lang="en-US"/>
          </a:p>
        </p:txBody>
      </p:sp>
    </p:spTree>
    <p:extLst>
      <p:ext uri="{BB962C8B-B14F-4D97-AF65-F5344CB8AC3E}">
        <p14:creationId xmlns="" xmlns:p14="http://schemas.microsoft.com/office/powerpoint/2010/main" val="180372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1</a:t>
            </a:fld>
            <a:endParaRPr lang="en-US"/>
          </a:p>
        </p:txBody>
      </p:sp>
    </p:spTree>
    <p:extLst>
      <p:ext uri="{BB962C8B-B14F-4D97-AF65-F5344CB8AC3E}">
        <p14:creationId xmlns="" xmlns:p14="http://schemas.microsoft.com/office/powerpoint/2010/main" val="148589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12</a:t>
            </a:fld>
            <a:endParaRPr lang="en-US"/>
          </a:p>
        </p:txBody>
      </p:sp>
    </p:spTree>
    <p:extLst>
      <p:ext uri="{BB962C8B-B14F-4D97-AF65-F5344CB8AC3E}">
        <p14:creationId xmlns="" xmlns:p14="http://schemas.microsoft.com/office/powerpoint/2010/main" val="889520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15</a:t>
            </a:fld>
            <a:endParaRPr lang="en-US"/>
          </a:p>
        </p:txBody>
      </p:sp>
    </p:spTree>
    <p:extLst>
      <p:ext uri="{BB962C8B-B14F-4D97-AF65-F5344CB8AC3E}">
        <p14:creationId xmlns="" xmlns:p14="http://schemas.microsoft.com/office/powerpoint/2010/main" val="638441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16</a:t>
            </a:fld>
            <a:endParaRPr lang="en-US"/>
          </a:p>
        </p:txBody>
      </p:sp>
    </p:spTree>
    <p:extLst>
      <p:ext uri="{BB962C8B-B14F-4D97-AF65-F5344CB8AC3E}">
        <p14:creationId xmlns="" xmlns:p14="http://schemas.microsoft.com/office/powerpoint/2010/main" val="88952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19</a:t>
            </a:fld>
            <a:endParaRPr lang="en-US"/>
          </a:p>
        </p:txBody>
      </p:sp>
    </p:spTree>
    <p:extLst>
      <p:ext uri="{BB962C8B-B14F-4D97-AF65-F5344CB8AC3E}">
        <p14:creationId xmlns="" xmlns:p14="http://schemas.microsoft.com/office/powerpoint/2010/main" val="88952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20</a:t>
            </a:fld>
            <a:endParaRPr lang="en-US"/>
          </a:p>
        </p:txBody>
      </p:sp>
    </p:spTree>
    <p:extLst>
      <p:ext uri="{BB962C8B-B14F-4D97-AF65-F5344CB8AC3E}">
        <p14:creationId xmlns="" xmlns:p14="http://schemas.microsoft.com/office/powerpoint/2010/main" val="88952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21</a:t>
            </a:fld>
            <a:endParaRPr lang="en-US"/>
          </a:p>
        </p:txBody>
      </p:sp>
    </p:spTree>
    <p:extLst>
      <p:ext uri="{BB962C8B-B14F-4D97-AF65-F5344CB8AC3E}">
        <p14:creationId xmlns="" xmlns:p14="http://schemas.microsoft.com/office/powerpoint/2010/main" val="88952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22</a:t>
            </a:fld>
            <a:endParaRPr lang="en-US"/>
          </a:p>
        </p:txBody>
      </p:sp>
    </p:spTree>
    <p:extLst>
      <p:ext uri="{BB962C8B-B14F-4D97-AF65-F5344CB8AC3E}">
        <p14:creationId xmlns="" xmlns:p14="http://schemas.microsoft.com/office/powerpoint/2010/main" val="1211384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23</a:t>
            </a:fld>
            <a:endParaRPr lang="en-US"/>
          </a:p>
        </p:txBody>
      </p:sp>
    </p:spTree>
    <p:extLst>
      <p:ext uri="{BB962C8B-B14F-4D97-AF65-F5344CB8AC3E}">
        <p14:creationId xmlns="" xmlns:p14="http://schemas.microsoft.com/office/powerpoint/2010/main" val="362879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2</a:t>
            </a:fld>
            <a:endParaRPr lang="en-US"/>
          </a:p>
        </p:txBody>
      </p:sp>
    </p:spTree>
    <p:extLst>
      <p:ext uri="{BB962C8B-B14F-4D97-AF65-F5344CB8AC3E}">
        <p14:creationId xmlns:p14="http://schemas.microsoft.com/office/powerpoint/2010/main" xmlns="" val="88952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3</a:t>
            </a:fld>
            <a:endParaRPr lang="en-US"/>
          </a:p>
        </p:txBody>
      </p:sp>
    </p:spTree>
    <p:extLst>
      <p:ext uri="{BB962C8B-B14F-4D97-AF65-F5344CB8AC3E}">
        <p14:creationId xmlns="" xmlns:p14="http://schemas.microsoft.com/office/powerpoint/2010/main" val="159594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4</a:t>
            </a:fld>
            <a:endParaRPr lang="en-US"/>
          </a:p>
        </p:txBody>
      </p:sp>
    </p:spTree>
    <p:extLst>
      <p:ext uri="{BB962C8B-B14F-4D97-AF65-F5344CB8AC3E}">
        <p14:creationId xmlns="" xmlns:p14="http://schemas.microsoft.com/office/powerpoint/2010/main" val="121138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5</a:t>
            </a:fld>
            <a:endParaRPr lang="en-US"/>
          </a:p>
        </p:txBody>
      </p:sp>
    </p:spTree>
    <p:extLst>
      <p:ext uri="{BB962C8B-B14F-4D97-AF65-F5344CB8AC3E}">
        <p14:creationId xmlns="" xmlns:p14="http://schemas.microsoft.com/office/powerpoint/2010/main" val="63844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6</a:t>
            </a:fld>
            <a:endParaRPr lang="en-US"/>
          </a:p>
        </p:txBody>
      </p:sp>
    </p:spTree>
    <p:extLst>
      <p:ext uri="{BB962C8B-B14F-4D97-AF65-F5344CB8AC3E}">
        <p14:creationId xmlns="" xmlns:p14="http://schemas.microsoft.com/office/powerpoint/2010/main" val="88952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7</a:t>
            </a:fld>
            <a:endParaRPr lang="en-US"/>
          </a:p>
        </p:txBody>
      </p:sp>
    </p:spTree>
    <p:extLst>
      <p:ext uri="{BB962C8B-B14F-4D97-AF65-F5344CB8AC3E}">
        <p14:creationId xmlns="" xmlns:p14="http://schemas.microsoft.com/office/powerpoint/2010/main" val="88952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8</a:t>
            </a:fld>
            <a:endParaRPr lang="en-US"/>
          </a:p>
        </p:txBody>
      </p:sp>
    </p:spTree>
    <p:extLst>
      <p:ext uri="{BB962C8B-B14F-4D97-AF65-F5344CB8AC3E}">
        <p14:creationId xmlns="" xmlns:p14="http://schemas.microsoft.com/office/powerpoint/2010/main" val="88952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9</a:t>
            </a:fld>
            <a:endParaRPr lang="en-US"/>
          </a:p>
        </p:txBody>
      </p:sp>
    </p:spTree>
    <p:extLst>
      <p:ext uri="{BB962C8B-B14F-4D97-AF65-F5344CB8AC3E}">
        <p14:creationId xmlns="" xmlns:p14="http://schemas.microsoft.com/office/powerpoint/2010/main" val="88952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8497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E820D64C-AEF1-4F6C-8D7B-9BA4BEA42343}"/>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 xmlns:a16="http://schemas.microsoft.com/office/drawing/2014/main" id="{3978E6C0-E4E2-40C3-BAFA-C1776E2112A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 xmlns:a16="http://schemas.microsoft.com/office/drawing/2014/main" id="{D00D4A14-D7B0-4BEB-AA7D-70ADF6BEBB85}"/>
              </a:ext>
            </a:extLst>
          </p:cNvPr>
          <p:cNvSpPr>
            <a:spLocks noGrp="1"/>
          </p:cNvSpPr>
          <p:nvPr>
            <p:ph type="dt" sz="half" idx="10"/>
          </p:nvPr>
        </p:nvSpPr>
        <p:spPr/>
        <p:txBody>
          <a:bodyPr/>
          <a:lstStyle/>
          <a:p>
            <a:fld id="{DFE04657-F5C7-47E3-8042-CF107B732FEF}" type="datetimeFigureOut">
              <a:rPr lang="ar-SY" smtClean="0"/>
              <a:pPr/>
              <a:t>28/09/1442</a:t>
            </a:fld>
            <a:endParaRPr lang="ar-SY"/>
          </a:p>
        </p:txBody>
      </p:sp>
      <p:sp>
        <p:nvSpPr>
          <p:cNvPr id="5" name="عنصر نائب للتذييل 4">
            <a:extLst>
              <a:ext uri="{FF2B5EF4-FFF2-40B4-BE49-F238E27FC236}">
                <a16:creationId xmlns="" xmlns:a16="http://schemas.microsoft.com/office/drawing/2014/main" id="{284B63C9-16EB-4377-AF70-095A6A71551F}"/>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 xmlns:a16="http://schemas.microsoft.com/office/drawing/2014/main" id="{5567A1F4-6865-4B89-9C1C-66ECAB0BE686}"/>
              </a:ext>
            </a:extLst>
          </p:cNvPr>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 xmlns:p14="http://schemas.microsoft.com/office/powerpoint/2010/main" val="337591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59974068-B91A-40CA-A747-4A505D321213}"/>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 xmlns:a16="http://schemas.microsoft.com/office/drawing/2014/main" id="{A58B8ADD-8208-43CB-A772-D15B85F75BB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 xmlns:a16="http://schemas.microsoft.com/office/drawing/2014/main" id="{CEC9DF4A-8BB1-4D20-8473-DA60539E0016}"/>
              </a:ext>
            </a:extLst>
          </p:cNvPr>
          <p:cNvSpPr>
            <a:spLocks noGrp="1"/>
          </p:cNvSpPr>
          <p:nvPr>
            <p:ph type="dt" sz="half" idx="10"/>
          </p:nvPr>
        </p:nvSpPr>
        <p:spPr/>
        <p:txBody>
          <a:bodyPr/>
          <a:lstStyle/>
          <a:p>
            <a:fld id="{DFE04657-F5C7-47E3-8042-CF107B732FEF}" type="datetimeFigureOut">
              <a:rPr lang="ar-SY" smtClean="0"/>
              <a:pPr/>
              <a:t>28/09/1442</a:t>
            </a:fld>
            <a:endParaRPr lang="ar-SY"/>
          </a:p>
        </p:txBody>
      </p:sp>
      <p:sp>
        <p:nvSpPr>
          <p:cNvPr id="5" name="عنصر نائب للتذييل 4">
            <a:extLst>
              <a:ext uri="{FF2B5EF4-FFF2-40B4-BE49-F238E27FC236}">
                <a16:creationId xmlns="" xmlns:a16="http://schemas.microsoft.com/office/drawing/2014/main" id="{AC8E7723-821A-4183-82CD-DF16421A51CF}"/>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 xmlns:a16="http://schemas.microsoft.com/office/drawing/2014/main" id="{AA6CDFFD-8210-4780-BAA0-95A0EE15F16D}"/>
              </a:ext>
            </a:extLst>
          </p:cNvPr>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 xmlns:p14="http://schemas.microsoft.com/office/powerpoint/2010/main" val="173546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3497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2118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4365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3377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عنوان فقط">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9282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88D6023E-9E22-4A24-905F-569BBB2D5F09}"/>
              </a:ext>
            </a:extLst>
          </p:cNvPr>
          <p:cNvSpPr/>
          <p:nvPr userDrawn="1"/>
        </p:nvSpPr>
        <p:spPr>
          <a:xfrm>
            <a:off x="0" y="0"/>
            <a:ext cx="12192000" cy="6858000"/>
          </a:xfrm>
          <a:prstGeom prst="rect">
            <a:avLst/>
          </a:prstGeom>
          <a:solidFill>
            <a:srgbClr val="01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 xmlns:p14="http://schemas.microsoft.com/office/powerpoint/2010/main" val="266915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4467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CD1FCFDD-40D0-417D-AE0B-F818A3333FE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SY"/>
          </a:p>
        </p:txBody>
      </p:sp>
      <p:sp>
        <p:nvSpPr>
          <p:cNvPr id="3" name="عنصر نائب للصورة 2">
            <a:extLst>
              <a:ext uri="{FF2B5EF4-FFF2-40B4-BE49-F238E27FC236}">
                <a16:creationId xmlns="" xmlns:a16="http://schemas.microsoft.com/office/drawing/2014/main" id="{A38FEA4E-CED3-4B71-82B2-3E4487D7A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a:extLst>
              <a:ext uri="{FF2B5EF4-FFF2-40B4-BE49-F238E27FC236}">
                <a16:creationId xmlns="" xmlns:a16="http://schemas.microsoft.com/office/drawing/2014/main" id="{FD3590A8-3F22-461D-AECA-DFFC042E6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4D5D918-EADF-4830-9B57-4EAD592DF78E}"/>
              </a:ext>
            </a:extLst>
          </p:cNvPr>
          <p:cNvSpPr>
            <a:spLocks noGrp="1"/>
          </p:cNvSpPr>
          <p:nvPr>
            <p:ph type="dt" sz="half" idx="10"/>
          </p:nvPr>
        </p:nvSpPr>
        <p:spPr/>
        <p:txBody>
          <a:bodyPr/>
          <a:lstStyle/>
          <a:p>
            <a:fld id="{DFE04657-F5C7-47E3-8042-CF107B732FEF}" type="datetimeFigureOut">
              <a:rPr lang="ar-SY" smtClean="0"/>
              <a:pPr/>
              <a:t>28/09/1442</a:t>
            </a:fld>
            <a:endParaRPr lang="ar-SY"/>
          </a:p>
        </p:txBody>
      </p:sp>
      <p:sp>
        <p:nvSpPr>
          <p:cNvPr id="6" name="عنصر نائب للتذييل 5">
            <a:extLst>
              <a:ext uri="{FF2B5EF4-FFF2-40B4-BE49-F238E27FC236}">
                <a16:creationId xmlns="" xmlns:a16="http://schemas.microsoft.com/office/drawing/2014/main" id="{4A05D66F-B403-4EB1-BBE2-8D73DF2D475A}"/>
              </a:ext>
            </a:extLst>
          </p:cNvPr>
          <p:cNvSpPr>
            <a:spLocks noGrp="1"/>
          </p:cNvSpPr>
          <p:nvPr>
            <p:ph type="ftr" sz="quarter" idx="11"/>
          </p:nvPr>
        </p:nvSpPr>
        <p:spPr/>
        <p:txBody>
          <a:bodyPr/>
          <a:lstStyle/>
          <a:p>
            <a:endParaRPr lang="ar-SY"/>
          </a:p>
        </p:txBody>
      </p:sp>
      <p:sp>
        <p:nvSpPr>
          <p:cNvPr id="7" name="عنصر نائب لرقم الشريحة 6">
            <a:extLst>
              <a:ext uri="{FF2B5EF4-FFF2-40B4-BE49-F238E27FC236}">
                <a16:creationId xmlns="" xmlns:a16="http://schemas.microsoft.com/office/drawing/2014/main" id="{C78D160F-31E0-43AA-A316-2CD61E3A7EF1}"/>
              </a:ext>
            </a:extLst>
          </p:cNvPr>
          <p:cNvSpPr>
            <a:spLocks noGrp="1"/>
          </p:cNvSpPr>
          <p:nvPr>
            <p:ph type="sldNum" sz="quarter" idx="12"/>
          </p:nvPr>
        </p:nvSpPr>
        <p:spPr/>
        <p:txBody>
          <a:bodyPr/>
          <a:lstStyle/>
          <a:p>
            <a:fld id="{88638250-1A0D-4B72-8816-3279AAC40D32}" type="slidenum">
              <a:rPr lang="ar-SY" smtClean="0"/>
              <a:pPr/>
              <a:t>‹#›</a:t>
            </a:fld>
            <a:endParaRPr lang="ar-SY"/>
          </a:p>
        </p:txBody>
      </p:sp>
    </p:spTree>
    <p:extLst>
      <p:ext uri="{BB962C8B-B14F-4D97-AF65-F5344CB8AC3E}">
        <p14:creationId xmlns="" xmlns:p14="http://schemas.microsoft.com/office/powerpoint/2010/main" val="296313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arabpp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D7A3DE75-C216-4F25-8BB1-58D1E26BB12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SY"/>
          </a:p>
        </p:txBody>
      </p:sp>
      <p:sp>
        <p:nvSpPr>
          <p:cNvPr id="3" name="عنصر نائب للنص 2">
            <a:extLst>
              <a:ext uri="{FF2B5EF4-FFF2-40B4-BE49-F238E27FC236}">
                <a16:creationId xmlns="" xmlns:a16="http://schemas.microsoft.com/office/drawing/2014/main" id="{22C54F9E-17DE-454F-A9FA-5BC300A4ED6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 xmlns:a16="http://schemas.microsoft.com/office/drawing/2014/main" id="{34E647C6-1C7B-4CC7-950F-3CF9DB46B2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E04657-F5C7-47E3-8042-CF107B732FEF}" type="datetimeFigureOut">
              <a:rPr lang="ar-SY" smtClean="0"/>
              <a:pPr/>
              <a:t>28/09/1442</a:t>
            </a:fld>
            <a:endParaRPr lang="ar-SY"/>
          </a:p>
        </p:txBody>
      </p:sp>
      <p:sp>
        <p:nvSpPr>
          <p:cNvPr id="5" name="عنصر نائب للتذييل 4">
            <a:extLst>
              <a:ext uri="{FF2B5EF4-FFF2-40B4-BE49-F238E27FC236}">
                <a16:creationId xmlns="" xmlns:a16="http://schemas.microsoft.com/office/drawing/2014/main" id="{E8C8A20A-9C1C-4049-A814-DEC3C7ED2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a:extLst>
              <a:ext uri="{FF2B5EF4-FFF2-40B4-BE49-F238E27FC236}">
                <a16:creationId xmlns="" xmlns:a16="http://schemas.microsoft.com/office/drawing/2014/main" id="{EA8CD21B-90BE-4AB0-9C82-A4437443DE3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8638250-1A0D-4B72-8816-3279AAC40D32}" type="slidenum">
              <a:rPr lang="ar-SY" smtClean="0"/>
              <a:pPr/>
              <a:t>‹#›</a:t>
            </a:fld>
            <a:endParaRPr lang="ar-SY"/>
          </a:p>
        </p:txBody>
      </p:sp>
      <p:sp>
        <p:nvSpPr>
          <p:cNvPr id="8" name="TextBox 7">
            <a:extLst>
              <a:ext uri="{FF2B5EF4-FFF2-40B4-BE49-F238E27FC236}">
                <a16:creationId xmlns="" xmlns:a16="http://schemas.microsoft.com/office/drawing/2014/main" id="{E5685AF1-BC7F-438C-B24F-D13836519874}"/>
              </a:ext>
            </a:extLst>
          </p:cNvPr>
          <p:cNvSpPr txBox="1"/>
          <p:nvPr userDrawn="1"/>
        </p:nvSpPr>
        <p:spPr>
          <a:xfrm>
            <a:off x="0" y="6698445"/>
            <a:ext cx="1117614" cy="184666"/>
          </a:xfrm>
          <a:prstGeom prst="rect">
            <a:avLst/>
          </a:prstGeom>
          <a:noFill/>
        </p:spPr>
        <p:txBody>
          <a:bodyPr wrap="none" rtlCol="0">
            <a:spAutoFit/>
          </a:bodyPr>
          <a:lstStyle/>
          <a:p>
            <a:r>
              <a:rPr lang="ar-AE" sz="600" dirty="0">
                <a:solidFill>
                  <a:schemeClr val="bg1">
                    <a:lumMod val="50000"/>
                  </a:schemeClr>
                </a:solidFill>
              </a:rPr>
              <a:t>مصمم من قبل: </a:t>
            </a:r>
            <a:r>
              <a:rPr lang="en-US" sz="600" dirty="0">
                <a:solidFill>
                  <a:schemeClr val="bg1">
                    <a:lumMod val="50000"/>
                  </a:schemeClr>
                </a:solidFill>
                <a:hlinkClick r:id="rId13">
                  <a:extLst>
                    <a:ext uri="{A12FA001-AC4F-418D-AE19-62706E023703}">
                      <ahyp:hlinkClr xmlns="" xmlns:ahyp="http://schemas.microsoft.com/office/drawing/2018/hyperlinkcolor" val="tx"/>
                    </a:ext>
                  </a:extLst>
                </a:hlinkClick>
              </a:rPr>
              <a:t>ArabPPT.com</a:t>
            </a:r>
            <a:endParaRPr lang="en-US" sz="600" dirty="0">
              <a:solidFill>
                <a:schemeClr val="bg1">
                  <a:lumMod val="50000"/>
                </a:schemeClr>
              </a:solidFill>
            </a:endParaRPr>
          </a:p>
        </p:txBody>
      </p:sp>
    </p:spTree>
    <p:extLst>
      <p:ext uri="{BB962C8B-B14F-4D97-AF65-F5344CB8AC3E}">
        <p14:creationId xmlns="" xmlns:p14="http://schemas.microsoft.com/office/powerpoint/2010/main" val="28798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 xmlns:a16="http://schemas.microsoft.com/office/drawing/2014/main" id="{29EEE361-DED4-4DF0-9C96-6D114FB448F9}"/>
              </a:ext>
            </a:extLst>
          </p:cNvPr>
          <p:cNvSpPr/>
          <p:nvPr/>
        </p:nvSpPr>
        <p:spPr>
          <a:xfrm>
            <a:off x="6590075" y="0"/>
            <a:ext cx="5601925" cy="6858000"/>
          </a:xfrm>
          <a:custGeom>
            <a:avLst/>
            <a:gdLst>
              <a:gd name="connsiteX0" fmla="*/ 1954965 w 5601925"/>
              <a:gd name="connsiteY0" fmla="*/ 0 h 6858000"/>
              <a:gd name="connsiteX1" fmla="*/ 5601925 w 5601925"/>
              <a:gd name="connsiteY1" fmla="*/ 0 h 6858000"/>
              <a:gd name="connsiteX2" fmla="*/ 5601925 w 5601925"/>
              <a:gd name="connsiteY2" fmla="*/ 6858000 h 6858000"/>
              <a:gd name="connsiteX3" fmla="*/ 1954964 w 5601925"/>
              <a:gd name="connsiteY3" fmla="*/ 6858000 h 6858000"/>
              <a:gd name="connsiteX4" fmla="*/ 1918658 w 5601925"/>
              <a:gd name="connsiteY4" fmla="*/ 6837125 h 6858000"/>
              <a:gd name="connsiteX5" fmla="*/ 0 w 5601925"/>
              <a:gd name="connsiteY5" fmla="*/ 3429000 h 6858000"/>
              <a:gd name="connsiteX6" fmla="*/ 1918658 w 5601925"/>
              <a:gd name="connsiteY6" fmla="*/ 20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1925" h="6858000">
                <a:moveTo>
                  <a:pt x="1954965" y="0"/>
                </a:moveTo>
                <a:lnTo>
                  <a:pt x="5601925" y="0"/>
                </a:lnTo>
                <a:lnTo>
                  <a:pt x="5601925" y="6858000"/>
                </a:lnTo>
                <a:lnTo>
                  <a:pt x="1954964" y="6858000"/>
                </a:lnTo>
                <a:lnTo>
                  <a:pt x="1918658" y="6837125"/>
                </a:lnTo>
                <a:cubicBezTo>
                  <a:pt x="768378" y="6138197"/>
                  <a:pt x="0" y="4873331"/>
                  <a:pt x="0" y="3429000"/>
                </a:cubicBezTo>
                <a:cubicBezTo>
                  <a:pt x="0" y="1984669"/>
                  <a:pt x="768378" y="719803"/>
                  <a:pt x="1918658" y="20876"/>
                </a:cubicBezTo>
                <a:close/>
              </a:path>
            </a:pathLst>
          </a:custGeom>
          <a:solidFill>
            <a:srgbClr val="01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11500" dirty="0" smtClean="0"/>
              <a:t>عنوان البحث </a:t>
            </a:r>
            <a:endParaRPr lang="ar-SY" sz="11500" dirty="0"/>
          </a:p>
        </p:txBody>
      </p:sp>
      <p:sp>
        <p:nvSpPr>
          <p:cNvPr id="8" name="مستطيل 7">
            <a:extLst>
              <a:ext uri="{FF2B5EF4-FFF2-40B4-BE49-F238E27FC236}">
                <a16:creationId xmlns="" xmlns:a16="http://schemas.microsoft.com/office/drawing/2014/main" id="{DA2BAA99-C092-4DDA-84D6-F88899EB4A8D}"/>
              </a:ext>
            </a:extLst>
          </p:cNvPr>
          <p:cNvSpPr/>
          <p:nvPr/>
        </p:nvSpPr>
        <p:spPr>
          <a:xfrm>
            <a:off x="0" y="0"/>
            <a:ext cx="6358038" cy="6857999"/>
          </a:xfrm>
          <a:prstGeom prst="rect">
            <a:avLst/>
          </a:pr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0" name="مربع نص 9">
            <a:extLst>
              <a:ext uri="{FF2B5EF4-FFF2-40B4-BE49-F238E27FC236}">
                <a16:creationId xmlns="" xmlns:a16="http://schemas.microsoft.com/office/drawing/2014/main" id="{4D6D2432-20F6-4AE5-9469-FDA471731AB0}"/>
              </a:ext>
            </a:extLst>
          </p:cNvPr>
          <p:cNvSpPr txBox="1"/>
          <p:nvPr/>
        </p:nvSpPr>
        <p:spPr>
          <a:xfrm>
            <a:off x="239151" y="2208627"/>
            <a:ext cx="5739620" cy="1015663"/>
          </a:xfrm>
          <a:prstGeom prst="rect">
            <a:avLst/>
          </a:prstGeom>
          <a:solidFill>
            <a:schemeClr val="accent4">
              <a:lumMod val="20000"/>
              <a:lumOff val="80000"/>
            </a:schemeClr>
          </a:solidFill>
        </p:spPr>
        <p:txBody>
          <a:bodyPr wrap="square" rtlCol="1">
            <a:spAutoFit/>
          </a:bodyPr>
          <a:lstStyle/>
          <a:p>
            <a:r>
              <a:rPr lang="ar-DZ" sz="6000" b="1" dirty="0" smtClean="0">
                <a:solidFill>
                  <a:srgbClr val="FF2E63"/>
                </a:solidFill>
              </a:rPr>
              <a:t>تطوير الكفاءات</a:t>
            </a:r>
            <a:endParaRPr lang="ar-SY" sz="6000" b="1" dirty="0">
              <a:solidFill>
                <a:schemeClr val="tx1">
                  <a:lumMod val="95000"/>
                  <a:lumOff val="5000"/>
                </a:schemeClr>
              </a:solidFill>
            </a:endParaRPr>
          </a:p>
        </p:txBody>
      </p:sp>
    </p:spTree>
    <p:extLst>
      <p:ext uri="{BB962C8B-B14F-4D97-AF65-F5344CB8AC3E}">
        <p14:creationId xmlns="" xmlns:p14="http://schemas.microsoft.com/office/powerpoint/2010/main" val="35553925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3201" y="58059"/>
            <a:ext cx="11785600" cy="6863417"/>
          </a:xfrm>
          <a:prstGeom prst="rect">
            <a:avLst/>
          </a:prstGeom>
        </p:spPr>
        <p:txBody>
          <a:bodyPr wrap="square">
            <a:spAutoFit/>
          </a:bodyPr>
          <a:lstStyle/>
          <a:p>
            <a:r>
              <a:rPr lang="ar-SA" sz="2000" b="1" dirty="0" smtClean="0"/>
              <a:t>*التعريف بالعمل</a:t>
            </a:r>
            <a:r>
              <a:rPr lang="ar-SA" sz="2000" dirty="0" smtClean="0"/>
              <a:t>: حيث يذكر في هذا المجال مسمى العمل أو الوظيفة، تاريخ إعداد الوصف، الجهة التي وصفته، القسم أو الوحدة التي يرتبط </a:t>
            </a:r>
            <a:r>
              <a:rPr lang="ar-SA" sz="2000" dirty="0" err="1" smtClean="0"/>
              <a:t>بها</a:t>
            </a:r>
            <a:r>
              <a:rPr lang="ar-SA" sz="2000" dirty="0" smtClean="0"/>
              <a:t> تنظيميا. </a:t>
            </a:r>
            <a:endParaRPr lang="en-US" sz="2000" dirty="0" smtClean="0"/>
          </a:p>
          <a:p>
            <a:r>
              <a:rPr lang="ar-SA" sz="2000" b="1" dirty="0" smtClean="0"/>
              <a:t>*ملخص العمل</a:t>
            </a:r>
            <a:r>
              <a:rPr lang="ar-SA" sz="2000" dirty="0" smtClean="0"/>
              <a:t>: فيه إشارة مختصرة لطبيعة العمل تكفي لبيان الجوانب الأساسية فيه، النشاطات والواجبات المسئوليات المحددة: والذي يصف مفردات المهام، والواجبات الأساسية،،والأعمال </a:t>
            </a:r>
            <a:r>
              <a:rPr lang="ar-SA" sz="2000" dirty="0" err="1" smtClean="0"/>
              <a:t>المؤداة</a:t>
            </a:r>
            <a:r>
              <a:rPr lang="ar-DZ" sz="2000" dirty="0" smtClean="0"/>
              <a:t> </a:t>
            </a:r>
            <a:r>
              <a:rPr lang="ar-SA" sz="2000" dirty="0" smtClean="0"/>
              <a:t>في</a:t>
            </a:r>
            <a:r>
              <a:rPr lang="ar-DZ" sz="2000" dirty="0" smtClean="0"/>
              <a:t> </a:t>
            </a:r>
            <a:r>
              <a:rPr lang="ar-SA" sz="2000" dirty="0" smtClean="0"/>
              <a:t>العمل،</a:t>
            </a:r>
            <a:r>
              <a:rPr lang="ar-DZ" sz="2000" dirty="0" smtClean="0"/>
              <a:t> </a:t>
            </a:r>
            <a:r>
              <a:rPr lang="ar-SA" sz="2000" dirty="0" smtClean="0"/>
              <a:t>والاتصالات</a:t>
            </a:r>
            <a:r>
              <a:rPr lang="ar-DZ" sz="2000" dirty="0" smtClean="0"/>
              <a:t> </a:t>
            </a:r>
            <a:r>
              <a:rPr lang="ar-SA" sz="2000" dirty="0" smtClean="0"/>
              <a:t>المطلوبة</a:t>
            </a:r>
            <a:r>
              <a:rPr lang="ar-DZ" sz="2000" dirty="0" smtClean="0"/>
              <a:t> </a:t>
            </a:r>
            <a:r>
              <a:rPr lang="ar-SA" sz="2000" dirty="0" smtClean="0"/>
              <a:t>مع</a:t>
            </a:r>
            <a:r>
              <a:rPr lang="ar-DZ" sz="2000" dirty="0" smtClean="0"/>
              <a:t> </a:t>
            </a:r>
            <a:r>
              <a:rPr lang="ar-SA" sz="2000" dirty="0" smtClean="0"/>
              <a:t>العاملين</a:t>
            </a:r>
            <a:r>
              <a:rPr lang="ar-DZ" sz="2000" dirty="0" smtClean="0"/>
              <a:t> </a:t>
            </a:r>
            <a:r>
              <a:rPr lang="ar-SA" sz="2000" dirty="0" smtClean="0"/>
              <a:t>في</a:t>
            </a:r>
            <a:r>
              <a:rPr lang="ar-DZ" sz="2000" dirty="0" smtClean="0"/>
              <a:t> </a:t>
            </a:r>
            <a:r>
              <a:rPr lang="ar-SA" sz="2000" dirty="0" smtClean="0"/>
              <a:t>الوحدات،</a:t>
            </a:r>
            <a:r>
              <a:rPr lang="ar-DZ" sz="2000" dirty="0" smtClean="0"/>
              <a:t> </a:t>
            </a:r>
            <a:r>
              <a:rPr lang="ar-SA" sz="2000" dirty="0" smtClean="0"/>
              <a:t>والأقسام</a:t>
            </a:r>
            <a:r>
              <a:rPr lang="ar-DZ" sz="2000" dirty="0" smtClean="0"/>
              <a:t> </a:t>
            </a:r>
            <a:r>
              <a:rPr lang="ar-SA" sz="2000" dirty="0" smtClean="0"/>
              <a:t>الأخرى،</a:t>
            </a:r>
            <a:r>
              <a:rPr lang="ar-DZ" sz="2000" dirty="0" smtClean="0"/>
              <a:t> </a:t>
            </a:r>
            <a:r>
              <a:rPr lang="ar-SA" sz="2000" dirty="0" smtClean="0"/>
              <a:t>وكذلك</a:t>
            </a:r>
            <a:r>
              <a:rPr lang="ar-DZ" sz="2000" dirty="0" smtClean="0"/>
              <a:t> </a:t>
            </a:r>
            <a:r>
              <a:rPr lang="ar-SA" sz="2000" dirty="0" smtClean="0"/>
              <a:t>ارتباطات</a:t>
            </a:r>
            <a:r>
              <a:rPr lang="ar-DZ" sz="2000" dirty="0" smtClean="0"/>
              <a:t> </a:t>
            </a:r>
            <a:r>
              <a:rPr lang="ar-SA" sz="2000" dirty="0" smtClean="0"/>
              <a:t>المسؤولية</a:t>
            </a:r>
            <a:r>
              <a:rPr lang="ar-DZ" sz="2000" dirty="0" smtClean="0"/>
              <a:t> </a:t>
            </a:r>
            <a:r>
              <a:rPr lang="ar-SA" sz="2000" dirty="0" smtClean="0"/>
              <a:t>بالنسبة</a:t>
            </a:r>
            <a:r>
              <a:rPr lang="ar-DZ" sz="2000" dirty="0" smtClean="0"/>
              <a:t> </a:t>
            </a:r>
            <a:r>
              <a:rPr lang="ar-SA" sz="2000" dirty="0" smtClean="0"/>
              <a:t>للعمل</a:t>
            </a:r>
            <a:r>
              <a:rPr lang="ar-DZ" sz="2000" dirty="0" smtClean="0"/>
              <a:t> </a:t>
            </a:r>
            <a:r>
              <a:rPr lang="ar-SA" sz="2000" dirty="0" smtClean="0"/>
              <a:t>وحدود</a:t>
            </a:r>
            <a:r>
              <a:rPr lang="ar-DZ" sz="2000" dirty="0" smtClean="0"/>
              <a:t> </a:t>
            </a:r>
            <a:r>
              <a:rPr lang="ar-SA" sz="2000" dirty="0" smtClean="0"/>
              <a:t>الإشراف</a:t>
            </a:r>
            <a:r>
              <a:rPr lang="ar-DZ" sz="2000" dirty="0" smtClean="0"/>
              <a:t> </a:t>
            </a:r>
            <a:r>
              <a:rPr lang="ar-SA" sz="2000" dirty="0" smtClean="0"/>
              <a:t>عليه</a:t>
            </a:r>
            <a:r>
              <a:rPr lang="ar-SA" sz="2000" dirty="0" smtClean="0"/>
              <a:t>؛</a:t>
            </a:r>
            <a:endParaRPr lang="en-US" sz="2000" dirty="0" smtClean="0"/>
          </a:p>
          <a:p>
            <a:r>
              <a:rPr lang="fr-FR" sz="2000" b="1" dirty="0" smtClean="0"/>
              <a:t>*</a:t>
            </a:r>
            <a:r>
              <a:rPr lang="ar-SA" sz="2000" b="1" dirty="0" smtClean="0"/>
              <a:t>ظروف</a:t>
            </a:r>
            <a:r>
              <a:rPr lang="ar-DZ" sz="2000" b="1" dirty="0" smtClean="0"/>
              <a:t> </a:t>
            </a:r>
            <a:r>
              <a:rPr lang="ar-SA" sz="2000" b="1" dirty="0" smtClean="0"/>
              <a:t>وبيئة</a:t>
            </a:r>
            <a:r>
              <a:rPr lang="ar-DZ" sz="2000" b="1" dirty="0" smtClean="0"/>
              <a:t> </a:t>
            </a:r>
            <a:r>
              <a:rPr lang="ar-SA" sz="2000" b="1" dirty="0" smtClean="0"/>
              <a:t>العمل</a:t>
            </a:r>
            <a:r>
              <a:rPr lang="ar-DZ" sz="2000" b="1" dirty="0" smtClean="0"/>
              <a:t> </a:t>
            </a:r>
            <a:r>
              <a:rPr lang="ar-SA" sz="2000" b="1" dirty="0" smtClean="0"/>
              <a:t>المادية</a:t>
            </a:r>
            <a:r>
              <a:rPr lang="ar-SA" sz="2000" dirty="0" smtClean="0"/>
              <a:t>: </a:t>
            </a:r>
            <a:r>
              <a:rPr lang="ar-SA" sz="2000" dirty="0" smtClean="0"/>
              <a:t>وفيه</a:t>
            </a:r>
            <a:r>
              <a:rPr lang="ar-DZ" sz="2000" dirty="0" smtClean="0"/>
              <a:t> </a:t>
            </a:r>
            <a:r>
              <a:rPr lang="ar-SA" sz="2000" dirty="0" smtClean="0"/>
              <a:t>يتم</a:t>
            </a:r>
            <a:r>
              <a:rPr lang="ar-DZ" sz="2000" dirty="0" smtClean="0"/>
              <a:t> </a:t>
            </a:r>
            <a:r>
              <a:rPr lang="ar-SA" sz="2000" dirty="0" smtClean="0"/>
              <a:t>وصف</a:t>
            </a:r>
            <a:r>
              <a:rPr lang="ar-DZ" sz="2000" dirty="0" smtClean="0"/>
              <a:t> </a:t>
            </a:r>
            <a:r>
              <a:rPr lang="ar-SA" sz="2000" dirty="0" smtClean="0"/>
              <a:t>الجوانب</a:t>
            </a:r>
            <a:r>
              <a:rPr lang="ar-DZ" sz="2000" dirty="0" smtClean="0"/>
              <a:t> </a:t>
            </a:r>
            <a:r>
              <a:rPr lang="ar-SA" sz="2000" dirty="0" smtClean="0"/>
              <a:t>المادية</a:t>
            </a:r>
            <a:r>
              <a:rPr lang="ar-DZ" sz="2000" dirty="0" smtClean="0"/>
              <a:t> </a:t>
            </a:r>
            <a:r>
              <a:rPr lang="ar-SA" sz="2000" dirty="0" smtClean="0"/>
              <a:t>للعمل،</a:t>
            </a:r>
            <a:r>
              <a:rPr lang="ar-DZ" sz="2000" dirty="0" smtClean="0"/>
              <a:t> </a:t>
            </a:r>
            <a:r>
              <a:rPr lang="ar-SA" sz="2000" dirty="0" smtClean="0"/>
              <a:t>وما</a:t>
            </a:r>
            <a:r>
              <a:rPr lang="ar-DZ" sz="2000" dirty="0" smtClean="0"/>
              <a:t> </a:t>
            </a:r>
            <a:r>
              <a:rPr lang="ar-SA" sz="2000" dirty="0" smtClean="0"/>
              <a:t>يستخدمه</a:t>
            </a:r>
            <a:r>
              <a:rPr lang="ar-DZ" sz="2000" dirty="0" smtClean="0"/>
              <a:t> </a:t>
            </a:r>
            <a:r>
              <a:rPr lang="ar-SA" sz="2000" dirty="0" smtClean="0"/>
              <a:t>من</a:t>
            </a:r>
            <a:r>
              <a:rPr lang="ar-DZ" sz="2000" dirty="0" smtClean="0"/>
              <a:t> </a:t>
            </a:r>
            <a:r>
              <a:rPr lang="ar-SA" sz="2000" dirty="0" smtClean="0"/>
              <a:t>يقوم</a:t>
            </a:r>
            <a:r>
              <a:rPr lang="ar-DZ" sz="2000" dirty="0" smtClean="0"/>
              <a:t> </a:t>
            </a:r>
            <a:r>
              <a:rPr lang="ar-SA" sz="2000" dirty="0" err="1" smtClean="0"/>
              <a:t>به</a:t>
            </a:r>
            <a:r>
              <a:rPr lang="ar-SA" sz="2000" dirty="0" smtClean="0"/>
              <a:t>،</a:t>
            </a:r>
            <a:r>
              <a:rPr lang="ar-DZ" sz="2000" dirty="0" smtClean="0"/>
              <a:t> </a:t>
            </a:r>
            <a:r>
              <a:rPr lang="ar-SA" sz="2000" dirty="0" smtClean="0"/>
              <a:t>والظروف</a:t>
            </a:r>
            <a:r>
              <a:rPr lang="ar-DZ" sz="2000" dirty="0" smtClean="0"/>
              <a:t> </a:t>
            </a:r>
            <a:r>
              <a:rPr lang="ar-SA" sz="2000" dirty="0" smtClean="0"/>
              <a:t>المحيطة</a:t>
            </a:r>
            <a:r>
              <a:rPr lang="ar-DZ" sz="2000" dirty="0" smtClean="0"/>
              <a:t> </a:t>
            </a:r>
            <a:r>
              <a:rPr lang="ar-SA" sz="2000" dirty="0" smtClean="0"/>
              <a:t>بالعمل</a:t>
            </a:r>
            <a:r>
              <a:rPr lang="ar-SA" sz="2000" dirty="0" smtClean="0"/>
              <a:t>.</a:t>
            </a:r>
            <a:endParaRPr lang="en-US" sz="2000" dirty="0" smtClean="0"/>
          </a:p>
          <a:p>
            <a:r>
              <a:rPr lang="ar-SA" sz="2000" b="1" dirty="0" smtClean="0"/>
              <a:t>ج -الاستقطاب </a:t>
            </a:r>
            <a:r>
              <a:rPr lang="ar-SA" sz="2000" dirty="0" smtClean="0"/>
              <a:t>: هو عملية اكتشاف، وتحديد، وجذب المرشحين من الأفراد المهتمين، والقادرين على  استلام الوظائف الشاغرة أو المتوقعة. </a:t>
            </a:r>
            <a:endParaRPr lang="en-US" sz="2000" dirty="0" smtClean="0"/>
          </a:p>
          <a:p>
            <a:r>
              <a:rPr lang="ar-SA" sz="2000" dirty="0" smtClean="0"/>
              <a:t>وعِّرف أيضا على أنه:" البحث عن، وجذب الأفراد المؤهلين لشغل الوظائف الشاغرة". </a:t>
            </a:r>
            <a:endParaRPr lang="en-US" sz="2000" dirty="0" smtClean="0"/>
          </a:p>
          <a:p>
            <a:r>
              <a:rPr lang="ar-SA" sz="2000" dirty="0" smtClean="0"/>
              <a:t>وتمر عملية الاستقطاب بالخطوات التالية</a:t>
            </a:r>
            <a:r>
              <a:rPr lang="ar-SA" sz="2000" dirty="0" smtClean="0"/>
              <a:t>:</a:t>
            </a:r>
            <a:r>
              <a:rPr lang="ar-DZ" sz="2000" dirty="0" smtClean="0"/>
              <a:t/>
            </a:r>
            <a:br>
              <a:rPr lang="ar-DZ" sz="2000" dirty="0" smtClean="0"/>
            </a:br>
            <a:r>
              <a:rPr lang="ar-DZ" sz="2000" dirty="0" smtClean="0"/>
              <a:t> </a:t>
            </a:r>
            <a:r>
              <a:rPr lang="ar-DZ" sz="2000" dirty="0" err="1" smtClean="0"/>
              <a:t>الخطوةالأولى</a:t>
            </a:r>
            <a:r>
              <a:rPr lang="ar-DZ" sz="2000" dirty="0" smtClean="0"/>
              <a:t>: </a:t>
            </a:r>
            <a:r>
              <a:rPr lang="ar-DZ" sz="2000" dirty="0" smtClean="0"/>
              <a:t>تبدأ العملية بمراجعة صياغة الخطة </a:t>
            </a:r>
            <a:r>
              <a:rPr lang="ar-DZ" sz="2000" dirty="0" err="1" smtClean="0"/>
              <a:t>الاستراتيجية</a:t>
            </a:r>
            <a:r>
              <a:rPr lang="ar-DZ" sz="2000" dirty="0" smtClean="0"/>
              <a:t> للموارد البشرية، والتي توضح العدد المطلوب، والنوعية المطلوبة، بالإضافة إلى مكان التعيين، وكذلك وقت التعيين المطلوب والذي سيحدد لنا وقتا لبدء بعملية الجذب الفعلي للموارد البشرية</a:t>
            </a:r>
            <a:r>
              <a:rPr lang="ar-DZ" sz="2000" dirty="0" smtClean="0"/>
              <a:t>.</a:t>
            </a:r>
          </a:p>
          <a:p>
            <a:r>
              <a:rPr lang="ar-DZ" sz="2000" dirty="0" smtClean="0"/>
              <a:t>- </a:t>
            </a:r>
            <a:r>
              <a:rPr lang="ar-DZ" sz="2000" dirty="0" err="1" smtClean="0"/>
              <a:t>الخطوةالثانية</a:t>
            </a:r>
            <a:r>
              <a:rPr lang="ar-DZ" sz="2000" dirty="0" smtClean="0"/>
              <a:t>: </a:t>
            </a:r>
            <a:r>
              <a:rPr lang="ar-DZ" sz="2000" dirty="0" smtClean="0"/>
              <a:t>إجراء التحليل الوظيفي والاطلاع على مخرجات من وصف الوظيفة، وكذلك مواصفات شاغل الوظيفة، وذلك فيما يتعلق بالمواصفات المطلوبة</a:t>
            </a:r>
            <a:r>
              <a:rPr lang="ar-DZ" sz="2000" dirty="0" smtClean="0"/>
              <a:t>.</a:t>
            </a:r>
          </a:p>
          <a:p>
            <a:r>
              <a:rPr lang="ar-DZ" sz="2000" dirty="0" smtClean="0"/>
              <a:t>- </a:t>
            </a:r>
            <a:r>
              <a:rPr lang="ar-DZ" sz="2000" dirty="0" err="1" smtClean="0"/>
              <a:t>الخطوةالثالثة</a:t>
            </a:r>
            <a:r>
              <a:rPr lang="ar-DZ" sz="2000" dirty="0" smtClean="0"/>
              <a:t>: </a:t>
            </a:r>
            <a:r>
              <a:rPr lang="ar-DZ" sz="2000" dirty="0" smtClean="0"/>
              <a:t>دراسة الوضع من قبل إدارة الموارد البشرية،و تحديد المصادر الحصول على احتياجات المؤسسة من الموارد البشرية </a:t>
            </a:r>
            <a:r>
              <a:rPr lang="ar-DZ" sz="2000" dirty="0" err="1" smtClean="0"/>
              <a:t>والتيإ</a:t>
            </a:r>
            <a:r>
              <a:rPr lang="ar-DZ" sz="2000" dirty="0" smtClean="0"/>
              <a:t> </a:t>
            </a:r>
            <a:r>
              <a:rPr lang="ar-DZ" sz="2000" dirty="0" err="1" smtClean="0"/>
              <a:t>َّماأن</a:t>
            </a:r>
            <a:r>
              <a:rPr lang="ar-DZ" sz="2000" dirty="0" smtClean="0"/>
              <a:t> تكون مصادر داخلية  أو خارجية</a:t>
            </a:r>
            <a:r>
              <a:rPr lang="ar-DZ" sz="2000" dirty="0" smtClean="0"/>
              <a:t>.</a:t>
            </a:r>
          </a:p>
          <a:p>
            <a:r>
              <a:rPr lang="ar-DZ" sz="2000" dirty="0" smtClean="0"/>
              <a:t>- </a:t>
            </a:r>
            <a:r>
              <a:rPr lang="ar-DZ" sz="2000" dirty="0" err="1" smtClean="0"/>
              <a:t>الخطوةالرابعة</a:t>
            </a:r>
            <a:r>
              <a:rPr lang="ar-DZ" sz="2000" dirty="0" smtClean="0"/>
              <a:t>: </a:t>
            </a:r>
            <a:r>
              <a:rPr lang="ar-DZ" sz="2000" dirty="0" smtClean="0"/>
              <a:t>استلام طلبات المتقدمين للعمل سواء باليد، </a:t>
            </a:r>
            <a:r>
              <a:rPr lang="ar-DZ" sz="2000" dirty="0" err="1" smtClean="0"/>
              <a:t>اومن</a:t>
            </a:r>
            <a:r>
              <a:rPr lang="ar-DZ" sz="2000" dirty="0" smtClean="0"/>
              <a:t> </a:t>
            </a:r>
            <a:r>
              <a:rPr lang="ar-DZ" sz="2000" dirty="0" err="1" smtClean="0"/>
              <a:t>خالل</a:t>
            </a:r>
            <a:r>
              <a:rPr lang="ar-DZ" sz="2000" dirty="0" smtClean="0"/>
              <a:t> البريد العادي، أو الإلكتروني ،وتتضمن طلبات التوظيف التي تكون على شكل نموذج محدد يملأه المتقِّدم، مرفق بصورة شخصية ،والمستندات الرسمية المطلوبة</a:t>
            </a:r>
            <a:r>
              <a:rPr lang="ar-DZ" sz="200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3201" y="58059"/>
            <a:ext cx="11785600" cy="5940088"/>
          </a:xfrm>
          <a:prstGeom prst="rect">
            <a:avLst/>
          </a:prstGeom>
        </p:spPr>
        <p:txBody>
          <a:bodyPr wrap="square">
            <a:spAutoFit/>
          </a:bodyPr>
          <a:lstStyle/>
          <a:p>
            <a:r>
              <a:rPr lang="ar-SA" sz="2000" b="1" dirty="0" smtClean="0"/>
              <a:t>*</a:t>
            </a:r>
            <a:r>
              <a:rPr lang="ar-SA" sz="2000" b="1" dirty="0" smtClean="0"/>
              <a:t>د</a:t>
            </a:r>
            <a:r>
              <a:rPr lang="ar-SA" sz="2000" dirty="0" smtClean="0"/>
              <a:t>- </a:t>
            </a:r>
            <a:r>
              <a:rPr lang="ar-SA" sz="2000" b="1" u="sng" dirty="0" smtClean="0"/>
              <a:t>الترقية</a:t>
            </a:r>
            <a:r>
              <a:rPr lang="ar-SA" sz="2000" dirty="0" smtClean="0"/>
              <a:t>: </a:t>
            </a:r>
            <a:r>
              <a:rPr lang="ar-SA" sz="2000" dirty="0" smtClean="0"/>
              <a:t>هي</a:t>
            </a:r>
            <a:r>
              <a:rPr lang="ar-DZ" sz="2000" dirty="0" smtClean="0"/>
              <a:t> </a:t>
            </a:r>
            <a:r>
              <a:rPr lang="ar-SA" sz="2000" dirty="0" smtClean="0"/>
              <a:t>تحريك</a:t>
            </a:r>
            <a:r>
              <a:rPr lang="ar-DZ" sz="2000" dirty="0" smtClean="0"/>
              <a:t> </a:t>
            </a:r>
            <a:r>
              <a:rPr lang="ar-SA" sz="2000" dirty="0" smtClean="0"/>
              <a:t>العاملين</a:t>
            </a:r>
            <a:r>
              <a:rPr lang="ar-DZ" sz="2000" dirty="0" smtClean="0"/>
              <a:t> </a:t>
            </a:r>
            <a:r>
              <a:rPr lang="ar-SA" sz="2000" dirty="0" smtClean="0"/>
              <a:t>إلى</a:t>
            </a:r>
            <a:r>
              <a:rPr lang="ar-DZ" sz="2000" dirty="0" smtClean="0"/>
              <a:t> </a:t>
            </a:r>
            <a:r>
              <a:rPr lang="ar-SA" sz="2000" dirty="0" smtClean="0"/>
              <a:t>أعمال</a:t>
            </a:r>
            <a:r>
              <a:rPr lang="ar-DZ" sz="2000" dirty="0" smtClean="0"/>
              <a:t> </a:t>
            </a:r>
            <a:r>
              <a:rPr lang="ar-SA" sz="2000" dirty="0" smtClean="0"/>
              <a:t>أخرى</a:t>
            </a:r>
            <a:r>
              <a:rPr lang="ar-DZ" sz="2000" dirty="0" smtClean="0"/>
              <a:t> </a:t>
            </a:r>
            <a:r>
              <a:rPr lang="ar-SA" sz="2000" dirty="0" smtClean="0"/>
              <a:t>أفضل،</a:t>
            </a:r>
            <a:r>
              <a:rPr lang="ar-DZ" sz="2000" dirty="0" smtClean="0"/>
              <a:t> </a:t>
            </a:r>
            <a:r>
              <a:rPr lang="ar-SA" sz="2000" dirty="0" smtClean="0"/>
              <a:t>أي</a:t>
            </a:r>
            <a:r>
              <a:rPr lang="ar-DZ" sz="2000" dirty="0" smtClean="0"/>
              <a:t> </a:t>
            </a:r>
            <a:r>
              <a:rPr lang="ar-SA" sz="2000" dirty="0" smtClean="0"/>
              <a:t>ذات</a:t>
            </a:r>
            <a:r>
              <a:rPr lang="ar-DZ" sz="2000" dirty="0" smtClean="0"/>
              <a:t> </a:t>
            </a:r>
            <a:r>
              <a:rPr lang="ar-SA" sz="2000" dirty="0" smtClean="0"/>
              <a:t>مسؤوليات،</a:t>
            </a:r>
            <a:r>
              <a:rPr lang="ar-DZ" sz="2000" dirty="0" smtClean="0"/>
              <a:t> </a:t>
            </a:r>
            <a:r>
              <a:rPr lang="ar-SA" sz="2000" dirty="0" smtClean="0"/>
              <a:t>ومركز</a:t>
            </a:r>
            <a:r>
              <a:rPr lang="ar-DZ" sz="2000" dirty="0" smtClean="0"/>
              <a:t> </a:t>
            </a:r>
            <a:r>
              <a:rPr lang="ar-SA" sz="2000" dirty="0" smtClean="0"/>
              <a:t>اجتماعي</a:t>
            </a:r>
            <a:r>
              <a:rPr lang="ar-DZ" sz="2000" dirty="0" smtClean="0"/>
              <a:t> </a:t>
            </a:r>
            <a:r>
              <a:rPr lang="ar-SA" sz="2000" dirty="0" smtClean="0"/>
              <a:t>أكبر،</a:t>
            </a:r>
            <a:r>
              <a:rPr lang="ar-DZ" sz="2000" dirty="0" smtClean="0"/>
              <a:t> </a:t>
            </a:r>
            <a:r>
              <a:rPr lang="ar-SA" sz="2000" dirty="0" smtClean="0"/>
              <a:t>وتحتاج</a:t>
            </a:r>
            <a:r>
              <a:rPr lang="ar-DZ" sz="2000" dirty="0" smtClean="0"/>
              <a:t> </a:t>
            </a:r>
            <a:r>
              <a:rPr lang="ar-SA" sz="2000" dirty="0" smtClean="0"/>
              <a:t>إلى</a:t>
            </a:r>
            <a:r>
              <a:rPr lang="ar-DZ" sz="2000" dirty="0" smtClean="0"/>
              <a:t> </a:t>
            </a:r>
            <a:r>
              <a:rPr lang="ar-SA" sz="2000" dirty="0" smtClean="0"/>
              <a:t>مهارات</a:t>
            </a:r>
            <a:r>
              <a:rPr lang="ar-DZ" sz="2000" dirty="0" smtClean="0"/>
              <a:t> </a:t>
            </a:r>
            <a:r>
              <a:rPr lang="ar-SA" sz="2000" dirty="0" smtClean="0"/>
              <a:t>وخبرات</a:t>
            </a:r>
            <a:r>
              <a:rPr lang="ar-DZ" sz="2000" dirty="0" smtClean="0"/>
              <a:t> </a:t>
            </a:r>
            <a:r>
              <a:rPr lang="ar-SA" sz="2000" dirty="0" smtClean="0"/>
              <a:t>أكثر</a:t>
            </a:r>
            <a:r>
              <a:rPr lang="ar-DZ" sz="2000" dirty="0" smtClean="0"/>
              <a:t> </a:t>
            </a:r>
            <a:r>
              <a:rPr lang="ar-SA" sz="2000" dirty="0" smtClean="0"/>
              <a:t>من</a:t>
            </a:r>
            <a:r>
              <a:rPr lang="ar-DZ" sz="2000" dirty="0" smtClean="0"/>
              <a:t> </a:t>
            </a:r>
            <a:r>
              <a:rPr lang="ar-SA" sz="2000" dirty="0" smtClean="0"/>
              <a:t>الوظيفة</a:t>
            </a:r>
            <a:r>
              <a:rPr lang="ar-DZ" sz="2000" dirty="0" smtClean="0"/>
              <a:t> </a:t>
            </a:r>
            <a:r>
              <a:rPr lang="ar-SA" sz="2000" dirty="0" smtClean="0"/>
              <a:t>السابق،</a:t>
            </a:r>
            <a:r>
              <a:rPr lang="ar-DZ" sz="2000" dirty="0" smtClean="0"/>
              <a:t> </a:t>
            </a:r>
            <a:r>
              <a:rPr lang="ar-SA" sz="2000" dirty="0" smtClean="0"/>
              <a:t>ويصاحبها</a:t>
            </a:r>
            <a:r>
              <a:rPr lang="ar-DZ" sz="2000" dirty="0" smtClean="0"/>
              <a:t> </a:t>
            </a:r>
            <a:r>
              <a:rPr lang="ar-SA" sz="2000" dirty="0" smtClean="0"/>
              <a:t>زيادة</a:t>
            </a:r>
            <a:r>
              <a:rPr lang="ar-DZ" sz="2000" dirty="0" smtClean="0"/>
              <a:t> </a:t>
            </a:r>
            <a:r>
              <a:rPr lang="ar-SA" sz="2000" dirty="0" smtClean="0"/>
              <a:t>في</a:t>
            </a:r>
            <a:r>
              <a:rPr lang="ar-DZ" sz="2000" dirty="0" smtClean="0"/>
              <a:t> </a:t>
            </a:r>
            <a:r>
              <a:rPr lang="ar-SA" sz="2000" dirty="0" smtClean="0"/>
              <a:t>الأجور</a:t>
            </a:r>
            <a:r>
              <a:rPr lang="ar-DZ" sz="2000" dirty="0" smtClean="0"/>
              <a:t> </a:t>
            </a:r>
            <a:r>
              <a:rPr lang="ar-SA" sz="2000" dirty="0" smtClean="0"/>
              <a:t>وملحقاتها</a:t>
            </a:r>
            <a:r>
              <a:rPr lang="ar-SA" sz="2000" dirty="0" smtClean="0"/>
              <a:t>.</a:t>
            </a:r>
            <a:endParaRPr lang="en-US" sz="2000" dirty="0" smtClean="0"/>
          </a:p>
          <a:p>
            <a:r>
              <a:rPr lang="ar-SA" sz="2000" dirty="0" smtClean="0"/>
              <a:t>وهي:" </a:t>
            </a:r>
            <a:r>
              <a:rPr lang="ar-SA" sz="2000" dirty="0" smtClean="0"/>
              <a:t>عملية</a:t>
            </a:r>
            <a:r>
              <a:rPr lang="ar-DZ" sz="2000" dirty="0" smtClean="0"/>
              <a:t> </a:t>
            </a:r>
            <a:r>
              <a:rPr lang="ar-SA" sz="2000" dirty="0" smtClean="0"/>
              <a:t>إعادة</a:t>
            </a:r>
            <a:r>
              <a:rPr lang="ar-DZ" sz="2000" dirty="0" smtClean="0"/>
              <a:t> </a:t>
            </a:r>
            <a:r>
              <a:rPr lang="ar-SA" sz="2000" dirty="0" smtClean="0"/>
              <a:t>تخصيص</a:t>
            </a:r>
            <a:r>
              <a:rPr lang="ar-DZ" sz="2000" dirty="0" smtClean="0"/>
              <a:t> </a:t>
            </a:r>
            <a:r>
              <a:rPr lang="ar-SA" sz="2000" dirty="0" smtClean="0"/>
              <a:t>الفرد</a:t>
            </a:r>
            <a:r>
              <a:rPr lang="ar-DZ" sz="2000" dirty="0" smtClean="0"/>
              <a:t> </a:t>
            </a:r>
            <a:r>
              <a:rPr lang="ar-SA" sz="2000" dirty="0" smtClean="0"/>
              <a:t>على</a:t>
            </a:r>
            <a:r>
              <a:rPr lang="ar-DZ" sz="2000" dirty="0" smtClean="0"/>
              <a:t> </a:t>
            </a:r>
            <a:r>
              <a:rPr lang="ar-SA" sz="2000" dirty="0" smtClean="0"/>
              <a:t>وظيفة</a:t>
            </a:r>
            <a:r>
              <a:rPr lang="ar-DZ" sz="2000" dirty="0" smtClean="0"/>
              <a:t> </a:t>
            </a:r>
            <a:r>
              <a:rPr lang="ar-SA" sz="2000" dirty="0" smtClean="0"/>
              <a:t>ذات</a:t>
            </a:r>
            <a:r>
              <a:rPr lang="ar-DZ" sz="2000" dirty="0" smtClean="0"/>
              <a:t> </a:t>
            </a:r>
            <a:r>
              <a:rPr lang="ar-SA" sz="2000" dirty="0" smtClean="0"/>
              <a:t>مستوى</a:t>
            </a:r>
            <a:r>
              <a:rPr lang="ar-DZ" sz="2000" dirty="0" smtClean="0"/>
              <a:t> </a:t>
            </a:r>
            <a:r>
              <a:rPr lang="ar-SA" sz="2000" dirty="0" smtClean="0"/>
              <a:t>أعلى،وعادة</a:t>
            </a:r>
            <a:r>
              <a:rPr lang="ar-DZ" sz="2000" dirty="0" smtClean="0"/>
              <a:t> </a:t>
            </a:r>
            <a:r>
              <a:rPr lang="ar-SA" sz="2000" dirty="0" err="1" smtClean="0"/>
              <a:t>ماتنطوي</a:t>
            </a:r>
            <a:r>
              <a:rPr lang="ar-DZ" sz="2000" dirty="0" smtClean="0"/>
              <a:t> </a:t>
            </a:r>
            <a:r>
              <a:rPr lang="ar-SA" sz="2000" dirty="0" smtClean="0"/>
              <a:t>هذه</a:t>
            </a:r>
            <a:r>
              <a:rPr lang="ar-DZ" sz="2000" dirty="0" smtClean="0"/>
              <a:t> </a:t>
            </a:r>
            <a:r>
              <a:rPr lang="ar-SA" sz="2000" dirty="0" smtClean="0"/>
              <a:t>الوظيفة</a:t>
            </a:r>
            <a:r>
              <a:rPr lang="ar-DZ" sz="2000" dirty="0" smtClean="0"/>
              <a:t> </a:t>
            </a:r>
            <a:r>
              <a:rPr lang="ar-SA" sz="2000" dirty="0" smtClean="0"/>
              <a:t>على</a:t>
            </a:r>
            <a:r>
              <a:rPr lang="ar-DZ" sz="2000" dirty="0" smtClean="0"/>
              <a:t> </a:t>
            </a:r>
            <a:r>
              <a:rPr lang="ar-SA" sz="2000" dirty="0" smtClean="0"/>
              <a:t>واجبات،</a:t>
            </a:r>
            <a:r>
              <a:rPr lang="ar-DZ" sz="2000" dirty="0" smtClean="0"/>
              <a:t> </a:t>
            </a:r>
            <a:r>
              <a:rPr lang="ar-SA" sz="2000" dirty="0" smtClean="0"/>
              <a:t>ومسؤوليات،وسلطات</a:t>
            </a:r>
            <a:r>
              <a:rPr lang="ar-DZ" sz="2000" dirty="0" smtClean="0"/>
              <a:t> </a:t>
            </a:r>
            <a:r>
              <a:rPr lang="ar-SA" sz="2000" dirty="0" smtClean="0"/>
              <a:t>أكبر،</a:t>
            </a:r>
            <a:r>
              <a:rPr lang="ar-DZ" sz="2000" dirty="0" smtClean="0"/>
              <a:t> </a:t>
            </a:r>
            <a:r>
              <a:rPr lang="ar-SA" sz="2000" dirty="0" smtClean="0"/>
              <a:t>وأكثر</a:t>
            </a:r>
            <a:r>
              <a:rPr lang="ar-DZ" sz="2000" dirty="0" smtClean="0"/>
              <a:t> </a:t>
            </a:r>
            <a:r>
              <a:rPr lang="ar-SA" sz="2000" dirty="0" smtClean="0"/>
              <a:t>صعوبة</a:t>
            </a:r>
            <a:r>
              <a:rPr lang="ar-DZ" sz="2000" dirty="0" smtClean="0"/>
              <a:t> </a:t>
            </a:r>
            <a:r>
              <a:rPr lang="ar-SA" sz="2000" dirty="0" smtClean="0"/>
              <a:t>من</a:t>
            </a:r>
            <a:r>
              <a:rPr lang="ar-DZ" sz="2000" dirty="0" smtClean="0"/>
              <a:t> </a:t>
            </a:r>
            <a:r>
              <a:rPr lang="ar-SA" sz="2000" dirty="0" smtClean="0"/>
              <a:t>واجباته،</a:t>
            </a:r>
            <a:r>
              <a:rPr lang="ar-DZ" sz="2000" dirty="0" smtClean="0"/>
              <a:t> </a:t>
            </a:r>
            <a:r>
              <a:rPr lang="ar-SA" sz="2000" dirty="0" smtClean="0"/>
              <a:t>ومسؤولياته،</a:t>
            </a:r>
            <a:r>
              <a:rPr lang="ar-DZ" sz="2000" dirty="0" smtClean="0"/>
              <a:t> </a:t>
            </a:r>
            <a:r>
              <a:rPr lang="ar-SA" sz="2000" dirty="0" smtClean="0"/>
              <a:t>وسلطاته</a:t>
            </a:r>
            <a:r>
              <a:rPr lang="ar-DZ" sz="2000" dirty="0" smtClean="0"/>
              <a:t> </a:t>
            </a:r>
            <a:r>
              <a:rPr lang="ar-SA" sz="2000" dirty="0" smtClean="0"/>
              <a:t>في</a:t>
            </a:r>
            <a:r>
              <a:rPr lang="ar-DZ" sz="2000" dirty="0" smtClean="0"/>
              <a:t> </a:t>
            </a:r>
            <a:r>
              <a:rPr lang="ar-SA" sz="2000" dirty="0" smtClean="0"/>
              <a:t>الوظيفة </a:t>
            </a:r>
            <a:r>
              <a:rPr lang="ar-SA" sz="2000" dirty="0" smtClean="0"/>
              <a:t>الحالية ".</a:t>
            </a:r>
            <a:endParaRPr lang="en-US" sz="2000" dirty="0" smtClean="0"/>
          </a:p>
          <a:p>
            <a:r>
              <a:rPr lang="ar-SA" sz="2000" dirty="0" smtClean="0"/>
              <a:t>ويهدف نظام الترقية في المؤسسة إلى تحقيق هدفين أساسيين هما:</a:t>
            </a:r>
            <a:endParaRPr lang="en-US" sz="2000" dirty="0" smtClean="0"/>
          </a:p>
          <a:p>
            <a:r>
              <a:rPr lang="ar-SA" sz="2000" dirty="0" smtClean="0"/>
              <a:t>1 -ضمان بقاء العدد الكافي من العاملين في خدمة المؤسسة لتختار من بينها من يصلح لشغل الوظائف الشاغرة؛</a:t>
            </a:r>
            <a:endParaRPr lang="en-US" sz="2000" dirty="0" smtClean="0"/>
          </a:p>
          <a:p>
            <a:r>
              <a:rPr lang="fr-FR" sz="2000" dirty="0" smtClean="0"/>
              <a:t>2</a:t>
            </a:r>
            <a:r>
              <a:rPr lang="ar-SA" sz="2000" dirty="0" smtClean="0"/>
              <a:t> -إيجاد حافز قوي لدى العاملين لبذل المزيد من الجهود والشعور بالطمأنينة نتيجة تحقيق تقدم مستمر في معيشتهم دون الحاجة إلى تغيير مكان العمل، فتوفير فرص الترقية في المؤسسة يضمن بقاء العناصر الصالحة فيها، وعدم هروبها بحثاً عن فرص الترقية في مؤسسات أخرى.فالترقية تعمل على استغلال مهارات وقدرات الأفراد ذوي الأداء المرتفع، وكذلك تعمل على </a:t>
            </a:r>
            <a:r>
              <a:rPr lang="ar-SA" sz="2000" dirty="0" err="1" smtClean="0"/>
              <a:t>تتحفيز</a:t>
            </a:r>
            <a:r>
              <a:rPr lang="ar-DZ" sz="2000" dirty="0" smtClean="0"/>
              <a:t> </a:t>
            </a:r>
            <a:r>
              <a:rPr lang="ar-SA" sz="2000" dirty="0" smtClean="0"/>
              <a:t>العاملين </a:t>
            </a:r>
            <a:r>
              <a:rPr lang="ar-SA" sz="2000" dirty="0" smtClean="0"/>
              <a:t>لتحسين أداءهم وتنمية قدراتهم، إضافة إلى توفير فرص جذب أفراد جدد للعمل في </a:t>
            </a:r>
            <a:r>
              <a:rPr lang="ar-SA" sz="2000" dirty="0" smtClean="0"/>
              <a:t>المؤسسة.</a:t>
            </a:r>
            <a:r>
              <a:rPr lang="ar-DZ" sz="2000" dirty="0" smtClean="0"/>
              <a:t> </a:t>
            </a:r>
            <a:r>
              <a:rPr lang="ar-SA" sz="2000" dirty="0" smtClean="0"/>
              <a:t>و </a:t>
            </a:r>
            <a:r>
              <a:rPr lang="ar-SA" sz="2000" dirty="0" smtClean="0"/>
              <a:t>تفعيل تطوير الكفاءات يتطلب ما يلي:</a:t>
            </a:r>
            <a:endParaRPr lang="en-US" sz="2000" dirty="0" smtClean="0"/>
          </a:p>
          <a:p>
            <a:r>
              <a:rPr lang="ar-SA" sz="2000" b="1" dirty="0" smtClean="0"/>
              <a:t>-المساهمة التنظيمية</a:t>
            </a:r>
            <a:r>
              <a:rPr lang="ar-SA" sz="2000" dirty="0" smtClean="0"/>
              <a:t>: تظهر في فعالية أساليب تسيير وتطوير الكفاءات من طرف المؤسسة، عن طريق نظام الانتفاع المشترك بالنتائج، أساليب الحيازة، وأساليب تطوير المسار الوظيفي، وهي من بين أساليب التسيير التي تختص بتعبئة الكفاءات، إذا فالمساهمة التنظيمية تتمثل في </a:t>
            </a:r>
            <a:r>
              <a:rPr lang="ar-SA" sz="2000" dirty="0" smtClean="0"/>
              <a:t>الاستغلال</a:t>
            </a:r>
            <a:r>
              <a:rPr lang="ar-DZ" sz="2000" dirty="0" smtClean="0"/>
              <a:t> </a:t>
            </a:r>
            <a:r>
              <a:rPr lang="ar-SA" sz="2000" dirty="0" smtClean="0"/>
              <a:t>الفعال </a:t>
            </a:r>
            <a:r>
              <a:rPr lang="ar-SA" sz="2000" dirty="0" smtClean="0"/>
              <a:t>للكفاءات.</a:t>
            </a:r>
            <a:endParaRPr lang="en-US" sz="2000" dirty="0" smtClean="0"/>
          </a:p>
          <a:p>
            <a:r>
              <a:rPr lang="ar-SA" sz="2000" b="1" dirty="0" smtClean="0"/>
              <a:t>-المساهمة الفردية</a:t>
            </a:r>
            <a:r>
              <a:rPr lang="ar-SA" sz="2000" dirty="0" smtClean="0"/>
              <a:t>: ترتبط بإدارة، وقدرة الأفراد في تطوير قدراتهم،ومها </a:t>
            </a:r>
            <a:r>
              <a:rPr lang="ar-SA" sz="2000" dirty="0" err="1" smtClean="0"/>
              <a:t>ارتهم</a:t>
            </a:r>
            <a:r>
              <a:rPr lang="ar-SA" sz="2000" dirty="0" smtClean="0"/>
              <a:t> ذاتيا، نتيجة للشعور بالمسؤولية </a:t>
            </a:r>
            <a:r>
              <a:rPr lang="ar-SA" sz="2000" dirty="0" smtClean="0"/>
              <a:t>لتحقيق</a:t>
            </a:r>
            <a:r>
              <a:rPr lang="ar-DZ" sz="2000" dirty="0" smtClean="0"/>
              <a:t> </a:t>
            </a:r>
            <a:r>
              <a:rPr lang="ar-SA" sz="2000" dirty="0" smtClean="0"/>
              <a:t>الأمان </a:t>
            </a:r>
            <a:r>
              <a:rPr lang="ar-SA" sz="2000" dirty="0" smtClean="0"/>
              <a:t>الوظيفي </a:t>
            </a:r>
            <a:r>
              <a:rPr lang="ar-SA" sz="2000" dirty="0" err="1" smtClean="0"/>
              <a:t>و</a:t>
            </a:r>
            <a:r>
              <a:rPr lang="ar-SA" sz="2000" dirty="0" smtClean="0"/>
              <a:t> ببذل </a:t>
            </a:r>
            <a:r>
              <a:rPr lang="ar-SA" sz="2000" dirty="0" err="1" smtClean="0"/>
              <a:t>المجهودات</a:t>
            </a:r>
            <a:r>
              <a:rPr lang="ar-SA" sz="2000" dirty="0" smtClean="0"/>
              <a:t> لتحسين الأداء، فالفرد بمبادرته الخاصة يمكنه إثراء الكفاءات في المؤسسة </a:t>
            </a:r>
            <a:r>
              <a:rPr lang="ar-SA" sz="2000" dirty="0" err="1" smtClean="0"/>
              <a:t>ا</a:t>
            </a:r>
            <a:r>
              <a:rPr lang="ar-DZ" sz="2000" dirty="0" smtClean="0"/>
              <a:t>لا </a:t>
            </a:r>
            <a:r>
              <a:rPr lang="ar-SA" sz="2000" dirty="0" smtClean="0"/>
              <a:t>يتحدد</a:t>
            </a:r>
            <a:r>
              <a:rPr lang="ar-DZ" sz="2000" dirty="0" smtClean="0"/>
              <a:t> </a:t>
            </a:r>
            <a:r>
              <a:rPr lang="ar-SA" sz="2000" dirty="0" smtClean="0"/>
              <a:t>فقط </a:t>
            </a:r>
            <a:r>
              <a:rPr lang="ar-SA" sz="2000" dirty="0" smtClean="0"/>
              <a:t>بالمساهمة التنظيمية للمؤسسة، بل يحدد أيضا بالمساهمة الفردية للموارد البشرية. </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pic>
        <p:nvPicPr>
          <p:cNvPr id="5" name="Image 2"/>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082018" y="3694234"/>
            <a:ext cx="8117059" cy="3163766"/>
          </a:xfrm>
          <a:prstGeom prst="rect">
            <a:avLst/>
          </a:prstGeom>
        </p:spPr>
      </p:pic>
      <p:sp>
        <p:nvSpPr>
          <p:cNvPr id="6" name="مربع نص 5">
            <a:extLst>
              <a:ext uri="{FF2B5EF4-FFF2-40B4-BE49-F238E27FC236}">
                <a16:creationId xmlns="" xmlns:a16="http://schemas.microsoft.com/office/drawing/2014/main" id="{E8186163-FF1C-4269-9988-776D1BE02A07}"/>
              </a:ext>
            </a:extLst>
          </p:cNvPr>
          <p:cNvSpPr txBox="1"/>
          <p:nvPr/>
        </p:nvSpPr>
        <p:spPr>
          <a:xfrm>
            <a:off x="2321169" y="117693"/>
            <a:ext cx="6946096" cy="3616375"/>
          </a:xfrm>
          <a:prstGeom prst="rect">
            <a:avLst/>
          </a:prstGeom>
          <a:noFill/>
        </p:spPr>
        <p:txBody>
          <a:bodyPr wrap="square" rtlCol="1">
            <a:spAutoFit/>
          </a:bodyPr>
          <a:lstStyle/>
          <a:p>
            <a:r>
              <a:rPr lang="ar-SA" sz="3100" dirty="0" smtClean="0">
                <a:solidFill>
                  <a:srgbClr val="00B050"/>
                </a:solidFill>
              </a:rPr>
              <a:t>المطلـب الرابــع : مـراحل </a:t>
            </a:r>
            <a:r>
              <a:rPr lang="ar-SA" sz="3100" dirty="0" smtClean="0">
                <a:solidFill>
                  <a:srgbClr val="00B050"/>
                </a:solidFill>
              </a:rPr>
              <a:t>تطــوير</a:t>
            </a:r>
            <a:r>
              <a:rPr lang="ar-DZ" sz="3100" dirty="0" smtClean="0">
                <a:solidFill>
                  <a:srgbClr val="00B050"/>
                </a:solidFill>
              </a:rPr>
              <a:t> </a:t>
            </a:r>
            <a:r>
              <a:rPr lang="ar-SA" sz="3100" dirty="0" smtClean="0">
                <a:solidFill>
                  <a:srgbClr val="00B050"/>
                </a:solidFill>
              </a:rPr>
              <a:t>الكـــفاءات</a:t>
            </a:r>
            <a:endParaRPr lang="ar-SA" sz="3100" dirty="0" smtClean="0">
              <a:solidFill>
                <a:srgbClr val="00B050"/>
              </a:solidFill>
            </a:endParaRPr>
          </a:p>
          <a:p>
            <a:r>
              <a:rPr lang="ar-SA" dirty="0" smtClean="0"/>
              <a:t> يوجد إجماع حول عدد مراحل عملية تنمية الكفاءات، رغم التقارب الشديد بين وجهات </a:t>
            </a:r>
            <a:r>
              <a:rPr lang="ar-SA" dirty="0" smtClean="0"/>
              <a:t>نظر</a:t>
            </a:r>
            <a:r>
              <a:rPr lang="ar-DZ" dirty="0" smtClean="0"/>
              <a:t> </a:t>
            </a:r>
            <a:r>
              <a:rPr lang="ar-SA" dirty="0" smtClean="0"/>
              <a:t>الباحثين </a:t>
            </a:r>
            <a:r>
              <a:rPr lang="ar-SA" dirty="0" smtClean="0"/>
              <a:t>حول محتو هذه العملية بصفة عامة. ومن أهم تقسيمات مراحل عملية تنمية كفاءات الموارد البشرية، ما جاء </a:t>
            </a:r>
            <a:r>
              <a:rPr lang="ar-SA" dirty="0" err="1" smtClean="0"/>
              <a:t>به</a:t>
            </a:r>
            <a:r>
              <a:rPr lang="ar-SA" dirty="0" smtClean="0"/>
              <a:t> ديريك </a:t>
            </a:r>
            <a:r>
              <a:rPr lang="ar-SA" dirty="0" err="1" smtClean="0"/>
              <a:t>تورينتون</a:t>
            </a:r>
            <a:r>
              <a:rPr lang="ar-SA" dirty="0" smtClean="0"/>
              <a:t> وآخرون(</a:t>
            </a:r>
            <a:r>
              <a:rPr lang="fr-FR" dirty="0" smtClean="0"/>
              <a:t>Torrington Derek</a:t>
            </a:r>
            <a:r>
              <a:rPr lang="ar-SA" dirty="0" smtClean="0"/>
              <a:t>) حيث قسموا مراحل هذه العملية إلى </a:t>
            </a:r>
            <a:r>
              <a:rPr lang="ar-SA" dirty="0" err="1" smtClean="0"/>
              <a:t>اربع</a:t>
            </a:r>
            <a:r>
              <a:rPr lang="ar-SA" dirty="0" smtClean="0"/>
              <a:t> مراحل رئيسية كما يلي:</a:t>
            </a:r>
            <a:endParaRPr lang="en-US" dirty="0" smtClean="0"/>
          </a:p>
          <a:p>
            <a:r>
              <a:rPr lang="ar-SA" dirty="0" smtClean="0"/>
              <a:t>1 -مرحلة تحديد الاحتياجات من الكفاءات؛</a:t>
            </a:r>
            <a:endParaRPr lang="en-US" dirty="0" smtClean="0"/>
          </a:p>
          <a:p>
            <a:r>
              <a:rPr lang="ar-SA" dirty="0" smtClean="0"/>
              <a:t>2 -مرحلة وضع برنامج تنمية الكفاءات؛</a:t>
            </a:r>
            <a:endParaRPr lang="en-US" dirty="0" smtClean="0"/>
          </a:p>
          <a:p>
            <a:r>
              <a:rPr lang="ar-SA" dirty="0" smtClean="0"/>
              <a:t>3-مرحلة تنفيذ برنامج تنمية الكفاءات؛</a:t>
            </a:r>
            <a:endParaRPr lang="en-US" dirty="0" smtClean="0"/>
          </a:p>
          <a:p>
            <a:r>
              <a:rPr lang="ar-SA" dirty="0" smtClean="0"/>
              <a:t>4 -مرحلة تقييم عملية تنمية الكفاءات.</a:t>
            </a:r>
            <a:endParaRPr lang="en-US" dirty="0" smtClean="0"/>
          </a:p>
          <a:p>
            <a:r>
              <a:rPr lang="en-US" dirty="0" smtClean="0"/>
              <a:t/>
            </a:r>
            <a:br>
              <a:rPr lang="en-US" dirty="0" smtClean="0"/>
            </a:br>
            <a:r>
              <a:rPr lang="ar-SA" dirty="0" smtClean="0"/>
              <a:t>تم تلخيص المراحل السالفة الذكر من </a:t>
            </a:r>
            <a:r>
              <a:rPr lang="ar-SA" dirty="0" smtClean="0"/>
              <a:t>خلال </a:t>
            </a:r>
            <a:r>
              <a:rPr lang="ar-SA" dirty="0" smtClean="0"/>
              <a:t>الشكل التالي</a:t>
            </a:r>
            <a:endParaRPr lang="en-US" dirty="0" smtClean="0"/>
          </a:p>
        </p:txBody>
      </p:sp>
    </p:spTree>
    <p:extLst>
      <p:ext uri="{BB962C8B-B14F-4D97-AF65-F5344CB8AC3E}">
        <p14:creationId xmlns="" xmlns:p14="http://schemas.microsoft.com/office/powerpoint/2010/main" val="4121241728"/>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11945257"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3201" y="58059"/>
            <a:ext cx="11785600" cy="5262979"/>
          </a:xfrm>
          <a:prstGeom prst="rect">
            <a:avLst/>
          </a:prstGeom>
        </p:spPr>
        <p:txBody>
          <a:bodyPr wrap="square">
            <a:spAutoFit/>
          </a:bodyPr>
          <a:lstStyle/>
          <a:p>
            <a:r>
              <a:rPr lang="ar-SA" sz="2800" dirty="0" smtClean="0"/>
              <a:t>نلاحظ أن الشكل الأخير اختصر مراحل عملية تنمية الكفاءات -التي تم التطرق إليها سابقا- </a:t>
            </a:r>
            <a:r>
              <a:rPr lang="ar-SA" sz="2800" dirty="0" smtClean="0"/>
              <a:t>في</a:t>
            </a:r>
            <a:r>
              <a:rPr lang="ar-DZ" sz="2800" dirty="0" smtClean="0"/>
              <a:t> </a:t>
            </a:r>
            <a:r>
              <a:rPr lang="ar-SA" sz="2800" dirty="0" smtClean="0"/>
              <a:t>ث</a:t>
            </a:r>
            <a:r>
              <a:rPr lang="ar-DZ" sz="2800" dirty="0" smtClean="0"/>
              <a:t>لا</a:t>
            </a:r>
            <a:r>
              <a:rPr lang="ar-SA" sz="2800" dirty="0" smtClean="0"/>
              <a:t>ث </a:t>
            </a:r>
            <a:r>
              <a:rPr lang="ar-SA" sz="2800" dirty="0" smtClean="0"/>
              <a:t>مراحل فقط، حيث دمج المرحلتين الثانية </a:t>
            </a:r>
            <a:r>
              <a:rPr lang="ar-SA" sz="2800" dirty="0" err="1" smtClean="0"/>
              <a:t>و</a:t>
            </a:r>
            <a:r>
              <a:rPr lang="ar-SA" sz="2800" dirty="0" smtClean="0"/>
              <a:t> الثالثة في التقسيم السابق ضمن مرحلة </a:t>
            </a:r>
            <a:r>
              <a:rPr lang="ar-SA" sz="2800" dirty="0" err="1" smtClean="0"/>
              <a:t>و</a:t>
            </a:r>
            <a:r>
              <a:rPr lang="ar-SA" sz="2800" dirty="0" smtClean="0"/>
              <a:t> </a:t>
            </a:r>
            <a:r>
              <a:rPr lang="ar-SA" sz="2800" dirty="0" err="1" smtClean="0"/>
              <a:t>احدة</a:t>
            </a:r>
            <a:r>
              <a:rPr lang="ar-SA" sz="2800" dirty="0" smtClean="0"/>
              <a:t> سماها بمرحلة وضع وتنفيذ برنامج تنمية الكفاءات. كما أن هذا التقسيم تضمن مختلف الأنشطة التي تحتوي عليها كل مرحلة، بالإضافة إلى ترتيب هذه الأنشطة </a:t>
            </a:r>
            <a:r>
              <a:rPr lang="ar-SA" sz="2800" dirty="0" err="1" smtClean="0"/>
              <a:t>و</a:t>
            </a:r>
            <a:r>
              <a:rPr lang="ar-SA" sz="2800" dirty="0" smtClean="0"/>
              <a:t> العالقة بين هذه المراحل، حيث بمجرد نهاية </a:t>
            </a:r>
            <a:r>
              <a:rPr lang="ar-SA" sz="2800" dirty="0" smtClean="0"/>
              <a:t>كل</a:t>
            </a:r>
            <a:r>
              <a:rPr lang="ar-DZ" sz="2800" dirty="0" smtClean="0"/>
              <a:t> </a:t>
            </a:r>
            <a:r>
              <a:rPr lang="ar-SA" sz="2800" dirty="0" smtClean="0"/>
              <a:t>مرحلة </a:t>
            </a:r>
            <a:r>
              <a:rPr lang="ar-SA" sz="2800" dirty="0" smtClean="0"/>
              <a:t>ننتقل إلى المرحلة التي تليها، </a:t>
            </a:r>
            <a:r>
              <a:rPr lang="ar-SA" sz="2800" dirty="0" err="1" smtClean="0"/>
              <a:t>و</a:t>
            </a:r>
            <a:r>
              <a:rPr lang="ar-SA" sz="2800" dirty="0" smtClean="0"/>
              <a:t> في نهاية المرحلة الثالثة نعود من جديد إلى المرحلة الأولى ، </a:t>
            </a:r>
            <a:r>
              <a:rPr lang="ar-SA" sz="2800" dirty="0" err="1" smtClean="0"/>
              <a:t>و</a:t>
            </a:r>
            <a:r>
              <a:rPr lang="ar-SA" sz="2800" dirty="0" smtClean="0"/>
              <a:t> تكرر العملية كما لو أننا في حلقة </a:t>
            </a:r>
            <a:r>
              <a:rPr lang="ar-SA" sz="2800" dirty="0" smtClean="0"/>
              <a:t>مفرغة.</a:t>
            </a:r>
            <a:endParaRPr lang="ar-DZ" sz="2800" dirty="0" smtClean="0"/>
          </a:p>
          <a:p>
            <a:r>
              <a:rPr lang="ar-SA" sz="2800" dirty="0" smtClean="0"/>
              <a:t>بعد </a:t>
            </a:r>
            <a:r>
              <a:rPr lang="ar-SA" sz="2800" dirty="0" smtClean="0"/>
              <a:t>استعراضنا لمختلف مراحل عملية تنمية الكفاءات نستنتج أنها ليست عملية عشوائية، </a:t>
            </a:r>
            <a:r>
              <a:rPr lang="ar-SA" sz="2800" dirty="0" err="1" smtClean="0"/>
              <a:t>و</a:t>
            </a:r>
            <a:r>
              <a:rPr lang="ar-SA" sz="2800" dirty="0" smtClean="0"/>
              <a:t> </a:t>
            </a:r>
            <a:r>
              <a:rPr lang="ar-SA" sz="2800" dirty="0" smtClean="0"/>
              <a:t>إنما</a:t>
            </a:r>
            <a:r>
              <a:rPr lang="ar-DZ" sz="2800" dirty="0" smtClean="0"/>
              <a:t> </a:t>
            </a:r>
            <a:r>
              <a:rPr lang="ar-SA" sz="2800" dirty="0" smtClean="0"/>
              <a:t>هي </a:t>
            </a:r>
            <a:r>
              <a:rPr lang="ar-SA" sz="2800" dirty="0" smtClean="0"/>
              <a:t>عملية منظمة </a:t>
            </a:r>
            <a:r>
              <a:rPr lang="ar-SA" sz="2800" dirty="0" err="1" smtClean="0"/>
              <a:t>و</a:t>
            </a:r>
            <a:r>
              <a:rPr lang="ar-SA" sz="2800" dirty="0" smtClean="0"/>
              <a:t> هادفة، تستوجب من القائمين عليها الحرص </a:t>
            </a:r>
            <a:r>
              <a:rPr lang="ar-SA" sz="2800" dirty="0" err="1" smtClean="0"/>
              <a:t>و</a:t>
            </a:r>
            <a:r>
              <a:rPr lang="ar-SA" sz="2800" dirty="0" smtClean="0"/>
              <a:t> المتابعة المستمرة، لضمان تحقيق </a:t>
            </a:r>
            <a:r>
              <a:rPr lang="ar-SA" sz="2800" dirty="0" smtClean="0"/>
              <a:t>أهداف</a:t>
            </a:r>
            <a:r>
              <a:rPr lang="ar-DZ" sz="2800" dirty="0" smtClean="0"/>
              <a:t> </a:t>
            </a:r>
            <a:r>
              <a:rPr lang="ar-SA" sz="2800" dirty="0" smtClean="0"/>
              <a:t>الموارد </a:t>
            </a:r>
            <a:r>
              <a:rPr lang="ar-SA" sz="2800" dirty="0" smtClean="0"/>
              <a:t>البشرية، وأهداف المنظمة في نفس الوقت</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588C233C-93D5-4A5D-A2BD-F7C335616628}"/>
              </a:ext>
            </a:extLst>
          </p:cNvPr>
          <p:cNvSpPr/>
          <p:nvPr/>
        </p:nvSpPr>
        <p:spPr>
          <a:xfrm>
            <a:off x="6096000" y="0"/>
            <a:ext cx="6096000" cy="6858000"/>
          </a:xfrm>
          <a:prstGeom prst="rect">
            <a:avLst/>
          </a:prstGeom>
          <a:solidFill>
            <a:srgbClr val="01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مربع نص 2">
            <a:extLst>
              <a:ext uri="{FF2B5EF4-FFF2-40B4-BE49-F238E27FC236}">
                <a16:creationId xmlns="" xmlns:a16="http://schemas.microsoft.com/office/drawing/2014/main" id="{A4988CE4-872C-4B7A-884A-55F92F7775B6}"/>
              </a:ext>
            </a:extLst>
          </p:cNvPr>
          <p:cNvSpPr txBox="1"/>
          <p:nvPr/>
        </p:nvSpPr>
        <p:spPr>
          <a:xfrm>
            <a:off x="6343393" y="1113326"/>
            <a:ext cx="4947188" cy="5386090"/>
          </a:xfrm>
          <a:prstGeom prst="rect">
            <a:avLst/>
          </a:prstGeom>
          <a:noFill/>
        </p:spPr>
        <p:txBody>
          <a:bodyPr wrap="none" rtlCol="1">
            <a:spAutoFit/>
          </a:bodyPr>
          <a:lstStyle/>
          <a:p>
            <a:r>
              <a:rPr lang="ar-SY" sz="34400" dirty="0" smtClean="0">
                <a:solidFill>
                  <a:srgbClr val="FF2E63"/>
                </a:solidFill>
              </a:rPr>
              <a:t>0</a:t>
            </a:r>
            <a:r>
              <a:rPr lang="ar-DZ" sz="34400" dirty="0" smtClean="0">
                <a:solidFill>
                  <a:srgbClr val="FF2E63"/>
                </a:solidFill>
              </a:rPr>
              <a:t>2</a:t>
            </a:r>
            <a:endParaRPr lang="ar-SY" sz="34400" dirty="0">
              <a:solidFill>
                <a:srgbClr val="FF2E63"/>
              </a:solidFill>
            </a:endParaRPr>
          </a:p>
        </p:txBody>
      </p:sp>
      <p:sp>
        <p:nvSpPr>
          <p:cNvPr id="4" name="مربع نص 3">
            <a:extLst>
              <a:ext uri="{FF2B5EF4-FFF2-40B4-BE49-F238E27FC236}">
                <a16:creationId xmlns="" xmlns:a16="http://schemas.microsoft.com/office/drawing/2014/main" id="{1AA40246-2C6E-4D39-B991-696BC346319B}"/>
              </a:ext>
            </a:extLst>
          </p:cNvPr>
          <p:cNvSpPr txBox="1"/>
          <p:nvPr/>
        </p:nvSpPr>
        <p:spPr>
          <a:xfrm>
            <a:off x="-1" y="1113326"/>
            <a:ext cx="5876757" cy="2585323"/>
          </a:xfrm>
          <a:prstGeom prst="rect">
            <a:avLst/>
          </a:prstGeom>
          <a:noFill/>
        </p:spPr>
        <p:txBody>
          <a:bodyPr wrap="square" rtlCol="1">
            <a:spAutoFit/>
          </a:bodyPr>
          <a:lstStyle/>
          <a:p>
            <a:r>
              <a:rPr lang="ar-DZ" sz="5400" b="1" dirty="0" smtClean="0">
                <a:solidFill>
                  <a:srgbClr val="FF2E63"/>
                </a:solidFill>
              </a:rPr>
              <a:t>المبحث الثاني </a:t>
            </a:r>
            <a:r>
              <a:rPr lang="ar-DZ" sz="5400" b="1" dirty="0" smtClean="0">
                <a:solidFill>
                  <a:srgbClr val="FF2E63"/>
                </a:solidFill>
              </a:rPr>
              <a:t>: كيفية </a:t>
            </a:r>
            <a:r>
              <a:rPr lang="ar-DZ" sz="5400" b="1" dirty="0" smtClean="0">
                <a:solidFill>
                  <a:srgbClr val="FF2E63"/>
                </a:solidFill>
              </a:rPr>
              <a:t>تطوير الكفاءات </a:t>
            </a:r>
          </a:p>
        </p:txBody>
      </p:sp>
    </p:spTree>
    <p:extLst>
      <p:ext uri="{BB962C8B-B14F-4D97-AF65-F5344CB8AC3E}">
        <p14:creationId xmlns="" xmlns:p14="http://schemas.microsoft.com/office/powerpoint/2010/main" val="384379462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E8186163-FF1C-4269-9988-776D1BE02A07}"/>
              </a:ext>
            </a:extLst>
          </p:cNvPr>
          <p:cNvSpPr txBox="1"/>
          <p:nvPr/>
        </p:nvSpPr>
        <p:spPr>
          <a:xfrm>
            <a:off x="2321168" y="275279"/>
            <a:ext cx="7906043" cy="5755422"/>
          </a:xfrm>
          <a:prstGeom prst="rect">
            <a:avLst/>
          </a:prstGeom>
          <a:noFill/>
        </p:spPr>
        <p:txBody>
          <a:bodyPr wrap="square" rtlCol="1">
            <a:spAutoFit/>
          </a:bodyPr>
          <a:lstStyle/>
          <a:p>
            <a:r>
              <a:rPr lang="ar-DZ" sz="2800" dirty="0" smtClean="0">
                <a:solidFill>
                  <a:srgbClr val="00B050"/>
                </a:solidFill>
              </a:rPr>
              <a:t>       المطلب الأول </a:t>
            </a:r>
            <a:r>
              <a:rPr lang="ar-DZ" sz="2800" dirty="0" smtClean="0">
                <a:solidFill>
                  <a:srgbClr val="00B050"/>
                </a:solidFill>
              </a:rPr>
              <a:t>:أساليب تنمية الكفاءات</a:t>
            </a:r>
          </a:p>
          <a:p>
            <a:endParaRPr lang="ar-DZ" sz="2000" dirty="0" smtClean="0"/>
          </a:p>
          <a:p>
            <a:r>
              <a:rPr lang="ar-SA" sz="2000" dirty="0" smtClean="0"/>
              <a:t>أصبح الاهتمام بتطوير وتنمية الكفاءات، يشكل رهانا كبي </a:t>
            </a:r>
            <a:r>
              <a:rPr lang="ar-SA" sz="2000" dirty="0" err="1" smtClean="0"/>
              <a:t>ا</a:t>
            </a:r>
            <a:r>
              <a:rPr lang="ar-SA" sz="2000" dirty="0" smtClean="0"/>
              <a:t> ر للمؤسسات التي تريد </a:t>
            </a:r>
            <a:r>
              <a:rPr lang="ar-SA" sz="2000" dirty="0" err="1" smtClean="0"/>
              <a:t>الاستمر</a:t>
            </a:r>
            <a:r>
              <a:rPr lang="ar-DZ" sz="2000" dirty="0" smtClean="0"/>
              <a:t>ا</a:t>
            </a:r>
            <a:r>
              <a:rPr lang="ar-SA" sz="2000" dirty="0" err="1" smtClean="0"/>
              <a:t>رية</a:t>
            </a:r>
            <a:r>
              <a:rPr lang="ar-SA" sz="2000" dirty="0" smtClean="0"/>
              <a:t> والبقاء، لهذا أخذت المؤسسة تفكر في الطرق والوسائل التي قد تساهم في تنمية وتطوير العنصر البشري، من خلال عمليات التدريب، التعلم التنظيمي والتعلم </a:t>
            </a:r>
            <a:r>
              <a:rPr lang="ar-SA" sz="2000" dirty="0" err="1" smtClean="0"/>
              <a:t>الا</a:t>
            </a:r>
            <a:r>
              <a:rPr lang="ar-DZ" sz="2000" dirty="0" smtClean="0"/>
              <a:t>فت</a:t>
            </a:r>
            <a:r>
              <a:rPr lang="ar-SA" sz="2000" dirty="0" smtClean="0"/>
              <a:t>راضي</a:t>
            </a:r>
            <a:r>
              <a:rPr lang="en-US" sz="2000" dirty="0" smtClean="0"/>
              <a:t>)</a:t>
            </a:r>
            <a:r>
              <a:rPr lang="ar-SA" sz="2000" dirty="0" smtClean="0"/>
              <a:t>التعلم عن بعد</a:t>
            </a:r>
            <a:r>
              <a:rPr lang="en-US" sz="2000" dirty="0" smtClean="0"/>
              <a:t>(.</a:t>
            </a:r>
          </a:p>
          <a:p>
            <a:r>
              <a:rPr lang="en-US" sz="2000" b="1" dirty="0" smtClean="0"/>
              <a:t>-1 </a:t>
            </a:r>
            <a:r>
              <a:rPr lang="ar-SA" sz="2000" b="1" dirty="0" smtClean="0"/>
              <a:t>التدريب</a:t>
            </a:r>
            <a:r>
              <a:rPr lang="en-US" sz="2000" b="1" dirty="0" smtClean="0"/>
              <a:t>:</a:t>
            </a:r>
            <a:endParaRPr lang="en-US" sz="2000" dirty="0" smtClean="0"/>
          </a:p>
          <a:p>
            <a:r>
              <a:rPr lang="ar-SA" sz="2000" dirty="0" smtClean="0"/>
              <a:t>يحتل التدريب مكانة هامة بين الأنشطة الإدارية الهادفة لتزويد الأفراد بالمعلومات </a:t>
            </a:r>
            <a:r>
              <a:rPr lang="ar-SA" sz="2000" dirty="0" err="1" smtClean="0"/>
              <a:t>و</a:t>
            </a:r>
            <a:r>
              <a:rPr lang="ar-SA" sz="2000" dirty="0" smtClean="0"/>
              <a:t> المعارف</a:t>
            </a:r>
            <a:endParaRPr lang="en-US" sz="2000" dirty="0" smtClean="0"/>
          </a:p>
          <a:p>
            <a:r>
              <a:rPr lang="ar-SA" sz="2000" dirty="0" smtClean="0"/>
              <a:t>الوظيفية المتخصصة، </a:t>
            </a:r>
            <a:r>
              <a:rPr lang="ar-DZ" sz="2000" dirty="0" smtClean="0"/>
              <a:t>والمتعلّقة </a:t>
            </a:r>
            <a:r>
              <a:rPr lang="ar-SA" sz="2000" dirty="0" smtClean="0"/>
              <a:t>بأعمالهم، وأساليب الأداء الأمثل لها، وصقل </a:t>
            </a:r>
            <a:r>
              <a:rPr lang="ar-SA" sz="2000" dirty="0" err="1" smtClean="0"/>
              <a:t>المها</a:t>
            </a:r>
            <a:r>
              <a:rPr lang="ar-DZ" sz="2000" dirty="0" err="1" smtClean="0"/>
              <a:t>را</a:t>
            </a:r>
            <a:r>
              <a:rPr lang="ar-SA" sz="2000" dirty="0" smtClean="0"/>
              <a:t>ت </a:t>
            </a:r>
            <a:r>
              <a:rPr lang="ar-SA" sz="2000" dirty="0" err="1" smtClean="0"/>
              <a:t>و</a:t>
            </a:r>
            <a:r>
              <a:rPr lang="ar-SA" sz="2000" dirty="0" smtClean="0"/>
              <a:t> القد</a:t>
            </a:r>
            <a:r>
              <a:rPr lang="ar-DZ" sz="2000" dirty="0" smtClean="0"/>
              <a:t>ر</a:t>
            </a:r>
            <a:r>
              <a:rPr lang="ar-SA" sz="2000" dirty="0" err="1" smtClean="0"/>
              <a:t>ات</a:t>
            </a:r>
            <a:r>
              <a:rPr lang="ar-SA" sz="2000" dirty="0" smtClean="0"/>
              <a:t> التي يتمتعون </a:t>
            </a:r>
            <a:r>
              <a:rPr lang="ar-SA" sz="2000" dirty="0" err="1" smtClean="0"/>
              <a:t>بها</a:t>
            </a:r>
            <a:r>
              <a:rPr lang="ar-SA" sz="2000" dirty="0" smtClean="0"/>
              <a:t> بما يمكنهم من استثمار الطاقات التي يتمتعون </a:t>
            </a:r>
            <a:r>
              <a:rPr lang="ar-SA" sz="2000" dirty="0" err="1" smtClean="0"/>
              <a:t>بها</a:t>
            </a:r>
            <a:r>
              <a:rPr lang="ar-SA" sz="2000" dirty="0" smtClean="0"/>
              <a:t>، بما يمكنهم من استثمار الطاقات التي يختزنونها، ولم تجد طريقها للاستخدام الفعلي، بالإضافة إلى تعديل السلوك وتطوير أساليب الأداء التي تصدر عن </a:t>
            </a:r>
            <a:r>
              <a:rPr lang="ar-SA" sz="2000" dirty="0" err="1" smtClean="0"/>
              <a:t>الأفر</a:t>
            </a:r>
            <a:r>
              <a:rPr lang="ar-DZ" sz="2000" dirty="0" smtClean="0"/>
              <a:t>ا</a:t>
            </a:r>
            <a:r>
              <a:rPr lang="ar-SA" sz="2000" dirty="0" smtClean="0"/>
              <a:t>د فعلا من أجل إتاحة الفرص والمزيد من التحسين، والتطوير في العمل الإنتاجي وتأمين الوصول إلى الأهداف </a:t>
            </a:r>
            <a:r>
              <a:rPr lang="ar-SA" sz="2000" dirty="0" err="1" smtClean="0"/>
              <a:t>الانتاجية</a:t>
            </a:r>
            <a:r>
              <a:rPr lang="ar-SA" sz="2000" dirty="0" smtClean="0"/>
              <a:t> المتصاعدة</a:t>
            </a:r>
            <a:r>
              <a:rPr lang="en-US" sz="2000" dirty="0" smtClean="0"/>
              <a:t>.</a:t>
            </a:r>
            <a:r>
              <a:rPr lang="ar-DZ" sz="2000" dirty="0" smtClean="0"/>
              <a:t/>
            </a:r>
            <a:br>
              <a:rPr lang="ar-DZ" sz="2000" dirty="0" smtClean="0"/>
            </a:br>
            <a:r>
              <a:rPr lang="en-US" sz="2000" dirty="0" smtClean="0"/>
              <a:t/>
            </a:r>
            <a:br>
              <a:rPr lang="en-US" sz="2000" dirty="0" smtClean="0"/>
            </a:br>
            <a:endParaRPr lang="ar-DZ" sz="2000" dirty="0" smtClean="0"/>
          </a:p>
        </p:txBody>
      </p:sp>
    </p:spTree>
    <p:extLst>
      <p:ext uri="{BB962C8B-B14F-4D97-AF65-F5344CB8AC3E}">
        <p14:creationId xmlns="" xmlns:p14="http://schemas.microsoft.com/office/powerpoint/2010/main" val="4121241728"/>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74171"/>
            <a:ext cx="12192000" cy="4595138"/>
          </a:xfrm>
          <a:prstGeom prst="rect">
            <a:avLst/>
          </a:prstGeom>
        </p:spPr>
        <p:txBody>
          <a:bodyPr wrap="square">
            <a:spAutoFit/>
          </a:bodyPr>
          <a:lstStyle/>
          <a:p>
            <a:r>
              <a:rPr lang="ar-DZ" sz="2200" dirty="0" smtClean="0"/>
              <a:t>أنواع التدريب :</a:t>
            </a:r>
            <a:r>
              <a:rPr lang="ar-SA" sz="2200" dirty="0" smtClean="0"/>
              <a:t/>
            </a:r>
            <a:br>
              <a:rPr lang="ar-SA" sz="2200" dirty="0" smtClean="0"/>
            </a:br>
            <a:r>
              <a:rPr lang="ar-SA" sz="2200" b="1" dirty="0" smtClean="0"/>
              <a:t>حسب مرحلة التوظيف: ينقسم إلى :</a:t>
            </a:r>
            <a:r>
              <a:rPr lang="ar-SA" sz="2200" dirty="0" smtClean="0"/>
              <a:t/>
            </a:r>
            <a:br>
              <a:rPr lang="ar-SA" sz="2200" dirty="0" smtClean="0"/>
            </a:br>
            <a:r>
              <a:rPr lang="ar-SA" sz="2200" dirty="0" smtClean="0"/>
              <a:t> توجيه الموظف الجديد</a:t>
            </a:r>
            <a:br>
              <a:rPr lang="ar-SA" sz="2200" dirty="0" smtClean="0"/>
            </a:br>
            <a:r>
              <a:rPr lang="ar-SA" sz="2200" dirty="0" smtClean="0"/>
              <a:t>التدريب أثناء العمل:</a:t>
            </a:r>
            <a:r>
              <a:rPr lang="ar-DZ" sz="2200" dirty="0" smtClean="0"/>
              <a:t/>
            </a:r>
            <a:br>
              <a:rPr lang="ar-DZ" sz="2200" dirty="0" smtClean="0"/>
            </a:br>
            <a:r>
              <a:rPr lang="ar-SA" sz="2200" dirty="0" smtClean="0"/>
              <a:t>التدريب بغرض تجديد المعرفة </a:t>
            </a:r>
            <a:r>
              <a:rPr lang="ar-SA" sz="2200" dirty="0" err="1" smtClean="0"/>
              <a:t>و</a:t>
            </a:r>
            <a:r>
              <a:rPr lang="ar-SA" sz="2200" dirty="0" smtClean="0"/>
              <a:t> المهارة</a:t>
            </a:r>
            <a:br>
              <a:rPr lang="ar-SA" sz="2200" dirty="0" smtClean="0"/>
            </a:br>
            <a:r>
              <a:rPr lang="ar-SA" sz="2200" dirty="0" smtClean="0"/>
              <a:t>التدريب بغرض الترقية </a:t>
            </a:r>
            <a:r>
              <a:rPr lang="ar-SA" sz="2200" dirty="0" err="1" smtClean="0"/>
              <a:t>و</a:t>
            </a:r>
            <a:r>
              <a:rPr lang="ar-SA" sz="2200" dirty="0" smtClean="0"/>
              <a:t> النقل</a:t>
            </a:r>
            <a:br>
              <a:rPr lang="ar-SA" sz="2200" dirty="0" smtClean="0"/>
            </a:br>
            <a:r>
              <a:rPr lang="ar-SA" sz="2200" b="1" dirty="0" smtClean="0"/>
              <a:t>أنواع التدريب حسب الوظائف: ينقسم إلى</a:t>
            </a:r>
            <a:r>
              <a:rPr lang="ar-SA" sz="2200" dirty="0" smtClean="0"/>
              <a:t> :</a:t>
            </a:r>
            <a:br>
              <a:rPr lang="ar-SA" sz="2200" dirty="0" smtClean="0"/>
            </a:br>
            <a:r>
              <a:rPr lang="ar-SA" sz="2200" dirty="0" smtClean="0"/>
              <a:t>التدريب التخصصي</a:t>
            </a:r>
            <a:br>
              <a:rPr lang="ar-SA" sz="2200" dirty="0" smtClean="0"/>
            </a:br>
            <a:r>
              <a:rPr lang="ar-SA" sz="2200" dirty="0" smtClean="0"/>
              <a:t>التدريب الإداري</a:t>
            </a:r>
            <a:br>
              <a:rPr lang="ar-SA" sz="2200" dirty="0" smtClean="0"/>
            </a:br>
            <a:r>
              <a:rPr lang="ar-SA" sz="2200" dirty="0" smtClean="0"/>
              <a:t>التدريب المهني</a:t>
            </a:r>
            <a:br>
              <a:rPr lang="ar-SA" sz="2200" dirty="0" smtClean="0"/>
            </a:br>
            <a:r>
              <a:rPr lang="ar-SA" sz="2200" b="1" dirty="0" smtClean="0"/>
              <a:t>أنواع التدريب حسب المكان: ينقسم إلى :</a:t>
            </a:r>
            <a:r>
              <a:rPr lang="ar-SA" sz="2200" dirty="0" smtClean="0"/>
              <a:t/>
            </a:r>
            <a:br>
              <a:rPr lang="ar-SA" sz="2200" dirty="0" smtClean="0"/>
            </a:br>
            <a:r>
              <a:rPr lang="ar-SA" sz="2200" dirty="0" smtClean="0"/>
              <a:t>التدريب في مكان العمل</a:t>
            </a:r>
            <a:br>
              <a:rPr lang="ar-SA" sz="2200" dirty="0" smtClean="0"/>
            </a:br>
            <a:r>
              <a:rPr lang="ar-SA" sz="2200" dirty="0" smtClean="0"/>
              <a:t>التدريب خارج مكان العمل</a:t>
            </a:r>
            <a:endParaRPr lang="en-US" sz="2200" dirty="0"/>
          </a:p>
        </p:txBody>
      </p:sp>
      <p:pic>
        <p:nvPicPr>
          <p:cNvPr id="3" name="صورة 2" descr="145.JPG"/>
          <p:cNvPicPr/>
          <p:nvPr/>
        </p:nvPicPr>
        <p:blipFill>
          <a:blip r:embed="rId2"/>
          <a:stretch>
            <a:fillRect/>
          </a:stretch>
        </p:blipFill>
        <p:spPr>
          <a:xfrm>
            <a:off x="0" y="0"/>
            <a:ext cx="6589486"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61257"/>
            <a:ext cx="12191999" cy="5262979"/>
          </a:xfrm>
          <a:prstGeom prst="rect">
            <a:avLst/>
          </a:prstGeom>
        </p:spPr>
        <p:txBody>
          <a:bodyPr wrap="square">
            <a:spAutoFit/>
          </a:bodyPr>
          <a:lstStyle/>
          <a:p>
            <a:r>
              <a:rPr lang="ar-SA" sz="2400" b="1" dirty="0" smtClean="0"/>
              <a:t>2 التعلم التنظيمي والتعلم </a:t>
            </a:r>
            <a:r>
              <a:rPr lang="ar-SA" sz="2400" b="1" dirty="0" err="1" smtClean="0"/>
              <a:t>الإفتر</a:t>
            </a:r>
            <a:r>
              <a:rPr lang="ar-DZ" sz="2400" b="1" dirty="0" smtClean="0"/>
              <a:t>ا</a:t>
            </a:r>
            <a:r>
              <a:rPr lang="ar-SA" sz="2400" b="1" dirty="0" err="1" smtClean="0"/>
              <a:t>ضي</a:t>
            </a:r>
            <a:r>
              <a:rPr lang="ar-SA" sz="2400" b="1" dirty="0" smtClean="0"/>
              <a:t> </a:t>
            </a:r>
            <a:r>
              <a:rPr lang="en-US" sz="2400" b="1" dirty="0" smtClean="0"/>
              <a:t>: </a:t>
            </a:r>
            <a:r>
              <a:rPr lang="ar-SA" sz="2400" dirty="0" smtClean="0"/>
              <a:t>من الطرق التي تؤدي </a:t>
            </a:r>
            <a:r>
              <a:rPr lang="ar-SA" sz="2400" dirty="0" err="1" smtClean="0"/>
              <a:t>الى</a:t>
            </a:r>
            <a:r>
              <a:rPr lang="ar-SA" sz="2400" dirty="0" smtClean="0"/>
              <a:t> تنمية كفاءات </a:t>
            </a:r>
            <a:r>
              <a:rPr lang="ar-SA" sz="2400" dirty="0" err="1" smtClean="0"/>
              <a:t>الافراد</a:t>
            </a:r>
            <a:r>
              <a:rPr lang="ar-SA" sz="2400" dirty="0" smtClean="0"/>
              <a:t> التعلم</a:t>
            </a:r>
            <a:endParaRPr lang="en-US" sz="2400" dirty="0" smtClean="0"/>
          </a:p>
          <a:p>
            <a:r>
              <a:rPr lang="ar-SA" sz="2400" dirty="0" smtClean="0"/>
              <a:t>التنظيمي، والذي يعتبر المؤسسة بيئة لحيازة </a:t>
            </a:r>
            <a:r>
              <a:rPr lang="ar-SA" sz="2400" dirty="0" err="1" smtClean="0"/>
              <a:t>واعداد</a:t>
            </a:r>
            <a:r>
              <a:rPr lang="ar-SA" sz="2400" dirty="0" smtClean="0"/>
              <a:t> المعارف بحيث أن الفرد وهو يؤدي مهامه فانه يكتسب معارف ويتبادلها مع </a:t>
            </a:r>
            <a:r>
              <a:rPr lang="ar-SA" sz="2400" dirty="0" err="1" smtClean="0"/>
              <a:t>الأف</a:t>
            </a:r>
            <a:r>
              <a:rPr lang="ar-DZ" sz="2400" dirty="0" smtClean="0"/>
              <a:t>راد </a:t>
            </a:r>
            <a:r>
              <a:rPr lang="ar-SA" sz="2400" dirty="0" smtClean="0"/>
              <a:t>العاملين معه، وتتجدد هذه المعارف حسب ظروف العمل، وكذلك في ظل المد </a:t>
            </a:r>
            <a:r>
              <a:rPr lang="ar-SA" sz="2400" dirty="0" err="1" smtClean="0"/>
              <a:t>المعلوماتي</a:t>
            </a:r>
            <a:r>
              <a:rPr lang="ar-SA" sz="2400" dirty="0" smtClean="0"/>
              <a:t> وتطور وسائل تكنولوجيا المعلومات </a:t>
            </a:r>
            <a:r>
              <a:rPr lang="ar-SA" sz="2400" dirty="0" err="1" smtClean="0"/>
              <a:t>والإتصال</a:t>
            </a:r>
            <a:r>
              <a:rPr lang="ar-SA" sz="2400" dirty="0" smtClean="0"/>
              <a:t> أصبح للفرد فرصة للاستفادة من المعلومات المتاحة على شبكة الانترنيت في أي وقت، وحسب الاحتياج وبسرعة، وأقل التكاليف</a:t>
            </a:r>
            <a:endParaRPr lang="en-US" sz="2400" dirty="0" smtClean="0"/>
          </a:p>
          <a:p>
            <a:r>
              <a:rPr lang="ar-SA" sz="2400" b="1" dirty="0" smtClean="0"/>
              <a:t>3 نموذج مقترح لتنمية الكفاءات</a:t>
            </a:r>
            <a:r>
              <a:rPr lang="en-US" sz="2400" b="1" dirty="0" smtClean="0"/>
              <a:t>: </a:t>
            </a:r>
            <a:r>
              <a:rPr lang="ar-SA" sz="2400" dirty="0" smtClean="0"/>
              <a:t>بناءً على كل ما سبق، وبالنظر لمختلف العوامل التي يمكن أن تشكل </a:t>
            </a:r>
            <a:r>
              <a:rPr lang="ar-SA" sz="2400" dirty="0" err="1" smtClean="0"/>
              <a:t>عا</a:t>
            </a:r>
            <a:r>
              <a:rPr lang="ar-DZ" sz="2400" dirty="0" smtClean="0"/>
              <a:t>ئ</a:t>
            </a:r>
            <a:r>
              <a:rPr lang="ar-SA" sz="2400" dirty="0" err="1" smtClean="0"/>
              <a:t>قًا</a:t>
            </a:r>
            <a:r>
              <a:rPr lang="ar-SA" sz="2400" dirty="0" smtClean="0"/>
              <a:t> أمام تنمية الكفاءات سواء أكانت هذه العوائق متعلقة </a:t>
            </a:r>
            <a:r>
              <a:rPr lang="ar-DZ" sz="2400" dirty="0" smtClean="0"/>
              <a:t> </a:t>
            </a:r>
            <a:r>
              <a:rPr lang="ar-DZ" sz="2400" dirty="0" err="1" smtClean="0"/>
              <a:t>بالافراد</a:t>
            </a:r>
            <a:r>
              <a:rPr lang="ar-DZ" sz="2400" dirty="0" smtClean="0"/>
              <a:t> </a:t>
            </a:r>
            <a:r>
              <a:rPr lang="ar-SA" sz="2400" dirty="0" smtClean="0"/>
              <a:t>، أو كانت متعلقة بالتنظيم، أو حتى متعلقة بالبيئة الخارجية بمختلف أبعادها، فإنه يقع على عاتق المسيرين لعملية التنمية </a:t>
            </a:r>
            <a:r>
              <a:rPr lang="ar-DZ" sz="2400" dirty="0" smtClean="0"/>
              <a:t>درا</a:t>
            </a:r>
            <a:r>
              <a:rPr lang="ar-SA" sz="2400" dirty="0" err="1" smtClean="0"/>
              <a:t>سة</a:t>
            </a:r>
            <a:r>
              <a:rPr lang="ar-SA" sz="2400" dirty="0" smtClean="0"/>
              <a:t> كافة الظروف المحيطة </a:t>
            </a:r>
            <a:r>
              <a:rPr lang="ar-SA" sz="2400" dirty="0" err="1" smtClean="0"/>
              <a:t>بها</a:t>
            </a:r>
            <a:r>
              <a:rPr lang="ar-SA" sz="2400" dirty="0" smtClean="0"/>
              <a:t>، لتحديد أنسب الطرق </a:t>
            </a:r>
            <a:r>
              <a:rPr lang="ar-SA" sz="2400" dirty="0" err="1" smtClean="0"/>
              <a:t>و</a:t>
            </a:r>
            <a:r>
              <a:rPr lang="ar-SA" sz="2400" dirty="0" smtClean="0"/>
              <a:t> الأساليب ومحاولة تفادي مختلف العوائق التي يمكن أن تواجه عملية التنمية، ويتم ذلك من خلال العمل على بناء نموذج فعال لتنمية الكفاءات يساهم في تحقيق أهداف المؤسسة من جهة، وتطلعات </a:t>
            </a:r>
            <a:r>
              <a:rPr lang="ar-SA" sz="2400" dirty="0" err="1" smtClean="0"/>
              <a:t>افرادها</a:t>
            </a:r>
            <a:r>
              <a:rPr lang="ar-SA" sz="2400" dirty="0" smtClean="0"/>
              <a:t> من جهة أخرى، </a:t>
            </a:r>
            <a:r>
              <a:rPr lang="ar-SA" sz="2400" dirty="0" err="1" smtClean="0"/>
              <a:t>و</a:t>
            </a:r>
            <a:r>
              <a:rPr lang="ar-SA" sz="2400" dirty="0" smtClean="0"/>
              <a:t> في ما يلي مجموعة من الخطوات التي يمكن أن تكون كفيلة ببناء نموذج فعال في تنمية الكفاءات البشرية بالمؤسسات</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E8186163-FF1C-4269-9988-776D1BE02A07}"/>
              </a:ext>
            </a:extLst>
          </p:cNvPr>
          <p:cNvSpPr txBox="1"/>
          <p:nvPr/>
        </p:nvSpPr>
        <p:spPr>
          <a:xfrm>
            <a:off x="2096086" y="0"/>
            <a:ext cx="7877907" cy="6924973"/>
          </a:xfrm>
          <a:prstGeom prst="rect">
            <a:avLst/>
          </a:prstGeom>
          <a:noFill/>
        </p:spPr>
        <p:txBody>
          <a:bodyPr wrap="square" rtlCol="1">
            <a:spAutoFit/>
          </a:bodyPr>
          <a:lstStyle/>
          <a:p>
            <a:r>
              <a:rPr lang="ar-SA" sz="2400" dirty="0" smtClean="0">
                <a:solidFill>
                  <a:srgbClr val="00B050"/>
                </a:solidFill>
              </a:rPr>
              <a:t>المطلب الثاني : </a:t>
            </a:r>
            <a:r>
              <a:rPr lang="ar-SA" sz="2400" dirty="0" smtClean="0">
                <a:solidFill>
                  <a:srgbClr val="00B050"/>
                </a:solidFill>
              </a:rPr>
              <a:t>مجالات تنمية الكفاءات </a:t>
            </a:r>
            <a:r>
              <a:rPr lang="ar-SA" sz="2400" dirty="0" smtClean="0">
                <a:solidFill>
                  <a:srgbClr val="00B050"/>
                </a:solidFill>
              </a:rPr>
              <a:t>البشرية</a:t>
            </a:r>
            <a:r>
              <a:rPr lang="ar-DZ" sz="2400" dirty="0" smtClean="0">
                <a:solidFill>
                  <a:srgbClr val="00B050"/>
                </a:solidFill>
              </a:rPr>
              <a:t/>
            </a:r>
            <a:br>
              <a:rPr lang="ar-DZ" sz="2400" dirty="0" smtClean="0">
                <a:solidFill>
                  <a:srgbClr val="00B050"/>
                </a:solidFill>
              </a:rPr>
            </a:br>
            <a:r>
              <a:rPr lang="ar-SA" sz="2400" dirty="0" smtClean="0">
                <a:solidFill>
                  <a:srgbClr val="00B050"/>
                </a:solidFill>
              </a:rPr>
              <a:t> </a:t>
            </a:r>
            <a:endParaRPr lang="ar-SA" sz="2400" dirty="0" smtClean="0">
              <a:solidFill>
                <a:srgbClr val="00B050"/>
              </a:solidFill>
            </a:endParaRPr>
          </a:p>
          <a:p>
            <a:r>
              <a:rPr lang="en-US" b="1" dirty="0" smtClean="0"/>
              <a:t>- </a:t>
            </a:r>
            <a:r>
              <a:rPr lang="ar-SA" b="1" dirty="0" smtClean="0"/>
              <a:t>إعداد مواصفات الكفاءات </a:t>
            </a:r>
            <a:r>
              <a:rPr lang="en-US" b="1" dirty="0" smtClean="0"/>
              <a:t>: </a:t>
            </a:r>
            <a:r>
              <a:rPr lang="ar-SA" dirty="0" smtClean="0"/>
              <a:t>توجد طرق كثيرة لتحليل الكفاءات وجمع المعلومات حول الوظيفة ومجال العمل ومن بين هذه الطرق نجد الملاحظة في الميدان</a:t>
            </a:r>
            <a:r>
              <a:rPr lang="en-US" dirty="0" smtClean="0"/>
              <a:t>, </a:t>
            </a:r>
            <a:r>
              <a:rPr lang="ar-SA" dirty="0" smtClean="0"/>
              <a:t>المقابلات الفردية والجماعية</a:t>
            </a:r>
            <a:r>
              <a:rPr lang="en-US" dirty="0" smtClean="0"/>
              <a:t>, </a:t>
            </a:r>
            <a:r>
              <a:rPr lang="ar-SA" dirty="0" smtClean="0"/>
              <a:t>استمارات الكفاءات</a:t>
            </a:r>
            <a:r>
              <a:rPr lang="en-US" dirty="0" smtClean="0"/>
              <a:t>.</a:t>
            </a:r>
          </a:p>
          <a:p>
            <a:r>
              <a:rPr lang="en-US" b="1" dirty="0" smtClean="0"/>
              <a:t>- </a:t>
            </a:r>
            <a:r>
              <a:rPr lang="ar-SA" b="1" dirty="0" smtClean="0"/>
              <a:t>تقييم الكفاءات </a:t>
            </a:r>
            <a:r>
              <a:rPr lang="en-US" b="1" dirty="0" smtClean="0"/>
              <a:t>: </a:t>
            </a:r>
            <a:r>
              <a:rPr lang="ar-SA" dirty="0" smtClean="0"/>
              <a:t>يمثل التقييم مرحلة هامة من مراحل تسيير الكفاءات لأنه يمكن القائمين على هذه العملية من معرفة جوانب الضعف والقوة في الكفاءات المتاحة بالمؤسسة ومن أدوات التي تستعمل في هذا الشأن نجد</a:t>
            </a:r>
            <a:r>
              <a:rPr lang="en-US" dirty="0" smtClean="0"/>
              <a:t>: </a:t>
            </a:r>
            <a:r>
              <a:rPr lang="ar-SA" dirty="0" smtClean="0"/>
              <a:t>مقابلة النشاط السنوية </a:t>
            </a:r>
            <a:r>
              <a:rPr lang="en-US" dirty="0" smtClean="0"/>
              <a:t>, </a:t>
            </a:r>
            <a:r>
              <a:rPr lang="ar-SA" dirty="0" smtClean="0"/>
              <a:t>المرافقة الميدانية </a:t>
            </a:r>
            <a:r>
              <a:rPr lang="en-US" dirty="0" smtClean="0"/>
              <a:t>, </a:t>
            </a:r>
            <a:r>
              <a:rPr lang="ar-SA" dirty="0" smtClean="0"/>
              <a:t>مرجعية الكفاءات</a:t>
            </a:r>
            <a:endParaRPr lang="en-US" dirty="0" smtClean="0"/>
          </a:p>
          <a:p>
            <a:r>
              <a:rPr lang="en-US" b="1" dirty="0" smtClean="0"/>
              <a:t>- </a:t>
            </a:r>
            <a:r>
              <a:rPr lang="ar-SA" b="1" dirty="0" smtClean="0"/>
              <a:t>تطوير الكفاءات </a:t>
            </a:r>
            <a:r>
              <a:rPr lang="en-US" b="1" dirty="0" smtClean="0"/>
              <a:t>: </a:t>
            </a:r>
            <a:r>
              <a:rPr lang="ar-SA" dirty="0" smtClean="0"/>
              <a:t>تأخذ الكفاءات معناها من التطور المستمر وعليه يجب تطوير الكفاءات من اجل السماح لها بالتكيف مع ظروف التحولات الحاصلة في البيئة الداخلية والخارجية</a:t>
            </a:r>
            <a:r>
              <a:rPr lang="en-US" dirty="0" smtClean="0"/>
              <a:t>,</a:t>
            </a:r>
            <a:r>
              <a:rPr lang="ar-SA" dirty="0" smtClean="0"/>
              <a:t>ذلك انه من دون أي شك إن تغيرات البيئة في هذا الميدان نجد </a:t>
            </a:r>
            <a:r>
              <a:rPr lang="en-US" dirty="0" smtClean="0"/>
              <a:t>: </a:t>
            </a:r>
            <a:r>
              <a:rPr lang="ar-SA" dirty="0" smtClean="0"/>
              <a:t>التكوين مرتكز الكفاءات</a:t>
            </a:r>
            <a:r>
              <a:rPr lang="en-US" dirty="0" smtClean="0"/>
              <a:t>.</a:t>
            </a:r>
          </a:p>
          <a:p>
            <a:r>
              <a:rPr lang="en-US" dirty="0" smtClean="0"/>
              <a:t>- </a:t>
            </a:r>
            <a:r>
              <a:rPr lang="ar-SA" b="1" dirty="0" smtClean="0"/>
              <a:t>تحفيز الكفاءات </a:t>
            </a:r>
            <a:r>
              <a:rPr lang="en-US" b="1" dirty="0" smtClean="0"/>
              <a:t>: </a:t>
            </a:r>
            <a:r>
              <a:rPr lang="ar-SA" dirty="0" smtClean="0"/>
              <a:t>توجد مجموعة من الإجراءات والسياسات التي يجب على إدارة الموارد البشرية إتباعها حتى تحقق الفعالية لجهودها في تنمية الرغبة لدى العاملين </a:t>
            </a:r>
            <a:r>
              <a:rPr lang="en-US" dirty="0" smtClean="0"/>
              <a:t>, </a:t>
            </a:r>
            <a:r>
              <a:rPr lang="ar-SA" dirty="0" smtClean="0"/>
              <a:t>حيث نستطيع تحقيق أفضل النتائج إذ ما تمكنت من استيعاب نوعية الاحتياجات غير المشبعة لدى العاملين وقامت باستخدام الوسائل المناسبة لتحقيق أفضل إشباع لها</a:t>
            </a:r>
            <a:r>
              <a:rPr lang="en-US" dirty="0" smtClean="0"/>
              <a:t>.</a:t>
            </a:r>
          </a:p>
          <a:p>
            <a:r>
              <a:rPr lang="ar-SA" dirty="0" smtClean="0"/>
              <a:t>حيث تشكل التعويضات والمكافئات لدى إدارة الموارد البشرية متغيرا مهما ضمن السياسات والاستراتيجيات التي تتبناها المؤسسات </a:t>
            </a:r>
            <a:r>
              <a:rPr lang="en-US" dirty="0" smtClean="0"/>
              <a:t>, </a:t>
            </a:r>
            <a:r>
              <a:rPr lang="ar-SA" dirty="0" smtClean="0"/>
              <a:t>لما لها من انعكاسات واضحة</a:t>
            </a:r>
            <a:r>
              <a:rPr lang="en-US" dirty="0" smtClean="0"/>
              <a:t>,</a:t>
            </a:r>
            <a:r>
              <a:rPr lang="ar-SA" dirty="0" smtClean="0"/>
              <a:t>بعضها يتعلق بالتكاليف العالية </a:t>
            </a:r>
            <a:r>
              <a:rPr lang="ar-SA" dirty="0" err="1" smtClean="0"/>
              <a:t>و</a:t>
            </a:r>
            <a:r>
              <a:rPr lang="ar-SA" dirty="0" smtClean="0"/>
              <a:t> المتحركة التي تدفعها المؤسسات للأفراد وبعضها الأخر يتعلق باستقرار وازدهار المؤسسات </a:t>
            </a:r>
            <a:r>
              <a:rPr lang="en-US" dirty="0" smtClean="0"/>
              <a:t>, </a:t>
            </a:r>
            <a:r>
              <a:rPr lang="ar-SA" dirty="0" smtClean="0"/>
              <a:t>فالتعويضات تشكل بامتياز الدافع الرئيسي لانضمام الأفراد إلى المؤسسات والمحفز الأهم لتحسن أدائهم</a:t>
            </a:r>
            <a:r>
              <a:rPr lang="en-US" dirty="0" smtClean="0"/>
              <a:t>.</a:t>
            </a:r>
            <a:endParaRPr lang="en-US" dirty="0"/>
          </a:p>
        </p:txBody>
      </p:sp>
    </p:spTree>
    <p:extLst>
      <p:ext uri="{BB962C8B-B14F-4D97-AF65-F5344CB8AC3E}">
        <p14:creationId xmlns="" xmlns:p14="http://schemas.microsoft.com/office/powerpoint/2010/main" val="4121241728"/>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a16="http://schemas.microsoft.com/office/drawing/2014/main" xmlns=""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a16="http://schemas.microsoft.com/office/drawing/2014/main" xmlns="" id="{E8186163-FF1C-4269-9988-776D1BE02A07}"/>
              </a:ext>
            </a:extLst>
          </p:cNvPr>
          <p:cNvSpPr txBox="1"/>
          <p:nvPr/>
        </p:nvSpPr>
        <p:spPr>
          <a:xfrm>
            <a:off x="6610418" y="584767"/>
            <a:ext cx="2670924" cy="769441"/>
          </a:xfrm>
          <a:prstGeom prst="rect">
            <a:avLst/>
          </a:prstGeom>
          <a:noFill/>
        </p:spPr>
        <p:txBody>
          <a:bodyPr wrap="none" rtlCol="1">
            <a:spAutoFit/>
          </a:bodyPr>
          <a:lstStyle/>
          <a:p>
            <a:r>
              <a:rPr lang="ar-DZ" sz="4400" dirty="0" smtClean="0">
                <a:solidFill>
                  <a:srgbClr val="010A43"/>
                </a:solidFill>
              </a:rPr>
              <a:t>من </a:t>
            </a:r>
            <a:r>
              <a:rPr lang="ar-DZ" sz="4400" dirty="0" err="1" smtClean="0">
                <a:solidFill>
                  <a:srgbClr val="010A43"/>
                </a:solidFill>
              </a:rPr>
              <a:t>اعداد</a:t>
            </a:r>
            <a:r>
              <a:rPr lang="ar-DZ" sz="4400" dirty="0" smtClean="0">
                <a:solidFill>
                  <a:srgbClr val="010A43"/>
                </a:solidFill>
              </a:rPr>
              <a:t> : </a:t>
            </a:r>
            <a:endParaRPr lang="ar-SY" sz="4400" dirty="0">
              <a:solidFill>
                <a:srgbClr val="010A43"/>
              </a:solidFill>
            </a:endParaRPr>
          </a:p>
        </p:txBody>
      </p:sp>
      <p:cxnSp>
        <p:nvCxnSpPr>
          <p:cNvPr id="8" name="رابط مستقيم 7">
            <a:extLst>
              <a:ext uri="{FF2B5EF4-FFF2-40B4-BE49-F238E27FC236}">
                <a16:creationId xmlns:a16="http://schemas.microsoft.com/office/drawing/2014/main" xmlns="" id="{CE4CAECA-101D-4D2B-AF69-FFE159D87085}"/>
              </a:ext>
            </a:extLst>
          </p:cNvPr>
          <p:cNvCxnSpPr/>
          <p:nvPr/>
        </p:nvCxnSpPr>
        <p:spPr>
          <a:xfrm rot="5400000">
            <a:off x="4669009" y="2652639"/>
            <a:ext cx="2821159" cy="32825"/>
          </a:xfrm>
          <a:prstGeom prst="line">
            <a:avLst/>
          </a:prstGeom>
          <a:ln w="57150">
            <a:solidFill>
              <a:srgbClr val="010A43"/>
            </a:solidFill>
          </a:ln>
        </p:spPr>
        <p:style>
          <a:lnRef idx="1">
            <a:schemeClr val="accent1"/>
          </a:lnRef>
          <a:fillRef idx="0">
            <a:schemeClr val="accent1"/>
          </a:fillRef>
          <a:effectRef idx="0">
            <a:schemeClr val="accent1"/>
          </a:effectRef>
          <a:fontRef idx="minor">
            <a:schemeClr val="tx1"/>
          </a:fontRef>
        </p:style>
      </p:cxnSp>
      <p:sp>
        <p:nvSpPr>
          <p:cNvPr id="10" name="مربع نص 9">
            <a:extLst>
              <a:ext uri="{FF2B5EF4-FFF2-40B4-BE49-F238E27FC236}">
                <a16:creationId xmlns:a16="http://schemas.microsoft.com/office/drawing/2014/main" xmlns="" id="{C8E2C080-066A-4552-A7B2-798EBA9C7AD6}"/>
              </a:ext>
            </a:extLst>
          </p:cNvPr>
          <p:cNvSpPr txBox="1"/>
          <p:nvPr/>
        </p:nvSpPr>
        <p:spPr>
          <a:xfrm>
            <a:off x="6660521" y="1326220"/>
            <a:ext cx="4075155" cy="646331"/>
          </a:xfrm>
          <a:prstGeom prst="rect">
            <a:avLst/>
          </a:prstGeom>
          <a:noFill/>
        </p:spPr>
        <p:txBody>
          <a:bodyPr wrap="none" rtlCol="1">
            <a:spAutoFit/>
          </a:bodyPr>
          <a:lstStyle/>
          <a:p>
            <a:r>
              <a:rPr lang="ar-DZ" sz="3600" dirty="0" smtClean="0">
                <a:solidFill>
                  <a:srgbClr val="FF2E63"/>
                </a:solidFill>
              </a:rPr>
              <a:t>محمد </a:t>
            </a:r>
            <a:r>
              <a:rPr lang="ar-DZ" sz="3600" dirty="0" err="1" smtClean="0">
                <a:solidFill>
                  <a:srgbClr val="FF2E63"/>
                </a:solidFill>
              </a:rPr>
              <a:t>اسلام</a:t>
            </a:r>
            <a:r>
              <a:rPr lang="ar-DZ" sz="3600" dirty="0" smtClean="0">
                <a:solidFill>
                  <a:srgbClr val="FF2E63"/>
                </a:solidFill>
              </a:rPr>
              <a:t> </a:t>
            </a:r>
            <a:r>
              <a:rPr lang="ar-DZ" sz="3600" dirty="0" err="1" smtClean="0">
                <a:solidFill>
                  <a:srgbClr val="FF2E63"/>
                </a:solidFill>
              </a:rPr>
              <a:t>ساسي</a:t>
            </a:r>
            <a:endParaRPr lang="ar-SY" sz="3600" dirty="0">
              <a:solidFill>
                <a:srgbClr val="FF2E63"/>
              </a:solidFill>
            </a:endParaRPr>
          </a:p>
        </p:txBody>
      </p:sp>
      <p:sp>
        <p:nvSpPr>
          <p:cNvPr id="16" name="مربع نص 15">
            <a:extLst>
              <a:ext uri="{FF2B5EF4-FFF2-40B4-BE49-F238E27FC236}">
                <a16:creationId xmlns:a16="http://schemas.microsoft.com/office/drawing/2014/main" xmlns="" id="{24972581-766D-4936-9210-6B6D4E328999}"/>
              </a:ext>
            </a:extLst>
          </p:cNvPr>
          <p:cNvSpPr txBox="1"/>
          <p:nvPr/>
        </p:nvSpPr>
        <p:spPr>
          <a:xfrm>
            <a:off x="6823675" y="2156661"/>
            <a:ext cx="3743332" cy="646331"/>
          </a:xfrm>
          <a:prstGeom prst="rect">
            <a:avLst/>
          </a:prstGeom>
          <a:noFill/>
        </p:spPr>
        <p:txBody>
          <a:bodyPr wrap="none" rtlCol="1">
            <a:spAutoFit/>
          </a:bodyPr>
          <a:lstStyle/>
          <a:p>
            <a:r>
              <a:rPr lang="ar-DZ" sz="3600" dirty="0" smtClean="0">
                <a:solidFill>
                  <a:srgbClr val="FF2E63"/>
                </a:solidFill>
              </a:rPr>
              <a:t>عبد المجيد </a:t>
            </a:r>
            <a:r>
              <a:rPr lang="ar-DZ" sz="3600" dirty="0" err="1" smtClean="0">
                <a:solidFill>
                  <a:srgbClr val="FF2E63"/>
                </a:solidFill>
              </a:rPr>
              <a:t>رحمون</a:t>
            </a:r>
            <a:endParaRPr lang="ar-SY" sz="3600" dirty="0">
              <a:solidFill>
                <a:srgbClr val="FF2E63"/>
              </a:solidFill>
            </a:endParaRPr>
          </a:p>
        </p:txBody>
      </p:sp>
      <p:sp>
        <p:nvSpPr>
          <p:cNvPr id="21" name="مربع نص 20">
            <a:extLst>
              <a:ext uri="{FF2B5EF4-FFF2-40B4-BE49-F238E27FC236}">
                <a16:creationId xmlns:a16="http://schemas.microsoft.com/office/drawing/2014/main" xmlns="" id="{E8186163-FF1C-4269-9988-776D1BE02A07}"/>
              </a:ext>
            </a:extLst>
          </p:cNvPr>
          <p:cNvSpPr txBox="1"/>
          <p:nvPr/>
        </p:nvSpPr>
        <p:spPr>
          <a:xfrm flipH="1">
            <a:off x="1955410" y="582418"/>
            <a:ext cx="3151162" cy="754053"/>
          </a:xfrm>
          <a:prstGeom prst="rect">
            <a:avLst/>
          </a:prstGeom>
          <a:noFill/>
        </p:spPr>
        <p:txBody>
          <a:bodyPr wrap="square" rtlCol="1">
            <a:spAutoFit/>
          </a:bodyPr>
          <a:lstStyle/>
          <a:p>
            <a:r>
              <a:rPr lang="ar-DZ" sz="4300" dirty="0" smtClean="0">
                <a:solidFill>
                  <a:srgbClr val="010A43"/>
                </a:solidFill>
              </a:rPr>
              <a:t>تحت </a:t>
            </a:r>
            <a:r>
              <a:rPr lang="ar-DZ" sz="4300" dirty="0" err="1" smtClean="0">
                <a:solidFill>
                  <a:srgbClr val="010A43"/>
                </a:solidFill>
              </a:rPr>
              <a:t>اشراف</a:t>
            </a:r>
            <a:r>
              <a:rPr lang="ar-DZ" sz="4300" dirty="0" smtClean="0">
                <a:solidFill>
                  <a:srgbClr val="010A43"/>
                </a:solidFill>
              </a:rPr>
              <a:t> :</a:t>
            </a:r>
            <a:endParaRPr lang="ar-SY" sz="4300" dirty="0">
              <a:solidFill>
                <a:srgbClr val="010A43"/>
              </a:solidFill>
            </a:endParaRPr>
          </a:p>
        </p:txBody>
      </p:sp>
      <p:sp>
        <p:nvSpPr>
          <p:cNvPr id="22" name="مربع نص 21">
            <a:extLst>
              <a:ext uri="{FF2B5EF4-FFF2-40B4-BE49-F238E27FC236}">
                <a16:creationId xmlns:a16="http://schemas.microsoft.com/office/drawing/2014/main" xmlns="" id="{C8E2C080-066A-4552-A7B2-798EBA9C7AD6}"/>
              </a:ext>
            </a:extLst>
          </p:cNvPr>
          <p:cNvSpPr txBox="1"/>
          <p:nvPr/>
        </p:nvSpPr>
        <p:spPr>
          <a:xfrm>
            <a:off x="1813386" y="1478620"/>
            <a:ext cx="4108817" cy="646331"/>
          </a:xfrm>
          <a:prstGeom prst="rect">
            <a:avLst/>
          </a:prstGeom>
          <a:noFill/>
        </p:spPr>
        <p:txBody>
          <a:bodyPr wrap="none" rtlCol="1">
            <a:spAutoFit/>
          </a:bodyPr>
          <a:lstStyle/>
          <a:p>
            <a:r>
              <a:rPr lang="ar-DZ" sz="3600" dirty="0" smtClean="0">
                <a:solidFill>
                  <a:srgbClr val="FF2E63"/>
                </a:solidFill>
              </a:rPr>
              <a:t>أستاذة نورهان قرون </a:t>
            </a:r>
            <a:endParaRPr lang="ar-SY" sz="3600" dirty="0">
              <a:solidFill>
                <a:srgbClr val="FF2E63"/>
              </a:solidFill>
            </a:endParaRPr>
          </a:p>
        </p:txBody>
      </p:sp>
      <p:sp>
        <p:nvSpPr>
          <p:cNvPr id="23" name="مربع نص 22">
            <a:extLst>
              <a:ext uri="{FF2B5EF4-FFF2-40B4-BE49-F238E27FC236}">
                <a16:creationId xmlns:a16="http://schemas.microsoft.com/office/drawing/2014/main" xmlns="" id="{C8E2C080-066A-4552-A7B2-798EBA9C7AD6}"/>
              </a:ext>
            </a:extLst>
          </p:cNvPr>
          <p:cNvSpPr txBox="1"/>
          <p:nvPr/>
        </p:nvSpPr>
        <p:spPr>
          <a:xfrm>
            <a:off x="4999829" y="5839604"/>
            <a:ext cx="2315057" cy="646331"/>
          </a:xfrm>
          <a:prstGeom prst="rect">
            <a:avLst/>
          </a:prstGeom>
          <a:noFill/>
        </p:spPr>
        <p:txBody>
          <a:bodyPr wrap="none" rtlCol="1">
            <a:spAutoFit/>
          </a:bodyPr>
          <a:lstStyle/>
          <a:p>
            <a:r>
              <a:rPr lang="ar-DZ" sz="3600" dirty="0" smtClean="0">
                <a:solidFill>
                  <a:srgbClr val="FF2E63"/>
                </a:solidFill>
              </a:rPr>
              <a:t>2020/2021</a:t>
            </a:r>
            <a:endParaRPr lang="ar-SY" sz="3600" dirty="0">
              <a:solidFill>
                <a:srgbClr val="FF2E63"/>
              </a:solidFill>
            </a:endParaRPr>
          </a:p>
        </p:txBody>
      </p:sp>
      <p:sp>
        <p:nvSpPr>
          <p:cNvPr id="24" name="مربع نص 23">
            <a:extLst>
              <a:ext uri="{FF2B5EF4-FFF2-40B4-BE49-F238E27FC236}">
                <a16:creationId xmlns:a16="http://schemas.microsoft.com/office/drawing/2014/main" xmlns="" id="{E8186163-FF1C-4269-9988-776D1BE02A07}"/>
              </a:ext>
            </a:extLst>
          </p:cNvPr>
          <p:cNvSpPr txBox="1"/>
          <p:nvPr/>
        </p:nvSpPr>
        <p:spPr>
          <a:xfrm>
            <a:off x="4222027" y="4774595"/>
            <a:ext cx="3833101" cy="769441"/>
          </a:xfrm>
          <a:prstGeom prst="rect">
            <a:avLst/>
          </a:prstGeom>
          <a:noFill/>
        </p:spPr>
        <p:txBody>
          <a:bodyPr wrap="none" rtlCol="1">
            <a:spAutoFit/>
          </a:bodyPr>
          <a:lstStyle/>
          <a:p>
            <a:r>
              <a:rPr lang="ar-DZ" sz="4400" dirty="0" smtClean="0">
                <a:solidFill>
                  <a:srgbClr val="010A43"/>
                </a:solidFill>
              </a:rPr>
              <a:t>السنة الدراسية :</a:t>
            </a:r>
            <a:endParaRPr lang="ar-SY" sz="4400" dirty="0">
              <a:solidFill>
                <a:srgbClr val="010A43"/>
              </a:solidFill>
            </a:endParaRPr>
          </a:p>
        </p:txBody>
      </p:sp>
    </p:spTree>
    <p:extLst>
      <p:ext uri="{BB962C8B-B14F-4D97-AF65-F5344CB8AC3E}">
        <p14:creationId xmlns:p14="http://schemas.microsoft.com/office/powerpoint/2010/main" xmlns="" val="4121241728"/>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6"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E8186163-FF1C-4269-9988-776D1BE02A07}"/>
              </a:ext>
            </a:extLst>
          </p:cNvPr>
          <p:cNvSpPr txBox="1"/>
          <p:nvPr/>
        </p:nvSpPr>
        <p:spPr>
          <a:xfrm>
            <a:off x="2166426" y="0"/>
            <a:ext cx="7793500" cy="6509474"/>
          </a:xfrm>
          <a:prstGeom prst="rect">
            <a:avLst/>
          </a:prstGeom>
          <a:noFill/>
        </p:spPr>
        <p:txBody>
          <a:bodyPr wrap="square" rtlCol="1">
            <a:spAutoFit/>
          </a:bodyPr>
          <a:lstStyle/>
          <a:p>
            <a:r>
              <a:rPr lang="ar-SA" sz="2600" dirty="0" smtClean="0">
                <a:solidFill>
                  <a:srgbClr val="00B050"/>
                </a:solidFill>
              </a:rPr>
              <a:t>المطلب </a:t>
            </a:r>
            <a:r>
              <a:rPr lang="ar-DZ" sz="2600" dirty="0" smtClean="0">
                <a:solidFill>
                  <a:srgbClr val="00B050"/>
                </a:solidFill>
              </a:rPr>
              <a:t>الثالث </a:t>
            </a:r>
            <a:r>
              <a:rPr lang="ar-SA" sz="2600" dirty="0" smtClean="0">
                <a:solidFill>
                  <a:srgbClr val="00B050"/>
                </a:solidFill>
              </a:rPr>
              <a:t>: </a:t>
            </a:r>
            <a:r>
              <a:rPr lang="ar-SA" sz="2600" dirty="0" smtClean="0">
                <a:solidFill>
                  <a:srgbClr val="00B050"/>
                </a:solidFill>
              </a:rPr>
              <a:t>دور التكوين في تطوير </a:t>
            </a:r>
            <a:r>
              <a:rPr lang="ar-SA" sz="2600" dirty="0" smtClean="0">
                <a:solidFill>
                  <a:srgbClr val="00B050"/>
                </a:solidFill>
              </a:rPr>
              <a:t>الكفاءة</a:t>
            </a:r>
            <a:r>
              <a:rPr lang="ar-DZ" sz="2600" dirty="0" smtClean="0">
                <a:solidFill>
                  <a:srgbClr val="00B050"/>
                </a:solidFill>
              </a:rPr>
              <a:t/>
            </a:r>
            <a:br>
              <a:rPr lang="ar-DZ" sz="2600" dirty="0" smtClean="0">
                <a:solidFill>
                  <a:srgbClr val="00B050"/>
                </a:solidFill>
              </a:rPr>
            </a:br>
            <a:r>
              <a:rPr lang="ar-SA" sz="2300" dirty="0" smtClean="0"/>
              <a:t>يلعب </a:t>
            </a:r>
            <a:r>
              <a:rPr lang="ar-SA" sz="2300" dirty="0" smtClean="0"/>
              <a:t>التكوين دورا مهما في عملية تطوير الكفاءات، ويمكن النظر إلى ذلك من خلال الأهداف التي يسعى إلى تحقيقها</a:t>
            </a:r>
            <a:r>
              <a:rPr lang="en-US" sz="2300" dirty="0" smtClean="0"/>
              <a:t>:</a:t>
            </a:r>
          </a:p>
          <a:p>
            <a:r>
              <a:rPr lang="en-US" sz="2300" dirty="0" smtClean="0"/>
              <a:t></a:t>
            </a:r>
            <a:r>
              <a:rPr lang="ar-SA" sz="2300" dirty="0" smtClean="0"/>
              <a:t>أهداف </a:t>
            </a:r>
            <a:r>
              <a:rPr lang="ar-SA" sz="2300" dirty="0" err="1" smtClean="0"/>
              <a:t>بيداغوجية</a:t>
            </a:r>
            <a:r>
              <a:rPr lang="en-US" sz="2300" dirty="0" smtClean="0"/>
              <a:t>: </a:t>
            </a:r>
            <a:r>
              <a:rPr lang="ar-SA" sz="2300" dirty="0" smtClean="0"/>
              <a:t>وتتمثل هذه الأهداف في المعارف التي يكتسبها المتعلمون وتمثل موردا مهما لبناء كفاءة الأفراد</a:t>
            </a:r>
            <a:r>
              <a:rPr lang="en-US" sz="2300" dirty="0" smtClean="0"/>
              <a:t>. </a:t>
            </a:r>
            <a:r>
              <a:rPr lang="ar-SA" sz="2300" dirty="0" smtClean="0"/>
              <a:t>ويمكن أن تصاغ هذه الأهداف من خلال القدرة على القيام بالمهام أو محتوى المعارف نفسها أو تطوير الوعي</a:t>
            </a:r>
            <a:r>
              <a:rPr lang="en-US" sz="2300" dirty="0" smtClean="0"/>
              <a:t>.</a:t>
            </a:r>
          </a:p>
          <a:p>
            <a:r>
              <a:rPr lang="en-US" sz="2300" dirty="0" smtClean="0"/>
              <a:t></a:t>
            </a:r>
            <a:r>
              <a:rPr lang="ar-SA" sz="2300" dirty="0" smtClean="0"/>
              <a:t>أهداف الكفاءات</a:t>
            </a:r>
            <a:r>
              <a:rPr lang="en-US" sz="2300" dirty="0" smtClean="0"/>
              <a:t>: </a:t>
            </a:r>
            <a:r>
              <a:rPr lang="ar-SA" sz="2300" dirty="0" smtClean="0"/>
              <a:t>وتشير إلى الكفاءات التي يشكلها المتعلمون من المزج وتجديد الموارد</a:t>
            </a:r>
            <a:r>
              <a:rPr lang="en-US" sz="2300" dirty="0" smtClean="0"/>
              <a:t> )</a:t>
            </a:r>
            <a:r>
              <a:rPr lang="ar-SA" sz="2300" dirty="0" smtClean="0"/>
              <a:t>المعارف، الدراية</a:t>
            </a:r>
            <a:r>
              <a:rPr lang="en-US" sz="2300" dirty="0" smtClean="0"/>
              <a:t>...( </a:t>
            </a:r>
            <a:r>
              <a:rPr lang="ar-SA" sz="2300" dirty="0" smtClean="0"/>
              <a:t>والتي اكتسبوها من التكوين، وتصاغ هذه الأهداف بالقدرة على التطبيق العملي للنشاط</a:t>
            </a:r>
            <a:r>
              <a:rPr lang="en-US" sz="2300" dirty="0" smtClean="0"/>
              <a:t>.</a:t>
            </a:r>
          </a:p>
          <a:p>
            <a:r>
              <a:rPr lang="en-US" sz="2300" dirty="0" smtClean="0"/>
              <a:t></a:t>
            </a:r>
            <a:r>
              <a:rPr lang="ar-SA" sz="2300" dirty="0" smtClean="0"/>
              <a:t>أهداف التأثير</a:t>
            </a:r>
            <a:r>
              <a:rPr lang="en-US" sz="2300" dirty="0" smtClean="0"/>
              <a:t>: </a:t>
            </a:r>
            <a:r>
              <a:rPr lang="ar-SA" sz="2300" dirty="0" smtClean="0"/>
              <a:t>وتتمثل في تأثيرات التكوين على أداء المؤسسة، ويمكن أن تصاغ من خلال مؤشرات مثل مؤشر الفضلات، مؤشر الجودة، آجال الإجابة، أو مؤشر نجاح المشروع</a:t>
            </a:r>
            <a:r>
              <a:rPr lang="en-US" sz="2300" dirty="0" smtClean="0"/>
              <a:t>.</a:t>
            </a:r>
          </a:p>
          <a:p>
            <a:r>
              <a:rPr lang="ar-SA" sz="2300" dirty="0" smtClean="0"/>
              <a:t>وبدون الخوض في سياسات التكوين بالمؤسسات، فإن ذلك يتعلق بكل مؤسسة ووضعيتها، والأهداف التي ترغب من الوصول إليها، وفي كل الحالات فإن هذه السياسات تهدف إلى زيادة الكفاءات الفردية والكفاءات الجماعية</a:t>
            </a:r>
            <a:endParaRPr lang="en-US" sz="2300" b="1" dirty="0"/>
          </a:p>
        </p:txBody>
      </p:sp>
    </p:spTree>
    <p:extLst>
      <p:ext uri="{BB962C8B-B14F-4D97-AF65-F5344CB8AC3E}">
        <p14:creationId xmlns="" xmlns:p14="http://schemas.microsoft.com/office/powerpoint/2010/main" val="4121241728"/>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E8186163-FF1C-4269-9988-776D1BE02A07}"/>
              </a:ext>
            </a:extLst>
          </p:cNvPr>
          <p:cNvSpPr txBox="1"/>
          <p:nvPr/>
        </p:nvSpPr>
        <p:spPr>
          <a:xfrm>
            <a:off x="2180492" y="1"/>
            <a:ext cx="7610621" cy="6647974"/>
          </a:xfrm>
          <a:prstGeom prst="rect">
            <a:avLst/>
          </a:prstGeom>
          <a:noFill/>
        </p:spPr>
        <p:txBody>
          <a:bodyPr wrap="square" rtlCol="1">
            <a:spAutoFit/>
          </a:bodyPr>
          <a:lstStyle/>
          <a:p>
            <a:r>
              <a:rPr lang="ar-SA" sz="2400" dirty="0" smtClean="0">
                <a:solidFill>
                  <a:srgbClr val="00B050"/>
                </a:solidFill>
              </a:rPr>
              <a:t>المطلب </a:t>
            </a:r>
            <a:r>
              <a:rPr lang="ar-DZ" sz="2400" dirty="0" smtClean="0">
                <a:solidFill>
                  <a:srgbClr val="00B050"/>
                </a:solidFill>
              </a:rPr>
              <a:t>الرابع </a:t>
            </a:r>
            <a:r>
              <a:rPr lang="ar-SA" sz="2400" dirty="0" smtClean="0">
                <a:solidFill>
                  <a:srgbClr val="00B050"/>
                </a:solidFill>
              </a:rPr>
              <a:t>: معوقات تنمية الكفاءات والتحديات التي تواجهها</a:t>
            </a:r>
          </a:p>
          <a:p>
            <a:r>
              <a:rPr lang="ar-SA" b="1" dirty="0" smtClean="0"/>
              <a:t>معوقات تنمية الكفاءات والتحديات التي تواجهها</a:t>
            </a:r>
            <a:endParaRPr lang="en-US" dirty="0" smtClean="0"/>
          </a:p>
          <a:p>
            <a:r>
              <a:rPr lang="ar-SA" dirty="0" smtClean="0"/>
              <a:t>توجد مجموعة من المعوقات تعترض عملية تنمية كفاءات الموارد البشرية، بالإضافة إلى مواجهتها لجملة من التحديات، وهو ما سنستعرضه من خلال النقاط التالية</a:t>
            </a:r>
            <a:r>
              <a:rPr lang="en-US" dirty="0" smtClean="0"/>
              <a:t>:</a:t>
            </a:r>
          </a:p>
          <a:p>
            <a:r>
              <a:rPr lang="ar-SA" b="1" dirty="0" smtClean="0"/>
              <a:t>أولا معوقات تنمية الكفاءات</a:t>
            </a:r>
            <a:r>
              <a:rPr lang="en-US" b="1" dirty="0" smtClean="0"/>
              <a:t>: -</a:t>
            </a:r>
            <a:endParaRPr lang="en-US" dirty="0" smtClean="0"/>
          </a:p>
          <a:p>
            <a:r>
              <a:rPr lang="ar-SA" dirty="0" smtClean="0"/>
              <a:t>توجد العديد من العوائق تعترض المنظمات في مجال تنمية الكفاءات، وقد تحول دون تحقيقها</a:t>
            </a:r>
            <a:endParaRPr lang="en-US" dirty="0" smtClean="0"/>
          </a:p>
          <a:p>
            <a:r>
              <a:rPr lang="ar-SA" dirty="0" smtClean="0"/>
              <a:t>لأهدافها، وقد ارتأينا تقسيم هذه المعوقات حسب مصادرها كما يلي</a:t>
            </a:r>
            <a:r>
              <a:rPr lang="en-US" dirty="0" smtClean="0"/>
              <a:t>:</a:t>
            </a:r>
          </a:p>
          <a:p>
            <a:r>
              <a:rPr lang="en-US" dirty="0" smtClean="0"/>
              <a:t>1-</a:t>
            </a:r>
            <a:r>
              <a:rPr lang="ar-DZ" b="1" dirty="0" smtClean="0"/>
              <a:t>-</a:t>
            </a:r>
            <a:r>
              <a:rPr lang="ar-SA" b="1" dirty="0" smtClean="0"/>
              <a:t>عوائق مالية</a:t>
            </a:r>
            <a:r>
              <a:rPr lang="en-US" b="1" dirty="0" smtClean="0"/>
              <a:t>: </a:t>
            </a:r>
            <a:r>
              <a:rPr lang="ar-SA" dirty="0" smtClean="0"/>
              <a:t>تتمثل في تكلفة تنمية الكفاءات، والتي تختلف باختلاف الوسائل المستخدمة في</a:t>
            </a:r>
            <a:endParaRPr lang="en-US" dirty="0" smtClean="0"/>
          </a:p>
          <a:p>
            <a:r>
              <a:rPr lang="ar-SA" dirty="0" smtClean="0"/>
              <a:t>العملية  </a:t>
            </a:r>
            <a:r>
              <a:rPr lang="ar-SA" dirty="0" err="1" smtClean="0"/>
              <a:t>و</a:t>
            </a:r>
            <a:r>
              <a:rPr lang="ar-SA" dirty="0" smtClean="0"/>
              <a:t> أهدافها</a:t>
            </a:r>
            <a:endParaRPr lang="en-US" dirty="0" smtClean="0"/>
          </a:p>
          <a:p>
            <a:r>
              <a:rPr lang="ar-DZ" dirty="0" smtClean="0"/>
              <a:t>-2-</a:t>
            </a:r>
            <a:r>
              <a:rPr lang="ar-SA" b="1" dirty="0" smtClean="0"/>
              <a:t>عوائق تتعلق بالزمن</a:t>
            </a:r>
            <a:r>
              <a:rPr lang="en-US" b="1" dirty="0" smtClean="0"/>
              <a:t>: </a:t>
            </a:r>
            <a:r>
              <a:rPr lang="ar-SA" dirty="0" smtClean="0"/>
              <a:t>في بعض الحالات يكون الوقت المتاح لتنمية كفاءات الموارد البشرية غير </a:t>
            </a:r>
            <a:r>
              <a:rPr lang="ar-SA" dirty="0" err="1" smtClean="0"/>
              <a:t>ك</a:t>
            </a:r>
            <a:r>
              <a:rPr lang="ar-DZ" dirty="0" err="1" smtClean="0"/>
              <a:t>اف</a:t>
            </a:r>
            <a:r>
              <a:rPr lang="en-US" dirty="0" smtClean="0"/>
              <a:t>  </a:t>
            </a:r>
            <a:r>
              <a:rPr lang="ar-SA" dirty="0" smtClean="0"/>
              <a:t>، بسبب التطور السريع الذي يعرفه الاقتصاد الحديث؛</a:t>
            </a:r>
            <a:endParaRPr lang="en-US" dirty="0" smtClean="0"/>
          </a:p>
          <a:p>
            <a:r>
              <a:rPr lang="en-US" dirty="0" smtClean="0"/>
              <a:t>.</a:t>
            </a:r>
            <a:r>
              <a:rPr lang="ar-DZ" dirty="0" smtClean="0"/>
              <a:t>3- </a:t>
            </a:r>
            <a:r>
              <a:rPr lang="ar-SA" b="1" dirty="0" smtClean="0"/>
              <a:t>عوائق تتعلق باختيار القائمين على عملية تنمية الكفاءات</a:t>
            </a:r>
            <a:r>
              <a:rPr lang="en-US" b="1" dirty="0" smtClean="0"/>
              <a:t>: </a:t>
            </a:r>
            <a:r>
              <a:rPr lang="ar-SA" dirty="0" smtClean="0"/>
              <a:t>هنا تطرح إشكالية الاختيار بين</a:t>
            </a:r>
            <a:endParaRPr lang="en-US" dirty="0" smtClean="0"/>
          </a:p>
          <a:p>
            <a:r>
              <a:rPr lang="ar-SA" dirty="0" smtClean="0"/>
              <a:t>المصادر الداخلية، وبين المصادر الخارجية، أو المزج بينهما</a:t>
            </a:r>
            <a:r>
              <a:rPr lang="en-US" dirty="0" smtClean="0"/>
              <a:t>. </a:t>
            </a:r>
            <a:r>
              <a:rPr lang="ar-SA" dirty="0" smtClean="0"/>
              <a:t>وقد يكون سوء الاختيار بين</a:t>
            </a:r>
            <a:endParaRPr lang="en-US" dirty="0" smtClean="0"/>
          </a:p>
          <a:p>
            <a:r>
              <a:rPr lang="ar-SA" dirty="0" smtClean="0"/>
              <a:t>هذه البدائل سببا كافيا لفشل عملية تنمية الكفاءات</a:t>
            </a:r>
            <a:endParaRPr lang="en-US" dirty="0" smtClean="0"/>
          </a:p>
          <a:p>
            <a:r>
              <a:rPr lang="ar-DZ" dirty="0" smtClean="0"/>
              <a:t>-4- </a:t>
            </a:r>
            <a:r>
              <a:rPr lang="ar-SA" b="1" dirty="0" smtClean="0"/>
              <a:t>عوائق تتعلق بمكان تنمية الكفاءات</a:t>
            </a:r>
            <a:r>
              <a:rPr lang="en-US" b="1" dirty="0" smtClean="0"/>
              <a:t>: </a:t>
            </a:r>
            <a:r>
              <a:rPr lang="ar-SA" dirty="0" smtClean="0"/>
              <a:t>تتطلب أساليب تنمية الكفاءات السالفة الذكر توفر المكان المناسب، وكذلك الوسائل والتجهيزات الضرورية، وهذا لن يكون متاحا لجميع </a:t>
            </a:r>
            <a:r>
              <a:rPr lang="ar-SA" dirty="0" smtClean="0"/>
              <a:t>المنظم</a:t>
            </a:r>
            <a:r>
              <a:rPr lang="ar-DZ" dirty="0" err="1" smtClean="0"/>
              <a:t>ات</a:t>
            </a:r>
            <a:endParaRPr lang="en-US" dirty="0"/>
          </a:p>
        </p:txBody>
      </p:sp>
    </p:spTree>
    <p:extLst>
      <p:ext uri="{BB962C8B-B14F-4D97-AF65-F5344CB8AC3E}">
        <p14:creationId xmlns="" xmlns:p14="http://schemas.microsoft.com/office/powerpoint/2010/main" val="4121241728"/>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289E77DF-9DF0-4072-93BE-2FD408B06CF1}"/>
              </a:ext>
            </a:extLst>
          </p:cNvPr>
          <p:cNvSpPr txBox="1"/>
          <p:nvPr/>
        </p:nvSpPr>
        <p:spPr>
          <a:xfrm>
            <a:off x="7994776" y="0"/>
            <a:ext cx="3967754" cy="1862048"/>
          </a:xfrm>
          <a:prstGeom prst="rect">
            <a:avLst/>
          </a:prstGeom>
          <a:noFill/>
        </p:spPr>
        <p:txBody>
          <a:bodyPr wrap="none" rtlCol="1">
            <a:spAutoFit/>
          </a:bodyPr>
          <a:lstStyle/>
          <a:p>
            <a:r>
              <a:rPr lang="ar-DZ" sz="11500" dirty="0" smtClean="0">
                <a:solidFill>
                  <a:srgbClr val="FF2E63"/>
                </a:solidFill>
              </a:rPr>
              <a:t>خاتمة</a:t>
            </a:r>
            <a:endParaRPr lang="ar-SY" sz="11500" dirty="0">
              <a:solidFill>
                <a:srgbClr val="FF2E63"/>
              </a:solidFill>
            </a:endParaRPr>
          </a:p>
        </p:txBody>
      </p:sp>
      <p:sp>
        <p:nvSpPr>
          <p:cNvPr id="8" name="مستطيل 7">
            <a:extLst>
              <a:ext uri="{FF2B5EF4-FFF2-40B4-BE49-F238E27FC236}">
                <a16:creationId xmlns="" xmlns:a16="http://schemas.microsoft.com/office/drawing/2014/main" id="{5DAD8604-6E7C-44CE-A935-DE4FA06CCDD7}"/>
              </a:ext>
            </a:extLst>
          </p:cNvPr>
          <p:cNvSpPr/>
          <p:nvPr/>
        </p:nvSpPr>
        <p:spPr>
          <a:xfrm>
            <a:off x="225083" y="1938775"/>
            <a:ext cx="11966917" cy="5509200"/>
          </a:xfrm>
          <a:prstGeom prst="rect">
            <a:avLst/>
          </a:prstGeom>
        </p:spPr>
        <p:txBody>
          <a:bodyPr wrap="square">
            <a:spAutoFit/>
          </a:bodyPr>
          <a:lstStyle/>
          <a:p>
            <a:r>
              <a:rPr lang="ar-SA" sz="3200" dirty="0" smtClean="0"/>
              <a:t>بناء</a:t>
            </a:r>
            <a:r>
              <a:rPr lang="ar-DZ" sz="3200" dirty="0" smtClean="0"/>
              <a:t> </a:t>
            </a:r>
            <a:r>
              <a:rPr lang="ar-SA" sz="3200" dirty="0" smtClean="0"/>
              <a:t>على</a:t>
            </a:r>
            <a:r>
              <a:rPr lang="ar-DZ" sz="3200" dirty="0" smtClean="0"/>
              <a:t> </a:t>
            </a:r>
            <a:r>
              <a:rPr lang="ar-SA" sz="3200" dirty="0" err="1" smtClean="0"/>
              <a:t>ماجاء</a:t>
            </a:r>
            <a:r>
              <a:rPr lang="ar-DZ" sz="3200" dirty="0" smtClean="0"/>
              <a:t> </a:t>
            </a:r>
            <a:r>
              <a:rPr lang="ar-SA" sz="3200" dirty="0" smtClean="0"/>
              <a:t>في</a:t>
            </a:r>
            <a:r>
              <a:rPr lang="ar-DZ" sz="3200" dirty="0" smtClean="0"/>
              <a:t> </a:t>
            </a:r>
            <a:r>
              <a:rPr lang="ar-SA" sz="3200" dirty="0" smtClean="0"/>
              <a:t>هذا</a:t>
            </a:r>
            <a:r>
              <a:rPr lang="ar-DZ" sz="3200" dirty="0" smtClean="0"/>
              <a:t> </a:t>
            </a:r>
            <a:r>
              <a:rPr lang="ar-SA" sz="3200" dirty="0" smtClean="0"/>
              <a:t>البحث</a:t>
            </a:r>
            <a:r>
              <a:rPr lang="ar-DZ" sz="3200" dirty="0" smtClean="0"/>
              <a:t> </a:t>
            </a:r>
            <a:r>
              <a:rPr lang="ar-SA" sz="3200" dirty="0" smtClean="0"/>
              <a:t>نستطيع</a:t>
            </a:r>
            <a:r>
              <a:rPr lang="ar-DZ" sz="3200" dirty="0" smtClean="0"/>
              <a:t> </a:t>
            </a:r>
            <a:r>
              <a:rPr lang="ar-SA" sz="3200" dirty="0" smtClean="0"/>
              <a:t>القول</a:t>
            </a:r>
            <a:r>
              <a:rPr lang="ar-DZ" sz="3200" dirty="0" smtClean="0"/>
              <a:t> </a:t>
            </a:r>
            <a:r>
              <a:rPr lang="ar-SA" sz="3200" dirty="0" smtClean="0"/>
              <a:t>أن</a:t>
            </a:r>
            <a:r>
              <a:rPr lang="ar-DZ" sz="3200" dirty="0" smtClean="0"/>
              <a:t> </a:t>
            </a:r>
            <a:r>
              <a:rPr lang="ar-SA" sz="3200" dirty="0" smtClean="0"/>
              <a:t>تنمية</a:t>
            </a:r>
            <a:r>
              <a:rPr lang="ar-DZ" sz="3200" dirty="0" smtClean="0"/>
              <a:t> </a:t>
            </a:r>
            <a:r>
              <a:rPr lang="ar-SA" sz="3200" dirty="0" smtClean="0"/>
              <a:t>الكفاءات</a:t>
            </a:r>
            <a:r>
              <a:rPr lang="ar-DZ" sz="3200" dirty="0" smtClean="0"/>
              <a:t> </a:t>
            </a:r>
            <a:r>
              <a:rPr lang="ar-SA" sz="3200" dirty="0" smtClean="0"/>
              <a:t>تعود</a:t>
            </a:r>
            <a:r>
              <a:rPr lang="ar-DZ" sz="3200" dirty="0" smtClean="0"/>
              <a:t> </a:t>
            </a:r>
            <a:r>
              <a:rPr lang="ar-SA" sz="3200" dirty="0" smtClean="0"/>
              <a:t>جذورها</a:t>
            </a:r>
            <a:r>
              <a:rPr lang="ar-DZ" sz="3200" dirty="0" smtClean="0"/>
              <a:t> </a:t>
            </a:r>
            <a:r>
              <a:rPr lang="ar-SA" sz="3200" dirty="0" smtClean="0"/>
              <a:t>إلى</a:t>
            </a:r>
            <a:r>
              <a:rPr lang="ar-DZ" sz="3200" dirty="0" smtClean="0"/>
              <a:t> </a:t>
            </a:r>
            <a:r>
              <a:rPr lang="ar-SA" sz="3200" dirty="0" smtClean="0"/>
              <a:t>التسعينيات</a:t>
            </a:r>
            <a:r>
              <a:rPr lang="ar-DZ" sz="3200" dirty="0" smtClean="0"/>
              <a:t> </a:t>
            </a:r>
            <a:r>
              <a:rPr lang="ar-SA" sz="3200" dirty="0" smtClean="0"/>
              <a:t>من</a:t>
            </a:r>
            <a:r>
              <a:rPr lang="ar-DZ" sz="3200" dirty="0" smtClean="0"/>
              <a:t> </a:t>
            </a:r>
            <a:r>
              <a:rPr lang="ar-SA" sz="3200" dirty="0" smtClean="0"/>
              <a:t>القرن</a:t>
            </a:r>
            <a:r>
              <a:rPr lang="ar-DZ" sz="3200" dirty="0" smtClean="0"/>
              <a:t> </a:t>
            </a:r>
            <a:r>
              <a:rPr lang="ar-SA" sz="3200" dirty="0" smtClean="0"/>
              <a:t>العشرين،</a:t>
            </a:r>
            <a:r>
              <a:rPr lang="ar-DZ" sz="3200" dirty="0" smtClean="0"/>
              <a:t> </a:t>
            </a:r>
            <a:r>
              <a:rPr lang="ar-SA" sz="3200" dirty="0" smtClean="0"/>
              <a:t>وذلك</a:t>
            </a:r>
            <a:r>
              <a:rPr lang="ar-DZ" sz="3200" dirty="0" smtClean="0"/>
              <a:t> </a:t>
            </a:r>
            <a:r>
              <a:rPr lang="ar-SA" sz="3200" dirty="0" smtClean="0"/>
              <a:t>في</a:t>
            </a:r>
            <a:r>
              <a:rPr lang="ar-DZ" sz="3200" dirty="0" smtClean="0"/>
              <a:t> </a:t>
            </a:r>
            <a:r>
              <a:rPr lang="ar-SA" sz="3200" dirty="0" smtClean="0"/>
              <a:t>إطار</a:t>
            </a:r>
            <a:r>
              <a:rPr lang="ar-DZ" sz="3200" dirty="0" smtClean="0"/>
              <a:t> </a:t>
            </a:r>
            <a:r>
              <a:rPr lang="ar-SA" sz="3200" dirty="0" smtClean="0"/>
              <a:t>تطبيق</a:t>
            </a:r>
            <a:r>
              <a:rPr lang="ar-DZ" sz="3200" dirty="0" smtClean="0"/>
              <a:t> </a:t>
            </a:r>
            <a:r>
              <a:rPr lang="ar-SA" sz="3200" dirty="0" smtClean="0"/>
              <a:t>نظرية</a:t>
            </a:r>
            <a:r>
              <a:rPr lang="ar-DZ" sz="3200" dirty="0" smtClean="0"/>
              <a:t> </a:t>
            </a:r>
            <a:r>
              <a:rPr lang="ar-SA" sz="3200" dirty="0" smtClean="0"/>
              <a:t>النظم</a:t>
            </a:r>
            <a:r>
              <a:rPr lang="ar-DZ" sz="3200" dirty="0" smtClean="0"/>
              <a:t> </a:t>
            </a:r>
            <a:r>
              <a:rPr lang="ar-SA" sz="3200" dirty="0" smtClean="0"/>
              <a:t>في</a:t>
            </a:r>
            <a:r>
              <a:rPr lang="ar-DZ" sz="3200" dirty="0" smtClean="0"/>
              <a:t> </a:t>
            </a:r>
            <a:r>
              <a:rPr lang="ar-SA" sz="3200" dirty="0" smtClean="0"/>
              <a:t>مجال</a:t>
            </a:r>
            <a:r>
              <a:rPr lang="ar-DZ" sz="3200" dirty="0" smtClean="0"/>
              <a:t> </a:t>
            </a:r>
            <a:r>
              <a:rPr lang="ar-SA" sz="3200" dirty="0" smtClean="0"/>
              <a:t>الإدارة،</a:t>
            </a:r>
            <a:r>
              <a:rPr lang="ar-DZ" sz="3200" dirty="0" smtClean="0"/>
              <a:t> </a:t>
            </a:r>
            <a:r>
              <a:rPr lang="ar-SA" sz="3200" dirty="0" smtClean="0"/>
              <a:t>حيث</a:t>
            </a:r>
            <a:r>
              <a:rPr lang="ar-DZ" sz="3200" dirty="0" smtClean="0"/>
              <a:t> </a:t>
            </a:r>
            <a:r>
              <a:rPr lang="ar-SA" sz="3200" dirty="0" smtClean="0"/>
              <a:t>تعتبر</a:t>
            </a:r>
            <a:r>
              <a:rPr lang="ar-DZ" sz="3200" dirty="0" smtClean="0"/>
              <a:t> </a:t>
            </a:r>
            <a:r>
              <a:rPr lang="ar-SA" sz="3200" dirty="0" smtClean="0"/>
              <a:t>تنمية</a:t>
            </a:r>
            <a:r>
              <a:rPr lang="ar-DZ" sz="3200" dirty="0" smtClean="0"/>
              <a:t> </a:t>
            </a:r>
            <a:r>
              <a:rPr lang="ar-SA" sz="3200" dirty="0" smtClean="0"/>
              <a:t>الكفاءات</a:t>
            </a:r>
            <a:r>
              <a:rPr lang="ar-DZ" sz="3200" dirty="0" smtClean="0"/>
              <a:t>  </a:t>
            </a:r>
            <a:r>
              <a:rPr lang="ar-SA" sz="3200" dirty="0" smtClean="0"/>
              <a:t>الركيزة</a:t>
            </a:r>
            <a:r>
              <a:rPr lang="ar-DZ" sz="3200" dirty="0" smtClean="0"/>
              <a:t> </a:t>
            </a:r>
            <a:r>
              <a:rPr lang="ar-SA" sz="3200" dirty="0" smtClean="0"/>
              <a:t>الأساسية</a:t>
            </a:r>
            <a:r>
              <a:rPr lang="ar-DZ" sz="3200" dirty="0" smtClean="0"/>
              <a:t> </a:t>
            </a:r>
            <a:r>
              <a:rPr lang="ar-SA" sz="3200" dirty="0" smtClean="0"/>
              <a:t>التي</a:t>
            </a:r>
            <a:r>
              <a:rPr lang="ar-DZ" sz="3200" dirty="0" smtClean="0"/>
              <a:t> </a:t>
            </a:r>
            <a:r>
              <a:rPr lang="ar-SA" sz="3200" dirty="0" smtClean="0"/>
              <a:t>تبنى</a:t>
            </a:r>
            <a:r>
              <a:rPr lang="ar-DZ" sz="3200" dirty="0" smtClean="0"/>
              <a:t> </a:t>
            </a:r>
            <a:r>
              <a:rPr lang="ar-SA" sz="3200" dirty="0" smtClean="0"/>
              <a:t>عليها</a:t>
            </a:r>
            <a:r>
              <a:rPr lang="ar-DZ" sz="3200" dirty="0" smtClean="0"/>
              <a:t> </a:t>
            </a:r>
            <a:r>
              <a:rPr lang="ar-SA" sz="3200" dirty="0" smtClean="0"/>
              <a:t>المنظمات</a:t>
            </a:r>
            <a:r>
              <a:rPr lang="ar-DZ" sz="3200" dirty="0" smtClean="0"/>
              <a:t> </a:t>
            </a:r>
            <a:r>
              <a:rPr lang="ar-SA" sz="3200" dirty="0" smtClean="0"/>
              <a:t>حسب</a:t>
            </a:r>
            <a:r>
              <a:rPr lang="ar-DZ" sz="3200" dirty="0" smtClean="0"/>
              <a:t> </a:t>
            </a:r>
            <a:r>
              <a:rPr lang="ar-SA" sz="3200" dirty="0" err="1" smtClean="0"/>
              <a:t>هذاالتصور</a:t>
            </a:r>
            <a:r>
              <a:rPr lang="ar-SA" sz="3200" dirty="0" smtClean="0"/>
              <a:t> </a:t>
            </a:r>
            <a:r>
              <a:rPr lang="ar-SA" sz="3200" dirty="0" smtClean="0"/>
              <a:t>و تعني تنمية الكفاءات عملية </a:t>
            </a:r>
            <a:r>
              <a:rPr lang="ar-SA" sz="3200" dirty="0" smtClean="0"/>
              <a:t>مخططة</a:t>
            </a:r>
            <a:r>
              <a:rPr lang="ar-DZ" sz="3200" dirty="0" smtClean="0"/>
              <a:t> </a:t>
            </a:r>
            <a:r>
              <a:rPr lang="ar-SA" sz="3200" dirty="0" smtClean="0"/>
              <a:t>لتزويد </a:t>
            </a:r>
            <a:r>
              <a:rPr lang="ar-SA" sz="3200" dirty="0" smtClean="0"/>
              <a:t>الموارد البشرية بكفاءات جديدة، لتمكينها من الاستجابة لمتطلبات الوظائف </a:t>
            </a:r>
            <a:r>
              <a:rPr lang="ar-SA" sz="3200" dirty="0" smtClean="0"/>
              <a:t>المتغيرة</a:t>
            </a:r>
            <a:r>
              <a:rPr lang="ar-DZ" sz="3200" dirty="0" smtClean="0"/>
              <a:t> </a:t>
            </a:r>
            <a:r>
              <a:rPr lang="ar-SA" sz="3200" dirty="0" smtClean="0"/>
              <a:t>باستمرار</a:t>
            </a:r>
            <a:r>
              <a:rPr lang="ar-SA" sz="3200" dirty="0" smtClean="0"/>
              <a:t>، </a:t>
            </a:r>
            <a:r>
              <a:rPr lang="ar-SA" sz="3200" dirty="0" err="1" smtClean="0"/>
              <a:t>و</a:t>
            </a:r>
            <a:r>
              <a:rPr lang="ar-SA" sz="3200" dirty="0" smtClean="0"/>
              <a:t> منه تحقيق المصلحة المشتركة بين المنظمة ومواردها البشرية في آن واحد. و من هذا المنطلق صارت تنمية الكفاءات ضر ور </a:t>
            </a:r>
            <a:r>
              <a:rPr lang="ar-SA" sz="3200" dirty="0" err="1" smtClean="0"/>
              <a:t>ة</a:t>
            </a:r>
            <a:r>
              <a:rPr lang="ar-SA" sz="3200" dirty="0" smtClean="0"/>
              <a:t> حتمية بالنسبة للمنظمات نظرا لأهميتها البالغة في ظل محيط اقتصادي يفرض العديد من التحديات. </a:t>
            </a:r>
            <a:endParaRPr lang="en-US" sz="3200" dirty="0" smtClean="0"/>
          </a:p>
          <a:p>
            <a:r>
              <a:rPr lang="ar-SA" sz="3200" dirty="0" smtClean="0"/>
              <a:t>.</a:t>
            </a:r>
            <a:endParaRPr lang="ar-SA" sz="3200" dirty="0"/>
          </a:p>
        </p:txBody>
      </p:sp>
    </p:spTree>
    <p:extLst>
      <p:ext uri="{BB962C8B-B14F-4D97-AF65-F5344CB8AC3E}">
        <p14:creationId xmlns="" xmlns:p14="http://schemas.microsoft.com/office/powerpoint/2010/main" val="3603727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 xmlns:a16="http://schemas.microsoft.com/office/drawing/2014/main" id="{289E77DF-9DF0-4072-93BE-2FD408B06CF1}"/>
              </a:ext>
            </a:extLst>
          </p:cNvPr>
          <p:cNvSpPr txBox="1"/>
          <p:nvPr/>
        </p:nvSpPr>
        <p:spPr>
          <a:xfrm>
            <a:off x="0" y="1059543"/>
            <a:ext cx="11962545" cy="3631763"/>
          </a:xfrm>
          <a:prstGeom prst="rect">
            <a:avLst/>
          </a:prstGeom>
          <a:noFill/>
        </p:spPr>
        <p:txBody>
          <a:bodyPr wrap="square" rtlCol="1">
            <a:spAutoFit/>
          </a:bodyPr>
          <a:lstStyle/>
          <a:p>
            <a:r>
              <a:rPr lang="ar-DZ" sz="11500" dirty="0" smtClean="0">
                <a:solidFill>
                  <a:srgbClr val="FF2E63"/>
                </a:solidFill>
              </a:rPr>
              <a:t>شكرا على حسن الاستماع</a:t>
            </a:r>
            <a:endParaRPr lang="ar-SY" sz="11500" dirty="0">
              <a:solidFill>
                <a:srgbClr val="FF2E63"/>
              </a:solidFill>
            </a:endParaRPr>
          </a:p>
        </p:txBody>
      </p:sp>
    </p:spTree>
    <p:extLst>
      <p:ext uri="{BB962C8B-B14F-4D97-AF65-F5344CB8AC3E}">
        <p14:creationId xmlns="" xmlns:p14="http://schemas.microsoft.com/office/powerpoint/2010/main" val="491271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حر: شكل 1">
            <a:extLst>
              <a:ext uri="{FF2B5EF4-FFF2-40B4-BE49-F238E27FC236}">
                <a16:creationId xmlns="" xmlns:a16="http://schemas.microsoft.com/office/drawing/2014/main" id="{185187E9-00CE-47C1-B07F-3BAB09061EE8}"/>
              </a:ext>
            </a:extLst>
          </p:cNvPr>
          <p:cNvSpPr/>
          <p:nvPr/>
        </p:nvSpPr>
        <p:spPr>
          <a:xfrm rot="10800000">
            <a:off x="0" y="0"/>
            <a:ext cx="5601925" cy="6858000"/>
          </a:xfrm>
          <a:custGeom>
            <a:avLst/>
            <a:gdLst>
              <a:gd name="connsiteX0" fmla="*/ 1954965 w 5601925"/>
              <a:gd name="connsiteY0" fmla="*/ 0 h 6858000"/>
              <a:gd name="connsiteX1" fmla="*/ 5601925 w 5601925"/>
              <a:gd name="connsiteY1" fmla="*/ 0 h 6858000"/>
              <a:gd name="connsiteX2" fmla="*/ 5601925 w 5601925"/>
              <a:gd name="connsiteY2" fmla="*/ 6858000 h 6858000"/>
              <a:gd name="connsiteX3" fmla="*/ 1954964 w 5601925"/>
              <a:gd name="connsiteY3" fmla="*/ 6858000 h 6858000"/>
              <a:gd name="connsiteX4" fmla="*/ 1918658 w 5601925"/>
              <a:gd name="connsiteY4" fmla="*/ 6837125 h 6858000"/>
              <a:gd name="connsiteX5" fmla="*/ 0 w 5601925"/>
              <a:gd name="connsiteY5" fmla="*/ 3429000 h 6858000"/>
              <a:gd name="connsiteX6" fmla="*/ 1918658 w 5601925"/>
              <a:gd name="connsiteY6" fmla="*/ 20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1925" h="6858000">
                <a:moveTo>
                  <a:pt x="1954965" y="0"/>
                </a:moveTo>
                <a:lnTo>
                  <a:pt x="5601925" y="0"/>
                </a:lnTo>
                <a:lnTo>
                  <a:pt x="5601925" y="6858000"/>
                </a:lnTo>
                <a:lnTo>
                  <a:pt x="1954964" y="6858000"/>
                </a:lnTo>
                <a:lnTo>
                  <a:pt x="1918658" y="6837125"/>
                </a:lnTo>
                <a:cubicBezTo>
                  <a:pt x="768378" y="6138197"/>
                  <a:pt x="0" y="4873331"/>
                  <a:pt x="0" y="3429000"/>
                </a:cubicBezTo>
                <a:cubicBezTo>
                  <a:pt x="0" y="1984669"/>
                  <a:pt x="768378" y="719803"/>
                  <a:pt x="1918658" y="20876"/>
                </a:cubicBezTo>
                <a:close/>
              </a:path>
            </a:pathLst>
          </a:custGeom>
          <a:solidFill>
            <a:srgbClr val="01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شكل بيضاوي 2">
            <a:extLst>
              <a:ext uri="{FF2B5EF4-FFF2-40B4-BE49-F238E27FC236}">
                <a16:creationId xmlns="" xmlns:a16="http://schemas.microsoft.com/office/drawing/2014/main" id="{249898F8-9903-40A1-B85F-C9729E926045}"/>
              </a:ext>
            </a:extLst>
          </p:cNvPr>
          <p:cNvSpPr/>
          <p:nvPr/>
        </p:nvSpPr>
        <p:spPr>
          <a:xfrm>
            <a:off x="10914101" y="1393372"/>
            <a:ext cx="914400" cy="914400"/>
          </a:xfrm>
          <a:prstGeom prst="ellipse">
            <a:avLst/>
          </a:prstGeom>
          <a:noFill/>
          <a:ln w="381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4" name="شكل بيضاوي 3">
            <a:extLst>
              <a:ext uri="{FF2B5EF4-FFF2-40B4-BE49-F238E27FC236}">
                <a16:creationId xmlns="" xmlns:a16="http://schemas.microsoft.com/office/drawing/2014/main" id="{28AB7EEE-C079-432D-83C4-CE52D3936D81}"/>
              </a:ext>
            </a:extLst>
          </p:cNvPr>
          <p:cNvSpPr/>
          <p:nvPr/>
        </p:nvSpPr>
        <p:spPr>
          <a:xfrm>
            <a:off x="10914101" y="3175001"/>
            <a:ext cx="914400" cy="914400"/>
          </a:xfrm>
          <a:prstGeom prst="ellipse">
            <a:avLst/>
          </a:prstGeom>
          <a:noFill/>
          <a:ln w="381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B0E07397-9078-4ABC-8A57-DB5A5F171DEF}"/>
              </a:ext>
            </a:extLst>
          </p:cNvPr>
          <p:cNvSpPr txBox="1"/>
          <p:nvPr/>
        </p:nvSpPr>
        <p:spPr>
          <a:xfrm>
            <a:off x="11028021" y="1538432"/>
            <a:ext cx="756938" cy="830997"/>
          </a:xfrm>
          <a:prstGeom prst="rect">
            <a:avLst/>
          </a:prstGeom>
          <a:noFill/>
        </p:spPr>
        <p:txBody>
          <a:bodyPr wrap="none" rtlCol="1">
            <a:spAutoFit/>
          </a:bodyPr>
          <a:lstStyle/>
          <a:p>
            <a:r>
              <a:rPr lang="ar-SY" sz="4800" dirty="0">
                <a:solidFill>
                  <a:srgbClr val="010A43"/>
                </a:solidFill>
              </a:rPr>
              <a:t>01</a:t>
            </a:r>
          </a:p>
        </p:txBody>
      </p:sp>
      <p:sp>
        <p:nvSpPr>
          <p:cNvPr id="7" name="مربع نص 6">
            <a:extLst>
              <a:ext uri="{FF2B5EF4-FFF2-40B4-BE49-F238E27FC236}">
                <a16:creationId xmlns="" xmlns:a16="http://schemas.microsoft.com/office/drawing/2014/main" id="{913AD3B6-C5CB-462F-8BFA-799EC773BBBB}"/>
              </a:ext>
            </a:extLst>
          </p:cNvPr>
          <p:cNvSpPr txBox="1"/>
          <p:nvPr/>
        </p:nvSpPr>
        <p:spPr>
          <a:xfrm>
            <a:off x="10976174" y="3320062"/>
            <a:ext cx="848309" cy="830997"/>
          </a:xfrm>
          <a:prstGeom prst="rect">
            <a:avLst/>
          </a:prstGeom>
          <a:noFill/>
        </p:spPr>
        <p:txBody>
          <a:bodyPr wrap="none" rtlCol="1">
            <a:spAutoFit/>
          </a:bodyPr>
          <a:lstStyle/>
          <a:p>
            <a:r>
              <a:rPr lang="ar-SY" sz="4800" dirty="0">
                <a:solidFill>
                  <a:srgbClr val="010A43"/>
                </a:solidFill>
              </a:rPr>
              <a:t>02</a:t>
            </a:r>
          </a:p>
        </p:txBody>
      </p:sp>
      <p:sp>
        <p:nvSpPr>
          <p:cNvPr id="9" name="مربع نص 8">
            <a:extLst>
              <a:ext uri="{FF2B5EF4-FFF2-40B4-BE49-F238E27FC236}">
                <a16:creationId xmlns="" xmlns:a16="http://schemas.microsoft.com/office/drawing/2014/main" id="{6F66C20C-6AAB-4E6F-8B85-3D74FAC6B079}"/>
              </a:ext>
            </a:extLst>
          </p:cNvPr>
          <p:cNvSpPr txBox="1"/>
          <p:nvPr/>
        </p:nvSpPr>
        <p:spPr>
          <a:xfrm>
            <a:off x="-1" y="1861701"/>
            <a:ext cx="5014877" cy="2677656"/>
          </a:xfrm>
          <a:prstGeom prst="rect">
            <a:avLst/>
          </a:prstGeom>
          <a:noFill/>
        </p:spPr>
        <p:txBody>
          <a:bodyPr wrap="square" rtlCol="1">
            <a:spAutoFit/>
          </a:bodyPr>
          <a:lstStyle/>
          <a:p>
            <a:endParaRPr lang="ar-SY" sz="8800" dirty="0">
              <a:solidFill>
                <a:schemeClr val="bg1"/>
              </a:solidFill>
            </a:endParaRPr>
          </a:p>
          <a:p>
            <a:r>
              <a:rPr lang="ar-DZ" sz="8000" dirty="0" smtClean="0">
                <a:solidFill>
                  <a:schemeClr val="bg1"/>
                </a:solidFill>
              </a:rPr>
              <a:t>خطة البحث</a:t>
            </a:r>
            <a:endParaRPr lang="ar-SY" sz="8000" dirty="0">
              <a:solidFill>
                <a:schemeClr val="bg1"/>
              </a:solidFill>
            </a:endParaRPr>
          </a:p>
        </p:txBody>
      </p:sp>
      <p:sp>
        <p:nvSpPr>
          <p:cNvPr id="10" name="مربع نص 9">
            <a:extLst>
              <a:ext uri="{FF2B5EF4-FFF2-40B4-BE49-F238E27FC236}">
                <a16:creationId xmlns="" xmlns:a16="http://schemas.microsoft.com/office/drawing/2014/main" id="{8FF87969-0C43-4512-8F9B-8FECD3C96F91}"/>
              </a:ext>
            </a:extLst>
          </p:cNvPr>
          <p:cNvSpPr txBox="1"/>
          <p:nvPr/>
        </p:nvSpPr>
        <p:spPr>
          <a:xfrm>
            <a:off x="5593111" y="1585847"/>
            <a:ext cx="5071380" cy="1077218"/>
          </a:xfrm>
          <a:prstGeom prst="rect">
            <a:avLst/>
          </a:prstGeom>
          <a:noFill/>
        </p:spPr>
        <p:txBody>
          <a:bodyPr wrap="square" rtlCol="1">
            <a:spAutoFit/>
          </a:bodyPr>
          <a:lstStyle/>
          <a:p>
            <a:r>
              <a:rPr lang="ar-DZ" sz="1600" dirty="0" smtClean="0"/>
              <a:t>المطلب الأول : تعريف تطوير الكفاءات</a:t>
            </a:r>
            <a:br>
              <a:rPr lang="ar-DZ" sz="1600" dirty="0" smtClean="0"/>
            </a:br>
            <a:r>
              <a:rPr lang="ar-DZ" sz="1600" dirty="0" smtClean="0"/>
              <a:t>المطلـب الثانـي : أهداف تطوير الكفاءات</a:t>
            </a:r>
          </a:p>
          <a:p>
            <a:r>
              <a:rPr lang="ar-DZ" sz="1600" dirty="0" smtClean="0"/>
              <a:t>المطلب الثـالــث: العناصر المساهمة في تطوير الكفاءات </a:t>
            </a:r>
            <a:br>
              <a:rPr lang="ar-DZ" sz="1600" dirty="0" smtClean="0"/>
            </a:br>
            <a:r>
              <a:rPr lang="ar-DZ" sz="1600" dirty="0" smtClean="0"/>
              <a:t>المطلـب الرابــع : مـراحل تطــوير الكـــفاءات</a:t>
            </a:r>
          </a:p>
        </p:txBody>
      </p:sp>
      <p:sp>
        <p:nvSpPr>
          <p:cNvPr id="11" name="مربع نص 10">
            <a:extLst>
              <a:ext uri="{FF2B5EF4-FFF2-40B4-BE49-F238E27FC236}">
                <a16:creationId xmlns="" xmlns:a16="http://schemas.microsoft.com/office/drawing/2014/main" id="{21C5CFEA-F3AF-4982-AE2F-B3A93B21C80F}"/>
              </a:ext>
            </a:extLst>
          </p:cNvPr>
          <p:cNvSpPr txBox="1"/>
          <p:nvPr/>
        </p:nvSpPr>
        <p:spPr>
          <a:xfrm>
            <a:off x="6340896" y="1262681"/>
            <a:ext cx="4323621" cy="400110"/>
          </a:xfrm>
          <a:prstGeom prst="rect">
            <a:avLst/>
          </a:prstGeom>
          <a:noFill/>
        </p:spPr>
        <p:txBody>
          <a:bodyPr wrap="none" rtlCol="1">
            <a:spAutoFit/>
          </a:bodyPr>
          <a:lstStyle/>
          <a:p>
            <a:r>
              <a:rPr lang="ar-DZ" sz="2000" b="1" dirty="0" smtClean="0">
                <a:solidFill>
                  <a:srgbClr val="FF2E63"/>
                </a:solidFill>
              </a:rPr>
              <a:t>المبحث الأول : مــاهية تطوير الكــفاءات</a:t>
            </a:r>
          </a:p>
        </p:txBody>
      </p:sp>
      <p:sp>
        <p:nvSpPr>
          <p:cNvPr id="12" name="مربع نص 11">
            <a:extLst>
              <a:ext uri="{FF2B5EF4-FFF2-40B4-BE49-F238E27FC236}">
                <a16:creationId xmlns="" xmlns:a16="http://schemas.microsoft.com/office/drawing/2014/main" id="{681D0B6B-A162-4A27-86F1-ACB25B58C6CA}"/>
              </a:ext>
            </a:extLst>
          </p:cNvPr>
          <p:cNvSpPr txBox="1"/>
          <p:nvPr/>
        </p:nvSpPr>
        <p:spPr>
          <a:xfrm>
            <a:off x="5580096" y="3435992"/>
            <a:ext cx="5071380" cy="1815882"/>
          </a:xfrm>
          <a:prstGeom prst="rect">
            <a:avLst/>
          </a:prstGeom>
          <a:noFill/>
        </p:spPr>
        <p:txBody>
          <a:bodyPr wrap="square" rtlCol="1">
            <a:spAutoFit/>
          </a:bodyPr>
          <a:lstStyle/>
          <a:p>
            <a:r>
              <a:rPr lang="ar-DZ" sz="1600" dirty="0" smtClean="0"/>
              <a:t>المطلب الأول : أساليب تنمية الكفاءات</a:t>
            </a:r>
            <a:br>
              <a:rPr lang="ar-DZ" sz="1600" dirty="0" smtClean="0"/>
            </a:br>
            <a:r>
              <a:rPr lang="ar-DZ" sz="1600" dirty="0" smtClean="0"/>
              <a:t>المطلب الثاني : مجالات تنمية الكفاءات البشرية </a:t>
            </a:r>
            <a:br>
              <a:rPr lang="ar-DZ" sz="1600" dirty="0" smtClean="0"/>
            </a:br>
            <a:r>
              <a:rPr lang="ar-DZ" sz="1600" dirty="0" smtClean="0"/>
              <a:t>المطلب الثالث : دور التكوين في تطوير الكفاءة</a:t>
            </a:r>
            <a:br>
              <a:rPr lang="ar-DZ" sz="1600" dirty="0" smtClean="0"/>
            </a:br>
            <a:r>
              <a:rPr lang="ar-DZ" sz="1600" dirty="0" smtClean="0"/>
              <a:t>المطلب الرابع : معوقات تنمية الكفاءات والتحديات التي تواجهها</a:t>
            </a:r>
            <a:br>
              <a:rPr lang="ar-DZ" sz="1600" dirty="0" smtClean="0"/>
            </a:br>
            <a:endParaRPr lang="ar-DZ" sz="1600" dirty="0" smtClean="0"/>
          </a:p>
          <a:p>
            <a:endParaRPr lang="ar-DZ" sz="1600" dirty="0" smtClean="0"/>
          </a:p>
        </p:txBody>
      </p:sp>
      <p:sp>
        <p:nvSpPr>
          <p:cNvPr id="13" name="مربع نص 12">
            <a:extLst>
              <a:ext uri="{FF2B5EF4-FFF2-40B4-BE49-F238E27FC236}">
                <a16:creationId xmlns="" xmlns:a16="http://schemas.microsoft.com/office/drawing/2014/main" id="{8C6AA358-F822-4F81-87BD-5828CDFB0F9E}"/>
              </a:ext>
            </a:extLst>
          </p:cNvPr>
          <p:cNvSpPr txBox="1"/>
          <p:nvPr/>
        </p:nvSpPr>
        <p:spPr>
          <a:xfrm>
            <a:off x="6363148" y="3112826"/>
            <a:ext cx="4288353" cy="400110"/>
          </a:xfrm>
          <a:prstGeom prst="rect">
            <a:avLst/>
          </a:prstGeom>
          <a:noFill/>
        </p:spPr>
        <p:txBody>
          <a:bodyPr wrap="none" rtlCol="1">
            <a:spAutoFit/>
          </a:bodyPr>
          <a:lstStyle/>
          <a:p>
            <a:r>
              <a:rPr lang="ar-DZ" sz="2000" b="1" dirty="0" smtClean="0">
                <a:solidFill>
                  <a:srgbClr val="FF2E63"/>
                </a:solidFill>
              </a:rPr>
              <a:t>المبحث الثاني :كيفية تطوير الكفاءات </a:t>
            </a:r>
          </a:p>
        </p:txBody>
      </p:sp>
      <p:sp>
        <p:nvSpPr>
          <p:cNvPr id="16" name="TextBox 8">
            <a:extLst>
              <a:ext uri="{FF2B5EF4-FFF2-40B4-BE49-F238E27FC236}">
                <a16:creationId xmlns="" xmlns:a16="http://schemas.microsoft.com/office/drawing/2014/main" id="{14526968-010A-4E31-9433-66CBDDD05F59}"/>
              </a:ext>
            </a:extLst>
          </p:cNvPr>
          <p:cNvSpPr txBox="1"/>
          <p:nvPr/>
        </p:nvSpPr>
        <p:spPr>
          <a:xfrm>
            <a:off x="8360157" y="669836"/>
            <a:ext cx="2071038" cy="400110"/>
          </a:xfrm>
          <a:prstGeom prst="rect">
            <a:avLst/>
          </a:prstGeom>
          <a:noFill/>
        </p:spPr>
        <p:txBody>
          <a:bodyPr wrap="square" rtlCol="0">
            <a:spAutoFit/>
          </a:bodyPr>
          <a:lstStyle>
            <a:defPPr>
              <a:defRPr lang="x-none"/>
            </a:defPPr>
            <a:lvl1pPr algn="r" rtl="1">
              <a:defRPr sz="240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DZ" altLang="ko-KR" sz="2000" dirty="0" smtClean="0">
                <a:solidFill>
                  <a:srgbClr val="00B0F0"/>
                </a:solidFill>
              </a:rPr>
              <a:t>مقدمة </a:t>
            </a:r>
            <a:endParaRPr lang="ko-KR" altLang="en-US" sz="2000" dirty="0">
              <a:solidFill>
                <a:srgbClr val="00B0F0"/>
              </a:solidFill>
            </a:endParaRPr>
          </a:p>
        </p:txBody>
      </p:sp>
      <p:sp>
        <p:nvSpPr>
          <p:cNvPr id="17" name="TextBox 8">
            <a:extLst>
              <a:ext uri="{FF2B5EF4-FFF2-40B4-BE49-F238E27FC236}">
                <a16:creationId xmlns="" xmlns:a16="http://schemas.microsoft.com/office/drawing/2014/main" id="{14526968-010A-4E31-9433-66CBDDD05F59}"/>
              </a:ext>
            </a:extLst>
          </p:cNvPr>
          <p:cNvSpPr txBox="1"/>
          <p:nvPr/>
        </p:nvSpPr>
        <p:spPr>
          <a:xfrm>
            <a:off x="8303251" y="5191960"/>
            <a:ext cx="2071038" cy="400110"/>
          </a:xfrm>
          <a:prstGeom prst="rect">
            <a:avLst/>
          </a:prstGeom>
          <a:noFill/>
        </p:spPr>
        <p:txBody>
          <a:bodyPr wrap="square" rtlCol="0">
            <a:spAutoFit/>
          </a:bodyPr>
          <a:lstStyle>
            <a:defPPr>
              <a:defRPr lang="x-none"/>
            </a:defPPr>
            <a:lvl1pPr algn="r" rtl="1">
              <a:defRPr sz="240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DZ" altLang="ko-KR" sz="2000" dirty="0" smtClean="0">
                <a:solidFill>
                  <a:srgbClr val="00B0F0"/>
                </a:solidFill>
              </a:rPr>
              <a:t>خاتمة </a:t>
            </a:r>
            <a:endParaRPr lang="ko-KR" altLang="en-US" sz="2000" dirty="0">
              <a:solidFill>
                <a:srgbClr val="00B0F0"/>
              </a:solidFill>
            </a:endParaRPr>
          </a:p>
        </p:txBody>
      </p:sp>
    </p:spTree>
    <p:extLst>
      <p:ext uri="{BB962C8B-B14F-4D97-AF65-F5344CB8AC3E}">
        <p14:creationId xmlns="" xmlns:p14="http://schemas.microsoft.com/office/powerpoint/2010/main" val="1473656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10" grpId="0"/>
      <p:bldP spid="11" grpId="0"/>
      <p:bldP spid="12" grpId="0"/>
      <p:bldP spid="13"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289E77DF-9DF0-4072-93BE-2FD408B06CF1}"/>
              </a:ext>
            </a:extLst>
          </p:cNvPr>
          <p:cNvSpPr txBox="1"/>
          <p:nvPr/>
        </p:nvSpPr>
        <p:spPr>
          <a:xfrm>
            <a:off x="7125946" y="0"/>
            <a:ext cx="4836580" cy="1862048"/>
          </a:xfrm>
          <a:prstGeom prst="rect">
            <a:avLst/>
          </a:prstGeom>
          <a:noFill/>
        </p:spPr>
        <p:txBody>
          <a:bodyPr wrap="none" rtlCol="1">
            <a:spAutoFit/>
          </a:bodyPr>
          <a:lstStyle/>
          <a:p>
            <a:r>
              <a:rPr lang="ar-DZ" sz="11500" dirty="0" smtClean="0">
                <a:solidFill>
                  <a:srgbClr val="FF2E63"/>
                </a:solidFill>
              </a:rPr>
              <a:t>مقدمة</a:t>
            </a:r>
            <a:endParaRPr lang="ar-SY" sz="11500" dirty="0">
              <a:solidFill>
                <a:srgbClr val="FF2E63"/>
              </a:solidFill>
            </a:endParaRPr>
          </a:p>
        </p:txBody>
      </p:sp>
      <p:sp>
        <p:nvSpPr>
          <p:cNvPr id="5" name="مستطيل 4"/>
          <p:cNvSpPr/>
          <p:nvPr/>
        </p:nvSpPr>
        <p:spPr>
          <a:xfrm>
            <a:off x="773723" y="2053884"/>
            <a:ext cx="11240086" cy="4247317"/>
          </a:xfrm>
          <a:prstGeom prst="rect">
            <a:avLst/>
          </a:prstGeom>
        </p:spPr>
        <p:txBody>
          <a:bodyPr wrap="square">
            <a:spAutoFit/>
          </a:bodyPr>
          <a:lstStyle/>
          <a:p>
            <a:r>
              <a:rPr lang="ar-SA" sz="3000" dirty="0" smtClean="0"/>
              <a:t>مع تطور المفهوم الجديد للاقتصاد أصبح الاهتمام بتنمية وتطوير الموارد البشرية </a:t>
            </a:r>
            <a:r>
              <a:rPr lang="ar-SA" sz="3000" dirty="0" smtClean="0"/>
              <a:t>بالمؤسسات</a:t>
            </a:r>
            <a:r>
              <a:rPr lang="ar-DZ" sz="3000" dirty="0" smtClean="0"/>
              <a:t> </a:t>
            </a:r>
            <a:r>
              <a:rPr lang="ar-SA" sz="3000" dirty="0" smtClean="0"/>
              <a:t>متزايد </a:t>
            </a:r>
            <a:r>
              <a:rPr lang="ar-SA" sz="3000" dirty="0" smtClean="0"/>
              <a:t>ونظرا لسهولة التحكم في </a:t>
            </a:r>
            <a:r>
              <a:rPr lang="ar-SA" sz="3000" dirty="0" err="1" smtClean="0"/>
              <a:t>هاته</a:t>
            </a:r>
            <a:r>
              <a:rPr lang="ar-SA" sz="3000" dirty="0" smtClean="0"/>
              <a:t> الموارد بالمؤسسات الصغيرة والمتوسطة، فيمكن تطوير </a:t>
            </a:r>
            <a:r>
              <a:rPr lang="ar-SA" sz="3000" dirty="0" smtClean="0"/>
              <a:t>كفاءاتها</a:t>
            </a:r>
            <a:r>
              <a:rPr lang="ar-DZ" sz="3000" dirty="0" smtClean="0"/>
              <a:t> </a:t>
            </a:r>
            <a:r>
              <a:rPr lang="ar-SA" sz="3000" dirty="0" smtClean="0"/>
              <a:t>البشرية </a:t>
            </a:r>
            <a:r>
              <a:rPr lang="ar-SA" sz="3000" dirty="0" smtClean="0"/>
              <a:t>من خلال تنمية هذه الكفاءات، وأهم عناصر هذه التنمية قد تكون عن طريق التكوين،التحفيز، الاتصال، وذلك من أجل تحقيق الهدف ألا وهو خلق الثروة ، وبالتالي الرفع من </a:t>
            </a:r>
            <a:r>
              <a:rPr lang="ar-SA" sz="3000" dirty="0" smtClean="0"/>
              <a:t>أداء</a:t>
            </a:r>
            <a:r>
              <a:rPr lang="ar-DZ" sz="3000" dirty="0" smtClean="0"/>
              <a:t> </a:t>
            </a:r>
            <a:r>
              <a:rPr lang="ar-SA" sz="3000" dirty="0" smtClean="0"/>
              <a:t>المؤسسة </a:t>
            </a:r>
            <a:r>
              <a:rPr lang="ar-SA" sz="3000" dirty="0" smtClean="0"/>
              <a:t>أو تحسينه وكذا الرفع من </a:t>
            </a:r>
            <a:r>
              <a:rPr lang="ar-SA" sz="3000" dirty="0" err="1" smtClean="0"/>
              <a:t>نجاعتها</a:t>
            </a:r>
            <a:r>
              <a:rPr lang="ar-SA" sz="3000" dirty="0" smtClean="0"/>
              <a:t>، وبالتالي سنتطرق في هذا البحث إلى مفهوم تنمية الكفاءات، أساليب تنمية الكفاءات </a:t>
            </a:r>
            <a:r>
              <a:rPr lang="ar-SA" sz="3000" dirty="0" err="1" smtClean="0"/>
              <a:t>و</a:t>
            </a:r>
            <a:r>
              <a:rPr lang="ar-SA" sz="3000" dirty="0" smtClean="0"/>
              <a:t> </a:t>
            </a:r>
            <a:r>
              <a:rPr lang="ar-SA" sz="3000" dirty="0" smtClean="0"/>
              <a:t>إلى</a:t>
            </a:r>
            <a:r>
              <a:rPr lang="ar-DZ" sz="3000" dirty="0" smtClean="0"/>
              <a:t> </a:t>
            </a:r>
            <a:r>
              <a:rPr lang="ar-SA" sz="3000" dirty="0" smtClean="0"/>
              <a:t>بعـض </a:t>
            </a:r>
            <a:r>
              <a:rPr lang="ar-SA" sz="3000" dirty="0" smtClean="0"/>
              <a:t>المفاهيم الخاصة بتطوير الكفاءات الكفاءات</a:t>
            </a:r>
            <a:endParaRPr lang="fr-FR" sz="3000" dirty="0">
              <a:solidFill>
                <a:prstClr val="black"/>
              </a:solidFill>
            </a:endParaRPr>
          </a:p>
        </p:txBody>
      </p:sp>
    </p:spTree>
    <p:extLst>
      <p:ext uri="{BB962C8B-B14F-4D97-AF65-F5344CB8AC3E}">
        <p14:creationId xmlns="" xmlns:p14="http://schemas.microsoft.com/office/powerpoint/2010/main" val="3603727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588C233C-93D5-4A5D-A2BD-F7C335616628}"/>
              </a:ext>
            </a:extLst>
          </p:cNvPr>
          <p:cNvSpPr/>
          <p:nvPr/>
        </p:nvSpPr>
        <p:spPr>
          <a:xfrm>
            <a:off x="6096000" y="0"/>
            <a:ext cx="6096000" cy="6858000"/>
          </a:xfrm>
          <a:prstGeom prst="rect">
            <a:avLst/>
          </a:prstGeom>
          <a:solidFill>
            <a:srgbClr val="01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مربع نص 2">
            <a:extLst>
              <a:ext uri="{FF2B5EF4-FFF2-40B4-BE49-F238E27FC236}">
                <a16:creationId xmlns="" xmlns:a16="http://schemas.microsoft.com/office/drawing/2014/main" id="{A4988CE4-872C-4B7A-884A-55F92F7775B6}"/>
              </a:ext>
            </a:extLst>
          </p:cNvPr>
          <p:cNvSpPr txBox="1"/>
          <p:nvPr/>
        </p:nvSpPr>
        <p:spPr>
          <a:xfrm>
            <a:off x="6997418" y="1113326"/>
            <a:ext cx="4293163" cy="5386090"/>
          </a:xfrm>
          <a:prstGeom prst="rect">
            <a:avLst/>
          </a:prstGeom>
          <a:noFill/>
        </p:spPr>
        <p:txBody>
          <a:bodyPr wrap="none" rtlCol="1">
            <a:spAutoFit/>
          </a:bodyPr>
          <a:lstStyle/>
          <a:p>
            <a:r>
              <a:rPr lang="ar-SY" sz="34400" dirty="0">
                <a:solidFill>
                  <a:srgbClr val="FF2E63"/>
                </a:solidFill>
              </a:rPr>
              <a:t>01</a:t>
            </a:r>
          </a:p>
        </p:txBody>
      </p:sp>
      <p:sp>
        <p:nvSpPr>
          <p:cNvPr id="4" name="مربع نص 3">
            <a:extLst>
              <a:ext uri="{FF2B5EF4-FFF2-40B4-BE49-F238E27FC236}">
                <a16:creationId xmlns="" xmlns:a16="http://schemas.microsoft.com/office/drawing/2014/main" id="{1AA40246-2C6E-4D39-B991-696BC346319B}"/>
              </a:ext>
            </a:extLst>
          </p:cNvPr>
          <p:cNvSpPr txBox="1"/>
          <p:nvPr/>
        </p:nvSpPr>
        <p:spPr>
          <a:xfrm>
            <a:off x="-1" y="1113326"/>
            <a:ext cx="5876757" cy="2585323"/>
          </a:xfrm>
          <a:prstGeom prst="rect">
            <a:avLst/>
          </a:prstGeom>
          <a:noFill/>
        </p:spPr>
        <p:txBody>
          <a:bodyPr wrap="square" rtlCol="1">
            <a:spAutoFit/>
          </a:bodyPr>
          <a:lstStyle/>
          <a:p>
            <a:r>
              <a:rPr lang="ar-DZ" sz="5400" b="1" dirty="0" smtClean="0">
                <a:solidFill>
                  <a:srgbClr val="FF2E63"/>
                </a:solidFill>
              </a:rPr>
              <a:t>المبحث الأول : مــاهية تطوير الكــفاءات</a:t>
            </a:r>
          </a:p>
        </p:txBody>
      </p:sp>
    </p:spTree>
    <p:extLst>
      <p:ext uri="{BB962C8B-B14F-4D97-AF65-F5344CB8AC3E}">
        <p14:creationId xmlns="" xmlns:p14="http://schemas.microsoft.com/office/powerpoint/2010/main" val="384379462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E8186163-FF1C-4269-9988-776D1BE02A07}"/>
              </a:ext>
            </a:extLst>
          </p:cNvPr>
          <p:cNvSpPr txBox="1"/>
          <p:nvPr/>
        </p:nvSpPr>
        <p:spPr>
          <a:xfrm>
            <a:off x="2307102" y="275278"/>
            <a:ext cx="6960163" cy="6632585"/>
          </a:xfrm>
          <a:prstGeom prst="rect">
            <a:avLst/>
          </a:prstGeom>
          <a:noFill/>
        </p:spPr>
        <p:txBody>
          <a:bodyPr wrap="square" rtlCol="1">
            <a:spAutoFit/>
          </a:bodyPr>
          <a:lstStyle/>
          <a:p>
            <a:r>
              <a:rPr lang="ar-DZ" sz="2400" b="1" dirty="0" smtClean="0">
                <a:solidFill>
                  <a:srgbClr val="00B050"/>
                </a:solidFill>
              </a:rPr>
              <a:t>المطلب الأول : تعريف تطوير </a:t>
            </a:r>
            <a:r>
              <a:rPr lang="ar-DZ" sz="2400" b="1" dirty="0" smtClean="0">
                <a:solidFill>
                  <a:srgbClr val="00B050"/>
                </a:solidFill>
              </a:rPr>
              <a:t>الكفاءاتّ</a:t>
            </a:r>
            <a:br>
              <a:rPr lang="ar-DZ" sz="2400" b="1" dirty="0" smtClean="0">
                <a:solidFill>
                  <a:srgbClr val="00B050"/>
                </a:solidFill>
              </a:rPr>
            </a:br>
            <a:r>
              <a:rPr lang="ar-SY" sz="2400" b="1" dirty="0" smtClean="0">
                <a:solidFill>
                  <a:srgbClr val="00B050"/>
                </a:solidFill>
              </a:rPr>
              <a:t> </a:t>
            </a:r>
            <a:r>
              <a:rPr lang="ar-SY" sz="2100" b="1" dirty="0" smtClean="0">
                <a:solidFill>
                  <a:srgbClr val="010A43"/>
                </a:solidFill>
              </a:rPr>
              <a:t>تعتبر عملية تنمية الكفاءات: " مجموعة النشاطات التي تؤدي إلى زيادة </a:t>
            </a:r>
            <a:r>
              <a:rPr lang="ar-SY" sz="2100" b="1" dirty="0" err="1" smtClean="0">
                <a:solidFill>
                  <a:srgbClr val="010A43"/>
                </a:solidFill>
              </a:rPr>
              <a:t>المردودية</a:t>
            </a:r>
            <a:r>
              <a:rPr lang="ar-SY" sz="2100" b="1" dirty="0" smtClean="0">
                <a:solidFill>
                  <a:srgbClr val="010A43"/>
                </a:solidFill>
              </a:rPr>
              <a:t> </a:t>
            </a:r>
            <a:r>
              <a:rPr lang="ar-SY" sz="2100" b="1" dirty="0" smtClean="0">
                <a:solidFill>
                  <a:srgbClr val="010A43"/>
                </a:solidFill>
              </a:rPr>
              <a:t>الحالية</a:t>
            </a:r>
            <a:r>
              <a:rPr lang="ar-DZ" sz="2100" b="1" dirty="0" smtClean="0">
                <a:solidFill>
                  <a:srgbClr val="010A43"/>
                </a:solidFill>
              </a:rPr>
              <a:t> </a:t>
            </a:r>
            <a:r>
              <a:rPr lang="ar-SY" sz="2100" b="1" dirty="0" smtClean="0">
                <a:solidFill>
                  <a:srgbClr val="010A43"/>
                </a:solidFill>
              </a:rPr>
              <a:t>و</a:t>
            </a:r>
            <a:r>
              <a:rPr lang="ar-DZ" sz="2100" b="1" dirty="0" smtClean="0">
                <a:solidFill>
                  <a:srgbClr val="010A43"/>
                </a:solidFill>
              </a:rPr>
              <a:t> </a:t>
            </a:r>
            <a:r>
              <a:rPr lang="ar-SY" sz="2100" b="1" dirty="0" smtClean="0">
                <a:solidFill>
                  <a:srgbClr val="010A43"/>
                </a:solidFill>
              </a:rPr>
              <a:t>المستقبلية </a:t>
            </a:r>
            <a:r>
              <a:rPr lang="ar-SY" sz="2100" b="1" dirty="0" smtClean="0">
                <a:solidFill>
                  <a:srgbClr val="010A43"/>
                </a:solidFill>
              </a:rPr>
              <a:t>للأفراد، وترفع قدراتهم الخاصة لإنجاز المهام الموكلة إليهم، وذلك عن طريق تحسين معارفهم ومهاراتهم، واستعداداتهم واتجاهاتهم.</a:t>
            </a:r>
          </a:p>
          <a:p>
            <a:r>
              <a:rPr lang="ar-SY" sz="2100" b="1" dirty="0" smtClean="0">
                <a:solidFill>
                  <a:srgbClr val="010A43"/>
                </a:solidFill>
              </a:rPr>
              <a:t> فبعض الباحثين يرون أن تنمية الكفاءات : "هي موقف وسلوك تتبناه المؤسسة، لزيادة كفاءات </a:t>
            </a:r>
          </a:p>
          <a:p>
            <a:r>
              <a:rPr lang="ar-SY" sz="2100" b="1" dirty="0" smtClean="0">
                <a:solidFill>
                  <a:srgbClr val="010A43"/>
                </a:solidFill>
              </a:rPr>
              <a:t> أفرادها واكتشاف </a:t>
            </a:r>
            <a:r>
              <a:rPr lang="ar-SY" sz="2100" b="1" dirty="0" err="1" smtClean="0">
                <a:solidFill>
                  <a:srgbClr val="010A43"/>
                </a:solidFill>
              </a:rPr>
              <a:t>امكانية</a:t>
            </a:r>
            <a:r>
              <a:rPr lang="ar-SY" sz="2100" b="1" dirty="0" smtClean="0">
                <a:solidFill>
                  <a:srgbClr val="010A43"/>
                </a:solidFill>
              </a:rPr>
              <a:t> نموها</a:t>
            </a:r>
            <a:r>
              <a:rPr lang="ar-SY" sz="2100" b="1" dirty="0" smtClean="0">
                <a:solidFill>
                  <a:srgbClr val="010A43"/>
                </a:solidFill>
              </a:rPr>
              <a:t>".</a:t>
            </a:r>
            <a:endParaRPr lang="ar-SY" sz="2100" b="1" dirty="0" smtClean="0">
              <a:solidFill>
                <a:srgbClr val="010A43"/>
              </a:solidFill>
            </a:endParaRPr>
          </a:p>
          <a:p>
            <a:r>
              <a:rPr lang="ar-SY" sz="2100" b="1" dirty="0" smtClean="0">
                <a:solidFill>
                  <a:srgbClr val="010A43"/>
                </a:solidFill>
              </a:rPr>
              <a:t>وعرفه روبرت </a:t>
            </a:r>
            <a:r>
              <a:rPr lang="ar-SY" sz="2100" b="1" dirty="0" err="1" smtClean="0">
                <a:solidFill>
                  <a:srgbClr val="010A43"/>
                </a:solidFill>
              </a:rPr>
              <a:t>مانيس</a:t>
            </a:r>
            <a:r>
              <a:rPr lang="ar-SY" sz="2100" b="1" dirty="0" smtClean="0">
                <a:solidFill>
                  <a:srgbClr val="010A43"/>
                </a:solidFill>
              </a:rPr>
              <a:t> و مجون </a:t>
            </a:r>
            <a:r>
              <a:rPr lang="ar-SY" sz="2100" b="1" dirty="0" err="1" smtClean="0">
                <a:solidFill>
                  <a:srgbClr val="010A43"/>
                </a:solidFill>
              </a:rPr>
              <a:t>جاكس</a:t>
            </a:r>
            <a:r>
              <a:rPr lang="ar-SY" sz="2100" b="1" dirty="0" smtClean="0">
                <a:solidFill>
                  <a:srgbClr val="010A43"/>
                </a:solidFill>
              </a:rPr>
              <a:t> تنمية الكفاءات بأنها عملية تهدف إلى تحسين القدرات الموارد البشرية على انجاز مهام متعددة , وزيادة مواهبها بدرجة اكبر من تلك التي تتطلبها أعمالها الحالية. و هذا يحسن القدرة التنافسية للمنظمة </a:t>
            </a:r>
            <a:r>
              <a:rPr lang="ar-SY" sz="2100" b="1" dirty="0" err="1" smtClean="0">
                <a:solidFill>
                  <a:srgbClr val="010A43"/>
                </a:solidFill>
              </a:rPr>
              <a:t>و</a:t>
            </a:r>
            <a:r>
              <a:rPr lang="ar-SY" sz="2100" b="1" dirty="0" smtClean="0">
                <a:solidFill>
                  <a:srgbClr val="010A43"/>
                </a:solidFill>
              </a:rPr>
              <a:t> يجعلها قادرة على التكيف مع تغيرات البيئة المحيطة </a:t>
            </a:r>
            <a:r>
              <a:rPr lang="ar-SY" sz="2100" b="1" dirty="0" err="1" smtClean="0">
                <a:solidFill>
                  <a:srgbClr val="010A43"/>
                </a:solidFill>
              </a:rPr>
              <a:t>بها</a:t>
            </a:r>
            <a:r>
              <a:rPr lang="ar-SY" sz="2100" b="1" dirty="0" smtClean="0">
                <a:solidFill>
                  <a:srgbClr val="010A43"/>
                </a:solidFill>
              </a:rPr>
              <a:t> بالإضافة إلى رفع القيم المعنوية للموارد البشرية.</a:t>
            </a:r>
          </a:p>
          <a:p>
            <a:r>
              <a:rPr lang="ar-SY" sz="2100" b="1" dirty="0" smtClean="0">
                <a:solidFill>
                  <a:srgbClr val="010A43"/>
                </a:solidFill>
              </a:rPr>
              <a:t>من خلال ما سبق يمكن القول أن تنمية كفاءات البشرية هي:"ذلك المزيج من الطرق </a:t>
            </a:r>
            <a:r>
              <a:rPr lang="ar-SY" sz="2100" b="1" dirty="0" err="1" smtClean="0">
                <a:solidFill>
                  <a:srgbClr val="010A43"/>
                </a:solidFill>
              </a:rPr>
              <a:t>و</a:t>
            </a:r>
            <a:r>
              <a:rPr lang="ar-SY" sz="2100" b="1" dirty="0" smtClean="0">
                <a:solidFill>
                  <a:srgbClr val="010A43"/>
                </a:solidFill>
              </a:rPr>
              <a:t> الوسائل والنشاطات </a:t>
            </a:r>
          </a:p>
          <a:p>
            <a:r>
              <a:rPr lang="ar-SY" sz="2100" b="1" dirty="0" smtClean="0">
                <a:solidFill>
                  <a:srgbClr val="010A43"/>
                </a:solidFill>
              </a:rPr>
              <a:t>التي تساهم في رفع مستوى أداء الكفاءات التي تتوفر </a:t>
            </a:r>
            <a:r>
              <a:rPr lang="ar-SY" sz="2000" b="1" dirty="0" smtClean="0">
                <a:solidFill>
                  <a:srgbClr val="010A43"/>
                </a:solidFill>
              </a:rPr>
              <a:t>عليها المؤسسات.</a:t>
            </a:r>
            <a:endParaRPr lang="ar-SY" sz="2000" b="1" dirty="0" smtClean="0">
              <a:solidFill>
                <a:srgbClr val="010A43"/>
              </a:solidFill>
            </a:endParaRPr>
          </a:p>
        </p:txBody>
      </p:sp>
    </p:spTree>
    <p:extLst>
      <p:ext uri="{BB962C8B-B14F-4D97-AF65-F5344CB8AC3E}">
        <p14:creationId xmlns="" xmlns:p14="http://schemas.microsoft.com/office/powerpoint/2010/main" val="4121241728"/>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E8186163-FF1C-4269-9988-776D1BE02A07}"/>
              </a:ext>
            </a:extLst>
          </p:cNvPr>
          <p:cNvSpPr txBox="1"/>
          <p:nvPr/>
        </p:nvSpPr>
        <p:spPr>
          <a:xfrm>
            <a:off x="2236763" y="275279"/>
            <a:ext cx="7030502" cy="6186309"/>
          </a:xfrm>
          <a:prstGeom prst="rect">
            <a:avLst/>
          </a:prstGeom>
          <a:noFill/>
        </p:spPr>
        <p:txBody>
          <a:bodyPr wrap="square" rtlCol="1">
            <a:spAutoFit/>
          </a:bodyPr>
          <a:lstStyle/>
          <a:p>
            <a:r>
              <a:rPr lang="ar-SA" sz="2200" b="1" dirty="0" smtClean="0">
                <a:solidFill>
                  <a:srgbClr val="00B050"/>
                </a:solidFill>
              </a:rPr>
              <a:t>المطلـب الثانـي : أهداف تطوير </a:t>
            </a:r>
            <a:r>
              <a:rPr lang="ar-SA" sz="2200" b="1" dirty="0" smtClean="0">
                <a:solidFill>
                  <a:srgbClr val="00B050"/>
                </a:solidFill>
              </a:rPr>
              <a:t>الكفاءات</a:t>
            </a:r>
            <a:endParaRPr lang="ar-DZ" sz="2200" b="1" dirty="0" smtClean="0">
              <a:solidFill>
                <a:srgbClr val="00B050"/>
              </a:solidFill>
            </a:endParaRPr>
          </a:p>
          <a:p>
            <a:endParaRPr lang="ar-SA" sz="2200" dirty="0" smtClean="0">
              <a:solidFill>
                <a:srgbClr val="00B050"/>
              </a:solidFill>
            </a:endParaRPr>
          </a:p>
          <a:p>
            <a:r>
              <a:rPr lang="ar-SA" sz="2200" dirty="0" smtClean="0">
                <a:solidFill>
                  <a:srgbClr val="00B0F0"/>
                </a:solidFill>
              </a:rPr>
              <a:t> </a:t>
            </a:r>
            <a:r>
              <a:rPr lang="ar-SA" sz="2200" b="1" dirty="0" smtClean="0"/>
              <a:t>من خلال استهداف عملية التنمية لمختلف أنواع الكفاءات داخل المؤسسة من كفاءات بشرية , </a:t>
            </a:r>
            <a:r>
              <a:rPr lang="ar-SA" sz="2200" b="1" dirty="0" smtClean="0"/>
              <a:t>تصورية</a:t>
            </a:r>
            <a:r>
              <a:rPr lang="ar-DZ" sz="2200" b="1" dirty="0" smtClean="0"/>
              <a:t> </a:t>
            </a:r>
            <a:r>
              <a:rPr lang="ar-SA" sz="2200" b="1" dirty="0" smtClean="0"/>
              <a:t>و </a:t>
            </a:r>
            <a:r>
              <a:rPr lang="ar-SA" sz="2200" b="1" dirty="0" smtClean="0"/>
              <a:t>تقنية لكل فرد بسبب وضيفته فإن هذه العملية </a:t>
            </a:r>
            <a:r>
              <a:rPr lang="ar-SA" sz="2200" b="1" dirty="0" err="1" smtClean="0"/>
              <a:t>و</a:t>
            </a:r>
            <a:r>
              <a:rPr lang="ar-SA" sz="2200" b="1" dirty="0" smtClean="0"/>
              <a:t> ابعد من ذلك تسعى لتحقيق مجموعة أهداف نذكر منها :</a:t>
            </a:r>
          </a:p>
          <a:p>
            <a:r>
              <a:rPr lang="ar-SA" sz="2200" b="1" dirty="0" smtClean="0"/>
              <a:t>-زيادة </a:t>
            </a:r>
            <a:r>
              <a:rPr lang="ar-SA" sz="2200" b="1" dirty="0" err="1" smtClean="0"/>
              <a:t>و</a:t>
            </a:r>
            <a:r>
              <a:rPr lang="ar-SA" sz="2200" b="1" dirty="0" smtClean="0"/>
              <a:t> تنمية المر دودية الحالية </a:t>
            </a:r>
            <a:r>
              <a:rPr lang="ar-SA" sz="2200" b="1" dirty="0" err="1" smtClean="0"/>
              <a:t>و</a:t>
            </a:r>
            <a:r>
              <a:rPr lang="ar-SA" sz="2200" b="1" dirty="0" smtClean="0"/>
              <a:t> المستقبلية للأفراد. </a:t>
            </a:r>
          </a:p>
          <a:p>
            <a:r>
              <a:rPr lang="ar-SA" sz="2200" b="1" dirty="0" smtClean="0"/>
              <a:t>-تحسين الأداء الكلي للمؤسسة عن طريق تحسين أداء الأفراد. </a:t>
            </a:r>
          </a:p>
          <a:p>
            <a:r>
              <a:rPr lang="ar-SA" sz="2200" b="1" dirty="0" smtClean="0"/>
              <a:t>-اكتساب الأفراد ميزة تنافسية مقارنة بالمنافسين. </a:t>
            </a:r>
          </a:p>
          <a:p>
            <a:r>
              <a:rPr lang="ar-SA" sz="2200" b="1" dirty="0" smtClean="0"/>
              <a:t>-هي عبارة عن مفتاح يهدف لزيادة درجة التنافسية للمؤسسة القائمة على الإبداع. </a:t>
            </a:r>
          </a:p>
          <a:p>
            <a:r>
              <a:rPr lang="ar-SA" sz="2200" b="1" dirty="0" smtClean="0"/>
              <a:t>-اكتشاف </a:t>
            </a:r>
            <a:r>
              <a:rPr lang="ar-SA" sz="2200" b="1" dirty="0" smtClean="0"/>
              <a:t>الكفاءات الخفية وغير الظاهرة </a:t>
            </a:r>
            <a:r>
              <a:rPr lang="ar-SA" sz="2200" b="1" dirty="0" err="1" smtClean="0"/>
              <a:t>و</a:t>
            </a:r>
            <a:r>
              <a:rPr lang="ar-SA" sz="2200" b="1" dirty="0" smtClean="0"/>
              <a:t> محاولة </a:t>
            </a:r>
            <a:r>
              <a:rPr lang="ar-SA" sz="2200" b="1" dirty="0" smtClean="0"/>
              <a:t>استغلالها لأقصى </a:t>
            </a:r>
            <a:r>
              <a:rPr lang="ar-SA" sz="2200" b="1" dirty="0" smtClean="0"/>
              <a:t>الحدود. </a:t>
            </a:r>
          </a:p>
          <a:p>
            <a:r>
              <a:rPr lang="ar-SA" sz="2200" b="1" dirty="0" smtClean="0"/>
              <a:t>-تهيئة الأفراد وتحضيرهم لتولي مناصب مستقبلية لتفادي الاصطدام بالمتغيرات البيئة </a:t>
            </a:r>
            <a:r>
              <a:rPr lang="ar-SA" sz="2200" b="1" dirty="0" err="1" smtClean="0"/>
              <a:t>المتسارعة</a:t>
            </a:r>
            <a:r>
              <a:rPr lang="ar-SA" sz="2200" b="1" dirty="0" smtClean="0"/>
              <a:t> خاصة منها المعلوماتية , التكنولوجية ...الخ وهما يصطلح عليه بالكفاءات المتعددة . </a:t>
            </a:r>
          </a:p>
        </p:txBody>
      </p:sp>
    </p:spTree>
    <p:extLst>
      <p:ext uri="{BB962C8B-B14F-4D97-AF65-F5344CB8AC3E}">
        <p14:creationId xmlns="" xmlns:p14="http://schemas.microsoft.com/office/powerpoint/2010/main" val="4121241728"/>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E8186163-FF1C-4269-9988-776D1BE02A07}"/>
              </a:ext>
            </a:extLst>
          </p:cNvPr>
          <p:cNvSpPr txBox="1"/>
          <p:nvPr/>
        </p:nvSpPr>
        <p:spPr>
          <a:xfrm>
            <a:off x="2124222" y="275279"/>
            <a:ext cx="7143043" cy="6555641"/>
          </a:xfrm>
          <a:prstGeom prst="rect">
            <a:avLst/>
          </a:prstGeom>
          <a:noFill/>
        </p:spPr>
        <p:txBody>
          <a:bodyPr wrap="square" rtlCol="1">
            <a:spAutoFit/>
          </a:bodyPr>
          <a:lstStyle/>
          <a:p>
            <a:r>
              <a:rPr lang="ar-SA" sz="2800" b="1" dirty="0" smtClean="0"/>
              <a:t>-في حالة امتلاك المؤسسة لتنوع بشري </a:t>
            </a:r>
            <a:r>
              <a:rPr lang="ar-SA" sz="2800" b="1" dirty="0" err="1" smtClean="0"/>
              <a:t>و</a:t>
            </a:r>
            <a:r>
              <a:rPr lang="ar-SA" sz="2800" b="1" dirty="0" smtClean="0"/>
              <a:t> تعدد ثقافي بين الأفراد فإن عملية تنمية الكفاءات تهدف  </a:t>
            </a:r>
            <a:r>
              <a:rPr lang="ar-SA" sz="2800" b="1" dirty="0" err="1" smtClean="0"/>
              <a:t>إلىالاستفادة</a:t>
            </a:r>
            <a:r>
              <a:rPr lang="ar-SA" sz="2800" b="1" dirty="0" smtClean="0"/>
              <a:t> من مزايا هذا التنوع </a:t>
            </a:r>
            <a:r>
              <a:rPr lang="ar-SA" sz="2800" b="1" dirty="0" err="1" smtClean="0"/>
              <a:t>و</a:t>
            </a:r>
            <a:r>
              <a:rPr lang="ar-SA" sz="2800" b="1" dirty="0" smtClean="0"/>
              <a:t> التعدد الثقافي عن طريق إيجاد نوع من التعاون </a:t>
            </a:r>
            <a:r>
              <a:rPr lang="ar-SA" sz="2800" b="1" dirty="0" err="1" smtClean="0"/>
              <a:t>و</a:t>
            </a:r>
            <a:r>
              <a:rPr lang="ar-SA" sz="2800" b="1" dirty="0" smtClean="0"/>
              <a:t> التوافق بين الأفراد. </a:t>
            </a:r>
            <a:endParaRPr lang="en-US" sz="2800" b="1" dirty="0" smtClean="0"/>
          </a:p>
          <a:p>
            <a:r>
              <a:rPr lang="ar-SA" sz="2800" b="1" dirty="0" smtClean="0"/>
              <a:t>-تحفيز الأفراد </a:t>
            </a:r>
            <a:r>
              <a:rPr lang="ar-SA" sz="2800" b="1" dirty="0" err="1" smtClean="0"/>
              <a:t>و</a:t>
            </a:r>
            <a:r>
              <a:rPr lang="ar-SA" sz="2800" b="1" dirty="0" smtClean="0"/>
              <a:t> توفير الدوافع الذاتية للعمل. </a:t>
            </a:r>
            <a:endParaRPr lang="en-US" sz="2800" b="1" dirty="0" smtClean="0"/>
          </a:p>
          <a:p>
            <a:r>
              <a:rPr lang="ar-SA" sz="2800" b="1" dirty="0" smtClean="0"/>
              <a:t>-دفع الأفراد إلى التعليم </a:t>
            </a:r>
            <a:r>
              <a:rPr lang="ar-SA" sz="2800" b="1" dirty="0" err="1" smtClean="0"/>
              <a:t>و</a:t>
            </a:r>
            <a:r>
              <a:rPr lang="ar-SA" sz="2800" b="1" dirty="0" smtClean="0"/>
              <a:t> التكيف مع كل الحالات وفي جميع الظروف . </a:t>
            </a:r>
            <a:endParaRPr lang="en-US" sz="2800" b="1" dirty="0" smtClean="0"/>
          </a:p>
          <a:p>
            <a:r>
              <a:rPr lang="ar-SA" sz="2800" b="1" dirty="0" smtClean="0"/>
              <a:t>-تعليم الأفراد خاصة المدراء كيفية اتخاذ القرارات إستراتجية صافية </a:t>
            </a:r>
            <a:r>
              <a:rPr lang="ar-SA" sz="2800" b="1" dirty="0" err="1" smtClean="0"/>
              <a:t>و</a:t>
            </a:r>
            <a:r>
              <a:rPr lang="ar-SA" sz="2800" b="1" dirty="0" smtClean="0"/>
              <a:t> دقيقة . </a:t>
            </a:r>
            <a:endParaRPr lang="en-US" sz="2800" b="1" dirty="0" smtClean="0"/>
          </a:p>
          <a:p>
            <a:r>
              <a:rPr lang="ar-SA" sz="2800" b="1" dirty="0" smtClean="0"/>
              <a:t>-تقليل حوادث العمل وتجيب الأخطاء المكلفة في الكثير من الأحيان باعتماد طرق تكوينية محددة. </a:t>
            </a:r>
            <a:endParaRPr lang="en-US" sz="2800" b="1" dirty="0" smtClean="0"/>
          </a:p>
          <a:p>
            <a:r>
              <a:rPr lang="ar-SA" sz="2800" b="1" dirty="0" smtClean="0"/>
              <a:t>-التقرب أكثر من العامل بإقامة علاقات فوق العادية معه (استغلال وتنمية المهارات).</a:t>
            </a:r>
            <a:endParaRPr lang="ar-SA" sz="2400" b="1" dirty="0" smtClean="0"/>
          </a:p>
        </p:txBody>
      </p:sp>
    </p:spTree>
    <p:extLst>
      <p:ext uri="{BB962C8B-B14F-4D97-AF65-F5344CB8AC3E}">
        <p14:creationId xmlns="" xmlns:p14="http://schemas.microsoft.com/office/powerpoint/2010/main" val="4121241728"/>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919315" y="0"/>
            <a:ext cx="10353368"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E8186163-FF1C-4269-9988-776D1BE02A07}"/>
              </a:ext>
            </a:extLst>
          </p:cNvPr>
          <p:cNvSpPr txBox="1"/>
          <p:nvPr/>
        </p:nvSpPr>
        <p:spPr>
          <a:xfrm>
            <a:off x="2321169" y="117693"/>
            <a:ext cx="6946096" cy="6617196"/>
          </a:xfrm>
          <a:prstGeom prst="rect">
            <a:avLst/>
          </a:prstGeom>
          <a:noFill/>
        </p:spPr>
        <p:txBody>
          <a:bodyPr wrap="square" rtlCol="1">
            <a:spAutoFit/>
          </a:bodyPr>
          <a:lstStyle/>
          <a:p>
            <a:r>
              <a:rPr lang="ar-SA" sz="3200" dirty="0" smtClean="0">
                <a:solidFill>
                  <a:srgbClr val="00B050"/>
                </a:solidFill>
              </a:rPr>
              <a:t>المطلب الثـالــث: العناصر المساهمة في تطوير الكفاءات </a:t>
            </a:r>
          </a:p>
          <a:p>
            <a:r>
              <a:rPr lang="ar-SA" sz="2000" dirty="0" smtClean="0"/>
              <a:t>تتعلق عملية تطوير الكفاءات بالقدرة على بناء الكفاءات الفردية، </a:t>
            </a:r>
            <a:r>
              <a:rPr lang="ar-SA" sz="2000" dirty="0" err="1" smtClean="0"/>
              <a:t>دماج</a:t>
            </a:r>
            <a:r>
              <a:rPr lang="ar-SA" sz="2000" dirty="0" smtClean="0"/>
              <a:t> الكفاءات </a:t>
            </a:r>
            <a:r>
              <a:rPr lang="ar-SA" sz="2000" dirty="0" err="1" smtClean="0"/>
              <a:t>ذاتالأداء</a:t>
            </a:r>
            <a:r>
              <a:rPr lang="ar-SA" sz="2000" dirty="0" smtClean="0"/>
              <a:t> المتميز، وبتطوير الخبرات من خلال التعلم، والتكوين الفردي والجماعي...الخ، وتتمثل هذه العناصر التي تساعد في تطوير الكفاءات في:</a:t>
            </a:r>
            <a:endParaRPr lang="en-US" sz="2000" dirty="0" smtClean="0"/>
          </a:p>
          <a:p>
            <a:r>
              <a:rPr lang="ar-SA" sz="2000" b="1" dirty="0" smtClean="0"/>
              <a:t>أ-</a:t>
            </a:r>
            <a:r>
              <a:rPr lang="ar-SA" sz="2000" b="1" u="sng" dirty="0" smtClean="0"/>
              <a:t>تخطيط الموارد البشرية</a:t>
            </a:r>
            <a:r>
              <a:rPr lang="ar-SA" sz="2000" u="sng" dirty="0" smtClean="0"/>
              <a:t>:</a:t>
            </a:r>
            <a:r>
              <a:rPr lang="ar-SA" sz="2000" dirty="0" smtClean="0"/>
              <a:t> هو محاولة تحديد احتياجات المؤسسة من الأفراد </a:t>
            </a:r>
            <a:r>
              <a:rPr lang="ar-SA" sz="2000" dirty="0" err="1" smtClean="0"/>
              <a:t>خالل</a:t>
            </a:r>
            <a:r>
              <a:rPr lang="ar-SA" sz="2000" dirty="0" smtClean="0"/>
              <a:t> فترة زمنيه معينة، وهي سنة في العادة، فهو يعبر عن تحديد أعداد، ونوعيات العمالة المطلوبة خلال فترة الخطة.</a:t>
            </a:r>
            <a:endParaRPr lang="en-US" sz="2000" dirty="0" smtClean="0"/>
          </a:p>
          <a:p>
            <a:r>
              <a:rPr lang="ar-SA" sz="2000" dirty="0" smtClean="0"/>
              <a:t>وتخطيط الموارد البشرية عبارة عن: "نظام توافق أو مقابلة عرض الأفراد داخليا (الأفراد الموجودين فعلا (، وخارجيا) الذين سيتم تعيينهم أو البحث عنهم(، مع الوظائف المتاحة والتي تتوقع المؤسسة وجودها عبر فترة زمنية محددة. </a:t>
            </a:r>
            <a:endParaRPr lang="en-US" sz="2000" dirty="0" smtClean="0"/>
          </a:p>
          <a:p>
            <a:r>
              <a:rPr lang="ar-SA" sz="2000" b="1" dirty="0" smtClean="0"/>
              <a:t>ب-</a:t>
            </a:r>
            <a:r>
              <a:rPr lang="ar-SA" sz="2000" b="1" u="sng" dirty="0" smtClean="0"/>
              <a:t>التوصيف</a:t>
            </a:r>
            <a:r>
              <a:rPr lang="ar-SA" sz="2000" dirty="0" smtClean="0"/>
              <a:t>:وهو إعداد وصف تحليلي لكل ما تتضمنه الوظيفة من واجبات، مسؤوليات، سلطات، أساليب عمل، ومعدلات أداء </a:t>
            </a:r>
            <a:r>
              <a:rPr lang="ar-SA" sz="2000" dirty="0" err="1" smtClean="0"/>
              <a:t>كمايقصدبتوصيفالوظيفةتحديدالقدارتوالسماتالتيينبغي</a:t>
            </a:r>
            <a:r>
              <a:rPr lang="ar-SA" sz="2000" dirty="0" smtClean="0"/>
              <a:t> </a:t>
            </a:r>
            <a:r>
              <a:rPr lang="ar-SA" sz="2000" dirty="0" err="1" smtClean="0"/>
              <a:t>ان</a:t>
            </a:r>
            <a:r>
              <a:rPr lang="ar-SA" sz="2000" dirty="0" smtClean="0"/>
              <a:t> يتميز </a:t>
            </a:r>
            <a:r>
              <a:rPr lang="ar-SA" sz="2000" dirty="0" err="1" smtClean="0"/>
              <a:t>بها</a:t>
            </a:r>
            <a:r>
              <a:rPr lang="ar-SA" sz="2000" dirty="0" smtClean="0"/>
              <a:t> الفرد حتى يأتي أداءه على الوجه المطلوب. </a:t>
            </a:r>
            <a:endParaRPr lang="en-US" sz="2000" dirty="0" smtClean="0"/>
          </a:p>
          <a:p>
            <a:r>
              <a:rPr lang="ar-SA" sz="2000" dirty="0" smtClean="0"/>
              <a:t> يوجد شكل معياري واحد له، لكن هناك مكونات متوافرة له تتمثل في ما يلي : </a:t>
            </a:r>
            <a:endParaRPr lang="en-US" sz="2000" dirty="0" smtClean="0"/>
          </a:p>
        </p:txBody>
      </p:sp>
    </p:spTree>
    <p:extLst>
      <p:ext uri="{BB962C8B-B14F-4D97-AF65-F5344CB8AC3E}">
        <p14:creationId xmlns="" xmlns:p14="http://schemas.microsoft.com/office/powerpoint/2010/main" val="4121241728"/>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نسق Office">
  <a:themeElements>
    <a:clrScheme name="مخصص 42">
      <a:dk1>
        <a:sysClr val="windowText" lastClr="000000"/>
      </a:dk1>
      <a:lt1>
        <a:sysClr val="window" lastClr="FFFFFF"/>
      </a:lt1>
      <a:dk2>
        <a:srgbClr val="44546A"/>
      </a:dk2>
      <a:lt2>
        <a:srgbClr val="E7E6E6"/>
      </a:lt2>
      <a:accent1>
        <a:srgbClr val="010A43"/>
      </a:accent1>
      <a:accent2>
        <a:srgbClr val="FF2E63"/>
      </a:accent2>
      <a:accent3>
        <a:srgbClr val="3F3F3F"/>
      </a:accent3>
      <a:accent4>
        <a:srgbClr val="FFC000"/>
      </a:accent4>
      <a:accent5>
        <a:srgbClr val="5B9BD5"/>
      </a:accent5>
      <a:accent6>
        <a:srgbClr val="70AD47"/>
      </a:accent6>
      <a:hlink>
        <a:srgbClr val="0563C1"/>
      </a:hlink>
      <a:folHlink>
        <a:srgbClr val="954F72"/>
      </a:folHlink>
    </a:clrScheme>
    <a:fontScheme name="مخصص 16">
      <a:majorFont>
        <a:latin typeface="Calibri Light"/>
        <a:ea typeface=""/>
        <a:cs typeface="JF Flat"/>
      </a:majorFont>
      <a:minorFont>
        <a:latin typeface="Calibri"/>
        <a:ea typeface=""/>
        <a:cs typeface="JF Fla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1906</Words>
  <Application>Microsoft Office PowerPoint</Application>
  <PresentationFormat>مخصص</PresentationFormat>
  <Paragraphs>133</Paragraphs>
  <Slides>23</Slides>
  <Notes>17</Notes>
  <HiddenSlides>0</HiddenSlides>
  <MMClips>0</MMClips>
  <ScaleCrop>false</ScaleCrop>
  <HeadingPairs>
    <vt:vector size="6" baseType="variant">
      <vt:variant>
        <vt:lpstr>الخطوط المستخدمة</vt:lpstr>
      </vt:variant>
      <vt:variant>
        <vt:i4>5</vt:i4>
      </vt:variant>
      <vt:variant>
        <vt:lpstr>سمة</vt:lpstr>
      </vt:variant>
      <vt:variant>
        <vt:i4>1</vt:i4>
      </vt:variant>
      <vt:variant>
        <vt:lpstr>عناوين الشرائح</vt:lpstr>
      </vt:variant>
      <vt:variant>
        <vt:i4>23</vt:i4>
      </vt:variant>
    </vt:vector>
  </HeadingPairs>
  <TitlesOfParts>
    <vt:vector size="29" baseType="lpstr">
      <vt:lpstr>Arial</vt:lpstr>
      <vt:lpstr>Calibri</vt:lpstr>
      <vt:lpstr>JF Flat</vt:lpstr>
      <vt:lpstr>GE SS Two Bold</vt:lpstr>
      <vt:lpstr>Calibri Light</vt: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vector>
  </TitlesOfParts>
  <Company>ArabPPT.com</Company>
  <LinksUpToDate>false</LinksUpToDate>
  <SharedDoc>false</SharedDoc>
  <HyperlinkBase>https://www.arabppt.com/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قالب بوربوينت بسيط احترافي وجاهز للتحميل - بوربوينت بالعربي</dc:title>
  <dc:subject>قالب بوربوينت بسيط احترافي وجاهز للتحميل - بوربوينت بالعربي</dc:subject>
  <dc:creator>ArabPPT.com</dc:creator>
  <cp:keywords>بوربوينت, قوالب بوربوينت, عروض بوربوينت</cp:keywords>
  <dc:description>https://www.arabppt.com/</dc:description>
  <cp:lastModifiedBy>haithem</cp:lastModifiedBy>
  <cp:revision>39</cp:revision>
  <dcterms:created xsi:type="dcterms:W3CDTF">2019-12-24T11:02:59Z</dcterms:created>
  <dcterms:modified xsi:type="dcterms:W3CDTF">2021-05-09T08:51:15Z</dcterms:modified>
  <cp:category>powerpoint</cp:category>
</cp:coreProperties>
</file>