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89" r:id="rId21"/>
    <p:sldId id="277" r:id="rId22"/>
    <p:sldId id="281" r:id="rId23"/>
    <p:sldId id="279" r:id="rId24"/>
    <p:sldId id="280" r:id="rId25"/>
    <p:sldId id="283" r:id="rId26"/>
    <p:sldId id="317" r:id="rId27"/>
    <p:sldId id="285" r:id="rId28"/>
    <p:sldId id="286" r:id="rId29"/>
    <p:sldId id="287" r:id="rId30"/>
    <p:sldId id="288" r:id="rId31"/>
    <p:sldId id="291" r:id="rId32"/>
    <p:sldId id="290" r:id="rId33"/>
    <p:sldId id="292" r:id="rId34"/>
    <p:sldId id="293" r:id="rId35"/>
    <p:sldId id="294" r:id="rId36"/>
    <p:sldId id="295" r:id="rId37"/>
    <p:sldId id="296" r:id="rId38"/>
    <p:sldId id="297" r:id="rId39"/>
    <p:sldId id="298" r:id="rId40"/>
    <p:sldId id="299" r:id="rId41"/>
    <p:sldId id="300" r:id="rId42"/>
    <p:sldId id="318" r:id="rId43"/>
    <p:sldId id="319" r:id="rId44"/>
    <p:sldId id="301" r:id="rId45"/>
    <p:sldId id="303" r:id="rId46"/>
    <p:sldId id="304" r:id="rId47"/>
    <p:sldId id="305" r:id="rId48"/>
    <p:sldId id="306" r:id="rId49"/>
    <p:sldId id="307" r:id="rId50"/>
    <p:sldId id="308" r:id="rId51"/>
    <p:sldId id="309" r:id="rId52"/>
    <p:sldId id="311" r:id="rId53"/>
    <p:sldId id="310" r:id="rId54"/>
    <p:sldId id="312" r:id="rId55"/>
    <p:sldId id="313" r:id="rId56"/>
    <p:sldId id="314" r:id="rId57"/>
    <p:sldId id="315" r:id="rId58"/>
    <p:sldId id="316"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53" r:id="rId79"/>
    <p:sldId id="340" r:id="rId80"/>
    <p:sldId id="341" r:id="rId81"/>
    <p:sldId id="342" r:id="rId82"/>
    <p:sldId id="343" r:id="rId83"/>
    <p:sldId id="344" r:id="rId84"/>
    <p:sldId id="345" r:id="rId85"/>
    <p:sldId id="346" r:id="rId86"/>
    <p:sldId id="354" r:id="rId87"/>
    <p:sldId id="348" r:id="rId88"/>
    <p:sldId id="349" r:id="rId89"/>
    <p:sldId id="350" r:id="rId90"/>
    <p:sldId id="351" r:id="rId91"/>
    <p:sldId id="352" r:id="rId9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159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B5AA9FB9-A739-4665-BAF9-40A20268D71D}" type="datetimeFigureOut">
              <a:rPr lang="fr-FR" smtClean="0"/>
              <a:pPr/>
              <a:t>05/04/2020</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1E26DCF2-1E89-4C29-949F-C34161D8A2BF}"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5AA9FB9-A739-4665-BAF9-40A20268D71D}" type="datetimeFigureOut">
              <a:rPr lang="fr-FR" smtClean="0"/>
              <a:pPr/>
              <a:t>05/04/2020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26DCF2-1E89-4C29-949F-C34161D8A2B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5AA9FB9-A739-4665-BAF9-40A20268D71D}" type="datetimeFigureOut">
              <a:rPr lang="fr-FR" smtClean="0"/>
              <a:pPr/>
              <a:t>05/04/2020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26DCF2-1E89-4C29-949F-C34161D8A2B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5AA9FB9-A739-4665-BAF9-40A20268D71D}" type="datetimeFigureOut">
              <a:rPr lang="fr-FR" smtClean="0"/>
              <a:pPr/>
              <a:t>05/04/2020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26DCF2-1E89-4C29-949F-C34161D8A2B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B5AA9FB9-A739-4665-BAF9-40A20268D71D}" type="datetimeFigureOut">
              <a:rPr lang="fr-FR" smtClean="0"/>
              <a:pPr/>
              <a:t>05/04/2020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26DCF2-1E89-4C29-949F-C34161D8A2BF}"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B5AA9FB9-A739-4665-BAF9-40A20268D71D}" type="datetimeFigureOut">
              <a:rPr lang="fr-FR" smtClean="0"/>
              <a:pPr/>
              <a:t>05/04/2020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26DCF2-1E89-4C29-949F-C34161D8A2B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B5AA9FB9-A739-4665-BAF9-40A20268D71D}" type="datetimeFigureOut">
              <a:rPr lang="fr-FR" smtClean="0"/>
              <a:pPr/>
              <a:t>05/04/2020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E26DCF2-1E89-4C29-949F-C34161D8A2B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B5AA9FB9-A739-4665-BAF9-40A20268D71D}" type="datetimeFigureOut">
              <a:rPr lang="fr-FR" smtClean="0"/>
              <a:pPr/>
              <a:t>05/04/2020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E26DCF2-1E89-4C29-949F-C34161D8A2B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5AA9FB9-A739-4665-BAF9-40A20268D71D}" type="datetimeFigureOut">
              <a:rPr lang="fr-FR" smtClean="0"/>
              <a:pPr/>
              <a:t>05/04/2020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E26DCF2-1E89-4C29-949F-C34161D8A2B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B5AA9FB9-A739-4665-BAF9-40A20268D71D}" type="datetimeFigureOut">
              <a:rPr lang="fr-FR" smtClean="0"/>
              <a:pPr/>
              <a:t>05/04/2020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26DCF2-1E89-4C29-949F-C34161D8A2B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B5AA9FB9-A739-4665-BAF9-40A20268D71D}" type="datetimeFigureOut">
              <a:rPr lang="fr-FR" smtClean="0"/>
              <a:pPr/>
              <a:t>05/04/2020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1E26DCF2-1E89-4C29-949F-C34161D8A2BF}"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5AA9FB9-A739-4665-BAF9-40A20268D71D}" type="datetimeFigureOut">
              <a:rPr lang="fr-FR" smtClean="0"/>
              <a:pPr/>
              <a:t>05/04/2020</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E26DCF2-1E89-4C29-949F-C34161D8A2BF}"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r.wikipedia.org/wiki/Liste_de_propri%C3%A9t%C3%A9s_d'un_mat%C3%A9riau" TargetMode="External"/><Relationship Id="rId2" Type="http://schemas.openxmlformats.org/officeDocument/2006/relationships/hyperlink" Target="https://fr.wikipedia.org/wiki/Sym%C3%A9trie_(physique)" TargetMode="External"/><Relationship Id="rId1" Type="http://schemas.openxmlformats.org/officeDocument/2006/relationships/slideLayout" Target="../slideLayouts/slideLayout2.xml"/><Relationship Id="rId4" Type="http://schemas.openxmlformats.org/officeDocument/2006/relationships/hyperlink" Target="https://fr.wikipedia.org/wiki/Physiqu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6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714356"/>
            <a:ext cx="7772400" cy="1143007"/>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fr-FR" dirty="0"/>
              <a:t/>
            </a:r>
            <a:br>
              <a:rPr lang="fr-FR" dirty="0"/>
            </a:br>
            <a:r>
              <a:rPr lang="fr-FR" dirty="0"/>
              <a:t> </a:t>
            </a:r>
            <a:r>
              <a:rPr lang="fr-FR" b="1" dirty="0">
                <a:latin typeface="Times New Roman" pitchFamily="18" charset="0"/>
                <a:cs typeface="Times New Roman" pitchFamily="18" charset="0"/>
              </a:rPr>
              <a:t>Optique géométrique </a:t>
            </a:r>
            <a:endParaRPr lang="fr-FR" dirty="0">
              <a:latin typeface="Times New Roman" pitchFamily="18" charset="0"/>
              <a:cs typeface="Times New Roman" pitchFamily="18" charset="0"/>
            </a:endParaRPr>
          </a:p>
        </p:txBody>
      </p:sp>
      <p:sp>
        <p:nvSpPr>
          <p:cNvPr id="3" name="Sous-titre 2"/>
          <p:cNvSpPr>
            <a:spLocks noGrp="1"/>
          </p:cNvSpPr>
          <p:nvPr>
            <p:ph type="subTitle" idx="1"/>
          </p:nvPr>
        </p:nvSpPr>
        <p:spPr>
          <a:xfrm>
            <a:off x="714348" y="2143116"/>
            <a:ext cx="7058052" cy="3786214"/>
          </a:xfrm>
        </p:spPr>
        <p:txBody>
          <a:bodyPr>
            <a:normAutofit lnSpcReduction="10000"/>
          </a:bodyPr>
          <a:lstStyle/>
          <a:p>
            <a:pPr algn="just"/>
            <a:endParaRPr lang="fr-FR" dirty="0" smtClean="0"/>
          </a:p>
          <a:p>
            <a:pPr algn="l"/>
            <a:endParaRPr lang="fr-FR" dirty="0" smtClean="0"/>
          </a:p>
          <a:p>
            <a:pPr algn="ctr"/>
            <a:r>
              <a:rPr lang="fr-FR" dirty="0" smtClean="0">
                <a:latin typeface="Times New Roman" pitchFamily="18" charset="0"/>
                <a:cs typeface="Times New Roman" pitchFamily="18" charset="0"/>
              </a:rPr>
              <a:t>Dr. BOUDAIRA Boukhemis</a:t>
            </a:r>
          </a:p>
          <a:p>
            <a:pPr algn="ctr"/>
            <a:r>
              <a:rPr lang="fr-FR" dirty="0" smtClean="0">
                <a:latin typeface="Times New Roman" pitchFamily="18" charset="0"/>
                <a:cs typeface="Times New Roman" pitchFamily="18" charset="0"/>
              </a:rPr>
              <a:t>Département de SNV</a:t>
            </a:r>
          </a:p>
          <a:p>
            <a:pPr algn="ctr"/>
            <a:r>
              <a:rPr lang="fr-FR" dirty="0" smtClean="0">
                <a:latin typeface="Times New Roman" pitchFamily="18" charset="0"/>
                <a:cs typeface="Times New Roman" pitchFamily="18" charset="0"/>
              </a:rPr>
              <a:t>Faculté </a:t>
            </a:r>
            <a:r>
              <a:rPr lang="fr-FR" dirty="0">
                <a:latin typeface="Times New Roman" pitchFamily="18" charset="0"/>
                <a:cs typeface="Times New Roman" pitchFamily="18" charset="0"/>
              </a:rPr>
              <a:t>des </a:t>
            </a:r>
            <a:r>
              <a:rPr lang="fr-FR" dirty="0" smtClean="0">
                <a:latin typeface="Times New Roman" pitchFamily="18" charset="0"/>
                <a:cs typeface="Times New Roman" pitchFamily="18" charset="0"/>
              </a:rPr>
              <a:t>SE et SNV</a:t>
            </a:r>
          </a:p>
          <a:p>
            <a:pPr algn="ctr"/>
            <a:r>
              <a:rPr lang="fr-FR" dirty="0" smtClean="0">
                <a:latin typeface="Times New Roman" pitchFamily="18" charset="0"/>
                <a:cs typeface="Times New Roman" pitchFamily="18" charset="0"/>
              </a:rPr>
              <a:t>Université de Biskra</a:t>
            </a:r>
          </a:p>
          <a:p>
            <a:pPr algn="ctr"/>
            <a:endParaRPr lang="fr-FR" dirty="0">
              <a:latin typeface="Times New Roman" pitchFamily="18" charset="0"/>
              <a:cs typeface="Times New Roman" pitchFamily="18" charset="0"/>
            </a:endParaRPr>
          </a:p>
          <a:p>
            <a:pPr algn="ctr"/>
            <a:r>
              <a:rPr lang="fr-FR" dirty="0" smtClean="0">
                <a:latin typeface="Times New Roman" pitchFamily="18" charset="0"/>
                <a:cs typeface="Times New Roman" pitchFamily="18" charset="0"/>
              </a:rPr>
              <a:t>Année universitaire : 2018-2019</a:t>
            </a:r>
          </a:p>
          <a:p>
            <a:pPr algn="l"/>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a:normAutofit/>
          </a:bodyPr>
          <a:lstStyle/>
          <a:p>
            <a:pPr algn="just"/>
            <a:r>
              <a:rPr lang="fr-FR" b="1" dirty="0">
                <a:latin typeface="Times New Roman" pitchFamily="18" charset="0"/>
                <a:cs typeface="Times New Roman" pitchFamily="18" charset="0"/>
              </a:rPr>
              <a:t>I. 5. Objective de l’optique géométrique :  </a:t>
            </a:r>
            <a:endParaRPr lang="fr-FR" dirty="0">
              <a:latin typeface="Times New Roman" pitchFamily="18" charset="0"/>
              <a:cs typeface="Times New Roman" pitchFamily="18" charset="0"/>
            </a:endParaRPr>
          </a:p>
          <a:p>
            <a:pPr algn="just">
              <a:buNone/>
            </a:pPr>
            <a:r>
              <a:rPr lang="fr-FR" dirty="0">
                <a:latin typeface="Times New Roman" pitchFamily="18" charset="0"/>
                <a:cs typeface="Times New Roman" pitchFamily="18" charset="0"/>
              </a:rPr>
              <a:t>L’étude de la marche d’un rayon lumineux à travers des milieux transparents, homogènes et isotropes séparés par des miroirs ou des dioptres plans ou sphériques.</a:t>
            </a:r>
          </a:p>
          <a:p>
            <a:pPr algn="just"/>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I. 6. Lois de </a:t>
            </a:r>
            <a:r>
              <a:rPr lang="fr-FR" b="1" dirty="0" err="1">
                <a:latin typeface="Times New Roman" pitchFamily="18" charset="0"/>
                <a:cs typeface="Times New Roman" pitchFamily="18" charset="0"/>
              </a:rPr>
              <a:t>Snell</a:t>
            </a:r>
            <a:r>
              <a:rPr lang="fr-FR" b="1" dirty="0">
                <a:latin typeface="Times New Roman" pitchFamily="18" charset="0"/>
                <a:cs typeface="Times New Roman" pitchFamily="18" charset="0"/>
              </a:rPr>
              <a:t>-Descartes : </a:t>
            </a:r>
            <a:endParaRPr lang="fr-FR" dirty="0">
              <a:latin typeface="Times New Roman" pitchFamily="18" charset="0"/>
              <a:cs typeface="Times New Roman" pitchFamily="18" charset="0"/>
            </a:endParaRPr>
          </a:p>
          <a:p>
            <a:pPr algn="just"/>
            <a:r>
              <a:rPr lang="fr-FR" b="1" dirty="0" err="1">
                <a:latin typeface="Times New Roman" pitchFamily="18" charset="0"/>
                <a:cs typeface="Times New Roman" pitchFamily="18" charset="0"/>
              </a:rPr>
              <a:t>a-Lois</a:t>
            </a:r>
            <a:r>
              <a:rPr lang="fr-FR" b="1" dirty="0">
                <a:latin typeface="Times New Roman" pitchFamily="18" charset="0"/>
                <a:cs typeface="Times New Roman" pitchFamily="18" charset="0"/>
              </a:rPr>
              <a:t> de réflexion : </a:t>
            </a:r>
            <a:endParaRPr lang="fr-FR" dirty="0">
              <a:latin typeface="Times New Roman" pitchFamily="18" charset="0"/>
              <a:cs typeface="Times New Roman" pitchFamily="18" charset="0"/>
            </a:endParaRPr>
          </a:p>
          <a:p>
            <a:pPr algn="just">
              <a:buNone/>
            </a:pPr>
            <a:r>
              <a:rPr lang="fr-FR" dirty="0">
                <a:latin typeface="Times New Roman" pitchFamily="18" charset="0"/>
                <a:cs typeface="Times New Roman" pitchFamily="18" charset="0"/>
              </a:rPr>
              <a:t>Considérons un rayon lumineux SI incident sur l’interface </a:t>
            </a:r>
            <a:r>
              <a:rPr lang="en-US" i="1" dirty="0">
                <a:latin typeface="Times New Roman" pitchFamily="18" charset="0"/>
                <a:cs typeface="Times New Roman" pitchFamily="18" charset="0"/>
              </a:rPr>
              <a:t>ρ</a:t>
            </a:r>
            <a:r>
              <a:rPr lang="fr-FR" dirty="0">
                <a:latin typeface="Times New Roman" pitchFamily="18" charset="0"/>
                <a:cs typeface="Times New Roman" pitchFamily="18" charset="0"/>
              </a:rPr>
              <a:t> de deux milieux. La lumière se réfléchit dans une seule direction, formant le rayon réfléchi IR. </a:t>
            </a: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69"/>
          <p:cNvPicPr>
            <a:picLocks noGrp="1"/>
          </p:cNvPicPr>
          <p:nvPr>
            <p:ph idx="1"/>
          </p:nvPr>
        </p:nvPicPr>
        <p:blipFill>
          <a:blip r:embed="rId2"/>
          <a:stretch>
            <a:fillRect/>
          </a:stretch>
        </p:blipFill>
        <p:spPr>
          <a:xfrm>
            <a:off x="1933574" y="1357298"/>
            <a:ext cx="5710259" cy="445850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500725"/>
          </a:xfrm>
        </p:spPr>
        <p:txBody>
          <a:bodyPr>
            <a:noAutofit/>
          </a:bodyPr>
          <a:lstStyle/>
          <a:p>
            <a:pPr algn="just"/>
            <a:r>
              <a:rPr lang="fr-FR" sz="2400" dirty="0">
                <a:latin typeface="Times New Roman" pitchFamily="18" charset="0"/>
                <a:cs typeface="Times New Roman" pitchFamily="18" charset="0"/>
              </a:rPr>
              <a:t>L'angle d'incidence </a:t>
            </a:r>
            <a:r>
              <a:rPr lang="fr-FR" sz="2400" i="1" dirty="0">
                <a:latin typeface="Times New Roman" pitchFamily="18" charset="0"/>
                <a:cs typeface="Times New Roman" pitchFamily="18" charset="0"/>
              </a:rPr>
              <a:t>i</a:t>
            </a:r>
            <a:r>
              <a:rPr lang="fr-FR" sz="2400" dirty="0">
                <a:latin typeface="Times New Roman" pitchFamily="18" charset="0"/>
                <a:cs typeface="Times New Roman" pitchFamily="18" charset="0"/>
              </a:rPr>
              <a:t> et l'angle de réflexion </a:t>
            </a:r>
            <a:r>
              <a:rPr lang="fr-FR" sz="2400" i="1" dirty="0">
                <a:latin typeface="Times New Roman" pitchFamily="18" charset="0"/>
                <a:cs typeface="Times New Roman" pitchFamily="18" charset="0"/>
              </a:rPr>
              <a:t>i'</a:t>
            </a:r>
            <a:r>
              <a:rPr lang="fr-FR" sz="2400" dirty="0">
                <a:latin typeface="Times New Roman" pitchFamily="18" charset="0"/>
                <a:cs typeface="Times New Roman" pitchFamily="18" charset="0"/>
              </a:rPr>
              <a:t> sont respectivement les angles que forment le rayon incident et le rayon réfléchi avec la normale à l'interface </a:t>
            </a:r>
            <a:r>
              <a:rPr lang="en-US" sz="2400" i="1" dirty="0">
                <a:latin typeface="Times New Roman" pitchFamily="18" charset="0"/>
                <a:cs typeface="Times New Roman" pitchFamily="18" charset="0"/>
              </a:rPr>
              <a:t>ρ</a:t>
            </a:r>
            <a:r>
              <a:rPr lang="fr-FR" sz="2400" dirty="0">
                <a:latin typeface="Times New Roman" pitchFamily="18" charset="0"/>
                <a:cs typeface="Times New Roman" pitchFamily="18" charset="0"/>
              </a:rPr>
              <a:t>, orientée vers le milieu d'incidence. </a:t>
            </a:r>
          </a:p>
          <a:p>
            <a:pPr algn="just"/>
            <a:r>
              <a:rPr lang="fr-FR" sz="2400" b="1" dirty="0">
                <a:latin typeface="Times New Roman" pitchFamily="18" charset="0"/>
                <a:cs typeface="Times New Roman" pitchFamily="18" charset="0"/>
              </a:rPr>
              <a:t>1</a:t>
            </a:r>
            <a:r>
              <a:rPr lang="fr-FR" sz="2400" b="1" baseline="30000" dirty="0">
                <a:latin typeface="Times New Roman" pitchFamily="18" charset="0"/>
                <a:cs typeface="Times New Roman" pitchFamily="18" charset="0"/>
              </a:rPr>
              <a:t>ère</a:t>
            </a:r>
            <a:r>
              <a:rPr lang="fr-FR" sz="2400" b="1" dirty="0">
                <a:latin typeface="Times New Roman" pitchFamily="18" charset="0"/>
                <a:cs typeface="Times New Roman" pitchFamily="18" charset="0"/>
              </a:rPr>
              <a:t> loi :</a:t>
            </a:r>
            <a:r>
              <a:rPr lang="fr-FR" sz="2400" dirty="0">
                <a:latin typeface="Times New Roman" pitchFamily="18" charset="0"/>
                <a:cs typeface="Times New Roman" pitchFamily="18" charset="0"/>
              </a:rPr>
              <a:t> Le rayon incident </a:t>
            </a:r>
            <a:r>
              <a:rPr lang="fr-FR" sz="2400" i="1" dirty="0">
                <a:latin typeface="Times New Roman" pitchFamily="18" charset="0"/>
                <a:cs typeface="Times New Roman" pitchFamily="18" charset="0"/>
              </a:rPr>
              <a:t>SI</a:t>
            </a:r>
            <a:r>
              <a:rPr lang="fr-FR" sz="2400" dirty="0">
                <a:latin typeface="Times New Roman" pitchFamily="18" charset="0"/>
                <a:cs typeface="Times New Roman" pitchFamily="18" charset="0"/>
              </a:rPr>
              <a:t>, le rayon réfléchi </a:t>
            </a:r>
            <a:r>
              <a:rPr lang="fr-FR" sz="2400" i="1" dirty="0">
                <a:latin typeface="Times New Roman" pitchFamily="18" charset="0"/>
                <a:cs typeface="Times New Roman" pitchFamily="18" charset="0"/>
              </a:rPr>
              <a:t>IR</a:t>
            </a:r>
            <a:r>
              <a:rPr lang="fr-FR" sz="2400" dirty="0">
                <a:latin typeface="Times New Roman" pitchFamily="18" charset="0"/>
                <a:cs typeface="Times New Roman" pitchFamily="18" charset="0"/>
              </a:rPr>
              <a:t> et la </a:t>
            </a:r>
            <a:r>
              <a:rPr lang="fr-FR" sz="2400">
                <a:latin typeface="Times New Roman" pitchFamily="18" charset="0"/>
                <a:cs typeface="Times New Roman" pitchFamily="18" charset="0"/>
              </a:rPr>
              <a:t>normale </a:t>
            </a:r>
            <a:r>
              <a:rPr lang="fr-FR" sz="2400" i="1" smtClean="0">
                <a:latin typeface="Times New Roman" pitchFamily="18" charset="0"/>
                <a:cs typeface="Times New Roman" pitchFamily="18" charset="0"/>
              </a:rPr>
              <a:t>IN </a:t>
            </a:r>
            <a:r>
              <a:rPr lang="fr-FR" sz="2400" smtClean="0">
                <a:latin typeface="Times New Roman" pitchFamily="18" charset="0"/>
                <a:cs typeface="Times New Roman" pitchFamily="18" charset="0"/>
              </a:rPr>
              <a:t> </a:t>
            </a:r>
            <a:r>
              <a:rPr lang="fr-FR" sz="2400" dirty="0">
                <a:latin typeface="Times New Roman" pitchFamily="18" charset="0"/>
                <a:cs typeface="Times New Roman" pitchFamily="18" charset="0"/>
              </a:rPr>
              <a:t>à la surface sont dans le même plan appelé plan d'incidence.  </a:t>
            </a:r>
          </a:p>
          <a:p>
            <a:pPr algn="just"/>
            <a:r>
              <a:rPr lang="fr-FR" sz="2400" b="1" dirty="0">
                <a:latin typeface="Times New Roman" pitchFamily="18" charset="0"/>
                <a:cs typeface="Times New Roman" pitchFamily="18" charset="0"/>
              </a:rPr>
              <a:t>2</a:t>
            </a:r>
            <a:r>
              <a:rPr lang="fr-FR" sz="2400" b="1" baseline="30000" dirty="0">
                <a:latin typeface="Times New Roman" pitchFamily="18" charset="0"/>
                <a:cs typeface="Times New Roman" pitchFamily="18" charset="0"/>
              </a:rPr>
              <a:t>ème</a:t>
            </a:r>
            <a:r>
              <a:rPr lang="fr-FR" sz="2400" b="1" dirty="0">
                <a:latin typeface="Times New Roman" pitchFamily="18" charset="0"/>
                <a:cs typeface="Times New Roman" pitchFamily="18" charset="0"/>
              </a:rPr>
              <a:t> loi :</a:t>
            </a:r>
            <a:r>
              <a:rPr lang="fr-FR" sz="2400" dirty="0">
                <a:latin typeface="Times New Roman" pitchFamily="18" charset="0"/>
                <a:cs typeface="Times New Roman" pitchFamily="18" charset="0"/>
              </a:rPr>
              <a:t> Les angles d'incidence </a:t>
            </a:r>
            <a:r>
              <a:rPr lang="fr-FR" sz="2400" i="1" dirty="0">
                <a:latin typeface="Times New Roman" pitchFamily="18" charset="0"/>
                <a:cs typeface="Times New Roman" pitchFamily="18" charset="0"/>
              </a:rPr>
              <a:t>i</a:t>
            </a:r>
            <a:r>
              <a:rPr lang="fr-FR" sz="2400" dirty="0">
                <a:latin typeface="Times New Roman" pitchFamily="18" charset="0"/>
                <a:cs typeface="Times New Roman" pitchFamily="18" charset="0"/>
              </a:rPr>
              <a:t> et de réflexion </a:t>
            </a:r>
            <a:r>
              <a:rPr lang="fr-FR" sz="2400" i="1" dirty="0">
                <a:latin typeface="Times New Roman" pitchFamily="18" charset="0"/>
                <a:cs typeface="Times New Roman" pitchFamily="18" charset="0"/>
              </a:rPr>
              <a:t>i’</a:t>
            </a:r>
            <a:r>
              <a:rPr lang="fr-FR" sz="2400" dirty="0">
                <a:latin typeface="Times New Roman" pitchFamily="18" charset="0"/>
                <a:cs typeface="Times New Roman" pitchFamily="18" charset="0"/>
              </a:rPr>
              <a:t> sont égaux. </a:t>
            </a:r>
          </a:p>
          <a:p>
            <a:pPr algn="just"/>
            <a:r>
              <a:rPr lang="fr-FR" sz="2400" b="1" dirty="0">
                <a:latin typeface="Times New Roman" pitchFamily="18" charset="0"/>
                <a:cs typeface="Times New Roman" pitchFamily="18" charset="0"/>
              </a:rPr>
              <a:t>b-Lois de la réfraction : </a:t>
            </a:r>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Si un rayon lumineux </a:t>
            </a:r>
            <a:r>
              <a:rPr lang="fr-FR" sz="2400" i="1" dirty="0">
                <a:latin typeface="Times New Roman" pitchFamily="18" charset="0"/>
                <a:cs typeface="Times New Roman" pitchFamily="18" charset="0"/>
              </a:rPr>
              <a:t>SI</a:t>
            </a:r>
            <a:r>
              <a:rPr lang="fr-FR" sz="2400" dirty="0">
                <a:latin typeface="Times New Roman" pitchFamily="18" charset="0"/>
                <a:cs typeface="Times New Roman" pitchFamily="18" charset="0"/>
              </a:rPr>
              <a:t> tombe sur une surface </a:t>
            </a:r>
            <a:r>
              <a:rPr lang="en-US" sz="2400" i="1" dirty="0">
                <a:latin typeface="Times New Roman" pitchFamily="18" charset="0"/>
                <a:cs typeface="Times New Roman" pitchFamily="18" charset="0"/>
              </a:rPr>
              <a:t>ρ</a:t>
            </a:r>
            <a:r>
              <a:rPr lang="fr-FR" sz="2400" dirty="0">
                <a:latin typeface="Times New Roman" pitchFamily="18" charset="0"/>
                <a:cs typeface="Times New Roman" pitchFamily="18" charset="0"/>
              </a:rPr>
              <a:t> séparant deux milieux transparents, une partie de la lumière est transmise du milieu d'incidence (1) au second milieu (2) en déviant. </a:t>
            </a:r>
          </a:p>
          <a:p>
            <a:pPr algn="just"/>
            <a:r>
              <a:rPr lang="fr-FR" sz="2400" dirty="0">
                <a:latin typeface="Times New Roman" pitchFamily="18" charset="0"/>
                <a:cs typeface="Times New Roman" pitchFamily="18" charset="0"/>
              </a:rPr>
              <a:t>Le rayon IR dans le second milieu est le rayon réfracté. </a:t>
            </a:r>
            <a:r>
              <a:rPr lang="fr-FR" sz="2400" i="1" dirty="0">
                <a:latin typeface="Times New Roman" pitchFamily="18" charset="0"/>
                <a:cs typeface="Times New Roman" pitchFamily="18" charset="0"/>
              </a:rPr>
              <a:t>i</a:t>
            </a:r>
            <a:r>
              <a:rPr lang="fr-FR" sz="2400" i="1" baseline="-25000" dirty="0">
                <a:latin typeface="Times New Roman" pitchFamily="18" charset="0"/>
                <a:cs typeface="Times New Roman" pitchFamily="18" charset="0"/>
              </a:rPr>
              <a:t>1</a:t>
            </a:r>
            <a:r>
              <a:rPr lang="fr-FR" sz="2400" dirty="0">
                <a:latin typeface="Times New Roman" pitchFamily="18" charset="0"/>
                <a:cs typeface="Times New Roman" pitchFamily="18" charset="0"/>
              </a:rPr>
              <a:t> : est le rayon d'incidence. </a:t>
            </a:r>
            <a:r>
              <a:rPr lang="fr-FR" sz="2400" i="1" dirty="0">
                <a:latin typeface="Times New Roman" pitchFamily="18" charset="0"/>
                <a:cs typeface="Times New Roman" pitchFamily="18" charset="0"/>
              </a:rPr>
              <a:t>i</a:t>
            </a:r>
            <a:r>
              <a:rPr lang="fr-FR" sz="2400" i="1" baseline="-25000" dirty="0">
                <a:latin typeface="Times New Roman" pitchFamily="18" charset="0"/>
                <a:cs typeface="Times New Roman" pitchFamily="18" charset="0"/>
              </a:rPr>
              <a:t>2</a:t>
            </a:r>
            <a:r>
              <a:rPr lang="fr-FR" sz="2400" dirty="0">
                <a:latin typeface="Times New Roman" pitchFamily="18" charset="0"/>
                <a:cs typeface="Times New Roman" pitchFamily="18" charset="0"/>
              </a:rPr>
              <a:t> : est le rayon de réfraction. </a:t>
            </a:r>
            <a:endParaRPr lang="fr-FR" sz="2400" dirty="0" smtClean="0">
              <a:latin typeface="Times New Roman" pitchFamily="18" charset="0"/>
              <a:cs typeface="Times New Roman" pitchFamily="18" charset="0"/>
            </a:endParaRPr>
          </a:p>
          <a:p>
            <a:pPr algn="just">
              <a:buNone/>
            </a:pP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82"/>
          <p:cNvPicPr>
            <a:picLocks noGrp="1"/>
          </p:cNvPicPr>
          <p:nvPr>
            <p:ph idx="1"/>
          </p:nvPr>
        </p:nvPicPr>
        <p:blipFill>
          <a:blip r:embed="rId2"/>
          <a:stretch>
            <a:fillRect/>
          </a:stretch>
        </p:blipFill>
        <p:spPr>
          <a:xfrm>
            <a:off x="1776412" y="2005806"/>
            <a:ext cx="5591175" cy="42481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28670"/>
            <a:ext cx="8229600" cy="5197493"/>
          </a:xfrm>
        </p:spPr>
        <p:txBody>
          <a:bodyPr/>
          <a:lstStyle/>
          <a:p>
            <a:r>
              <a:rPr lang="fr-FR" b="1" dirty="0">
                <a:latin typeface="Times New Roman" pitchFamily="18" charset="0"/>
                <a:cs typeface="Times New Roman" pitchFamily="18" charset="0"/>
              </a:rPr>
              <a:t>1ère loi :</a:t>
            </a:r>
            <a:r>
              <a:rPr lang="fr-FR" dirty="0">
                <a:latin typeface="Times New Roman" pitchFamily="18" charset="0"/>
                <a:cs typeface="Times New Roman" pitchFamily="18" charset="0"/>
              </a:rPr>
              <a:t> Le rayon incident, le rayon réfracté et la normale à la surface sont dans le même plan (plan d'incidence). </a:t>
            </a:r>
          </a:p>
          <a:p>
            <a:r>
              <a:rPr lang="fr-FR" b="1" dirty="0">
                <a:latin typeface="Times New Roman" pitchFamily="18" charset="0"/>
                <a:cs typeface="Times New Roman" pitchFamily="18" charset="0"/>
              </a:rPr>
              <a:t>2ème loi :</a:t>
            </a:r>
            <a:r>
              <a:rPr lang="fr-FR" dirty="0">
                <a:latin typeface="Times New Roman" pitchFamily="18" charset="0"/>
                <a:cs typeface="Times New Roman" pitchFamily="18" charset="0"/>
              </a:rPr>
              <a:t> l'angle d'incidence et l'angle de réfraction sont liés par la loi de </a:t>
            </a:r>
            <a:r>
              <a:rPr lang="fr-FR" dirty="0" err="1" smtClean="0">
                <a:latin typeface="Times New Roman" pitchFamily="18" charset="0"/>
                <a:cs typeface="Times New Roman" pitchFamily="18" charset="0"/>
              </a:rPr>
              <a:t>Snell</a:t>
            </a:r>
            <a:r>
              <a:rPr lang="fr-FR" dirty="0" smtClean="0">
                <a:latin typeface="Times New Roman" pitchFamily="18" charset="0"/>
                <a:cs typeface="Times New Roman" pitchFamily="18" charset="0"/>
              </a:rPr>
              <a:t>-Descartes:  </a:t>
            </a:r>
            <a:endParaRPr lang="fr-FR" dirty="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𝑛</a:t>
            </a:r>
            <a:r>
              <a:rPr lang="fr-FR" b="1" baseline="-25000" dirty="0">
                <a:latin typeface="Times New Roman" pitchFamily="18" charset="0"/>
                <a:cs typeface="Times New Roman" pitchFamily="18" charset="0"/>
              </a:rPr>
              <a:t>1 </a:t>
            </a:r>
            <a:r>
              <a:rPr lang="fr-FR" b="1" dirty="0">
                <a:latin typeface="Times New Roman" pitchFamily="18" charset="0"/>
                <a:cs typeface="Times New Roman" pitchFamily="18" charset="0"/>
              </a:rPr>
              <a:t>sin </a:t>
            </a:r>
            <a:r>
              <a:rPr lang="en-US" b="1" dirty="0">
                <a:latin typeface="Times New Roman" pitchFamily="18" charset="0"/>
                <a:cs typeface="Times New Roman" pitchFamily="18" charset="0"/>
              </a:rPr>
              <a:t>𝑖</a:t>
            </a:r>
            <a:r>
              <a:rPr lang="fr-FR" b="1" baseline="-25000" dirty="0">
                <a:latin typeface="Times New Roman" pitchFamily="18" charset="0"/>
                <a:cs typeface="Times New Roman" pitchFamily="18" charset="0"/>
              </a:rPr>
              <a:t>1 </a:t>
            </a:r>
            <a:r>
              <a:rPr lang="fr-FR" b="1" dirty="0">
                <a:latin typeface="Times New Roman" pitchFamily="18" charset="0"/>
                <a:cs typeface="Times New Roman" pitchFamily="18" charset="0"/>
              </a:rPr>
              <a:t>= </a:t>
            </a:r>
            <a:r>
              <a:rPr lang="en-US" b="1" dirty="0">
                <a:latin typeface="Times New Roman" pitchFamily="18" charset="0"/>
                <a:cs typeface="Times New Roman" pitchFamily="18" charset="0"/>
              </a:rPr>
              <a:t>𝑛</a:t>
            </a:r>
            <a:r>
              <a:rPr lang="fr-FR"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𝑠𝑖𝑛𝑖</a:t>
            </a:r>
            <a:r>
              <a:rPr lang="fr-FR" b="1" baseline="-25000" dirty="0">
                <a:latin typeface="Times New Roman" pitchFamily="18" charset="0"/>
                <a:cs typeface="Times New Roman" pitchFamily="18" charset="0"/>
              </a:rPr>
              <a:t>2</a:t>
            </a:r>
            <a:r>
              <a:rPr lang="fr-FR" b="1" dirty="0">
                <a:latin typeface="Times New Roman" pitchFamily="18" charset="0"/>
                <a:cs typeface="Times New Roman" pitchFamily="18" charset="0"/>
              </a:rPr>
              <a:t>	(3) </a:t>
            </a:r>
          </a:p>
          <a:p>
            <a:pPr>
              <a:buNone/>
            </a:pP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472518" cy="1011222"/>
          </a:xfrm>
        </p:spPr>
        <p:txBody>
          <a:bodyPr>
            <a:normAutofit fontScale="90000"/>
          </a:bodyPr>
          <a:lstStyle/>
          <a:p>
            <a:r>
              <a:rPr lang="fr-FR" sz="4000" b="1" dirty="0">
                <a:latin typeface="Times New Roman" pitchFamily="18" charset="0"/>
                <a:cs typeface="Times New Roman" pitchFamily="18" charset="0"/>
              </a:rPr>
              <a:t>I. 7. Caractère réels et virtuels des espaces  </a:t>
            </a:r>
            <a:r>
              <a:rPr lang="fr-FR" dirty="0"/>
              <a:t/>
            </a:r>
            <a:br>
              <a:rPr lang="fr-FR" dirty="0"/>
            </a:br>
            <a:endParaRPr lang="fr-FR" dirty="0"/>
          </a:p>
        </p:txBody>
      </p:sp>
      <p:sp>
        <p:nvSpPr>
          <p:cNvPr id="3" name="Espace réservé du contenu 2"/>
          <p:cNvSpPr>
            <a:spLocks noGrp="1"/>
          </p:cNvSpPr>
          <p:nvPr>
            <p:ph idx="1"/>
          </p:nvPr>
        </p:nvSpPr>
        <p:spPr>
          <a:xfrm>
            <a:off x="500034" y="1214422"/>
            <a:ext cx="8229600" cy="4525963"/>
          </a:xfrm>
        </p:spPr>
        <p:txBody>
          <a:bodyPr>
            <a:normAutofit lnSpcReduction="10000"/>
          </a:bodyPr>
          <a:lstStyle/>
          <a:p>
            <a:pPr algn="just"/>
            <a:r>
              <a:rPr lang="fr-FR" sz="2800" dirty="0">
                <a:latin typeface="Times New Roman" pitchFamily="18" charset="0"/>
                <a:cs typeface="Times New Roman" pitchFamily="18" charset="0"/>
              </a:rPr>
              <a:t>Considérons un instrument optique, on choisit le sens de propagation de la lumière de la gauche vers la droite. L’objet est une source lumineuse ponctuelle ou étendue envoyant des rayons lumineux (rayons incidents) sur la face d'entrée de l'instrument optique.  </a:t>
            </a:r>
          </a:p>
          <a:p>
            <a:pPr algn="just"/>
            <a:r>
              <a:rPr lang="fr-FR" sz="2800" dirty="0">
                <a:latin typeface="Times New Roman" pitchFamily="18" charset="0"/>
                <a:cs typeface="Times New Roman" pitchFamily="18" charset="0"/>
              </a:rPr>
              <a:t>L’image de l’objet est la reproduction qu’en donne à l’instrument optique, elle doit donc lui être semblable (à l’objet) avec un rapport de similitude </a:t>
            </a:r>
            <a:r>
              <a:rPr lang="en-US" sz="2800" dirty="0">
                <a:latin typeface="Times New Roman" pitchFamily="18" charset="0"/>
                <a:cs typeface="Times New Roman" pitchFamily="18" charset="0"/>
              </a:rPr>
              <a:t>γ</a:t>
            </a:r>
            <a:r>
              <a:rPr lang="fr-FR" sz="2800" dirty="0">
                <a:latin typeface="Times New Roman" pitchFamily="18" charset="0"/>
                <a:cs typeface="Times New Roman" pitchFamily="18" charset="0"/>
              </a:rPr>
              <a:t> appelé grandissement. </a:t>
            </a:r>
          </a:p>
          <a:p>
            <a:pPr algn="just"/>
            <a:r>
              <a:rPr lang="fr-FR" sz="2800" dirty="0">
                <a:latin typeface="Times New Roman" pitchFamily="18" charset="0"/>
                <a:cs typeface="Times New Roman" pitchFamily="18" charset="0"/>
              </a:rPr>
              <a:t>Pour un dioptre, l’image et l’objet peuvent être défini par : </a:t>
            </a:r>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65"/>
          <p:cNvPicPr>
            <a:picLocks noGrp="1"/>
          </p:cNvPicPr>
          <p:nvPr>
            <p:ph idx="4294967295"/>
          </p:nvPr>
        </p:nvPicPr>
        <p:blipFill>
          <a:blip r:embed="rId2"/>
          <a:stretch>
            <a:fillRect/>
          </a:stretch>
        </p:blipFill>
        <p:spPr>
          <a:xfrm>
            <a:off x="0" y="214313"/>
            <a:ext cx="6715125" cy="2571750"/>
          </a:xfrm>
          <a:prstGeom prst="rect">
            <a:avLst/>
          </a:prstGeom>
        </p:spPr>
      </p:pic>
      <p:sp>
        <p:nvSpPr>
          <p:cNvPr id="21506" name="Rectangle 2"/>
          <p:cNvSpPr>
            <a:spLocks noChangeArrowheads="1"/>
          </p:cNvSpPr>
          <p:nvPr/>
        </p:nvSpPr>
        <p:spPr bwMode="auto">
          <a:xfrm>
            <a:off x="0" y="3143248"/>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Pour un miroir, l’image et l’objet peuvent être défini par : </a:t>
            </a:r>
            <a:endParaRPr kumimoji="0" lang="fr-FR"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Picture 1467"/>
          <p:cNvPicPr/>
          <p:nvPr/>
        </p:nvPicPr>
        <p:blipFill>
          <a:blip r:embed="rId3"/>
          <a:stretch>
            <a:fillRect/>
          </a:stretch>
        </p:blipFill>
        <p:spPr>
          <a:xfrm>
            <a:off x="1071538" y="3929066"/>
            <a:ext cx="6286544" cy="271464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5"/>
            <a:ext cx="8229600" cy="4857784"/>
          </a:xfrm>
        </p:spPr>
        <p:txBody>
          <a:bodyPr>
            <a:normAutofit/>
          </a:bodyPr>
          <a:lstStyle/>
          <a:p>
            <a:pPr algn="just"/>
            <a:r>
              <a:rPr lang="fr-FR" b="1" dirty="0">
                <a:latin typeface="Times New Roman" pitchFamily="18" charset="0"/>
                <a:cs typeface="Times New Roman" pitchFamily="18" charset="0"/>
              </a:rPr>
              <a:t>1. 8. Stigmatisme : </a:t>
            </a:r>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Un système optique est de bonne qualité si ’il donne d’une source ponctuelle une image ponctuelle : c’est la condition de stigmatisme. </a:t>
            </a:r>
          </a:p>
          <a:p>
            <a:pPr algn="just"/>
            <a:r>
              <a:rPr lang="fr-FR" b="1" dirty="0" err="1">
                <a:latin typeface="Times New Roman" pitchFamily="18" charset="0"/>
                <a:cs typeface="Times New Roman" pitchFamily="18" charset="0"/>
              </a:rPr>
              <a:t>a-Stigmatisme</a:t>
            </a:r>
            <a:r>
              <a:rPr lang="fr-FR" b="1" dirty="0">
                <a:latin typeface="Times New Roman" pitchFamily="18" charset="0"/>
                <a:cs typeface="Times New Roman" pitchFamily="18" charset="0"/>
              </a:rPr>
              <a:t> rigoureux : </a:t>
            </a:r>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Un système optique est dit rigoureusement stigmatique pour un couple de points </a:t>
            </a:r>
            <a:r>
              <a:rPr lang="fr-FR" i="1" dirty="0">
                <a:latin typeface="Times New Roman" pitchFamily="18" charset="0"/>
                <a:cs typeface="Times New Roman" pitchFamily="18" charset="0"/>
              </a:rPr>
              <a:t>A</a:t>
            </a:r>
            <a:r>
              <a:rPr lang="fr-FR" dirty="0">
                <a:latin typeface="Times New Roman" pitchFamily="18" charset="0"/>
                <a:cs typeface="Times New Roman" pitchFamily="18" charset="0"/>
              </a:rPr>
              <a:t> et </a:t>
            </a:r>
            <a:r>
              <a:rPr lang="fr-FR" i="1" dirty="0">
                <a:latin typeface="Times New Roman" pitchFamily="18" charset="0"/>
                <a:cs typeface="Times New Roman" pitchFamily="18" charset="0"/>
              </a:rPr>
              <a:t>A’</a:t>
            </a:r>
            <a:r>
              <a:rPr lang="fr-FR" dirty="0">
                <a:latin typeface="Times New Roman" pitchFamily="18" charset="0"/>
                <a:cs typeface="Times New Roman" pitchFamily="18" charset="0"/>
              </a:rPr>
              <a:t>, si tout rayon lumineux passant par le point objet </a:t>
            </a:r>
            <a:r>
              <a:rPr lang="fr-FR" i="1" dirty="0">
                <a:latin typeface="Times New Roman" pitchFamily="18" charset="0"/>
                <a:cs typeface="Times New Roman" pitchFamily="18" charset="0"/>
              </a:rPr>
              <a:t>A</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émerge </a:t>
            </a:r>
            <a:r>
              <a:rPr lang="fr-FR" dirty="0">
                <a:latin typeface="Times New Roman" pitchFamily="18" charset="0"/>
                <a:cs typeface="Times New Roman" pitchFamily="18" charset="0"/>
              </a:rPr>
              <a:t>du système optique en passant par le point </a:t>
            </a:r>
            <a:r>
              <a:rPr lang="fr-FR" i="1" dirty="0">
                <a:latin typeface="Times New Roman" pitchFamily="18" charset="0"/>
                <a:cs typeface="Times New Roman" pitchFamily="18" charset="0"/>
              </a:rPr>
              <a:t>A’</a:t>
            </a:r>
            <a:r>
              <a:rPr lang="fr-FR" dirty="0">
                <a:latin typeface="Times New Roman" pitchFamily="18" charset="0"/>
                <a:cs typeface="Times New Roman" pitchFamily="18" charset="0"/>
              </a:rPr>
              <a:t>. </a:t>
            </a:r>
            <a:r>
              <a:rPr lang="fr-FR" i="1" dirty="0">
                <a:latin typeface="Times New Roman" pitchFamily="18" charset="0"/>
                <a:cs typeface="Times New Roman" pitchFamily="18" charset="0"/>
              </a:rPr>
              <a:t>A</a:t>
            </a:r>
            <a:r>
              <a:rPr lang="fr-FR" dirty="0">
                <a:latin typeface="Times New Roman" pitchFamily="18" charset="0"/>
                <a:cs typeface="Times New Roman" pitchFamily="18" charset="0"/>
              </a:rPr>
              <a:t>’ est alors l’image de </a:t>
            </a:r>
            <a:r>
              <a:rPr lang="fr-FR" i="1" dirty="0">
                <a:latin typeface="Times New Roman" pitchFamily="18" charset="0"/>
                <a:cs typeface="Times New Roman" pitchFamily="18" charset="0"/>
              </a:rPr>
              <a:t>A</a:t>
            </a:r>
            <a:r>
              <a:rPr lang="fr-FR" dirty="0">
                <a:latin typeface="Times New Roman" pitchFamily="18" charset="0"/>
                <a:cs typeface="Times New Roman" pitchFamily="18" charset="0"/>
              </a:rPr>
              <a:t> par le système optique ; on dit encore que </a:t>
            </a:r>
            <a:r>
              <a:rPr lang="fr-FR" i="1" dirty="0">
                <a:latin typeface="Times New Roman" pitchFamily="18" charset="0"/>
                <a:cs typeface="Times New Roman" pitchFamily="18" charset="0"/>
              </a:rPr>
              <a:t>A</a:t>
            </a:r>
            <a:r>
              <a:rPr lang="fr-FR" dirty="0">
                <a:latin typeface="Times New Roman" pitchFamily="18" charset="0"/>
                <a:cs typeface="Times New Roman" pitchFamily="18" charset="0"/>
              </a:rPr>
              <a:t> et </a:t>
            </a:r>
            <a:r>
              <a:rPr lang="fr-FR" i="1" dirty="0">
                <a:latin typeface="Times New Roman" pitchFamily="18" charset="0"/>
                <a:cs typeface="Times New Roman" pitchFamily="18" charset="0"/>
              </a:rPr>
              <a:t>A’</a:t>
            </a:r>
            <a:r>
              <a:rPr lang="fr-FR" dirty="0">
                <a:latin typeface="Times New Roman" pitchFamily="18" charset="0"/>
                <a:cs typeface="Times New Roman" pitchFamily="18" charset="0"/>
              </a:rPr>
              <a:t> sont conjugués par rapport au système optique.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69"/>
          <p:cNvPicPr>
            <a:picLocks noGrp="1"/>
          </p:cNvPicPr>
          <p:nvPr>
            <p:ph idx="4294967295"/>
          </p:nvPr>
        </p:nvPicPr>
        <p:blipFill>
          <a:blip r:embed="rId2"/>
          <a:stretch>
            <a:fillRect/>
          </a:stretch>
        </p:blipFill>
        <p:spPr>
          <a:xfrm>
            <a:off x="0" y="2500313"/>
            <a:ext cx="8229600" cy="210978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857232"/>
            <a:ext cx="8229600" cy="5500726"/>
          </a:xfrm>
        </p:spPr>
        <p:txBody>
          <a:bodyPr>
            <a:noAutofit/>
          </a:bodyPr>
          <a:lstStyle/>
          <a:p>
            <a:pPr algn="just"/>
            <a:r>
              <a:rPr lang="fr-FR" sz="2400" b="1" dirty="0" smtClean="0">
                <a:latin typeface="Times New Roman" pitchFamily="18" charset="0"/>
                <a:cs typeface="Times New Roman" pitchFamily="18" charset="0"/>
              </a:rPr>
              <a:t>b-Stigmatisme approché - Approximation de Gauss </a:t>
            </a:r>
            <a:endParaRPr lang="fr-FR" sz="2400" dirty="0" smtClean="0">
              <a:latin typeface="Times New Roman" pitchFamily="18" charset="0"/>
              <a:cs typeface="Times New Roman" pitchFamily="18" charset="0"/>
            </a:endParaRPr>
          </a:p>
          <a:p>
            <a:pPr algn="just"/>
            <a:r>
              <a:rPr lang="fr-FR" sz="2400" dirty="0" smtClean="0">
                <a:latin typeface="Times New Roman" pitchFamily="18" charset="0"/>
                <a:cs typeface="Times New Roman" pitchFamily="18" charset="0"/>
              </a:rPr>
              <a:t>Nous ne considérerons que des systèmes optiques centrés, c’est-à-dire des systèmes pour lesquels il existe un axe de symétrie de révolution appelé axe optique. On montre alors qu’un tel instrument d’optique donnera une image de bonne qualité d’un objet si les deux conditions suivantes, dites conditions de Gauss, sont satisfaites : </a:t>
            </a:r>
          </a:p>
          <a:p>
            <a:pPr lvl="0" algn="just" fontAlgn="base"/>
            <a:r>
              <a:rPr lang="fr-FR" sz="2400" dirty="0" smtClean="0">
                <a:latin typeface="Times New Roman" pitchFamily="18" charset="0"/>
                <a:cs typeface="Times New Roman" pitchFamily="18" charset="0"/>
              </a:rPr>
              <a:t>Les objets sont de faible étendue, situés au voisinage de l’axe optique.  </a:t>
            </a:r>
          </a:p>
          <a:p>
            <a:pPr lvl="0" algn="just" fontAlgn="base"/>
            <a:r>
              <a:rPr lang="fr-FR" sz="2400" dirty="0" smtClean="0">
                <a:latin typeface="Times New Roman" pitchFamily="18" charset="0"/>
                <a:cs typeface="Times New Roman" pitchFamily="18" charset="0"/>
              </a:rPr>
              <a:t>Les rayons lumineux incidents font un angle faible avec l’axe optique. On dit qu’il y a stigmatisme approché. Dans ces conditions, l’image d’un objet plan perpendiculaire à l’axe optique est plane et perpendiculaire à l’axe optique (aplanétisme).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136000" cy="642918"/>
          </a:xfrm>
        </p:spPr>
        <p:txBody>
          <a:bodyPr>
            <a:normAutofit fontScale="90000"/>
          </a:bodyPr>
          <a:lstStyle/>
          <a:p>
            <a:r>
              <a:rPr lang="fr-FR" sz="4000" dirty="0" smtClean="0">
                <a:latin typeface="Times New Roman" pitchFamily="18" charset="0"/>
                <a:cs typeface="Times New Roman" pitchFamily="18" charset="0"/>
              </a:rPr>
              <a:t>Introduction</a:t>
            </a:r>
            <a:endParaRPr lang="fr-FR" sz="40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214282" y="571504"/>
            <a:ext cx="8643998" cy="6215082"/>
          </a:xfrm>
        </p:spPr>
        <p:txBody>
          <a:bodyPr>
            <a:noAutofit/>
          </a:bodyPr>
          <a:lstStyle/>
          <a:p>
            <a:pPr algn="just"/>
            <a:r>
              <a:rPr lang="fr-FR" sz="2800" dirty="0">
                <a:latin typeface="Times New Roman" pitchFamily="18" charset="0"/>
                <a:cs typeface="Times New Roman" pitchFamily="18" charset="0"/>
              </a:rPr>
              <a:t>L'optique est la branche de la physique qui traite de la lumière et de ses propriétés, du rayonnement électromagnétique, de la vision ainsi que les systèmes utilisant ou émettant de la lumière. L'optique géométrique introduite par Alhazen s'est développée sur la base d'observations simples et repose sur deux principes et des lois </a:t>
            </a:r>
            <a:r>
              <a:rPr lang="fr-FR" sz="2800" dirty="0" smtClean="0">
                <a:latin typeface="Times New Roman" pitchFamily="18" charset="0"/>
                <a:cs typeface="Times New Roman" pitchFamily="18" charset="0"/>
              </a:rPr>
              <a:t>empiriques: </a:t>
            </a:r>
            <a:endParaRPr lang="fr-FR" sz="2800" dirty="0">
              <a:latin typeface="Times New Roman" pitchFamily="18" charset="0"/>
              <a:cs typeface="Times New Roman" pitchFamily="18" charset="0"/>
            </a:endParaRPr>
          </a:p>
          <a:p>
            <a:pPr algn="just">
              <a:buNone/>
            </a:pPr>
            <a:r>
              <a:rPr lang="fr-FR" sz="2800" dirty="0" smtClean="0">
                <a:latin typeface="Times New Roman" pitchFamily="18" charset="0"/>
                <a:cs typeface="Times New Roman" pitchFamily="18" charset="0"/>
              </a:rPr>
              <a:t> -la </a:t>
            </a:r>
            <a:r>
              <a:rPr lang="fr-FR" sz="2800" dirty="0">
                <a:latin typeface="Times New Roman" pitchFamily="18" charset="0"/>
                <a:cs typeface="Times New Roman" pitchFamily="18" charset="0"/>
              </a:rPr>
              <a:t>propagation rectiligne dans un milieu homogène et </a:t>
            </a:r>
            <a:r>
              <a:rPr lang="fr-FR" sz="2800" dirty="0" smtClean="0">
                <a:latin typeface="Times New Roman" pitchFamily="18" charset="0"/>
                <a:cs typeface="Times New Roman" pitchFamily="18" charset="0"/>
              </a:rPr>
              <a:t>isotrope(</a:t>
            </a:r>
            <a:r>
              <a:rPr lang="fr-FR" sz="2000" b="1" dirty="0" smtClean="0">
                <a:solidFill>
                  <a:srgbClr val="00B0F0"/>
                </a:solidFill>
              </a:rPr>
              <a:t>l’</a:t>
            </a:r>
            <a:r>
              <a:rPr lang="fr-FR" sz="2400" b="1" dirty="0" smtClean="0">
                <a:solidFill>
                  <a:srgbClr val="00B0F0"/>
                </a:solidFill>
                <a:hlinkClick r:id="rId2" tooltip="Symétrie (physique)"/>
              </a:rPr>
              <a:t>invariance</a:t>
            </a:r>
            <a:r>
              <a:rPr lang="fr-FR" sz="2400" b="1" dirty="0" smtClean="0">
                <a:solidFill>
                  <a:srgbClr val="00B0F0"/>
                </a:solidFill>
              </a:rPr>
              <a:t> des </a:t>
            </a:r>
            <a:r>
              <a:rPr lang="fr-FR" sz="2400" b="1" dirty="0" smtClean="0">
                <a:solidFill>
                  <a:srgbClr val="00B0F0"/>
                </a:solidFill>
                <a:hlinkClick r:id="rId3" tooltip="Liste de propriétés d'un matériau"/>
              </a:rPr>
              <a:t>propriétés</a:t>
            </a:r>
            <a:r>
              <a:rPr lang="fr-FR" sz="2400" b="1" dirty="0" smtClean="0">
                <a:solidFill>
                  <a:srgbClr val="00B0F0"/>
                </a:solidFill>
              </a:rPr>
              <a:t> </a:t>
            </a:r>
            <a:r>
              <a:rPr lang="fr-FR" sz="2400" b="1" dirty="0" smtClean="0">
                <a:solidFill>
                  <a:srgbClr val="00B0F0"/>
                </a:solidFill>
                <a:hlinkClick r:id="rId4" tooltip="Physique"/>
              </a:rPr>
              <a:t>physiques</a:t>
            </a:r>
            <a:r>
              <a:rPr lang="fr-FR" sz="2400" b="1" dirty="0" smtClean="0">
                <a:solidFill>
                  <a:srgbClr val="00B0F0"/>
                </a:solidFill>
              </a:rPr>
              <a:t> d’un milieu en fonction de la direction</a:t>
            </a:r>
            <a:r>
              <a:rPr lang="fr-FR" sz="2400" dirty="0" smtClean="0">
                <a:latin typeface="Times New Roman" pitchFamily="18" charset="0"/>
                <a:cs typeface="Times New Roman" pitchFamily="18" charset="0"/>
              </a:rPr>
              <a:t>) </a:t>
            </a:r>
            <a:r>
              <a:rPr lang="fr-FR" sz="2800" dirty="0">
                <a:latin typeface="Times New Roman" pitchFamily="18" charset="0"/>
                <a:cs typeface="Times New Roman" pitchFamily="18" charset="0"/>
              </a:rPr>
              <a:t>le principe du retour inverse qui exprime la réciprocité du trajet lumineux entre source et </a:t>
            </a:r>
            <a:r>
              <a:rPr lang="fr-FR" sz="2800" dirty="0" smtClean="0">
                <a:latin typeface="Times New Roman" pitchFamily="18" charset="0"/>
                <a:cs typeface="Times New Roman" pitchFamily="18" charset="0"/>
              </a:rPr>
              <a:t>destination.</a:t>
            </a:r>
            <a:endParaRPr lang="fr-FR" sz="2800" dirty="0">
              <a:latin typeface="Times New Roman" pitchFamily="18" charset="0"/>
              <a:cs typeface="Times New Roman" pitchFamily="18" charset="0"/>
            </a:endParaRPr>
          </a:p>
          <a:p>
            <a:pPr algn="just">
              <a:buNone/>
            </a:pPr>
            <a:r>
              <a:rPr lang="fr-FR" sz="2800" dirty="0" smtClean="0">
                <a:latin typeface="Times New Roman" pitchFamily="18" charset="0"/>
                <a:cs typeface="Times New Roman" pitchFamily="18" charset="0"/>
              </a:rPr>
              <a:t> -les </a:t>
            </a:r>
            <a:r>
              <a:rPr lang="fr-FR" sz="2800" dirty="0">
                <a:latin typeface="Times New Roman" pitchFamily="18" charset="0"/>
                <a:cs typeface="Times New Roman" pitchFamily="18" charset="0"/>
              </a:rPr>
              <a:t>lois de </a:t>
            </a:r>
            <a:r>
              <a:rPr lang="fr-FR" sz="2800" dirty="0" err="1">
                <a:latin typeface="Times New Roman" pitchFamily="18" charset="0"/>
                <a:cs typeface="Times New Roman" pitchFamily="18" charset="0"/>
              </a:rPr>
              <a:t>Snell</a:t>
            </a:r>
            <a:r>
              <a:rPr lang="fr-FR" sz="2800" dirty="0">
                <a:latin typeface="Times New Roman" pitchFamily="18" charset="0"/>
                <a:cs typeface="Times New Roman" pitchFamily="18" charset="0"/>
              </a:rPr>
              <a:t>-Descartes pour la réflexion et la réfraction. </a:t>
            </a:r>
          </a:p>
          <a:p>
            <a:pPr algn="just"/>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714356"/>
            <a:ext cx="8443914" cy="2143116"/>
          </a:xfrm>
        </p:spPr>
        <p:txBody>
          <a:bodyPr>
            <a:normAutofit fontScale="90000"/>
          </a:bodyPr>
          <a:lstStyle/>
          <a:p>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Chapitre </a:t>
            </a:r>
            <a:r>
              <a:rPr lang="fr-FR" b="1" dirty="0">
                <a:latin typeface="Times New Roman" pitchFamily="18" charset="0"/>
                <a:cs typeface="Times New Roman" pitchFamily="18" charset="0"/>
              </a:rPr>
              <a:t>II : Dioptre Plan, lame à face parallèle et prisme</a:t>
            </a:r>
            <a:r>
              <a:rPr lang="fr-FR" dirty="0">
                <a:latin typeface="Times New Roman" pitchFamily="18" charset="0"/>
                <a:cs typeface="Times New Roman" pitchFamily="18" charset="0"/>
              </a:rPr>
              <a:t/>
            </a:r>
            <a:br>
              <a:rPr lang="fr-FR" dirty="0">
                <a:latin typeface="Times New Roman" pitchFamily="18" charset="0"/>
                <a:cs typeface="Times New Roman" pitchFamily="18" charset="0"/>
              </a:rPr>
            </a:br>
            <a:r>
              <a:rPr lang="fr-FR" dirty="0" smtClean="0">
                <a:latin typeface="Times New Roman" pitchFamily="18" charset="0"/>
                <a:cs typeface="Times New Roman" pitchFamily="18" charset="0"/>
              </a:rPr>
              <a:t>1-</a:t>
            </a:r>
            <a:r>
              <a:rPr lang="fr-FR" b="1" dirty="0" smtClean="0">
                <a:latin typeface="Times New Roman" pitchFamily="18" charset="0"/>
                <a:cs typeface="Times New Roman" pitchFamily="18" charset="0"/>
              </a:rPr>
              <a:t>Dioptre plan</a:t>
            </a:r>
            <a:br>
              <a:rPr lang="fr-FR" b="1" dirty="0" smtClean="0">
                <a:latin typeface="Times New Roman" pitchFamily="18" charset="0"/>
                <a:cs typeface="Times New Roman" pitchFamily="18" charset="0"/>
              </a:rPr>
            </a:b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285720" y="3214686"/>
            <a:ext cx="8401080" cy="3286148"/>
          </a:xfrm>
        </p:spPr>
        <p:txBody>
          <a:bodyPr>
            <a:normAutofit/>
          </a:bodyPr>
          <a:lstStyle/>
          <a:p>
            <a:r>
              <a:rPr lang="fr-FR" b="1" dirty="0" smtClean="0">
                <a:latin typeface="Times New Roman" pitchFamily="18" charset="0"/>
                <a:cs typeface="Times New Roman" pitchFamily="18" charset="0"/>
              </a:rPr>
              <a:t>II. 2. Loi de </a:t>
            </a:r>
            <a:r>
              <a:rPr lang="fr-FR" b="1" dirty="0" err="1" smtClean="0">
                <a:latin typeface="Times New Roman" pitchFamily="18" charset="0"/>
                <a:cs typeface="Times New Roman" pitchFamily="18" charset="0"/>
              </a:rPr>
              <a:t>Snell</a:t>
            </a:r>
            <a:r>
              <a:rPr lang="fr-FR" b="1" dirty="0" smtClean="0">
                <a:latin typeface="Times New Roman" pitchFamily="18" charset="0"/>
                <a:cs typeface="Times New Roman" pitchFamily="18" charset="0"/>
              </a:rPr>
              <a:t>-Descartes pour la réfraction</a:t>
            </a:r>
            <a:endParaRPr lang="fr-FR"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On repère par les angles </a:t>
            </a:r>
            <a:r>
              <a:rPr lang="fr-FR" i="1" dirty="0" smtClean="0">
                <a:latin typeface="Times New Roman" pitchFamily="18" charset="0"/>
                <a:cs typeface="Times New Roman" pitchFamily="18" charset="0"/>
              </a:rPr>
              <a:t>i</a:t>
            </a:r>
            <a:r>
              <a:rPr lang="fr-FR" dirty="0" smtClean="0">
                <a:latin typeface="Times New Roman" pitchFamily="18" charset="0"/>
                <a:cs typeface="Times New Roman" pitchFamily="18" charset="0"/>
              </a:rPr>
              <a:t> (angle d’incidence) et </a:t>
            </a:r>
            <a:r>
              <a:rPr lang="fr-FR" i="1" dirty="0" smtClean="0">
                <a:latin typeface="Times New Roman" pitchFamily="18" charset="0"/>
                <a:cs typeface="Times New Roman" pitchFamily="18" charset="0"/>
              </a:rPr>
              <a:t>r</a:t>
            </a:r>
            <a:r>
              <a:rPr lang="fr-FR" dirty="0" smtClean="0">
                <a:latin typeface="Times New Roman" pitchFamily="18" charset="0"/>
                <a:cs typeface="Times New Roman" pitchFamily="18" charset="0"/>
              </a:rPr>
              <a:t> (angle de réfraction), les inclinaisons des deux rayons relativement à la normale au miroir en </a:t>
            </a:r>
            <a:r>
              <a:rPr lang="fr-FR" i="1" dirty="0" smtClean="0">
                <a:latin typeface="Times New Roman" pitchFamily="18" charset="0"/>
                <a:cs typeface="Times New Roman" pitchFamily="18" charset="0"/>
              </a:rPr>
              <a:t>I</a:t>
            </a:r>
            <a:r>
              <a:rPr lang="fr-FR" dirty="0" smtClean="0">
                <a:latin typeface="Times New Roman" pitchFamily="18" charset="0"/>
                <a:cs typeface="Times New Roman" pitchFamily="18" charset="0"/>
              </a:rPr>
              <a:t>. Le plan défini par la normale au dioptre et le rayon incident est appelé plan d’incidence.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59"/>
          <p:cNvPicPr>
            <a:picLocks noGrp="1"/>
          </p:cNvPicPr>
          <p:nvPr>
            <p:ph idx="1"/>
          </p:nvPr>
        </p:nvPicPr>
        <p:blipFill>
          <a:blip r:embed="rId2"/>
          <a:stretch>
            <a:fillRect/>
          </a:stretch>
        </p:blipFill>
        <p:spPr>
          <a:xfrm>
            <a:off x="857224" y="1071546"/>
            <a:ext cx="6929486" cy="505461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428604"/>
            <a:ext cx="8229600" cy="6000792"/>
          </a:xfrm>
        </p:spPr>
        <p:txBody>
          <a:bodyPr>
            <a:normAutofit/>
          </a:bodyPr>
          <a:lstStyle/>
          <a:p>
            <a:pPr algn="just"/>
            <a:r>
              <a:rPr lang="fr-FR" dirty="0">
                <a:latin typeface="Times New Roman" pitchFamily="18" charset="0"/>
                <a:cs typeface="Times New Roman" pitchFamily="18" charset="0"/>
              </a:rPr>
              <a:t>La loi de </a:t>
            </a:r>
            <a:r>
              <a:rPr lang="fr-FR" dirty="0" err="1">
                <a:latin typeface="Times New Roman" pitchFamily="18" charset="0"/>
                <a:cs typeface="Times New Roman" pitchFamily="18" charset="0"/>
              </a:rPr>
              <a:t>Snell</a:t>
            </a:r>
            <a:r>
              <a:rPr lang="fr-FR" dirty="0">
                <a:latin typeface="Times New Roman" pitchFamily="18" charset="0"/>
                <a:cs typeface="Times New Roman" pitchFamily="18" charset="0"/>
              </a:rPr>
              <a:t>-Descartes :  </a:t>
            </a:r>
          </a:p>
          <a:p>
            <a:pPr algn="just"/>
            <a:r>
              <a:rPr lang="fr-FR" dirty="0">
                <a:latin typeface="Times New Roman" pitchFamily="18" charset="0"/>
                <a:cs typeface="Times New Roman" pitchFamily="18" charset="0"/>
              </a:rPr>
              <a:t>	</a:t>
            </a:r>
            <a:r>
              <a:rPr lang="en-US" i="1" dirty="0">
                <a:latin typeface="Times New Roman" pitchFamily="18" charset="0"/>
                <a:cs typeface="Times New Roman" pitchFamily="18" charset="0"/>
              </a:rPr>
              <a:t>n</a:t>
            </a:r>
            <a:r>
              <a:rPr lang="en-US" i="1" baseline="-25000" dirty="0">
                <a:latin typeface="Times New Roman" pitchFamily="18" charset="0"/>
                <a:cs typeface="Times New Roman" pitchFamily="18" charset="0"/>
              </a:rPr>
              <a:t>1</a:t>
            </a:r>
            <a:r>
              <a:rPr lang="en-US" i="1" dirty="0">
                <a:latin typeface="Times New Roman" pitchFamily="18" charset="0"/>
                <a:cs typeface="Times New Roman" pitchFamily="18" charset="0"/>
              </a:rPr>
              <a:t> sin (</a:t>
            </a:r>
            <a:r>
              <a:rPr lang="en-US" i="1" dirty="0" err="1">
                <a:latin typeface="Times New Roman" pitchFamily="18" charset="0"/>
                <a:cs typeface="Times New Roman" pitchFamily="18" charset="0"/>
              </a:rPr>
              <a:t>i</a:t>
            </a:r>
            <a:r>
              <a:rPr lang="en-US" i="1" dirty="0">
                <a:latin typeface="Times New Roman" pitchFamily="18" charset="0"/>
                <a:cs typeface="Times New Roman" pitchFamily="18" charset="0"/>
              </a:rPr>
              <a:t>) = n</a:t>
            </a:r>
            <a:r>
              <a:rPr lang="en-US" i="1" baseline="-25000" dirty="0">
                <a:latin typeface="Times New Roman" pitchFamily="18" charset="0"/>
                <a:cs typeface="Times New Roman" pitchFamily="18" charset="0"/>
              </a:rPr>
              <a:t>2</a:t>
            </a:r>
            <a:r>
              <a:rPr lang="en-US" i="1" dirty="0">
                <a:latin typeface="Times New Roman" pitchFamily="18" charset="0"/>
                <a:cs typeface="Times New Roman" pitchFamily="18" charset="0"/>
              </a:rPr>
              <a:t> sin (r)</a:t>
            </a:r>
            <a:r>
              <a:rPr lang="en-US" dirty="0">
                <a:latin typeface="Times New Roman" pitchFamily="18" charset="0"/>
                <a:cs typeface="Times New Roman" pitchFamily="18" charset="0"/>
              </a:rPr>
              <a:t>	(6) </a:t>
            </a:r>
            <a:endParaRPr lang="fr-FR" dirty="0">
              <a:latin typeface="Times New Roman" pitchFamily="18" charset="0"/>
              <a:cs typeface="Times New Roman" pitchFamily="18" charset="0"/>
            </a:endParaRPr>
          </a:p>
          <a:p>
            <a:pPr algn="just"/>
            <a:r>
              <a:rPr lang="fr-FR" b="1" dirty="0" err="1">
                <a:latin typeface="Times New Roman" pitchFamily="18" charset="0"/>
                <a:cs typeface="Times New Roman" pitchFamily="18" charset="0"/>
              </a:rPr>
              <a:t>a-Cas</a:t>
            </a:r>
            <a:r>
              <a:rPr lang="fr-FR" b="1" dirty="0">
                <a:latin typeface="Times New Roman" pitchFamily="18" charset="0"/>
                <a:cs typeface="Times New Roman" pitchFamily="18" charset="0"/>
              </a:rPr>
              <a:t> où </a:t>
            </a:r>
            <a:r>
              <a:rPr lang="fr-FR" b="1" i="1" dirty="0">
                <a:latin typeface="Times New Roman" pitchFamily="18" charset="0"/>
                <a:cs typeface="Times New Roman" pitchFamily="18" charset="0"/>
              </a:rPr>
              <a:t>n</a:t>
            </a:r>
            <a:r>
              <a:rPr lang="fr-FR" b="1" baseline="-25000" dirty="0">
                <a:latin typeface="Times New Roman" pitchFamily="18" charset="0"/>
                <a:cs typeface="Times New Roman" pitchFamily="18" charset="0"/>
              </a:rPr>
              <a:t>1</a:t>
            </a:r>
            <a:r>
              <a:rPr lang="fr-FR" b="1" i="1" dirty="0">
                <a:latin typeface="Times New Roman" pitchFamily="18" charset="0"/>
                <a:cs typeface="Times New Roman" pitchFamily="18" charset="0"/>
              </a:rPr>
              <a:t>&lt; n</a:t>
            </a:r>
            <a:r>
              <a:rPr lang="fr-FR" b="1" baseline="-25000" dirty="0">
                <a:latin typeface="Times New Roman" pitchFamily="18" charset="0"/>
                <a:cs typeface="Times New Roman" pitchFamily="18" charset="0"/>
              </a:rPr>
              <a:t>2</a:t>
            </a:r>
            <a:r>
              <a:rPr lang="fr-FR" b="1" dirty="0">
                <a:latin typeface="Times New Roman" pitchFamily="18" charset="0"/>
                <a:cs typeface="Times New Roman" pitchFamily="18" charset="0"/>
              </a:rPr>
              <a:t> : réfraction limite </a:t>
            </a:r>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Le rayon lumineux passe du milieu 1 moins réfringent au milieu 2 plus réfringent. Nous avons alors : </a:t>
            </a:r>
          </a:p>
          <a:p>
            <a:pPr algn="just"/>
            <a:r>
              <a:rPr lang="fr-FR" dirty="0">
                <a:latin typeface="Times New Roman" pitchFamily="18" charset="0"/>
                <a:cs typeface="Times New Roman" pitchFamily="18" charset="0"/>
              </a:rPr>
              <a:t>	</a:t>
            </a:r>
            <a:r>
              <a:rPr lang="fr-FR" i="1" dirty="0">
                <a:latin typeface="Times New Roman" pitchFamily="18" charset="0"/>
                <a:cs typeface="Times New Roman" pitchFamily="18" charset="0"/>
              </a:rPr>
              <a:t>n</a:t>
            </a:r>
            <a:r>
              <a:rPr lang="fr-FR" i="1" baseline="-25000" dirty="0">
                <a:latin typeface="Times New Roman" pitchFamily="18" charset="0"/>
                <a:cs typeface="Times New Roman" pitchFamily="18" charset="0"/>
              </a:rPr>
              <a:t>1</a:t>
            </a:r>
            <a:r>
              <a:rPr lang="fr-FR" i="1" dirty="0">
                <a:latin typeface="Times New Roman" pitchFamily="18" charset="0"/>
                <a:cs typeface="Times New Roman" pitchFamily="18" charset="0"/>
              </a:rPr>
              <a:t> sin (i) = n</a:t>
            </a:r>
            <a:r>
              <a:rPr lang="fr-FR" i="1" baseline="-25000" dirty="0">
                <a:latin typeface="Times New Roman" pitchFamily="18" charset="0"/>
                <a:cs typeface="Times New Roman" pitchFamily="18" charset="0"/>
              </a:rPr>
              <a:t>2</a:t>
            </a:r>
            <a:r>
              <a:rPr lang="fr-FR" i="1" dirty="0">
                <a:latin typeface="Times New Roman" pitchFamily="18" charset="0"/>
                <a:cs typeface="Times New Roman" pitchFamily="18" charset="0"/>
              </a:rPr>
              <a:t> sin (r) </a:t>
            </a:r>
            <a:r>
              <a:rPr lang="fr-FR" b="1" i="1" dirty="0">
                <a:latin typeface="Times New Roman" pitchFamily="18" charset="0"/>
                <a:cs typeface="Times New Roman" pitchFamily="18" charset="0"/>
              </a:rPr>
              <a:t>	</a:t>
            </a:r>
            <a:r>
              <a:rPr lang="fr-FR" i="1" dirty="0">
                <a:latin typeface="Times New Roman" pitchFamily="18" charset="0"/>
                <a:cs typeface="Times New Roman" pitchFamily="18" charset="0"/>
              </a:rPr>
              <a:t>, </a:t>
            </a:r>
            <a:r>
              <a:rPr lang="fr-FR" i="1" dirty="0" smtClean="0">
                <a:latin typeface="Times New Roman" pitchFamily="18" charset="0"/>
                <a:cs typeface="Times New Roman" pitchFamily="18" charset="0"/>
              </a:rPr>
              <a:t>avec n</a:t>
            </a:r>
            <a:r>
              <a:rPr lang="fr-FR" i="1" baseline="-25000" dirty="0" smtClean="0">
                <a:latin typeface="Times New Roman" pitchFamily="18" charset="0"/>
                <a:cs typeface="Times New Roman" pitchFamily="18" charset="0"/>
              </a:rPr>
              <a:t>2</a:t>
            </a:r>
            <a:r>
              <a:rPr lang="fr-FR" i="1" dirty="0">
                <a:latin typeface="Times New Roman" pitchFamily="18" charset="0"/>
                <a:cs typeface="Times New Roman" pitchFamily="18" charset="0"/>
              </a:rPr>
              <a:t>&gt; n</a:t>
            </a:r>
            <a:r>
              <a:rPr lang="fr-FR" i="1" baseline="-25000" dirty="0">
                <a:latin typeface="Times New Roman" pitchFamily="18" charset="0"/>
                <a:cs typeface="Times New Roman" pitchFamily="18" charset="0"/>
              </a:rPr>
              <a:t>1</a:t>
            </a:r>
            <a:endParaRPr lang="fr-FR" dirty="0">
              <a:latin typeface="Times New Roman" pitchFamily="18" charset="0"/>
              <a:cs typeface="Times New Roman" pitchFamily="18" charset="0"/>
            </a:endParaRPr>
          </a:p>
          <a:p>
            <a:pPr algn="just"/>
            <a:endParaRPr lang="fr-FR" dirty="0">
              <a:latin typeface="Times New Roman" pitchFamily="18" charset="0"/>
              <a:cs typeface="Times New Roman" pitchFamily="18" charset="0"/>
            </a:endParaRPr>
          </a:p>
          <a:p>
            <a:endParaRPr lang="fr-FR" dirty="0"/>
          </a:p>
        </p:txBody>
      </p:sp>
      <p:pic>
        <p:nvPicPr>
          <p:cNvPr id="4" name="Picture 2111"/>
          <p:cNvPicPr>
            <a:picLocks/>
          </p:cNvPicPr>
          <p:nvPr/>
        </p:nvPicPr>
        <p:blipFill>
          <a:blip r:embed="rId2"/>
          <a:stretch>
            <a:fillRect/>
          </a:stretch>
        </p:blipFill>
        <p:spPr>
          <a:xfrm>
            <a:off x="2143108" y="3390896"/>
            <a:ext cx="5300676" cy="346710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4"/>
            <a:ext cx="8229600" cy="5340369"/>
          </a:xfrm>
        </p:spPr>
        <p:txBody>
          <a:bodyPr>
            <a:normAutofit/>
          </a:bodyPr>
          <a:lstStyle/>
          <a:p>
            <a:pPr algn="just"/>
            <a:r>
              <a:rPr lang="fr-FR" dirty="0">
                <a:latin typeface="Times New Roman" pitchFamily="18" charset="0"/>
                <a:cs typeface="Times New Roman" pitchFamily="18" charset="0"/>
              </a:rPr>
              <a:t>Il en résulte que </a:t>
            </a:r>
            <a:r>
              <a:rPr lang="fr-FR" i="1" dirty="0">
                <a:latin typeface="Times New Roman" pitchFamily="18" charset="0"/>
                <a:cs typeface="Times New Roman" pitchFamily="18" charset="0"/>
              </a:rPr>
              <a:t>sin i</a:t>
            </a:r>
            <a:r>
              <a:rPr lang="fr-FR" i="1" baseline="-25000" dirty="0">
                <a:latin typeface="Times New Roman" pitchFamily="18" charset="0"/>
                <a:cs typeface="Times New Roman" pitchFamily="18" charset="0"/>
              </a:rPr>
              <a:t>2</a:t>
            </a:r>
            <a:r>
              <a:rPr lang="fr-FR" i="1" dirty="0">
                <a:latin typeface="Times New Roman" pitchFamily="18" charset="0"/>
                <a:cs typeface="Times New Roman" pitchFamily="18" charset="0"/>
              </a:rPr>
              <a:t>&lt; sin i</a:t>
            </a:r>
            <a:r>
              <a:rPr lang="fr-FR" i="1" baseline="-25000" dirty="0">
                <a:latin typeface="Times New Roman" pitchFamily="18" charset="0"/>
                <a:cs typeface="Times New Roman" pitchFamily="18" charset="0"/>
              </a:rPr>
              <a:t>1</a:t>
            </a:r>
            <a:r>
              <a:rPr lang="fr-FR" dirty="0">
                <a:latin typeface="Times New Roman" pitchFamily="18" charset="0"/>
                <a:cs typeface="Times New Roman" pitchFamily="18" charset="0"/>
              </a:rPr>
              <a:t> ; les angles </a:t>
            </a:r>
            <a:r>
              <a:rPr lang="fr-FR" i="1" dirty="0">
                <a:latin typeface="Times New Roman" pitchFamily="18" charset="0"/>
                <a:cs typeface="Times New Roman" pitchFamily="18" charset="0"/>
              </a:rPr>
              <a:t>i</a:t>
            </a:r>
            <a:r>
              <a:rPr lang="fr-FR" i="1" baseline="-25000" dirty="0">
                <a:latin typeface="Times New Roman" pitchFamily="18" charset="0"/>
                <a:cs typeface="Times New Roman" pitchFamily="18" charset="0"/>
              </a:rPr>
              <a:t>1</a:t>
            </a:r>
            <a:r>
              <a:rPr lang="fr-FR" dirty="0">
                <a:latin typeface="Times New Roman" pitchFamily="18" charset="0"/>
                <a:cs typeface="Times New Roman" pitchFamily="18" charset="0"/>
              </a:rPr>
              <a:t> et </a:t>
            </a:r>
            <a:r>
              <a:rPr lang="fr-FR" i="1" dirty="0">
                <a:latin typeface="Times New Roman" pitchFamily="18" charset="0"/>
                <a:cs typeface="Times New Roman" pitchFamily="18" charset="0"/>
              </a:rPr>
              <a:t>i</a:t>
            </a:r>
            <a:r>
              <a:rPr lang="fr-FR" baseline="-25000" dirty="0">
                <a:latin typeface="Times New Roman" pitchFamily="18" charset="0"/>
                <a:cs typeface="Times New Roman" pitchFamily="18" charset="0"/>
              </a:rPr>
              <a:t>2</a:t>
            </a:r>
            <a:r>
              <a:rPr lang="fr-FR" dirty="0">
                <a:latin typeface="Times New Roman" pitchFamily="18" charset="0"/>
                <a:cs typeface="Times New Roman" pitchFamily="18" charset="0"/>
              </a:rPr>
              <a:t> étant compris entre 0 et </a:t>
            </a:r>
            <a:r>
              <a:rPr lang="en-US" dirty="0">
                <a:latin typeface="Times New Roman" pitchFamily="18" charset="0"/>
                <a:cs typeface="Times New Roman" pitchFamily="18" charset="0"/>
              </a:rPr>
              <a:t>𝜋</a:t>
            </a:r>
            <a:r>
              <a:rPr lang="fr-FR" dirty="0">
                <a:latin typeface="Times New Roman" pitchFamily="18" charset="0"/>
                <a:cs typeface="Times New Roman" pitchFamily="18" charset="0"/>
              </a:rPr>
              <a:t>/2, soit </a:t>
            </a:r>
            <a:r>
              <a:rPr lang="fr-FR" i="1" dirty="0">
                <a:latin typeface="Times New Roman" pitchFamily="18" charset="0"/>
                <a:cs typeface="Times New Roman" pitchFamily="18" charset="0"/>
              </a:rPr>
              <a:t>i</a:t>
            </a:r>
            <a:r>
              <a:rPr lang="fr-FR" baseline="-25000" dirty="0">
                <a:latin typeface="Times New Roman" pitchFamily="18" charset="0"/>
                <a:cs typeface="Times New Roman" pitchFamily="18" charset="0"/>
              </a:rPr>
              <a:t>2</a:t>
            </a:r>
            <a:r>
              <a:rPr lang="fr-FR" i="1" dirty="0">
                <a:latin typeface="Times New Roman" pitchFamily="18" charset="0"/>
                <a:cs typeface="Times New Roman" pitchFamily="18" charset="0"/>
              </a:rPr>
              <a:t>&lt; i</a:t>
            </a:r>
            <a:r>
              <a:rPr lang="fr-FR" baseline="-25000" dirty="0">
                <a:latin typeface="Times New Roman" pitchFamily="18" charset="0"/>
                <a:cs typeface="Times New Roman" pitchFamily="18" charset="0"/>
              </a:rPr>
              <a:t>1</a:t>
            </a:r>
            <a:r>
              <a:rPr lang="fr-FR" dirty="0">
                <a:latin typeface="Times New Roman" pitchFamily="18" charset="0"/>
                <a:cs typeface="Times New Roman" pitchFamily="18" charset="0"/>
              </a:rPr>
              <a:t>. Le rayon réfracté se rapproche donc de la normale. </a:t>
            </a:r>
          </a:p>
          <a:p>
            <a:pPr algn="just"/>
            <a:r>
              <a:rPr lang="fr-FR" dirty="0">
                <a:latin typeface="Times New Roman" pitchFamily="18" charset="0"/>
                <a:cs typeface="Times New Roman" pitchFamily="18" charset="0"/>
              </a:rPr>
              <a:t>Un rayon incident normal (</a:t>
            </a:r>
            <a:r>
              <a:rPr lang="fr-FR" i="1" dirty="0">
                <a:latin typeface="Times New Roman" pitchFamily="18" charset="0"/>
                <a:cs typeface="Times New Roman" pitchFamily="18" charset="0"/>
              </a:rPr>
              <a:t>S</a:t>
            </a:r>
            <a:r>
              <a:rPr lang="fr-FR" i="1" baseline="-25000" dirty="0">
                <a:latin typeface="Times New Roman" pitchFamily="18" charset="0"/>
                <a:cs typeface="Times New Roman" pitchFamily="18" charset="0"/>
              </a:rPr>
              <a:t>1</a:t>
            </a:r>
            <a:r>
              <a:rPr lang="fr-FR" i="1" dirty="0">
                <a:latin typeface="Times New Roman" pitchFamily="18" charset="0"/>
                <a:cs typeface="Times New Roman" pitchFamily="18" charset="0"/>
              </a:rPr>
              <a:t>I</a:t>
            </a:r>
            <a:r>
              <a:rPr lang="fr-FR" dirty="0">
                <a:latin typeface="Times New Roman" pitchFamily="18" charset="0"/>
                <a:cs typeface="Times New Roman" pitchFamily="18" charset="0"/>
              </a:rPr>
              <a:t>), pour lequel </a:t>
            </a:r>
            <a:r>
              <a:rPr lang="fr-FR" dirty="0" smtClean="0">
                <a:latin typeface="Times New Roman" pitchFamily="18" charset="0"/>
                <a:cs typeface="Times New Roman" pitchFamily="18" charset="0"/>
              </a:rPr>
              <a:t>   </a:t>
            </a:r>
            <a:r>
              <a:rPr lang="fr-FR" i="1" dirty="0" smtClean="0">
                <a:latin typeface="Times New Roman" pitchFamily="18" charset="0"/>
                <a:cs typeface="Times New Roman" pitchFamily="18" charset="0"/>
              </a:rPr>
              <a:t>i</a:t>
            </a:r>
            <a:r>
              <a:rPr lang="fr-FR" i="1" baseline="-25000" dirty="0" smtClean="0">
                <a:latin typeface="Times New Roman" pitchFamily="18" charset="0"/>
                <a:cs typeface="Times New Roman" pitchFamily="18" charset="0"/>
              </a:rPr>
              <a:t>1</a:t>
            </a:r>
            <a:r>
              <a:rPr lang="fr-FR" i="1" dirty="0" smtClean="0">
                <a:latin typeface="Times New Roman" pitchFamily="18" charset="0"/>
                <a:cs typeface="Times New Roman" pitchFamily="18" charset="0"/>
              </a:rPr>
              <a:t> </a:t>
            </a:r>
            <a:r>
              <a:rPr lang="fr-FR" i="1" dirty="0">
                <a:latin typeface="Times New Roman" pitchFamily="18" charset="0"/>
                <a:cs typeface="Times New Roman" pitchFamily="18" charset="0"/>
              </a:rPr>
              <a:t>= 0</a:t>
            </a:r>
            <a:r>
              <a:rPr lang="fr-FR" dirty="0">
                <a:latin typeface="Times New Roman" pitchFamily="18" charset="0"/>
                <a:cs typeface="Times New Roman" pitchFamily="18" charset="0"/>
              </a:rPr>
              <a:t>, entre sans déviation (</a:t>
            </a:r>
            <a:r>
              <a:rPr lang="fr-FR" i="1" dirty="0">
                <a:latin typeface="Times New Roman" pitchFamily="18" charset="0"/>
                <a:cs typeface="Times New Roman" pitchFamily="18" charset="0"/>
              </a:rPr>
              <a:t>i</a:t>
            </a:r>
            <a:r>
              <a:rPr lang="fr-FR" i="1" baseline="-25000" dirty="0">
                <a:latin typeface="Times New Roman" pitchFamily="18" charset="0"/>
                <a:cs typeface="Times New Roman" pitchFamily="18" charset="0"/>
              </a:rPr>
              <a:t>2</a:t>
            </a:r>
            <a:r>
              <a:rPr lang="fr-FR" i="1" dirty="0">
                <a:latin typeface="Times New Roman" pitchFamily="18" charset="0"/>
                <a:cs typeface="Times New Roman" pitchFamily="18" charset="0"/>
              </a:rPr>
              <a:t> = 0</a:t>
            </a:r>
            <a:r>
              <a:rPr lang="fr-FR" dirty="0">
                <a:latin typeface="Times New Roman" pitchFamily="18" charset="0"/>
                <a:cs typeface="Times New Roman" pitchFamily="18" charset="0"/>
              </a:rPr>
              <a:t>). Lorsqu’i1 croît, </a:t>
            </a:r>
            <a:r>
              <a:rPr lang="fr-FR" i="1" dirty="0">
                <a:latin typeface="Times New Roman" pitchFamily="18" charset="0"/>
                <a:cs typeface="Times New Roman" pitchFamily="18" charset="0"/>
              </a:rPr>
              <a:t>i</a:t>
            </a:r>
            <a:r>
              <a:rPr lang="fr-FR" baseline="-25000" dirty="0">
                <a:latin typeface="Times New Roman" pitchFamily="18" charset="0"/>
                <a:cs typeface="Times New Roman" pitchFamily="18" charset="0"/>
              </a:rPr>
              <a:t>2</a:t>
            </a:r>
            <a:r>
              <a:rPr lang="fr-FR" dirty="0">
                <a:latin typeface="Times New Roman" pitchFamily="18" charset="0"/>
                <a:cs typeface="Times New Roman" pitchFamily="18" charset="0"/>
              </a:rPr>
              <a:t> croît aussi tout en restant inférieur à </a:t>
            </a:r>
            <a:r>
              <a:rPr lang="fr-FR" i="1" dirty="0">
                <a:latin typeface="Times New Roman" pitchFamily="18" charset="0"/>
                <a:cs typeface="Times New Roman" pitchFamily="18" charset="0"/>
              </a:rPr>
              <a:t>i</a:t>
            </a:r>
            <a:r>
              <a:rPr lang="fr-FR" baseline="-25000" dirty="0">
                <a:latin typeface="Times New Roman" pitchFamily="18" charset="0"/>
                <a:cs typeface="Times New Roman" pitchFamily="18" charset="0"/>
              </a:rPr>
              <a:t>1</a:t>
            </a:r>
            <a:r>
              <a:rPr lang="fr-FR" dirty="0">
                <a:latin typeface="Times New Roman" pitchFamily="18" charset="0"/>
                <a:cs typeface="Times New Roman" pitchFamily="18" charset="0"/>
              </a:rPr>
              <a:t>.  </a:t>
            </a:r>
          </a:p>
          <a:p>
            <a:pPr algn="just"/>
            <a:r>
              <a:rPr lang="fr-FR" dirty="0">
                <a:latin typeface="Times New Roman" pitchFamily="18" charset="0"/>
                <a:cs typeface="Times New Roman" pitchFamily="18" charset="0"/>
              </a:rPr>
              <a:t>A l’incidence rasante (</a:t>
            </a:r>
            <a:r>
              <a:rPr lang="en-US" dirty="0">
                <a:latin typeface="Times New Roman" pitchFamily="18" charset="0"/>
                <a:cs typeface="Times New Roman" pitchFamily="18" charset="0"/>
              </a:rPr>
              <a:t>𝑖</a:t>
            </a:r>
            <a:r>
              <a:rPr lang="fr-FR" baseline="-25000" dirty="0">
                <a:latin typeface="Times New Roman" pitchFamily="18" charset="0"/>
                <a:cs typeface="Times New Roman" pitchFamily="18" charset="0"/>
              </a:rPr>
              <a:t>1 </a:t>
            </a:r>
            <a:r>
              <a:rPr lang="fr-FR" dirty="0">
                <a:latin typeface="Times New Roman" pitchFamily="18" charset="0"/>
                <a:cs typeface="Times New Roman" pitchFamily="18" charset="0"/>
              </a:rPr>
              <a:t>= </a:t>
            </a:r>
            <a:r>
              <a:rPr lang="en-US" dirty="0">
                <a:latin typeface="Times New Roman" pitchFamily="18" charset="0"/>
                <a:cs typeface="Times New Roman" pitchFamily="18" charset="0"/>
              </a:rPr>
              <a:t>𝜋</a:t>
            </a:r>
            <a:r>
              <a:rPr lang="fr-FR" dirty="0">
                <a:latin typeface="Times New Roman" pitchFamily="18" charset="0"/>
                <a:cs typeface="Times New Roman" pitchFamily="18" charset="0"/>
              </a:rPr>
              <a:t>/2), l’angle de réfraction est maximal (angle de réfraction limite noté </a:t>
            </a:r>
            <a:r>
              <a:rPr lang="fr-FR" i="1" dirty="0" err="1">
                <a:latin typeface="Times New Roman" pitchFamily="18" charset="0"/>
                <a:cs typeface="Times New Roman" pitchFamily="18" charset="0"/>
              </a:rPr>
              <a:t>i</a:t>
            </a:r>
            <a:r>
              <a:rPr lang="fr-FR" i="1" baseline="-25000" dirty="0" err="1">
                <a:latin typeface="Times New Roman" pitchFamily="18" charset="0"/>
                <a:cs typeface="Times New Roman" pitchFamily="18" charset="0"/>
              </a:rPr>
              <a:t>lim</a:t>
            </a:r>
            <a:r>
              <a:rPr lang="fr-FR" dirty="0">
                <a:latin typeface="Times New Roman" pitchFamily="18" charset="0"/>
                <a:cs typeface="Times New Roman" pitchFamily="18" charset="0"/>
              </a:rPr>
              <a:t>) et vaut :  	 	</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7) </a:t>
            </a:r>
          </a:p>
        </p:txBody>
      </p:sp>
      <p:pic>
        <p:nvPicPr>
          <p:cNvPr id="4" name="Picture 51687"/>
          <p:cNvPicPr/>
          <p:nvPr/>
        </p:nvPicPr>
        <p:blipFill>
          <a:blip r:embed="rId2"/>
          <a:stretch>
            <a:fillRect/>
          </a:stretch>
        </p:blipFill>
        <p:spPr>
          <a:xfrm>
            <a:off x="2786050" y="5072074"/>
            <a:ext cx="2071702" cy="71438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643050"/>
            <a:ext cx="8229600" cy="4929222"/>
          </a:xfrm>
        </p:spPr>
        <p:txBody>
          <a:bodyPr/>
          <a:lstStyle/>
          <a:p>
            <a:pPr algn="just">
              <a:buNone/>
            </a:pPr>
            <a:r>
              <a:rPr lang="fr-FR" dirty="0" smtClean="0">
                <a:latin typeface="Times New Roman" pitchFamily="18" charset="0"/>
                <a:cs typeface="Times New Roman" pitchFamily="18" charset="0"/>
              </a:rPr>
              <a:t>Le rayon lumineux passe maintenant du milieu 1 plus réfringent au milieu 2 moins réfringent. La troisième loi de </a:t>
            </a:r>
            <a:r>
              <a:rPr lang="fr-FR" dirty="0" err="1" smtClean="0">
                <a:latin typeface="Times New Roman" pitchFamily="18" charset="0"/>
                <a:cs typeface="Times New Roman" pitchFamily="18" charset="0"/>
              </a:rPr>
              <a:t>Snell</a:t>
            </a:r>
            <a:r>
              <a:rPr lang="fr-FR" dirty="0" smtClean="0">
                <a:latin typeface="Times New Roman" pitchFamily="18" charset="0"/>
                <a:cs typeface="Times New Roman" pitchFamily="18" charset="0"/>
              </a:rPr>
              <a:t>-Descartes implique alors que :    </a:t>
            </a:r>
            <a:r>
              <a:rPr lang="fr-FR" i="1" dirty="0" smtClean="0">
                <a:latin typeface="Times New Roman" pitchFamily="18" charset="0"/>
                <a:cs typeface="Times New Roman" pitchFamily="18" charset="0"/>
              </a:rPr>
              <a:t>i</a:t>
            </a:r>
            <a:r>
              <a:rPr lang="fr-FR" baseline="-25000" dirty="0" smtClean="0">
                <a:latin typeface="Times New Roman" pitchFamily="18" charset="0"/>
                <a:cs typeface="Times New Roman" pitchFamily="18" charset="0"/>
              </a:rPr>
              <a:t>1</a:t>
            </a:r>
            <a:r>
              <a:rPr lang="fr-FR" i="1" dirty="0" smtClean="0">
                <a:latin typeface="Times New Roman" pitchFamily="18" charset="0"/>
                <a:cs typeface="Times New Roman" pitchFamily="18" charset="0"/>
              </a:rPr>
              <a:t>&lt; i</a:t>
            </a:r>
            <a:r>
              <a:rPr lang="fr-FR" baseline="-25000" dirty="0" smtClean="0">
                <a:latin typeface="Times New Roman" pitchFamily="18" charset="0"/>
                <a:cs typeface="Times New Roman" pitchFamily="18" charset="0"/>
              </a:rPr>
              <a:t>2</a:t>
            </a:r>
            <a:r>
              <a:rPr lang="fr-FR" i="1" dirty="0" smtClean="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algn="just">
              <a:buNone/>
            </a:pPr>
            <a:endParaRPr lang="fr-FR" dirty="0" smtClean="0">
              <a:latin typeface="Times New Roman" pitchFamily="18" charset="0"/>
              <a:cs typeface="Times New Roman" pitchFamily="18" charset="0"/>
            </a:endParaRPr>
          </a:p>
          <a:p>
            <a:endParaRPr lang="fr-FR" dirty="0"/>
          </a:p>
        </p:txBody>
      </p:sp>
      <p:pic>
        <p:nvPicPr>
          <p:cNvPr id="4" name="Picture 51689"/>
          <p:cNvPicPr>
            <a:picLocks/>
          </p:cNvPicPr>
          <p:nvPr/>
        </p:nvPicPr>
        <p:blipFill>
          <a:blip r:embed="rId2"/>
          <a:stretch>
            <a:fillRect/>
          </a:stretch>
        </p:blipFill>
        <p:spPr>
          <a:xfrm>
            <a:off x="2857488" y="2928934"/>
            <a:ext cx="4929222" cy="3571900"/>
          </a:xfrm>
          <a:prstGeom prst="rect">
            <a:avLst/>
          </a:prstGeom>
        </p:spPr>
      </p:pic>
      <p:sp>
        <p:nvSpPr>
          <p:cNvPr id="6" name="Rectangle 5"/>
          <p:cNvSpPr/>
          <p:nvPr/>
        </p:nvSpPr>
        <p:spPr>
          <a:xfrm>
            <a:off x="714348" y="1000108"/>
            <a:ext cx="7715304" cy="523220"/>
          </a:xfrm>
          <a:prstGeom prst="rect">
            <a:avLst/>
          </a:prstGeom>
        </p:spPr>
        <p:txBody>
          <a:bodyPr wrap="square">
            <a:spAutoFit/>
          </a:bodyPr>
          <a:lstStyle/>
          <a:p>
            <a:r>
              <a:rPr lang="fr-FR" sz="2800" b="1" dirty="0" smtClean="0">
                <a:latin typeface="Times New Roman" pitchFamily="18" charset="0"/>
                <a:cs typeface="Times New Roman" pitchFamily="18" charset="0"/>
              </a:rPr>
              <a:t>b-Cas où </a:t>
            </a:r>
            <a:r>
              <a:rPr lang="fr-FR" sz="2800" b="1" i="1" dirty="0" smtClean="0">
                <a:latin typeface="Times New Roman" pitchFamily="18" charset="0"/>
                <a:cs typeface="Times New Roman" pitchFamily="18" charset="0"/>
              </a:rPr>
              <a:t>n</a:t>
            </a:r>
            <a:r>
              <a:rPr lang="fr-FR" sz="2800" b="1" dirty="0" smtClean="0">
                <a:latin typeface="Times New Roman" pitchFamily="18" charset="0"/>
                <a:cs typeface="Times New Roman" pitchFamily="18" charset="0"/>
              </a:rPr>
              <a:t>1 </a:t>
            </a:r>
            <a:r>
              <a:rPr lang="fr-FR" sz="2800" b="1" i="1" dirty="0" smtClean="0">
                <a:latin typeface="Times New Roman" pitchFamily="18" charset="0"/>
                <a:cs typeface="Times New Roman" pitchFamily="18" charset="0"/>
              </a:rPr>
              <a:t>&gt; n</a:t>
            </a:r>
            <a:r>
              <a:rPr lang="fr-FR" sz="2800" b="1" dirty="0" smtClean="0">
                <a:latin typeface="Times New Roman" pitchFamily="18" charset="0"/>
                <a:cs typeface="Times New Roman" pitchFamily="18" charset="0"/>
              </a:rPr>
              <a:t>2 : réflexion totale </a:t>
            </a:r>
            <a:endParaRPr lang="fr-FR"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28670"/>
            <a:ext cx="8229600" cy="5197493"/>
          </a:xfrm>
        </p:spPr>
        <p:txBody>
          <a:bodyPr>
            <a:normAutofit/>
          </a:bodyPr>
          <a:lstStyle/>
          <a:p>
            <a:r>
              <a:rPr lang="fr-FR" dirty="0">
                <a:latin typeface="Times New Roman" pitchFamily="18" charset="0"/>
                <a:cs typeface="Times New Roman" pitchFamily="18" charset="0"/>
              </a:rPr>
              <a:t>Le rayon réfracté s’écarte donc de la normale et l’angle de réfraction est maximal (</a:t>
            </a:r>
            <a:r>
              <a:rPr lang="en-US" dirty="0">
                <a:latin typeface="Times New Roman" pitchFamily="18" charset="0"/>
                <a:cs typeface="Times New Roman" pitchFamily="18" charset="0"/>
              </a:rPr>
              <a:t>𝑖</a:t>
            </a:r>
            <a:r>
              <a:rPr lang="fr-FR" baseline="-25000" dirty="0">
                <a:latin typeface="Times New Roman" pitchFamily="18" charset="0"/>
                <a:cs typeface="Times New Roman" pitchFamily="18" charset="0"/>
              </a:rPr>
              <a:t>2 </a:t>
            </a:r>
            <a:r>
              <a:rPr lang="fr-F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𝜋</a:t>
            </a:r>
            <a:r>
              <a:rPr lang="fr-FR" dirty="0">
                <a:latin typeface="Times New Roman" pitchFamily="18" charset="0"/>
                <a:cs typeface="Times New Roman" pitchFamily="18" charset="0"/>
              </a:rPr>
              <a:t>/2) pour un angle d’incidence limite </a:t>
            </a:r>
            <a:r>
              <a:rPr lang="fr-FR" i="1" dirty="0" err="1">
                <a:latin typeface="Times New Roman" pitchFamily="18" charset="0"/>
                <a:cs typeface="Times New Roman" pitchFamily="18" charset="0"/>
              </a:rPr>
              <a:t>i</a:t>
            </a:r>
            <a:r>
              <a:rPr lang="fr-FR" sz="1400" i="1" dirty="0" err="1">
                <a:latin typeface="Times New Roman" pitchFamily="18" charset="0"/>
                <a:cs typeface="Times New Roman" pitchFamily="18" charset="0"/>
              </a:rPr>
              <a:t>r</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tel que :  </a:t>
            </a:r>
          </a:p>
          <a:p>
            <a:pPr algn="r">
              <a:buNone/>
            </a:pPr>
            <a:r>
              <a:rPr lang="fr-FR" dirty="0" smtClean="0"/>
              <a:t>(8)</a:t>
            </a:r>
            <a:endParaRPr lang="fr-FR" dirty="0"/>
          </a:p>
          <a:p>
            <a:pPr algn="just"/>
            <a:endParaRPr lang="fr-FR" b="1" dirty="0" smtClean="0">
              <a:latin typeface="Times New Roman" pitchFamily="18" charset="0"/>
              <a:cs typeface="Times New Roman" pitchFamily="18" charset="0"/>
            </a:endParaRPr>
          </a:p>
          <a:p>
            <a:pPr algn="just"/>
            <a:r>
              <a:rPr lang="fr-FR" b="1" dirty="0" smtClean="0">
                <a:latin typeface="Times New Roman" pitchFamily="18" charset="0"/>
                <a:cs typeface="Times New Roman" pitchFamily="18" charset="0"/>
              </a:rPr>
              <a:t>Remarque </a:t>
            </a:r>
            <a:r>
              <a:rPr lang="fr-FR" b="1" dirty="0">
                <a:latin typeface="Times New Roman" pitchFamily="18" charset="0"/>
                <a:cs typeface="Times New Roman" pitchFamily="18" charset="0"/>
              </a:rPr>
              <a:t>: </a:t>
            </a:r>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Si l’angle d’incidence est supérieur à </a:t>
            </a:r>
            <a:r>
              <a:rPr lang="fr-FR" i="1" dirty="0" err="1">
                <a:latin typeface="Times New Roman" pitchFamily="18" charset="0"/>
                <a:cs typeface="Times New Roman" pitchFamily="18" charset="0"/>
              </a:rPr>
              <a:t>i</a:t>
            </a:r>
            <a:r>
              <a:rPr lang="fr-FR" sz="1400" i="1" dirty="0" err="1">
                <a:latin typeface="Times New Roman" pitchFamily="18" charset="0"/>
                <a:cs typeface="Times New Roman" pitchFamily="18" charset="0"/>
              </a:rPr>
              <a:t>r</a:t>
            </a:r>
            <a:r>
              <a:rPr lang="fr-FR" dirty="0">
                <a:latin typeface="Times New Roman" pitchFamily="18" charset="0"/>
                <a:cs typeface="Times New Roman" pitchFamily="18" charset="0"/>
              </a:rPr>
              <a:t>, il n’y a plus de rayon réfracté (en effet, on a </a:t>
            </a:r>
            <a:r>
              <a:rPr lang="fr-FR" dirty="0" smtClean="0">
                <a:latin typeface="Times New Roman" pitchFamily="18" charset="0"/>
                <a:cs typeface="Times New Roman" pitchFamily="18" charset="0"/>
              </a:rPr>
              <a:t>alors </a:t>
            </a:r>
            <a:r>
              <a:rPr lang="fr-FR" dirty="0">
                <a:latin typeface="Times New Roman" pitchFamily="18" charset="0"/>
                <a:cs typeface="Times New Roman" pitchFamily="18" charset="0"/>
              </a:rPr>
              <a:t>sin </a:t>
            </a:r>
            <a:r>
              <a:rPr lang="fr-FR" i="1" dirty="0">
                <a:latin typeface="Times New Roman" pitchFamily="18" charset="0"/>
                <a:cs typeface="Times New Roman" pitchFamily="18" charset="0"/>
              </a:rPr>
              <a:t>i</a:t>
            </a:r>
            <a:r>
              <a:rPr lang="fr-FR" sz="1400" dirty="0">
                <a:latin typeface="Times New Roman" pitchFamily="18" charset="0"/>
                <a:cs typeface="Times New Roman" pitchFamily="18" charset="0"/>
              </a:rPr>
              <a:t>2</a:t>
            </a:r>
            <a:r>
              <a:rPr lang="fr-FR" i="1" dirty="0">
                <a:latin typeface="Times New Roman" pitchFamily="18" charset="0"/>
                <a:cs typeface="Times New Roman" pitchFamily="18" charset="0"/>
              </a:rPr>
              <a:t>&gt; i</a:t>
            </a:r>
            <a:r>
              <a:rPr lang="fr-FR" sz="1400" dirty="0">
                <a:latin typeface="Times New Roman" pitchFamily="18" charset="0"/>
                <a:cs typeface="Times New Roman" pitchFamily="18" charset="0"/>
              </a:rPr>
              <a:t>1</a:t>
            </a:r>
            <a:r>
              <a:rPr lang="fr-FR" dirty="0">
                <a:latin typeface="Times New Roman" pitchFamily="18" charset="0"/>
                <a:cs typeface="Times New Roman" pitchFamily="18" charset="0"/>
              </a:rPr>
              <a:t>, </a:t>
            </a:r>
            <a:r>
              <a:rPr lang="fr-FR" i="1" dirty="0">
                <a:latin typeface="Times New Roman" pitchFamily="18" charset="0"/>
                <a:cs typeface="Times New Roman" pitchFamily="18" charset="0"/>
              </a:rPr>
              <a:t>i</a:t>
            </a:r>
            <a:r>
              <a:rPr lang="fr-FR" sz="1400" dirty="0">
                <a:latin typeface="Times New Roman" pitchFamily="18" charset="0"/>
                <a:cs typeface="Times New Roman" pitchFamily="18" charset="0"/>
              </a:rPr>
              <a:t>2</a:t>
            </a:r>
            <a:r>
              <a:rPr lang="fr-FR" dirty="0">
                <a:latin typeface="Times New Roman" pitchFamily="18" charset="0"/>
                <a:cs typeface="Times New Roman" pitchFamily="18" charset="0"/>
              </a:rPr>
              <a:t> n’est donc plus défini), le rayon incident est totalement réfléchi : on parle de réflexion totale. </a:t>
            </a:r>
            <a:r>
              <a:rPr lang="en-US" dirty="0">
                <a:latin typeface="Times New Roman" pitchFamily="18" charset="0"/>
                <a:cs typeface="Times New Roman" pitchFamily="18" charset="0"/>
              </a:rPr>
              <a:t>Le </a:t>
            </a:r>
            <a:r>
              <a:rPr lang="en-US" dirty="0" err="1">
                <a:latin typeface="Times New Roman" pitchFamily="18" charset="0"/>
                <a:cs typeface="Times New Roman" pitchFamily="18" charset="0"/>
              </a:rPr>
              <a:t>dioptre</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comporte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comme</a:t>
            </a:r>
            <a:r>
              <a:rPr lang="en-US" dirty="0">
                <a:latin typeface="Times New Roman" pitchFamily="18" charset="0"/>
                <a:cs typeface="Times New Roman" pitchFamily="18" charset="0"/>
              </a:rPr>
              <a:t> un </a:t>
            </a:r>
            <a:r>
              <a:rPr lang="en-US" dirty="0" err="1">
                <a:latin typeface="Times New Roman" pitchFamily="18" charset="0"/>
                <a:cs typeface="Times New Roman" pitchFamily="18" charset="0"/>
              </a:rPr>
              <a:t>miroir</a:t>
            </a:r>
            <a:r>
              <a:rPr lang="en-US" dirty="0">
                <a:latin typeface="Times New Roman" pitchFamily="18" charset="0"/>
                <a:cs typeface="Times New Roman" pitchFamily="18" charset="0"/>
              </a:rPr>
              <a:t>. </a:t>
            </a:r>
            <a:endParaRPr lang="fr-FR" dirty="0">
              <a:latin typeface="Times New Roman" pitchFamily="18" charset="0"/>
              <a:cs typeface="Times New Roman" pitchFamily="18" charset="0"/>
            </a:endParaRPr>
          </a:p>
          <a:p>
            <a:pPr>
              <a:buNone/>
            </a:pPr>
            <a:endParaRPr lang="fr-FR" dirty="0"/>
          </a:p>
        </p:txBody>
      </p:sp>
      <p:pic>
        <p:nvPicPr>
          <p:cNvPr id="4" name="Picture 51688"/>
          <p:cNvPicPr/>
          <p:nvPr/>
        </p:nvPicPr>
        <p:blipFill>
          <a:blip r:embed="rId2"/>
          <a:stretch>
            <a:fillRect/>
          </a:stretch>
        </p:blipFill>
        <p:spPr>
          <a:xfrm>
            <a:off x="4500562" y="2428868"/>
            <a:ext cx="1785950" cy="66465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4500594" y="428604"/>
            <a:ext cx="4572000" cy="4389437"/>
          </a:xfrm>
          <a:prstGeom prst="rect">
            <a:avLst/>
          </a:prstGeom>
          <a:noFill/>
          <a:ln w="9525">
            <a:noFill/>
            <a:miter lim="800000"/>
            <a:headEnd/>
            <a:tailEnd/>
          </a:ln>
          <a:effectLst/>
        </p:spPr>
      </p:pic>
      <p:sp>
        <p:nvSpPr>
          <p:cNvPr id="2" name="Titre 1"/>
          <p:cNvSpPr>
            <a:spLocks noGrp="1"/>
          </p:cNvSpPr>
          <p:nvPr>
            <p:ph type="title"/>
          </p:nvPr>
        </p:nvSpPr>
        <p:spPr>
          <a:xfrm>
            <a:off x="500034" y="0"/>
            <a:ext cx="8229600" cy="846980"/>
          </a:xfrm>
        </p:spPr>
        <p:txBody>
          <a:bodyPr>
            <a:normAutofit/>
          </a:bodyPr>
          <a:lstStyle/>
          <a:p>
            <a:r>
              <a:rPr lang="fr-FR" sz="4000" b="1" dirty="0" smtClean="0">
                <a:latin typeface="Times New Roman" pitchFamily="18" charset="0"/>
                <a:cs typeface="Times New Roman" pitchFamily="18" charset="0"/>
              </a:rPr>
              <a:t>Relations de conjugaison</a:t>
            </a:r>
            <a:endParaRPr lang="fr-FR" sz="3600" dirty="0"/>
          </a:p>
        </p:txBody>
      </p:sp>
      <p:pic>
        <p:nvPicPr>
          <p:cNvPr id="1027" name="Picture 3"/>
          <p:cNvPicPr>
            <a:picLocks noChangeAspect="1" noChangeArrowheads="1"/>
          </p:cNvPicPr>
          <p:nvPr/>
        </p:nvPicPr>
        <p:blipFill>
          <a:blip r:embed="rId3"/>
          <a:srcRect/>
          <a:stretch>
            <a:fillRect/>
          </a:stretch>
        </p:blipFill>
        <p:spPr bwMode="auto">
          <a:xfrm>
            <a:off x="0" y="2000240"/>
            <a:ext cx="4267200" cy="1962151"/>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0" y="4714884"/>
            <a:ext cx="9144000" cy="21431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edge">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edge">
                                      <p:cBhvr>
                                        <p:cTn id="17" dur="20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checkerboard(across)">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357166"/>
            <a:ext cx="8229600" cy="867524"/>
          </a:xfrm>
        </p:spPr>
        <p:txBody>
          <a:bodyPr>
            <a:normAutofit fontScale="90000"/>
          </a:bodyPr>
          <a:lstStyle/>
          <a:p>
            <a:r>
              <a:rPr lang="fr-FR" b="1" i="1" dirty="0" smtClean="0">
                <a:latin typeface="Times New Roman" pitchFamily="18" charset="0"/>
                <a:cs typeface="Times New Roman" pitchFamily="18" charset="0"/>
              </a:rPr>
              <a:t/>
            </a:r>
            <a:br>
              <a:rPr lang="fr-FR" b="1" i="1" dirty="0" smtClean="0">
                <a:latin typeface="Times New Roman" pitchFamily="18" charset="0"/>
                <a:cs typeface="Times New Roman" pitchFamily="18" charset="0"/>
              </a:rPr>
            </a:br>
            <a:r>
              <a:rPr lang="fr-FR" b="1" i="1" dirty="0" smtClean="0">
                <a:latin typeface="Times New Roman" pitchFamily="18" charset="0"/>
                <a:cs typeface="Times New Roman" pitchFamily="18" charset="0"/>
              </a:rPr>
              <a:t/>
            </a:r>
            <a:br>
              <a:rPr lang="fr-FR" b="1" i="1" dirty="0" smtClean="0">
                <a:latin typeface="Times New Roman" pitchFamily="18" charset="0"/>
                <a:cs typeface="Times New Roman" pitchFamily="18" charset="0"/>
              </a:rPr>
            </a:br>
            <a:r>
              <a:rPr lang="fr-FR" b="1" i="1" dirty="0" smtClean="0">
                <a:latin typeface="Times New Roman" pitchFamily="18" charset="0"/>
                <a:cs typeface="Times New Roman" pitchFamily="18" charset="0"/>
              </a:rPr>
              <a:t/>
            </a:r>
            <a:br>
              <a:rPr lang="fr-FR" b="1" i="1" dirty="0" smtClean="0">
                <a:latin typeface="Times New Roman" pitchFamily="18" charset="0"/>
                <a:cs typeface="Times New Roman" pitchFamily="18" charset="0"/>
              </a:rPr>
            </a:br>
            <a:r>
              <a:rPr lang="fr-FR" b="1" i="1" dirty="0" smtClean="0">
                <a:latin typeface="Times New Roman" pitchFamily="18" charset="0"/>
                <a:cs typeface="Times New Roman" pitchFamily="18" charset="0"/>
              </a:rPr>
              <a:t/>
            </a:r>
            <a:br>
              <a:rPr lang="fr-FR" b="1" i="1" dirty="0" smtClean="0">
                <a:latin typeface="Times New Roman" pitchFamily="18" charset="0"/>
                <a:cs typeface="Times New Roman" pitchFamily="18" charset="0"/>
              </a:rPr>
            </a:br>
            <a:r>
              <a:rPr lang="fr-FR" b="1" i="1" dirty="0" smtClean="0">
                <a:latin typeface="Times New Roman" pitchFamily="18" charset="0"/>
                <a:cs typeface="Times New Roman" pitchFamily="18" charset="0"/>
              </a:rPr>
              <a:t/>
            </a:r>
            <a:br>
              <a:rPr lang="fr-FR" b="1" i="1" dirty="0" smtClean="0">
                <a:latin typeface="Times New Roman" pitchFamily="18" charset="0"/>
                <a:cs typeface="Times New Roman" pitchFamily="18" charset="0"/>
              </a:rPr>
            </a:br>
            <a:r>
              <a:rPr lang="fr-FR" b="1" i="1" dirty="0" smtClean="0">
                <a:latin typeface="Times New Roman" pitchFamily="18" charset="0"/>
                <a:cs typeface="Times New Roman" pitchFamily="18" charset="0"/>
              </a:rPr>
              <a:t>Lame à faces </a:t>
            </a:r>
            <a:r>
              <a:rPr lang="fr-FR" b="1" i="1" dirty="0" err="1" smtClean="0">
                <a:latin typeface="Times New Roman" pitchFamily="18" charset="0"/>
                <a:cs typeface="Times New Roman" pitchFamily="18" charset="0"/>
              </a:rPr>
              <a:t>parallèlle</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428596" y="1643050"/>
            <a:ext cx="8229600" cy="4329130"/>
          </a:xfrm>
        </p:spPr>
        <p:txBody>
          <a:bodyPr/>
          <a:lstStyle/>
          <a:p>
            <a:pPr algn="just"/>
            <a:r>
              <a:rPr lang="fr-FR" dirty="0" smtClean="0">
                <a:latin typeface="Times New Roman" pitchFamily="18" charset="0"/>
                <a:cs typeface="Times New Roman" pitchFamily="18" charset="0"/>
              </a:rPr>
              <a:t>La lame à faces parallèles est constituée de deux </a:t>
            </a:r>
            <a:r>
              <a:rPr lang="fr-FR" dirty="0">
                <a:latin typeface="Times New Roman" pitchFamily="18" charset="0"/>
                <a:cs typeface="Times New Roman" pitchFamily="18" charset="0"/>
              </a:rPr>
              <a:t>dioptres plans parallèles entre eux. La lame est supposée dans l’air son épaisseur est </a:t>
            </a:r>
            <a:r>
              <a:rPr lang="fr-FR" i="1" dirty="0">
                <a:latin typeface="Times New Roman" pitchFamily="18" charset="0"/>
                <a:cs typeface="Times New Roman" pitchFamily="18" charset="0"/>
              </a:rPr>
              <a:t>e </a:t>
            </a:r>
            <a:r>
              <a:rPr lang="fr-FR" dirty="0">
                <a:latin typeface="Times New Roman" pitchFamily="18" charset="0"/>
                <a:cs typeface="Times New Roman" pitchFamily="18" charset="0"/>
              </a:rPr>
              <a:t>et son indice est </a:t>
            </a:r>
            <a:r>
              <a:rPr lang="fr-FR" i="1" dirty="0" smtClean="0">
                <a:latin typeface="Times New Roman" pitchFamily="18" charset="0"/>
                <a:cs typeface="Times New Roman" pitchFamily="18" charset="0"/>
              </a:rPr>
              <a:t>n</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Les faisceaux incident et émergent sont parallèles : L’angle d’incidence est égale à l’angle d’émergence. </a:t>
            </a:r>
          </a:p>
          <a:p>
            <a:pPr algn="just"/>
            <a:r>
              <a:rPr lang="fr-FR" dirty="0">
                <a:latin typeface="Times New Roman" pitchFamily="18" charset="0"/>
                <a:cs typeface="Times New Roman" pitchFamily="18" charset="0"/>
              </a:rPr>
              <a:t>Le déplacement latéral </a:t>
            </a:r>
            <a:r>
              <a:rPr lang="fr-FR" i="1" dirty="0">
                <a:latin typeface="Times New Roman" pitchFamily="18" charset="0"/>
                <a:cs typeface="Times New Roman" pitchFamily="18" charset="0"/>
              </a:rPr>
              <a:t>d </a:t>
            </a:r>
            <a:r>
              <a:rPr lang="fr-FR" dirty="0">
                <a:latin typeface="Times New Roman" pitchFamily="18" charset="0"/>
                <a:cs typeface="Times New Roman" pitchFamily="18" charset="0"/>
              </a:rPr>
              <a:t>est donnée par : </a:t>
            </a:r>
          </a:p>
          <a:p>
            <a:endParaRPr lang="fr-FR" dirty="0"/>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31747"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71802" y="4643446"/>
            <a:ext cx="2714644" cy="100013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a:normAutofit/>
          </a:bodyPr>
          <a:lstStyle/>
          <a:p>
            <a:pPr algn="just"/>
            <a:r>
              <a:rPr lang="fr-FR" dirty="0">
                <a:latin typeface="Times New Roman" pitchFamily="18" charset="0"/>
                <a:cs typeface="Times New Roman" pitchFamily="18" charset="0"/>
              </a:rPr>
              <a:t>La position de l’objet AB et la position de l’objet A’B’ sont reliées par la relation : </a:t>
            </a:r>
          </a:p>
          <a:p>
            <a:pPr algn="just"/>
            <a:endParaRPr lang="fr-FR" dirty="0" smtClean="0">
              <a:latin typeface="Times New Roman" pitchFamily="18" charset="0"/>
              <a:cs typeface="Times New Roman" pitchFamily="18" charset="0"/>
            </a:endParaRPr>
          </a:p>
          <a:p>
            <a:pPr lvl="0" algn="just" fontAlgn="base"/>
            <a:r>
              <a:rPr lang="fr-FR" dirty="0">
                <a:latin typeface="Times New Roman" pitchFamily="18" charset="0"/>
                <a:cs typeface="Times New Roman" pitchFamily="18" charset="0"/>
              </a:rPr>
              <a:t>La distance Objet-Image est indépendante de la distance de l’objet à la lame. </a:t>
            </a:r>
          </a:p>
          <a:p>
            <a:pPr lvl="0" algn="just" fontAlgn="base"/>
            <a:r>
              <a:rPr lang="fr-FR" dirty="0">
                <a:latin typeface="Times New Roman" pitchFamily="18" charset="0"/>
                <a:cs typeface="Times New Roman" pitchFamily="18" charset="0"/>
              </a:rPr>
              <a:t>Si la lame est plongé dans un milieu </a:t>
            </a:r>
            <a:r>
              <a:rPr lang="fr-FR" i="1" dirty="0">
                <a:latin typeface="Times New Roman" pitchFamily="18" charset="0"/>
                <a:cs typeface="Times New Roman" pitchFamily="18" charset="0"/>
              </a:rPr>
              <a:t>n</a:t>
            </a:r>
            <a:r>
              <a:rPr lang="fr-FR" dirty="0">
                <a:latin typeface="Times New Roman" pitchFamily="18" charset="0"/>
                <a:cs typeface="Times New Roman" pitchFamily="18" charset="0"/>
              </a:rPr>
              <a:t>′ il suffit de remplacer </a:t>
            </a:r>
            <a:r>
              <a:rPr lang="fr-FR" i="1" dirty="0">
                <a:latin typeface="Times New Roman" pitchFamily="18" charset="0"/>
                <a:cs typeface="Times New Roman" pitchFamily="18" charset="0"/>
              </a:rPr>
              <a:t>n </a:t>
            </a:r>
            <a:r>
              <a:rPr lang="fr-FR" dirty="0">
                <a:latin typeface="Times New Roman" pitchFamily="18" charset="0"/>
                <a:cs typeface="Times New Roman" pitchFamily="18" charset="0"/>
              </a:rPr>
              <a:t>par  dans la formule précédente. </a:t>
            </a:r>
          </a:p>
          <a:p>
            <a:pPr lvl="0" algn="just" fontAlgn="base"/>
            <a:r>
              <a:rPr lang="fr-FR" dirty="0">
                <a:latin typeface="Times New Roman" pitchFamily="18" charset="0"/>
                <a:cs typeface="Times New Roman" pitchFamily="18" charset="0"/>
              </a:rPr>
              <a:t>L’objet et l’image sont toujours de nature différente : Si l’objet est réel son image est virtuelle et inversement si l’objet est virtuelle son image est réelle.</a:t>
            </a:r>
          </a:p>
          <a:p>
            <a:pPr lvl="0" algn="just" fontAlgn="base"/>
            <a:r>
              <a:rPr lang="fr-FR" dirty="0">
                <a:latin typeface="Times New Roman" pitchFamily="18" charset="0"/>
                <a:cs typeface="Times New Roman" pitchFamily="18" charset="0"/>
              </a:rPr>
              <a:t>L’image est toujours droite par rapport à l’objet et de même grandeur que l’objet :</a:t>
            </a:r>
          </a:p>
          <a:p>
            <a:endParaRPr lang="fr-FR" dirty="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505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857884" y="1142984"/>
            <a:ext cx="2000264" cy="785818"/>
          </a:xfrm>
          <a:prstGeom prst="rect">
            <a:avLst/>
          </a:prstGeom>
          <a:noFill/>
        </p:spPr>
      </p:pic>
      <p:sp>
        <p:nvSpPr>
          <p:cNvPr id="450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5061" name="Rectangle 5"/>
          <p:cNvSpPr>
            <a:spLocks noChangeArrowheads="1"/>
          </p:cNvSpPr>
          <p:nvPr/>
        </p:nvSpPr>
        <p:spPr bwMode="auto">
          <a:xfrm>
            <a:off x="431800" y="857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50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5062"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143636" y="5500702"/>
            <a:ext cx="1714512" cy="785818"/>
          </a:xfrm>
          <a:prstGeom prst="rect">
            <a:avLst/>
          </a:prstGeom>
          <a:noFill/>
        </p:spPr>
      </p:pic>
      <p:sp>
        <p:nvSpPr>
          <p:cNvPr id="45064" name="Rectangle 8"/>
          <p:cNvSpPr>
            <a:spLocks noChangeArrowheads="1"/>
          </p:cNvSpPr>
          <p:nvPr/>
        </p:nvSpPr>
        <p:spPr bwMode="auto">
          <a:xfrm>
            <a:off x="431800" y="857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5911873"/>
          </a:xfrm>
        </p:spPr>
        <p:txBody>
          <a:bodyPr/>
          <a:lstStyle/>
          <a:p>
            <a:pPr lvl="0" fontAlgn="base"/>
            <a:r>
              <a:rPr lang="fr-FR" dirty="0">
                <a:latin typeface="Times New Roman" pitchFamily="18" charset="0"/>
                <a:cs typeface="Times New Roman" pitchFamily="18" charset="0"/>
              </a:rPr>
              <a:t>où γ est le grandissement</a:t>
            </a:r>
            <a:r>
              <a:rPr lang="fr-FR" dirty="0" smtClean="0">
                <a:latin typeface="Times New Roman" pitchFamily="18" charset="0"/>
                <a:cs typeface="Times New Roman" pitchFamily="18" charset="0"/>
              </a:rPr>
              <a:t>.</a:t>
            </a:r>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lvl="0" fontAlgn="base"/>
            <a:r>
              <a:rPr lang="fr-FR" dirty="0" smtClean="0">
                <a:latin typeface="Times New Roman" pitchFamily="18" charset="0"/>
                <a:cs typeface="Times New Roman" pitchFamily="18" charset="0"/>
              </a:rPr>
              <a:t>Si            </a:t>
            </a:r>
            <a:r>
              <a:rPr lang="fr-FR" dirty="0">
                <a:latin typeface="Times New Roman" pitchFamily="18" charset="0"/>
                <a:cs typeface="Times New Roman" pitchFamily="18" charset="0"/>
              </a:rPr>
              <a:t>l’image se trouve après l’objet et si </a:t>
            </a:r>
            <a:r>
              <a:rPr lang="fr-FR" dirty="0" smtClean="0">
                <a:latin typeface="Times New Roman" pitchFamily="18" charset="0"/>
                <a:cs typeface="Times New Roman" pitchFamily="18" charset="0"/>
              </a:rPr>
              <a:t>       </a:t>
            </a:r>
          </a:p>
          <a:p>
            <a:pPr lvl="0" fontAlgn="base"/>
            <a:r>
              <a:rPr lang="fr-FR" dirty="0" smtClean="0">
                <a:latin typeface="Times New Roman" pitchFamily="18" charset="0"/>
                <a:cs typeface="Times New Roman" pitchFamily="18" charset="0"/>
              </a:rPr>
              <a:t>l’image </a:t>
            </a:r>
            <a:r>
              <a:rPr lang="fr-FR" dirty="0">
                <a:latin typeface="Times New Roman" pitchFamily="18" charset="0"/>
                <a:cs typeface="Times New Roman" pitchFamily="18" charset="0"/>
              </a:rPr>
              <a:t>se trouve avant l’objet. </a:t>
            </a:r>
          </a:p>
          <a:p>
            <a:pPr lvl="0" fontAlgn="base"/>
            <a:r>
              <a:rPr lang="fr-FR" dirty="0">
                <a:latin typeface="Times New Roman" pitchFamily="18" charset="0"/>
                <a:cs typeface="Times New Roman" pitchFamily="18" charset="0"/>
              </a:rPr>
              <a:t>La lame à face parallèles n’est pas un système rigoureusement stigmatique.</a:t>
            </a:r>
          </a:p>
          <a:p>
            <a:pPr>
              <a:buNone/>
            </a:pPr>
            <a:endParaRPr lang="fr-FR" dirty="0"/>
          </a:p>
        </p:txBody>
      </p:sp>
      <p:sp>
        <p:nvSpPr>
          <p:cNvPr id="46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608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42976" y="785818"/>
            <a:ext cx="785786" cy="428604"/>
          </a:xfrm>
          <a:prstGeom prst="rect">
            <a:avLst/>
          </a:prstGeom>
          <a:noFill/>
        </p:spPr>
      </p:pic>
      <p:sp>
        <p:nvSpPr>
          <p:cNvPr id="460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608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715140" y="785818"/>
            <a:ext cx="714348" cy="428604"/>
          </a:xfrm>
          <a:prstGeom prst="rect">
            <a:avLst/>
          </a:prstGeom>
          <a:noFill/>
        </p:spPr>
      </p:pic>
      <p:pic>
        <p:nvPicPr>
          <p:cNvPr id="46086" name="Picture 6"/>
          <p:cNvPicPr>
            <a:picLocks noChangeAspect="1" noChangeArrowheads="1"/>
          </p:cNvPicPr>
          <p:nvPr/>
        </p:nvPicPr>
        <p:blipFill>
          <a:blip r:embed="rId4"/>
          <a:srcRect/>
          <a:stretch>
            <a:fillRect/>
          </a:stretch>
        </p:blipFill>
        <p:spPr bwMode="auto">
          <a:xfrm>
            <a:off x="1857356" y="2643182"/>
            <a:ext cx="6572296" cy="35480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a:bodyPr>
          <a:lstStyle/>
          <a:p>
            <a:pPr algn="just"/>
            <a:r>
              <a:rPr lang="fr-FR" sz="3300" dirty="0" smtClean="0">
                <a:latin typeface="Times New Roman" pitchFamily="18" charset="0"/>
                <a:cs typeface="Times New Roman" pitchFamily="18" charset="0"/>
              </a:rPr>
              <a:t>La résolution des problèmes se fait à l'aide de constructions géométriques (tracés de droites matérialisant les rayons, calculs d'angles), d'où le nom d'optique géométrique. L'optique géométrique permet de retrouver la quasi-totalité des résultats concernant les miroirs, les dioptres et les lentilles ou leurs combinaisons en doublet et systèmes optiques constituant notamment les instruments d'optique. </a:t>
            </a:r>
          </a:p>
          <a:p>
            <a:pPr algn="just">
              <a:buNone/>
            </a:pPr>
            <a:endParaRPr lang="fr-FR" sz="3300" dirty="0" smtClean="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1143000"/>
          </a:xfrm>
        </p:spPr>
        <p:txBody>
          <a:bodyPr/>
          <a:lstStyle/>
          <a:p>
            <a:r>
              <a:rPr lang="fr-FR" b="1" dirty="0" smtClean="0">
                <a:latin typeface="Times New Roman" pitchFamily="18" charset="0"/>
                <a:cs typeface="Times New Roman" pitchFamily="18" charset="0"/>
              </a:rPr>
              <a:t>Prisme </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428596" y="1643050"/>
            <a:ext cx="8229600" cy="4840303"/>
          </a:xfrm>
        </p:spPr>
        <p:txBody>
          <a:bodyPr>
            <a:normAutofit/>
          </a:bodyPr>
          <a:lstStyle/>
          <a:p>
            <a:pPr algn="just"/>
            <a:r>
              <a:rPr lang="fr-FR" dirty="0" smtClean="0">
                <a:latin typeface="Times New Roman" pitchFamily="18" charset="0"/>
                <a:cs typeface="Times New Roman" pitchFamily="18" charset="0"/>
              </a:rPr>
              <a:t>On appelle prisme</a:t>
            </a:r>
            <a:r>
              <a:rPr lang="fr-FR" dirty="0">
                <a:latin typeface="Times New Roman" pitchFamily="18" charset="0"/>
                <a:cs typeface="Times New Roman" pitchFamily="18" charset="0"/>
              </a:rPr>
              <a:t>, en optique, un milieu transparent limité par deux faces planes non parallèles (dioptres). Il est constitué de verre, c’est un milieu homogène, transparent et isotrope. L’intersection des deux faces du prisme forme l’arête du prisme, caractérisée par un angle </a:t>
            </a:r>
            <a:r>
              <a:rPr lang="fr-FR" i="1" dirty="0">
                <a:latin typeface="Times New Roman" pitchFamily="18" charset="0"/>
                <a:cs typeface="Times New Roman" pitchFamily="18" charset="0"/>
              </a:rPr>
              <a:t>A</a:t>
            </a:r>
            <a:r>
              <a:rPr lang="fr-FR" dirty="0">
                <a:latin typeface="Times New Roman" pitchFamily="18" charset="0"/>
                <a:cs typeface="Times New Roman" pitchFamily="18" charset="0"/>
              </a:rPr>
              <a:t>. La base du prisme est la troisième face, dont les bords sont généralement parallèles à l’arête. Le plan d’incidence est le plan formé par le rayon incident et la normale à la surface d’entrée du prisme au point d’incidence</a:t>
            </a:r>
          </a:p>
          <a:p>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16"/>
          <p:cNvPicPr>
            <a:picLocks noGrp="1"/>
          </p:cNvPicPr>
          <p:nvPr>
            <p:ph idx="1"/>
          </p:nvPr>
        </p:nvPicPr>
        <p:blipFill>
          <a:blip r:embed="rId2"/>
          <a:stretch>
            <a:fillRect/>
          </a:stretch>
        </p:blipFill>
        <p:spPr>
          <a:xfrm>
            <a:off x="928662" y="1643050"/>
            <a:ext cx="6643734" cy="3510769"/>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1143000"/>
          </a:xfrm>
        </p:spPr>
        <p:txBody>
          <a:bodyPr>
            <a:normAutofit fontScale="90000"/>
          </a:bodyPr>
          <a:lstStyle/>
          <a:p>
            <a:r>
              <a:rPr lang="fr-FR" b="1" dirty="0">
                <a:latin typeface="Times New Roman" pitchFamily="18" charset="0"/>
                <a:cs typeface="Times New Roman" pitchFamily="18" charset="0"/>
              </a:rPr>
              <a:t>a-</a:t>
            </a:r>
            <a:r>
              <a:rPr lang="fr-FR" b="1" dirty="0" err="1">
                <a:latin typeface="Times New Roman" pitchFamily="18" charset="0"/>
                <a:cs typeface="Times New Roman" pitchFamily="18" charset="0"/>
              </a:rPr>
              <a:t>Etude</a:t>
            </a:r>
            <a:r>
              <a:rPr lang="fr-FR" b="1" dirty="0">
                <a:latin typeface="Times New Roman" pitchFamily="18" charset="0"/>
                <a:cs typeface="Times New Roman" pitchFamily="18" charset="0"/>
              </a:rPr>
              <a:t> de la marche du rayon </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500034" y="1285860"/>
            <a:ext cx="8229600" cy="4525963"/>
          </a:xfrm>
        </p:spPr>
        <p:txBody>
          <a:bodyPr/>
          <a:lstStyle/>
          <a:p>
            <a:pPr algn="just"/>
            <a:r>
              <a:rPr lang="fr-FR" dirty="0"/>
              <a:t>Soit </a:t>
            </a:r>
            <a:r>
              <a:rPr lang="fr-FR" i="1" dirty="0"/>
              <a:t>SI</a:t>
            </a:r>
            <a:r>
              <a:rPr lang="fr-FR" dirty="0"/>
              <a:t> un rayon incident quelconque qui frappe en </a:t>
            </a:r>
            <a:r>
              <a:rPr lang="fr-FR" i="1" dirty="0"/>
              <a:t>I</a:t>
            </a:r>
            <a:r>
              <a:rPr lang="fr-FR" dirty="0"/>
              <a:t>la face d'entrée </a:t>
            </a:r>
            <a:r>
              <a:rPr lang="fr-FR" i="1" dirty="0"/>
              <a:t>AB</a:t>
            </a:r>
            <a:r>
              <a:rPr lang="fr-FR" dirty="0"/>
              <a:t> du prisme ; provenant d'un milieu moins réfringent que celui du prisme, ce rayon subit en</a:t>
            </a:r>
            <a:r>
              <a:rPr lang="fr-FR" i="1" dirty="0"/>
              <a:t> I</a:t>
            </a:r>
            <a:r>
              <a:rPr lang="fr-FR" dirty="0"/>
              <a:t> le phénomène de réfraction en respectant les deux lois de Descartes. </a:t>
            </a:r>
          </a:p>
          <a:p>
            <a:endParaRPr lang="fr-FR" dirty="0"/>
          </a:p>
        </p:txBody>
      </p:sp>
      <p:pic>
        <p:nvPicPr>
          <p:cNvPr id="5" name="Picture 2318"/>
          <p:cNvPicPr/>
          <p:nvPr/>
        </p:nvPicPr>
        <p:blipFill>
          <a:blip r:embed="rId2"/>
          <a:stretch>
            <a:fillRect/>
          </a:stretch>
        </p:blipFill>
        <p:spPr>
          <a:xfrm>
            <a:off x="3143240" y="3571876"/>
            <a:ext cx="4214842" cy="276339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401080" cy="5929354"/>
          </a:xfrm>
        </p:spPr>
        <p:txBody>
          <a:bodyPr>
            <a:normAutofit fontScale="55000" lnSpcReduction="20000"/>
          </a:bodyPr>
          <a:lstStyle/>
          <a:p>
            <a:r>
              <a:rPr lang="fr-FR" sz="3800" dirty="0">
                <a:latin typeface="Times New Roman" pitchFamily="18" charset="0"/>
                <a:cs typeface="Times New Roman" pitchFamily="18" charset="0"/>
              </a:rPr>
              <a:t>Si </a:t>
            </a:r>
            <a:r>
              <a:rPr lang="fr-FR" sz="3800" i="1" dirty="0">
                <a:latin typeface="Times New Roman" pitchFamily="18" charset="0"/>
                <a:cs typeface="Times New Roman" pitchFamily="18" charset="0"/>
              </a:rPr>
              <a:t>n </a:t>
            </a:r>
            <a:r>
              <a:rPr lang="fr-FR" sz="3800" dirty="0">
                <a:latin typeface="Times New Roman" pitchFamily="18" charset="0"/>
                <a:cs typeface="Times New Roman" pitchFamily="18" charset="0"/>
              </a:rPr>
              <a:t>est l’indice du prisme, les lois de </a:t>
            </a:r>
            <a:r>
              <a:rPr lang="fr-FR" sz="3800" dirty="0" err="1">
                <a:latin typeface="Times New Roman" pitchFamily="18" charset="0"/>
                <a:cs typeface="Times New Roman" pitchFamily="18" charset="0"/>
              </a:rPr>
              <a:t>Snell</a:t>
            </a:r>
            <a:r>
              <a:rPr lang="fr-FR" sz="3800" dirty="0">
                <a:latin typeface="Times New Roman" pitchFamily="18" charset="0"/>
                <a:cs typeface="Times New Roman" pitchFamily="18" charset="0"/>
              </a:rPr>
              <a:t>-Descartes </a:t>
            </a:r>
            <a:r>
              <a:rPr lang="fr-FR" sz="3800" dirty="0" smtClean="0">
                <a:latin typeface="Times New Roman" pitchFamily="18" charset="0"/>
                <a:cs typeface="Times New Roman" pitchFamily="18" charset="0"/>
              </a:rPr>
              <a:t>en  </a:t>
            </a:r>
            <a:r>
              <a:rPr lang="fr-FR" sz="3800" i="1" dirty="0">
                <a:latin typeface="Times New Roman" pitchFamily="18" charset="0"/>
                <a:cs typeface="Times New Roman" pitchFamily="18" charset="0"/>
              </a:rPr>
              <a:t>I </a:t>
            </a:r>
            <a:r>
              <a:rPr lang="fr-FR" sz="3800" dirty="0">
                <a:latin typeface="Times New Roman" pitchFamily="18" charset="0"/>
                <a:cs typeface="Times New Roman" pitchFamily="18" charset="0"/>
              </a:rPr>
              <a:t>et </a:t>
            </a:r>
            <a:r>
              <a:rPr lang="fr-FR" sz="3800" i="1" dirty="0">
                <a:latin typeface="Times New Roman" pitchFamily="18" charset="0"/>
                <a:cs typeface="Times New Roman" pitchFamily="18" charset="0"/>
              </a:rPr>
              <a:t>I’ </a:t>
            </a:r>
            <a:r>
              <a:rPr lang="fr-FR" sz="3800" dirty="0">
                <a:latin typeface="Times New Roman" pitchFamily="18" charset="0"/>
                <a:cs typeface="Times New Roman" pitchFamily="18" charset="0"/>
              </a:rPr>
              <a:t>imposent les deux relations suivantes :</a:t>
            </a:r>
          </a:p>
          <a:p>
            <a:r>
              <a:rPr lang="en-US" sz="3800" dirty="0">
                <a:latin typeface="Times New Roman" pitchFamily="18" charset="0"/>
                <a:cs typeface="Times New Roman" pitchFamily="18" charset="0"/>
              </a:rPr>
              <a:t>sin </a:t>
            </a:r>
            <a:r>
              <a:rPr lang="en-US" sz="3800" i="1" dirty="0" err="1">
                <a:latin typeface="Times New Roman" pitchFamily="18" charset="0"/>
                <a:cs typeface="Times New Roman" pitchFamily="18" charset="0"/>
              </a:rPr>
              <a:t>i</a:t>
            </a:r>
            <a:r>
              <a:rPr lang="en-US" sz="3800" i="1" dirty="0">
                <a:latin typeface="Times New Roman" pitchFamily="18" charset="0"/>
                <a:cs typeface="Times New Roman" pitchFamily="18" charset="0"/>
              </a:rPr>
              <a:t> </a:t>
            </a:r>
            <a:r>
              <a:rPr lang="en-US" sz="3800" dirty="0">
                <a:latin typeface="Times New Roman" pitchFamily="18" charset="0"/>
                <a:cs typeface="Times New Roman" pitchFamily="18" charset="0"/>
              </a:rPr>
              <a:t>= </a:t>
            </a:r>
            <a:r>
              <a:rPr lang="en-US" sz="3800" i="1" dirty="0">
                <a:latin typeface="Times New Roman" pitchFamily="18" charset="0"/>
                <a:cs typeface="Times New Roman" pitchFamily="18" charset="0"/>
              </a:rPr>
              <a:t>n </a:t>
            </a:r>
            <a:r>
              <a:rPr lang="en-US" sz="3800" dirty="0">
                <a:latin typeface="Times New Roman" pitchFamily="18" charset="0"/>
                <a:cs typeface="Times New Roman" pitchFamily="18" charset="0"/>
              </a:rPr>
              <a:t>sin </a:t>
            </a:r>
            <a:r>
              <a:rPr lang="en-US" sz="3800" i="1" dirty="0">
                <a:latin typeface="Times New Roman" pitchFamily="18" charset="0"/>
                <a:cs typeface="Times New Roman" pitchFamily="18" charset="0"/>
              </a:rPr>
              <a:t>r</a:t>
            </a:r>
            <a:r>
              <a:rPr lang="en-US" sz="3800" i="1" dirty="0" smtClean="0">
                <a:latin typeface="Times New Roman" pitchFamily="18" charset="0"/>
                <a:cs typeface="Times New Roman" pitchFamily="18" charset="0"/>
              </a:rPr>
              <a:t>; </a:t>
            </a:r>
            <a:r>
              <a:rPr lang="en-US" sz="3800" dirty="0" smtClean="0">
                <a:latin typeface="Times New Roman" pitchFamily="18" charset="0"/>
                <a:cs typeface="Times New Roman" pitchFamily="18" charset="0"/>
              </a:rPr>
              <a:t>sin </a:t>
            </a:r>
            <a:r>
              <a:rPr lang="en-US" sz="3800" i="1" dirty="0" err="1">
                <a:latin typeface="Times New Roman" pitchFamily="18" charset="0"/>
                <a:cs typeface="Times New Roman" pitchFamily="18" charset="0"/>
              </a:rPr>
              <a:t>i</a:t>
            </a:r>
            <a:r>
              <a:rPr lang="en-US" sz="3800" i="1" dirty="0">
                <a:latin typeface="Times New Roman" pitchFamily="18" charset="0"/>
                <a:cs typeface="Times New Roman" pitchFamily="18" charset="0"/>
              </a:rPr>
              <a:t>’</a:t>
            </a:r>
            <a:r>
              <a:rPr lang="en-US" sz="3800" dirty="0">
                <a:latin typeface="Times New Roman" pitchFamily="18" charset="0"/>
                <a:cs typeface="Times New Roman" pitchFamily="18" charset="0"/>
              </a:rPr>
              <a:t>= </a:t>
            </a:r>
            <a:r>
              <a:rPr lang="en-US" sz="3800" i="1" dirty="0">
                <a:latin typeface="Times New Roman" pitchFamily="18" charset="0"/>
                <a:cs typeface="Times New Roman" pitchFamily="18" charset="0"/>
              </a:rPr>
              <a:t>n </a:t>
            </a:r>
            <a:r>
              <a:rPr lang="en-US" sz="3800" dirty="0">
                <a:latin typeface="Times New Roman" pitchFamily="18" charset="0"/>
                <a:cs typeface="Times New Roman" pitchFamily="18" charset="0"/>
              </a:rPr>
              <a:t>sin </a:t>
            </a:r>
            <a:r>
              <a:rPr lang="en-US" sz="3800" i="1" dirty="0">
                <a:latin typeface="Times New Roman" pitchFamily="18" charset="0"/>
                <a:cs typeface="Times New Roman" pitchFamily="18" charset="0"/>
              </a:rPr>
              <a:t>r</a:t>
            </a:r>
            <a:r>
              <a:rPr lang="en-US" sz="3800" i="1" dirty="0" smtClean="0">
                <a:latin typeface="Times New Roman" pitchFamily="18" charset="0"/>
                <a:cs typeface="Times New Roman" pitchFamily="18" charset="0"/>
              </a:rPr>
              <a:t>’;</a:t>
            </a:r>
          </a:p>
          <a:p>
            <a:r>
              <a:rPr lang="fr-FR" sz="3800" dirty="0">
                <a:latin typeface="Times New Roman" pitchFamily="18" charset="0"/>
                <a:cs typeface="Times New Roman" pitchFamily="18" charset="0"/>
              </a:rPr>
              <a:t>Compte tenu de la définition du prisme, il est clair que le rayon émergent ne peut être dans le prolongement du rayon incident, pas plus qu'il ne peut lui être parallèle. Le prisme a donc bien le pouvoir de dévier la lumière, et cette déviation a pour effet dans le cas général, de rabattre vers la base BC du prisme le rayon lumineux.</a:t>
            </a:r>
          </a:p>
          <a:p>
            <a:r>
              <a:rPr lang="fr-FR" sz="3800" dirty="0">
                <a:latin typeface="Times New Roman" pitchFamily="18" charset="0"/>
                <a:cs typeface="Times New Roman" pitchFamily="18" charset="0"/>
              </a:rPr>
              <a:t>L'angle de déviation D est par définition l'angle dont il faut faire tourner le rayon incident SI pour l'amener dans la direction du rayon émergent I'R. Cette déviation est donc la somme de deux déviations successives qui ont lieu dans le même sens, l'une à l'entrée, l'autre à la sortie du prisme, soit :  </a:t>
            </a:r>
          </a:p>
          <a:p>
            <a:r>
              <a:rPr lang="fr-FR" sz="3800" i="1" dirty="0">
                <a:latin typeface="Times New Roman" pitchFamily="18" charset="0"/>
                <a:cs typeface="Times New Roman" pitchFamily="18" charset="0"/>
              </a:rPr>
              <a:t>D = (i - r) + (i' – r') </a:t>
            </a:r>
            <a:endParaRPr lang="fr-FR" sz="3800" dirty="0">
              <a:latin typeface="Times New Roman" pitchFamily="18" charset="0"/>
              <a:cs typeface="Times New Roman" pitchFamily="18" charset="0"/>
            </a:endParaRPr>
          </a:p>
          <a:p>
            <a:r>
              <a:rPr lang="fr-FR" sz="3800" dirty="0">
                <a:latin typeface="Times New Roman" pitchFamily="18" charset="0"/>
                <a:cs typeface="Times New Roman" pitchFamily="18" charset="0"/>
              </a:rPr>
              <a:t>D’autre part, dans le triangle </a:t>
            </a:r>
            <a:r>
              <a:rPr lang="fr-FR" sz="3800" i="1" dirty="0">
                <a:latin typeface="Times New Roman" pitchFamily="18" charset="0"/>
                <a:cs typeface="Times New Roman" pitchFamily="18" charset="0"/>
              </a:rPr>
              <a:t>IHI’</a:t>
            </a:r>
            <a:r>
              <a:rPr lang="fr-FR" sz="3800" dirty="0">
                <a:latin typeface="Times New Roman" pitchFamily="18" charset="0"/>
                <a:cs typeface="Times New Roman" pitchFamily="18" charset="0"/>
              </a:rPr>
              <a:t>, nous voyons que </a:t>
            </a:r>
            <a:r>
              <a:rPr lang="fr-FR" sz="3800" dirty="0" smtClean="0">
                <a:latin typeface="Times New Roman" pitchFamily="18" charset="0"/>
                <a:cs typeface="Times New Roman" pitchFamily="18" charset="0"/>
              </a:rPr>
              <a:t>:</a:t>
            </a:r>
          </a:p>
          <a:p>
            <a:r>
              <a:rPr lang="fr-FR" sz="3800" dirty="0" smtClean="0">
                <a:latin typeface="Times New Roman" pitchFamily="18" charset="0"/>
                <a:cs typeface="Times New Roman" pitchFamily="18" charset="0"/>
              </a:rPr>
              <a:t> </a:t>
            </a:r>
            <a:r>
              <a:rPr lang="en-US" sz="3800" dirty="0">
                <a:latin typeface="Times New Roman" pitchFamily="18" charset="0"/>
                <a:cs typeface="Times New Roman" pitchFamily="18" charset="0"/>
              </a:rPr>
              <a:t>π</a:t>
            </a:r>
            <a:r>
              <a:rPr lang="fr-FR" sz="3800" i="1" dirty="0">
                <a:latin typeface="Times New Roman" pitchFamily="18" charset="0"/>
                <a:cs typeface="Times New Roman" pitchFamily="18" charset="0"/>
              </a:rPr>
              <a:t>- A </a:t>
            </a:r>
            <a:r>
              <a:rPr lang="fr-FR" sz="3800" dirty="0">
                <a:latin typeface="Times New Roman" pitchFamily="18" charset="0"/>
                <a:cs typeface="Times New Roman" pitchFamily="18" charset="0"/>
              </a:rPr>
              <a:t>+ </a:t>
            </a:r>
            <a:r>
              <a:rPr lang="fr-FR" sz="3800" i="1" dirty="0">
                <a:latin typeface="Times New Roman" pitchFamily="18" charset="0"/>
                <a:cs typeface="Times New Roman" pitchFamily="18" charset="0"/>
              </a:rPr>
              <a:t>r </a:t>
            </a:r>
            <a:r>
              <a:rPr lang="fr-FR" sz="3800" dirty="0">
                <a:latin typeface="Times New Roman" pitchFamily="18" charset="0"/>
                <a:cs typeface="Times New Roman" pitchFamily="18" charset="0"/>
              </a:rPr>
              <a:t>+ </a:t>
            </a:r>
            <a:r>
              <a:rPr lang="fr-FR" sz="3800" i="1" dirty="0">
                <a:latin typeface="Times New Roman" pitchFamily="18" charset="0"/>
                <a:cs typeface="Times New Roman" pitchFamily="18" charset="0"/>
              </a:rPr>
              <a:t>r’ </a:t>
            </a:r>
            <a:r>
              <a:rPr lang="fr-FR" sz="3800" dirty="0">
                <a:latin typeface="Times New Roman" pitchFamily="18" charset="0"/>
                <a:cs typeface="Times New Roman" pitchFamily="18" charset="0"/>
              </a:rPr>
              <a:t>= </a:t>
            </a:r>
            <a:r>
              <a:rPr lang="en-US" sz="3800" i="1" dirty="0">
                <a:latin typeface="Times New Roman" pitchFamily="18" charset="0"/>
                <a:cs typeface="Times New Roman" pitchFamily="18" charset="0"/>
              </a:rPr>
              <a:t>π </a:t>
            </a:r>
            <a:r>
              <a:rPr lang="fr-FR" sz="3800" dirty="0">
                <a:latin typeface="Times New Roman" pitchFamily="18" charset="0"/>
                <a:cs typeface="Times New Roman" pitchFamily="18" charset="0"/>
              </a:rPr>
              <a:t>Soit :  </a:t>
            </a:r>
            <a:r>
              <a:rPr lang="fr-FR" sz="3800" i="1" dirty="0" smtClean="0">
                <a:latin typeface="Times New Roman" pitchFamily="18" charset="0"/>
                <a:cs typeface="Times New Roman" pitchFamily="18" charset="0"/>
              </a:rPr>
              <a:t>A </a:t>
            </a:r>
            <a:r>
              <a:rPr lang="fr-FR" sz="3800" dirty="0">
                <a:latin typeface="Times New Roman" pitchFamily="18" charset="0"/>
                <a:cs typeface="Times New Roman" pitchFamily="18" charset="0"/>
              </a:rPr>
              <a:t>= </a:t>
            </a:r>
            <a:r>
              <a:rPr lang="fr-FR" sz="3800" i="1" dirty="0">
                <a:latin typeface="Times New Roman" pitchFamily="18" charset="0"/>
                <a:cs typeface="Times New Roman" pitchFamily="18" charset="0"/>
              </a:rPr>
              <a:t>r </a:t>
            </a:r>
            <a:r>
              <a:rPr lang="fr-FR" sz="3800" dirty="0">
                <a:latin typeface="Times New Roman" pitchFamily="18" charset="0"/>
                <a:cs typeface="Times New Roman" pitchFamily="18" charset="0"/>
              </a:rPr>
              <a:t>+ </a:t>
            </a:r>
            <a:r>
              <a:rPr lang="fr-FR" sz="3800" i="1" dirty="0" smtClean="0">
                <a:latin typeface="Times New Roman" pitchFamily="18" charset="0"/>
                <a:cs typeface="Times New Roman" pitchFamily="18" charset="0"/>
              </a:rPr>
              <a:t>r’ </a:t>
            </a:r>
            <a:r>
              <a:rPr lang="fr-FR" sz="3800" dirty="0" smtClean="0">
                <a:latin typeface="Times New Roman" pitchFamily="18" charset="0"/>
                <a:cs typeface="Times New Roman" pitchFamily="18" charset="0"/>
              </a:rPr>
              <a:t>Ce </a:t>
            </a:r>
            <a:r>
              <a:rPr lang="fr-FR" sz="3800" dirty="0">
                <a:latin typeface="Times New Roman" pitchFamily="18" charset="0"/>
                <a:cs typeface="Times New Roman" pitchFamily="18" charset="0"/>
              </a:rPr>
              <a:t>qui entraîne :  </a:t>
            </a:r>
            <a:r>
              <a:rPr lang="fr-FR" sz="3800" i="1" dirty="0" smtClean="0">
                <a:latin typeface="Times New Roman" pitchFamily="18" charset="0"/>
                <a:cs typeface="Times New Roman" pitchFamily="18" charset="0"/>
              </a:rPr>
              <a:t>D </a:t>
            </a:r>
            <a:r>
              <a:rPr lang="fr-FR" sz="3800" i="1" dirty="0">
                <a:latin typeface="Times New Roman" pitchFamily="18" charset="0"/>
                <a:cs typeface="Times New Roman" pitchFamily="18" charset="0"/>
              </a:rPr>
              <a:t>= i + i' – A </a:t>
            </a:r>
            <a:endParaRPr lang="fr-FR" sz="3800" dirty="0">
              <a:latin typeface="Times New Roman" pitchFamily="18" charset="0"/>
              <a:cs typeface="Times New Roman" pitchFamily="18" charset="0"/>
            </a:endParaRPr>
          </a:p>
          <a:p>
            <a:r>
              <a:rPr lang="fr-FR" sz="3800" dirty="0">
                <a:latin typeface="Times New Roman" pitchFamily="18" charset="0"/>
                <a:cs typeface="Times New Roman" pitchFamily="18" charset="0"/>
              </a:rPr>
              <a:t>Les formules du prisme se résument de la façon suivante :  </a:t>
            </a:r>
          </a:p>
          <a:p>
            <a:pPr>
              <a:buNone/>
            </a:pP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446"/>
          <p:cNvPicPr>
            <a:picLocks noGrp="1"/>
          </p:cNvPicPr>
          <p:nvPr>
            <p:ph idx="1"/>
          </p:nvPr>
        </p:nvPicPr>
        <p:blipFill>
          <a:blip r:embed="rId2"/>
          <a:stretch>
            <a:fillRect/>
          </a:stretch>
        </p:blipFill>
        <p:spPr>
          <a:xfrm>
            <a:off x="3214678" y="714356"/>
            <a:ext cx="1733631" cy="428627"/>
          </a:xfrm>
          <a:prstGeom prst="rect">
            <a:avLst/>
          </a:prstGeom>
        </p:spPr>
      </p:pic>
      <p:pic>
        <p:nvPicPr>
          <p:cNvPr id="5" name="Picture 2448"/>
          <p:cNvPicPr/>
          <p:nvPr/>
        </p:nvPicPr>
        <p:blipFill>
          <a:blip r:embed="rId3"/>
          <a:stretch>
            <a:fillRect/>
          </a:stretch>
        </p:blipFill>
        <p:spPr>
          <a:xfrm>
            <a:off x="3214678" y="1428736"/>
            <a:ext cx="1714512" cy="423484"/>
          </a:xfrm>
          <a:prstGeom prst="rect">
            <a:avLst/>
          </a:prstGeom>
        </p:spPr>
      </p:pic>
      <p:pic>
        <p:nvPicPr>
          <p:cNvPr id="6" name="Picture 2450"/>
          <p:cNvPicPr/>
          <p:nvPr/>
        </p:nvPicPr>
        <p:blipFill>
          <a:blip r:embed="rId4"/>
          <a:stretch>
            <a:fillRect/>
          </a:stretch>
        </p:blipFill>
        <p:spPr>
          <a:xfrm>
            <a:off x="3286116" y="2071678"/>
            <a:ext cx="1347604" cy="418912"/>
          </a:xfrm>
          <a:prstGeom prst="rect">
            <a:avLst/>
          </a:prstGeom>
        </p:spPr>
      </p:pic>
      <p:pic>
        <p:nvPicPr>
          <p:cNvPr id="7" name="Picture 2452"/>
          <p:cNvPicPr/>
          <p:nvPr/>
        </p:nvPicPr>
        <p:blipFill>
          <a:blip r:embed="rId5"/>
          <a:stretch>
            <a:fillRect/>
          </a:stretch>
        </p:blipFill>
        <p:spPr>
          <a:xfrm>
            <a:off x="3214678" y="2786058"/>
            <a:ext cx="1566870" cy="41891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normAutofit fontScale="90000"/>
          </a:bodyPr>
          <a:lstStyle/>
          <a:p>
            <a:r>
              <a:rPr lang="fr-FR" b="1" dirty="0" smtClean="0">
                <a:latin typeface="Times New Roman" pitchFamily="18" charset="0"/>
                <a:cs typeface="Times New Roman" pitchFamily="18" charset="0"/>
              </a:rPr>
              <a:t>b-Dispersion de la lumière : </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000108"/>
            <a:ext cx="8229600" cy="5126055"/>
          </a:xfrm>
        </p:spPr>
        <p:txBody>
          <a:bodyPr>
            <a:noAutofit/>
          </a:bodyPr>
          <a:lstStyle/>
          <a:p>
            <a:pPr algn="just"/>
            <a:r>
              <a:rPr lang="fr-FR" dirty="0" smtClean="0">
                <a:latin typeface="Times New Roman" pitchFamily="18" charset="0"/>
                <a:cs typeface="Times New Roman" pitchFamily="18" charset="0"/>
              </a:rPr>
              <a:t>Nous </a:t>
            </a:r>
            <a:r>
              <a:rPr lang="fr-FR" dirty="0">
                <a:latin typeface="Times New Roman" pitchFamily="18" charset="0"/>
                <a:cs typeface="Times New Roman" pitchFamily="18" charset="0"/>
              </a:rPr>
              <a:t>avons vu au chapitre 1 que l’indice de réfraction dépendait de la longueur d’onde (couleur) de la lumière visible. C’est ce que l’on appelle la dispersion. A cause de ce phénomène, un prisme disperse (décompose) une lumière blanche en ses différentes composantes. L’ensemble de ces composantes constituent le spectre de la lumière blanche (on répertorie généralement sept couleurs dominantes : rouge, orangé, jaune, vert, bleu, indigo, violet).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285728"/>
            <a:ext cx="8229600" cy="4525963"/>
          </a:xfrm>
        </p:spPr>
        <p:txBody>
          <a:bodyPr/>
          <a:lstStyle/>
          <a:p>
            <a:pPr algn="just"/>
            <a:r>
              <a:rPr lang="fr-FR" dirty="0" smtClean="0">
                <a:latin typeface="Times New Roman" pitchFamily="18" charset="0"/>
                <a:cs typeface="Times New Roman" pitchFamily="18" charset="0"/>
              </a:rPr>
              <a:t>Nous savons, d’une part, que la déviation croît avec l’indice de réfraction, et que, d’autre part, </a:t>
            </a:r>
            <a:r>
              <a:rPr lang="fr-FR" i="1" dirty="0" smtClean="0">
                <a:latin typeface="Times New Roman" pitchFamily="18" charset="0"/>
                <a:cs typeface="Times New Roman" pitchFamily="18" charset="0"/>
              </a:rPr>
              <a:t>n </a:t>
            </a:r>
            <a:r>
              <a:rPr lang="fr-FR" dirty="0" smtClean="0">
                <a:latin typeface="Times New Roman" pitchFamily="18" charset="0"/>
                <a:cs typeface="Times New Roman" pitchFamily="18" charset="0"/>
              </a:rPr>
              <a:t>augmente quand la longueur d’onde diminue (loi de Cauchy). Cela signifie que la déviation augmente quand la longueur d’onde diminue : les radiations de courte longueur d’onde sont donc les plus déviées par le prisme (le violet est plus dévié que le rouge).</a:t>
            </a:r>
            <a:endParaRPr lang="fr-FR" dirty="0"/>
          </a:p>
        </p:txBody>
      </p:sp>
      <p:pic>
        <p:nvPicPr>
          <p:cNvPr id="4" name="Picture 2632"/>
          <p:cNvPicPr/>
          <p:nvPr/>
        </p:nvPicPr>
        <p:blipFill>
          <a:blip r:embed="rId2"/>
          <a:stretch>
            <a:fillRect/>
          </a:stretch>
        </p:blipFill>
        <p:spPr>
          <a:xfrm>
            <a:off x="1928794" y="4143380"/>
            <a:ext cx="5143536" cy="235745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Dioptre sphérique</a:t>
            </a:r>
            <a:endParaRPr lang="fr-FR" dirty="0"/>
          </a:p>
        </p:txBody>
      </p:sp>
      <p:sp>
        <p:nvSpPr>
          <p:cNvPr id="3" name="Espace réservé du contenu 2"/>
          <p:cNvSpPr>
            <a:spLocks noGrp="1"/>
          </p:cNvSpPr>
          <p:nvPr>
            <p:ph idx="1"/>
          </p:nvPr>
        </p:nvSpPr>
        <p:spPr/>
        <p:txBody>
          <a:bodyPr/>
          <a:lstStyle/>
          <a:p>
            <a:r>
              <a:rPr lang="fr-FR" dirty="0"/>
              <a:t>Un dioptre sphérique est une surface sphérique de centre C séparant deux milieux d’indices de réfractions différents. </a:t>
            </a:r>
          </a:p>
          <a:p>
            <a:endParaRPr lang="fr-FR" dirty="0"/>
          </a:p>
        </p:txBody>
      </p:sp>
      <p:pic>
        <p:nvPicPr>
          <p:cNvPr id="4" name="Picture 3790"/>
          <p:cNvPicPr/>
          <p:nvPr/>
        </p:nvPicPr>
        <p:blipFill>
          <a:blip r:embed="rId2"/>
          <a:stretch>
            <a:fillRect/>
          </a:stretch>
        </p:blipFill>
        <p:spPr>
          <a:xfrm>
            <a:off x="1357290" y="3429000"/>
            <a:ext cx="6286544" cy="2786082"/>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28"/>
            <a:ext cx="8229600" cy="642934"/>
          </a:xfrm>
        </p:spPr>
        <p:txBody>
          <a:bodyPr>
            <a:normAutofit fontScale="90000"/>
          </a:bodyPr>
          <a:lstStyle/>
          <a:p>
            <a:r>
              <a:rPr lang="fr-FR" sz="4000" b="1" dirty="0">
                <a:latin typeface="Times New Roman" pitchFamily="18" charset="0"/>
                <a:cs typeface="Times New Roman" pitchFamily="18" charset="0"/>
              </a:rPr>
              <a:t>Relations de conjugaison</a:t>
            </a:r>
            <a:endParaRPr lang="fr-FR" sz="4000" dirty="0">
              <a:latin typeface="Times New Roman" pitchFamily="18" charset="0"/>
              <a:cs typeface="Times New Roman" pitchFamily="18" charset="0"/>
            </a:endParaRPr>
          </a:p>
        </p:txBody>
      </p:sp>
      <p:pic>
        <p:nvPicPr>
          <p:cNvPr id="4" name="Picture 3792"/>
          <p:cNvPicPr>
            <a:picLocks noGrp="1"/>
          </p:cNvPicPr>
          <p:nvPr>
            <p:ph idx="1"/>
          </p:nvPr>
        </p:nvPicPr>
        <p:blipFill>
          <a:blip r:embed="rId2"/>
          <a:stretch>
            <a:fillRect/>
          </a:stretch>
        </p:blipFill>
        <p:spPr>
          <a:xfrm>
            <a:off x="1571604" y="1000108"/>
            <a:ext cx="5214974" cy="1857388"/>
          </a:xfrm>
          <a:prstGeom prst="rect">
            <a:avLst/>
          </a:prstGeom>
        </p:spPr>
      </p:pic>
      <p:pic>
        <p:nvPicPr>
          <p:cNvPr id="6" name="Picture 3964"/>
          <p:cNvPicPr/>
          <p:nvPr/>
        </p:nvPicPr>
        <p:blipFill>
          <a:blip r:embed="rId3"/>
          <a:stretch>
            <a:fillRect/>
          </a:stretch>
        </p:blipFill>
        <p:spPr>
          <a:xfrm>
            <a:off x="1285852" y="2786058"/>
            <a:ext cx="7143800" cy="371477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latin typeface="Times New Roman" pitchFamily="18" charset="0"/>
                <a:cs typeface="Times New Roman" pitchFamily="18" charset="0"/>
              </a:rPr>
              <a:t>la relation de conjugaison du dioptre sphérique</a:t>
            </a:r>
          </a:p>
        </p:txBody>
      </p:sp>
      <p:pic>
        <p:nvPicPr>
          <p:cNvPr id="4" name="Picture 51699"/>
          <p:cNvPicPr>
            <a:picLocks noGrp="1"/>
          </p:cNvPicPr>
          <p:nvPr>
            <p:ph idx="1"/>
          </p:nvPr>
        </p:nvPicPr>
        <p:blipFill>
          <a:blip r:embed="rId2"/>
          <a:stretch>
            <a:fillRect/>
          </a:stretch>
        </p:blipFill>
        <p:spPr>
          <a:xfrm>
            <a:off x="1214414" y="1928802"/>
            <a:ext cx="6215106" cy="1143008"/>
          </a:xfrm>
          <a:prstGeom prst="rect">
            <a:avLst/>
          </a:prstGeom>
        </p:spPr>
      </p:pic>
      <p:sp>
        <p:nvSpPr>
          <p:cNvPr id="57345" name="Rectangle 1"/>
          <p:cNvSpPr>
            <a:spLocks noChangeArrowheads="1"/>
          </p:cNvSpPr>
          <p:nvPr/>
        </p:nvSpPr>
        <p:spPr bwMode="auto">
          <a:xfrm>
            <a:off x="0" y="3286124"/>
            <a:ext cx="878684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Avec : </a:t>
            </a:r>
            <a:r>
              <a:rPr kumimoji="0" lang="fr-FR"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V</a:t>
            </a: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est la vergence ou la puissance du dioptre (unité : Dioptrie  = m</a:t>
            </a:r>
            <a:r>
              <a:rPr kumimoji="0" lang="fr-FR" sz="2400" b="0"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-1</a:t>
            </a: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428596" y="4429132"/>
            <a:ext cx="7929618" cy="1200329"/>
          </a:xfrm>
          <a:prstGeom prst="rect">
            <a:avLst/>
          </a:prstGeom>
        </p:spPr>
        <p:txBody>
          <a:bodyPr wrap="square">
            <a:spAutoFit/>
          </a:bodyPr>
          <a:lstStyle/>
          <a:p>
            <a:r>
              <a:rPr lang="en-US" sz="2400" b="1" dirty="0">
                <a:latin typeface="Times New Roman" pitchFamily="18" charset="0"/>
                <a:cs typeface="Times New Roman" pitchFamily="18" charset="0"/>
              </a:rPr>
              <a:t>Remarque : </a:t>
            </a:r>
            <a:endParaRPr lang="fr-FR" sz="2400" dirty="0">
              <a:latin typeface="Times New Roman" pitchFamily="18" charset="0"/>
              <a:cs typeface="Times New Roman" pitchFamily="18" charset="0"/>
            </a:endParaRPr>
          </a:p>
          <a:p>
            <a:pPr lvl="0" fontAlgn="base"/>
            <a:r>
              <a:rPr lang="en-US" sz="2400" dirty="0">
                <a:latin typeface="Times New Roman" pitchFamily="18" charset="0"/>
                <a:cs typeface="Times New Roman" pitchFamily="18" charset="0"/>
              </a:rPr>
              <a:t>Si V &gt; 0 : </a:t>
            </a:r>
            <a:r>
              <a:rPr lang="en-US" sz="2400" dirty="0" err="1">
                <a:latin typeface="Times New Roman" pitchFamily="18" charset="0"/>
                <a:cs typeface="Times New Roman" pitchFamily="18" charset="0"/>
              </a:rPr>
              <a:t>Dioptre</a:t>
            </a:r>
            <a:r>
              <a:rPr lang="en-US" sz="2400" dirty="0">
                <a:latin typeface="Times New Roman" pitchFamily="18" charset="0"/>
                <a:cs typeface="Times New Roman" pitchFamily="18" charset="0"/>
              </a:rPr>
              <a:t> convergent </a:t>
            </a:r>
            <a:endParaRPr lang="fr-FR" sz="2400" dirty="0">
              <a:latin typeface="Times New Roman" pitchFamily="18" charset="0"/>
              <a:cs typeface="Times New Roman" pitchFamily="18" charset="0"/>
            </a:endParaRPr>
          </a:p>
          <a:p>
            <a:pPr lvl="0" fontAlgn="base"/>
            <a:r>
              <a:rPr lang="en-US" sz="2400" dirty="0">
                <a:latin typeface="Times New Roman" pitchFamily="18" charset="0"/>
                <a:cs typeface="Times New Roman" pitchFamily="18" charset="0"/>
              </a:rPr>
              <a:t>Si V &lt; 0 : </a:t>
            </a:r>
            <a:r>
              <a:rPr lang="en-US" sz="2400" dirty="0" err="1">
                <a:latin typeface="Times New Roman" pitchFamily="18" charset="0"/>
                <a:cs typeface="Times New Roman" pitchFamily="18" charset="0"/>
              </a:rPr>
              <a:t>Dioptre</a:t>
            </a:r>
            <a:r>
              <a:rPr lang="en-US" sz="2400" dirty="0">
                <a:latin typeface="Times New Roman" pitchFamily="18" charset="0"/>
                <a:cs typeface="Times New Roman" pitchFamily="18" charset="0"/>
              </a:rPr>
              <a:t> divergent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4290"/>
            <a:ext cx="9144000" cy="1060472"/>
          </a:xfrm>
        </p:spPr>
        <p:txBody>
          <a:bodyPr>
            <a:normAutofit fontScale="90000"/>
          </a:bodyPr>
          <a:lstStyle/>
          <a:p>
            <a:r>
              <a:rPr lang="fr-FR" b="1" dirty="0">
                <a:latin typeface="Times New Roman" pitchFamily="18" charset="0"/>
                <a:cs typeface="Times New Roman" pitchFamily="18" charset="0"/>
              </a:rPr>
              <a:t>Notions fondamentales sur la lumière </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500174"/>
            <a:ext cx="8229600" cy="4824426"/>
          </a:xfrm>
        </p:spPr>
        <p:txBody>
          <a:bodyPr>
            <a:noAutofit/>
          </a:bodyPr>
          <a:lstStyle/>
          <a:p>
            <a:r>
              <a:rPr lang="fr-FR" sz="2400" b="1" dirty="0">
                <a:latin typeface="Times New Roman" pitchFamily="18" charset="0"/>
                <a:cs typeface="Times New Roman" pitchFamily="18" charset="0"/>
              </a:rPr>
              <a:t>I. Les Phénomènes lumineux : </a:t>
            </a:r>
          </a:p>
          <a:p>
            <a:pPr>
              <a:buNone/>
            </a:pPr>
            <a:r>
              <a:rPr lang="fr-FR" sz="2400" dirty="0">
                <a:latin typeface="Times New Roman" pitchFamily="18" charset="0"/>
                <a:cs typeface="Times New Roman" pitchFamily="18" charset="0"/>
              </a:rPr>
              <a:t>C’est l’ensemble des phénomènes au quels l’</a:t>
            </a:r>
            <a:r>
              <a:rPr lang="fr-FR" sz="2400" dirty="0" err="1">
                <a:latin typeface="Times New Roman" pitchFamily="18" charset="0"/>
                <a:cs typeface="Times New Roman" pitchFamily="18" charset="0"/>
              </a:rPr>
              <a:t>oeil</a:t>
            </a:r>
            <a:r>
              <a:rPr lang="fr-FR" sz="2400" dirty="0">
                <a:latin typeface="Times New Roman" pitchFamily="18" charset="0"/>
                <a:cs typeface="Times New Roman" pitchFamily="18" charset="0"/>
              </a:rPr>
              <a:t> est sensible. Pour être visible un objet doit pouvoir faire parvenir de la lumière à l’</a:t>
            </a:r>
            <a:r>
              <a:rPr lang="fr-FR" sz="2400" dirty="0" err="1">
                <a:latin typeface="Times New Roman" pitchFamily="18" charset="0"/>
                <a:cs typeface="Times New Roman" pitchFamily="18" charset="0"/>
              </a:rPr>
              <a:t>oeil</a:t>
            </a:r>
            <a:r>
              <a:rPr lang="fr-FR" sz="2400" dirty="0">
                <a:latin typeface="Times New Roman" pitchFamily="18" charset="0"/>
                <a:cs typeface="Times New Roman" pitchFamily="18" charset="0"/>
              </a:rPr>
              <a:t>. </a:t>
            </a:r>
          </a:p>
          <a:p>
            <a:r>
              <a:rPr lang="fr-FR" sz="2400" b="1" dirty="0">
                <a:latin typeface="Times New Roman" pitchFamily="18" charset="0"/>
                <a:cs typeface="Times New Roman" pitchFamily="18" charset="0"/>
              </a:rPr>
              <a:t>I. 1. Source lumineuse : </a:t>
            </a:r>
          </a:p>
          <a:p>
            <a:r>
              <a:rPr lang="fr-FR" sz="2400" b="1" dirty="0">
                <a:latin typeface="Times New Roman" pitchFamily="18" charset="0"/>
                <a:cs typeface="Times New Roman" pitchFamily="18" charset="0"/>
              </a:rPr>
              <a:t>a- Source primaire : </a:t>
            </a:r>
            <a:r>
              <a:rPr lang="fr-FR" sz="2400" dirty="0" smtClean="0">
                <a:latin typeface="Times New Roman" pitchFamily="18" charset="0"/>
                <a:cs typeface="Times New Roman" pitchFamily="18" charset="0"/>
              </a:rPr>
              <a:t>Émet </a:t>
            </a:r>
            <a:r>
              <a:rPr lang="fr-FR" sz="2400" dirty="0">
                <a:latin typeface="Times New Roman" pitchFamily="18" charset="0"/>
                <a:cs typeface="Times New Roman" pitchFamily="18" charset="0"/>
              </a:rPr>
              <a:t>elle-même de la lumière</a:t>
            </a:r>
            <a:r>
              <a:rPr lang="fr-FR" sz="2400" b="1" dirty="0">
                <a:latin typeface="Times New Roman" pitchFamily="18" charset="0"/>
                <a:cs typeface="Times New Roman" pitchFamily="18" charset="0"/>
              </a:rPr>
              <a:t>. </a:t>
            </a:r>
            <a:endParaRPr lang="fr-FR" sz="2400" dirty="0">
              <a:latin typeface="Times New Roman" pitchFamily="18" charset="0"/>
              <a:cs typeface="Times New Roman" pitchFamily="18" charset="0"/>
            </a:endParaRPr>
          </a:p>
          <a:p>
            <a:pPr>
              <a:buNone/>
            </a:pPr>
            <a:r>
              <a:rPr lang="fr-FR" sz="2400" dirty="0">
                <a:latin typeface="Times New Roman" pitchFamily="18" charset="0"/>
                <a:cs typeface="Times New Roman" pitchFamily="18" charset="0"/>
              </a:rPr>
              <a:t>Exemple : Lampe, soleil, bougie </a:t>
            </a:r>
          </a:p>
          <a:p>
            <a:r>
              <a:rPr lang="fr-FR" sz="2400" b="1" dirty="0">
                <a:latin typeface="Times New Roman" pitchFamily="18" charset="0"/>
                <a:cs typeface="Times New Roman" pitchFamily="18" charset="0"/>
              </a:rPr>
              <a:t>b- Source secondaire : </a:t>
            </a:r>
            <a:r>
              <a:rPr lang="fr-FR" sz="2400" dirty="0">
                <a:latin typeface="Times New Roman" pitchFamily="18" charset="0"/>
                <a:cs typeface="Times New Roman" pitchFamily="18" charset="0"/>
              </a:rPr>
              <a:t>Réfléchir de la lumière </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a:p>
            <a:pPr>
              <a:buNone/>
            </a:pPr>
            <a:r>
              <a:rPr lang="fr-FR" sz="2400" dirty="0">
                <a:latin typeface="Times New Roman" pitchFamily="18" charset="0"/>
                <a:cs typeface="Times New Roman" pitchFamily="18" charset="0"/>
              </a:rPr>
              <a:t>Exemple : Miroir, line </a:t>
            </a:r>
          </a:p>
          <a:p>
            <a:r>
              <a:rPr lang="fr-FR" sz="2400" b="1" dirty="0">
                <a:latin typeface="Times New Roman" pitchFamily="18" charset="0"/>
                <a:cs typeface="Times New Roman" pitchFamily="18" charset="0"/>
              </a:rPr>
              <a:t>Remarque : </a:t>
            </a:r>
            <a:r>
              <a:rPr lang="fr-FR" sz="2400" dirty="0">
                <a:latin typeface="Times New Roman" pitchFamily="18" charset="0"/>
                <a:cs typeface="Times New Roman" pitchFamily="18" charset="0"/>
              </a:rPr>
              <a:t>La lumière se propage dans un milieu transparent.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1143000"/>
          </a:xfrm>
        </p:spPr>
        <p:txBody>
          <a:bodyPr/>
          <a:lstStyle/>
          <a:p>
            <a:r>
              <a:rPr lang="en-US" b="1" dirty="0" err="1">
                <a:latin typeface="Times New Roman" pitchFamily="18" charset="0"/>
                <a:cs typeface="Times New Roman" pitchFamily="18" charset="0"/>
              </a:rPr>
              <a:t>Grandissement</a:t>
            </a:r>
            <a:endParaRPr lang="fr-FR" dirty="0">
              <a:latin typeface="Times New Roman" pitchFamily="18" charset="0"/>
              <a:cs typeface="Times New Roman" pitchFamily="18" charset="0"/>
            </a:endParaRPr>
          </a:p>
        </p:txBody>
      </p:sp>
      <p:pic>
        <p:nvPicPr>
          <p:cNvPr id="4" name="Picture 4188"/>
          <p:cNvPicPr>
            <a:picLocks noGrp="1"/>
          </p:cNvPicPr>
          <p:nvPr>
            <p:ph idx="1"/>
          </p:nvPr>
        </p:nvPicPr>
        <p:blipFill>
          <a:blip r:embed="rId2"/>
          <a:stretch>
            <a:fillRect/>
          </a:stretch>
        </p:blipFill>
        <p:spPr>
          <a:xfrm>
            <a:off x="1591488" y="1600201"/>
            <a:ext cx="5623718" cy="3114684"/>
          </a:xfrm>
          <a:prstGeom prst="rect">
            <a:avLst/>
          </a:prstGeom>
        </p:spPr>
      </p:pic>
      <p:pic>
        <p:nvPicPr>
          <p:cNvPr id="5" name="Picture 51700"/>
          <p:cNvPicPr/>
          <p:nvPr/>
        </p:nvPicPr>
        <p:blipFill>
          <a:blip r:embed="rId3"/>
          <a:stretch>
            <a:fillRect/>
          </a:stretch>
        </p:blipFill>
        <p:spPr>
          <a:xfrm>
            <a:off x="2000232" y="4500570"/>
            <a:ext cx="1357322" cy="856682"/>
          </a:xfrm>
          <a:prstGeom prst="rect">
            <a:avLst/>
          </a:prstGeom>
        </p:spPr>
      </p:pic>
      <p:pic>
        <p:nvPicPr>
          <p:cNvPr id="6" name="Picture 51701"/>
          <p:cNvPicPr/>
          <p:nvPr/>
        </p:nvPicPr>
        <p:blipFill>
          <a:blip r:embed="rId4"/>
          <a:stretch>
            <a:fillRect/>
          </a:stretch>
        </p:blipFill>
        <p:spPr>
          <a:xfrm>
            <a:off x="4500562" y="4572008"/>
            <a:ext cx="1428760" cy="785818"/>
          </a:xfrm>
          <a:prstGeom prst="rect">
            <a:avLst/>
          </a:prstGeom>
        </p:spPr>
      </p:pic>
      <p:sp>
        <p:nvSpPr>
          <p:cNvPr id="58369" name="Rectangle 1"/>
          <p:cNvSpPr>
            <a:spLocks noChangeArrowheads="1"/>
          </p:cNvSpPr>
          <p:nvPr/>
        </p:nvSpPr>
        <p:spPr bwMode="auto">
          <a:xfrm>
            <a:off x="3143240" y="5643578"/>
            <a:ext cx="153118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a:t>
            </a:r>
            <a:r>
              <a:rPr kumimoji="0" lang="fr-FR" sz="2400" b="0" i="1"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1</a:t>
            </a: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 = n</a:t>
            </a:r>
            <a:r>
              <a:rPr kumimoji="0" lang="fr-FR" sz="2400" b="0" i="1"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fr-FR" sz="2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1702"/>
          <p:cNvPicPr>
            <a:picLocks noGrp="1"/>
          </p:cNvPicPr>
          <p:nvPr>
            <p:ph idx="1"/>
          </p:nvPr>
        </p:nvPicPr>
        <p:blipFill>
          <a:blip r:embed="rId2"/>
          <a:stretch>
            <a:fillRect/>
          </a:stretch>
        </p:blipFill>
        <p:spPr>
          <a:xfrm>
            <a:off x="2928926" y="1857364"/>
            <a:ext cx="3571900" cy="1000132"/>
          </a:xfrm>
          <a:prstGeom prst="rect">
            <a:avLst/>
          </a:prstGeom>
        </p:spPr>
      </p:pic>
      <p:sp>
        <p:nvSpPr>
          <p:cNvPr id="5" name="Rectangle 4"/>
          <p:cNvSpPr/>
          <p:nvPr/>
        </p:nvSpPr>
        <p:spPr>
          <a:xfrm>
            <a:off x="0" y="3383821"/>
            <a:ext cx="6858000" cy="830997"/>
          </a:xfrm>
          <a:prstGeom prst="rect">
            <a:avLst/>
          </a:prstGeom>
        </p:spPr>
        <p:txBody>
          <a:bodyPr wrap="square">
            <a:spAutoFit/>
          </a:bodyPr>
          <a:lstStyle/>
          <a:p>
            <a:r>
              <a:rPr lang="en-US" sz="2400" b="1" dirty="0">
                <a:latin typeface="Times New Roman" pitchFamily="18" charset="0"/>
                <a:cs typeface="Times New Roman" pitchFamily="18" charset="0"/>
              </a:rPr>
              <a:t>Foyer Image F' :</a:t>
            </a:r>
            <a:endParaRPr lang="fr-FR" sz="2400" dirty="0">
              <a:latin typeface="Times New Roman" pitchFamily="18" charset="0"/>
              <a:cs typeface="Times New Roman" pitchFamily="18" charset="0"/>
            </a:endParaRPr>
          </a:p>
          <a:p>
            <a:r>
              <a:rPr lang="en-US" sz="2400" dirty="0"/>
              <a:t>	</a:t>
            </a:r>
            <a:endParaRPr lang="fr-FR" sz="2400" dirty="0"/>
          </a:p>
        </p:txBody>
      </p:sp>
      <p:pic>
        <p:nvPicPr>
          <p:cNvPr id="6" name="Picture 51703"/>
          <p:cNvPicPr/>
          <p:nvPr/>
        </p:nvPicPr>
        <p:blipFill>
          <a:blip r:embed="rId3"/>
          <a:stretch>
            <a:fillRect/>
          </a:stretch>
        </p:blipFill>
        <p:spPr>
          <a:xfrm>
            <a:off x="2571736" y="3286124"/>
            <a:ext cx="2202572" cy="714380"/>
          </a:xfrm>
          <a:prstGeom prst="rect">
            <a:avLst/>
          </a:prstGeom>
        </p:spPr>
      </p:pic>
      <p:sp>
        <p:nvSpPr>
          <p:cNvPr id="7" name="Rectangle 6"/>
          <p:cNvSpPr/>
          <p:nvPr/>
        </p:nvSpPr>
        <p:spPr>
          <a:xfrm>
            <a:off x="0" y="4681847"/>
            <a:ext cx="4714876" cy="461665"/>
          </a:xfrm>
          <a:prstGeom prst="rect">
            <a:avLst/>
          </a:prstGeom>
        </p:spPr>
        <p:txBody>
          <a:bodyPr wrap="square">
            <a:spAutoFit/>
          </a:bodyPr>
          <a:lstStyle/>
          <a:p>
            <a:r>
              <a:rPr lang="en-US" sz="2400" b="1" dirty="0">
                <a:latin typeface="Times New Roman" pitchFamily="18" charset="0"/>
                <a:cs typeface="Times New Roman" pitchFamily="18" charset="0"/>
              </a:rPr>
              <a:t>Foyer Objet </a:t>
            </a:r>
            <a:r>
              <a:rPr lang="en-US" sz="2400" b="1" dirty="0" smtClean="0">
                <a:latin typeface="Times New Roman" pitchFamily="18" charset="0"/>
                <a:cs typeface="Times New Roman" pitchFamily="18" charset="0"/>
              </a:rPr>
              <a:t>F :     </a:t>
            </a:r>
            <a:endParaRPr lang="fr-FR" sz="2400" dirty="0">
              <a:latin typeface="Times New Roman" pitchFamily="18" charset="0"/>
              <a:cs typeface="Times New Roman" pitchFamily="18" charset="0"/>
            </a:endParaRPr>
          </a:p>
        </p:txBody>
      </p:sp>
      <p:pic>
        <p:nvPicPr>
          <p:cNvPr id="8" name="Picture 51704"/>
          <p:cNvPicPr/>
          <p:nvPr/>
        </p:nvPicPr>
        <p:blipFill>
          <a:blip r:embed="rId4"/>
          <a:stretch>
            <a:fillRect/>
          </a:stretch>
        </p:blipFill>
        <p:spPr>
          <a:xfrm>
            <a:off x="2500298" y="4500570"/>
            <a:ext cx="2214578" cy="714380"/>
          </a:xfrm>
          <a:prstGeom prst="rect">
            <a:avLst/>
          </a:prstGeom>
        </p:spPr>
      </p:pic>
      <p:sp>
        <p:nvSpPr>
          <p:cNvPr id="9" name="Rectangle 8"/>
          <p:cNvSpPr/>
          <p:nvPr/>
        </p:nvSpPr>
        <p:spPr>
          <a:xfrm>
            <a:off x="0" y="571480"/>
            <a:ext cx="8929686" cy="584775"/>
          </a:xfrm>
          <a:prstGeom prst="rect">
            <a:avLst/>
          </a:prstGeom>
        </p:spPr>
        <p:txBody>
          <a:bodyPr wrap="square">
            <a:spAutoFit/>
          </a:bodyPr>
          <a:lstStyle/>
          <a:p>
            <a:r>
              <a:rPr lang="fr-FR" sz="3200" dirty="0" smtClean="0">
                <a:latin typeface="Times New Roman" pitchFamily="18" charset="0"/>
                <a:cs typeface="Times New Roman" pitchFamily="18" charset="0"/>
              </a:rPr>
              <a:t>Et </a:t>
            </a:r>
            <a:r>
              <a:rPr lang="fr-FR" sz="2400" dirty="0" smtClean="0">
                <a:latin typeface="Times New Roman" pitchFamily="18" charset="0"/>
                <a:cs typeface="Times New Roman" pitchFamily="18" charset="0"/>
              </a:rPr>
              <a:t>finalement</a:t>
            </a:r>
            <a:r>
              <a:rPr lang="fr-FR" sz="3200" dirty="0" smtClean="0">
                <a:latin typeface="Times New Roman" pitchFamily="18" charset="0"/>
                <a:cs typeface="Times New Roman" pitchFamily="18" charset="0"/>
              </a:rPr>
              <a:t> en trouve l’expression du grandissement :</a:t>
            </a:r>
            <a:endParaRPr lang="fr-FR" sz="3200" dirty="0"/>
          </a:p>
        </p:txBody>
      </p:sp>
      <p:pic>
        <p:nvPicPr>
          <p:cNvPr id="1027" name="Picture 3"/>
          <p:cNvPicPr>
            <a:picLocks noChangeAspect="1" noChangeArrowheads="1"/>
          </p:cNvPicPr>
          <p:nvPr/>
        </p:nvPicPr>
        <p:blipFill>
          <a:blip r:embed="rId5"/>
          <a:srcRect/>
          <a:stretch>
            <a:fillRect/>
          </a:stretch>
        </p:blipFill>
        <p:spPr bwMode="auto">
          <a:xfrm>
            <a:off x="4748242" y="4286268"/>
            <a:ext cx="4038600" cy="17145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4929190" y="2857496"/>
            <a:ext cx="3995766" cy="16478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edge">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 calcmode="lin" valueType="num">
                                      <p:cBhvr>
                                        <p:cTn id="25" dur="500" fill="hold"/>
                                        <p:tgtEl>
                                          <p:spTgt spid="1027"/>
                                        </p:tgtEl>
                                        <p:attrNameLst>
                                          <p:attrName>ppt_w</p:attrName>
                                        </p:attrNameLst>
                                      </p:cBhvr>
                                      <p:tavLst>
                                        <p:tav tm="0">
                                          <p:val>
                                            <p:fltVal val="0"/>
                                          </p:val>
                                        </p:tav>
                                        <p:tav tm="100000">
                                          <p:val>
                                            <p:strVal val="#ppt_w"/>
                                          </p:val>
                                        </p:tav>
                                      </p:tavLst>
                                    </p:anim>
                                    <p:anim calcmode="lin" valueType="num">
                                      <p:cBhvr>
                                        <p:cTn id="26" dur="500" fill="hold"/>
                                        <p:tgtEl>
                                          <p:spTgt spid="1027"/>
                                        </p:tgtEl>
                                        <p:attrNameLst>
                                          <p:attrName>ppt_h</p:attrName>
                                        </p:attrNameLst>
                                      </p:cBhvr>
                                      <p:tavLst>
                                        <p:tav tm="0">
                                          <p:val>
                                            <p:fltVal val="0"/>
                                          </p:val>
                                        </p:tav>
                                        <p:tav tm="100000">
                                          <p:val>
                                            <p:strVal val="#ppt_h"/>
                                          </p:val>
                                        </p:tav>
                                      </p:tavLst>
                                    </p:anim>
                                    <p:animEffect transition="in" filter="fade">
                                      <p:cBhvr>
                                        <p:cTn id="27" dur="5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edge">
                                      <p:cBhvr>
                                        <p:cTn id="32" dur="2000"/>
                                        <p:tgtEl>
                                          <p:spTgt spid="7"/>
                                        </p:tgtEl>
                                      </p:cBhvr>
                                    </p:animEffect>
                                  </p:childTnLst>
                                </p:cTn>
                              </p:par>
                              <p:par>
                                <p:cTn id="33" presetID="2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edge">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anim calcmode="lin" valueType="num">
                                      <p:cBhvr>
                                        <p:cTn id="40" dur="500" fill="hold"/>
                                        <p:tgtEl>
                                          <p:spTgt spid="1028"/>
                                        </p:tgtEl>
                                        <p:attrNameLst>
                                          <p:attrName>ppt_w</p:attrName>
                                        </p:attrNameLst>
                                      </p:cBhvr>
                                      <p:tavLst>
                                        <p:tav tm="0">
                                          <p:val>
                                            <p:fltVal val="0"/>
                                          </p:val>
                                        </p:tav>
                                        <p:tav tm="100000">
                                          <p:val>
                                            <p:strVal val="#ppt_w"/>
                                          </p:val>
                                        </p:tav>
                                      </p:tavLst>
                                    </p:anim>
                                    <p:anim calcmode="lin" valueType="num">
                                      <p:cBhvr>
                                        <p:cTn id="41" dur="500" fill="hold"/>
                                        <p:tgtEl>
                                          <p:spTgt spid="1028"/>
                                        </p:tgtEl>
                                        <p:attrNameLst>
                                          <p:attrName>ppt_h</p:attrName>
                                        </p:attrNameLst>
                                      </p:cBhvr>
                                      <p:tavLst>
                                        <p:tav tm="0">
                                          <p:val>
                                            <p:fltVal val="0"/>
                                          </p:val>
                                        </p:tav>
                                        <p:tav tm="100000">
                                          <p:val>
                                            <p:strVal val="#ppt_h"/>
                                          </p:val>
                                        </p:tav>
                                      </p:tavLst>
                                    </p:anim>
                                    <p:animEffect transition="in" filter="fade">
                                      <p:cBhvr>
                                        <p:cTn id="4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14290"/>
            <a:ext cx="8229600" cy="1143000"/>
          </a:xfrm>
        </p:spPr>
        <p:txBody>
          <a:bodyPr>
            <a:normAutofit fontScale="90000"/>
          </a:bodyPr>
          <a:lstStyle/>
          <a:p>
            <a:r>
              <a:rPr lang="fr-FR" sz="4400" b="1" dirty="0" smtClean="0">
                <a:latin typeface="Times New Roman" pitchFamily="18" charset="0"/>
                <a:cs typeface="Times New Roman" pitchFamily="18" charset="0"/>
              </a:rPr>
              <a:t>Construction de l'image d’un objet ponctuel </a:t>
            </a:r>
            <a:endParaRPr lang="fr-FR" sz="4400"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928662" y="1571612"/>
            <a:ext cx="7929618" cy="4752988"/>
          </a:xfrm>
        </p:spPr>
        <p:txBody>
          <a:bodyPr>
            <a:normAutofit lnSpcReduction="10000"/>
          </a:bodyPr>
          <a:lstStyle/>
          <a:p>
            <a:r>
              <a:rPr lang="fr-FR" dirty="0" smtClean="0"/>
              <a:t>Pour déterminer l'image A' d'un objet A, il faut au moins deux rayons. </a:t>
            </a:r>
          </a:p>
          <a:p>
            <a:r>
              <a:rPr lang="fr-FR" dirty="0" smtClean="0"/>
              <a:t>Il existe, pour les dioptres sphériques, trois rayons particuliers : </a:t>
            </a:r>
          </a:p>
          <a:p>
            <a:pPr marL="571500" indent="-571500">
              <a:buFont typeface="+mj-lt"/>
              <a:buAutoNum type="romanUcPeriod"/>
            </a:pPr>
            <a:r>
              <a:rPr lang="fr-FR" dirty="0" smtClean="0"/>
              <a:t>Un rayon lumineux qui passe par le centre C du dioptre n'est pas dévié ; </a:t>
            </a:r>
          </a:p>
          <a:p>
            <a:pPr marL="571500" indent="-571500">
              <a:buFont typeface="+mj-lt"/>
              <a:buAutoNum type="romanUcPeriod"/>
            </a:pPr>
            <a:r>
              <a:rPr lang="fr-FR" dirty="0" smtClean="0"/>
              <a:t>Un rayon lumineux qui passe par le foyer objet F ressort parallèlement à l'axe optique ; </a:t>
            </a:r>
          </a:p>
          <a:p>
            <a:pPr marL="571500" indent="-571500">
              <a:buFont typeface="+mj-lt"/>
              <a:buAutoNum type="romanUcPeriod"/>
            </a:pPr>
            <a:r>
              <a:rPr lang="fr-FR" dirty="0" smtClean="0"/>
              <a:t>Un rayon lumineux qui arrive parallèlement à l’axe optique du dioptre émerge de ce dernier en passant par son foyer image F’. </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500034" y="1571612"/>
            <a:ext cx="8215370" cy="35964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28"/>
            <a:ext cx="8229600" cy="1143000"/>
          </a:xfrm>
        </p:spPr>
        <p:txBody>
          <a:bodyPr>
            <a:normAutofit fontScale="90000"/>
          </a:bodyPr>
          <a:lstStyle/>
          <a:p>
            <a:r>
              <a:rPr lang="fr-FR" b="1" dirty="0">
                <a:latin typeface="Times New Roman" pitchFamily="18" charset="0"/>
                <a:cs typeface="Times New Roman" pitchFamily="18" charset="0"/>
              </a:rPr>
              <a:t>Chapitre V : Lentilles minces</a:t>
            </a:r>
            <a:r>
              <a:rPr lang="fr-FR" dirty="0"/>
              <a:t/>
            </a:r>
            <a:br>
              <a:rPr lang="fr-FR" dirty="0"/>
            </a:br>
            <a:endParaRPr lang="fr-FR" dirty="0"/>
          </a:p>
        </p:txBody>
      </p:sp>
      <p:sp>
        <p:nvSpPr>
          <p:cNvPr id="3" name="Espace réservé du contenu 2"/>
          <p:cNvSpPr>
            <a:spLocks noGrp="1"/>
          </p:cNvSpPr>
          <p:nvPr>
            <p:ph idx="1"/>
          </p:nvPr>
        </p:nvSpPr>
        <p:spPr>
          <a:xfrm>
            <a:off x="457200" y="928670"/>
            <a:ext cx="8229600" cy="5643602"/>
          </a:xfrm>
        </p:spPr>
        <p:txBody>
          <a:bodyPr>
            <a:normAutofit fontScale="40000" lnSpcReduction="20000"/>
          </a:bodyPr>
          <a:lstStyle/>
          <a:p>
            <a:pPr algn="just">
              <a:buNone/>
            </a:pPr>
            <a:r>
              <a:rPr lang="fr-FR" sz="7000" b="1" dirty="0" smtClean="0">
                <a:latin typeface="Times New Roman" pitchFamily="18" charset="0"/>
                <a:cs typeface="Times New Roman" pitchFamily="18" charset="0"/>
              </a:rPr>
              <a:t>V. Lentilles minces : </a:t>
            </a:r>
            <a:endParaRPr lang="fr-FR" sz="7000" dirty="0" smtClean="0">
              <a:latin typeface="Times New Roman" pitchFamily="18" charset="0"/>
              <a:cs typeface="Times New Roman" pitchFamily="18" charset="0"/>
            </a:endParaRPr>
          </a:p>
          <a:p>
            <a:pPr algn="just">
              <a:buFont typeface="Arial" pitchFamily="34" charset="0"/>
              <a:buChar char="•"/>
            </a:pPr>
            <a:r>
              <a:rPr lang="fr-FR" sz="6000" dirty="0" smtClean="0">
                <a:latin typeface="Times New Roman" pitchFamily="18" charset="0"/>
                <a:cs typeface="Times New Roman" pitchFamily="18" charset="0"/>
              </a:rPr>
              <a:t>Une lentille est un milieu transparent limité par deux dioptres, les deux peuvent être sphériques ou l’un est sphérique et l’autre est plan.</a:t>
            </a:r>
          </a:p>
          <a:p>
            <a:pPr algn="just"/>
            <a:r>
              <a:rPr lang="fr-FR" sz="6000" dirty="0" smtClean="0">
                <a:latin typeface="Times New Roman" pitchFamily="18" charset="0"/>
                <a:cs typeface="Times New Roman" pitchFamily="18" charset="0"/>
              </a:rPr>
              <a:t>Nous étudierons le cas des lentilles minces : une lentille est mince si son diamètre est très grand devant son épaisseur.</a:t>
            </a:r>
          </a:p>
          <a:p>
            <a:pPr algn="just"/>
            <a:r>
              <a:rPr lang="fr-FR" sz="6000" dirty="0" smtClean="0">
                <a:latin typeface="Times New Roman" pitchFamily="18" charset="0"/>
                <a:cs typeface="Times New Roman" pitchFamily="18" charset="0"/>
              </a:rPr>
              <a:t>Rigoureusement, si on appelle </a:t>
            </a:r>
            <a:r>
              <a:rPr lang="fr-FR" sz="6000" b="1" dirty="0" smtClean="0">
                <a:latin typeface="Times New Roman" pitchFamily="18" charset="0"/>
                <a:cs typeface="Times New Roman" pitchFamily="18" charset="0"/>
              </a:rPr>
              <a:t>R</a:t>
            </a:r>
            <a:r>
              <a:rPr lang="fr-FR" sz="6000" b="1" baseline="-25000" dirty="0" smtClean="0">
                <a:latin typeface="Times New Roman" pitchFamily="18" charset="0"/>
                <a:cs typeface="Times New Roman" pitchFamily="18" charset="0"/>
              </a:rPr>
              <a:t>1</a:t>
            </a:r>
            <a:r>
              <a:rPr lang="fr-FR" sz="6000" dirty="0" smtClean="0">
                <a:latin typeface="Times New Roman" pitchFamily="18" charset="0"/>
                <a:cs typeface="Times New Roman" pitchFamily="18" charset="0"/>
              </a:rPr>
              <a:t> le rayon du premier dioptre sphérique de la lentille, </a:t>
            </a:r>
            <a:r>
              <a:rPr lang="fr-FR" sz="6000" b="1" dirty="0" smtClean="0">
                <a:latin typeface="Times New Roman" pitchFamily="18" charset="0"/>
                <a:cs typeface="Times New Roman" pitchFamily="18" charset="0"/>
              </a:rPr>
              <a:t>R</a:t>
            </a:r>
            <a:r>
              <a:rPr lang="fr-FR" sz="6000" b="1" baseline="-25000" dirty="0" smtClean="0">
                <a:latin typeface="Times New Roman" pitchFamily="18" charset="0"/>
                <a:cs typeface="Times New Roman" pitchFamily="18" charset="0"/>
              </a:rPr>
              <a:t>2</a:t>
            </a:r>
            <a:r>
              <a:rPr lang="fr-FR" sz="6000" dirty="0" smtClean="0">
                <a:latin typeface="Times New Roman" pitchFamily="18" charset="0"/>
                <a:cs typeface="Times New Roman" pitchFamily="18" charset="0"/>
              </a:rPr>
              <a:t> le rayon de son deuxième dioptre et si </a:t>
            </a:r>
            <a:r>
              <a:rPr lang="fr-FR" sz="6000" b="1" dirty="0" smtClean="0">
                <a:latin typeface="Times New Roman" pitchFamily="18" charset="0"/>
                <a:cs typeface="Times New Roman" pitchFamily="18" charset="0"/>
              </a:rPr>
              <a:t>e</a:t>
            </a:r>
            <a:r>
              <a:rPr lang="fr-FR" sz="6000" dirty="0" smtClean="0">
                <a:latin typeface="Times New Roman" pitchFamily="18" charset="0"/>
                <a:cs typeface="Times New Roman" pitchFamily="18" charset="0"/>
              </a:rPr>
              <a:t> est l’épaisseur de la lentille ; toute lentille est mince à conditions que </a:t>
            </a:r>
            <a:r>
              <a:rPr lang="fr-FR" sz="6000" b="1" dirty="0" smtClean="0">
                <a:latin typeface="Times New Roman" pitchFamily="18" charset="0"/>
                <a:cs typeface="Times New Roman" pitchFamily="18" charset="0"/>
              </a:rPr>
              <a:t>e &lt;&lt;R</a:t>
            </a:r>
            <a:r>
              <a:rPr lang="fr-FR" sz="6000" b="1" baseline="-25000" dirty="0" smtClean="0">
                <a:latin typeface="Times New Roman" pitchFamily="18" charset="0"/>
                <a:cs typeface="Times New Roman" pitchFamily="18" charset="0"/>
              </a:rPr>
              <a:t>1</a:t>
            </a:r>
            <a:r>
              <a:rPr lang="fr-FR" sz="6000" dirty="0" smtClean="0">
                <a:latin typeface="Times New Roman" pitchFamily="18" charset="0"/>
                <a:cs typeface="Times New Roman" pitchFamily="18" charset="0"/>
              </a:rPr>
              <a:t>, </a:t>
            </a:r>
            <a:r>
              <a:rPr lang="fr-FR" sz="6000" b="1" dirty="0" smtClean="0">
                <a:latin typeface="Times New Roman" pitchFamily="18" charset="0"/>
                <a:cs typeface="Times New Roman" pitchFamily="18" charset="0"/>
              </a:rPr>
              <a:t>e &lt;&lt; R</a:t>
            </a:r>
            <a:r>
              <a:rPr lang="fr-FR" sz="6000" b="1" baseline="-25000" dirty="0" smtClean="0">
                <a:latin typeface="Times New Roman" pitchFamily="18" charset="0"/>
                <a:cs typeface="Times New Roman" pitchFamily="18" charset="0"/>
              </a:rPr>
              <a:t>2</a:t>
            </a:r>
            <a:r>
              <a:rPr lang="fr-FR" sz="6000" dirty="0" smtClean="0">
                <a:latin typeface="Times New Roman" pitchFamily="18" charset="0"/>
                <a:cs typeface="Times New Roman" pitchFamily="18" charset="0"/>
              </a:rPr>
              <a:t> et </a:t>
            </a:r>
            <a:r>
              <a:rPr lang="fr-FR" sz="6000" b="1" dirty="0" smtClean="0">
                <a:latin typeface="Times New Roman" pitchFamily="18" charset="0"/>
                <a:cs typeface="Times New Roman" pitchFamily="18" charset="0"/>
              </a:rPr>
              <a:t>e &lt;&lt; |R</a:t>
            </a:r>
            <a:r>
              <a:rPr lang="fr-FR" sz="6000" b="1" baseline="-25000" dirty="0" smtClean="0">
                <a:latin typeface="Times New Roman" pitchFamily="18" charset="0"/>
                <a:cs typeface="Times New Roman" pitchFamily="18" charset="0"/>
              </a:rPr>
              <a:t>1</a:t>
            </a:r>
            <a:r>
              <a:rPr lang="fr-FR" sz="6000" b="1" dirty="0" smtClean="0">
                <a:latin typeface="Times New Roman" pitchFamily="18" charset="0"/>
                <a:cs typeface="Times New Roman" pitchFamily="18" charset="0"/>
              </a:rPr>
              <a:t>−R</a:t>
            </a:r>
            <a:r>
              <a:rPr lang="fr-FR" sz="6000" b="1" baseline="-25000" dirty="0" smtClean="0">
                <a:latin typeface="Times New Roman" pitchFamily="18" charset="0"/>
                <a:cs typeface="Times New Roman" pitchFamily="18" charset="0"/>
              </a:rPr>
              <a:t>2</a:t>
            </a:r>
            <a:r>
              <a:rPr lang="fr-FR" sz="6000" b="1" dirty="0" smtClean="0">
                <a:latin typeface="Times New Roman" pitchFamily="18" charset="0"/>
                <a:cs typeface="Times New Roman" pitchFamily="18" charset="0"/>
              </a:rPr>
              <a:t>|</a:t>
            </a:r>
          </a:p>
          <a:p>
            <a:pPr algn="just"/>
            <a:r>
              <a:rPr lang="fr-FR" sz="6000" dirty="0" smtClean="0">
                <a:latin typeface="Times New Roman" pitchFamily="18" charset="0"/>
                <a:cs typeface="Times New Roman" pitchFamily="18" charset="0"/>
              </a:rPr>
              <a:t>Nous n’oublierons pas que la lentille mince sphérique a la propriété de changer la direction de propagation de la lumière du fait de la réfraction qui se produit sur chaque dioptre de celle-ci.</a:t>
            </a:r>
          </a:p>
          <a:p>
            <a:pPr algn="just">
              <a:buNone/>
            </a:pPr>
            <a:endParaRPr lang="fr-FR"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heckerboard(across)">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heckerboard(across)">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heckerboard(across)">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1143000"/>
          </a:xfrm>
        </p:spPr>
        <p:txBody>
          <a:bodyPr>
            <a:normAutofit fontScale="90000"/>
          </a:bodyPr>
          <a:lstStyle/>
          <a:p>
            <a:r>
              <a:rPr lang="fr-FR" sz="4900" b="1" dirty="0" smtClean="0">
                <a:latin typeface="Times New Roman" pitchFamily="18" charset="0"/>
                <a:cs typeface="Times New Roman" pitchFamily="18" charset="0"/>
              </a:rPr>
              <a:t>Deux types de lentilles</a:t>
            </a:r>
            <a:r>
              <a:rPr lang="fr-FR" b="1" dirty="0" smtClean="0"/>
              <a:t/>
            </a:r>
            <a:br>
              <a:rPr lang="fr-FR" b="1" dirty="0" smtClean="0"/>
            </a:br>
            <a:endParaRPr lang="fr-FR" dirty="0"/>
          </a:p>
        </p:txBody>
      </p:sp>
      <p:pic>
        <p:nvPicPr>
          <p:cNvPr id="1026" name="Picture 2"/>
          <p:cNvPicPr>
            <a:picLocks noGrp="1" noChangeAspect="1" noChangeArrowheads="1"/>
          </p:cNvPicPr>
          <p:nvPr>
            <p:ph idx="1"/>
          </p:nvPr>
        </p:nvPicPr>
        <p:blipFill>
          <a:blip r:embed="rId2"/>
          <a:stretch>
            <a:fillRect/>
          </a:stretch>
        </p:blipFill>
        <p:spPr bwMode="auto">
          <a:xfrm>
            <a:off x="785787" y="2357430"/>
            <a:ext cx="8001056" cy="3643337"/>
          </a:xfrm>
          <a:prstGeom prst="rect">
            <a:avLst/>
          </a:prstGeom>
          <a:noFill/>
          <a:ln w="9525">
            <a:noFill/>
            <a:miter lim="800000"/>
            <a:headEnd/>
            <a:tailEnd/>
          </a:ln>
          <a:effectLst/>
        </p:spPr>
      </p:pic>
      <p:sp>
        <p:nvSpPr>
          <p:cNvPr id="6" name="Rectangle 5"/>
          <p:cNvSpPr/>
          <p:nvPr/>
        </p:nvSpPr>
        <p:spPr>
          <a:xfrm>
            <a:off x="428596" y="857232"/>
            <a:ext cx="7786742" cy="1200329"/>
          </a:xfrm>
          <a:prstGeom prst="rect">
            <a:avLst/>
          </a:prstGeom>
        </p:spPr>
        <p:txBody>
          <a:bodyPr wrap="square">
            <a:spAutoFit/>
          </a:bodyPr>
          <a:lstStyle/>
          <a:p>
            <a:pPr algn="just"/>
            <a:r>
              <a:rPr lang="fr-FR" sz="2400" dirty="0" smtClean="0"/>
              <a:t>On distingue deux types de lentilles, celles à bords minces et celles à bords épais. Les premières sont convergentes, les secondes sont divergentes.</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1143000"/>
          </a:xfrm>
        </p:spPr>
        <p:txBody>
          <a:bodyPr>
            <a:normAutofit fontScale="90000"/>
          </a:bodyPr>
          <a:lstStyle/>
          <a:p>
            <a:r>
              <a:rPr lang="fr-FR" sz="4400" b="1" dirty="0" smtClean="0">
                <a:latin typeface="Times New Roman" pitchFamily="18" charset="0"/>
                <a:cs typeface="Times New Roman" pitchFamily="18" charset="0"/>
              </a:rPr>
              <a:t>Centre optique</a:t>
            </a:r>
            <a:r>
              <a:rPr lang="fr-FR" b="1" dirty="0" smtClean="0"/>
              <a:t/>
            </a:r>
            <a:br>
              <a:rPr lang="fr-FR" b="1" dirty="0" smtClean="0"/>
            </a:br>
            <a:endParaRPr lang="fr-FR" dirty="0"/>
          </a:p>
        </p:txBody>
      </p:sp>
      <p:sp>
        <p:nvSpPr>
          <p:cNvPr id="3" name="Espace réservé du contenu 2"/>
          <p:cNvSpPr>
            <a:spLocks noGrp="1"/>
          </p:cNvSpPr>
          <p:nvPr>
            <p:ph idx="1"/>
          </p:nvPr>
        </p:nvSpPr>
        <p:spPr>
          <a:xfrm>
            <a:off x="428596" y="785794"/>
            <a:ext cx="8229600" cy="2471742"/>
          </a:xfrm>
        </p:spPr>
        <p:txBody>
          <a:bodyPr>
            <a:normAutofit/>
          </a:bodyPr>
          <a:lstStyle/>
          <a:p>
            <a:r>
              <a:rPr lang="fr-FR" dirty="0" smtClean="0"/>
              <a:t>On appelle centre optique de la lentille, noté O, le point de l’axe optique de la lentille par lequel passe le rayon réfracté correspondant à un rayon incident dont le rayon émergent correspondant lui est parallèle</a:t>
            </a:r>
          </a:p>
          <a:p>
            <a:endParaRPr lang="fr-FR" dirty="0"/>
          </a:p>
        </p:txBody>
      </p:sp>
      <p:pic>
        <p:nvPicPr>
          <p:cNvPr id="2051" name="Picture 3"/>
          <p:cNvPicPr>
            <a:picLocks noChangeAspect="1" noChangeArrowheads="1"/>
          </p:cNvPicPr>
          <p:nvPr/>
        </p:nvPicPr>
        <p:blipFill>
          <a:blip r:embed="rId2"/>
          <a:srcRect/>
          <a:stretch>
            <a:fillRect/>
          </a:stretch>
        </p:blipFill>
        <p:spPr bwMode="auto">
          <a:xfrm>
            <a:off x="1428728" y="2571744"/>
            <a:ext cx="6929486" cy="41386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additive="base">
                                        <p:cTn id="17" dur="500" fill="hold"/>
                                        <p:tgtEl>
                                          <p:spTgt spid="2051"/>
                                        </p:tgtEl>
                                        <p:attrNameLst>
                                          <p:attrName>ppt_x</p:attrName>
                                        </p:attrNameLst>
                                      </p:cBhvr>
                                      <p:tavLst>
                                        <p:tav tm="0">
                                          <p:val>
                                            <p:strVal val="#ppt_x"/>
                                          </p:val>
                                        </p:tav>
                                        <p:tav tm="100000">
                                          <p:val>
                                            <p:strVal val="#ppt_x"/>
                                          </p:val>
                                        </p:tav>
                                      </p:tavLst>
                                    </p:anim>
                                    <p:anim calcmode="lin" valueType="num">
                                      <p:cBhvr additive="base">
                                        <p:cTn id="1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85728"/>
            <a:ext cx="8501122" cy="928694"/>
          </a:xfrm>
        </p:spPr>
        <p:txBody>
          <a:bodyPr>
            <a:normAutofit fontScale="90000"/>
          </a:bodyPr>
          <a:lstStyle/>
          <a:p>
            <a:r>
              <a:rPr lang="fr-FR" sz="3600" b="1" dirty="0" smtClean="0">
                <a:latin typeface="Times New Roman" pitchFamily="18" charset="0"/>
                <a:cs typeface="Times New Roman" pitchFamily="18" charset="0"/>
              </a:rPr>
              <a:t/>
            </a:r>
            <a:br>
              <a:rPr lang="fr-FR" sz="3600" b="1" dirty="0" smtClean="0">
                <a:latin typeface="Times New Roman" pitchFamily="18" charset="0"/>
                <a:cs typeface="Times New Roman" pitchFamily="18" charset="0"/>
              </a:rPr>
            </a:br>
            <a:r>
              <a:rPr lang="fr-FR" sz="3600" b="1" dirty="0" smtClean="0">
                <a:latin typeface="Times New Roman" pitchFamily="18" charset="0"/>
                <a:cs typeface="Times New Roman" pitchFamily="18" charset="0"/>
              </a:rPr>
              <a:t/>
            </a:r>
            <a:br>
              <a:rPr lang="fr-FR" sz="3600" b="1" dirty="0" smtClean="0">
                <a:latin typeface="Times New Roman" pitchFamily="18" charset="0"/>
                <a:cs typeface="Times New Roman" pitchFamily="18" charset="0"/>
              </a:rPr>
            </a:br>
            <a:r>
              <a:rPr lang="fr-FR" b="1" dirty="0" smtClean="0"/>
              <a:t/>
            </a:r>
            <a:br>
              <a:rPr lang="fr-FR" b="1" dirty="0" smtClean="0"/>
            </a:br>
            <a:r>
              <a:rPr lang="fr-FR" sz="6000" b="1" dirty="0" smtClean="0">
                <a:latin typeface="Times New Roman" pitchFamily="18" charset="0"/>
                <a:cs typeface="Times New Roman" pitchFamily="18" charset="0"/>
              </a:rPr>
              <a:t> </a:t>
            </a:r>
            <a:r>
              <a:rPr lang="fr-FR" sz="4000" b="1" dirty="0" smtClean="0">
                <a:latin typeface="Times New Roman" pitchFamily="18" charset="0"/>
                <a:cs typeface="Times New Roman" pitchFamily="18" charset="0"/>
              </a:rPr>
              <a:t>Foyers</a:t>
            </a:r>
            <a:br>
              <a:rPr lang="fr-FR" sz="4000" b="1" dirty="0" smtClean="0">
                <a:latin typeface="Times New Roman" pitchFamily="18" charset="0"/>
                <a:cs typeface="Times New Roman" pitchFamily="18" charset="0"/>
              </a:rPr>
            </a:br>
            <a:r>
              <a:rPr lang="fr-FR" sz="4000" b="1" dirty="0" err="1" smtClean="0">
                <a:latin typeface="Times New Roman" pitchFamily="18" charset="0"/>
                <a:cs typeface="Times New Roman" pitchFamily="18" charset="0"/>
              </a:rPr>
              <a:t>a-Cas</a:t>
            </a:r>
            <a:r>
              <a:rPr lang="fr-FR" sz="4000" b="1" dirty="0" smtClean="0">
                <a:latin typeface="Times New Roman" pitchFamily="18" charset="0"/>
                <a:cs typeface="Times New Roman" pitchFamily="18" charset="0"/>
              </a:rPr>
              <a:t> d’une lentille convergente</a:t>
            </a:r>
            <a:endParaRPr lang="fr-FR" sz="4000" dirty="0"/>
          </a:p>
        </p:txBody>
      </p:sp>
      <p:sp>
        <p:nvSpPr>
          <p:cNvPr id="3" name="Espace réservé du contenu 2"/>
          <p:cNvSpPr>
            <a:spLocks noGrp="1"/>
          </p:cNvSpPr>
          <p:nvPr>
            <p:ph idx="1"/>
          </p:nvPr>
        </p:nvSpPr>
        <p:spPr>
          <a:xfrm>
            <a:off x="428596" y="1142984"/>
            <a:ext cx="8229600" cy="3357586"/>
          </a:xfrm>
        </p:spPr>
        <p:txBody>
          <a:bodyPr>
            <a:normAutofit/>
          </a:bodyPr>
          <a:lstStyle/>
          <a:p>
            <a:pPr algn="just"/>
            <a:r>
              <a:rPr lang="fr-FR" sz="2400" dirty="0" smtClean="0">
                <a:latin typeface="Times New Roman" pitchFamily="18" charset="0"/>
                <a:cs typeface="Times New Roman" pitchFamily="18" charset="0"/>
              </a:rPr>
              <a:t>Une lentille convergente comporte deux foyers, appelés foyer principal objet et foyer principal image :</a:t>
            </a:r>
          </a:p>
          <a:p>
            <a:pPr algn="just"/>
            <a:r>
              <a:rPr lang="fr-FR" sz="2400" dirty="0" smtClean="0">
                <a:latin typeface="Times New Roman" pitchFamily="18" charset="0"/>
                <a:cs typeface="Times New Roman" pitchFamily="18" charset="0"/>
              </a:rPr>
              <a:t>Tout rayon incident passant par F, foyer principal objet, émerge parallèle à l’axe optique. Ce foyer a donc son image à l’infini ;</a:t>
            </a:r>
          </a:p>
          <a:p>
            <a:pPr algn="just"/>
            <a:r>
              <a:rPr lang="fr-FR" sz="2400" dirty="0" smtClean="0">
                <a:latin typeface="Times New Roman" pitchFamily="18" charset="0"/>
                <a:cs typeface="Times New Roman" pitchFamily="18" charset="0"/>
              </a:rPr>
              <a:t>Tout rayon incident parallèle à l’axe optique émerge en passant par F’, foyer principal image. Ce foyer est donc l’image d’un objet à l’infini ;Ces foyers sont symétriques par rapport au centre optique de la lentille.</a:t>
            </a:r>
          </a:p>
          <a:p>
            <a:endParaRPr lang="fr-FR" dirty="0"/>
          </a:p>
        </p:txBody>
      </p:sp>
      <p:pic>
        <p:nvPicPr>
          <p:cNvPr id="4" name="Picture 2"/>
          <p:cNvPicPr>
            <a:picLocks noChangeAspect="1" noChangeArrowheads="1"/>
          </p:cNvPicPr>
          <p:nvPr/>
        </p:nvPicPr>
        <p:blipFill>
          <a:blip r:embed="rId2"/>
          <a:srcRect/>
          <a:stretch>
            <a:fillRect/>
          </a:stretch>
        </p:blipFill>
        <p:spPr bwMode="auto">
          <a:xfrm>
            <a:off x="571472" y="4357694"/>
            <a:ext cx="8001056" cy="228599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596" y="1000108"/>
            <a:ext cx="7929618" cy="5016758"/>
          </a:xfrm>
          <a:prstGeom prst="rect">
            <a:avLst/>
          </a:prstGeom>
        </p:spPr>
        <p:txBody>
          <a:bodyPr wrap="square">
            <a:spAutoFit/>
          </a:bodyPr>
          <a:lstStyle/>
          <a:p>
            <a:pPr algn="just"/>
            <a:r>
              <a:rPr lang="fr-FR" sz="3200" b="1" dirty="0" smtClean="0">
                <a:latin typeface="Times New Roman" pitchFamily="18" charset="0"/>
                <a:cs typeface="Times New Roman" pitchFamily="18" charset="0"/>
              </a:rPr>
              <a:t>Remarque: </a:t>
            </a:r>
          </a:p>
          <a:p>
            <a:pPr algn="just">
              <a:buFont typeface="Arial" pitchFamily="34" charset="0"/>
              <a:buChar char="•"/>
            </a:pPr>
            <a:r>
              <a:rPr lang="fr-FR" sz="3200" dirty="0" smtClean="0">
                <a:latin typeface="Times New Roman" pitchFamily="18" charset="0"/>
                <a:cs typeface="Times New Roman" pitchFamily="18" charset="0"/>
              </a:rPr>
              <a:t>Rappelons que le plan transverse à la lentille qui passe par F’ est appelé plan focal image.</a:t>
            </a:r>
          </a:p>
          <a:p>
            <a:pPr algn="just">
              <a:buFont typeface="Arial" pitchFamily="34" charset="0"/>
              <a:buChar char="•"/>
            </a:pPr>
            <a:r>
              <a:rPr lang="fr-FR" sz="3200" dirty="0" smtClean="0">
                <a:latin typeface="Times New Roman" pitchFamily="18" charset="0"/>
                <a:cs typeface="Times New Roman" pitchFamily="18" charset="0"/>
              </a:rPr>
              <a:t> Des rayons parallèles mais inclinés par rapport à l’axe optique se croisent en un point, appelé foyer secondaire image, de ce plan focal image. </a:t>
            </a:r>
          </a:p>
          <a:p>
            <a:pPr algn="just">
              <a:buFont typeface="Arial" pitchFamily="34" charset="0"/>
              <a:buChar char="•"/>
            </a:pPr>
            <a:r>
              <a:rPr lang="fr-FR" sz="3200" dirty="0" smtClean="0">
                <a:latin typeface="Times New Roman" pitchFamily="18" charset="0"/>
                <a:cs typeface="Times New Roman" pitchFamily="18" charset="0"/>
              </a:rPr>
              <a:t>De même avec le plan focal objet, ce sera également le cas avec les lentilles divergentes.</a:t>
            </a:r>
          </a:p>
          <a:p>
            <a:pPr algn="just">
              <a:buFont typeface="Arial" pitchFamily="34" charset="0"/>
              <a:buChar char="•"/>
            </a:pPr>
            <a:endParaRPr lang="fr-FR"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60"/>
            <a:ext cx="8229600" cy="1143000"/>
          </a:xfrm>
        </p:spPr>
        <p:txBody>
          <a:bodyPr>
            <a:normAutofit fontScale="90000"/>
          </a:bodyPr>
          <a:lstStyle/>
          <a:p>
            <a:r>
              <a:rPr lang="fr-FR" sz="4000" b="1" dirty="0" smtClean="0">
                <a:latin typeface="Times New Roman" pitchFamily="18" charset="0"/>
                <a:cs typeface="Times New Roman" pitchFamily="18" charset="0"/>
              </a:rPr>
              <a:t>b-Cas d’une lentille divergente</a:t>
            </a:r>
            <a:r>
              <a:rPr lang="fr-FR" b="1" dirty="0" smtClean="0"/>
              <a:t/>
            </a:r>
            <a:br>
              <a:rPr lang="fr-FR" b="1" dirty="0" smtClean="0"/>
            </a:br>
            <a:endParaRPr lang="fr-FR" dirty="0"/>
          </a:p>
        </p:txBody>
      </p:sp>
      <p:sp>
        <p:nvSpPr>
          <p:cNvPr id="3" name="Espace réservé du contenu 2"/>
          <p:cNvSpPr>
            <a:spLocks noGrp="1"/>
          </p:cNvSpPr>
          <p:nvPr>
            <p:ph idx="1"/>
          </p:nvPr>
        </p:nvSpPr>
        <p:spPr>
          <a:xfrm>
            <a:off x="357158" y="928671"/>
            <a:ext cx="8229600" cy="3500461"/>
          </a:xfrm>
        </p:spPr>
        <p:txBody>
          <a:bodyPr>
            <a:normAutofit fontScale="92500" lnSpcReduction="10000"/>
          </a:bodyPr>
          <a:lstStyle/>
          <a:p>
            <a:pPr algn="just"/>
            <a:r>
              <a:rPr lang="fr-FR" sz="2600" dirty="0" smtClean="0"/>
              <a:t>Une lentille divergente comporte aussi deux foyers, dont les positions sont inversées par rapport à ceux de la lentille convergente :</a:t>
            </a:r>
          </a:p>
          <a:p>
            <a:pPr algn="just"/>
            <a:r>
              <a:rPr lang="fr-FR" sz="2600" dirty="0" smtClean="0"/>
              <a:t>Tout rayon incident dont le prolongement passe par F, foyer principal objet, émerge parallèle à l’axe optique ;</a:t>
            </a:r>
          </a:p>
          <a:p>
            <a:pPr algn="just"/>
            <a:r>
              <a:rPr lang="fr-FR" sz="2600" dirty="0" smtClean="0"/>
              <a:t>Tout rayon incident parallèle à l’axe optique émerge de façon à ce que leur prolongement passe par F’ ;</a:t>
            </a:r>
          </a:p>
          <a:p>
            <a:pPr algn="just"/>
            <a:r>
              <a:rPr lang="fr-FR" sz="2600" dirty="0" smtClean="0"/>
              <a:t>Ces foyers sont également symétriques par rapport au centre optique de la lentille.</a:t>
            </a:r>
          </a:p>
          <a:p>
            <a:endParaRPr lang="fr-FR" dirty="0"/>
          </a:p>
        </p:txBody>
      </p:sp>
      <p:pic>
        <p:nvPicPr>
          <p:cNvPr id="4098" name="Picture 2"/>
          <p:cNvPicPr>
            <a:picLocks noChangeAspect="1" noChangeArrowheads="1"/>
          </p:cNvPicPr>
          <p:nvPr/>
        </p:nvPicPr>
        <p:blipFill>
          <a:blip r:embed="rId2"/>
          <a:srcRect/>
          <a:stretch>
            <a:fillRect/>
          </a:stretch>
        </p:blipFill>
        <p:spPr bwMode="auto">
          <a:xfrm>
            <a:off x="571472" y="4181495"/>
            <a:ext cx="7929618" cy="260509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098"/>
                                        </p:tgtEl>
                                        <p:attrNameLst>
                                          <p:attrName>style.visibility</p:attrName>
                                        </p:attrNameLst>
                                      </p:cBhvr>
                                      <p:to>
                                        <p:strVal val="visible"/>
                                      </p:to>
                                    </p:set>
                                    <p:anim calcmode="lin" valueType="num">
                                      <p:cBhvr additive="base">
                                        <p:cTn id="40" dur="500" fill="hold"/>
                                        <p:tgtEl>
                                          <p:spTgt spid="4098"/>
                                        </p:tgtEl>
                                        <p:attrNameLst>
                                          <p:attrName>ppt_x</p:attrName>
                                        </p:attrNameLst>
                                      </p:cBhvr>
                                      <p:tavLst>
                                        <p:tav tm="0">
                                          <p:val>
                                            <p:strVal val="#ppt_x"/>
                                          </p:val>
                                        </p:tav>
                                        <p:tav tm="100000">
                                          <p:val>
                                            <p:strVal val="#ppt_x"/>
                                          </p:val>
                                        </p:tav>
                                      </p:tavLst>
                                    </p:anim>
                                    <p:anim calcmode="lin" valueType="num">
                                      <p:cBhvr additive="base">
                                        <p:cTn id="41"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noAutofit/>
          </a:bodyPr>
          <a:lstStyle/>
          <a:p>
            <a:r>
              <a:rPr lang="fr-FR" sz="2400" b="1" dirty="0">
                <a:latin typeface="Times New Roman" pitchFamily="18" charset="0"/>
                <a:cs typeface="Times New Roman" pitchFamily="18" charset="0"/>
              </a:rPr>
              <a:t>I. 2. Les types de milieux : </a:t>
            </a:r>
          </a:p>
          <a:p>
            <a:r>
              <a:rPr lang="fr-FR" sz="2400" b="1" dirty="0">
                <a:latin typeface="Times New Roman" pitchFamily="18" charset="0"/>
                <a:cs typeface="Times New Roman" pitchFamily="18" charset="0"/>
              </a:rPr>
              <a:t>a- Milieux transparent : </a:t>
            </a:r>
            <a:r>
              <a:rPr lang="fr-FR" sz="2400" dirty="0">
                <a:latin typeface="Times New Roman" pitchFamily="18" charset="0"/>
                <a:cs typeface="Times New Roman" pitchFamily="18" charset="0"/>
              </a:rPr>
              <a:t>On voit nettement les objets. </a:t>
            </a:r>
          </a:p>
          <a:p>
            <a:r>
              <a:rPr lang="fr-FR" sz="2400" dirty="0">
                <a:latin typeface="Times New Roman" pitchFamily="18" charset="0"/>
                <a:cs typeface="Times New Roman" pitchFamily="18" charset="0"/>
              </a:rPr>
              <a:t>Exemple : Air, eau, verre </a:t>
            </a:r>
          </a:p>
          <a:p>
            <a:r>
              <a:rPr lang="fr-FR" sz="2400" b="1" dirty="0">
                <a:latin typeface="Times New Roman" pitchFamily="18" charset="0"/>
                <a:cs typeface="Times New Roman" pitchFamily="18" charset="0"/>
              </a:rPr>
              <a:t>b- Milieu opaque : </a:t>
            </a:r>
            <a:r>
              <a:rPr lang="fr-FR" sz="2400" dirty="0" smtClean="0">
                <a:latin typeface="Times New Roman" pitchFamily="18" charset="0"/>
                <a:cs typeface="Times New Roman" pitchFamily="18" charset="0"/>
              </a:rPr>
              <a:t>On </a:t>
            </a:r>
            <a:r>
              <a:rPr lang="fr-FR" sz="2400" dirty="0">
                <a:latin typeface="Times New Roman" pitchFamily="18" charset="0"/>
                <a:cs typeface="Times New Roman" pitchFamily="18" charset="0"/>
              </a:rPr>
              <a:t>ne voit pas les objets </a:t>
            </a:r>
          </a:p>
          <a:p>
            <a:r>
              <a:rPr lang="fr-FR" sz="2400" dirty="0">
                <a:latin typeface="Times New Roman" pitchFamily="18" charset="0"/>
                <a:cs typeface="Times New Roman" pitchFamily="18" charset="0"/>
              </a:rPr>
              <a:t>Exemple : Mur, bois, carton </a:t>
            </a:r>
          </a:p>
          <a:p>
            <a:r>
              <a:rPr lang="fr-FR" sz="2400" b="1" dirty="0">
                <a:latin typeface="Times New Roman" pitchFamily="18" charset="0"/>
                <a:cs typeface="Times New Roman" pitchFamily="18" charset="0"/>
              </a:rPr>
              <a:t>c- Milieux translucide : </a:t>
            </a:r>
            <a:r>
              <a:rPr lang="fr-FR" sz="2400" dirty="0">
                <a:latin typeface="Times New Roman" pitchFamily="18" charset="0"/>
                <a:cs typeface="Times New Roman" pitchFamily="18" charset="0"/>
              </a:rPr>
              <a:t>laisse passer la lumière mais on ne voit pas nettement. </a:t>
            </a:r>
          </a:p>
          <a:p>
            <a:r>
              <a:rPr lang="fr-FR" sz="2400" dirty="0">
                <a:latin typeface="Times New Roman" pitchFamily="18" charset="0"/>
                <a:cs typeface="Times New Roman" pitchFamily="18" charset="0"/>
              </a:rPr>
              <a:t>Exemple : Verre dépoli </a:t>
            </a:r>
          </a:p>
          <a:p>
            <a:r>
              <a:rPr lang="fr-FR" sz="2400" b="1" dirty="0">
                <a:latin typeface="Times New Roman" pitchFamily="18" charset="0"/>
                <a:cs typeface="Times New Roman" pitchFamily="18" charset="0"/>
              </a:rPr>
              <a:t>I. 3. Système optique : </a:t>
            </a:r>
          </a:p>
          <a:p>
            <a:r>
              <a:rPr lang="fr-FR" sz="2400" dirty="0">
                <a:latin typeface="Times New Roman" pitchFamily="18" charset="0"/>
                <a:cs typeface="Times New Roman" pitchFamily="18" charset="0"/>
              </a:rPr>
              <a:t>C’est l’ensemble des milieux transparents d’indices de réfractions différents séparés par des dioptres </a:t>
            </a:r>
            <a:r>
              <a:rPr lang="fr-FR" sz="2400" dirty="0" smtClean="0">
                <a:latin typeface="Times New Roman" pitchFamily="18" charset="0"/>
                <a:cs typeface="Times New Roman" pitchFamily="18" charset="0"/>
              </a:rPr>
              <a:t>plans </a:t>
            </a:r>
            <a:r>
              <a:rPr lang="fr-FR" sz="2400" dirty="0">
                <a:latin typeface="Times New Roman" pitchFamily="18" charset="0"/>
                <a:cs typeface="Times New Roman" pitchFamily="18" charset="0"/>
              </a:rPr>
              <a:t>ou </a:t>
            </a:r>
            <a:r>
              <a:rPr lang="fr-FR" sz="2400" dirty="0" smtClean="0">
                <a:latin typeface="Times New Roman" pitchFamily="18" charset="0"/>
                <a:cs typeface="Times New Roman" pitchFamily="18" charset="0"/>
              </a:rPr>
              <a:t>sphériques.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71480"/>
            <a:ext cx="8229600" cy="796908"/>
          </a:xfrm>
        </p:spPr>
        <p:txBody>
          <a:bodyPr>
            <a:normAutofit fontScale="90000"/>
          </a:bodyPr>
          <a:lstStyle/>
          <a:p>
            <a:pPr algn="ctr"/>
            <a:r>
              <a:rPr lang="fr-FR" b="1" dirty="0" smtClean="0"/>
              <a:t/>
            </a:r>
            <a:br>
              <a:rPr lang="fr-FR" b="1" dirty="0" smtClean="0"/>
            </a:br>
            <a:r>
              <a:rPr lang="fr-FR" sz="4900" b="1" dirty="0" smtClean="0">
                <a:latin typeface="Times New Roman" pitchFamily="18" charset="0"/>
                <a:cs typeface="Times New Roman" pitchFamily="18" charset="0"/>
              </a:rPr>
              <a:t>Distance focale et vergence</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1935480"/>
            <a:ext cx="8229600" cy="4389120"/>
          </a:xfrm>
        </p:spPr>
        <p:txBody>
          <a:bodyPr>
            <a:normAutofit/>
          </a:bodyPr>
          <a:lstStyle/>
          <a:p>
            <a:pPr algn="just"/>
            <a:r>
              <a:rPr lang="fr-FR" sz="2400" dirty="0" smtClean="0">
                <a:latin typeface="Times New Roman" pitchFamily="18" charset="0"/>
                <a:cs typeface="Times New Roman" pitchFamily="18" charset="0"/>
              </a:rPr>
              <a:t>La distance focale est la grandeur algébrique      qui s’exprime en mètre (m). Elle est donc positive pour une lentille convergente mais négative pour une lentille divergente.</a:t>
            </a:r>
          </a:p>
          <a:p>
            <a:pPr algn="just"/>
            <a:r>
              <a:rPr lang="fr-FR" sz="2400" dirty="0" smtClean="0">
                <a:latin typeface="Times New Roman" pitchFamily="18" charset="0"/>
                <a:cs typeface="Times New Roman" pitchFamily="18" charset="0"/>
              </a:rPr>
              <a:t>La vergence est définie par :</a:t>
            </a:r>
          </a:p>
          <a:p>
            <a:pPr algn="just"/>
            <a:endParaRPr lang="fr-FR" sz="2400" dirty="0" smtClean="0">
              <a:latin typeface="Times New Roman" pitchFamily="18" charset="0"/>
              <a:cs typeface="Times New Roman" pitchFamily="18" charset="0"/>
            </a:endParaRPr>
          </a:p>
          <a:p>
            <a:pPr algn="just"/>
            <a:r>
              <a:rPr lang="fr-FR" sz="2400" dirty="0" smtClean="0">
                <a:latin typeface="Times New Roman" pitchFamily="18" charset="0"/>
                <a:cs typeface="Times New Roman" pitchFamily="18" charset="0"/>
              </a:rPr>
              <a:t>Elle s’exprime en dioptries (δ) ou (m</a:t>
            </a:r>
            <a:r>
              <a:rPr lang="fr-FR" sz="2400" baseline="30000" dirty="0" smtClean="0">
                <a:latin typeface="Times New Roman" pitchFamily="18" charset="0"/>
                <a:cs typeface="Times New Roman" pitchFamily="18" charset="0"/>
              </a:rPr>
              <a:t>−1</a:t>
            </a:r>
            <a:r>
              <a:rPr lang="fr-FR" sz="2400" dirty="0" smtClean="0">
                <a:latin typeface="Times New Roman" pitchFamily="18" charset="0"/>
                <a:cs typeface="Times New Roman" pitchFamily="18" charset="0"/>
              </a:rPr>
              <a:t>). Elle est positive dans le cas d’une lentille convergente, négative dans le cas d’une lentille divergente.</a:t>
            </a:r>
          </a:p>
        </p:txBody>
      </p:sp>
      <p:sp>
        <p:nvSpPr>
          <p:cNvPr id="5122" name="Rectangle 2"/>
          <p:cNvSpPr>
            <a:spLocks noChangeArrowheads="1"/>
          </p:cNvSpPr>
          <p:nvPr/>
        </p:nvSpPr>
        <p:spPr bwMode="auto">
          <a:xfrm>
            <a:off x="0" y="57148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dirty="0"/>
          </a:p>
        </p:txBody>
      </p:sp>
      <p:pic>
        <p:nvPicPr>
          <p:cNvPr id="512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000760" y="2000240"/>
            <a:ext cx="368445" cy="352426"/>
          </a:xfrm>
          <a:prstGeom prst="rect">
            <a:avLst/>
          </a:prstGeom>
          <a:noFill/>
        </p:spPr>
      </p:pic>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pic>
        <p:nvPicPr>
          <p:cNvPr id="512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329114" y="3000372"/>
            <a:ext cx="1000100" cy="7857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nodeType="clickEffect">
                                  <p:stCondLst>
                                    <p:cond delay="0"/>
                                  </p:stCondLst>
                                  <p:childTnLst>
                                    <p:animEffect transition="out" filter="checkerboard(across)">
                                      <p:cBhvr>
                                        <p:cTn id="21" dur="500"/>
                                        <p:tgtEl>
                                          <p:spTgt spid="5123"/>
                                        </p:tgtEl>
                                      </p:cBhvr>
                                    </p:animEffect>
                                    <p:set>
                                      <p:cBhvr>
                                        <p:cTn id="22" dur="1" fill="hold">
                                          <p:stCondLst>
                                            <p:cond delay="499"/>
                                          </p:stCondLst>
                                        </p:cTn>
                                        <p:tgtEl>
                                          <p:spTgt spid="51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357166"/>
            <a:ext cx="8929718" cy="796908"/>
          </a:xfrm>
        </p:spPr>
        <p:txBody>
          <a:bodyPr>
            <a:normAutofit fontScale="90000"/>
          </a:bodyPr>
          <a:lstStyle/>
          <a:p>
            <a:pPr algn="ctr"/>
            <a:r>
              <a:rPr lang="fr-FR" sz="3600" b="1" dirty="0" smtClean="0">
                <a:latin typeface="Times New Roman" pitchFamily="18" charset="0"/>
                <a:cs typeface="Times New Roman" pitchFamily="18" charset="0"/>
              </a:rPr>
              <a:t>Relations de grandissement et de conjugaison</a:t>
            </a:r>
            <a:r>
              <a:rPr lang="fr-FR" sz="4000" b="1" dirty="0" smtClean="0">
                <a:latin typeface="Times New Roman" pitchFamily="18" charset="0"/>
                <a:cs typeface="Times New Roman" pitchFamily="18" charset="0"/>
              </a:rPr>
              <a:t/>
            </a:r>
            <a:br>
              <a:rPr lang="fr-FR" sz="4000" b="1" dirty="0" smtClean="0">
                <a:latin typeface="Times New Roman" pitchFamily="18" charset="0"/>
                <a:cs typeface="Times New Roman" pitchFamily="18" charset="0"/>
              </a:rPr>
            </a:b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142844" y="714356"/>
            <a:ext cx="9001156" cy="3929090"/>
          </a:xfrm>
        </p:spPr>
        <p:txBody>
          <a:bodyPr>
            <a:normAutofit fontScale="25000" lnSpcReduction="20000"/>
          </a:bodyPr>
          <a:lstStyle/>
          <a:p>
            <a:pPr algn="just"/>
            <a:r>
              <a:rPr lang="fr-FR" sz="9600" dirty="0" smtClean="0">
                <a:latin typeface="Times New Roman" pitchFamily="18" charset="0"/>
                <a:cs typeface="Times New Roman" pitchFamily="18" charset="0"/>
              </a:rPr>
              <a:t>Pour établir celles-ci, nous nous servons de la construction la plus classique de l’image d’un objet AB situé au delà du foyer de la lentille convergente                .Mais on notera que ceci est valable quelle que soit la position de l’objet et quelle que soit la nature de la lentille.</a:t>
            </a:r>
          </a:p>
          <a:p>
            <a:pPr algn="just"/>
            <a:r>
              <a:rPr lang="fr-FR" sz="9600" dirty="0" smtClean="0">
                <a:latin typeface="Times New Roman" pitchFamily="18" charset="0"/>
                <a:cs typeface="Times New Roman" pitchFamily="18" charset="0"/>
              </a:rPr>
              <a:t>Pour effectuer cette construction, on peut tracer trois rayons dont les directions de propagation sont connues :</a:t>
            </a:r>
          </a:p>
          <a:p>
            <a:pPr algn="just"/>
            <a:r>
              <a:rPr lang="fr-FR" sz="9600" dirty="0" smtClean="0">
                <a:latin typeface="Times New Roman" pitchFamily="18" charset="0"/>
                <a:cs typeface="Times New Roman" pitchFamily="18" charset="0"/>
              </a:rPr>
              <a:t>Le rayon qui passe par le centre optique de la lentille n’est pas dévié. </a:t>
            </a:r>
          </a:p>
          <a:p>
            <a:r>
              <a:rPr lang="fr-FR" sz="9600" dirty="0" smtClean="0">
                <a:latin typeface="Times New Roman" pitchFamily="18" charset="0"/>
                <a:cs typeface="Times New Roman" pitchFamily="18" charset="0"/>
              </a:rPr>
              <a:t>Le rayon qui arrive parallèlement à l’axe optique sur la lentille émerge en passant par F’ ;</a:t>
            </a:r>
          </a:p>
          <a:p>
            <a:r>
              <a:rPr lang="fr-FR" sz="9600" dirty="0" smtClean="0">
                <a:latin typeface="Times New Roman" pitchFamily="18" charset="0"/>
                <a:cs typeface="Times New Roman" pitchFamily="18" charset="0"/>
              </a:rPr>
              <a:t>Le rayon qui passe par F avant d’intercepter la lentille émerge parallèlement à l’axe optique.</a:t>
            </a:r>
          </a:p>
          <a:p>
            <a:r>
              <a:rPr lang="fr-FR" dirty="0" smtClean="0"/>
              <a:t/>
            </a:r>
            <a:br>
              <a:rPr lang="fr-FR" dirty="0" smtClean="0"/>
            </a:br>
            <a:endParaRPr lang="fr-FR" dirty="0"/>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pic>
        <p:nvPicPr>
          <p:cNvPr id="6246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143240" y="1285860"/>
            <a:ext cx="1357322" cy="387236"/>
          </a:xfrm>
          <a:prstGeom prst="rect">
            <a:avLst/>
          </a:prstGeom>
          <a:noFill/>
        </p:spPr>
      </p:pic>
      <p:pic>
        <p:nvPicPr>
          <p:cNvPr id="62467" name="Picture 3"/>
          <p:cNvPicPr>
            <a:picLocks noChangeAspect="1" noChangeArrowheads="1"/>
          </p:cNvPicPr>
          <p:nvPr/>
        </p:nvPicPr>
        <p:blipFill>
          <a:blip r:embed="rId3"/>
          <a:srcRect/>
          <a:stretch>
            <a:fillRect/>
          </a:stretch>
        </p:blipFill>
        <p:spPr bwMode="auto">
          <a:xfrm>
            <a:off x="1643042" y="4572008"/>
            <a:ext cx="6357982" cy="21431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1000108"/>
            <a:ext cx="8229600" cy="868346"/>
          </a:xfrm>
        </p:spPr>
        <p:txBody>
          <a:bodyPr>
            <a:normAutofit fontScale="90000"/>
          </a:bodyPr>
          <a:lstStyle/>
          <a:p>
            <a:r>
              <a:rPr lang="fr-FR" sz="4000" b="1" dirty="0" smtClean="0">
                <a:latin typeface="Times New Roman" pitchFamily="18" charset="0"/>
                <a:cs typeface="Times New Roman" pitchFamily="18" charset="0"/>
              </a:rPr>
              <a:t>Relations de Newton (origine aux foyers)</a:t>
            </a:r>
            <a:r>
              <a:rPr lang="fr-FR" b="1" dirty="0" smtClean="0"/>
              <a:t/>
            </a:r>
            <a:br>
              <a:rPr lang="fr-FR" b="1" dirty="0" smtClean="0"/>
            </a:br>
            <a:endParaRPr lang="fr-FR" dirty="0"/>
          </a:p>
        </p:txBody>
      </p:sp>
      <p:sp>
        <p:nvSpPr>
          <p:cNvPr id="3" name="Espace réservé du contenu 2"/>
          <p:cNvSpPr>
            <a:spLocks noGrp="1"/>
          </p:cNvSpPr>
          <p:nvPr>
            <p:ph idx="1"/>
          </p:nvPr>
        </p:nvSpPr>
        <p:spPr/>
        <p:txBody>
          <a:bodyPr>
            <a:normAutofit/>
          </a:bodyPr>
          <a:lstStyle/>
          <a:p>
            <a:r>
              <a:rPr lang="fr-FR" sz="2400" dirty="0" smtClean="0">
                <a:latin typeface="Times New Roman" pitchFamily="18" charset="0"/>
                <a:cs typeface="Times New Roman" pitchFamily="18" charset="0"/>
              </a:rPr>
              <a:t>D’après le théorème de Thalès appliqué dans les triangles ABF et OH’F :</a:t>
            </a:r>
          </a:p>
          <a:p>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D’après le théorème de Thalès appliqué dans les triangles HOF’ et F’A’B’ :</a:t>
            </a:r>
          </a:p>
          <a:p>
            <a:r>
              <a:rPr lang="fr-FR" sz="2400" dirty="0" smtClean="0"/>
              <a:t/>
            </a:r>
            <a:br>
              <a:rPr lang="fr-FR" sz="2400" dirty="0" smtClean="0"/>
            </a:br>
            <a:r>
              <a:rPr lang="fr-FR" sz="2400" dirty="0" smtClean="0">
                <a:latin typeface="Times New Roman" pitchFamily="18" charset="0"/>
                <a:cs typeface="Times New Roman" pitchFamily="18" charset="0"/>
              </a:rPr>
              <a:t>En combinant les deux relations précédentes, on obtient :</a:t>
            </a:r>
            <a:endParaRPr lang="fr-FR" sz="2400" dirty="0">
              <a:latin typeface="Times New Roman" pitchFamily="18" charset="0"/>
              <a:cs typeface="Times New Roman" pitchFamily="18" charset="0"/>
            </a:endParaRPr>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pic>
        <p:nvPicPr>
          <p:cNvPr id="6451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357554" y="2473209"/>
            <a:ext cx="2428892" cy="670039"/>
          </a:xfrm>
          <a:prstGeom prst="rect">
            <a:avLst/>
          </a:prstGeom>
          <a:noFill/>
        </p:spPr>
      </p:pic>
      <p:sp>
        <p:nvSpPr>
          <p:cNvPr id="645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pic>
        <p:nvPicPr>
          <p:cNvPr id="6451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57554" y="3714752"/>
            <a:ext cx="2428892" cy="677338"/>
          </a:xfrm>
          <a:prstGeom prst="rect">
            <a:avLst/>
          </a:prstGeom>
          <a:noFill/>
        </p:spPr>
      </p:pic>
      <p:sp>
        <p:nvSpPr>
          <p:cNvPr id="645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sp>
        <p:nvSpPr>
          <p:cNvPr id="645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pic>
        <p:nvPicPr>
          <p:cNvPr id="64519"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57422" y="4786322"/>
            <a:ext cx="4312257" cy="71438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428604"/>
            <a:ext cx="8301038" cy="1225512"/>
          </a:xfrm>
        </p:spPr>
        <p:txBody>
          <a:bodyPr>
            <a:normAutofit fontScale="90000"/>
          </a:bodyPr>
          <a:lstStyle/>
          <a:p>
            <a:pPr algn="ctr"/>
            <a:r>
              <a:rPr lang="fr-FR" sz="3600" b="1" dirty="0" smtClean="0">
                <a:latin typeface="Times New Roman" pitchFamily="18" charset="0"/>
                <a:cs typeface="Times New Roman" pitchFamily="18" charset="0"/>
              </a:rPr>
              <a:t/>
            </a:r>
            <a:br>
              <a:rPr lang="fr-FR" sz="3600" b="1" dirty="0" smtClean="0">
                <a:latin typeface="Times New Roman" pitchFamily="18" charset="0"/>
                <a:cs typeface="Times New Roman" pitchFamily="18" charset="0"/>
              </a:rPr>
            </a:br>
            <a:r>
              <a:rPr lang="fr-FR" b="1" dirty="0" smtClean="0"/>
              <a:t/>
            </a:r>
            <a:br>
              <a:rPr lang="fr-FR" b="1" dirty="0" smtClean="0"/>
            </a:br>
            <a:r>
              <a:rPr lang="fr-FR" sz="4400" b="1" dirty="0" smtClean="0">
                <a:latin typeface="Times New Roman" pitchFamily="18" charset="0"/>
                <a:cs typeface="Times New Roman" pitchFamily="18" charset="0"/>
              </a:rPr>
              <a:t>Relations de Descartes (origine au centre)</a:t>
            </a:r>
            <a:endParaRPr lang="fr-FR" dirty="0"/>
          </a:p>
        </p:txBody>
      </p:sp>
      <p:sp>
        <p:nvSpPr>
          <p:cNvPr id="3" name="Espace réservé du contenu 2"/>
          <p:cNvSpPr>
            <a:spLocks noGrp="1"/>
          </p:cNvSpPr>
          <p:nvPr>
            <p:ph idx="1"/>
          </p:nvPr>
        </p:nvSpPr>
        <p:spPr>
          <a:xfrm>
            <a:off x="214282" y="1600200"/>
            <a:ext cx="8786874" cy="4525963"/>
          </a:xfrm>
        </p:spPr>
        <p:txBody>
          <a:bodyPr>
            <a:normAutofit/>
          </a:bodyPr>
          <a:lstStyle/>
          <a:p>
            <a:r>
              <a:rPr lang="fr-FR" sz="2400" dirty="0" smtClean="0">
                <a:latin typeface="Times New Roman" pitchFamily="18" charset="0"/>
                <a:cs typeface="Times New Roman" pitchFamily="18" charset="0"/>
              </a:rPr>
              <a:t>Pour obtenir le grandissement, on applique le théorème de Thalès dans les triangles OAB et OA’B’ :</a:t>
            </a:r>
          </a:p>
          <a:p>
            <a:endParaRPr lang="fr-FR" sz="2400" dirty="0" smtClean="0">
              <a:latin typeface="Times New Roman" pitchFamily="18" charset="0"/>
              <a:cs typeface="Times New Roman" pitchFamily="18" charset="0"/>
            </a:endParaRPr>
          </a:p>
          <a:p>
            <a:r>
              <a:rPr lang="fr-FR" sz="2400" dirty="0" smtClean="0"/>
              <a:t>Pour obtenir la relation de conjugaison, on part de la relation de Newton et on introduit le point O :</a:t>
            </a:r>
          </a:p>
          <a:p>
            <a:r>
              <a:rPr lang="fr-FR" sz="2400" dirty="0" smtClean="0"/>
              <a:t/>
            </a:r>
            <a:br>
              <a:rPr lang="fr-FR" sz="2400" dirty="0" smtClean="0"/>
            </a:br>
            <a:r>
              <a:rPr lang="fr-FR" sz="2400" dirty="0" smtClean="0"/>
              <a:t>On remplace          par −f′ et      par f’, on développe, les termes en      disparaissent. On a :</a:t>
            </a:r>
          </a:p>
          <a:p>
            <a:r>
              <a:rPr lang="fr-FR" sz="2400" dirty="0" smtClean="0"/>
              <a:t>Et en divisant par </a:t>
            </a:r>
          </a:p>
          <a:p>
            <a:r>
              <a:rPr lang="fr-FR" sz="2400" dirty="0" smtClean="0"/>
              <a:t>on obtient :</a:t>
            </a:r>
            <a:endParaRPr lang="fr-FR" sz="2400" dirty="0">
              <a:latin typeface="Times New Roman" pitchFamily="18" charset="0"/>
              <a:cs typeface="Times New Roman" pitchFamily="18" charset="0"/>
            </a:endParaRP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pic>
        <p:nvPicPr>
          <p:cNvPr id="6348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929190" y="2000240"/>
            <a:ext cx="1643074" cy="642942"/>
          </a:xfrm>
          <a:prstGeom prst="rect">
            <a:avLst/>
          </a:prstGeom>
          <a:noFill/>
        </p:spPr>
      </p:pic>
      <p:sp>
        <p:nvSpPr>
          <p:cNvPr id="634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sp>
        <p:nvSpPr>
          <p:cNvPr id="6349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pic>
        <p:nvPicPr>
          <p:cNvPr id="63494"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72066" y="3286124"/>
            <a:ext cx="3643338" cy="428628"/>
          </a:xfrm>
          <a:prstGeom prst="rect">
            <a:avLst/>
          </a:prstGeom>
          <a:noFill/>
        </p:spPr>
      </p:pic>
      <p:sp>
        <p:nvSpPr>
          <p:cNvPr id="6349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sp>
        <p:nvSpPr>
          <p:cNvPr id="6349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pic>
        <p:nvPicPr>
          <p:cNvPr id="63498" name="Picture 1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57422" y="4143380"/>
            <a:ext cx="400051" cy="333376"/>
          </a:xfrm>
          <a:prstGeom prst="rect">
            <a:avLst/>
          </a:prstGeom>
          <a:noFill/>
        </p:spPr>
      </p:pic>
      <p:sp>
        <p:nvSpPr>
          <p:cNvPr id="6350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pic>
        <p:nvPicPr>
          <p:cNvPr id="63500" name="Picture 1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214810" y="4143380"/>
            <a:ext cx="285752" cy="300792"/>
          </a:xfrm>
          <a:prstGeom prst="rect">
            <a:avLst/>
          </a:prstGeom>
          <a:noFill/>
        </p:spPr>
      </p:pic>
      <p:sp>
        <p:nvSpPr>
          <p:cNvPr id="6350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pic>
        <p:nvPicPr>
          <p:cNvPr id="63502" name="Picture 1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040583" y="4429132"/>
            <a:ext cx="316707" cy="333376"/>
          </a:xfrm>
          <a:prstGeom prst="rect">
            <a:avLst/>
          </a:prstGeom>
          <a:noFill/>
        </p:spPr>
      </p:pic>
      <p:sp>
        <p:nvSpPr>
          <p:cNvPr id="6350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pic>
        <p:nvPicPr>
          <p:cNvPr id="63504" name="Picture 16"/>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214810" y="4429132"/>
            <a:ext cx="3467978" cy="423864"/>
          </a:xfrm>
          <a:prstGeom prst="rect">
            <a:avLst/>
          </a:prstGeom>
          <a:noFill/>
        </p:spPr>
      </p:pic>
      <p:sp>
        <p:nvSpPr>
          <p:cNvPr id="6350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pic>
        <p:nvPicPr>
          <p:cNvPr id="63506" name="Picture 18"/>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071802" y="4929198"/>
            <a:ext cx="928694" cy="346293"/>
          </a:xfrm>
          <a:prstGeom prst="rect">
            <a:avLst/>
          </a:prstGeom>
          <a:noFill/>
        </p:spPr>
      </p:pic>
      <p:sp>
        <p:nvSpPr>
          <p:cNvPr id="6350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pic>
        <p:nvPicPr>
          <p:cNvPr id="63508" name="Picture 20"/>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214810" y="5286388"/>
            <a:ext cx="2357454" cy="947842"/>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4400" b="1" dirty="0" smtClean="0">
                <a:latin typeface="Times New Roman" pitchFamily="18" charset="0"/>
                <a:cs typeface="Times New Roman" pitchFamily="18" charset="0"/>
              </a:rPr>
              <a:t>Lentilles accolées</a:t>
            </a:r>
            <a:r>
              <a:rPr lang="fr-FR" b="1" dirty="0" smtClean="0"/>
              <a:t/>
            </a:r>
            <a:br>
              <a:rPr lang="fr-FR" b="1" dirty="0" smtClean="0"/>
            </a:br>
            <a:endParaRPr lang="fr-FR" dirty="0"/>
          </a:p>
        </p:txBody>
      </p:sp>
      <p:sp>
        <p:nvSpPr>
          <p:cNvPr id="3" name="Espace réservé du contenu 2"/>
          <p:cNvSpPr>
            <a:spLocks noGrp="1"/>
          </p:cNvSpPr>
          <p:nvPr>
            <p:ph idx="1"/>
          </p:nvPr>
        </p:nvSpPr>
        <p:spPr>
          <a:xfrm>
            <a:off x="457200" y="1357298"/>
            <a:ext cx="8229600" cy="4967302"/>
          </a:xfrm>
        </p:spPr>
        <p:txBody>
          <a:bodyPr/>
          <a:lstStyle/>
          <a:p>
            <a:r>
              <a:rPr lang="fr-FR" dirty="0" smtClean="0">
                <a:latin typeface="Times New Roman" pitchFamily="18" charset="0"/>
                <a:cs typeface="Times New Roman" pitchFamily="18" charset="0"/>
              </a:rPr>
              <a:t>Soient deux lentilles de vergence V</a:t>
            </a:r>
            <a:r>
              <a:rPr lang="fr-FR" baseline="-25000" dirty="0" smtClean="0">
                <a:latin typeface="Times New Roman" pitchFamily="18" charset="0"/>
                <a:cs typeface="Times New Roman" pitchFamily="18" charset="0"/>
              </a:rPr>
              <a:t>1</a:t>
            </a:r>
            <a:r>
              <a:rPr lang="fr-FR" dirty="0" smtClean="0">
                <a:latin typeface="Times New Roman" pitchFamily="18" charset="0"/>
                <a:cs typeface="Times New Roman" pitchFamily="18" charset="0"/>
              </a:rPr>
              <a:t> et V</a:t>
            </a:r>
            <a:r>
              <a:rPr lang="fr-FR" baseline="-25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 accolées : on considère leurs centres optiques comme confondus. La première lentille donne une image qui devient l’objet pour la deuxième lentille. </a:t>
            </a:r>
          </a:p>
          <a:p>
            <a:r>
              <a:rPr lang="fr-FR" dirty="0" smtClean="0">
                <a:latin typeface="Times New Roman" pitchFamily="18" charset="0"/>
                <a:cs typeface="Times New Roman" pitchFamily="18" charset="0"/>
              </a:rPr>
              <a:t>L’application de la relation de conjugaison à se système permet de montrer que ce doublet se comporte comme une lentille unique de vergence V=V</a:t>
            </a:r>
            <a:r>
              <a:rPr lang="fr-FR" baseline="-25000" dirty="0" smtClean="0">
                <a:latin typeface="Times New Roman" pitchFamily="18" charset="0"/>
                <a:cs typeface="Times New Roman" pitchFamily="18" charset="0"/>
              </a:rPr>
              <a:t>1</a:t>
            </a:r>
            <a:r>
              <a:rPr lang="fr-FR" dirty="0" smtClean="0">
                <a:latin typeface="Times New Roman" pitchFamily="18" charset="0"/>
                <a:cs typeface="Times New Roman" pitchFamily="18" charset="0"/>
              </a:rPr>
              <a:t>+V</a:t>
            </a:r>
            <a:r>
              <a:rPr lang="fr-FR" baseline="-25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 On pourra donc appliquer la relation de conjugaison comme s’il s’agissait une seule lentille.</a:t>
            </a:r>
          </a:p>
          <a:p>
            <a:r>
              <a:rPr lang="fr-FR" b="1" dirty="0" smtClean="0">
                <a:latin typeface="Times New Roman" pitchFamily="18" charset="0"/>
                <a:cs typeface="Times New Roman" pitchFamily="18" charset="0"/>
              </a:rPr>
              <a:t>Attention !</a:t>
            </a:r>
            <a:r>
              <a:rPr lang="fr-FR" dirty="0" smtClean="0">
                <a:latin typeface="Times New Roman" pitchFamily="18" charset="0"/>
                <a:cs typeface="Times New Roman" pitchFamily="18" charset="0"/>
              </a:rPr>
              <a:t> Si les lentilles ne sont pas accolées, la relation de conjugaison n’est plus valable.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428604"/>
            <a:ext cx="8229600" cy="1143000"/>
          </a:xfrm>
        </p:spPr>
        <p:txBody>
          <a:bodyPr>
            <a:normAutofit fontScale="90000"/>
          </a:bodyPr>
          <a:lstStyle/>
          <a:p>
            <a:pPr algn="ctr"/>
            <a:r>
              <a:rPr lang="fr-FR" b="1" dirty="0" smtClean="0"/>
              <a:t/>
            </a:r>
            <a:br>
              <a:rPr lang="fr-FR" b="1" dirty="0" smtClean="0"/>
            </a:br>
            <a:r>
              <a:rPr lang="fr-FR" sz="4400" b="1" dirty="0" smtClean="0">
                <a:latin typeface="Times New Roman" pitchFamily="18" charset="0"/>
                <a:cs typeface="Times New Roman" pitchFamily="18" charset="0"/>
              </a:rPr>
              <a:t>Des constructions pour toutes les configurations</a:t>
            </a:r>
            <a:endParaRPr lang="fr-FR" sz="44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r>
              <a:rPr lang="fr-FR" b="1" dirty="0" smtClean="0">
                <a:latin typeface="Times New Roman" pitchFamily="18" charset="0"/>
                <a:cs typeface="Times New Roman" pitchFamily="18" charset="0"/>
              </a:rPr>
              <a:t>Cas d’une lentille convergente</a:t>
            </a:r>
          </a:p>
          <a:p>
            <a:endParaRPr lang="fr-FR" dirty="0"/>
          </a:p>
        </p:txBody>
      </p:sp>
      <p:pic>
        <p:nvPicPr>
          <p:cNvPr id="77827" name="Picture 3"/>
          <p:cNvPicPr>
            <a:picLocks noChangeAspect="1" noChangeArrowheads="1"/>
          </p:cNvPicPr>
          <p:nvPr/>
        </p:nvPicPr>
        <p:blipFill>
          <a:blip r:embed="rId2"/>
          <a:srcRect/>
          <a:stretch>
            <a:fillRect/>
          </a:stretch>
        </p:blipFill>
        <p:spPr bwMode="auto">
          <a:xfrm>
            <a:off x="142844" y="2571744"/>
            <a:ext cx="8358214" cy="3881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Grp="1" noChangeAspect="1" noChangeArrowheads="1"/>
          </p:cNvPicPr>
          <p:nvPr>
            <p:ph idx="1"/>
          </p:nvPr>
        </p:nvPicPr>
        <p:blipFill>
          <a:blip r:embed="rId2"/>
          <a:srcRect/>
          <a:stretch>
            <a:fillRect/>
          </a:stretch>
        </p:blipFill>
        <p:spPr bwMode="auto">
          <a:xfrm>
            <a:off x="642910" y="1357298"/>
            <a:ext cx="7858180" cy="41775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4400" b="1" dirty="0" smtClean="0">
                <a:latin typeface="Times New Roman" pitchFamily="18" charset="0"/>
                <a:cs typeface="Times New Roman" pitchFamily="18" charset="0"/>
              </a:rPr>
              <a:t>Cas d’une lentille divergente</a:t>
            </a:r>
            <a:r>
              <a:rPr lang="fr-FR" b="1" dirty="0" smtClean="0"/>
              <a:t/>
            </a:r>
            <a:br>
              <a:rPr lang="fr-FR" b="1" dirty="0" smtClean="0"/>
            </a:br>
            <a:endParaRPr lang="fr-FR" dirty="0"/>
          </a:p>
        </p:txBody>
      </p:sp>
      <p:pic>
        <p:nvPicPr>
          <p:cNvPr id="79874" name="Picture 2"/>
          <p:cNvPicPr>
            <a:picLocks noGrp="1" noChangeAspect="1" noChangeArrowheads="1"/>
          </p:cNvPicPr>
          <p:nvPr>
            <p:ph idx="1"/>
          </p:nvPr>
        </p:nvPicPr>
        <p:blipFill>
          <a:blip r:embed="rId2"/>
          <a:srcRect/>
          <a:stretch>
            <a:fillRect/>
          </a:stretch>
        </p:blipFill>
        <p:spPr bwMode="auto">
          <a:xfrm>
            <a:off x="428596" y="1714488"/>
            <a:ext cx="7539067" cy="37679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Grp="1" noChangeAspect="1" noChangeArrowheads="1"/>
          </p:cNvPicPr>
          <p:nvPr>
            <p:ph idx="1"/>
          </p:nvPr>
        </p:nvPicPr>
        <p:blipFill>
          <a:blip r:embed="rId2"/>
          <a:srcRect/>
          <a:stretch>
            <a:fillRect/>
          </a:stretch>
        </p:blipFill>
        <p:spPr bwMode="auto">
          <a:xfrm>
            <a:off x="714348" y="1571612"/>
            <a:ext cx="7572428" cy="36917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latin typeface="Times New Roman" pitchFamily="18" charset="0"/>
                <a:cs typeface="Times New Roman" pitchFamily="18" charset="0"/>
              </a:rPr>
              <a:t>Réflexion</a:t>
            </a:r>
            <a:br>
              <a:rPr lang="fr-FR" b="1"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1. Miroir plan</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r>
              <a:rPr lang="fr-FR" b="1" dirty="0" smtClean="0"/>
              <a:t>. </a:t>
            </a:r>
            <a:r>
              <a:rPr lang="fr-FR" sz="2800" b="1" dirty="0" smtClean="0">
                <a:latin typeface="Times New Roman" pitchFamily="18" charset="0"/>
                <a:cs typeface="Times New Roman" pitchFamily="18" charset="0"/>
              </a:rPr>
              <a:t>Loi de </a:t>
            </a:r>
            <a:r>
              <a:rPr lang="fr-FR" sz="2800" b="1" dirty="0" err="1" smtClean="0">
                <a:latin typeface="Times New Roman" pitchFamily="18" charset="0"/>
                <a:cs typeface="Times New Roman" pitchFamily="18" charset="0"/>
              </a:rPr>
              <a:t>Snell</a:t>
            </a:r>
            <a:r>
              <a:rPr lang="fr-FR" sz="2800" b="1" dirty="0" smtClean="0">
                <a:latin typeface="Times New Roman" pitchFamily="18" charset="0"/>
                <a:cs typeface="Times New Roman" pitchFamily="18" charset="0"/>
              </a:rPr>
              <a:t>-Descartes pour la réflexion : </a:t>
            </a:r>
            <a:endParaRPr lang="fr-FR" sz="2800" dirty="0" smtClean="0">
              <a:latin typeface="Times New Roman" pitchFamily="18" charset="0"/>
              <a:cs typeface="Times New Roman" pitchFamily="18" charset="0"/>
            </a:endParaRPr>
          </a:p>
          <a:p>
            <a:pPr algn="just"/>
            <a:r>
              <a:rPr lang="fr-FR" sz="2800" dirty="0" smtClean="0">
                <a:latin typeface="Times New Roman" pitchFamily="18" charset="0"/>
                <a:cs typeface="Times New Roman" pitchFamily="18" charset="0"/>
              </a:rPr>
              <a:t>Considérons un rayon lumineux arrivant en un point I situé sur la surface d’un miroir plan. On aura un rayon, dit rayon réfléchi, qui se propage dans l’espace.</a:t>
            </a:r>
          </a:p>
          <a:p>
            <a:pPr algn="just"/>
            <a:r>
              <a:rPr lang="fr-FR" sz="2800" dirty="0" smtClean="0">
                <a:latin typeface="Times New Roman" pitchFamily="18" charset="0"/>
                <a:cs typeface="Times New Roman" pitchFamily="18" charset="0"/>
              </a:rPr>
              <a:t> On repère par les angles </a:t>
            </a:r>
            <a:r>
              <a:rPr lang="fr-FR" sz="2800" i="1" dirty="0" smtClean="0">
                <a:latin typeface="Times New Roman" pitchFamily="18" charset="0"/>
                <a:cs typeface="Times New Roman" pitchFamily="18" charset="0"/>
              </a:rPr>
              <a:t>i</a:t>
            </a:r>
            <a:r>
              <a:rPr lang="fr-FR" sz="2800" dirty="0" smtClean="0">
                <a:latin typeface="Times New Roman" pitchFamily="18" charset="0"/>
                <a:cs typeface="Times New Roman" pitchFamily="18" charset="0"/>
              </a:rPr>
              <a:t> et </a:t>
            </a:r>
            <a:r>
              <a:rPr lang="fr-FR" sz="2800" i="1" dirty="0" smtClean="0">
                <a:latin typeface="Times New Roman" pitchFamily="18" charset="0"/>
                <a:cs typeface="Times New Roman" pitchFamily="18" charset="0"/>
              </a:rPr>
              <a:t>r</a:t>
            </a:r>
            <a:r>
              <a:rPr lang="fr-FR" sz="2800" dirty="0" smtClean="0">
                <a:latin typeface="Times New Roman" pitchFamily="18" charset="0"/>
                <a:cs typeface="Times New Roman" pitchFamily="18" charset="0"/>
              </a:rPr>
              <a:t>, les inclinaisons des deux rayons relativement à la normale au miroir en </a:t>
            </a:r>
            <a:r>
              <a:rPr lang="fr-FR" sz="2800" i="1" dirty="0" smtClean="0">
                <a:latin typeface="Times New Roman" pitchFamily="18" charset="0"/>
                <a:cs typeface="Times New Roman" pitchFamily="18" charset="0"/>
              </a:rPr>
              <a:t>I</a:t>
            </a:r>
            <a:r>
              <a:rPr lang="fr-FR" sz="2800" dirty="0" smtClean="0">
                <a:latin typeface="Times New Roman" pitchFamily="18" charset="0"/>
                <a:cs typeface="Times New Roman" pitchFamily="18" charset="0"/>
              </a:rPr>
              <a:t>. Le plan défini par la normale au miroir et le rayon incident est appelé plan d’incidence. </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edge">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edge">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82"/>
          <p:cNvPicPr>
            <a:picLocks noGrp="1"/>
          </p:cNvPicPr>
          <p:nvPr>
            <p:ph idx="1"/>
          </p:nvPr>
        </p:nvPicPr>
        <p:blipFill>
          <a:blip r:embed="rId2"/>
          <a:stretch>
            <a:fillRect/>
          </a:stretch>
        </p:blipFill>
        <p:spPr>
          <a:xfrm>
            <a:off x="1500167" y="857232"/>
            <a:ext cx="6929486" cy="4539688"/>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01"/>
          <p:cNvPicPr>
            <a:picLocks noGrp="1"/>
          </p:cNvPicPr>
          <p:nvPr>
            <p:ph idx="1"/>
          </p:nvPr>
        </p:nvPicPr>
        <p:blipFill>
          <a:blip r:embed="rId2"/>
          <a:stretch>
            <a:fillRect/>
          </a:stretch>
        </p:blipFill>
        <p:spPr>
          <a:xfrm>
            <a:off x="857224" y="571480"/>
            <a:ext cx="7143800" cy="3915322"/>
          </a:xfrm>
          <a:prstGeom prst="rect">
            <a:avLst/>
          </a:prstGeom>
        </p:spPr>
      </p:pic>
      <p:sp>
        <p:nvSpPr>
          <p:cNvPr id="1025" name="Rectangle 1"/>
          <p:cNvSpPr>
            <a:spLocks noChangeArrowheads="1"/>
          </p:cNvSpPr>
          <p:nvPr/>
        </p:nvSpPr>
        <p:spPr bwMode="auto">
          <a:xfrm>
            <a:off x="0" y="521495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i="0" u="none" strike="noStrike" cap="none" normalizeH="0" baseline="0" dirty="0" smtClean="0">
                <a:ln>
                  <a:noFill/>
                </a:ln>
                <a:effectLst/>
                <a:latin typeface="Times New Roman" pitchFamily="18" charset="0"/>
                <a:ea typeface="Times New Roman" pitchFamily="18" charset="0"/>
                <a:cs typeface="Times New Roman" pitchFamily="18" charset="0"/>
              </a:rPr>
              <a:t>1</a:t>
            </a:r>
            <a:r>
              <a:rPr kumimoji="0" lang="fr-FR" sz="3200" i="0" u="none" strike="noStrike" cap="none" normalizeH="0" baseline="30000" dirty="0" smtClean="0">
                <a:ln>
                  <a:noFill/>
                </a:ln>
                <a:effectLst/>
                <a:latin typeface="Times New Roman" pitchFamily="18" charset="0"/>
                <a:ea typeface="Times New Roman" pitchFamily="18" charset="0"/>
                <a:cs typeface="Times New Roman" pitchFamily="18" charset="0"/>
              </a:rPr>
              <a:t>ère</a:t>
            </a:r>
            <a:r>
              <a:rPr kumimoji="0" lang="fr-FR" sz="3200" i="0" u="none" strike="noStrike" cap="none" normalizeH="0" baseline="0" dirty="0" smtClean="0">
                <a:ln>
                  <a:noFill/>
                </a:ln>
                <a:effectLst/>
                <a:latin typeface="Times New Roman" pitchFamily="18" charset="0"/>
                <a:ea typeface="Times New Roman" pitchFamily="18" charset="0"/>
                <a:cs typeface="Times New Roman" pitchFamily="18" charset="0"/>
              </a:rPr>
              <a:t> loi :</a:t>
            </a:r>
            <a:r>
              <a:rPr kumimoji="0" lang="fr-FR" sz="3200" i="1" u="none" strike="noStrike" cap="none" normalizeH="0" baseline="0" dirty="0" smtClean="0">
                <a:ln>
                  <a:noFill/>
                </a:ln>
                <a:effectLst/>
                <a:latin typeface="Times New Roman" pitchFamily="18" charset="0"/>
                <a:ea typeface="Times New Roman" pitchFamily="18" charset="0"/>
                <a:cs typeface="Times New Roman" pitchFamily="18" charset="0"/>
              </a:rPr>
              <a:t>SI</a:t>
            </a:r>
            <a:r>
              <a:rPr kumimoji="0" lang="fr-FR" sz="320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fr-FR" sz="3200" i="1" u="none" strike="noStrike" cap="none" normalizeH="0" baseline="0" dirty="0" smtClean="0">
                <a:ln>
                  <a:noFill/>
                </a:ln>
                <a:effectLst/>
                <a:latin typeface="Times New Roman" pitchFamily="18" charset="0"/>
                <a:ea typeface="Times New Roman" pitchFamily="18" charset="0"/>
                <a:cs typeface="Times New Roman" pitchFamily="18" charset="0"/>
              </a:rPr>
              <a:t>IR</a:t>
            </a:r>
            <a:r>
              <a:rPr kumimoji="0" lang="fr-FR" sz="3200" i="0" u="none" strike="noStrike" cap="none" normalizeH="0" baseline="0" dirty="0" smtClean="0">
                <a:ln>
                  <a:noFill/>
                </a:ln>
                <a:effectLst/>
                <a:latin typeface="Times New Roman" pitchFamily="18" charset="0"/>
                <a:ea typeface="Times New Roman" pitchFamily="18" charset="0"/>
                <a:cs typeface="Times New Roman" pitchFamily="18" charset="0"/>
              </a:rPr>
              <a:t>, et </a:t>
            </a:r>
            <a:r>
              <a:rPr kumimoji="0" lang="fr-FR" sz="3200" i="1" u="none" strike="noStrike" cap="none" normalizeH="0" baseline="0" dirty="0" smtClean="0">
                <a:ln>
                  <a:noFill/>
                </a:ln>
                <a:effectLst/>
                <a:latin typeface="Times New Roman" pitchFamily="18" charset="0"/>
                <a:ea typeface="Times New Roman" pitchFamily="18" charset="0"/>
                <a:cs typeface="Times New Roman" pitchFamily="18" charset="0"/>
              </a:rPr>
              <a:t>IN</a:t>
            </a:r>
            <a:r>
              <a:rPr kumimoji="0" lang="fr-FR" sz="3200" i="0" u="none" strike="noStrike" cap="none" normalizeH="0" baseline="0" dirty="0" smtClean="0">
                <a:ln>
                  <a:noFill/>
                </a:ln>
                <a:effectLst/>
                <a:latin typeface="Times New Roman" pitchFamily="18" charset="0"/>
                <a:ea typeface="Times New Roman" pitchFamily="18" charset="0"/>
                <a:cs typeface="Times New Roman" pitchFamily="18" charset="0"/>
              </a:rPr>
              <a:t> appartiennent au même plan. </a:t>
            </a:r>
            <a:endParaRPr kumimoji="0" lang="fr-FR" sz="160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i="0" u="none" strike="noStrike" cap="none" normalizeH="0" baseline="0" dirty="0" smtClean="0">
                <a:ln>
                  <a:noFill/>
                </a:ln>
                <a:effectLst/>
                <a:latin typeface="Times New Roman" pitchFamily="18" charset="0"/>
                <a:ea typeface="Times New Roman" pitchFamily="18" charset="0"/>
                <a:cs typeface="Times New Roman" pitchFamily="18" charset="0"/>
              </a:rPr>
              <a:t>2</a:t>
            </a:r>
            <a:r>
              <a:rPr kumimoji="0" lang="fr-FR" sz="3200" i="0" u="none" strike="noStrike" cap="none" normalizeH="0" baseline="30000" dirty="0" smtClean="0">
                <a:ln>
                  <a:noFill/>
                </a:ln>
                <a:effectLst/>
                <a:latin typeface="Times New Roman" pitchFamily="18" charset="0"/>
                <a:ea typeface="Times New Roman" pitchFamily="18" charset="0"/>
                <a:cs typeface="Times New Roman" pitchFamily="18" charset="0"/>
              </a:rPr>
              <a:t>ème</a:t>
            </a:r>
            <a:r>
              <a:rPr kumimoji="0" lang="fr-FR" sz="3200" i="0" u="none" strike="noStrike" cap="none" normalizeH="0" baseline="0" dirty="0" smtClean="0">
                <a:ln>
                  <a:noFill/>
                </a:ln>
                <a:effectLst/>
                <a:latin typeface="Times New Roman" pitchFamily="18" charset="0"/>
                <a:ea typeface="Times New Roman" pitchFamily="18" charset="0"/>
                <a:cs typeface="Times New Roman" pitchFamily="18" charset="0"/>
              </a:rPr>
              <a:t> loi : l’angle d’incidence égale de réflexion (</a:t>
            </a:r>
            <a:r>
              <a:rPr kumimoji="0" lang="fr-FR" sz="3200" i="1" u="none" strike="noStrike" cap="none" normalizeH="0" baseline="0" dirty="0" smtClean="0">
                <a:ln>
                  <a:noFill/>
                </a:ln>
                <a:effectLst/>
                <a:latin typeface="Times New Roman" pitchFamily="18" charset="0"/>
                <a:ea typeface="Times New Roman" pitchFamily="18" charset="0"/>
                <a:cs typeface="Times New Roman" pitchFamily="18" charset="0"/>
              </a:rPr>
              <a:t>i = r</a:t>
            </a:r>
            <a:r>
              <a:rPr kumimoji="0" lang="fr-FR" sz="3200" i="0" u="none" strike="noStrike" cap="none" normalizeH="0" baseline="0" dirty="0" smtClean="0">
                <a:ln>
                  <a:noFill/>
                </a:ln>
                <a:effectLst/>
                <a:latin typeface="Times New Roman" pitchFamily="18" charset="0"/>
                <a:ea typeface="Times New Roman" pitchFamily="18" charset="0"/>
                <a:cs typeface="Times New Roman" pitchFamily="18" charset="0"/>
              </a:rPr>
              <a:t>) </a:t>
            </a:r>
            <a:endParaRPr kumimoji="0" lang="fr-FR" sz="440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1010400"/>
          </a:xfrm>
        </p:spPr>
        <p:txBody>
          <a:bodyPr>
            <a:normAutofit/>
          </a:bodyPr>
          <a:lstStyle/>
          <a:p>
            <a:r>
              <a:rPr lang="fr-FR" sz="4400" b="1" dirty="0" smtClean="0">
                <a:latin typeface="Times New Roman" pitchFamily="18" charset="0"/>
                <a:cs typeface="Times New Roman" pitchFamily="18" charset="0"/>
              </a:rPr>
              <a:t>1.2. Relation de conjugaison : </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fontScale="92500" lnSpcReduction="10000"/>
          </a:bodyPr>
          <a:lstStyle/>
          <a:p>
            <a:r>
              <a:rPr lang="fr-FR" sz="2800" dirty="0" smtClean="0"/>
              <a:t>La position de l’image par rapport au miroir égale la position de l’objet par rapport au miroir. </a:t>
            </a:r>
          </a:p>
          <a:p>
            <a:r>
              <a:rPr lang="fr-FR" sz="2800" dirty="0" smtClean="0"/>
              <a:t>L’image A’ est symétrique de l’objet A par rapport au miroir.  </a:t>
            </a:r>
          </a:p>
          <a:p>
            <a:pPr>
              <a:buNone/>
            </a:pPr>
            <a:r>
              <a:rPr lang="fr-FR" sz="2800" dirty="0" smtClean="0"/>
              <a:t>	</a:t>
            </a:r>
          </a:p>
          <a:p>
            <a:r>
              <a:rPr lang="fr-FR" sz="2800" dirty="0" smtClean="0"/>
              <a:t>L’objet et l’image sont de natures différentes : </a:t>
            </a:r>
          </a:p>
          <a:p>
            <a:pPr lvl="1" fontAlgn="base"/>
            <a:r>
              <a:rPr lang="en-US" dirty="0" smtClean="0"/>
              <a:t>Objet </a:t>
            </a:r>
            <a:r>
              <a:rPr lang="en-US" dirty="0" err="1" smtClean="0"/>
              <a:t>Réel</a:t>
            </a:r>
            <a:r>
              <a:rPr lang="en-US" dirty="0" smtClean="0"/>
              <a:t>-Image </a:t>
            </a:r>
            <a:r>
              <a:rPr lang="en-US" dirty="0" err="1" smtClean="0"/>
              <a:t>Virtuelle</a:t>
            </a:r>
            <a:r>
              <a:rPr lang="en-US" dirty="0" smtClean="0"/>
              <a:t> </a:t>
            </a:r>
            <a:endParaRPr lang="fr-FR" dirty="0" smtClean="0"/>
          </a:p>
          <a:p>
            <a:pPr lvl="1" fontAlgn="base"/>
            <a:r>
              <a:rPr lang="en-US" dirty="0" smtClean="0"/>
              <a:t>Objet </a:t>
            </a:r>
            <a:r>
              <a:rPr lang="en-US" dirty="0" err="1" smtClean="0"/>
              <a:t>Virtuel</a:t>
            </a:r>
            <a:r>
              <a:rPr lang="en-US" dirty="0" smtClean="0"/>
              <a:t>-Image </a:t>
            </a:r>
            <a:r>
              <a:rPr lang="en-US" dirty="0" err="1" smtClean="0"/>
              <a:t>Réelle</a:t>
            </a:r>
            <a:r>
              <a:rPr lang="en-US" dirty="0" smtClean="0"/>
              <a:t> </a:t>
            </a:r>
            <a:endParaRPr lang="fr-FR" dirty="0" smtClean="0"/>
          </a:p>
          <a:p>
            <a:r>
              <a:rPr lang="fr-FR" sz="2800" dirty="0" smtClean="0"/>
              <a:t>La taille de l’image égale la taille de l’objet :  </a:t>
            </a:r>
          </a:p>
          <a:p>
            <a:pPr>
              <a:buNone/>
            </a:pPr>
            <a:r>
              <a:rPr lang="fr-FR" sz="2800" dirty="0" smtClean="0"/>
              <a:t>	</a:t>
            </a:r>
            <a:endParaRPr lang="fr-FR" dirty="0"/>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757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5783"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57488" y="5643578"/>
            <a:ext cx="2062616" cy="500066"/>
          </a:xfrm>
          <a:prstGeom prst="rect">
            <a:avLst/>
          </a:prstGeom>
          <a:noFill/>
        </p:spPr>
      </p:pic>
      <p:sp>
        <p:nvSpPr>
          <p:cNvPr id="7578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5785"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57488" y="3357562"/>
            <a:ext cx="1571636" cy="5238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edg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75785"/>
                                        </p:tgtEl>
                                        <p:attrNameLst>
                                          <p:attrName>style.visibility</p:attrName>
                                        </p:attrNameLst>
                                      </p:cBhvr>
                                      <p:to>
                                        <p:strVal val="visible"/>
                                      </p:to>
                                    </p:set>
                                    <p:animEffect transition="in" filter="wedge">
                                      <p:cBhvr>
                                        <p:cTn id="22" dur="2000"/>
                                        <p:tgtEl>
                                          <p:spTgt spid="75785"/>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edge">
                                      <p:cBhvr>
                                        <p:cTn id="27" dur="2000"/>
                                        <p:tgtEl>
                                          <p:spTgt spid="3">
                                            <p:txEl>
                                              <p:pRg st="3" end="3"/>
                                            </p:txEl>
                                          </p:spTgt>
                                        </p:tgtEl>
                                      </p:cBhvr>
                                    </p:animEffect>
                                  </p:childTnLst>
                                </p:cTn>
                              </p:par>
                              <p:par>
                                <p:cTn id="28" presetID="2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edge">
                                      <p:cBhvr>
                                        <p:cTn id="30" dur="2000"/>
                                        <p:tgtEl>
                                          <p:spTgt spid="3">
                                            <p:txEl>
                                              <p:pRg st="4" end="4"/>
                                            </p:txEl>
                                          </p:spTgt>
                                        </p:tgtEl>
                                      </p:cBhvr>
                                    </p:animEffect>
                                  </p:childTnLst>
                                </p:cTn>
                              </p:par>
                              <p:par>
                                <p:cTn id="31" presetID="2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edge">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edge">
                                      <p:cBhvr>
                                        <p:cTn id="38" dur="20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75783"/>
                                        </p:tgtEl>
                                        <p:attrNameLst>
                                          <p:attrName>style.visibility</p:attrName>
                                        </p:attrNameLst>
                                      </p:cBhvr>
                                      <p:to>
                                        <p:strVal val="visible"/>
                                      </p:to>
                                    </p:set>
                                    <p:animEffect transition="in" filter="wedge">
                                      <p:cBhvr>
                                        <p:cTn id="43" dur="2000"/>
                                        <p:tgtEl>
                                          <p:spTgt spid="75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71414"/>
            <a:ext cx="8229600" cy="724648"/>
          </a:xfrm>
        </p:spPr>
        <p:txBody>
          <a:bodyPr>
            <a:normAutofit/>
          </a:bodyPr>
          <a:lstStyle/>
          <a:p>
            <a:r>
              <a:rPr lang="fr-FR" sz="4000" b="1" dirty="0" smtClean="0">
                <a:latin typeface="Times New Roman" pitchFamily="18" charset="0"/>
                <a:cs typeface="Times New Roman" pitchFamily="18" charset="0"/>
              </a:rPr>
              <a:t>2.Miroir sphérique</a:t>
            </a:r>
            <a:endParaRPr lang="fr-FR" sz="40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285720" y="857232"/>
            <a:ext cx="8572560" cy="3143272"/>
          </a:xfrm>
        </p:spPr>
        <p:txBody>
          <a:bodyPr/>
          <a:lstStyle/>
          <a:p>
            <a:pPr algn="just"/>
            <a:r>
              <a:rPr lang="fr-FR" sz="2800" dirty="0" smtClean="0"/>
              <a:t>On appelle miroir sphérique S une surface sphérique rendue réfléchissante par un dépôt métallique. </a:t>
            </a:r>
          </a:p>
          <a:p>
            <a:pPr algn="just"/>
            <a:r>
              <a:rPr lang="fr-FR" sz="2800" dirty="0" smtClean="0"/>
              <a:t>On distingue deux types de miroirs sphériques:</a:t>
            </a:r>
          </a:p>
          <a:p>
            <a:pPr algn="just">
              <a:buNone/>
            </a:pPr>
            <a:r>
              <a:rPr lang="fr-FR" sz="2800" dirty="0" smtClean="0"/>
              <a:t> 	Si la réflexion se produit vers l’intérieur de la sphère, le miroir est dit concave ; si la lumière se réfléchit vers l’extérieur de la sphère, le miroir est dit convexe. </a:t>
            </a:r>
          </a:p>
          <a:p>
            <a:endParaRPr lang="fr-FR" dirty="0"/>
          </a:p>
        </p:txBody>
      </p:sp>
      <p:pic>
        <p:nvPicPr>
          <p:cNvPr id="4" name="Picture 2874"/>
          <p:cNvPicPr/>
          <p:nvPr/>
        </p:nvPicPr>
        <p:blipFill>
          <a:blip r:embed="rId2"/>
          <a:stretch>
            <a:fillRect/>
          </a:stretch>
        </p:blipFill>
        <p:spPr>
          <a:xfrm>
            <a:off x="1071538" y="3786190"/>
            <a:ext cx="7000924" cy="27984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edge">
                                      <p:cBhvr>
                                        <p:cTn id="17" dur="2000"/>
                                        <p:tgtEl>
                                          <p:spTgt spid="3">
                                            <p:txEl>
                                              <p:pRg st="1" end="1"/>
                                            </p:txEl>
                                          </p:spTgt>
                                        </p:tgtEl>
                                      </p:cBhvr>
                                    </p:animEffect>
                                  </p:childTnLst>
                                </p:cTn>
                              </p:par>
                              <p:par>
                                <p:cTn id="18" presetID="2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edge">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6143668"/>
          </a:xfrm>
        </p:spPr>
        <p:txBody>
          <a:bodyPr>
            <a:normAutofit/>
          </a:bodyPr>
          <a:lstStyle/>
          <a:p>
            <a:r>
              <a:rPr lang="fr-FR" b="1" dirty="0" smtClean="0"/>
              <a:t>Un miroir sphérique est caractérisé par: </a:t>
            </a:r>
          </a:p>
          <a:p>
            <a:pPr lvl="0" algn="just" fontAlgn="base"/>
            <a:r>
              <a:rPr lang="fr-FR" dirty="0" smtClean="0"/>
              <a:t>Le centre </a:t>
            </a:r>
            <a:r>
              <a:rPr lang="fr-FR" i="1" dirty="0" smtClean="0"/>
              <a:t>C </a:t>
            </a:r>
            <a:r>
              <a:rPr lang="fr-FR" dirty="0" smtClean="0"/>
              <a:t>de la sphère appelé centre du miroir. </a:t>
            </a:r>
          </a:p>
          <a:p>
            <a:pPr lvl="0" algn="just" fontAlgn="base"/>
            <a:r>
              <a:rPr lang="fr-FR" dirty="0" smtClean="0"/>
              <a:t>Le point </a:t>
            </a:r>
            <a:r>
              <a:rPr lang="fr-FR" i="1" dirty="0" smtClean="0"/>
              <a:t>S </a:t>
            </a:r>
            <a:r>
              <a:rPr lang="fr-FR" dirty="0" smtClean="0"/>
              <a:t>appelé sommet du miroir. </a:t>
            </a:r>
          </a:p>
          <a:p>
            <a:pPr lvl="0" algn="just" fontAlgn="base"/>
            <a:r>
              <a:rPr lang="fr-FR" dirty="0" smtClean="0"/>
              <a:t>L’axe optique, qui est l’axe de symétrie de révolution du miroir, passant par les points </a:t>
            </a:r>
            <a:r>
              <a:rPr lang="fr-FR" i="1" dirty="0" smtClean="0"/>
              <a:t>C </a:t>
            </a:r>
            <a:r>
              <a:rPr lang="fr-FR" dirty="0" smtClean="0"/>
              <a:t>et </a:t>
            </a:r>
            <a:r>
              <a:rPr lang="fr-FR" i="1" dirty="0" smtClean="0"/>
              <a:t>S</a:t>
            </a:r>
            <a:r>
              <a:rPr lang="fr-FR" dirty="0" smtClean="0"/>
              <a:t>. </a:t>
            </a:r>
          </a:p>
          <a:p>
            <a:pPr lvl="0" algn="just" fontAlgn="base"/>
            <a:r>
              <a:rPr lang="fr-FR" dirty="0" smtClean="0"/>
              <a:t> Le rayon de la sphère </a:t>
            </a:r>
            <a:r>
              <a:rPr lang="fr-FR" i="1" dirty="0" smtClean="0"/>
              <a:t>R </a:t>
            </a:r>
            <a:r>
              <a:rPr lang="fr-FR" dirty="0" smtClean="0"/>
              <a:t>= </a:t>
            </a:r>
            <a:r>
              <a:rPr lang="fr-FR" i="1" dirty="0" smtClean="0"/>
              <a:t>SC</a:t>
            </a:r>
            <a:r>
              <a:rPr lang="fr-FR" dirty="0" smtClean="0"/>
              <a:t>, appelé rayon de courbure du miroir, quantité algébrique qui est négative pour un miroir concave et positive pour un miroir Convexe.</a:t>
            </a:r>
          </a:p>
          <a:p>
            <a:pPr algn="just" fontAlgn="base"/>
            <a:r>
              <a:rPr lang="fr-FR" b="1" dirty="0" smtClean="0">
                <a:latin typeface="Times New Roman" pitchFamily="18" charset="0"/>
                <a:cs typeface="Times New Roman" pitchFamily="18" charset="0"/>
              </a:rPr>
              <a:t>Remarque:</a:t>
            </a:r>
            <a:r>
              <a:rPr lang="fr-FR" dirty="0" smtClean="0">
                <a:latin typeface="Times New Roman" pitchFamily="18" charset="0"/>
                <a:cs typeface="Times New Roman" pitchFamily="18" charset="0"/>
              </a:rPr>
              <a:t> en optique géométrique, la mesure des distances est algébrisée. Le long de l’axe optique, on choisit comme sens positif le sens de propagation de la lumière.</a:t>
            </a:r>
          </a:p>
          <a:p>
            <a:pPr lvl="0" algn="just" fontAlgn="base"/>
            <a:endParaRPr lang="fr-FR" dirty="0" smtClean="0"/>
          </a:p>
          <a:p>
            <a:pPr lvl="0" algn="just" fontAlgn="base"/>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581772"/>
          </a:xfrm>
        </p:spPr>
        <p:txBody>
          <a:bodyPr>
            <a:normAutofit fontScale="90000"/>
          </a:bodyPr>
          <a:lstStyle/>
          <a:p>
            <a:r>
              <a:rPr lang="fr-FR" sz="4000" b="1" dirty="0" smtClean="0">
                <a:latin typeface="Times New Roman" pitchFamily="18" charset="0"/>
                <a:cs typeface="Times New Roman" pitchFamily="18" charset="0"/>
              </a:rPr>
              <a:t>Relations de conjugaison : </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357158" y="1000108"/>
            <a:ext cx="8229600" cy="4389120"/>
          </a:xfrm>
        </p:spPr>
        <p:txBody>
          <a:bodyPr>
            <a:normAutofit fontScale="70000" lnSpcReduction="20000"/>
          </a:bodyPr>
          <a:lstStyle/>
          <a:p>
            <a:pPr algn="just"/>
            <a:r>
              <a:rPr lang="fr-FR" sz="3300" dirty="0" smtClean="0">
                <a:latin typeface="Times New Roman" pitchFamily="18" charset="0"/>
                <a:cs typeface="Times New Roman" pitchFamily="18" charset="0"/>
              </a:rPr>
              <a:t>Il existe alors une relation entre les positions d’un objet </a:t>
            </a:r>
            <a:r>
              <a:rPr lang="fr-FR" sz="3300" b="1" i="1" dirty="0" smtClean="0">
                <a:latin typeface="Times New Roman" pitchFamily="18" charset="0"/>
                <a:cs typeface="Times New Roman" pitchFamily="18" charset="0"/>
              </a:rPr>
              <a:t>A </a:t>
            </a:r>
            <a:r>
              <a:rPr lang="fr-FR" sz="3300" dirty="0" smtClean="0">
                <a:latin typeface="Times New Roman" pitchFamily="18" charset="0"/>
                <a:cs typeface="Times New Roman" pitchFamily="18" charset="0"/>
              </a:rPr>
              <a:t>et de son image </a:t>
            </a:r>
            <a:r>
              <a:rPr lang="fr-FR" sz="3300" b="1" i="1" dirty="0" smtClean="0">
                <a:latin typeface="Times New Roman" pitchFamily="18" charset="0"/>
                <a:cs typeface="Times New Roman" pitchFamily="18" charset="0"/>
              </a:rPr>
              <a:t>A’ </a:t>
            </a:r>
            <a:r>
              <a:rPr lang="fr-FR" sz="3300" dirty="0" smtClean="0">
                <a:latin typeface="Times New Roman" pitchFamily="18" charset="0"/>
                <a:cs typeface="Times New Roman" pitchFamily="18" charset="0"/>
              </a:rPr>
              <a:t>appelée relation de conjugaison.</a:t>
            </a:r>
          </a:p>
          <a:p>
            <a:pPr algn="just">
              <a:buNone/>
            </a:pPr>
            <a:endParaRPr lang="fr-FR" sz="3300" dirty="0" smtClean="0">
              <a:latin typeface="Times New Roman" pitchFamily="18" charset="0"/>
              <a:cs typeface="Times New Roman" pitchFamily="18" charset="0"/>
            </a:endParaRPr>
          </a:p>
          <a:p>
            <a:pPr algn="just"/>
            <a:endParaRPr lang="fr-FR" sz="3300" dirty="0" smtClean="0">
              <a:latin typeface="Times New Roman" pitchFamily="18" charset="0"/>
              <a:cs typeface="Times New Roman" pitchFamily="18" charset="0"/>
            </a:endParaRPr>
          </a:p>
          <a:p>
            <a:pPr algn="just">
              <a:buNone/>
            </a:pPr>
            <a:r>
              <a:rPr lang="fr-FR" sz="3300" dirty="0" smtClean="0">
                <a:latin typeface="Times New Roman" pitchFamily="18" charset="0"/>
                <a:cs typeface="Times New Roman" pitchFamily="18" charset="0"/>
              </a:rPr>
              <a:t> </a:t>
            </a:r>
          </a:p>
          <a:p>
            <a:pPr algn="just"/>
            <a:r>
              <a:rPr lang="fr-FR" sz="3300" dirty="0" smtClean="0">
                <a:latin typeface="Times New Roman" pitchFamily="18" charset="0"/>
                <a:cs typeface="Times New Roman" pitchFamily="18" charset="0"/>
              </a:rPr>
              <a:t>Considérons un point objet réel </a:t>
            </a:r>
            <a:r>
              <a:rPr lang="fr-FR" sz="3300" i="1" dirty="0" smtClean="0">
                <a:latin typeface="Times New Roman" pitchFamily="18" charset="0"/>
                <a:cs typeface="Times New Roman" pitchFamily="18" charset="0"/>
              </a:rPr>
              <a:t>A </a:t>
            </a:r>
            <a:r>
              <a:rPr lang="fr-FR" sz="3300" dirty="0" smtClean="0">
                <a:latin typeface="Times New Roman" pitchFamily="18" charset="0"/>
                <a:cs typeface="Times New Roman" pitchFamily="18" charset="0"/>
              </a:rPr>
              <a:t>situé sur l’axe optique d’un miroir concave. L’image </a:t>
            </a:r>
            <a:r>
              <a:rPr lang="fr-FR" sz="3300" i="1" dirty="0" smtClean="0">
                <a:latin typeface="Times New Roman" pitchFamily="18" charset="0"/>
                <a:cs typeface="Times New Roman" pitchFamily="18" charset="0"/>
              </a:rPr>
              <a:t>A’ </a:t>
            </a:r>
            <a:r>
              <a:rPr lang="fr-FR" sz="3300" dirty="0" smtClean="0">
                <a:latin typeface="Times New Roman" pitchFamily="18" charset="0"/>
                <a:cs typeface="Times New Roman" pitchFamily="18" charset="0"/>
              </a:rPr>
              <a:t>de </a:t>
            </a:r>
            <a:r>
              <a:rPr lang="fr-FR" sz="3300" i="1" dirty="0" smtClean="0">
                <a:latin typeface="Times New Roman" pitchFamily="18" charset="0"/>
                <a:cs typeface="Times New Roman" pitchFamily="18" charset="0"/>
              </a:rPr>
              <a:t>A </a:t>
            </a:r>
            <a:r>
              <a:rPr lang="fr-FR" sz="3300" dirty="0" smtClean="0">
                <a:latin typeface="Times New Roman" pitchFamily="18" charset="0"/>
                <a:cs typeface="Times New Roman" pitchFamily="18" charset="0"/>
              </a:rPr>
              <a:t>est située au point d’intersection de deux rayons lumineux quelconques issus de </a:t>
            </a:r>
            <a:r>
              <a:rPr lang="fr-FR" sz="3300" i="1" dirty="0" smtClean="0">
                <a:latin typeface="Times New Roman" pitchFamily="18" charset="0"/>
                <a:cs typeface="Times New Roman" pitchFamily="18" charset="0"/>
              </a:rPr>
              <a:t>A</a:t>
            </a:r>
            <a:r>
              <a:rPr lang="fr-FR" sz="3300" dirty="0" smtClean="0">
                <a:latin typeface="Times New Roman" pitchFamily="18" charset="0"/>
                <a:cs typeface="Times New Roman" pitchFamily="18" charset="0"/>
              </a:rPr>
              <a:t>. </a:t>
            </a:r>
          </a:p>
          <a:p>
            <a:pPr algn="just"/>
            <a:r>
              <a:rPr lang="fr-FR" sz="3300" dirty="0" smtClean="0">
                <a:latin typeface="Times New Roman" pitchFamily="18" charset="0"/>
                <a:cs typeface="Times New Roman" pitchFamily="18" charset="0"/>
              </a:rPr>
              <a:t>Soit un rayon confondu avec l’axe optique, il se réfléchit sur lui-même : </a:t>
            </a:r>
            <a:r>
              <a:rPr lang="fr-FR" sz="3300" i="1" dirty="0" smtClean="0">
                <a:latin typeface="Times New Roman" pitchFamily="18" charset="0"/>
                <a:cs typeface="Times New Roman" pitchFamily="18" charset="0"/>
              </a:rPr>
              <a:t>A’ </a:t>
            </a:r>
            <a:r>
              <a:rPr lang="fr-FR" sz="3300" dirty="0" smtClean="0">
                <a:latin typeface="Times New Roman" pitchFamily="18" charset="0"/>
                <a:cs typeface="Times New Roman" pitchFamily="18" charset="0"/>
              </a:rPr>
              <a:t>est donc sur l’axe optique.</a:t>
            </a:r>
          </a:p>
          <a:p>
            <a:pPr algn="just"/>
            <a:r>
              <a:rPr lang="fr-FR" sz="3300" dirty="0" smtClean="0">
                <a:latin typeface="Times New Roman" pitchFamily="18" charset="0"/>
                <a:cs typeface="Times New Roman" pitchFamily="18" charset="0"/>
              </a:rPr>
              <a:t>Considérons le rayon émis depuis </a:t>
            </a:r>
            <a:r>
              <a:rPr lang="fr-FR" sz="3300" i="1" dirty="0" smtClean="0">
                <a:latin typeface="Times New Roman" pitchFamily="18" charset="0"/>
                <a:cs typeface="Times New Roman" pitchFamily="18" charset="0"/>
              </a:rPr>
              <a:t>A </a:t>
            </a:r>
            <a:r>
              <a:rPr lang="fr-FR" sz="3300" dirty="0" smtClean="0">
                <a:latin typeface="Times New Roman" pitchFamily="18" charset="0"/>
                <a:cs typeface="Times New Roman" pitchFamily="18" charset="0"/>
              </a:rPr>
              <a:t>et qui se réfléchit au point </a:t>
            </a:r>
            <a:r>
              <a:rPr lang="fr-FR" sz="3300" i="1" dirty="0" smtClean="0">
                <a:latin typeface="Times New Roman" pitchFamily="18" charset="0"/>
                <a:cs typeface="Times New Roman" pitchFamily="18" charset="0"/>
              </a:rPr>
              <a:t>I </a:t>
            </a:r>
            <a:r>
              <a:rPr lang="fr-FR" sz="3300" dirty="0" smtClean="0">
                <a:latin typeface="Times New Roman" pitchFamily="18" charset="0"/>
                <a:cs typeface="Times New Roman" pitchFamily="18" charset="0"/>
              </a:rPr>
              <a:t>en accord avec les lois de la réflexion. </a:t>
            </a:r>
            <a:r>
              <a:rPr lang="fr-FR" sz="3300" i="1" dirty="0" smtClean="0">
                <a:latin typeface="Times New Roman" pitchFamily="18" charset="0"/>
                <a:cs typeface="Times New Roman" pitchFamily="18" charset="0"/>
              </a:rPr>
              <a:t>A’ </a:t>
            </a:r>
            <a:r>
              <a:rPr lang="fr-FR" sz="3300" dirty="0" smtClean="0">
                <a:latin typeface="Times New Roman" pitchFamily="18" charset="0"/>
                <a:cs typeface="Times New Roman" pitchFamily="18" charset="0"/>
              </a:rPr>
              <a:t>se trouve au point d’intersection du rayon réfléchi et de l’axe.</a:t>
            </a:r>
          </a:p>
          <a:p>
            <a:endParaRPr lang="fr-FR" dirty="0"/>
          </a:p>
        </p:txBody>
      </p:sp>
      <p:pic>
        <p:nvPicPr>
          <p:cNvPr id="4" name="Picture 3015"/>
          <p:cNvPicPr/>
          <p:nvPr/>
        </p:nvPicPr>
        <p:blipFill>
          <a:blip r:embed="rId2"/>
          <a:stretch>
            <a:fillRect/>
          </a:stretch>
        </p:blipFill>
        <p:spPr>
          <a:xfrm>
            <a:off x="3000364" y="1785926"/>
            <a:ext cx="2857520" cy="928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to="" calcmode="lin" valueType="num">
                                      <p:cBhvr>
                                        <p:cTn id="18" dur="1" fill="hold"/>
                                        <p:tgtEl>
                                          <p:spTgt spid="4"/>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017"/>
          <p:cNvPicPr>
            <a:picLocks noGrp="1"/>
          </p:cNvPicPr>
          <p:nvPr>
            <p:ph idx="1"/>
          </p:nvPr>
        </p:nvPicPr>
        <p:blipFill>
          <a:blip r:embed="rId2"/>
          <a:stretch>
            <a:fillRect/>
          </a:stretch>
        </p:blipFill>
        <p:spPr>
          <a:xfrm>
            <a:off x="785786" y="357166"/>
            <a:ext cx="6805641" cy="3357586"/>
          </a:xfrm>
          <a:prstGeom prst="rect">
            <a:avLst/>
          </a:prstGeom>
        </p:spPr>
      </p:pic>
      <p:sp>
        <p:nvSpPr>
          <p:cNvPr id="76801" name="Rectangle 1"/>
          <p:cNvSpPr>
            <a:spLocks noChangeArrowheads="1"/>
          </p:cNvSpPr>
          <p:nvPr/>
        </p:nvSpPr>
        <p:spPr bwMode="auto">
          <a:xfrm>
            <a:off x="0" y="3714752"/>
            <a:ext cx="8310095"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Dans les triangles </a:t>
            </a:r>
            <a:r>
              <a:rPr kumimoji="0" lang="fr-FR"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AIC </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et </a:t>
            </a:r>
            <a:r>
              <a:rPr kumimoji="0" lang="fr-FR"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A’IC </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somme des angles intérieurs doit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être égale à </a:t>
            </a: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π</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soit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6" name="Tableau 5"/>
          <p:cNvGraphicFramePr>
            <a:graphicFrameLocks noGrp="1"/>
          </p:cNvGraphicFramePr>
          <p:nvPr/>
        </p:nvGraphicFramePr>
        <p:xfrm>
          <a:off x="214282" y="4572008"/>
          <a:ext cx="8286808" cy="1908302"/>
        </p:xfrm>
        <a:graphic>
          <a:graphicData uri="http://schemas.openxmlformats.org/drawingml/2006/table">
            <a:tbl>
              <a:tblPr/>
              <a:tblGrid>
                <a:gridCol w="8286808"/>
              </a:tblGrid>
              <a:tr h="1298575">
                <a:tc>
                  <a:txBody>
                    <a:bodyPr/>
                    <a:lstStyle/>
                    <a:p>
                      <a:pPr marL="261620" indent="-6350" algn="ctr">
                        <a:lnSpc>
                          <a:spcPct val="107000"/>
                        </a:lnSpc>
                        <a:spcAft>
                          <a:spcPts val="1330"/>
                        </a:spcAft>
                      </a:pPr>
                      <a:r>
                        <a:rPr lang="fr-FR" sz="2400" i="1" dirty="0">
                          <a:solidFill>
                            <a:schemeClr val="tx1"/>
                          </a:solidFill>
                          <a:latin typeface="Times New Roman"/>
                          <a:ea typeface="Times New Roman"/>
                        </a:rPr>
                        <a:t>i + </a:t>
                      </a:r>
                      <a:r>
                        <a:rPr lang="en-US" sz="2400" i="1" dirty="0">
                          <a:solidFill>
                            <a:schemeClr val="tx1"/>
                          </a:solidFill>
                          <a:latin typeface="Times New Roman"/>
                          <a:ea typeface="Times New Roman"/>
                        </a:rPr>
                        <a:t>α</a:t>
                      </a:r>
                      <a:r>
                        <a:rPr lang="fr-FR" sz="2400" i="1" dirty="0">
                          <a:solidFill>
                            <a:schemeClr val="tx1"/>
                          </a:solidFill>
                          <a:latin typeface="Times New Roman"/>
                          <a:ea typeface="Times New Roman"/>
                        </a:rPr>
                        <a:t> + (</a:t>
                      </a:r>
                      <a:r>
                        <a:rPr lang="en-US" sz="2400" i="1" dirty="0">
                          <a:solidFill>
                            <a:schemeClr val="tx1"/>
                          </a:solidFill>
                          <a:latin typeface="Times New Roman"/>
                          <a:ea typeface="Times New Roman"/>
                        </a:rPr>
                        <a:t>π</a:t>
                      </a:r>
                      <a:r>
                        <a:rPr lang="fr-FR" sz="2400" i="1" dirty="0">
                          <a:solidFill>
                            <a:schemeClr val="tx1"/>
                          </a:solidFill>
                          <a:latin typeface="Times New Roman"/>
                          <a:ea typeface="Times New Roman"/>
                        </a:rPr>
                        <a:t>- </a:t>
                      </a:r>
                      <a:r>
                        <a:rPr lang="en-US" sz="2400" i="1" dirty="0">
                          <a:solidFill>
                            <a:schemeClr val="tx1"/>
                          </a:solidFill>
                          <a:latin typeface="Times New Roman"/>
                          <a:ea typeface="Times New Roman"/>
                        </a:rPr>
                        <a:t>ω</a:t>
                      </a:r>
                      <a:r>
                        <a:rPr lang="fr-FR" sz="2400" i="1" dirty="0">
                          <a:solidFill>
                            <a:schemeClr val="tx1"/>
                          </a:solidFill>
                          <a:latin typeface="Times New Roman"/>
                          <a:ea typeface="Times New Roman"/>
                        </a:rPr>
                        <a:t>) = </a:t>
                      </a:r>
                      <a:r>
                        <a:rPr lang="en-US" sz="2400" i="1" dirty="0">
                          <a:solidFill>
                            <a:schemeClr val="tx1"/>
                          </a:solidFill>
                          <a:latin typeface="Times New Roman"/>
                          <a:ea typeface="Times New Roman"/>
                        </a:rPr>
                        <a:t>π</a:t>
                      </a:r>
                      <a:r>
                        <a:rPr lang="fr-FR" sz="2400" i="1" dirty="0">
                          <a:solidFill>
                            <a:schemeClr val="tx1"/>
                          </a:solidFill>
                          <a:latin typeface="Times New Roman"/>
                          <a:ea typeface="Times New Roman"/>
                        </a:rPr>
                        <a:t>   et donc : i = </a:t>
                      </a:r>
                      <a:r>
                        <a:rPr lang="en-US" sz="2400" i="1" dirty="0">
                          <a:solidFill>
                            <a:schemeClr val="tx1"/>
                          </a:solidFill>
                          <a:latin typeface="Times New Roman"/>
                          <a:ea typeface="Times New Roman"/>
                        </a:rPr>
                        <a:t>ω</a:t>
                      </a:r>
                      <a:r>
                        <a:rPr lang="fr-FR" sz="2400" i="1" dirty="0">
                          <a:solidFill>
                            <a:schemeClr val="tx1"/>
                          </a:solidFill>
                          <a:latin typeface="Times New Roman"/>
                          <a:ea typeface="Times New Roman"/>
                        </a:rPr>
                        <a:t> – </a:t>
                      </a:r>
                      <a:r>
                        <a:rPr lang="en-US" sz="2400" i="1" dirty="0">
                          <a:solidFill>
                            <a:schemeClr val="tx1"/>
                          </a:solidFill>
                          <a:latin typeface="Times New Roman"/>
                          <a:ea typeface="Times New Roman"/>
                        </a:rPr>
                        <a:t>α </a:t>
                      </a:r>
                      <a:endParaRPr lang="fr-FR" sz="2800" dirty="0">
                        <a:solidFill>
                          <a:schemeClr val="tx1"/>
                        </a:solidFill>
                        <a:latin typeface="Times New Roman"/>
                        <a:ea typeface="Times New Roman"/>
                      </a:endParaRPr>
                    </a:p>
                    <a:p>
                      <a:pPr marL="261620" indent="-6350" algn="ctr">
                        <a:lnSpc>
                          <a:spcPct val="107000"/>
                        </a:lnSpc>
                        <a:spcAft>
                          <a:spcPts val="565"/>
                        </a:spcAft>
                      </a:pPr>
                      <a:r>
                        <a:rPr lang="fr-FR" sz="2400" i="1" dirty="0">
                          <a:solidFill>
                            <a:schemeClr val="tx1"/>
                          </a:solidFill>
                          <a:latin typeface="Times New Roman"/>
                          <a:ea typeface="Times New Roman"/>
                        </a:rPr>
                        <a:t>i + </a:t>
                      </a:r>
                      <a:r>
                        <a:rPr lang="en-US" sz="2400" i="1" dirty="0">
                          <a:solidFill>
                            <a:schemeClr val="tx1"/>
                          </a:solidFill>
                          <a:latin typeface="Times New Roman"/>
                          <a:ea typeface="Times New Roman"/>
                        </a:rPr>
                        <a:t>ω</a:t>
                      </a:r>
                      <a:r>
                        <a:rPr lang="fr-FR" sz="2400" i="1" dirty="0">
                          <a:solidFill>
                            <a:schemeClr val="tx1"/>
                          </a:solidFill>
                          <a:latin typeface="Times New Roman"/>
                          <a:ea typeface="Times New Roman"/>
                        </a:rPr>
                        <a:t> + (</a:t>
                      </a:r>
                      <a:r>
                        <a:rPr lang="en-US" sz="2400" i="1" dirty="0">
                          <a:solidFill>
                            <a:schemeClr val="tx1"/>
                          </a:solidFill>
                          <a:latin typeface="Times New Roman"/>
                          <a:ea typeface="Times New Roman"/>
                        </a:rPr>
                        <a:t>π</a:t>
                      </a:r>
                      <a:r>
                        <a:rPr lang="fr-FR" sz="2400" i="1" dirty="0">
                          <a:solidFill>
                            <a:schemeClr val="tx1"/>
                          </a:solidFill>
                          <a:latin typeface="Times New Roman"/>
                          <a:ea typeface="Times New Roman"/>
                        </a:rPr>
                        <a:t>- </a:t>
                      </a:r>
                      <a:r>
                        <a:rPr lang="en-US" sz="2400" i="1" dirty="0">
                          <a:solidFill>
                            <a:schemeClr val="tx1"/>
                          </a:solidFill>
                          <a:latin typeface="Times New Roman"/>
                          <a:ea typeface="Times New Roman"/>
                        </a:rPr>
                        <a:t>α</a:t>
                      </a:r>
                      <a:r>
                        <a:rPr lang="fr-FR" sz="2400" i="1" dirty="0">
                          <a:solidFill>
                            <a:schemeClr val="tx1"/>
                          </a:solidFill>
                          <a:latin typeface="Times New Roman"/>
                          <a:ea typeface="Times New Roman"/>
                        </a:rPr>
                        <a:t>’) = </a:t>
                      </a:r>
                      <a:r>
                        <a:rPr lang="en-US" sz="2400" i="1" dirty="0">
                          <a:solidFill>
                            <a:schemeClr val="tx1"/>
                          </a:solidFill>
                          <a:latin typeface="Times New Roman"/>
                          <a:ea typeface="Times New Roman"/>
                        </a:rPr>
                        <a:t>π</a:t>
                      </a:r>
                      <a:r>
                        <a:rPr lang="fr-FR" sz="2400" i="1" dirty="0">
                          <a:solidFill>
                            <a:schemeClr val="tx1"/>
                          </a:solidFill>
                          <a:latin typeface="Times New Roman"/>
                          <a:ea typeface="Times New Roman"/>
                        </a:rPr>
                        <a:t>   et donc : i = </a:t>
                      </a:r>
                      <a:r>
                        <a:rPr lang="en-US" sz="2400" i="1" dirty="0">
                          <a:solidFill>
                            <a:schemeClr val="tx1"/>
                          </a:solidFill>
                          <a:latin typeface="Times New Roman"/>
                          <a:ea typeface="Times New Roman"/>
                        </a:rPr>
                        <a:t>α</a:t>
                      </a:r>
                      <a:r>
                        <a:rPr lang="fr-FR" sz="2400" i="1" dirty="0">
                          <a:solidFill>
                            <a:schemeClr val="tx1"/>
                          </a:solidFill>
                          <a:latin typeface="Times New Roman"/>
                          <a:ea typeface="Times New Roman"/>
                        </a:rPr>
                        <a:t>’- </a:t>
                      </a:r>
                      <a:r>
                        <a:rPr lang="en-US" sz="2400" i="1" dirty="0">
                          <a:solidFill>
                            <a:schemeClr val="tx1"/>
                          </a:solidFill>
                          <a:latin typeface="Times New Roman"/>
                          <a:ea typeface="Times New Roman"/>
                        </a:rPr>
                        <a:t>ω </a:t>
                      </a:r>
                      <a:endParaRPr lang="fr-FR" sz="2800" dirty="0">
                        <a:solidFill>
                          <a:schemeClr val="tx1"/>
                        </a:solidFill>
                        <a:latin typeface="Times New Roman"/>
                        <a:ea typeface="Times New Roman"/>
                      </a:endParaRPr>
                    </a:p>
                    <a:p>
                      <a:pPr marL="6350" indent="-6350" algn="l">
                        <a:lnSpc>
                          <a:spcPct val="107000"/>
                        </a:lnSpc>
                        <a:spcAft>
                          <a:spcPts val="760"/>
                        </a:spcAft>
                      </a:pPr>
                      <a:r>
                        <a:rPr lang="fr-FR" sz="2400" dirty="0">
                          <a:solidFill>
                            <a:schemeClr val="tx1"/>
                          </a:solidFill>
                          <a:latin typeface="Times New Roman"/>
                          <a:ea typeface="Times New Roman"/>
                        </a:rPr>
                        <a:t>D’où la relation suivante entre </a:t>
                      </a:r>
                      <a:r>
                        <a:rPr lang="en-US" sz="2400" i="1" dirty="0">
                          <a:solidFill>
                            <a:schemeClr val="tx1"/>
                          </a:solidFill>
                          <a:latin typeface="Times New Roman"/>
                          <a:ea typeface="Times New Roman"/>
                        </a:rPr>
                        <a:t>α</a:t>
                      </a:r>
                      <a:r>
                        <a:rPr lang="fr-FR" sz="2400" dirty="0">
                          <a:solidFill>
                            <a:schemeClr val="tx1"/>
                          </a:solidFill>
                          <a:latin typeface="Times New Roman"/>
                          <a:ea typeface="Times New Roman"/>
                        </a:rPr>
                        <a:t>, </a:t>
                      </a:r>
                      <a:r>
                        <a:rPr lang="en-US" sz="2400" dirty="0">
                          <a:solidFill>
                            <a:schemeClr val="tx1"/>
                          </a:solidFill>
                          <a:latin typeface="Times New Roman"/>
                          <a:ea typeface="Times New Roman"/>
                        </a:rPr>
                        <a:t>ω</a:t>
                      </a:r>
                      <a:r>
                        <a:rPr lang="fr-FR" sz="2400" dirty="0">
                          <a:solidFill>
                            <a:schemeClr val="tx1"/>
                          </a:solidFill>
                          <a:latin typeface="Times New Roman"/>
                          <a:ea typeface="Times New Roman"/>
                        </a:rPr>
                        <a:t> et </a:t>
                      </a:r>
                      <a:r>
                        <a:rPr lang="en-US" sz="2400" dirty="0">
                          <a:solidFill>
                            <a:schemeClr val="tx1"/>
                          </a:solidFill>
                          <a:latin typeface="Times New Roman"/>
                          <a:ea typeface="Times New Roman"/>
                        </a:rPr>
                        <a:t>α</a:t>
                      </a:r>
                      <a:r>
                        <a:rPr lang="fr-FR" sz="2400" dirty="0">
                          <a:solidFill>
                            <a:schemeClr val="tx1"/>
                          </a:solidFill>
                          <a:latin typeface="Times New Roman"/>
                          <a:ea typeface="Times New Roman"/>
                        </a:rPr>
                        <a:t>’ :  </a:t>
                      </a:r>
                      <a:endParaRPr lang="fr-FR" sz="2800" dirty="0">
                        <a:solidFill>
                          <a:schemeClr val="tx1"/>
                        </a:solidFill>
                        <a:latin typeface="Times New Roman"/>
                        <a:ea typeface="Times New Roman"/>
                      </a:endParaRPr>
                    </a:p>
                    <a:p>
                      <a:pPr marL="260350" indent="-6350" algn="ctr">
                        <a:lnSpc>
                          <a:spcPct val="107000"/>
                        </a:lnSpc>
                        <a:spcAft>
                          <a:spcPts val="0"/>
                        </a:spcAft>
                      </a:pPr>
                      <a:r>
                        <a:rPr lang="en-US" sz="2400" dirty="0">
                          <a:solidFill>
                            <a:schemeClr val="tx1"/>
                          </a:solidFill>
                          <a:latin typeface="Times New Roman"/>
                          <a:ea typeface="Times New Roman"/>
                        </a:rPr>
                        <a:t>2</a:t>
                      </a:r>
                      <a:r>
                        <a:rPr lang="en-US" sz="2400" i="1" dirty="0">
                          <a:solidFill>
                            <a:schemeClr val="tx1"/>
                          </a:solidFill>
                          <a:latin typeface="Times New Roman"/>
                          <a:ea typeface="Times New Roman"/>
                        </a:rPr>
                        <a:t> ω = α + α’ </a:t>
                      </a:r>
                      <a:endParaRPr lang="fr-FR" sz="2800" dirty="0">
                        <a:solidFill>
                          <a:schemeClr val="tx1"/>
                        </a:solidFill>
                        <a:latin typeface="Times New Roman"/>
                        <a:ea typeface="Times New Roman"/>
                      </a:endParaRPr>
                    </a:p>
                  </a:txBody>
                  <a:tcPr marL="0" marR="0" marT="0" marB="0">
                    <a:lnL>
                      <a:noFill/>
                    </a:lnL>
                    <a:lnR>
                      <a:noFill/>
                    </a:lnR>
                    <a:lnT>
                      <a:noFill/>
                    </a:lnT>
                    <a:lnB>
                      <a:noFill/>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6801">
                                            <p:txEl>
                                              <p:pRg st="0" end="0"/>
                                            </p:txEl>
                                          </p:spTgt>
                                        </p:tgtEl>
                                        <p:attrNameLst>
                                          <p:attrName>style.visibility</p:attrName>
                                        </p:attrNameLst>
                                      </p:cBhvr>
                                      <p:to>
                                        <p:strVal val="visible"/>
                                      </p:to>
                                    </p:set>
                                    <p:anim calcmode="lin" valueType="num">
                                      <p:cBhvr additive="base">
                                        <p:cTn id="12" dur="500" fill="hold"/>
                                        <p:tgtEl>
                                          <p:spTgt spid="7680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6801">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6801">
                                            <p:txEl>
                                              <p:pRg st="1" end="1"/>
                                            </p:txEl>
                                          </p:spTgt>
                                        </p:tgtEl>
                                        <p:attrNameLst>
                                          <p:attrName>style.visibility</p:attrName>
                                        </p:attrNameLst>
                                      </p:cBhvr>
                                      <p:to>
                                        <p:strVal val="visible"/>
                                      </p:to>
                                    </p:set>
                                    <p:anim calcmode="lin" valueType="num">
                                      <p:cBhvr additive="base">
                                        <p:cTn id="16" dur="500" fill="hold"/>
                                        <p:tgtEl>
                                          <p:spTgt spid="76801">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68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401080" cy="6038872"/>
          </a:xfrm>
        </p:spPr>
        <p:txBody>
          <a:bodyPr/>
          <a:lstStyle/>
          <a:p>
            <a:pPr algn="just"/>
            <a:r>
              <a:rPr lang="fr-FR" sz="2800" dirty="0" smtClean="0"/>
              <a:t>Dans les conditions de Gauss, les points </a:t>
            </a:r>
            <a:r>
              <a:rPr lang="fr-FR" sz="2800" i="1" dirty="0" smtClean="0"/>
              <a:t>H </a:t>
            </a:r>
            <a:r>
              <a:rPr lang="fr-FR" sz="2800" dirty="0" smtClean="0"/>
              <a:t>et </a:t>
            </a:r>
            <a:r>
              <a:rPr lang="fr-FR" sz="2800" i="1" dirty="0" smtClean="0"/>
              <a:t>S </a:t>
            </a:r>
            <a:r>
              <a:rPr lang="fr-FR" sz="2800" dirty="0" smtClean="0"/>
              <a:t>sont pratiquement confondus, et les angles </a:t>
            </a:r>
            <a:r>
              <a:rPr lang="en-US" sz="2800" i="1" dirty="0" smtClean="0"/>
              <a:t>α</a:t>
            </a:r>
            <a:r>
              <a:rPr lang="fr-FR" sz="2800" dirty="0" smtClean="0"/>
              <a:t>, </a:t>
            </a:r>
            <a:r>
              <a:rPr lang="en-US" sz="2800" i="1" dirty="0" smtClean="0"/>
              <a:t>ω</a:t>
            </a:r>
            <a:r>
              <a:rPr lang="fr-FR" sz="2800" dirty="0" smtClean="0"/>
              <a:t> et </a:t>
            </a:r>
            <a:r>
              <a:rPr lang="en-US" sz="2800" i="1" dirty="0" smtClean="0"/>
              <a:t>α</a:t>
            </a:r>
            <a:r>
              <a:rPr lang="fr-FR" sz="2800" i="1" dirty="0" smtClean="0"/>
              <a:t>'</a:t>
            </a:r>
            <a:r>
              <a:rPr lang="fr-FR" sz="2800" dirty="0" smtClean="0"/>
              <a:t>peuvent être assimilés à leurs tangentes selon :  </a:t>
            </a:r>
          </a:p>
          <a:p>
            <a:endParaRPr lang="fr-FR" dirty="0" smtClean="0"/>
          </a:p>
          <a:p>
            <a:endParaRPr lang="fr-FR" dirty="0" smtClean="0"/>
          </a:p>
          <a:p>
            <a:endParaRPr lang="fr-FR" dirty="0" smtClean="0"/>
          </a:p>
          <a:p>
            <a:endParaRPr lang="fr-FR" dirty="0" smtClean="0"/>
          </a:p>
          <a:p>
            <a:endParaRPr lang="fr-FR" dirty="0" smtClean="0"/>
          </a:p>
          <a:p>
            <a:pPr algn="just"/>
            <a:r>
              <a:rPr lang="fr-FR" dirty="0" smtClean="0"/>
              <a:t>On obtient finalement la relation de conjugaison du miroir sphérique avec origine au sommet S :  </a:t>
            </a:r>
          </a:p>
          <a:p>
            <a:endParaRPr lang="fr-FR" dirty="0"/>
          </a:p>
        </p:txBody>
      </p:sp>
      <p:pic>
        <p:nvPicPr>
          <p:cNvPr id="4" name="Picture 51690"/>
          <p:cNvPicPr/>
          <p:nvPr/>
        </p:nvPicPr>
        <p:blipFill>
          <a:blip r:embed="rId2"/>
          <a:stretch>
            <a:fillRect/>
          </a:stretch>
        </p:blipFill>
        <p:spPr>
          <a:xfrm>
            <a:off x="3714744" y="1857364"/>
            <a:ext cx="1071570" cy="1928826"/>
          </a:xfrm>
          <a:prstGeom prst="rect">
            <a:avLst/>
          </a:prstGeom>
        </p:spPr>
      </p:pic>
      <p:pic>
        <p:nvPicPr>
          <p:cNvPr id="6" name="Picture 51691"/>
          <p:cNvPicPr/>
          <p:nvPr/>
        </p:nvPicPr>
        <p:blipFill>
          <a:blip r:embed="rId3"/>
          <a:stretch>
            <a:fillRect/>
          </a:stretch>
        </p:blipFill>
        <p:spPr>
          <a:xfrm>
            <a:off x="3143240" y="5214950"/>
            <a:ext cx="2857520" cy="928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 calcmode="lin" valueType="num">
                                      <p:cBhvr additive="base">
                                        <p:cTn id="1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to="" calcmode="lin" valueType="num">
                                      <p:cBhvr>
                                        <p:cTn id="24"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895996"/>
          </a:xfrm>
        </p:spPr>
        <p:txBody>
          <a:bodyPr/>
          <a:lstStyle/>
          <a:p>
            <a:pPr>
              <a:buNone/>
            </a:pPr>
            <a:r>
              <a:rPr lang="fr-FR" sz="2800" b="1" dirty="0" smtClean="0">
                <a:latin typeface="Times New Roman" pitchFamily="18" charset="0"/>
                <a:cs typeface="Times New Roman" pitchFamily="18" charset="0"/>
              </a:rPr>
              <a:t>Foyer Image F’ : </a:t>
            </a:r>
            <a:endParaRPr lang="fr-FR" sz="3600"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C’est le conjugué d’un objet A à l’infini.</a:t>
            </a:r>
          </a:p>
          <a:p>
            <a:pPr marL="0" lvl="0" indent="0" fontAlgn="base">
              <a:spcBef>
                <a:spcPct val="0"/>
              </a:spcBef>
              <a:spcAft>
                <a:spcPct val="0"/>
              </a:spcAft>
              <a:buClrTx/>
              <a:buSzTx/>
              <a:buNone/>
            </a:pPr>
            <a:r>
              <a:rPr lang="fr-FR" sz="2800" dirty="0" smtClean="0">
                <a:latin typeface="Times New Roman" pitchFamily="18" charset="0"/>
                <a:cs typeface="Times New Roman" pitchFamily="18" charset="0"/>
              </a:rPr>
              <a:t>A (∞)         A' ≡ F’</a:t>
            </a:r>
          </a:p>
          <a:p>
            <a:pPr marL="0" lvl="0" indent="0" fontAlgn="base">
              <a:spcBef>
                <a:spcPct val="0"/>
              </a:spcBef>
              <a:spcAft>
                <a:spcPct val="0"/>
              </a:spcAft>
              <a:buClrTx/>
              <a:buSzTx/>
              <a:buNone/>
            </a:pPr>
            <a:endParaRPr lang="fr-FR" dirty="0" smtClean="0"/>
          </a:p>
          <a:p>
            <a:pPr marL="0" lvl="0" indent="0" fontAlgn="base">
              <a:spcBef>
                <a:spcPct val="0"/>
              </a:spcBef>
              <a:spcAft>
                <a:spcPct val="0"/>
              </a:spcAft>
              <a:buClrTx/>
              <a:buSzTx/>
              <a:buNone/>
            </a:pPr>
            <a:r>
              <a:rPr lang="fr-FR" dirty="0" smtClean="0"/>
              <a:t>On trouve finalement :</a:t>
            </a:r>
          </a:p>
          <a:p>
            <a:pPr marL="0" lvl="0" indent="0" fontAlgn="base">
              <a:spcBef>
                <a:spcPct val="0"/>
              </a:spcBef>
              <a:spcAft>
                <a:spcPct val="0"/>
              </a:spcAft>
              <a:buClrTx/>
              <a:buSzTx/>
              <a:buNone/>
            </a:pPr>
            <a:endParaRPr lang="fr-FR" dirty="0" smtClean="0"/>
          </a:p>
          <a:p>
            <a:pPr marL="0" lvl="0" indent="0" fontAlgn="base">
              <a:spcBef>
                <a:spcPct val="0"/>
              </a:spcBef>
              <a:spcAft>
                <a:spcPct val="0"/>
              </a:spcAft>
              <a:buClrTx/>
              <a:buSzTx/>
              <a:buNone/>
            </a:pPr>
            <a:r>
              <a:rPr lang="fr-FR" dirty="0" smtClean="0">
                <a:latin typeface="Times New Roman" pitchFamily="18" charset="0"/>
                <a:cs typeface="Times New Roman" pitchFamily="18" charset="0"/>
              </a:rPr>
              <a:t> </a:t>
            </a:r>
            <a:r>
              <a:rPr lang="fr-FR" sz="2800" b="1" dirty="0" smtClean="0">
                <a:latin typeface="Times New Roman" pitchFamily="18" charset="0"/>
                <a:ea typeface="Times New Roman" pitchFamily="18" charset="0"/>
                <a:cs typeface="Times New Roman" pitchFamily="18" charset="0"/>
              </a:rPr>
              <a:t>Foyer Objet F : </a:t>
            </a:r>
            <a:endParaRPr lang="fr-FR" sz="1400" dirty="0" smtClean="0">
              <a:latin typeface="Times New Roman" pitchFamily="18" charset="0"/>
              <a:cs typeface="Times New Roman" pitchFamily="18" charset="0"/>
            </a:endParaRPr>
          </a:p>
          <a:p>
            <a:pPr marL="0" lvl="0" indent="0" eaLnBrk="0" fontAlgn="base" hangingPunct="0">
              <a:spcBef>
                <a:spcPct val="0"/>
              </a:spcBef>
              <a:spcAft>
                <a:spcPct val="0"/>
              </a:spcAft>
              <a:buClrTx/>
              <a:buSzTx/>
              <a:buNone/>
            </a:pPr>
            <a:r>
              <a:rPr lang="fr-FR" sz="2800" dirty="0" smtClean="0">
                <a:latin typeface="Times New Roman" pitchFamily="18" charset="0"/>
                <a:ea typeface="Times New Roman" pitchFamily="18" charset="0"/>
                <a:cs typeface="Times New Roman" pitchFamily="18" charset="0"/>
              </a:rPr>
              <a:t>C’est le conjugué d’une image A' à l’infini. </a:t>
            </a:r>
            <a:endParaRPr lang="fr-FR" sz="4000" dirty="0" smtClean="0">
              <a:latin typeface="Times New Roman" pitchFamily="18" charset="0"/>
              <a:cs typeface="Times New Roman" pitchFamily="18" charset="0"/>
            </a:endParaRPr>
          </a:p>
          <a:p>
            <a:r>
              <a:rPr lang="fr-FR" dirty="0" smtClean="0"/>
              <a:t>A ≡ F </a:t>
            </a:r>
            <a:r>
              <a:rPr lang="en-US" dirty="0" smtClean="0"/>
              <a:t>     </a:t>
            </a:r>
            <a:r>
              <a:rPr lang="fr-FR" dirty="0" smtClean="0"/>
              <a:t> A' (∞)</a:t>
            </a:r>
          </a:p>
          <a:p>
            <a:r>
              <a:rPr lang="fr-FR" dirty="0" smtClean="0"/>
              <a:t>On trouve finalement : </a:t>
            </a:r>
            <a:endParaRPr lang="fr-FR" dirty="0"/>
          </a:p>
        </p:txBody>
      </p:sp>
      <p:pic>
        <p:nvPicPr>
          <p:cNvPr id="5" name="Picture 51692"/>
          <p:cNvPicPr/>
          <p:nvPr/>
        </p:nvPicPr>
        <p:blipFill>
          <a:blip r:embed="rId2"/>
          <a:stretch>
            <a:fillRect/>
          </a:stretch>
        </p:blipFill>
        <p:spPr>
          <a:xfrm>
            <a:off x="3929058" y="2143116"/>
            <a:ext cx="1357322" cy="571504"/>
          </a:xfrm>
          <a:prstGeom prst="rect">
            <a:avLst/>
          </a:prstGeom>
        </p:spPr>
      </p:pic>
      <p:sp>
        <p:nvSpPr>
          <p:cNvPr id="7" name="Flèche droite 6"/>
          <p:cNvSpPr/>
          <p:nvPr/>
        </p:nvSpPr>
        <p:spPr>
          <a:xfrm>
            <a:off x="1571604" y="1643050"/>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8" name="Flèche droite 7"/>
          <p:cNvSpPr/>
          <p:nvPr/>
        </p:nvSpPr>
        <p:spPr>
          <a:xfrm>
            <a:off x="1643042" y="4143380"/>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9" name="Picture 51693"/>
          <p:cNvPicPr/>
          <p:nvPr/>
        </p:nvPicPr>
        <p:blipFill>
          <a:blip r:embed="rId3"/>
          <a:stretch>
            <a:fillRect/>
          </a:stretch>
        </p:blipFill>
        <p:spPr>
          <a:xfrm>
            <a:off x="4214810" y="4357694"/>
            <a:ext cx="857256" cy="6429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edg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edg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edge">
                                      <p:cBhvr>
                                        <p:cTn id="47" dur="20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 to="" calcmode="lin" valueType="num">
                                      <p:cBhvr>
                                        <p:cTn id="52"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385"/>
          <p:cNvPicPr/>
          <p:nvPr/>
        </p:nvPicPr>
        <p:blipFill>
          <a:blip r:embed="rId2"/>
          <a:stretch>
            <a:fillRect/>
          </a:stretch>
        </p:blipFill>
        <p:spPr>
          <a:xfrm>
            <a:off x="2214546" y="4010997"/>
            <a:ext cx="6143668" cy="2346961"/>
          </a:xfrm>
          <a:prstGeom prst="rect">
            <a:avLst/>
          </a:prstGeom>
        </p:spPr>
      </p:pic>
      <p:sp>
        <p:nvSpPr>
          <p:cNvPr id="2" name="Titre 1"/>
          <p:cNvSpPr>
            <a:spLocks noGrp="1"/>
          </p:cNvSpPr>
          <p:nvPr>
            <p:ph type="title"/>
          </p:nvPr>
        </p:nvSpPr>
        <p:spPr>
          <a:xfrm>
            <a:off x="357158" y="214290"/>
            <a:ext cx="8229600" cy="642942"/>
          </a:xfrm>
        </p:spPr>
        <p:txBody>
          <a:bodyPr>
            <a:normAutofit fontScale="90000"/>
          </a:bodyPr>
          <a:lstStyle/>
          <a:p>
            <a:r>
              <a:rPr lang="fr-FR" sz="4400" dirty="0" smtClean="0"/>
              <a:t/>
            </a:r>
            <a:br>
              <a:rPr lang="fr-FR" sz="4400" dirty="0" smtClean="0"/>
            </a:br>
            <a:r>
              <a:rPr lang="fr-FR" sz="4400" b="1" dirty="0" smtClean="0">
                <a:latin typeface="Times New Roman" pitchFamily="18" charset="0"/>
                <a:cs typeface="Times New Roman" pitchFamily="18" charset="0"/>
              </a:rPr>
              <a:t>Grandissement :</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214282" y="857232"/>
            <a:ext cx="8229600" cy="3286148"/>
          </a:xfrm>
        </p:spPr>
        <p:txBody>
          <a:bodyPr>
            <a:normAutofit/>
          </a:bodyPr>
          <a:lstStyle/>
          <a:p>
            <a:r>
              <a:rPr lang="fr-FR" dirty="0" smtClean="0">
                <a:latin typeface="Times New Roman" pitchFamily="18" charset="0"/>
                <a:cs typeface="Times New Roman" pitchFamily="18" charset="0"/>
              </a:rPr>
              <a:t>Si </a:t>
            </a:r>
            <a:r>
              <a:rPr lang="fr-FR" i="1" dirty="0" smtClean="0">
                <a:latin typeface="Times New Roman" pitchFamily="18" charset="0"/>
                <a:cs typeface="Times New Roman" pitchFamily="18" charset="0"/>
              </a:rPr>
              <a:t>AB </a:t>
            </a:r>
            <a:r>
              <a:rPr lang="fr-FR" dirty="0" smtClean="0">
                <a:latin typeface="Times New Roman" pitchFamily="18" charset="0"/>
                <a:cs typeface="Times New Roman" pitchFamily="18" charset="0"/>
              </a:rPr>
              <a:t>a pour image </a:t>
            </a:r>
            <a:r>
              <a:rPr lang="fr-FR" i="1" dirty="0" smtClean="0">
                <a:latin typeface="Times New Roman" pitchFamily="18" charset="0"/>
                <a:cs typeface="Times New Roman" pitchFamily="18" charset="0"/>
              </a:rPr>
              <a:t>A’B’</a:t>
            </a:r>
            <a:r>
              <a:rPr lang="fr-FR" dirty="0" smtClean="0">
                <a:latin typeface="Times New Roman" pitchFamily="18" charset="0"/>
                <a:cs typeface="Times New Roman" pitchFamily="18" charset="0"/>
              </a:rPr>
              <a:t>, le grandissement </a:t>
            </a:r>
            <a:r>
              <a:rPr lang="en-US" dirty="0" smtClean="0">
                <a:latin typeface="Times New Roman" pitchFamily="18" charset="0"/>
                <a:cs typeface="Times New Roman" pitchFamily="18" charset="0"/>
              </a:rPr>
              <a:t>𝛾</a:t>
            </a:r>
            <a:r>
              <a:rPr lang="fr-FR" dirty="0" smtClean="0">
                <a:latin typeface="Times New Roman" pitchFamily="18" charset="0"/>
                <a:cs typeface="Times New Roman" pitchFamily="18" charset="0"/>
              </a:rPr>
              <a:t>est le rapport algébrique de la taille de l’image à celle de l’objet :  </a:t>
            </a:r>
          </a:p>
          <a:p>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Considérons un point objet réel </a:t>
            </a:r>
            <a:r>
              <a:rPr lang="fr-FR" i="1" dirty="0" smtClean="0">
                <a:latin typeface="Times New Roman" pitchFamily="18" charset="0"/>
                <a:cs typeface="Times New Roman" pitchFamily="18" charset="0"/>
              </a:rPr>
              <a:t>AB réel </a:t>
            </a:r>
            <a:r>
              <a:rPr lang="fr-FR" dirty="0" smtClean="0">
                <a:latin typeface="Times New Roman" pitchFamily="18" charset="0"/>
                <a:cs typeface="Times New Roman" pitchFamily="18" charset="0"/>
              </a:rPr>
              <a:t>situé sur l’axe optique d’un miroir concave. </a:t>
            </a:r>
            <a:r>
              <a:rPr lang="en-US" dirty="0" err="1" smtClean="0">
                <a:latin typeface="Times New Roman" pitchFamily="18" charset="0"/>
                <a:cs typeface="Times New Roman" pitchFamily="18" charset="0"/>
              </a:rPr>
              <a:t>L’image</a:t>
            </a:r>
            <a:r>
              <a:rPr lang="en-US" dirty="0" smtClean="0">
                <a:latin typeface="Times New Roman" pitchFamily="18" charset="0"/>
                <a:cs typeface="Times New Roman" pitchFamily="18" charset="0"/>
              </a:rPr>
              <a:t> A'B' </a:t>
            </a:r>
            <a:r>
              <a:rPr lang="en-US" dirty="0" err="1" smtClean="0">
                <a:latin typeface="Times New Roman" pitchFamily="18" charset="0"/>
                <a:cs typeface="Times New Roman" pitchFamily="18" charset="0"/>
              </a:rPr>
              <a:t>est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obtenue</a:t>
            </a:r>
            <a:r>
              <a:rPr lang="en-US" dirty="0" smtClean="0">
                <a:latin typeface="Times New Roman" pitchFamily="18" charset="0"/>
                <a:cs typeface="Times New Roman" pitchFamily="18" charset="0"/>
              </a:rPr>
              <a:t> par le </a:t>
            </a:r>
            <a:r>
              <a:rPr lang="en-US" dirty="0" err="1" smtClean="0">
                <a:latin typeface="Times New Roman" pitchFamily="18" charset="0"/>
                <a:cs typeface="Times New Roman" pitchFamily="18" charset="0"/>
              </a:rPr>
              <a:t>phénomène</a:t>
            </a:r>
            <a:r>
              <a:rPr lang="en-US" dirty="0" smtClean="0">
                <a:latin typeface="Times New Roman" pitchFamily="18" charset="0"/>
                <a:cs typeface="Times New Roman" pitchFamily="18" charset="0"/>
              </a:rPr>
              <a:t> de </a:t>
            </a:r>
            <a:r>
              <a:rPr lang="en-US" dirty="0" err="1" smtClean="0">
                <a:latin typeface="Times New Roman" pitchFamily="18" charset="0"/>
                <a:cs typeface="Times New Roman" pitchFamily="18" charset="0"/>
              </a:rPr>
              <a:t>réflexion</a:t>
            </a:r>
            <a:r>
              <a:rPr lang="en-US" dirty="0" smtClean="0">
                <a:latin typeface="Times New Roman" pitchFamily="18" charset="0"/>
                <a:cs typeface="Times New Roman" pitchFamily="18" charset="0"/>
              </a:rPr>
              <a:t>. </a:t>
            </a:r>
          </a:p>
          <a:p>
            <a:r>
              <a:rPr lang="fr-FR" dirty="0" smtClean="0">
                <a:latin typeface="Times New Roman" pitchFamily="18" charset="0"/>
                <a:cs typeface="Times New Roman" pitchFamily="18" charset="0"/>
              </a:rPr>
              <a:t>On a : </a:t>
            </a:r>
            <a:r>
              <a:rPr lang="fr-FR" i="1" dirty="0" smtClean="0">
                <a:latin typeface="Times New Roman" pitchFamily="18" charset="0"/>
                <a:cs typeface="Times New Roman" pitchFamily="18" charset="0"/>
              </a:rPr>
              <a:t>tan i = tan j</a:t>
            </a:r>
            <a:r>
              <a:rPr lang="fr-FR" dirty="0" smtClean="0">
                <a:latin typeface="Times New Roman" pitchFamily="18" charset="0"/>
                <a:cs typeface="Times New Roman" pitchFamily="18" charset="0"/>
              </a:rPr>
              <a:t>, et donc : </a:t>
            </a:r>
          </a:p>
          <a:p>
            <a:endParaRPr lang="fr-FR" dirty="0"/>
          </a:p>
        </p:txBody>
      </p:sp>
      <p:pic>
        <p:nvPicPr>
          <p:cNvPr id="4" name="Picture 51694"/>
          <p:cNvPicPr/>
          <p:nvPr/>
        </p:nvPicPr>
        <p:blipFill>
          <a:blip r:embed="rId3"/>
          <a:stretch>
            <a:fillRect/>
          </a:stretch>
        </p:blipFill>
        <p:spPr>
          <a:xfrm>
            <a:off x="2571736" y="1643050"/>
            <a:ext cx="1428760" cy="571504"/>
          </a:xfrm>
          <a:prstGeom prst="rect">
            <a:avLst/>
          </a:prstGeom>
        </p:spPr>
      </p:pic>
      <p:pic>
        <p:nvPicPr>
          <p:cNvPr id="6" name="Picture 51697"/>
          <p:cNvPicPr/>
          <p:nvPr/>
        </p:nvPicPr>
        <p:blipFill>
          <a:blip r:embed="rId4"/>
          <a:stretch>
            <a:fillRect/>
          </a:stretch>
        </p:blipFill>
        <p:spPr>
          <a:xfrm>
            <a:off x="785786" y="5857892"/>
            <a:ext cx="1571636" cy="7858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to="" calcmode="lin" valueType="num">
                                      <p:cBhvr>
                                        <p:cTn id="18" dur="1" fill="hold"/>
                                        <p:tgtEl>
                                          <p:spTgt spid="4"/>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to="" calcmode="lin" valueType="num">
                                      <p:cBhvr>
                                        <p:cTn id="35" dur="1" fill="hold"/>
                                        <p:tgtEl>
                                          <p:spTgt spid="5"/>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to="" calcmode="lin" valueType="num">
                                      <p:cBhvr>
                                        <p:cTn id="40"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85728"/>
            <a:ext cx="8229600" cy="510334"/>
          </a:xfrm>
        </p:spPr>
        <p:txBody>
          <a:bodyPr>
            <a:normAutofit fontScale="90000"/>
          </a:bodyPr>
          <a:lstStyle/>
          <a:p>
            <a:r>
              <a:rPr lang="fr-FR" sz="4400" b="1" dirty="0" smtClean="0">
                <a:latin typeface="Times New Roman" pitchFamily="18" charset="0"/>
                <a:cs typeface="Times New Roman" pitchFamily="18" charset="0"/>
              </a:rPr>
              <a:t>Les Caractéristiques de l’image :</a:t>
            </a:r>
            <a:endParaRPr lang="fr-FR" dirty="0">
              <a:latin typeface="Times New Roman" pitchFamily="18" charset="0"/>
              <a:cs typeface="Times New Roman" pitchFamily="18" charset="0"/>
            </a:endParaRPr>
          </a:p>
        </p:txBody>
      </p:sp>
      <p:pic>
        <p:nvPicPr>
          <p:cNvPr id="4" name="Picture 3387"/>
          <p:cNvPicPr>
            <a:picLocks noGrp="1"/>
          </p:cNvPicPr>
          <p:nvPr>
            <p:ph idx="1"/>
          </p:nvPr>
        </p:nvPicPr>
        <p:blipFill>
          <a:blip r:embed="rId2"/>
          <a:stretch>
            <a:fillRect/>
          </a:stretch>
        </p:blipFill>
        <p:spPr>
          <a:xfrm>
            <a:off x="642910" y="1928802"/>
            <a:ext cx="7811591" cy="4182059"/>
          </a:xfrm>
          <a:prstGeom prst="rect">
            <a:avLst/>
          </a:prstGeom>
        </p:spPr>
      </p:pic>
      <p:sp>
        <p:nvSpPr>
          <p:cNvPr id="83970" name="Rectangle 2"/>
          <p:cNvSpPr>
            <a:spLocks noChangeArrowheads="1"/>
          </p:cNvSpPr>
          <p:nvPr/>
        </p:nvSpPr>
        <p:spPr bwMode="auto">
          <a:xfrm>
            <a:off x="0" y="1071546"/>
            <a:ext cx="644926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fr-FR" sz="2400" b="1" i="0" u="none" strike="noStrike" cap="none" normalizeH="0" baseline="0" dirty="0" smtClean="0">
                <a:ln>
                  <a:noFill/>
                </a:ln>
                <a:effectLst/>
                <a:latin typeface="Times New Roman" pitchFamily="18" charset="0"/>
                <a:ea typeface="Times New Roman" pitchFamily="18" charset="0"/>
                <a:cs typeface="Times New Roman" pitchFamily="18" charset="0"/>
              </a:rPr>
              <a:t>La nature : Dire si elle est réelle ou virtuelle : </a:t>
            </a:r>
            <a:endParaRPr kumimoji="0" lang="fr-FR" sz="3600" b="1"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83970">
                                            <p:txEl>
                                              <p:pRg st="0" end="0"/>
                                            </p:txEl>
                                          </p:spTgt>
                                        </p:tgtEl>
                                        <p:attrNameLst>
                                          <p:attrName>style.visibility</p:attrName>
                                        </p:attrNameLst>
                                      </p:cBhvr>
                                      <p:to>
                                        <p:strVal val="visible"/>
                                      </p:to>
                                    </p:set>
                                    <p:animEffect transition="in" filter="wedge">
                                      <p:cBhvr>
                                        <p:cTn id="12" dur="2000"/>
                                        <p:tgtEl>
                                          <p:spTgt spid="8397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1"/>
            <a:ext cx="8329642" cy="4857784"/>
          </a:xfrm>
        </p:spPr>
        <p:txBody>
          <a:bodyPr>
            <a:normAutofit/>
          </a:bodyPr>
          <a:lstStyle/>
          <a:p>
            <a:r>
              <a:rPr lang="fr-FR" b="1" dirty="0">
                <a:latin typeface="Times New Roman" pitchFamily="18" charset="0"/>
                <a:cs typeface="Times New Roman" pitchFamily="18" charset="0"/>
              </a:rPr>
              <a:t>a-Indice de réfraction :</a:t>
            </a:r>
            <a:endParaRPr lang="fr-FR" dirty="0">
              <a:latin typeface="Times New Roman" pitchFamily="18" charset="0"/>
              <a:cs typeface="Times New Roman" pitchFamily="18" charset="0"/>
            </a:endParaRPr>
          </a:p>
          <a:p>
            <a:pPr>
              <a:buNone/>
            </a:pP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1) </a:t>
            </a:r>
          </a:p>
          <a:p>
            <a:r>
              <a:rPr lang="fr-FR" dirty="0">
                <a:latin typeface="Times New Roman" pitchFamily="18" charset="0"/>
                <a:cs typeface="Times New Roman" pitchFamily="18" charset="0"/>
              </a:rPr>
              <a:t>Avec :  </a:t>
            </a:r>
            <a:r>
              <a:rPr lang="fr-FR" i="1" dirty="0">
                <a:latin typeface="Times New Roman" pitchFamily="18" charset="0"/>
                <a:cs typeface="Times New Roman" pitchFamily="18" charset="0"/>
              </a:rPr>
              <a:t>c </a:t>
            </a:r>
            <a:r>
              <a:rPr lang="fr-FR" dirty="0">
                <a:latin typeface="Times New Roman" pitchFamily="18" charset="0"/>
                <a:cs typeface="Times New Roman" pitchFamily="18" charset="0"/>
              </a:rPr>
              <a:t>: la vitesse de la lumière dans le vide. </a:t>
            </a:r>
          </a:p>
          <a:p>
            <a:r>
              <a:rPr lang="fr-FR" i="1" dirty="0">
                <a:latin typeface="Times New Roman" pitchFamily="18" charset="0"/>
                <a:cs typeface="Times New Roman" pitchFamily="18" charset="0"/>
              </a:rPr>
              <a:t>v</a:t>
            </a:r>
            <a:r>
              <a:rPr lang="fr-FR" dirty="0">
                <a:latin typeface="Times New Roman" pitchFamily="18" charset="0"/>
                <a:cs typeface="Times New Roman" pitchFamily="18" charset="0"/>
              </a:rPr>
              <a:t>: vitesse de la lumière dans le milieu considéré d’indice </a:t>
            </a:r>
            <a:r>
              <a:rPr lang="fr-FR" i="1" dirty="0">
                <a:latin typeface="Times New Roman" pitchFamily="18" charset="0"/>
                <a:cs typeface="Times New Roman" pitchFamily="18" charset="0"/>
              </a:rPr>
              <a:t>n</a:t>
            </a:r>
            <a:r>
              <a:rPr lang="fr-FR" dirty="0">
                <a:latin typeface="Times New Roman" pitchFamily="18" charset="0"/>
                <a:cs typeface="Times New Roman" pitchFamily="18" charset="0"/>
              </a:rPr>
              <a:t>. </a:t>
            </a:r>
          </a:p>
          <a:p>
            <a:r>
              <a:rPr lang="fr-FR" b="1" dirty="0">
                <a:latin typeface="Times New Roman" pitchFamily="18" charset="0"/>
                <a:cs typeface="Times New Roman" pitchFamily="18" charset="0"/>
              </a:rPr>
              <a:t>b-Longueur d’onde:  </a:t>
            </a:r>
            <a:endParaRPr lang="fr-FR" dirty="0">
              <a:latin typeface="Times New Roman" pitchFamily="18" charset="0"/>
              <a:cs typeface="Times New Roman" pitchFamily="18" charset="0"/>
            </a:endParaRPr>
          </a:p>
          <a:p>
            <a:pPr>
              <a:buNone/>
            </a:pP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2) </a:t>
            </a:r>
          </a:p>
          <a:p>
            <a:r>
              <a:rPr lang="fr-FR" dirty="0">
                <a:latin typeface="Times New Roman" pitchFamily="18" charset="0"/>
                <a:cs typeface="Times New Roman" pitchFamily="18" charset="0"/>
              </a:rPr>
              <a:t>Avec :  </a:t>
            </a:r>
          </a:p>
          <a:p>
            <a:r>
              <a:rPr lang="fr-FR" i="1" dirty="0">
                <a:latin typeface="Times New Roman" pitchFamily="18" charset="0"/>
                <a:cs typeface="Times New Roman" pitchFamily="18" charset="0"/>
              </a:rPr>
              <a:t>T</a:t>
            </a:r>
            <a:r>
              <a:rPr lang="fr-FR" dirty="0">
                <a:latin typeface="Times New Roman" pitchFamily="18" charset="0"/>
                <a:cs typeface="Times New Roman" pitchFamily="18" charset="0"/>
              </a:rPr>
              <a:t> : la période </a:t>
            </a:r>
          </a:p>
          <a:p>
            <a:r>
              <a:rPr lang="en-US" i="1"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est</a:t>
            </a:r>
            <a:r>
              <a:rPr lang="en-US" dirty="0">
                <a:latin typeface="Times New Roman" pitchFamily="18" charset="0"/>
                <a:cs typeface="Times New Roman" pitchFamily="18" charset="0"/>
              </a:rPr>
              <a:t> la </a:t>
            </a:r>
            <a:r>
              <a:rPr lang="en-US" dirty="0" err="1">
                <a:latin typeface="Times New Roman" pitchFamily="18" charset="0"/>
                <a:cs typeface="Times New Roman" pitchFamily="18" charset="0"/>
              </a:rPr>
              <a:t>fréquence</a:t>
            </a:r>
            <a:r>
              <a:rPr lang="en-US" dirty="0">
                <a:latin typeface="Times New Roman" pitchFamily="18" charset="0"/>
                <a:cs typeface="Times New Roman" pitchFamily="18" charset="0"/>
              </a:rPr>
              <a:t> </a:t>
            </a:r>
            <a:endParaRPr lang="fr-FR" dirty="0">
              <a:latin typeface="Times New Roman" pitchFamily="18" charset="0"/>
              <a:cs typeface="Times New Roman" pitchFamily="18" charset="0"/>
            </a:endParaRPr>
          </a:p>
          <a:p>
            <a:endParaRPr lang="fr-FR" dirty="0"/>
          </a:p>
        </p:txBody>
      </p:sp>
      <p:pic>
        <p:nvPicPr>
          <p:cNvPr id="4" name="Picture 51685"/>
          <p:cNvPicPr/>
          <p:nvPr/>
        </p:nvPicPr>
        <p:blipFill>
          <a:blip r:embed="rId2"/>
          <a:stretch>
            <a:fillRect/>
          </a:stretch>
        </p:blipFill>
        <p:spPr>
          <a:xfrm>
            <a:off x="3286116" y="928670"/>
            <a:ext cx="1000132" cy="571504"/>
          </a:xfrm>
          <a:prstGeom prst="rect">
            <a:avLst/>
          </a:prstGeom>
        </p:spPr>
      </p:pic>
      <p:pic>
        <p:nvPicPr>
          <p:cNvPr id="6" name="Picture 1122"/>
          <p:cNvPicPr>
            <a:picLocks/>
          </p:cNvPicPr>
          <p:nvPr/>
        </p:nvPicPr>
        <p:blipFill>
          <a:blip r:embed="rId3"/>
          <a:stretch>
            <a:fillRect/>
          </a:stretch>
        </p:blipFill>
        <p:spPr>
          <a:xfrm>
            <a:off x="785786" y="5500702"/>
            <a:ext cx="7997825" cy="1143000"/>
          </a:xfrm>
          <a:prstGeom prst="rect">
            <a:avLst/>
          </a:prstGeom>
        </p:spPr>
      </p:pic>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3009"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00298" y="3357562"/>
            <a:ext cx="1571636" cy="736361"/>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895996"/>
          </a:xfrm>
        </p:spPr>
        <p:txBody>
          <a:bodyPr/>
          <a:lstStyle/>
          <a:p>
            <a:pPr>
              <a:buFont typeface="Wingdings" pitchFamily="2" charset="2"/>
              <a:buChar char="v"/>
            </a:pPr>
            <a:r>
              <a:rPr lang="fr-FR" b="1" dirty="0" smtClean="0">
                <a:latin typeface="Times New Roman" pitchFamily="18" charset="0"/>
                <a:cs typeface="Times New Roman" pitchFamily="18" charset="0"/>
              </a:rPr>
              <a:t>Dire si elle est droite ou renversée : </a:t>
            </a:r>
          </a:p>
          <a:p>
            <a:pPr lvl="0" fontAlgn="base"/>
            <a:r>
              <a:rPr lang="en-US" dirty="0" smtClean="0">
                <a:latin typeface="Times New Roman" pitchFamily="18" charset="0"/>
                <a:cs typeface="Times New Roman" pitchFamily="18" charset="0"/>
              </a:rPr>
              <a:t>Si 𝛾&gt; 0: Image </a:t>
            </a:r>
            <a:r>
              <a:rPr lang="en-US" dirty="0" err="1" smtClean="0">
                <a:latin typeface="Times New Roman" pitchFamily="18" charset="0"/>
                <a:cs typeface="Times New Roman" pitchFamily="18" charset="0"/>
              </a:rPr>
              <a:t>droite</a:t>
            </a:r>
            <a:r>
              <a:rPr lang="en-US" dirty="0" smtClean="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lvl="0" fontAlgn="base"/>
            <a:r>
              <a:rPr lang="en-US" dirty="0" smtClean="0">
                <a:latin typeface="Times New Roman" pitchFamily="18" charset="0"/>
                <a:cs typeface="Times New Roman" pitchFamily="18" charset="0"/>
              </a:rPr>
              <a:t>Si 𝛾&lt; 0:Image </a:t>
            </a:r>
            <a:r>
              <a:rPr lang="en-US" dirty="0" err="1" smtClean="0">
                <a:latin typeface="Times New Roman" pitchFamily="18" charset="0"/>
                <a:cs typeface="Times New Roman" pitchFamily="18" charset="0"/>
              </a:rPr>
              <a:t>renversée</a:t>
            </a:r>
            <a:r>
              <a:rPr lang="en-US" dirty="0" smtClean="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a:buFont typeface="Wingdings" pitchFamily="2" charset="2"/>
              <a:buChar char="v"/>
            </a:pPr>
            <a:r>
              <a:rPr lang="fr-FR" b="1" dirty="0" smtClean="0">
                <a:latin typeface="Times New Roman" pitchFamily="18" charset="0"/>
                <a:cs typeface="Times New Roman" pitchFamily="18" charset="0"/>
              </a:rPr>
              <a:t>Comparer la taille de l’image par rapport à la taille de l’objet : </a:t>
            </a:r>
          </a:p>
          <a:p>
            <a:pPr lvl="0" fontAlgn="base"/>
            <a:r>
              <a:rPr lang="en-US" dirty="0" smtClean="0">
                <a:latin typeface="Times New Roman" pitchFamily="18" charset="0"/>
                <a:cs typeface="Times New Roman" pitchFamily="18" charset="0"/>
              </a:rPr>
              <a:t>Si |𝛾| &gt; 1: Image </a:t>
            </a:r>
            <a:r>
              <a:rPr lang="en-US" dirty="0" err="1" smtClean="0">
                <a:latin typeface="Times New Roman" pitchFamily="18" charset="0"/>
                <a:cs typeface="Times New Roman" pitchFamily="18" charset="0"/>
              </a:rPr>
              <a:t>agrandie</a:t>
            </a:r>
            <a:r>
              <a:rPr lang="en-US" dirty="0" smtClean="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lvl="0" fontAlgn="base"/>
            <a:r>
              <a:rPr lang="en-US" dirty="0" smtClean="0">
                <a:latin typeface="Times New Roman" pitchFamily="18" charset="0"/>
                <a:cs typeface="Times New Roman" pitchFamily="18" charset="0"/>
              </a:rPr>
              <a:t>Si |𝛾| &lt; 1: Image </a:t>
            </a:r>
            <a:r>
              <a:rPr lang="en-US" dirty="0" err="1" smtClean="0">
                <a:latin typeface="Times New Roman" pitchFamily="18" charset="0"/>
                <a:cs typeface="Times New Roman" pitchFamily="18" charset="0"/>
              </a:rPr>
              <a:t>réduite</a:t>
            </a:r>
            <a:r>
              <a:rPr lang="en-US" dirty="0" smtClean="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lvl="0" fontAlgn="base"/>
            <a:r>
              <a:rPr lang="fr-FR" dirty="0" smtClean="0">
                <a:latin typeface="Times New Roman" pitchFamily="18" charset="0"/>
                <a:cs typeface="Times New Roman" pitchFamily="18" charset="0"/>
              </a:rPr>
              <a:t>Si |</a:t>
            </a:r>
            <a:r>
              <a:rPr lang="en-US" dirty="0" smtClean="0">
                <a:latin typeface="Times New Roman" pitchFamily="18" charset="0"/>
                <a:cs typeface="Times New Roman" pitchFamily="18" charset="0"/>
              </a:rPr>
              <a:t>𝛾</a:t>
            </a:r>
            <a:r>
              <a:rPr lang="fr-FR" dirty="0" smtClean="0">
                <a:latin typeface="Times New Roman" pitchFamily="18" charset="0"/>
                <a:cs typeface="Times New Roman" pitchFamily="18" charset="0"/>
              </a:rPr>
              <a:t>| = 1: La taille de l’image égale la taille de l’objet </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edge">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85728"/>
            <a:ext cx="8229600" cy="724648"/>
          </a:xfrm>
        </p:spPr>
        <p:txBody>
          <a:bodyPr>
            <a:normAutofit/>
          </a:bodyPr>
          <a:lstStyle/>
          <a:p>
            <a:r>
              <a:rPr lang="fr-FR" sz="4000" b="1" dirty="0" smtClean="0">
                <a:latin typeface="Times New Roman" pitchFamily="18" charset="0"/>
                <a:cs typeface="Times New Roman" pitchFamily="18" charset="0"/>
              </a:rPr>
              <a:t>Construction de l’image</a:t>
            </a:r>
            <a:endParaRPr lang="fr-FR" sz="4000"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357158" y="1285860"/>
            <a:ext cx="8229600" cy="4389120"/>
          </a:xfrm>
        </p:spPr>
        <p:txBody>
          <a:bodyPr/>
          <a:lstStyle/>
          <a:p>
            <a:r>
              <a:rPr lang="fr-FR" dirty="0" smtClean="0"/>
              <a:t>Il existe, pour les miroirs sphériques, trois rayons particuliers : </a:t>
            </a:r>
          </a:p>
          <a:p>
            <a:r>
              <a:rPr lang="fr-FR" smtClean="0"/>
              <a:t>Un </a:t>
            </a:r>
            <a:r>
              <a:rPr lang="fr-FR" dirty="0" smtClean="0"/>
              <a:t>rayon lumineux (ou son prolongement) qui passe par le centre C du miroir (incidence nulle) est réfléchis dans la direction d’arrivée (angle de réflexion nulle) ; </a:t>
            </a:r>
          </a:p>
          <a:p>
            <a:r>
              <a:rPr lang="fr-FR" dirty="0" smtClean="0"/>
              <a:t>Un rayon lumineux qui passe par le foyer est réfléchis parallèlement à l’axe principal ; </a:t>
            </a:r>
          </a:p>
          <a:p>
            <a:r>
              <a:rPr lang="fr-FR" dirty="0" smtClean="0"/>
              <a:t>Un rayon lumineux qui arrive parallèlement à l’axe optique du miroir est réfléchis en passant par le foyer.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1143000"/>
          </a:xfrm>
        </p:spPr>
        <p:txBody>
          <a:bodyPr>
            <a:normAutofit/>
          </a:bodyPr>
          <a:lstStyle/>
          <a:p>
            <a:r>
              <a:rPr lang="fr-FR" sz="4400" b="1" dirty="0" smtClean="0">
                <a:latin typeface="Times New Roman" pitchFamily="18" charset="0"/>
                <a:cs typeface="Times New Roman" pitchFamily="18" charset="0"/>
              </a:rPr>
              <a:t>Chapitre VI : L’</a:t>
            </a:r>
            <a:r>
              <a:rPr lang="fr-FR" sz="4400" b="1" dirty="0" err="1" smtClean="0">
                <a:latin typeface="Times New Roman" pitchFamily="18" charset="0"/>
                <a:cs typeface="Times New Roman" pitchFamily="18" charset="0"/>
              </a:rPr>
              <a:t>OEil</a:t>
            </a:r>
            <a:r>
              <a:rPr lang="fr-FR" sz="4400" b="1" dirty="0" smtClean="0">
                <a:latin typeface="Times New Roman" pitchFamily="18" charset="0"/>
                <a:cs typeface="Times New Roman" pitchFamily="18" charset="0"/>
              </a:rPr>
              <a:t> </a:t>
            </a:r>
            <a:endParaRPr lang="fr-FR" sz="4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935480"/>
            <a:ext cx="8472518" cy="4389120"/>
          </a:xfrm>
        </p:spPr>
        <p:txBody>
          <a:bodyPr>
            <a:normAutofit/>
          </a:bodyPr>
          <a:lstStyle/>
          <a:p>
            <a:pPr algn="just"/>
            <a:r>
              <a:rPr lang="fr-FR" sz="2800" dirty="0" smtClean="0"/>
              <a:t>L’</a:t>
            </a:r>
            <a:r>
              <a:rPr lang="fr-FR" sz="2800" dirty="0" err="1" smtClean="0"/>
              <a:t>oeil</a:t>
            </a:r>
            <a:r>
              <a:rPr lang="fr-FR" sz="2800" dirty="0" smtClean="0"/>
              <a:t> est un système optique convergent permettant de former sur une membrane photosensible (la rétine) une image réelle renversée des objets vus par l’observateur. La rétine est tapissée de cellules sensibles à la lumière (les cônes et les bâtonnets) qui transmettent les informations au cerveau via le nerf optique.</a:t>
            </a:r>
            <a:endParaRPr lang="fr-FR" sz="2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srcRect/>
          <a:stretch>
            <a:fillRect/>
          </a:stretch>
        </p:blipFill>
        <p:spPr bwMode="auto">
          <a:xfrm>
            <a:off x="931148" y="1071547"/>
            <a:ext cx="7855693" cy="52530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543956" cy="4857784"/>
          </a:xfrm>
        </p:spPr>
        <p:txBody>
          <a:bodyPr>
            <a:noAutofit/>
          </a:bodyPr>
          <a:lstStyle/>
          <a:p>
            <a:pPr algn="just"/>
            <a:r>
              <a:rPr lang="fr-FR" sz="3200" b="1" dirty="0" smtClean="0"/>
              <a:t>VI. 1. Biophysique de la vision : </a:t>
            </a:r>
          </a:p>
          <a:p>
            <a:pPr algn="just"/>
            <a:r>
              <a:rPr lang="fr-FR" sz="3200" dirty="0" smtClean="0"/>
              <a:t>Les rayons lumineux pénétrant dans l’</a:t>
            </a:r>
            <a:r>
              <a:rPr lang="fr-FR" sz="3200" dirty="0" err="1" smtClean="0"/>
              <a:t>oeil</a:t>
            </a:r>
            <a:r>
              <a:rPr lang="fr-FR" sz="3200" dirty="0" smtClean="0"/>
              <a:t> humain traversent quatre dioptres: face antérieure et face postérieure de la cornée, face antérieure et face postérieure du cristallin. Lors de la traversée de chaque dioptre, ils subissent une réfraction parfaitement définie par les lois de Descartes. </a:t>
            </a:r>
            <a:endParaRPr lang="fr-FR" sz="32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357158" y="714356"/>
            <a:ext cx="7720013" cy="50966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2876"/>
            <a:ext cx="9001156" cy="7072338"/>
          </a:xfrm>
        </p:spPr>
        <p:txBody>
          <a:bodyPr>
            <a:noAutofit/>
          </a:bodyPr>
          <a:lstStyle/>
          <a:p>
            <a:pPr algn="just"/>
            <a:r>
              <a:rPr lang="fr-FR" sz="2000" b="1" dirty="0" smtClean="0"/>
              <a:t>- </a:t>
            </a:r>
            <a:r>
              <a:rPr lang="fr-FR" sz="2400" b="1" u="sng" dirty="0" smtClean="0"/>
              <a:t>La cornée </a:t>
            </a:r>
            <a:r>
              <a:rPr lang="fr-FR" sz="2000" b="1" dirty="0" smtClean="0"/>
              <a:t>: </a:t>
            </a:r>
            <a:r>
              <a:rPr lang="fr-FR" sz="2000" dirty="0" smtClean="0"/>
              <a:t>est une membrane solide et transparente de 11 mm de diamètre au travers de laquelle la lumière entre à l'intérieur de l'</a:t>
            </a:r>
            <a:r>
              <a:rPr lang="fr-FR" sz="2000" dirty="0" err="1" smtClean="0"/>
              <a:t>oeil</a:t>
            </a:r>
            <a:r>
              <a:rPr lang="fr-FR" sz="2000" dirty="0" smtClean="0"/>
              <a:t>. Elle est nourrie par un liquide fluide comme l'eau : l'humeur aqueuse (n=1.336). La cornée est la principale lentille de l'</a:t>
            </a:r>
            <a:r>
              <a:rPr lang="fr-FR" sz="2000" dirty="0" err="1" smtClean="0"/>
              <a:t>oeil</a:t>
            </a:r>
            <a:r>
              <a:rPr lang="fr-FR" sz="2000" dirty="0" smtClean="0"/>
              <a:t>, elle assure environ 80% de la réfraction. </a:t>
            </a:r>
            <a:endParaRPr lang="fr-FR" sz="1800" dirty="0" smtClean="0"/>
          </a:p>
          <a:p>
            <a:pPr algn="just"/>
            <a:r>
              <a:rPr lang="fr-FR" sz="1800" b="1" dirty="0" smtClean="0"/>
              <a:t>- </a:t>
            </a:r>
            <a:r>
              <a:rPr lang="fr-FR" sz="2400" b="1" u="sng" dirty="0" smtClean="0"/>
              <a:t>L'iris </a:t>
            </a:r>
            <a:r>
              <a:rPr lang="fr-FR" sz="2400" b="1" dirty="0" smtClean="0"/>
              <a:t>:</a:t>
            </a:r>
            <a:r>
              <a:rPr lang="fr-FR" sz="2000" b="1" dirty="0" smtClean="0"/>
              <a:t> </a:t>
            </a:r>
            <a:r>
              <a:rPr lang="fr-FR" sz="2000" dirty="0" smtClean="0"/>
              <a:t>Il s'agit du diaphragme de l'</a:t>
            </a:r>
            <a:r>
              <a:rPr lang="fr-FR" sz="2000" dirty="0" err="1" smtClean="0"/>
              <a:t>oeil</a:t>
            </a:r>
            <a:r>
              <a:rPr lang="fr-FR" sz="2000" dirty="0" smtClean="0"/>
              <a:t> percé en son centre par la pupille. C'est un muscle qui fait varier l'ouverture de la pupille (entre 2,5 et 7 mm) afin de modifier la quantité de lumière qui pénètre dans l'</a:t>
            </a:r>
            <a:r>
              <a:rPr lang="fr-FR" sz="2000" dirty="0" err="1" smtClean="0"/>
              <a:t>oeil</a:t>
            </a:r>
            <a:r>
              <a:rPr lang="fr-FR" sz="2000" dirty="0" smtClean="0"/>
              <a:t> pour éviter l'aveuglement en plein soleil ou capter le peu de rayons la nuit. </a:t>
            </a:r>
            <a:endParaRPr lang="fr-FR" sz="1800" dirty="0" smtClean="0"/>
          </a:p>
          <a:p>
            <a:pPr algn="just"/>
            <a:r>
              <a:rPr lang="fr-FR" sz="2000" b="1" dirty="0" smtClean="0"/>
              <a:t>- </a:t>
            </a:r>
            <a:r>
              <a:rPr lang="fr-FR" sz="2400" b="1" u="sng" dirty="0" smtClean="0"/>
              <a:t>Le cristallin </a:t>
            </a:r>
            <a:r>
              <a:rPr lang="fr-FR" sz="2000" b="1" dirty="0" smtClean="0"/>
              <a:t>: </a:t>
            </a:r>
            <a:r>
              <a:rPr lang="fr-FR" sz="2000" dirty="0" smtClean="0"/>
              <a:t>c'est une lentille auxiliaire molle et composée de fines couches superposées. Il se comporte comme une lentille biconvexe de Vergence variable grâce à l'action de muscle ciliaire</a:t>
            </a:r>
            <a:r>
              <a:rPr lang="fr-FR" sz="1800" dirty="0" smtClean="0"/>
              <a:t>. </a:t>
            </a:r>
          </a:p>
          <a:p>
            <a:r>
              <a:rPr lang="fr-FR" sz="1800" b="1" dirty="0" smtClean="0"/>
              <a:t>- </a:t>
            </a:r>
            <a:r>
              <a:rPr lang="fr-FR" sz="2400" b="1" u="sng" dirty="0" smtClean="0"/>
              <a:t>La rétine </a:t>
            </a:r>
            <a:r>
              <a:rPr lang="fr-FR" sz="1800" b="1" dirty="0" smtClean="0"/>
              <a:t>: </a:t>
            </a:r>
            <a:r>
              <a:rPr lang="fr-FR" sz="2000" dirty="0" smtClean="0"/>
              <a:t>c'est la couche sensible à la lumière grâce aux photorécepteurs. </a:t>
            </a:r>
          </a:p>
          <a:p>
            <a:r>
              <a:rPr lang="fr-FR" sz="2400" b="1" u="sng" dirty="0" smtClean="0"/>
              <a:t>a- L’indice optique : </a:t>
            </a:r>
          </a:p>
          <a:p>
            <a:pPr algn="just"/>
            <a:r>
              <a:rPr lang="fr-FR" sz="2000" b="1" dirty="0" smtClean="0"/>
              <a:t>- </a:t>
            </a:r>
            <a:r>
              <a:rPr lang="fr-FR" sz="2000" dirty="0" smtClean="0"/>
              <a:t>Indice de la cornée </a:t>
            </a:r>
            <a:r>
              <a:rPr lang="fr-FR" sz="2000" i="1" dirty="0" err="1" smtClean="0"/>
              <a:t>nc</a:t>
            </a:r>
            <a:r>
              <a:rPr lang="fr-FR" sz="2000" i="1" dirty="0" smtClean="0"/>
              <a:t> = 1,377 </a:t>
            </a:r>
          </a:p>
          <a:p>
            <a:pPr algn="just"/>
            <a:r>
              <a:rPr lang="fr-FR" sz="2000" dirty="0" smtClean="0"/>
              <a:t>- Indice de l'humeur aqueuse </a:t>
            </a:r>
            <a:r>
              <a:rPr lang="fr-FR" sz="2000" i="1" dirty="0" smtClean="0"/>
              <a:t>na = 1,337 </a:t>
            </a:r>
          </a:p>
          <a:p>
            <a:pPr algn="just"/>
            <a:r>
              <a:rPr lang="fr-FR" sz="2000" dirty="0" smtClean="0"/>
              <a:t>- Indice du cristallin théorique </a:t>
            </a:r>
            <a:r>
              <a:rPr lang="fr-FR" sz="2000" i="1" dirty="0" err="1" smtClean="0"/>
              <a:t>ncr</a:t>
            </a:r>
            <a:r>
              <a:rPr lang="fr-FR" sz="2000" i="1" dirty="0" smtClean="0"/>
              <a:t> = 1,41 </a:t>
            </a:r>
          </a:p>
          <a:p>
            <a:pPr algn="just"/>
            <a:r>
              <a:rPr lang="fr-FR" sz="2000" dirty="0" smtClean="0"/>
              <a:t>- Indice du corps vitré </a:t>
            </a:r>
            <a:r>
              <a:rPr lang="fr-FR" sz="2000" i="1" dirty="0" err="1" smtClean="0"/>
              <a:t>nv</a:t>
            </a:r>
            <a:r>
              <a:rPr lang="fr-FR" sz="2000" i="1" dirty="0" smtClean="0"/>
              <a:t> = 1,336</a:t>
            </a:r>
          </a:p>
          <a:p>
            <a:pPr algn="just"/>
            <a:r>
              <a:rPr lang="fr-FR" sz="2000" dirty="0" smtClean="0"/>
              <a:t>L'image se forme sur la rétine, qui contient les cellules réceptrices de la lumière (cônes et bâtonnets).</a:t>
            </a:r>
            <a:endParaRPr lang="fr-FR" sz="20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285720" y="0"/>
            <a:ext cx="8429684" cy="3643338"/>
          </a:xfrm>
          <a:prstGeom prst="rect">
            <a:avLst/>
          </a:prstGeom>
          <a:noFill/>
          <a:ln w="9525">
            <a:noFill/>
            <a:miter lim="800000"/>
            <a:headEnd/>
            <a:tailEnd/>
          </a:ln>
          <a:effectLst/>
        </p:spPr>
      </p:pic>
      <p:sp>
        <p:nvSpPr>
          <p:cNvPr id="3" name="Rectangle 2"/>
          <p:cNvSpPr/>
          <p:nvPr/>
        </p:nvSpPr>
        <p:spPr>
          <a:xfrm>
            <a:off x="0" y="3643314"/>
            <a:ext cx="9001156" cy="3262432"/>
          </a:xfrm>
          <a:prstGeom prst="rect">
            <a:avLst/>
          </a:prstGeom>
        </p:spPr>
        <p:txBody>
          <a:bodyPr wrap="square">
            <a:spAutoFit/>
          </a:bodyPr>
          <a:lstStyle/>
          <a:p>
            <a:pPr algn="just"/>
            <a:r>
              <a:rPr lang="fr-FR" sz="2600" dirty="0" smtClean="0"/>
              <a:t>L’</a:t>
            </a:r>
            <a:r>
              <a:rPr lang="fr-FR" sz="2600" dirty="0" err="1" smtClean="0"/>
              <a:t>oeil</a:t>
            </a:r>
            <a:r>
              <a:rPr lang="fr-FR" sz="2600" dirty="0" smtClean="0"/>
              <a:t> normal au repos :  </a:t>
            </a:r>
            <a:r>
              <a:rPr lang="fr-FR" sz="2600" i="1" dirty="0" smtClean="0"/>
              <a:t>F' = R</a:t>
            </a:r>
          </a:p>
          <a:p>
            <a:pPr algn="just"/>
            <a:r>
              <a:rPr lang="fr-FR" sz="2600" dirty="0" smtClean="0"/>
              <a:t>-La distance cristallin-rétine est constante (voisine de 1,5 cm). Pour former l’image d’un objet, dont la position varie, à distance constante d’une lentille, il faut que la vergence de celle-ci varie: c’est le phénomène </a:t>
            </a:r>
            <a:r>
              <a:rPr lang="fr-FR" sz="2600" b="1" dirty="0" smtClean="0"/>
              <a:t>d’</a:t>
            </a:r>
            <a:r>
              <a:rPr lang="fr-FR" sz="2600" b="1" u="sng" dirty="0" smtClean="0"/>
              <a:t>accommodation</a:t>
            </a:r>
            <a:r>
              <a:rPr lang="fr-FR" sz="2600" dirty="0" smtClean="0"/>
              <a:t>. L’augmentation de la vergence de l’</a:t>
            </a:r>
            <a:r>
              <a:rPr lang="fr-FR" sz="2600" dirty="0" err="1" smtClean="0"/>
              <a:t>oeil</a:t>
            </a:r>
            <a:r>
              <a:rPr lang="fr-FR" sz="2600" dirty="0" smtClean="0"/>
              <a:t> se fait par déformation du </a:t>
            </a:r>
            <a:r>
              <a:rPr lang="fr-FR" sz="2600" b="1" dirty="0" smtClean="0"/>
              <a:t>cristallin</a:t>
            </a:r>
            <a:r>
              <a:rPr lang="fr-FR" sz="2600" dirty="0" smtClean="0"/>
              <a:t> à l’aide des muscles qui l’entourent.</a:t>
            </a:r>
            <a:endParaRPr lang="fr-FR" sz="2600" i="1" dirty="0" smtClean="0"/>
          </a:p>
          <a:p>
            <a:r>
              <a:rPr lang="fr-FR" sz="2400" i="1" dirty="0" smtClean="0"/>
              <a:t> </a:t>
            </a:r>
            <a:endParaRPr lang="fr-FR" sz="24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14290"/>
            <a:ext cx="8229600" cy="1571636"/>
          </a:xfrm>
        </p:spPr>
        <p:txBody>
          <a:bodyPr/>
          <a:lstStyle/>
          <a:p>
            <a:r>
              <a:rPr lang="fr-FR" dirty="0" smtClean="0"/>
              <a:t>On appelle </a:t>
            </a:r>
            <a:r>
              <a:rPr lang="fr-FR" b="1" u="sng" dirty="0" smtClean="0"/>
              <a:t>accommodation</a:t>
            </a:r>
            <a:r>
              <a:rPr lang="fr-FR" dirty="0" smtClean="0"/>
              <a:t> les modifications oculaires adaptatives permettant d’assurer la netteté des images pour des distances différentes de vision.</a:t>
            </a:r>
          </a:p>
        </p:txBody>
      </p:sp>
      <p:pic>
        <p:nvPicPr>
          <p:cNvPr id="1028" name="Picture 4"/>
          <p:cNvPicPr>
            <a:picLocks noChangeAspect="1" noChangeArrowheads="1"/>
          </p:cNvPicPr>
          <p:nvPr/>
        </p:nvPicPr>
        <p:blipFill>
          <a:blip r:embed="rId2"/>
          <a:srcRect/>
          <a:stretch>
            <a:fillRect/>
          </a:stretch>
        </p:blipFill>
        <p:spPr bwMode="auto">
          <a:xfrm>
            <a:off x="785786" y="1643050"/>
            <a:ext cx="7715304" cy="4991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85728"/>
            <a:ext cx="8229600" cy="4389120"/>
          </a:xfrm>
        </p:spPr>
        <p:txBody>
          <a:bodyPr/>
          <a:lstStyle/>
          <a:p>
            <a:r>
              <a:rPr lang="fr-FR" b="1" u="sng" dirty="0" smtClean="0"/>
              <a:t>b- </a:t>
            </a:r>
            <a:r>
              <a:rPr lang="fr-FR" b="1" u="sng" dirty="0" err="1" smtClean="0"/>
              <a:t>Ponctum</a:t>
            </a:r>
            <a:r>
              <a:rPr lang="fr-FR" b="1" u="sng" dirty="0" smtClean="0"/>
              <a:t> </a:t>
            </a:r>
            <a:r>
              <a:rPr lang="fr-FR" b="1" u="sng" dirty="0" err="1" smtClean="0"/>
              <a:t>Proximum</a:t>
            </a:r>
            <a:r>
              <a:rPr lang="fr-FR" b="1" u="sng" dirty="0" smtClean="0"/>
              <a:t>: </a:t>
            </a:r>
          </a:p>
          <a:p>
            <a:pPr algn="just"/>
            <a:r>
              <a:rPr lang="fr-FR" dirty="0" smtClean="0"/>
              <a:t>C’est la distance la plus proche correspondant à une image nette. L’</a:t>
            </a:r>
            <a:r>
              <a:rPr lang="fr-FR" dirty="0" err="1" smtClean="0"/>
              <a:t>oeil</a:t>
            </a:r>
            <a:r>
              <a:rPr lang="fr-FR" dirty="0" smtClean="0"/>
              <a:t> à ce moment accommode et la vergence du cristallin est maximum.</a:t>
            </a:r>
          </a:p>
          <a:p>
            <a:pPr algn="just"/>
            <a:r>
              <a:rPr lang="fr-FR" dirty="0" smtClean="0"/>
              <a:t>Œil normal dit </a:t>
            </a:r>
            <a:r>
              <a:rPr lang="fr-FR" dirty="0" err="1" smtClean="0"/>
              <a:t>émmétrope</a:t>
            </a:r>
            <a:r>
              <a:rPr lang="fr-FR" dirty="0" smtClean="0"/>
              <a:t>: </a:t>
            </a:r>
            <a:r>
              <a:rPr lang="fr-FR" b="1" dirty="0" smtClean="0"/>
              <a:t>P.P.= quelques cm(25 cm). </a:t>
            </a:r>
          </a:p>
          <a:p>
            <a:endParaRPr lang="fr-FR" b="1" dirty="0" smtClean="0"/>
          </a:p>
          <a:p>
            <a:endParaRPr lang="fr-FR" b="1" dirty="0" smtClean="0"/>
          </a:p>
          <a:p>
            <a:endParaRPr lang="fr-FR" dirty="0"/>
          </a:p>
        </p:txBody>
      </p:sp>
      <p:pic>
        <p:nvPicPr>
          <p:cNvPr id="1028" name="Picture 4"/>
          <p:cNvPicPr>
            <a:picLocks noChangeAspect="1" noChangeArrowheads="1"/>
          </p:cNvPicPr>
          <p:nvPr/>
        </p:nvPicPr>
        <p:blipFill>
          <a:blip r:embed="rId2"/>
          <a:srcRect/>
          <a:stretch>
            <a:fillRect/>
          </a:stretch>
        </p:blipFill>
        <p:spPr bwMode="auto">
          <a:xfrm>
            <a:off x="785786" y="3143248"/>
            <a:ext cx="7500990" cy="29479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latin typeface="Times New Roman" pitchFamily="18" charset="0"/>
                <a:cs typeface="Times New Roman" pitchFamily="18" charset="0"/>
              </a:rPr>
              <a:t>I. 4. Faisceaux lumineux </a:t>
            </a:r>
            <a:endParaRPr lang="fr-FR" sz="40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pPr>
              <a:buNone/>
            </a:pPr>
            <a:r>
              <a:rPr lang="fr-FR" dirty="0" smtClean="0"/>
              <a:t> </a:t>
            </a:r>
            <a:r>
              <a:rPr lang="fr-FR" dirty="0">
                <a:latin typeface="Times New Roman" pitchFamily="18" charset="0"/>
                <a:cs typeface="Times New Roman" pitchFamily="18" charset="0"/>
              </a:rPr>
              <a:t>C’est l’ensemble des rayons lumineux. </a:t>
            </a:r>
          </a:p>
          <a:p>
            <a:pPr>
              <a:buNone/>
            </a:pPr>
            <a:r>
              <a:rPr lang="fr-FR" dirty="0">
                <a:latin typeface="Times New Roman" pitchFamily="18" charset="0"/>
                <a:cs typeface="Times New Roman" pitchFamily="18" charset="0"/>
              </a:rPr>
              <a:t>Un faisceau lumineux est constitué d'un ensemble de rayons. </a:t>
            </a:r>
            <a:r>
              <a:rPr lang="en-US" dirty="0">
                <a:latin typeface="Times New Roman" pitchFamily="18" charset="0"/>
                <a:cs typeface="Times New Roman" pitchFamily="18" charset="0"/>
              </a:rPr>
              <a:t>Il </a:t>
            </a:r>
            <a:r>
              <a:rPr lang="en-US" dirty="0" err="1">
                <a:latin typeface="Times New Roman" pitchFamily="18" charset="0"/>
                <a:cs typeface="Times New Roman" pitchFamily="18" charset="0"/>
              </a:rPr>
              <a:t>peut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être</a:t>
            </a:r>
            <a:r>
              <a:rPr lang="en-US" dirty="0">
                <a:latin typeface="Times New Roman" pitchFamily="18" charset="0"/>
                <a:cs typeface="Times New Roman" pitchFamily="18" charset="0"/>
              </a:rPr>
              <a:t> :  </a:t>
            </a:r>
            <a:endParaRPr lang="fr-FR" dirty="0">
              <a:latin typeface="Times New Roman" pitchFamily="18" charset="0"/>
              <a:cs typeface="Times New Roman" pitchFamily="18" charset="0"/>
            </a:endParaRPr>
          </a:p>
          <a:p>
            <a:pPr lvl="0" fontAlgn="base"/>
            <a:r>
              <a:rPr lang="fr-FR" dirty="0">
                <a:latin typeface="Times New Roman" pitchFamily="18" charset="0"/>
                <a:cs typeface="Times New Roman" pitchFamily="18" charset="0"/>
              </a:rPr>
              <a:t>parallèle si les rayons qui le constituent sont parallèles,  </a:t>
            </a:r>
          </a:p>
          <a:p>
            <a:pPr lvl="0" fontAlgn="base"/>
            <a:r>
              <a:rPr lang="fr-FR" dirty="0">
                <a:latin typeface="Times New Roman" pitchFamily="18" charset="0"/>
                <a:cs typeface="Times New Roman" pitchFamily="18" charset="0"/>
              </a:rPr>
              <a:t>convergent si les rayons qui le constituent, convergent vers un même point  </a:t>
            </a:r>
          </a:p>
          <a:p>
            <a:pPr lvl="0" fontAlgn="base"/>
            <a:r>
              <a:rPr lang="fr-FR" dirty="0">
                <a:latin typeface="Times New Roman" pitchFamily="18" charset="0"/>
                <a:cs typeface="Times New Roman" pitchFamily="18" charset="0"/>
              </a:rPr>
              <a:t>divergent si les rayons qui le constituent, semblent provenir d'un même point.  </a:t>
            </a:r>
          </a:p>
          <a:p>
            <a:endParaRPr lang="fr-F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14290"/>
            <a:ext cx="8229600" cy="3071834"/>
          </a:xfrm>
        </p:spPr>
        <p:txBody>
          <a:bodyPr/>
          <a:lstStyle/>
          <a:p>
            <a:endParaRPr lang="fr-FR" dirty="0" smtClean="0"/>
          </a:p>
          <a:p>
            <a:r>
              <a:rPr lang="fr-FR" b="1" u="sng" dirty="0" smtClean="0"/>
              <a:t>c- </a:t>
            </a:r>
            <a:r>
              <a:rPr lang="fr-FR" b="1" u="sng" dirty="0" err="1" smtClean="0"/>
              <a:t>Ponctum</a:t>
            </a:r>
            <a:r>
              <a:rPr lang="fr-FR" b="1" u="sng" dirty="0" smtClean="0"/>
              <a:t> </a:t>
            </a:r>
            <a:r>
              <a:rPr lang="fr-FR" b="1" u="sng" dirty="0" err="1" smtClean="0"/>
              <a:t>Remotum</a:t>
            </a:r>
            <a:r>
              <a:rPr lang="fr-FR" b="1" u="sng" dirty="0" smtClean="0"/>
              <a:t> </a:t>
            </a:r>
            <a:r>
              <a:rPr lang="fr-FR" b="1" dirty="0" smtClean="0"/>
              <a:t>: </a:t>
            </a:r>
          </a:p>
          <a:p>
            <a:r>
              <a:rPr lang="fr-FR" dirty="0" smtClean="0"/>
              <a:t>C’est la distance la plus éloignée correspondant à une image nette sans accommodation. </a:t>
            </a:r>
          </a:p>
          <a:p>
            <a:r>
              <a:rPr lang="fr-FR" dirty="0" smtClean="0"/>
              <a:t>Œil normal : </a:t>
            </a:r>
            <a:r>
              <a:rPr lang="fr-FR" b="1" dirty="0" smtClean="0"/>
              <a:t>P.R. = ∞ </a:t>
            </a:r>
            <a:endParaRPr lang="fr-FR" dirty="0"/>
          </a:p>
        </p:txBody>
      </p:sp>
      <p:pic>
        <p:nvPicPr>
          <p:cNvPr id="2050" name="Picture 2"/>
          <p:cNvPicPr>
            <a:picLocks noChangeAspect="1" noChangeArrowheads="1"/>
          </p:cNvPicPr>
          <p:nvPr/>
        </p:nvPicPr>
        <p:blipFill>
          <a:blip r:embed="rId2"/>
          <a:srcRect/>
          <a:stretch>
            <a:fillRect/>
          </a:stretch>
        </p:blipFill>
        <p:spPr bwMode="auto">
          <a:xfrm>
            <a:off x="642910" y="2571744"/>
            <a:ext cx="7786742" cy="2928958"/>
          </a:xfrm>
          <a:prstGeom prst="rect">
            <a:avLst/>
          </a:prstGeom>
          <a:noFill/>
          <a:ln w="9525">
            <a:noFill/>
            <a:miter lim="800000"/>
            <a:headEnd/>
            <a:tailEnd/>
          </a:ln>
          <a:effectLst/>
        </p:spPr>
      </p:pic>
      <p:sp>
        <p:nvSpPr>
          <p:cNvPr id="4" name="Rectangle 3"/>
          <p:cNvSpPr/>
          <p:nvPr/>
        </p:nvSpPr>
        <p:spPr>
          <a:xfrm>
            <a:off x="500034" y="5143512"/>
            <a:ext cx="8286808" cy="492443"/>
          </a:xfrm>
          <a:prstGeom prst="rect">
            <a:avLst/>
          </a:prstGeom>
        </p:spPr>
        <p:txBody>
          <a:bodyPr wrap="square">
            <a:spAutoFit/>
          </a:bodyPr>
          <a:lstStyle/>
          <a:p>
            <a:r>
              <a:rPr lang="fr-FR" sz="2600" dirty="0" smtClean="0"/>
              <a:t>Le P. R et le P. P varient avec l’</a:t>
            </a:r>
            <a:r>
              <a:rPr lang="fr-FR" sz="2600" dirty="0" err="1" smtClean="0"/>
              <a:t>oeil</a:t>
            </a:r>
            <a:r>
              <a:rPr lang="fr-FR" sz="2600" dirty="0" smtClean="0"/>
              <a:t> de chaque observateur.</a:t>
            </a:r>
            <a:endParaRPr lang="fr-FR" sz="2600" dirty="0"/>
          </a:p>
        </p:txBody>
      </p:sp>
      <p:pic>
        <p:nvPicPr>
          <p:cNvPr id="2" name="Picture 2"/>
          <p:cNvPicPr>
            <a:picLocks noChangeAspect="1" noChangeArrowheads="1"/>
          </p:cNvPicPr>
          <p:nvPr/>
        </p:nvPicPr>
        <p:blipFill>
          <a:blip r:embed="rId3"/>
          <a:srcRect/>
          <a:stretch>
            <a:fillRect/>
          </a:stretch>
        </p:blipFill>
        <p:spPr bwMode="auto">
          <a:xfrm>
            <a:off x="142844" y="5724525"/>
            <a:ext cx="8929718" cy="1133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472518" cy="5857916"/>
          </a:xfrm>
        </p:spPr>
        <p:txBody>
          <a:bodyPr>
            <a:normAutofit fontScale="77500" lnSpcReduction="20000"/>
          </a:bodyPr>
          <a:lstStyle/>
          <a:p>
            <a:pPr>
              <a:buNone/>
            </a:pPr>
            <a:endParaRPr lang="fr-FR" dirty="0" smtClean="0"/>
          </a:p>
          <a:p>
            <a:r>
              <a:rPr lang="fr-FR" sz="3400" b="1" u="sng" dirty="0" smtClean="0"/>
              <a:t>d- Formation de l’image par l’</a:t>
            </a:r>
            <a:r>
              <a:rPr lang="fr-FR" sz="3400" b="1" u="sng" dirty="0" err="1" smtClean="0"/>
              <a:t>oeil</a:t>
            </a:r>
            <a:r>
              <a:rPr lang="fr-FR" sz="3400" b="1" u="sng" dirty="0" smtClean="0"/>
              <a:t> </a:t>
            </a:r>
            <a:r>
              <a:rPr lang="fr-FR" b="1" dirty="0" smtClean="0"/>
              <a:t>: </a:t>
            </a:r>
          </a:p>
          <a:p>
            <a:pPr algn="just"/>
            <a:r>
              <a:rPr lang="fr-FR" sz="3200" dirty="0" smtClean="0"/>
              <a:t>Les mécanismes de la vision permettent la formation d’une image nette sur la rétine puis une transmission nerveuse jusqu’au cortex. </a:t>
            </a:r>
          </a:p>
          <a:p>
            <a:r>
              <a:rPr lang="fr-FR" sz="3200" dirty="0" smtClean="0"/>
              <a:t>On distingue : </a:t>
            </a:r>
          </a:p>
          <a:p>
            <a:r>
              <a:rPr lang="fr-FR" sz="3200" dirty="0" smtClean="0"/>
              <a:t>- La réfraction </a:t>
            </a:r>
          </a:p>
          <a:p>
            <a:r>
              <a:rPr lang="fr-FR" sz="3200" dirty="0" smtClean="0"/>
              <a:t>- L’accommodation </a:t>
            </a:r>
          </a:p>
          <a:p>
            <a:r>
              <a:rPr lang="fr-FR" sz="3200" dirty="0" smtClean="0"/>
              <a:t>- La constriction des pupilles </a:t>
            </a:r>
          </a:p>
          <a:p>
            <a:r>
              <a:rPr lang="fr-FR" sz="3200" dirty="0" smtClean="0"/>
              <a:t>Avant d’atteindre la rétine, les rayons lumineux traversent les milieux transparents de l’</a:t>
            </a:r>
            <a:r>
              <a:rPr lang="fr-FR" sz="3200" dirty="0" err="1" smtClean="0"/>
              <a:t>oeil</a:t>
            </a:r>
            <a:r>
              <a:rPr lang="fr-FR" sz="3200" dirty="0" smtClean="0"/>
              <a:t> : </a:t>
            </a:r>
          </a:p>
          <a:p>
            <a:r>
              <a:rPr lang="fr-FR" sz="3200" dirty="0" smtClean="0"/>
              <a:t>- la cornée </a:t>
            </a:r>
          </a:p>
          <a:p>
            <a:r>
              <a:rPr lang="fr-FR" sz="3200" dirty="0" smtClean="0"/>
              <a:t>- l’humeur aqueuse </a:t>
            </a:r>
          </a:p>
          <a:p>
            <a:r>
              <a:rPr lang="fr-FR" sz="3200" dirty="0" smtClean="0"/>
              <a:t>- le cristallin </a:t>
            </a:r>
          </a:p>
          <a:p>
            <a:r>
              <a:rPr lang="fr-FR" sz="3200" dirty="0" smtClean="0"/>
              <a:t>- le vitré </a:t>
            </a:r>
            <a:endParaRPr lang="fr-FR" sz="32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4"/>
            <a:ext cx="8229600" cy="1143000"/>
          </a:xfrm>
        </p:spPr>
        <p:txBody>
          <a:bodyPr>
            <a:normAutofit/>
          </a:bodyPr>
          <a:lstStyle/>
          <a:p>
            <a:r>
              <a:rPr lang="fr-FR" sz="4000" b="1" dirty="0" smtClean="0">
                <a:solidFill>
                  <a:schemeClr val="tx1"/>
                </a:solidFill>
                <a:latin typeface="Times New Roman" pitchFamily="18" charset="0"/>
                <a:cs typeface="Times New Roman" pitchFamily="18" charset="0"/>
              </a:rPr>
              <a:t>VI. 3. Les défauts de l’</a:t>
            </a:r>
            <a:r>
              <a:rPr lang="fr-FR" sz="4000" b="1" dirty="0" err="1" smtClean="0">
                <a:solidFill>
                  <a:schemeClr val="tx1"/>
                </a:solidFill>
                <a:latin typeface="Times New Roman" pitchFamily="18" charset="0"/>
                <a:cs typeface="Times New Roman" pitchFamily="18" charset="0"/>
              </a:rPr>
              <a:t>oeil</a:t>
            </a:r>
            <a:r>
              <a:rPr lang="fr-FR" sz="4000" b="1" dirty="0" smtClean="0">
                <a:solidFill>
                  <a:schemeClr val="tx1"/>
                </a:solidFill>
                <a:latin typeface="Times New Roman" pitchFamily="18" charset="0"/>
                <a:cs typeface="Times New Roman" pitchFamily="18" charset="0"/>
              </a:rPr>
              <a:t> : </a:t>
            </a:r>
            <a:endParaRPr lang="fr-FR" sz="4000"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357298"/>
            <a:ext cx="8229600" cy="2000264"/>
          </a:xfrm>
        </p:spPr>
        <p:txBody>
          <a:bodyPr>
            <a:normAutofit lnSpcReduction="10000"/>
          </a:bodyPr>
          <a:lstStyle/>
          <a:p>
            <a:r>
              <a:rPr lang="fr-FR" b="1" dirty="0" smtClean="0"/>
              <a:t>a- Myopie : </a:t>
            </a:r>
          </a:p>
          <a:p>
            <a:pPr algn="just"/>
            <a:r>
              <a:rPr lang="fr-FR" sz="2400" dirty="0" smtClean="0"/>
              <a:t>L’</a:t>
            </a:r>
            <a:r>
              <a:rPr lang="fr-FR" sz="2400" dirty="0" err="1" smtClean="0"/>
              <a:t>oeil</a:t>
            </a:r>
            <a:r>
              <a:rPr lang="fr-FR" sz="2400" dirty="0" smtClean="0"/>
              <a:t> myope est un œil dont le cristallin est trop convergent (distance focale au repos trop courte), ce qui fait que l’image d’un objet à l’infini se forme avant la rétine. </a:t>
            </a:r>
          </a:p>
          <a:p>
            <a:pPr algn="just"/>
            <a:r>
              <a:rPr lang="fr-FR" sz="2400" b="1" dirty="0" smtClean="0"/>
              <a:t>P.R&lt; ∞  et P.P&lt; P.P œil normal</a:t>
            </a:r>
            <a:endParaRPr lang="fr-FR" sz="2400" b="1" dirty="0"/>
          </a:p>
        </p:txBody>
      </p:sp>
      <p:pic>
        <p:nvPicPr>
          <p:cNvPr id="3075" name="Picture 3"/>
          <p:cNvPicPr>
            <a:picLocks noChangeAspect="1" noChangeArrowheads="1"/>
          </p:cNvPicPr>
          <p:nvPr/>
        </p:nvPicPr>
        <p:blipFill>
          <a:blip r:embed="rId2"/>
          <a:srcRect/>
          <a:stretch>
            <a:fillRect/>
          </a:stretch>
        </p:blipFill>
        <p:spPr bwMode="auto">
          <a:xfrm>
            <a:off x="1428728" y="3429000"/>
            <a:ext cx="6143668" cy="2390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428604"/>
            <a:ext cx="8501122" cy="2928958"/>
          </a:xfrm>
        </p:spPr>
        <p:txBody>
          <a:bodyPr/>
          <a:lstStyle/>
          <a:p>
            <a:r>
              <a:rPr lang="fr-FR" b="1" dirty="0" smtClean="0"/>
              <a:t>b- Hypermétropie : </a:t>
            </a:r>
          </a:p>
          <a:p>
            <a:pPr algn="just"/>
            <a:r>
              <a:rPr lang="fr-FR" dirty="0" smtClean="0"/>
              <a:t>L’</a:t>
            </a:r>
            <a:r>
              <a:rPr lang="fr-FR" dirty="0" err="1" smtClean="0"/>
              <a:t>oeil</a:t>
            </a:r>
            <a:r>
              <a:rPr lang="fr-FR" dirty="0" smtClean="0"/>
              <a:t> hypermétrope est un œil dont le cristallin est trop peu convergent (distance focale au repos trop grande), ce qui fait que l’image d’un objet à l’infini, lorsque l’</a:t>
            </a:r>
            <a:r>
              <a:rPr lang="fr-FR" dirty="0" err="1" smtClean="0"/>
              <a:t>oeil</a:t>
            </a:r>
            <a:r>
              <a:rPr lang="fr-FR" dirty="0" smtClean="0"/>
              <a:t> n’accommode pas, se forme après la rétine. </a:t>
            </a:r>
          </a:p>
          <a:p>
            <a:pPr algn="just"/>
            <a:r>
              <a:rPr lang="fr-FR" sz="2800" b="1" dirty="0" smtClean="0"/>
              <a:t>P.R= ∞  et P.P&gt; P.P œil normal</a:t>
            </a:r>
          </a:p>
          <a:p>
            <a:pPr algn="just"/>
            <a:endParaRPr lang="fr-FR" dirty="0"/>
          </a:p>
        </p:txBody>
      </p:sp>
      <p:pic>
        <p:nvPicPr>
          <p:cNvPr id="4098" name="Picture 2"/>
          <p:cNvPicPr>
            <a:picLocks noChangeAspect="1" noChangeArrowheads="1"/>
          </p:cNvPicPr>
          <p:nvPr/>
        </p:nvPicPr>
        <p:blipFill>
          <a:blip r:embed="rId2"/>
          <a:srcRect/>
          <a:stretch>
            <a:fillRect/>
          </a:stretch>
        </p:blipFill>
        <p:spPr bwMode="auto">
          <a:xfrm>
            <a:off x="857224" y="3071810"/>
            <a:ext cx="6786610"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500042"/>
            <a:ext cx="8229600" cy="4286280"/>
          </a:xfrm>
        </p:spPr>
        <p:txBody>
          <a:bodyPr>
            <a:normAutofit fontScale="55000" lnSpcReduction="20000"/>
          </a:bodyPr>
          <a:lstStyle/>
          <a:p>
            <a:endParaRPr lang="fr-FR" dirty="0" smtClean="0"/>
          </a:p>
          <a:p>
            <a:r>
              <a:rPr lang="fr-FR" sz="4400" b="1" u="sng" dirty="0" smtClean="0"/>
              <a:t>c- L’</a:t>
            </a:r>
            <a:r>
              <a:rPr lang="fr-FR" sz="4400" b="1" u="sng" dirty="0" err="1" smtClean="0"/>
              <a:t>astigmatie</a:t>
            </a:r>
            <a:r>
              <a:rPr lang="fr-FR" sz="4400" b="1" u="sng" dirty="0" smtClean="0"/>
              <a:t> </a:t>
            </a:r>
            <a:r>
              <a:rPr lang="fr-FR" sz="4400" b="1" dirty="0" smtClean="0"/>
              <a:t>: </a:t>
            </a:r>
            <a:endParaRPr lang="fr-FR" sz="5800" b="1" dirty="0" smtClean="0"/>
          </a:p>
          <a:p>
            <a:pPr algn="just"/>
            <a:r>
              <a:rPr lang="fr-FR" sz="4400" dirty="0" smtClean="0"/>
              <a:t>Un œil astigmate est un œil qui a perdus sa symétrie de révolution : la cornée est en forme d’ellipsoïde et possède deux axes principaux : le cristallin possédera donc des foyers images différents pour chaque angle. Cela entraîne une vision brouillée, déformée.</a:t>
            </a:r>
          </a:p>
          <a:p>
            <a:endParaRPr lang="fr-FR" dirty="0" smtClean="0"/>
          </a:p>
          <a:p>
            <a:r>
              <a:rPr lang="fr-FR" sz="4400" b="1" u="sng" dirty="0" smtClean="0"/>
              <a:t>d- La presbytie </a:t>
            </a:r>
            <a:r>
              <a:rPr lang="fr-FR" sz="4400" b="1" dirty="0" smtClean="0"/>
              <a:t>: </a:t>
            </a:r>
          </a:p>
          <a:p>
            <a:pPr algn="just"/>
            <a:r>
              <a:rPr lang="fr-FR" sz="4400" dirty="0" smtClean="0"/>
              <a:t>La presbytie est un trouble de la vision qui rend difficile l’adaptation de la focale image du cristallin pour voir de près. Ce phénomène touche en général les gens de plus de quarante-cinq ans, car le cristallin commence alors à perdre de sa souplesse.</a:t>
            </a:r>
            <a:endParaRPr lang="fr-FR" sz="4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1357298"/>
            <a:ext cx="8501122" cy="857256"/>
          </a:xfrm>
        </p:spPr>
        <p:txBody>
          <a:bodyPr>
            <a:normAutofit lnSpcReduction="10000"/>
          </a:bodyPr>
          <a:lstStyle/>
          <a:p>
            <a:pPr algn="just"/>
            <a:r>
              <a:rPr lang="fr-FR" dirty="0" smtClean="0"/>
              <a:t>La myopie se corrige en insérant avant l’</a:t>
            </a:r>
            <a:r>
              <a:rPr lang="fr-FR" dirty="0" err="1" smtClean="0"/>
              <a:t>oeil</a:t>
            </a:r>
            <a:r>
              <a:rPr lang="fr-FR" dirty="0" smtClean="0"/>
              <a:t> une lentille divergente. </a:t>
            </a:r>
          </a:p>
        </p:txBody>
      </p:sp>
      <p:sp>
        <p:nvSpPr>
          <p:cNvPr id="4" name="Rectangle 3"/>
          <p:cNvSpPr/>
          <p:nvPr/>
        </p:nvSpPr>
        <p:spPr>
          <a:xfrm>
            <a:off x="1357290" y="642918"/>
            <a:ext cx="5945858" cy="707886"/>
          </a:xfrm>
          <a:prstGeom prst="rect">
            <a:avLst/>
          </a:prstGeom>
        </p:spPr>
        <p:txBody>
          <a:bodyPr wrap="none">
            <a:spAutoFit/>
          </a:bodyPr>
          <a:lstStyle/>
          <a:p>
            <a:r>
              <a:rPr lang="fr-FR" sz="4000" b="1" u="sng" dirty="0" smtClean="0"/>
              <a:t>Correction de la myopie</a:t>
            </a:r>
          </a:p>
        </p:txBody>
      </p:sp>
      <p:pic>
        <p:nvPicPr>
          <p:cNvPr id="5" name="Picture 2"/>
          <p:cNvPicPr>
            <a:picLocks noChangeAspect="1" noChangeArrowheads="1"/>
          </p:cNvPicPr>
          <p:nvPr/>
        </p:nvPicPr>
        <p:blipFill>
          <a:blip r:embed="rId2"/>
          <a:srcRect/>
          <a:stretch>
            <a:fillRect/>
          </a:stretch>
        </p:blipFill>
        <p:spPr bwMode="auto">
          <a:xfrm>
            <a:off x="1000100" y="2214554"/>
            <a:ext cx="7286676"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8229600" cy="1143000"/>
          </a:xfrm>
        </p:spPr>
        <p:txBody>
          <a:bodyPr>
            <a:normAutofit/>
          </a:bodyPr>
          <a:lstStyle/>
          <a:p>
            <a:r>
              <a:rPr lang="fr-FR" sz="4000" b="1" u="sng" dirty="0" smtClean="0">
                <a:latin typeface="Times New Roman" pitchFamily="18" charset="0"/>
                <a:cs typeface="Times New Roman" pitchFamily="18" charset="0"/>
              </a:rPr>
              <a:t>Correction </a:t>
            </a:r>
            <a:r>
              <a:rPr lang="fr-FR" sz="4000" b="1" u="sng" smtClean="0">
                <a:latin typeface="Times New Roman" pitchFamily="18" charset="0"/>
                <a:cs typeface="Times New Roman" pitchFamily="18" charset="0"/>
              </a:rPr>
              <a:t>de l’ </a:t>
            </a:r>
            <a:r>
              <a:rPr lang="fr-FR" sz="4000" b="1" u="sng" dirty="0" smtClean="0">
                <a:latin typeface="Times New Roman" pitchFamily="18" charset="0"/>
                <a:cs typeface="Times New Roman" pitchFamily="18" charset="0"/>
              </a:rPr>
              <a:t>Hypermétropie</a:t>
            </a:r>
            <a:endParaRPr lang="fr-FR" sz="4000" u="sng"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srcRect/>
          <a:stretch>
            <a:fillRect/>
          </a:stretch>
        </p:blipFill>
        <p:spPr bwMode="auto">
          <a:xfrm>
            <a:off x="642910" y="1935163"/>
            <a:ext cx="7412917" cy="4389437"/>
          </a:xfrm>
          <a:prstGeom prst="rect">
            <a:avLst/>
          </a:prstGeom>
          <a:noFill/>
          <a:ln w="9525">
            <a:noFill/>
            <a:miter lim="800000"/>
            <a:headEnd/>
            <a:tailEnd/>
          </a:ln>
          <a:effectLst/>
        </p:spPr>
      </p:pic>
      <p:sp>
        <p:nvSpPr>
          <p:cNvPr id="5" name="Rectangle 4"/>
          <p:cNvSpPr/>
          <p:nvPr/>
        </p:nvSpPr>
        <p:spPr>
          <a:xfrm>
            <a:off x="428596" y="1643050"/>
            <a:ext cx="8001056" cy="830997"/>
          </a:xfrm>
          <a:prstGeom prst="rect">
            <a:avLst/>
          </a:prstGeom>
        </p:spPr>
        <p:txBody>
          <a:bodyPr wrap="square">
            <a:spAutoFit/>
          </a:bodyPr>
          <a:lstStyle/>
          <a:p>
            <a:r>
              <a:rPr lang="fr-FR" sz="2400" dirty="0" smtClean="0"/>
              <a:t>L’ Hypermétropie se corrige en insérant avant l’</a:t>
            </a:r>
            <a:r>
              <a:rPr lang="fr-FR" sz="2400" dirty="0" err="1" smtClean="0"/>
              <a:t>oeil</a:t>
            </a:r>
            <a:r>
              <a:rPr lang="fr-FR" sz="2400" dirty="0" smtClean="0"/>
              <a:t> une lentille convergente.</a:t>
            </a:r>
            <a:endParaRPr lang="fr-FR" sz="24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1.jpeg"/>
          <p:cNvPicPr>
            <a:picLocks noChangeAspect="1" noChangeArrowheads="1"/>
          </p:cNvPicPr>
          <p:nvPr/>
        </p:nvPicPr>
        <p:blipFill>
          <a:blip r:embed="rId2"/>
          <a:srcRect/>
          <a:stretch>
            <a:fillRect/>
          </a:stretch>
        </p:blipFill>
        <p:spPr bwMode="auto">
          <a:xfrm>
            <a:off x="357158" y="1428736"/>
            <a:ext cx="8358246" cy="4572032"/>
          </a:xfrm>
          <a:prstGeom prst="rect">
            <a:avLst/>
          </a:prstGeom>
          <a:noFill/>
          <a:ln w="9525">
            <a:noFill/>
            <a:miter lim="800000"/>
            <a:headEnd/>
            <a:tailEnd/>
          </a:ln>
        </p:spPr>
      </p:pic>
      <p:sp>
        <p:nvSpPr>
          <p:cNvPr id="5" name="ZoneTexte 4"/>
          <p:cNvSpPr txBox="1"/>
          <p:nvPr/>
        </p:nvSpPr>
        <p:spPr>
          <a:xfrm>
            <a:off x="1357290" y="500042"/>
            <a:ext cx="6643734" cy="707886"/>
          </a:xfrm>
          <a:prstGeom prst="rect">
            <a:avLst/>
          </a:prstGeom>
          <a:noFill/>
        </p:spPr>
        <p:txBody>
          <a:bodyPr wrap="square" rtlCol="0">
            <a:spAutoFit/>
          </a:bodyPr>
          <a:lstStyle/>
          <a:p>
            <a:pPr algn="ctr"/>
            <a:r>
              <a:rPr lang="fr-FR" sz="4000" b="1" dirty="0" smtClean="0">
                <a:latin typeface="Times New Roman" pitchFamily="18" charset="0"/>
                <a:cs typeface="Times New Roman" pitchFamily="18" charset="0"/>
              </a:rPr>
              <a:t>Série n° </a:t>
            </a:r>
            <a:r>
              <a:rPr lang="fr-FR" sz="4000" b="1" dirty="0" smtClean="0">
                <a:latin typeface="Times New Roman" pitchFamily="18" charset="0"/>
                <a:cs typeface="Times New Roman" pitchFamily="18" charset="0"/>
              </a:rPr>
              <a:t>05</a:t>
            </a:r>
            <a:endParaRPr lang="fr-FR" sz="4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357158" y="214290"/>
            <a:ext cx="8358246" cy="5857916"/>
            <a:chOff x="357158" y="214290"/>
            <a:chExt cx="8358246" cy="5857916"/>
          </a:xfrm>
        </p:grpSpPr>
        <p:pic>
          <p:nvPicPr>
            <p:cNvPr id="7170" name="image5.jpeg"/>
            <p:cNvPicPr>
              <a:picLocks noChangeAspect="1" noChangeArrowheads="1"/>
            </p:cNvPicPr>
            <p:nvPr/>
          </p:nvPicPr>
          <p:blipFill>
            <a:blip r:embed="rId2"/>
            <a:srcRect/>
            <a:stretch>
              <a:fillRect/>
            </a:stretch>
          </p:blipFill>
          <p:spPr bwMode="auto">
            <a:xfrm>
              <a:off x="357158" y="214290"/>
              <a:ext cx="8358246" cy="5857916"/>
            </a:xfrm>
            <a:prstGeom prst="rect">
              <a:avLst/>
            </a:prstGeom>
            <a:noFill/>
            <a:ln w="9525">
              <a:noFill/>
              <a:miter lim="800000"/>
              <a:headEnd/>
              <a:tailEnd/>
            </a:ln>
          </p:spPr>
        </p:pic>
        <p:sp>
          <p:nvSpPr>
            <p:cNvPr id="7171" name="Rectangle 3"/>
            <p:cNvSpPr>
              <a:spLocks noChangeArrowheads="1"/>
            </p:cNvSpPr>
            <p:nvPr/>
          </p:nvSpPr>
          <p:spPr bwMode="auto">
            <a:xfrm>
              <a:off x="471898" y="214290"/>
              <a:ext cx="2571768" cy="27058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Exercice 2</a:t>
              </a:r>
              <a:r>
                <a:rPr kumimoji="0" lang="fr-FR"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a:t>
              </a:r>
              <a:r>
                <a:rPr kumimoji="0" lang="fr-FR" sz="1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852"/>
            <a:ext cx="8229600" cy="846980"/>
          </a:xfrm>
        </p:spPr>
        <p:txBody>
          <a:bodyPr>
            <a:normAutofit/>
          </a:bodyPr>
          <a:lstStyle/>
          <a:p>
            <a:r>
              <a:rPr lang="fr-FR" sz="3600" b="1" dirty="0" smtClean="0">
                <a:latin typeface="Times New Roman" pitchFamily="18" charset="0"/>
                <a:cs typeface="Times New Roman" pitchFamily="18" charset="0"/>
              </a:rPr>
              <a:t>SOLIUTIONS</a:t>
            </a:r>
            <a:endParaRPr lang="fr-FR" sz="3600" b="1" dirty="0">
              <a:latin typeface="Times New Roman" pitchFamily="18" charset="0"/>
              <a:cs typeface="Times New Roman" pitchFamily="18" charset="0"/>
            </a:endParaRPr>
          </a:p>
        </p:txBody>
      </p:sp>
      <p:pic>
        <p:nvPicPr>
          <p:cNvPr id="4" name="Image 3"/>
          <p:cNvPicPr/>
          <p:nvPr/>
        </p:nvPicPr>
        <p:blipFill>
          <a:blip r:embed="rId2"/>
          <a:srcRect/>
          <a:stretch>
            <a:fillRect/>
          </a:stretch>
        </p:blipFill>
        <p:spPr bwMode="auto">
          <a:xfrm>
            <a:off x="142844" y="1000108"/>
            <a:ext cx="8572560" cy="5572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24"/>
          <p:cNvPicPr>
            <a:picLocks noGrp="1"/>
          </p:cNvPicPr>
          <p:nvPr>
            <p:ph idx="1"/>
          </p:nvPr>
        </p:nvPicPr>
        <p:blipFill>
          <a:blip r:embed="rId2"/>
          <a:stretch>
            <a:fillRect/>
          </a:stretch>
        </p:blipFill>
        <p:spPr>
          <a:xfrm>
            <a:off x="428596" y="2571744"/>
            <a:ext cx="8229600" cy="2043112"/>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a:stretch>
            <a:fillRect/>
          </a:stretch>
        </p:blipFill>
        <p:spPr bwMode="auto">
          <a:xfrm>
            <a:off x="1571604" y="357166"/>
            <a:ext cx="6286544" cy="2806469"/>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a:stretch>
            <a:fillRect/>
          </a:stretch>
        </p:blipFill>
        <p:spPr bwMode="auto">
          <a:xfrm>
            <a:off x="428596" y="571480"/>
            <a:ext cx="8143932" cy="5929354"/>
          </a:xfrm>
          <a:prstGeom prst="rect">
            <a:avLst/>
          </a:prstGeom>
          <a:noFill/>
          <a:ln w="9525">
            <a:noFill/>
            <a:miter lim="800000"/>
            <a:headEnd/>
            <a:tailEnd/>
          </a:ln>
        </p:spPr>
      </p:pic>
      <p:sp>
        <p:nvSpPr>
          <p:cNvPr id="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12775" algn="l"/>
              </a:tabLst>
            </a:pPr>
            <a:r>
              <a:rPr kumimoji="0" lang="fr-FR" sz="11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Correction  exercice 2:</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8561</TotalTime>
  <Words>4146</Words>
  <Application>Microsoft Office PowerPoint</Application>
  <PresentationFormat>Affichage à l'écran (4:3)</PresentationFormat>
  <Paragraphs>333</Paragraphs>
  <Slides>91</Slides>
  <Notes>0</Notes>
  <HiddenSlides>0</HiddenSlides>
  <MMClips>0</MMClips>
  <ScaleCrop>false</ScaleCrop>
  <HeadingPairs>
    <vt:vector size="4" baseType="variant">
      <vt:variant>
        <vt:lpstr>Thème</vt:lpstr>
      </vt:variant>
      <vt:variant>
        <vt:i4>1</vt:i4>
      </vt:variant>
      <vt:variant>
        <vt:lpstr>Titres des diapositives</vt:lpstr>
      </vt:variant>
      <vt:variant>
        <vt:i4>91</vt:i4>
      </vt:variant>
    </vt:vector>
  </HeadingPairs>
  <TitlesOfParts>
    <vt:vector size="92" baseType="lpstr">
      <vt:lpstr>Débit</vt:lpstr>
      <vt:lpstr>  Optique géométrique </vt:lpstr>
      <vt:lpstr>Introduction</vt:lpstr>
      <vt:lpstr>Diapositive 3</vt:lpstr>
      <vt:lpstr>Notions fondamentales sur la lumière </vt:lpstr>
      <vt:lpstr>Diapositive 5</vt:lpstr>
      <vt:lpstr>Diapositive 6</vt:lpstr>
      <vt:lpstr>Diapositive 7</vt:lpstr>
      <vt:lpstr>I. 4. Faisceaux lumineux </vt:lpstr>
      <vt:lpstr>Diapositive 9</vt:lpstr>
      <vt:lpstr>Diapositive 10</vt:lpstr>
      <vt:lpstr>Diapositive 11</vt:lpstr>
      <vt:lpstr>Diapositive 12</vt:lpstr>
      <vt:lpstr>Diapositive 13</vt:lpstr>
      <vt:lpstr>Diapositive 14</vt:lpstr>
      <vt:lpstr>I. 7. Caractère réels et virtuels des espaces   </vt:lpstr>
      <vt:lpstr>Diapositive 16</vt:lpstr>
      <vt:lpstr>Diapositive 17</vt:lpstr>
      <vt:lpstr>Diapositive 18</vt:lpstr>
      <vt:lpstr>Diapositive 19</vt:lpstr>
      <vt:lpstr> Chapitre II : Dioptre Plan, lame à face parallèle et prisme 1-Dioptre plan </vt:lpstr>
      <vt:lpstr>Diapositive 21</vt:lpstr>
      <vt:lpstr>Diapositive 22</vt:lpstr>
      <vt:lpstr>Diapositive 23</vt:lpstr>
      <vt:lpstr>Diapositive 24</vt:lpstr>
      <vt:lpstr>Diapositive 25</vt:lpstr>
      <vt:lpstr>Relations de conjugaison</vt:lpstr>
      <vt:lpstr>     Lame à faces parallèlle</vt:lpstr>
      <vt:lpstr>Diapositive 28</vt:lpstr>
      <vt:lpstr>Diapositive 29</vt:lpstr>
      <vt:lpstr>Prisme </vt:lpstr>
      <vt:lpstr>Diapositive 31</vt:lpstr>
      <vt:lpstr>a-Etude de la marche du rayon </vt:lpstr>
      <vt:lpstr>Diapositive 33</vt:lpstr>
      <vt:lpstr>Diapositive 34</vt:lpstr>
      <vt:lpstr>b-Dispersion de la lumière :  </vt:lpstr>
      <vt:lpstr>Diapositive 36</vt:lpstr>
      <vt:lpstr>Dioptre sphérique</vt:lpstr>
      <vt:lpstr>Relations de conjugaison</vt:lpstr>
      <vt:lpstr>la relation de conjugaison du dioptre sphérique</vt:lpstr>
      <vt:lpstr>Grandissement</vt:lpstr>
      <vt:lpstr>Diapositive 41</vt:lpstr>
      <vt:lpstr>Construction de l'image d’un objet ponctuel </vt:lpstr>
      <vt:lpstr>Diapositive 43</vt:lpstr>
      <vt:lpstr>Chapitre V : Lentilles minces </vt:lpstr>
      <vt:lpstr>Deux types de lentilles </vt:lpstr>
      <vt:lpstr>Centre optique </vt:lpstr>
      <vt:lpstr>    Foyers a-Cas d’une lentille convergente</vt:lpstr>
      <vt:lpstr>Diapositive 48</vt:lpstr>
      <vt:lpstr>b-Cas d’une lentille divergente </vt:lpstr>
      <vt:lpstr> Distance focale et vergence</vt:lpstr>
      <vt:lpstr>Relations de grandissement et de conjugaison </vt:lpstr>
      <vt:lpstr>Relations de Newton (origine aux foyers) </vt:lpstr>
      <vt:lpstr>  Relations de Descartes (origine au centre)</vt:lpstr>
      <vt:lpstr>Lentilles accolées </vt:lpstr>
      <vt:lpstr> Des constructions pour toutes les configurations</vt:lpstr>
      <vt:lpstr>Diapositive 56</vt:lpstr>
      <vt:lpstr>Cas d’une lentille divergente </vt:lpstr>
      <vt:lpstr>Diapositive 58</vt:lpstr>
      <vt:lpstr>Réflexion 1. Miroir plan</vt:lpstr>
      <vt:lpstr>Diapositive 60</vt:lpstr>
      <vt:lpstr>1.2. Relation de conjugaison : </vt:lpstr>
      <vt:lpstr>2.Miroir sphérique</vt:lpstr>
      <vt:lpstr>Diapositive 63</vt:lpstr>
      <vt:lpstr>Relations de conjugaison : </vt:lpstr>
      <vt:lpstr>Diapositive 65</vt:lpstr>
      <vt:lpstr>Diapositive 66</vt:lpstr>
      <vt:lpstr>Diapositive 67</vt:lpstr>
      <vt:lpstr> Grandissement :</vt:lpstr>
      <vt:lpstr>Les Caractéristiques de l’image :</vt:lpstr>
      <vt:lpstr>Diapositive 70</vt:lpstr>
      <vt:lpstr>Construction de l’image</vt:lpstr>
      <vt:lpstr>Chapitre VI : L’OEil </vt:lpstr>
      <vt:lpstr>Diapositive 73</vt:lpstr>
      <vt:lpstr>Diapositive 74</vt:lpstr>
      <vt:lpstr>Diapositive 75</vt:lpstr>
      <vt:lpstr>Diapositive 76</vt:lpstr>
      <vt:lpstr>Diapositive 77</vt:lpstr>
      <vt:lpstr>Diapositive 78</vt:lpstr>
      <vt:lpstr>Diapositive 79</vt:lpstr>
      <vt:lpstr>Diapositive 80</vt:lpstr>
      <vt:lpstr>Diapositive 81</vt:lpstr>
      <vt:lpstr>VI. 3. Les défauts de l’oeil : </vt:lpstr>
      <vt:lpstr>Diapositive 83</vt:lpstr>
      <vt:lpstr>Diapositive 84</vt:lpstr>
      <vt:lpstr>Diapositive 85</vt:lpstr>
      <vt:lpstr>Correction de l’ Hypermétropie</vt:lpstr>
      <vt:lpstr>Diapositive 87</vt:lpstr>
      <vt:lpstr>Diapositive 88</vt:lpstr>
      <vt:lpstr>SOLIUTIONS</vt:lpstr>
      <vt:lpstr>Diapositive 90</vt:lpstr>
      <vt:lpstr>Diapositive 91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Optique géométrique</dc:title>
  <dc:creator>PC DELL</dc:creator>
  <cp:lastModifiedBy>PC DELL</cp:lastModifiedBy>
  <cp:revision>301</cp:revision>
  <dcterms:created xsi:type="dcterms:W3CDTF">2019-01-25T15:23:03Z</dcterms:created>
  <dcterms:modified xsi:type="dcterms:W3CDTF">2020-04-05T11:05:50Z</dcterms:modified>
</cp:coreProperties>
</file>