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80F3C-97AD-4DB6-81B1-CB2780227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1" y="1149642"/>
            <a:ext cx="8915399" cy="1073426"/>
          </a:xfrm>
        </p:spPr>
        <p:txBody>
          <a:bodyPr/>
          <a:lstStyle/>
          <a:p>
            <a:pPr algn="r" rtl="1"/>
            <a:r>
              <a:rPr lang="ar-DZ" dirty="0"/>
              <a:t>الأهمية الإستراتيجية للنفط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6FF5A1-61F0-430A-9B8B-1644AD4E7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590" y="2286016"/>
            <a:ext cx="9144001" cy="4141304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038113C3-AB7A-4FF3-8321-827DDE7C47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41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00D1F5-5D29-4BDC-8BA4-D596A1AE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01EE61-07E4-4717-9E80-FC85C5485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24110"/>
            <a:ext cx="8915400" cy="5287112"/>
          </a:xfrm>
        </p:spPr>
        <p:txBody>
          <a:bodyPr>
            <a:normAutofit fontScale="77500" lnSpcReduction="20000"/>
          </a:bodyPr>
          <a:lstStyle/>
          <a:p>
            <a:pPr algn="r" rtl="1"/>
            <a:r>
              <a:rPr lang="ar-DZ" b="1" dirty="0"/>
              <a:t>ونظرا لوجود أنواع وأصناف مختلفة من النفط فقد تم الاتفاق بين المتعاملين على اختيار أنواع محددة</a:t>
            </a:r>
          </a:p>
          <a:p>
            <a:pPr algn="r" rtl="1"/>
            <a:r>
              <a:rPr lang="ar-DZ" b="1" dirty="0"/>
              <a:t>تكون بمثابة معيار للجودة وعلى أساسها يتم زيادة أو خفض قيمة السلة البترولية. فعلى مستوى العالم تم</a:t>
            </a:r>
          </a:p>
          <a:p>
            <a:pPr algn="r" rtl="1"/>
            <a:r>
              <a:rPr lang="ar-DZ" b="1" dirty="0"/>
              <a:t>اختيار الخامات التالية لتكون مرجع ا عالميا للتسعير:</a:t>
            </a:r>
          </a:p>
          <a:p>
            <a:pPr algn="r" rtl="1"/>
            <a:r>
              <a:rPr lang="ar-DZ" b="1" dirty="0"/>
              <a:t> خام برنت) </a:t>
            </a:r>
            <a:r>
              <a:rPr lang="fr-FR" b="1" dirty="0"/>
              <a:t>Brent ( </a:t>
            </a:r>
            <a:r>
              <a:rPr lang="ar-DZ" b="1" dirty="0"/>
              <a:t>الذي يتكون من مزيج نفطي من 15 حقلاً مختلفا في منطقتي برنت </a:t>
            </a:r>
            <a:r>
              <a:rPr lang="ar-DZ" b="1" dirty="0" err="1"/>
              <a:t>ولينيان</a:t>
            </a:r>
            <a:r>
              <a:rPr lang="ar-DZ" b="1" dirty="0"/>
              <a:t> في</a:t>
            </a:r>
          </a:p>
          <a:p>
            <a:pPr algn="r" rtl="1"/>
            <a:r>
              <a:rPr lang="ar-DZ" b="1" dirty="0"/>
              <a:t>بحر الشمال )المملكة المتحدة( اللتين تنتجان نحو 500 ألف برميل </a:t>
            </a:r>
            <a:r>
              <a:rPr lang="ar-DZ" b="1" dirty="0" err="1"/>
              <a:t>يوميا.ً</a:t>
            </a:r>
            <a:r>
              <a:rPr lang="ar-DZ" b="1" dirty="0"/>
              <a:t> ويستخدم خام برنت</a:t>
            </a:r>
          </a:p>
          <a:p>
            <a:pPr algn="r" rtl="1"/>
            <a:r>
              <a:rPr lang="ar-DZ" b="1" dirty="0"/>
              <a:t>كمعيار لتسعير ثلثي إنتاج النفط العالمي، خاصة في الأسواق الأوروبية والإفريقية. كما يعتبر من</a:t>
            </a:r>
          </a:p>
          <a:p>
            <a:pPr algn="r" rtl="1"/>
            <a:r>
              <a:rPr lang="ar-DZ" b="1" dirty="0" err="1"/>
              <a:t>النفوط</a:t>
            </a:r>
            <a:r>
              <a:rPr lang="ar-DZ" b="1" dirty="0"/>
              <a:t> الخفيفة الحلوة المثالية لإنتاج البنزين ووقود التدفئة.</a:t>
            </a:r>
          </a:p>
          <a:p>
            <a:pPr algn="r" rtl="1"/>
            <a:r>
              <a:rPr lang="ar-DZ" b="1" dirty="0"/>
              <a:t> خام وسيط غرب تكساس ) </a:t>
            </a:r>
            <a:r>
              <a:rPr lang="fr-FR" b="1" dirty="0"/>
              <a:t>WTI ( </a:t>
            </a:r>
            <a:r>
              <a:rPr lang="ar-DZ" b="1" dirty="0"/>
              <a:t>من </a:t>
            </a:r>
            <a:r>
              <a:rPr lang="ar-DZ" b="1" dirty="0" err="1"/>
              <a:t>النفوط</a:t>
            </a:r>
            <a:r>
              <a:rPr lang="ar-DZ" b="1" dirty="0"/>
              <a:t> الخفيفة الحلوة، وكما يدل اسمه فإنه أغلبه ينتج في</a:t>
            </a:r>
          </a:p>
          <a:p>
            <a:pPr algn="r" rtl="1"/>
            <a:r>
              <a:rPr lang="ar-DZ" b="1" dirty="0"/>
              <a:t>غرب تكساس وهو أحد خامات القياس العالمية التي تستخدم في تسعير الخامات الأخرى في</a:t>
            </a:r>
          </a:p>
          <a:p>
            <a:pPr algn="r" rtl="1"/>
            <a:r>
              <a:rPr lang="ar-DZ" b="1" dirty="0"/>
              <a:t>الولايات المتحدة الأمريكية والتي تعتبر أكبر سوق للنفط في العالم.</a:t>
            </a:r>
          </a:p>
          <a:p>
            <a:pPr algn="r" rtl="1"/>
            <a:r>
              <a:rPr lang="ar-DZ" b="1" dirty="0"/>
              <a:t> خام دبي والذي يستخدم كمعيار للتسعير في منطقة آسيا- الباسفيك لزيت الشرق الأوسط.</a:t>
            </a:r>
          </a:p>
          <a:p>
            <a:pPr algn="r" rtl="1"/>
            <a:r>
              <a:rPr lang="ar-DZ" b="1" dirty="0"/>
              <a:t> خام </a:t>
            </a:r>
            <a:r>
              <a:rPr lang="ar-DZ" b="1" dirty="0" err="1"/>
              <a:t>تابيس</a:t>
            </a:r>
            <a:r>
              <a:rPr lang="ar-DZ" b="1" dirty="0"/>
              <a:t> من ماليزيا، يستخدم كمرجع للنفط الخفيف في منطقة الشرق الأقصى.</a:t>
            </a:r>
          </a:p>
          <a:p>
            <a:pPr algn="r" rtl="1"/>
            <a:r>
              <a:rPr lang="ar-DZ" b="1" dirty="0"/>
              <a:t> خام </a:t>
            </a:r>
            <a:r>
              <a:rPr lang="ar-DZ" b="1" dirty="0" err="1"/>
              <a:t>ميناس</a:t>
            </a:r>
            <a:r>
              <a:rPr lang="ar-DZ" b="1" dirty="0"/>
              <a:t> من </a:t>
            </a:r>
            <a:r>
              <a:rPr lang="ar-DZ" b="1" dirty="0" err="1"/>
              <a:t>أندونيسيا</a:t>
            </a:r>
            <a:r>
              <a:rPr lang="ar-DZ" b="1" dirty="0"/>
              <a:t>، يستخدم كمرجع للنفط الثقيل في الشرق الأقصى.</a:t>
            </a:r>
          </a:p>
          <a:p>
            <a:pPr algn="r" rtl="1"/>
            <a:r>
              <a:rPr lang="ar-DZ" b="1" dirty="0"/>
              <a:t>وتستخدم هذه الخامات القياسية مثل غرب تكساس وبرنت للمساعدة في تسعير 160 نوعا من </a:t>
            </a:r>
            <a:r>
              <a:rPr lang="ar-DZ" b="1" dirty="0" err="1"/>
              <a:t>النفوط</a:t>
            </a:r>
            <a:endParaRPr lang="ar-DZ" b="1" dirty="0"/>
          </a:p>
          <a:p>
            <a:pPr algn="r" rtl="1"/>
            <a:r>
              <a:rPr lang="ar-DZ" b="1" dirty="0"/>
              <a:t>المختلفة. ويتم تسعير هذه الخامات بناء على مدى اختلافها عن الخامات القياسية ومدى بعدها عن أسواق</a:t>
            </a:r>
          </a:p>
          <a:p>
            <a:pPr algn="r" rtl="1"/>
            <a:r>
              <a:rPr lang="ar-DZ" b="1" dirty="0"/>
              <a:t>هذه الخامات</a:t>
            </a:r>
            <a:r>
              <a:rPr lang="ar-DZ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684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ED33C-F848-4E96-963A-03E9E861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D79DB1-0688-49F1-A23B-651FFF76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/>
              <a:t>سلة أوبك 1؛ تعتبر سلة أوبك مرجعا في مستوى سياسة الإنتاج، وهي مزيج من </a:t>
            </a:r>
            <a:r>
              <a:rPr lang="ar-DZ" b="1" dirty="0" err="1"/>
              <a:t>النفوط</a:t>
            </a:r>
            <a:r>
              <a:rPr lang="ar-DZ" b="1" dirty="0"/>
              <a:t> الخفيفة</a:t>
            </a:r>
          </a:p>
          <a:p>
            <a:pPr algn="r" rtl="1"/>
            <a:r>
              <a:rPr lang="ar-DZ" b="1" dirty="0"/>
              <a:t>والثقيلة والخفيفة التي تنتجها الدول الأعضاء في منظمة أوبك. وتعتمد أوبك على المتوسط الحسابي</a:t>
            </a:r>
          </a:p>
          <a:p>
            <a:pPr algn="r" rtl="1"/>
            <a:r>
              <a:rPr lang="ar-DZ" b="1" dirty="0"/>
              <a:t>لسعر هذه السلة في سياساتها الإنتاجية، وعلى الرغم من أن أوبك تبنت السلة منذ عام 1987 ، إلا أن</a:t>
            </a:r>
          </a:p>
          <a:p>
            <a:pPr algn="r" rtl="1"/>
            <a:r>
              <a:rPr lang="ar-DZ" b="1" dirty="0"/>
              <a:t>أهميتها ظهرت عام 2000 عند اعتماد النطاق السعري الذي يقضي بتغيير سياسة الإنتاج للمحافظة</a:t>
            </a:r>
          </a:p>
          <a:p>
            <a:pPr algn="r" rtl="1"/>
            <a:r>
              <a:rPr lang="ar-DZ" b="1" dirty="0"/>
              <a:t>على سعر هذه السلة ضمن نطاق محدد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3983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1312E-D55F-44F9-94A0-7BCDBA29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696886-A874-4B5D-983C-3FFE09CD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DZ" b="1" dirty="0"/>
              <a:t>هيكل صناعة النفط</a:t>
            </a:r>
          </a:p>
          <a:p>
            <a:pPr algn="r" rtl="1"/>
            <a:r>
              <a:rPr lang="ar-DZ" b="1" dirty="0"/>
              <a:t>تنطوي دورة إنتاج النفط على مراحل خمس هي التالية: التنقيب، الاستخراج، النقل، التكرير ثم التوزيع</a:t>
            </a:r>
          </a:p>
          <a:p>
            <a:pPr algn="r" rtl="1"/>
            <a:r>
              <a:rPr lang="ar-DZ" b="1" dirty="0"/>
              <a:t>والتسويق. ويمكن أن تقع مرحلة النقل من موقع الاستخراج إلى مراكز التسويق، إما قبل أو بعد مرحلة</a:t>
            </a:r>
          </a:p>
          <a:p>
            <a:pPr algn="r" rtl="1"/>
            <a:r>
              <a:rPr lang="ar-DZ" b="1" dirty="0"/>
              <a:t>التكرير، إذ يمكن نقل النفط قبل تكريره أو بعده. وفيما يلي عرض نلخص فيه تلك المراحل:</a:t>
            </a:r>
          </a:p>
          <a:p>
            <a:pPr algn="r" rtl="1"/>
            <a:r>
              <a:rPr lang="ar-DZ" b="1" dirty="0"/>
              <a:t> المرحلة الأولى: هي التنقيب عن النفط، وتعرف أيضا بالاستكشاف والاستطلاع. وتتمثل مرحلة</a:t>
            </a:r>
          </a:p>
          <a:p>
            <a:pPr algn="r" rtl="1"/>
            <a:r>
              <a:rPr lang="ar-DZ" b="1" dirty="0"/>
              <a:t>الاستكشاف-أي ما قبل الحفر- بوجوب تحديد المواضع التي تشتمل على تراكيب بيولوجية تشير إلى</a:t>
            </a:r>
          </a:p>
          <a:p>
            <a:pPr algn="r" rtl="1"/>
            <a:r>
              <a:rPr lang="ar-DZ" b="1" dirty="0"/>
              <a:t>وجود بترول. ويتم ذلك من خلال إجراءات المسوحات اللازمة. وتتمثل المهمة الرئيسية لتلك</a:t>
            </a:r>
          </a:p>
          <a:p>
            <a:pPr algn="r" rtl="1"/>
            <a:r>
              <a:rPr lang="ar-DZ" b="1" dirty="0"/>
              <a:t>المسوحات في تحديد أنسب المواقع لحفر الآبار وتقدير الأعماق على أن يتم أولاً ما يسمى بالحفر</a:t>
            </a:r>
          </a:p>
          <a:p>
            <a:pPr algn="r" rtl="1"/>
            <a:r>
              <a:rPr lang="ar-DZ" b="1" dirty="0"/>
              <a:t>الاستكشافي أو الحفر التجريبي، وفي حالة تأكيد هذه التجارب يصبح من المجدي حفر أبار إضافية</a:t>
            </a:r>
          </a:p>
          <a:p>
            <a:pPr algn="r" rtl="1"/>
            <a:r>
              <a:rPr lang="ar-DZ" b="1" dirty="0"/>
              <a:t>لتحديد حجم الحوض المنتج للنفط وقابليته للتسويق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508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94A241-1944-4C2C-9F9C-61FB9E9C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5BA5E-B3B6-4BA6-AB98-73C59F7A7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DZ" dirty="0"/>
              <a:t>المرحلة الثانية: وهي مرحلة الإنتاج، حيث يتم إعداد الآبار أو حقل الإنتاج من خلال تجهيزه</a:t>
            </a:r>
          </a:p>
          <a:p>
            <a:pPr algn="r" rtl="1"/>
            <a:r>
              <a:rPr lang="ar-DZ" dirty="0"/>
              <a:t>بالمعدات اللازمة من أنابيب الاستخراج والصمامات بالإضافة إلى أنظمة لتجميع الزيت المستخرج</a:t>
            </a:r>
          </a:p>
          <a:p>
            <a:pPr algn="r" rtl="1"/>
            <a:r>
              <a:rPr lang="ar-DZ" dirty="0"/>
              <a:t>وأجهزة لمعالجة الزيت وفصل الغاز والماء والشوائب عن البترول، ومعدات الضخ وغيرها</a:t>
            </a:r>
          </a:p>
          <a:p>
            <a:pPr algn="r" rtl="1"/>
            <a:r>
              <a:rPr lang="ar-DZ" b="1" dirty="0"/>
              <a:t>المرحلة الثالثة: وهي مرحلة نقل النفط. يعتبر نقل النفط من مناطق إنتاجه إلى مراكزه تكريره</a:t>
            </a:r>
          </a:p>
          <a:p>
            <a:pPr algn="r" rtl="1"/>
            <a:r>
              <a:rPr lang="ar-DZ" b="1" dirty="0"/>
              <a:t>واستهلاكه صناعة عالمية لما تمثله هذه السلعة من أهمية في التجارة الدولية وفي الاستهلاك. تتمثل</a:t>
            </a:r>
          </a:p>
          <a:p>
            <a:pPr algn="r" rtl="1"/>
            <a:r>
              <a:rPr lang="ar-DZ" b="1" dirty="0"/>
              <a:t>عملية نقل النفط بأربع أنواع: ) 1 ( نقل النفط الخام من مكان الإنتاج إلى مكان الاستهلاك، ) 2( نقل</a:t>
            </a:r>
          </a:p>
          <a:p>
            <a:pPr algn="r" rtl="1"/>
            <a:r>
              <a:rPr lang="ar-DZ" b="1" dirty="0"/>
              <a:t>النفط الخام من مكان الإنتاج إلى معامل التكرير،) 3 ( نقل المنتجات المكررة من معامل التكرير إلى</a:t>
            </a:r>
          </a:p>
          <a:p>
            <a:pPr algn="r" rtl="1"/>
            <a:r>
              <a:rPr lang="ar-DZ" b="1" dirty="0"/>
              <a:t>أماكن الاستهلاك،) 4( النقل من مناطق الإنتاج التي يتوفر بها معامل تكرير إلى أماكن الاستهلاك.</a:t>
            </a:r>
          </a:p>
          <a:p>
            <a:pPr algn="r" rtl="1"/>
            <a:r>
              <a:rPr lang="ar-DZ" b="1" dirty="0"/>
              <a:t>ولنقل النفط في جميع الأحوال، فإن ذلك يتطلب اللجوء إلى مؤسسات تعمل خارج الصناعة النفطية</a:t>
            </a:r>
          </a:p>
          <a:p>
            <a:pPr algn="r" rtl="1"/>
            <a:r>
              <a:rPr lang="ar-DZ" b="1" dirty="0"/>
              <a:t>مثل الناقلات البحرية وخطوط الأنابيب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8743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DFC4A-C1CD-4CEB-A951-06B3C689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4AE2C3-42D7-4FD8-A24C-90A06A48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/>
              <a:t>المرحلة الرابعة: هي مرحلة التكرير، التي يتم من خلالها الحصول على المنتجات الأساسية من</a:t>
            </a:r>
          </a:p>
          <a:p>
            <a:pPr algn="r" rtl="1"/>
            <a:r>
              <a:rPr lang="ar-DZ" b="1" dirty="0"/>
              <a:t>النفط الخام. وتشتمل تلك المنتجات على المنتجات الخفيفة )مثل الغاز والبنزين( والمنتجات الوسطى)</a:t>
            </a:r>
          </a:p>
          <a:p>
            <a:pPr algn="r" rtl="1"/>
            <a:r>
              <a:rPr lang="ar-DZ" b="1" dirty="0"/>
              <a:t>مثل الكيروسين وزيت الغاز( والمنتجات الثقيلة )مثل زيت الوقود الذي يستخدم في محطات توليد</a:t>
            </a:r>
          </a:p>
          <a:p>
            <a:pPr algn="r" rtl="1"/>
            <a:r>
              <a:rPr lang="ar-DZ" b="1" dirty="0"/>
              <a:t>الكهرباء( وتختلف نسبة مكونات برميل النفط الخام بين منطقة وأخرى. وبالإمكان تقسيم مراحل</a:t>
            </a:r>
          </a:p>
          <a:p>
            <a:pPr algn="r" rtl="1"/>
            <a:r>
              <a:rPr lang="ar-DZ" b="1" dirty="0"/>
              <a:t>التكرير التي تتم في المصافي إلى ثلاث: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43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953646-1143-4873-89C4-8159DA05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E4F9F0-5260-4B0A-894C-760A2F2F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/>
              <a:t>العمليات الطبيعية: لا يحدث بها تغيرات في التركيب الكيميائي للمركبات الهيدروكربونية المتواجدة</a:t>
            </a:r>
          </a:p>
          <a:p>
            <a:pPr algn="r" rtl="1"/>
            <a:r>
              <a:rPr lang="ar-DZ" b="1" dirty="0"/>
              <a:t>في النفط الخام.</a:t>
            </a:r>
          </a:p>
          <a:p>
            <a:pPr algn="r" rtl="1"/>
            <a:r>
              <a:rPr lang="ar-DZ" b="1" dirty="0"/>
              <a:t>العمليات التحويلية: يحدث فيها تغيير من خلال عمليات التكسير، التضخيم والتهذيب.</a:t>
            </a:r>
          </a:p>
          <a:p>
            <a:pPr algn="r" rtl="1"/>
            <a:r>
              <a:rPr lang="ar-DZ" b="1" dirty="0"/>
              <a:t>عمليات المعالجة: تساعد على ضبط مواصفات المنتجات عن طريق إزالة الشوائب مثل المركبات</a:t>
            </a:r>
          </a:p>
          <a:p>
            <a:pPr algn="r" rtl="1"/>
            <a:r>
              <a:rPr lang="ar-DZ" b="1" dirty="0"/>
              <a:t>الكبريتية </a:t>
            </a:r>
            <a:r>
              <a:rPr lang="ar-DZ" b="1" dirty="0" err="1"/>
              <a:t>والأوزونية</a:t>
            </a:r>
            <a:r>
              <a:rPr lang="ar-DZ" b="1" dirty="0"/>
              <a:t> وبقية المعادن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0693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81BBB-CCCA-46ED-97BC-59207DA9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A105B-9BF3-47E7-A570-618705CC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/>
              <a:t>المرحلة الخامسة: هي مرحلة التوزيع والتسويق، حيث تشمل هذه المرحلة بيع المنتجات النفطية</a:t>
            </a:r>
          </a:p>
          <a:p>
            <a:pPr algn="r" rtl="1"/>
            <a:r>
              <a:rPr lang="ar-DZ" b="1" dirty="0"/>
              <a:t>وتوزيعها. فلكل نوع من أنواع نفط الخام مواصفاته الخاصة به، التي تحدد المنتجات التي يمكن</a:t>
            </a:r>
          </a:p>
          <a:p>
            <a:pPr algn="r" rtl="1"/>
            <a:r>
              <a:rPr lang="ar-DZ" b="1" dirty="0"/>
              <a:t>إنتاجها منه، وبالتالي فإن الطلب على مصفاة معينة يمكن أن يتغير من حين لآخر حسب نوعية</a:t>
            </a:r>
          </a:p>
          <a:p>
            <a:pPr algn="r" rtl="1"/>
            <a:r>
              <a:rPr lang="ar-DZ" b="1" dirty="0"/>
              <a:t>الطلب ولأسباب فصلية أو اقتصادية أو بيئية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0456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003EA6-4987-46A9-9E52-24AD095D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4CAFC2-EE4F-4904-AB18-AA470B2D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ar-DZ" b="1" dirty="0"/>
              <a:t>الأهمية الاقتصادية للنفط:</a:t>
            </a:r>
          </a:p>
          <a:p>
            <a:pPr algn="r" rtl="1"/>
            <a:r>
              <a:rPr lang="ar-DZ" b="1" dirty="0"/>
              <a:t>عرفت تطورات الحضارة الإنسانية ارتباطا كاملا باستخدامها للطاقة، وذلك منذ اكتشاف النار</a:t>
            </a:r>
          </a:p>
          <a:p>
            <a:pPr algn="r" rtl="1"/>
            <a:r>
              <a:rPr lang="ar-DZ" b="1" dirty="0"/>
              <a:t>وتسخيرها في الطهو والإنارة والتدفئة، وطاقة الرياح في صورة الشراع والمطاحين الهوائية، والمياه</a:t>
            </a:r>
          </a:p>
          <a:p>
            <a:pPr algn="r" rtl="1"/>
            <a:r>
              <a:rPr lang="ar-DZ" b="1" dirty="0"/>
              <a:t>بصورتها البسيطة حيثما كانت الأنهار، وبعدها تم اكتشاف الفحم الحجري والذي ساهم في تحريك دواليب</a:t>
            </a:r>
          </a:p>
          <a:p>
            <a:pPr algn="r" rtl="1"/>
            <a:r>
              <a:rPr lang="ar-DZ" b="1" dirty="0"/>
              <a:t>الثورة الصناعية، ثم جاء بعد ذلك اكتشاف البترول ليأخذ المكانة الأهم في مصادر الطاقة التي تعتمد عليها</a:t>
            </a:r>
          </a:p>
          <a:p>
            <a:pPr algn="r" rtl="1"/>
            <a:r>
              <a:rPr lang="ar-DZ" b="1" dirty="0"/>
              <a:t>الحضارة البشرية، وهذا نظرا لما يتميز به من خصائص فريدة من نوعها لا تتوفر في المصادر </a:t>
            </a:r>
            <a:r>
              <a:rPr lang="ar-DZ" b="1" dirty="0" err="1"/>
              <a:t>الطاقوية</a:t>
            </a:r>
            <a:endParaRPr lang="ar-DZ" b="1" dirty="0"/>
          </a:p>
          <a:p>
            <a:pPr algn="r" rtl="1"/>
            <a:r>
              <a:rPr lang="ar-DZ" b="1" dirty="0"/>
              <a:t>الأخرى ومن هنا تبرز أهمية الثروة النفطية وعلى كافة المجالات الاقتصادية والصناعية والعسكرية</a:t>
            </a:r>
          </a:p>
          <a:p>
            <a:pPr algn="r" rtl="1"/>
            <a:r>
              <a:rPr lang="ar-DZ" b="1" dirty="0"/>
              <a:t>والسياسية والزراعية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9875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2F17D-479F-4EAE-B0CD-A0A73045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64C83E-6402-4C76-A822-B5EDD6910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DZ" b="1" dirty="0"/>
              <a:t>أولا: أهمية النفط في القطاع الصناعي: تظهر أهميته بشكل واقعي في النقاط التالية:</a:t>
            </a:r>
          </a:p>
          <a:p>
            <a:pPr algn="r" rtl="1"/>
            <a:r>
              <a:rPr lang="ar-DZ" b="1" dirty="0"/>
              <a:t> يلعب البترول دورا هاما في تأمين الطاقة اللازمة لتشغيل الآلات والمصانع التي تنتج المستلزمات</a:t>
            </a:r>
          </a:p>
          <a:p>
            <a:pPr algn="r" rtl="1"/>
            <a:r>
              <a:rPr lang="ar-DZ" b="1" dirty="0"/>
              <a:t>التي تغطي الاحتياجات البشرية والضرورية والثانوية من مأكل وملبس وغير ذلك، فضلا عن ذلك</a:t>
            </a:r>
          </a:p>
          <a:p>
            <a:pPr algn="r" rtl="1"/>
            <a:r>
              <a:rPr lang="ar-DZ" b="1" dirty="0"/>
              <a:t>فإن القطاع الصناعي يقوم بتشغيل الملايين من اليد العاملة وتأمين أجورهم. فبدون النفط ستتوقف</a:t>
            </a:r>
          </a:p>
          <a:p>
            <a:pPr algn="r" rtl="1"/>
            <a:r>
              <a:rPr lang="ar-DZ" b="1" dirty="0"/>
              <a:t>الصناعة وبشكل شبه تام، مما يؤدي إلى خلق أزمات اقتصادية تؤدي إلى زعزعة الاقتصاد الدولي.</a:t>
            </a:r>
          </a:p>
          <a:p>
            <a:pPr algn="r" rtl="1"/>
            <a:r>
              <a:rPr lang="ar-DZ" b="1" dirty="0"/>
              <a:t> يعتبر النفط الوقود الأساسي لتشغيل الصناعة وتحريك الآلات في المصانع والمعامل فهو يستخدم</a:t>
            </a:r>
          </a:p>
          <a:p>
            <a:pPr algn="r" rtl="1"/>
            <a:r>
              <a:rPr lang="ar-DZ" b="1" dirty="0"/>
              <a:t>كوقود لمعظم الصناعات الثقيلة والخفيفة </a:t>
            </a:r>
            <a:r>
              <a:rPr lang="ar-DZ" b="1" dirty="0" err="1"/>
              <a:t>أيضا،ً</a:t>
            </a:r>
            <a:r>
              <a:rPr lang="ar-DZ" b="1" dirty="0"/>
              <a:t> ويستخدم أيضا لضمان استمرارية الآلات وإطالة</a:t>
            </a:r>
          </a:p>
          <a:p>
            <a:pPr algn="r" rtl="1"/>
            <a:r>
              <a:rPr lang="ar-DZ" b="1" dirty="0"/>
              <a:t>عمرها الإنتاجي وذلك عن طريق تزويد الصناعة بمواد التشحيم الضرورية التي تخفف من درجة</a:t>
            </a:r>
          </a:p>
          <a:p>
            <a:pPr algn="r" rtl="1"/>
            <a:r>
              <a:rPr lang="ar-DZ" b="1" dirty="0"/>
              <a:t>الاحتكاك المستمر لأجزاء الآلات ببعضها البعض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61254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ED2BAD-3B06-4C49-9D9C-EC6D0F21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19BCE-8915-4F2D-A231-F61CD34FE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ar-DZ" b="1" dirty="0"/>
              <a:t>ثانيا: أهمية النفط في القطاع الزراعي:</a:t>
            </a:r>
          </a:p>
          <a:p>
            <a:pPr algn="r" rtl="1"/>
            <a:r>
              <a:rPr lang="ar-DZ" b="1" dirty="0"/>
              <a:t>لا يختلف كثيرا دور وأهمية البترول في الزراعة عن الصناعة، فمنذ القدم كانت الزراعة تعتمد على</a:t>
            </a:r>
          </a:p>
          <a:p>
            <a:pPr algn="r" rtl="1"/>
            <a:r>
              <a:rPr lang="ar-DZ" b="1" dirty="0"/>
              <a:t>المجهود العضلي للإنسان أو الحيوان، ولكن بعد قيام الثورة الصناعية وتوالي الاكتشافات والاختراعات في</a:t>
            </a:r>
          </a:p>
          <a:p>
            <a:pPr algn="r" rtl="1"/>
            <a:r>
              <a:rPr lang="ar-DZ" b="1" dirty="0"/>
              <a:t>مجال الميكنة الزراعية ، وما عزز هذه الاختراعات وأعطاها أهمية بالغة وزاد في حدة تطورها هو اكتشاف</a:t>
            </a:r>
          </a:p>
          <a:p>
            <a:pPr algn="r" rtl="1"/>
            <a:r>
              <a:rPr lang="ar-DZ" b="1" dirty="0"/>
              <a:t>النفط وهذا باعتباره مصدر توليد الطاقة التي تغذي مختلف الآلات والمعدات الزراعية الحديثة كالجرارات</a:t>
            </a:r>
          </a:p>
          <a:p>
            <a:pPr algn="r" rtl="1"/>
            <a:r>
              <a:rPr lang="ar-DZ" b="1" dirty="0"/>
              <a:t>ومضخات المياه وغيرها من جهة ومصدر للمنتجات البتروكيمياوية كالأسمدة </a:t>
            </a:r>
            <a:r>
              <a:rPr lang="ar-DZ" b="1" dirty="0" err="1"/>
              <a:t>الأزوتية</a:t>
            </a:r>
            <a:r>
              <a:rPr lang="ar-DZ" b="1" dirty="0"/>
              <a:t>، والمبيدات</a:t>
            </a:r>
          </a:p>
          <a:p>
            <a:pPr algn="r" rtl="1"/>
            <a:r>
              <a:rPr lang="ar-DZ" b="1" dirty="0"/>
              <a:t>العشبية..، والتي ساهمت في تحقيق تقدم زراعي. من خلال زيادة المحاصيل الزراعية وتطوير المنتجات</a:t>
            </a:r>
          </a:p>
          <a:p>
            <a:pPr algn="r" rtl="1"/>
            <a:r>
              <a:rPr lang="ar-DZ" b="1" dirty="0"/>
              <a:t>الزراعية وتحسين جودتها.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3085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1D950-9EF7-4227-9FB9-0019C5FC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777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609D90-2723-4D2D-9AC9-A91376AD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20417"/>
            <a:ext cx="8915400" cy="5711687"/>
          </a:xfrm>
        </p:spPr>
        <p:txBody>
          <a:bodyPr/>
          <a:lstStyle/>
          <a:p>
            <a:pPr algn="ctr" rtl="1"/>
            <a:r>
              <a:rPr lang="ar-SA" altLang="en-US" sz="2400" b="1" dirty="0">
                <a:solidFill>
                  <a:srgbClr val="996600"/>
                </a:solidFill>
              </a:rPr>
              <a:t>مقدمة</a:t>
            </a:r>
          </a:p>
          <a:p>
            <a:pPr algn="just" rtl="1"/>
            <a:r>
              <a:rPr lang="ar-SA" altLang="en-US" sz="2000" b="1" dirty="0" err="1">
                <a:solidFill>
                  <a:srgbClr val="996600"/>
                </a:solidFill>
              </a:rPr>
              <a:t>ماهو</a:t>
            </a:r>
            <a:r>
              <a:rPr lang="ar-SA" altLang="en-US" sz="2000" b="1" dirty="0">
                <a:solidFill>
                  <a:srgbClr val="996600"/>
                </a:solidFill>
              </a:rPr>
              <a:t> ( البترول ) النفط</a:t>
            </a:r>
            <a:r>
              <a:rPr lang="en-US" altLang="en-US" sz="2000" b="1" dirty="0">
                <a:solidFill>
                  <a:srgbClr val="996600"/>
                </a:solidFill>
              </a:rPr>
              <a:t> ( Petroleum)  </a:t>
            </a:r>
            <a:r>
              <a:rPr lang="ar-SA" altLang="en-US" sz="2000" b="1" dirty="0">
                <a:solidFill>
                  <a:srgbClr val="996600"/>
                </a:solidFill>
              </a:rPr>
              <a:t>؟</a:t>
            </a:r>
            <a:r>
              <a:rPr lang="ar-SA" altLang="en-US" b="1" dirty="0"/>
              <a:t> </a:t>
            </a:r>
          </a:p>
          <a:p>
            <a:pPr algn="just" rtl="1"/>
            <a:r>
              <a:rPr lang="ar-SA" altLang="en-US" sz="2000" b="1" dirty="0"/>
              <a:t>البترول</a:t>
            </a:r>
            <a:r>
              <a:rPr lang="en-US" altLang="en-US" sz="2000" b="1" dirty="0"/>
              <a:t> ( Petroleum ) </a:t>
            </a:r>
            <a:r>
              <a:rPr lang="ar-EG" altLang="en-US" sz="2000" b="1" dirty="0"/>
              <a:t>أو </a:t>
            </a:r>
            <a:r>
              <a:rPr lang="ar-EG" altLang="en-US" sz="2000" b="1" u="sng" dirty="0">
                <a:solidFill>
                  <a:schemeClr val="accent2"/>
                </a:solidFill>
              </a:rPr>
              <a:t>زيت الصخر</a:t>
            </a:r>
            <a:r>
              <a:rPr lang="ar-EG" altLang="en-US" sz="2000" b="1" dirty="0"/>
              <a:t> </a:t>
            </a:r>
            <a:r>
              <a:rPr lang="ar-SA" altLang="en-US" sz="2000" b="1" dirty="0"/>
              <a:t>مصطلح لاتيني مكون من</a:t>
            </a:r>
            <a:r>
              <a:rPr lang="en-US" altLang="en-US" sz="2000" b="1" dirty="0"/>
              <a:t> ( </a:t>
            </a:r>
            <a:r>
              <a:rPr lang="en-US" altLang="en-US" sz="2000" b="1" dirty="0" err="1"/>
              <a:t>petra</a:t>
            </a:r>
            <a:r>
              <a:rPr lang="en-US" altLang="en-US" sz="2000" b="1" dirty="0"/>
              <a:t> ) </a:t>
            </a:r>
            <a:r>
              <a:rPr lang="ar-SA" altLang="en-US" sz="2000" b="1" dirty="0"/>
              <a:t>بمعنى صخر</a:t>
            </a:r>
            <a:r>
              <a:rPr lang="en-US" altLang="en-US" sz="2000" b="1" dirty="0"/>
              <a:t> ( rock ) </a:t>
            </a:r>
            <a:r>
              <a:rPr lang="ar-SA" altLang="en-US" sz="2000" b="1" dirty="0"/>
              <a:t>و</a:t>
            </a:r>
            <a:r>
              <a:rPr lang="en-US" altLang="en-US" sz="2000" b="1" dirty="0"/>
              <a:t>   (oleum ) </a:t>
            </a:r>
            <a:r>
              <a:rPr lang="ar-SA" altLang="en-US" sz="2000" b="1" dirty="0"/>
              <a:t>بمعنى </a:t>
            </a:r>
            <a:r>
              <a:rPr lang="ar-EG" altLang="en-US" sz="2000" b="1" dirty="0"/>
              <a:t>(</a:t>
            </a:r>
            <a:r>
              <a:rPr lang="ar-SA" altLang="en-US" sz="2000" b="1" dirty="0"/>
              <a:t>زيت</a:t>
            </a:r>
            <a:r>
              <a:rPr lang="en-US" altLang="en-US" sz="2000" b="1" dirty="0"/>
              <a:t> ( oil </a:t>
            </a:r>
            <a:r>
              <a:rPr lang="ar-SA" altLang="en-US" sz="2000" b="1" dirty="0"/>
              <a:t>ويطلق على البترول أحياناً اسم ( الذهب الأسود ) ، وهو سائل ثقيل القوام (كثافته عالية</a:t>
            </a:r>
            <a:r>
              <a:rPr lang="en-US" altLang="en-US" sz="2000" b="1" dirty="0"/>
              <a:t>  </a:t>
            </a:r>
            <a:r>
              <a:rPr lang="ar-SA" altLang="en-US" sz="2000" b="1" dirty="0"/>
              <a:t>أسود اللون يميل إلى البني أو الأخضر) ، والبترول سائل قابل للاشتعال لاحتوائه على كثير من المواد المشتعلة . يظهر أحياناً على سطح الأرض في بعض المناطق على شكل برك نفطية ، حيث عرفه القدماء في صورته الخام ، واستخدموه في بعض الاستخدامات الحياتية كالإضاءة ، والبناء ، وطلاء السفن ، كما استخدم في علاج بعض الأمراض ، وفي تحنيط الموتى ، وفي بعض الصناعات البسيطة ، ويعتبر النفط مصدر مهمّ للطاقة ، ومصدر غنيّ للعديد من المركبات والمنتجات الكيميائية ، كالمذيبات ، والأسمدة ، والمبيدات الحشرية ، والبلاستيك وغيرها</a:t>
            </a:r>
            <a:r>
              <a:rPr lang="en-US" altLang="en-US" sz="2000" b="1" dirty="0"/>
              <a:t> .</a:t>
            </a:r>
            <a:r>
              <a:rPr lang="en-US" altLang="en-US" sz="2000" dirty="0"/>
              <a:t> </a:t>
            </a:r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94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928BC-D1CB-4ACE-828E-31DCCD4E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521BAB-A3F2-495B-A48D-24600E4D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DZ" b="1" dirty="0"/>
              <a:t>ثالثا: أهمية النفط في القطاع السياسي:</a:t>
            </a:r>
          </a:p>
          <a:p>
            <a:pPr algn="r" rtl="1"/>
            <a:r>
              <a:rPr lang="ar-DZ" b="1" dirty="0"/>
              <a:t>يقول محمد الرميحي في كتابه "النفط والعلاقات الدولية": "مازال النفط كمادة خام حيوية للبشرية</a:t>
            </a:r>
          </a:p>
          <a:p>
            <a:pPr algn="r" rtl="1"/>
            <a:r>
              <a:rPr lang="ar-DZ" b="1" dirty="0"/>
              <a:t>يثير من النقاش في ميدان السياسة أكثر مما يثير في ميدان الاقتصاد، وتؤثر فيه العوامل السياسية بشكل</a:t>
            </a:r>
          </a:p>
          <a:p>
            <a:pPr algn="r" rtl="1"/>
            <a:r>
              <a:rPr lang="ar-DZ" b="1" dirty="0"/>
              <a:t>أكبر وأوسع من العوامل الاقتصادية. فكمية الانتاج النفطي، وكذلك أسعاره هي قرارات سياسية بالدرجة</a:t>
            </a:r>
          </a:p>
          <a:p>
            <a:pPr algn="r" rtl="1"/>
            <a:r>
              <a:rPr lang="ar-DZ" b="1" dirty="0"/>
              <a:t>الأولى وليس لها علاقة بميكانيكية قوانين السوق الكلاسيكية" 1. فلقد أصبح النفط العامل الأساسي والمؤثر</a:t>
            </a:r>
          </a:p>
          <a:p>
            <a:pPr algn="r" rtl="1"/>
            <a:r>
              <a:rPr lang="ar-DZ" b="1" dirty="0"/>
              <a:t>في صنع القرارات السياسية في الدول المنتجة والمستهلكة على حد سواء، كما أصبح النفط أيضا يستخدم</a:t>
            </a:r>
          </a:p>
          <a:p>
            <a:pPr algn="r" rtl="1"/>
            <a:r>
              <a:rPr lang="ar-DZ" b="1" dirty="0"/>
              <a:t>كسلاح سياسي للدفاع عن قضايا أساسية مثلما حدث في حرب أكتوبر 1973 عندما استعملت الدول العربية</a:t>
            </a:r>
          </a:p>
          <a:p>
            <a:pPr algn="r" rtl="1"/>
            <a:r>
              <a:rPr lang="ar-DZ" b="1" dirty="0"/>
              <a:t>النفط كسلاح ضد الإمبريالية الغربية وشكل حظر النفط منعطفا تاريخيا في مجرى العلاقات السياسية</a:t>
            </a:r>
          </a:p>
          <a:p>
            <a:pPr algn="r" rtl="1"/>
            <a:r>
              <a:rPr lang="ar-DZ" b="1" dirty="0"/>
              <a:t>الدولية، وأسفر استعماله المباشر في هذه الحرب عن نجاح أوسع وفاعلية أكبر في خدمة القضية العربية</a:t>
            </a:r>
            <a:r>
              <a:rPr lang="ar-DZ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6904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8ED5E-1372-4CE2-80B6-C3C59AB2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F794D1-7939-45DA-A8A7-1529FC060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DZ" sz="1400" b="1" dirty="0"/>
              <a:t>رابعا: أهمية النفط في القطاع العسكري</a:t>
            </a:r>
          </a:p>
          <a:p>
            <a:pPr algn="r" rtl="1"/>
            <a:r>
              <a:rPr lang="ar-DZ" sz="1400" b="1" dirty="0"/>
              <a:t>يقول </a:t>
            </a:r>
            <a:r>
              <a:rPr lang="ar-DZ" sz="1400" b="1" dirty="0" err="1"/>
              <a:t>أوكونور</a:t>
            </a:r>
            <a:r>
              <a:rPr lang="ar-DZ" sz="1400" b="1" dirty="0"/>
              <a:t> في كتابه "امبراطورية النفط" الصادر في موسكو عام 1958 " من يملك النفط سيملك</a:t>
            </a:r>
          </a:p>
          <a:p>
            <a:pPr algn="r" rtl="1"/>
            <a:r>
              <a:rPr lang="ar-DZ" sz="1400" b="1" dirty="0"/>
              <a:t>العالم، لأنه بفضل المازوت سيسيطر على البحر وبفضل بنزين الطائرات سيسيطر على الجو وبفضل بنزين</a:t>
            </a:r>
          </a:p>
          <a:p>
            <a:pPr algn="r" rtl="1"/>
            <a:r>
              <a:rPr lang="ar-DZ" sz="1400" b="1" dirty="0"/>
              <a:t>السيارات سيسيطر على البر، بل أكثر من ذلك إنه بفضل الثروات الخيالية التي يمكن جمعها من النفط</a:t>
            </a:r>
          </a:p>
          <a:p>
            <a:pPr algn="r" rtl="1"/>
            <a:r>
              <a:rPr lang="ar-DZ" sz="1400" b="1" dirty="0"/>
              <a:t>سيتحكم بقطاعات اقتصادية كاملة". وهذا القول يعطي دلالة واضحة على أهمية النفط الاستراتيجية، فالنفط</a:t>
            </a:r>
          </a:p>
          <a:p>
            <a:pPr algn="r" rtl="1"/>
            <a:r>
              <a:rPr lang="ar-DZ" sz="1400" b="1" dirty="0"/>
              <a:t>يعني الحياة أو الموت، الحرب أو السلم. ففي السلام لا تدور عجلة الحياة العصرية بل نفط وفي الحرب لا</a:t>
            </a:r>
          </a:p>
          <a:p>
            <a:pPr algn="r" rtl="1"/>
            <a:r>
              <a:rPr lang="ar-DZ" sz="1400" b="1" dirty="0"/>
              <a:t>تستطيع دولة أن تقاتل وتنتصر دون هذه المادة الحيوية لآلتها العسكرية، ولا تكمن أهمية النفط على الصعيد</a:t>
            </a:r>
          </a:p>
          <a:p>
            <a:pPr algn="r" rtl="1"/>
            <a:r>
              <a:rPr lang="ar-DZ" sz="1400" b="1" dirty="0"/>
              <a:t>العسكري في اعتباره الطاقة المحركة لآلات المصانع الحربية فحسب، بل يتعاظم دوره عسكريا لأن النفط</a:t>
            </a:r>
          </a:p>
          <a:p>
            <a:pPr algn="r" rtl="1"/>
            <a:r>
              <a:rPr lang="ar-DZ" sz="1400" b="1" dirty="0"/>
              <a:t>هو الوقود الضروري لآلة الحرب الميكانيكية، وأحد أهم التجهيزات العسكرية في ميدان القتال، وعامل مهم</a:t>
            </a:r>
          </a:p>
          <a:p>
            <a:pPr algn="r" rtl="1"/>
            <a:r>
              <a:rPr lang="ar-DZ" sz="1400" b="1" dirty="0"/>
              <a:t>من عوامل الانتصار في الحروب إن لم يكن هدفا أو سببا لاشتعالها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87527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E84BF-A6DA-48F5-AC02-0C648835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0C1392-B5B8-4FB0-A169-EA4CD4BE0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/>
              <a:t>خامسا: أهمية النفط في القطاع التجاري</a:t>
            </a:r>
          </a:p>
          <a:p>
            <a:pPr algn="r" rtl="1"/>
            <a:r>
              <a:rPr lang="ar-DZ" dirty="0"/>
              <a:t>كان ولازال للنفط الدور الرئيسي في الارتقاء بنوعية الحياة وتحقيق الرفاهية والازدهار والتنمية التكنولوجية</a:t>
            </a:r>
          </a:p>
          <a:p>
            <a:pPr algn="r" rtl="1"/>
            <a:r>
              <a:rPr lang="ar-DZ" dirty="0"/>
              <a:t>والبشرية للدول الصناعية والرأسمالية على الخصوص، بالرغم من أن معظم هذه الدول لم تكن إلا مستهلكة</a:t>
            </a:r>
          </a:p>
          <a:p>
            <a:pPr algn="r" rtl="1"/>
            <a:r>
              <a:rPr lang="ar-DZ" dirty="0"/>
              <a:t>لهذه المادة الحيوية والضرورية لحياة الإنسان. بيد أن النفط لعب أيضا الدور المحوري والأساسي بالنسبة</a:t>
            </a:r>
          </a:p>
          <a:p>
            <a:pPr algn="r" rtl="1"/>
            <a:r>
              <a:rPr lang="ar-DZ" dirty="0"/>
              <a:t>للتجارة العالمية والتي تظهر في النقاط التالية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58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C1E7F4-FCF1-4747-827A-E243F3A5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19BED0-334A-4348-A30A-FA8082BC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/>
              <a:t>يعتبر مصدر رزق الدول المصدرة التي أصبحت في صدارة الدول في زيادة الإنفاق العقاري والعسكري</a:t>
            </a:r>
          </a:p>
          <a:p>
            <a:pPr algn="r" rtl="1"/>
            <a:r>
              <a:rPr lang="ar-DZ" b="1" dirty="0"/>
              <a:t>بالنسبة لميزانية التجهيز الطرقات والبناء ووسائل النقل، وارتفاع ميزانية الدفاع بحيث أصبحت هذه</a:t>
            </a:r>
          </a:p>
          <a:p>
            <a:pPr algn="r" rtl="1"/>
            <a:r>
              <a:rPr lang="ar-DZ" b="1" dirty="0"/>
              <a:t>المادة ليس سلعة تجارية فحسب كالسلع الأخرى المتداولة في الأسواق العالمية فحسب، ولكن أصبحت</a:t>
            </a:r>
          </a:p>
          <a:p>
            <a:pPr algn="r" rtl="1"/>
            <a:r>
              <a:rPr lang="ar-DZ" b="1" dirty="0"/>
              <a:t>مادة استراتيجية تستعمل في فرض القوة والنفوذ زيادة على قيمتها النقدية.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91331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0BAEC-9E35-403E-A3F3-28BE2F72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DA120-A0F0-4C7F-8C79-14DBB5DEE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DZ" b="1" dirty="0"/>
              <a:t>من المعروف أن الدول الصناعية هي أكبر دول العالم استهلاكا و أقلها انتاجا للنفط، وذلك على عكس</a:t>
            </a:r>
          </a:p>
          <a:p>
            <a:pPr algn="r" rtl="1"/>
            <a:r>
              <a:rPr lang="ar-DZ" b="1" dirty="0"/>
              <a:t>الدول النامية، وقد ترتب على هذا التفاوت بين معدلات إنتاج النفط والطلب عليه حركة تجارية عالمية</a:t>
            </a:r>
          </a:p>
          <a:p>
            <a:pPr algn="r" rtl="1"/>
            <a:r>
              <a:rPr lang="ar-DZ" b="1" dirty="0"/>
              <a:t>جعلت من النفط السلعة الوحيدة ذات الأهمية العظمى في التجارة الدولية من حيث حجم القيمة النقدية 2 .</a:t>
            </a:r>
          </a:p>
          <a:p>
            <a:pPr algn="r" rtl="1"/>
            <a:r>
              <a:rPr lang="ar-DZ" b="1" dirty="0"/>
              <a:t> يلعب البترول دوره الفعال في تسيير العوامل المؤثرة في العلاقات التجارية الدولية، والتي يمكن أن</a:t>
            </a:r>
          </a:p>
          <a:p>
            <a:pPr algn="r" rtl="1"/>
            <a:r>
              <a:rPr lang="ar-DZ" b="1" dirty="0"/>
              <a:t>تطال حتى العلاقات الاقتصادية والسياسية الدولية، باعتبار أنه مادة استراتيجية وأكبر الاحتياطيات</a:t>
            </a:r>
          </a:p>
          <a:p>
            <a:pPr algn="r" rtl="1"/>
            <a:r>
              <a:rPr lang="ar-DZ" b="1" dirty="0"/>
              <a:t>موجودة في الدول النامية –خاصة الدول العربية- التي تربطها علاقات حساسة جدا مع الدول المتقدمة.</a:t>
            </a:r>
          </a:p>
          <a:p>
            <a:pPr algn="r" rtl="1"/>
            <a:r>
              <a:rPr lang="ar-DZ" b="1" dirty="0"/>
              <a:t> أدى الطلب المتزايد والمتنامي على البترول ومنتجاته خاصة من لدن الولايات المتحدة الأمريكية والدول</a:t>
            </a:r>
          </a:p>
          <a:p>
            <a:pPr algn="r" rtl="1"/>
            <a:r>
              <a:rPr lang="ar-DZ" b="1" dirty="0"/>
              <a:t>الأوربية واليابان، إلى تنامي وتطور تجارة النفط العالمية بسرعة ملحوظة، خاصة بعد الحرب العالمية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64366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26A97-2897-4B7A-81F5-8B710C2B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التصنيف الاحتياطي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AC987F-8DBA-47E7-89B4-A78A48B1D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/>
              <a:t>ويصنف الاحتياطي البترولي إلى ثلاثة أنواع رئيسية هي كالآتي:</a:t>
            </a:r>
          </a:p>
          <a:p>
            <a:pPr algn="r" rtl="1"/>
            <a:r>
              <a:rPr lang="ar-DZ" b="1" dirty="0"/>
              <a:t>1 . الاحتياطي المؤكد " </a:t>
            </a:r>
            <a:r>
              <a:rPr lang="fr-FR" b="1" dirty="0"/>
              <a:t>les réserves prouvées "</a:t>
            </a:r>
          </a:p>
          <a:p>
            <a:pPr algn="r" rtl="1"/>
            <a:r>
              <a:rPr lang="ar-DZ" dirty="0"/>
              <a:t>ويعني الكميات من البترول الكامنة في باطن الأرض والتي يمكن استخراجها وبدرجة معقولة من اليقين،</a:t>
            </a:r>
          </a:p>
          <a:p>
            <a:pPr algn="r" rtl="1"/>
            <a:r>
              <a:rPr lang="ar-DZ" dirty="0"/>
              <a:t>من المكامن الجيولوجية المعروفة، وهذا في ظل الشروط الاقتصادية والتقنية الحالية، والتي يزيد احتمال</a:t>
            </a:r>
          </a:p>
          <a:p>
            <a:pPr algn="r" rtl="1"/>
            <a:r>
              <a:rPr lang="ar-DZ" dirty="0"/>
              <a:t>وجودها واستخراجها عن 90% )أحيانا أزيد من 95% ( ويرمز لها ) </a:t>
            </a:r>
            <a:r>
              <a:rPr lang="fr-FR" dirty="0"/>
              <a:t>P1 ( </a:t>
            </a:r>
            <a:r>
              <a:rPr lang="ar-DZ" dirty="0"/>
              <a:t>أو )م 1 )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796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77AF5-2EEE-4BC8-999D-23654853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64E35A-A5D1-423D-B4D1-C5E4B469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/>
              <a:t>الاحتياطات المحتملة: " </a:t>
            </a:r>
            <a:r>
              <a:rPr lang="fr-FR" b="1" dirty="0"/>
              <a:t>les réserves probable "</a:t>
            </a:r>
          </a:p>
          <a:p>
            <a:pPr algn="r" rtl="1"/>
            <a:r>
              <a:rPr lang="ar-DZ" dirty="0"/>
              <a:t>وهي عبارة عن الكميات البترولية والمكتشفة علميا ولكنها غير مقدرة بصورة دقيقة ونهائية. إن هذا النوع</a:t>
            </a:r>
          </a:p>
          <a:p>
            <a:pPr algn="r" rtl="1"/>
            <a:r>
              <a:rPr lang="ar-DZ" dirty="0"/>
              <a:t>من الاحتياطي مؤكد وجوده من الناحية الفنية والجيولوجية ولكنه غير معروف بصورة دقيقة في كمياته أو</a:t>
            </a:r>
          </a:p>
          <a:p>
            <a:pPr algn="r" rtl="1"/>
            <a:r>
              <a:rPr lang="ar-DZ" dirty="0"/>
              <a:t>في جوانبه الاقتصادية 1. ويزيد احتمال وجودها 50% وتعتبر هذه الاحتياطات من التقييمات الأكثر واقعية</a:t>
            </a:r>
          </a:p>
          <a:p>
            <a:pPr algn="r" rtl="1"/>
            <a:r>
              <a:rPr lang="ar-DZ" dirty="0"/>
              <a:t>والأقرب إلى الاحتياطات البترول، ويرمز لمجموع النوعين ) </a:t>
            </a:r>
            <a:r>
              <a:rPr lang="fr-FR" dirty="0"/>
              <a:t>P2 ( </a:t>
            </a:r>
            <a:r>
              <a:rPr lang="ar-DZ" dirty="0"/>
              <a:t>أو )م 2 ) 2 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470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705C8-7C07-4B89-99D6-A729F77A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B2998-C3FC-43F1-9242-B47415160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/>
              <a:t>الاحتياطات غير المكتشفة: " </a:t>
            </a:r>
            <a:r>
              <a:rPr lang="fr-FR" dirty="0"/>
              <a:t>les réserves possibles "</a:t>
            </a:r>
          </a:p>
          <a:p>
            <a:pPr algn="r" rtl="1"/>
            <a:r>
              <a:rPr lang="ar-DZ" dirty="0"/>
              <a:t>إن هذا النوع من الاحتياطي يعني عبارة عن الكميات البترولية غير المكتشفة وغير المقدرة في</a:t>
            </a:r>
          </a:p>
          <a:p>
            <a:pPr algn="r" rtl="1"/>
            <a:r>
              <a:rPr lang="ar-DZ" dirty="0"/>
              <a:t>كمياتها وأنواعها بصورة دقيقة. بل تخمين وتقدير الكميات بصورة أولية ومقاربة على ضوء</a:t>
            </a:r>
          </a:p>
          <a:p>
            <a:pPr algn="r" rtl="1"/>
            <a:r>
              <a:rPr lang="ar-DZ" dirty="0"/>
              <a:t>الاختصاص الجيولوجية لطبقات الأرض في المنطقة أو المناطق المجاورة لتلك المنطقة التي</a:t>
            </a:r>
          </a:p>
          <a:p>
            <a:pPr algn="r" rtl="1"/>
            <a:r>
              <a:rPr lang="ar-DZ" dirty="0"/>
              <a:t>اكتشف بها البترول 3 . ويزيد احتمال وجودها عن 10% ويرمز لمجموع الأنواع الثلاث) </a:t>
            </a:r>
            <a:r>
              <a:rPr lang="fr-FR" dirty="0"/>
              <a:t>P3( </a:t>
            </a:r>
            <a:r>
              <a:rPr lang="ar-DZ" dirty="0"/>
              <a:t>أو</a:t>
            </a:r>
          </a:p>
          <a:p>
            <a:pPr algn="r" rtl="1"/>
            <a:r>
              <a:rPr lang="ar-DZ" dirty="0"/>
              <a:t>)م 3 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24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F6F7D-DA2F-4BAD-8F9C-F1456A006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01E90C-CD70-4B0F-91E0-6EA3FDB8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40905"/>
            <a:ext cx="8915400" cy="4970318"/>
          </a:xfrm>
        </p:spPr>
        <p:txBody>
          <a:bodyPr/>
          <a:lstStyle/>
          <a:p>
            <a:pPr algn="r" rtl="1">
              <a:spcBef>
                <a:spcPct val="50000"/>
              </a:spcBef>
            </a:pPr>
            <a:r>
              <a:rPr lang="ar-SA" altLang="en-US" sz="2400" b="1" u="sng" dirty="0">
                <a:solidFill>
                  <a:srgbClr val="996600"/>
                </a:solidFill>
              </a:rPr>
              <a:t>التركيب</a:t>
            </a:r>
            <a:r>
              <a:rPr lang="en-US" altLang="en-US" sz="2400" b="1" dirty="0">
                <a:solidFill>
                  <a:srgbClr val="996600"/>
                </a:solidFill>
              </a:rPr>
              <a:t> </a:t>
            </a:r>
            <a:r>
              <a:rPr lang="en-US" altLang="en-US" sz="2400" b="1" u="sng" dirty="0">
                <a:solidFill>
                  <a:srgbClr val="996600"/>
                </a:solidFill>
              </a:rPr>
              <a:t>( Composition)</a:t>
            </a:r>
            <a:r>
              <a:rPr lang="en-US" altLang="en-US" b="1" u="sng" dirty="0">
                <a:solidFill>
                  <a:srgbClr val="996600"/>
                </a:solidFill>
              </a:rPr>
              <a:t> </a:t>
            </a:r>
            <a:br>
              <a:rPr lang="en-US" altLang="en-US" b="1" u="sng" dirty="0"/>
            </a:br>
            <a:endParaRPr lang="ar-SA" altLang="en-US" b="1" u="sng" dirty="0"/>
          </a:p>
          <a:p>
            <a:pPr algn="just" rtl="1">
              <a:spcBef>
                <a:spcPct val="50000"/>
              </a:spcBef>
            </a:pPr>
            <a:r>
              <a:rPr lang="ar-SA" altLang="en-US" sz="2400" b="1" dirty="0"/>
              <a:t>يتألف</a:t>
            </a:r>
            <a:r>
              <a:rPr lang="ar-EG" altLang="en-US" sz="2400" b="1" dirty="0"/>
              <a:t> البترول</a:t>
            </a:r>
            <a:r>
              <a:rPr lang="ar-SA" altLang="en-US" sz="2400" b="1" dirty="0"/>
              <a:t> </a:t>
            </a:r>
            <a:r>
              <a:rPr lang="ar-EG" altLang="en-US" sz="2400" b="1" dirty="0"/>
              <a:t>(</a:t>
            </a:r>
            <a:r>
              <a:rPr lang="ar-SA" altLang="en-US" sz="2400" b="1" dirty="0"/>
              <a:t>النفط</a:t>
            </a:r>
            <a:r>
              <a:rPr lang="ar-EG" altLang="en-US" sz="2400" b="1" dirty="0"/>
              <a:t>)</a:t>
            </a:r>
            <a:r>
              <a:rPr lang="ar-SA" altLang="en-US" sz="2400" b="1" dirty="0"/>
              <a:t> من خليط معقّد من غازات وسوائل ومواد صلبة من الهيدروكربونات والمركبات العضوية الأخرى ،ويتفاوت تركيبه بشكلٍ كبير من نوع إلى أخر ،والمركبات العضوية كما هو معروف تتألّف من الكربون ، والهيدروجين ، وعناصر أخرى كالأكسجين ، والنيتروجين ، والكبريت ، كما يحتوي النفط على آثار من بعض العناصر المعدنية ، كالحديد </a:t>
            </a:r>
            <a:r>
              <a:rPr lang="ar-SA" altLang="en-US" sz="2400" b="1" dirty="0" err="1"/>
              <a:t>والفاناديوم</a:t>
            </a:r>
            <a:r>
              <a:rPr lang="ar-SA" altLang="en-US" sz="2400" b="1" dirty="0"/>
              <a:t> والنيكل . ويشكّل الميثان</a:t>
            </a:r>
            <a:r>
              <a:rPr lang="en-US" altLang="en-US" sz="2400" b="1" dirty="0"/>
              <a:t> CH</a:t>
            </a:r>
            <a:r>
              <a:rPr lang="en-US" altLang="en-US" sz="2400" b="1" baseline="-25000" dirty="0"/>
              <a:t>4</a:t>
            </a:r>
            <a:r>
              <a:rPr lang="en-US" altLang="en-US" sz="2400" b="1" dirty="0"/>
              <a:t> </a:t>
            </a:r>
            <a:r>
              <a:rPr lang="ar-SA" altLang="en-US" sz="2400" b="1" dirty="0"/>
              <a:t>، </a:t>
            </a:r>
            <a:r>
              <a:rPr lang="ar-SA" altLang="en-US" sz="2400" b="1" dirty="0" err="1"/>
              <a:t>والإيثان</a:t>
            </a:r>
            <a:r>
              <a:rPr lang="en-US" altLang="en-US" sz="2400" b="1" dirty="0"/>
              <a:t> C</a:t>
            </a:r>
            <a:r>
              <a:rPr lang="en-US" altLang="en-US" sz="2400" b="1" baseline="-25000" dirty="0"/>
              <a:t>2</a:t>
            </a:r>
            <a:r>
              <a:rPr lang="en-US" altLang="en-US" sz="2400" b="1" dirty="0"/>
              <a:t>H</a:t>
            </a:r>
            <a:r>
              <a:rPr lang="en-US" altLang="en-US" sz="2400" b="1" baseline="-25000" dirty="0"/>
              <a:t>6</a:t>
            </a:r>
            <a:r>
              <a:rPr lang="ar-SA" altLang="en-US" sz="2400" b="1" dirty="0"/>
              <a:t>، والبروبان</a:t>
            </a:r>
            <a:r>
              <a:rPr lang="en-US" altLang="en-US" sz="2400" b="1" dirty="0"/>
              <a:t> C</a:t>
            </a:r>
            <a:r>
              <a:rPr lang="en-US" altLang="en-US" sz="2400" b="1" baseline="-25000" dirty="0"/>
              <a:t>3</a:t>
            </a:r>
            <a:r>
              <a:rPr lang="en-US" altLang="en-US" sz="2400" b="1" dirty="0"/>
              <a:t>H</a:t>
            </a:r>
            <a:r>
              <a:rPr lang="en-US" altLang="en-US" sz="2400" b="1" baseline="-25000" dirty="0"/>
              <a:t>8</a:t>
            </a:r>
            <a:r>
              <a:rPr lang="en-US" altLang="en-US" sz="2400" b="1" dirty="0"/>
              <a:t> </a:t>
            </a:r>
            <a:r>
              <a:rPr lang="ar-SA" altLang="en-US" sz="2400" b="1" dirty="0"/>
              <a:t>، والبيوتان</a:t>
            </a:r>
            <a:r>
              <a:rPr lang="en-US" altLang="en-US" sz="2400" b="1" dirty="0"/>
              <a:t> C</a:t>
            </a:r>
            <a:r>
              <a:rPr lang="en-US" altLang="en-US" sz="2400" b="1" baseline="-25000" dirty="0"/>
              <a:t>4</a:t>
            </a:r>
            <a:r>
              <a:rPr lang="en-US" altLang="en-US" sz="2400" b="1" dirty="0"/>
              <a:t>H</a:t>
            </a:r>
            <a:r>
              <a:rPr lang="en-US" altLang="en-US" sz="2400" b="1" baseline="-25000" dirty="0"/>
              <a:t>10</a:t>
            </a:r>
            <a:r>
              <a:rPr lang="en-US" altLang="en-US" sz="2400" b="1" dirty="0"/>
              <a:t> </a:t>
            </a:r>
            <a:r>
              <a:rPr lang="ar-SA" altLang="en-US" sz="2400" b="1" dirty="0"/>
              <a:t>نسبة عالية من الهيدروكربونات المكوّنة للبترول. </a:t>
            </a:r>
            <a:endParaRPr lang="en-US" altLang="en-US" sz="2400" b="1" dirty="0"/>
          </a:p>
          <a:p>
            <a:pPr algn="r" rt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36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51A52-DC83-443A-86F3-FCD9CA77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1100BE-51A4-4A17-8A0C-3B878FC5B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ar-SA" altLang="en-US" sz="2400" b="1" u="sng" dirty="0">
                <a:solidFill>
                  <a:srgbClr val="996600"/>
                </a:solidFill>
              </a:rPr>
              <a:t>تصنيف البترول:</a:t>
            </a:r>
            <a:endParaRPr lang="ar-SA" altLang="en-US" sz="2400" b="1" dirty="0"/>
          </a:p>
          <a:p>
            <a:pPr algn="just" rtl="1"/>
            <a:r>
              <a:rPr lang="ar-SA" altLang="en-US" sz="2400" b="1" dirty="0"/>
              <a:t>تم تصنيف البترول بأساليب متعددة </a:t>
            </a:r>
            <a:r>
              <a:rPr lang="ar-EG" altLang="en-US" sz="2400" b="1" dirty="0"/>
              <a:t>إ</a:t>
            </a:r>
            <a:r>
              <a:rPr lang="ar-SA" altLang="en-US" sz="2400" b="1" dirty="0"/>
              <a:t>ما على تركيبه </a:t>
            </a:r>
            <a:r>
              <a:rPr lang="ar-SA" altLang="en-US" sz="2400" b="1" dirty="0" err="1"/>
              <a:t>الكيميائى</a:t>
            </a:r>
            <a:r>
              <a:rPr lang="ar-SA" altLang="en-US" sz="2400" b="1" dirty="0"/>
              <a:t> أو على خواصه الطبيعية وعلى سبيل المثال يصنف البترول حسب </a:t>
            </a:r>
            <a:r>
              <a:rPr lang="ar-SA" altLang="en-US" sz="2400" b="1" dirty="0" err="1"/>
              <a:t>كثافتة</a:t>
            </a:r>
            <a:r>
              <a:rPr lang="ar-SA" altLang="en-US" sz="2400" b="1" dirty="0"/>
              <a:t> النوعية و لزوجته الى خفيف ومتوسط وثقيل وحسب مكوناته الهيدروكربونية الى </a:t>
            </a:r>
            <a:r>
              <a:rPr lang="ar-SA" altLang="en-US" sz="2400" b="1" dirty="0" err="1"/>
              <a:t>بارافينى</a:t>
            </a:r>
            <a:r>
              <a:rPr lang="ar-SA" altLang="en-US" sz="2400" b="1" dirty="0"/>
              <a:t> </a:t>
            </a:r>
            <a:r>
              <a:rPr lang="ar-SA" altLang="en-US" sz="2400" b="1" dirty="0" err="1"/>
              <a:t>ونافثينى</a:t>
            </a:r>
            <a:r>
              <a:rPr lang="ar-SA" altLang="en-US" sz="2400" b="1" dirty="0"/>
              <a:t> </a:t>
            </a:r>
            <a:r>
              <a:rPr lang="ar-SA" altLang="en-US" sz="2400" b="1" dirty="0" err="1"/>
              <a:t>وأروماتى</a:t>
            </a:r>
            <a:r>
              <a:rPr lang="ar-SA" altLang="en-US" sz="2400" b="1" dirty="0"/>
              <a:t> أو </a:t>
            </a:r>
            <a:r>
              <a:rPr lang="ar-SA" altLang="en-US" sz="2400" b="1" dirty="0" err="1"/>
              <a:t>أسفلتى</a:t>
            </a:r>
            <a:r>
              <a:rPr lang="ar-SA" altLang="en-US" sz="2400" b="1" dirty="0"/>
              <a:t> </a:t>
            </a:r>
            <a:r>
              <a:rPr lang="en-US" altLang="en-US" sz="2400" b="1" dirty="0">
                <a:solidFill>
                  <a:srgbClr val="0033CC"/>
                </a:solidFill>
              </a:rPr>
              <a:t>Paraffinic, Naphthenic, Asphaltic</a:t>
            </a:r>
            <a:r>
              <a:rPr lang="ar-SA" altLang="en-US" sz="2400" b="1" dirty="0"/>
              <a:t> أو الى </a:t>
            </a:r>
            <a:r>
              <a:rPr lang="ar-SA" altLang="en-US" sz="2400" b="1" dirty="0" err="1"/>
              <a:t>بارافينى</a:t>
            </a:r>
            <a:r>
              <a:rPr lang="ar-SA" altLang="en-US" sz="2400" b="1" dirty="0"/>
              <a:t> القاعدة أو </a:t>
            </a:r>
            <a:r>
              <a:rPr lang="ar-SA" altLang="en-US" sz="2400" b="1" dirty="0" err="1"/>
              <a:t>أسفلتى</a:t>
            </a:r>
            <a:r>
              <a:rPr lang="ar-SA" altLang="en-US" sz="2400" b="1" dirty="0"/>
              <a:t> القاعدة أو مختلط القاعدة أو مهجن القاعدة </a:t>
            </a:r>
            <a:r>
              <a:rPr lang="en-US" altLang="en-US" sz="2400" b="1" dirty="0">
                <a:solidFill>
                  <a:srgbClr val="0033CC"/>
                </a:solidFill>
              </a:rPr>
              <a:t>Paraffinic, Asphaltic, Mixed or Hybrid Base Oils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80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A27F7-6D64-4035-AD1F-823C46953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BB7B28-3302-473D-A346-0718AD8E9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Bef>
                <a:spcPct val="50000"/>
              </a:spcBef>
            </a:pPr>
            <a:r>
              <a:rPr lang="ar-SA" altLang="en-US" sz="2000" b="1" u="sng" dirty="0">
                <a:solidFill>
                  <a:srgbClr val="996600"/>
                </a:solidFill>
              </a:rPr>
              <a:t>أولا: مجموعة نظريات النشأة الغير عضوية</a:t>
            </a:r>
            <a:endParaRPr lang="ar-EG" altLang="en-US" sz="2000" b="1" u="sng" dirty="0">
              <a:solidFill>
                <a:srgbClr val="996600"/>
              </a:solidFill>
            </a:endParaRPr>
          </a:p>
          <a:p>
            <a:pPr algn="r" rtl="1">
              <a:spcBef>
                <a:spcPct val="50000"/>
              </a:spcBef>
            </a:pPr>
            <a:r>
              <a:rPr lang="ar-EG" altLang="en-US" sz="2000" b="1" u="sng" dirty="0">
                <a:solidFill>
                  <a:srgbClr val="996600"/>
                </a:solidFill>
              </a:rPr>
              <a:t> (</a:t>
            </a:r>
            <a:r>
              <a:rPr lang="en-US" altLang="en-US" sz="2000" b="1" u="sng" dirty="0">
                <a:solidFill>
                  <a:srgbClr val="996600"/>
                </a:solidFill>
              </a:rPr>
              <a:t>Inorganic Hypotheses</a:t>
            </a:r>
            <a:r>
              <a:rPr lang="ar-EG" altLang="en-US" sz="2000" b="1" u="sng" dirty="0">
                <a:solidFill>
                  <a:srgbClr val="996600"/>
                </a:solidFill>
              </a:rPr>
              <a:t>)</a:t>
            </a:r>
            <a:r>
              <a:rPr lang="ar-SA" altLang="en-US" sz="2000" b="1" u="sng" dirty="0">
                <a:solidFill>
                  <a:srgbClr val="996600"/>
                </a:solidFill>
              </a:rPr>
              <a:t>:</a:t>
            </a:r>
          </a:p>
          <a:p>
            <a:pPr algn="r" rtl="1">
              <a:spcBef>
                <a:spcPct val="50000"/>
              </a:spcBef>
            </a:pPr>
            <a:r>
              <a:rPr lang="ar-SA" altLang="en-US" b="1" u="sng" dirty="0">
                <a:solidFill>
                  <a:srgbClr val="0033CC"/>
                </a:solidFill>
              </a:rPr>
              <a:t>1- نظرية </a:t>
            </a:r>
            <a:r>
              <a:rPr lang="en-US" altLang="en-US" b="1" dirty="0">
                <a:solidFill>
                  <a:srgbClr val="0033CC"/>
                </a:solidFill>
              </a:rPr>
              <a:t>:</a:t>
            </a:r>
            <a:r>
              <a:rPr lang="en-US" altLang="en-US" b="1" u="sng" dirty="0">
                <a:solidFill>
                  <a:srgbClr val="0033CC"/>
                </a:solidFill>
              </a:rPr>
              <a:t>Berthelot</a:t>
            </a:r>
            <a:endParaRPr lang="ar-SA" altLang="en-US" b="1" u="sng" dirty="0">
              <a:solidFill>
                <a:srgbClr val="0033CC"/>
              </a:solidFill>
            </a:endParaRPr>
          </a:p>
          <a:p>
            <a:pPr algn="just" rtl="1">
              <a:spcBef>
                <a:spcPct val="50000"/>
              </a:spcBef>
            </a:pPr>
            <a:r>
              <a:rPr lang="ar-SA" altLang="en-US" b="1" dirty="0"/>
              <a:t>أول من أفترض </a:t>
            </a:r>
            <a:r>
              <a:rPr lang="ar-SA" altLang="en-US" b="1" dirty="0" err="1"/>
              <a:t>هذة</a:t>
            </a:r>
            <a:r>
              <a:rPr lang="ar-SA" altLang="en-US" b="1" dirty="0"/>
              <a:t> النظرية هو العالم </a:t>
            </a:r>
            <a:r>
              <a:rPr lang="ar-EG" altLang="en-US" b="1" dirty="0" err="1"/>
              <a:t>بارثلوت</a:t>
            </a:r>
            <a:r>
              <a:rPr lang="ar-SA" altLang="en-US" b="1" dirty="0"/>
              <a:t> عام 1866 على أنها نتيجة </a:t>
            </a:r>
            <a:r>
              <a:rPr lang="ar-EG" altLang="en-US" b="1" dirty="0"/>
              <a:t>تفاعل </a:t>
            </a:r>
            <a:r>
              <a:rPr lang="ar-SA" altLang="en-US" b="1" dirty="0"/>
              <a:t>أحماض كربونية أو كربونات تذوب </a:t>
            </a:r>
            <a:r>
              <a:rPr lang="ar-SA" altLang="en-US" b="1" dirty="0" err="1"/>
              <a:t>فى</a:t>
            </a:r>
            <a:r>
              <a:rPr lang="ar-SA" altLang="en-US" b="1" dirty="0"/>
              <a:t> المياه الجوفية </a:t>
            </a:r>
            <a:r>
              <a:rPr lang="ar-SA" altLang="en-US" b="1" dirty="0" err="1"/>
              <a:t>فى</a:t>
            </a:r>
            <a:r>
              <a:rPr lang="ar-SA" altLang="en-US" b="1" dirty="0"/>
              <a:t> وجود الفلزات القلوية الموجودة </a:t>
            </a:r>
            <a:r>
              <a:rPr lang="ar-SA" altLang="en-US" b="1" dirty="0" err="1"/>
              <a:t>فى</a:t>
            </a:r>
            <a:r>
              <a:rPr lang="ar-SA" altLang="en-US" b="1" dirty="0"/>
              <a:t> باطن الأرض مكونة الأسيتيلين وبعض الهيدروكربونات.</a:t>
            </a:r>
            <a:endParaRPr lang="ar-SA" altLang="en-US" b="1" u="sng" dirty="0">
              <a:solidFill>
                <a:srgbClr val="996600"/>
              </a:solidFill>
            </a:endParaRPr>
          </a:p>
          <a:p>
            <a:pPr algn="r" rtl="1">
              <a:spcBef>
                <a:spcPct val="50000"/>
              </a:spcBef>
            </a:pPr>
            <a:r>
              <a:rPr lang="ar-SA" altLang="en-US" b="1" u="sng" dirty="0">
                <a:solidFill>
                  <a:srgbClr val="0033CC"/>
                </a:solidFill>
              </a:rPr>
              <a:t>2- نظرية </a:t>
            </a:r>
            <a:r>
              <a:rPr lang="ar-SA" altLang="en-US" b="1" u="sng" dirty="0" err="1">
                <a:solidFill>
                  <a:srgbClr val="0033CC"/>
                </a:solidFill>
              </a:rPr>
              <a:t>الكاربيد</a:t>
            </a:r>
            <a:r>
              <a:rPr lang="ar-SA" altLang="en-US" b="1" u="sng" dirty="0">
                <a:solidFill>
                  <a:srgbClr val="0033CC"/>
                </a:solidFill>
              </a:rPr>
              <a:t> (</a:t>
            </a:r>
            <a:r>
              <a:rPr lang="en-US" altLang="en-US" b="1" u="sng" dirty="0">
                <a:solidFill>
                  <a:srgbClr val="0033CC"/>
                </a:solidFill>
              </a:rPr>
              <a:t>(Carbide Theory</a:t>
            </a:r>
            <a:r>
              <a:rPr lang="ar-SA" altLang="en-US" b="1" dirty="0">
                <a:solidFill>
                  <a:srgbClr val="0033CC"/>
                </a:solidFill>
              </a:rPr>
              <a:t> :</a:t>
            </a:r>
          </a:p>
          <a:p>
            <a:pPr algn="just" rtl="1">
              <a:spcBef>
                <a:spcPct val="50000"/>
              </a:spcBef>
            </a:pPr>
            <a:r>
              <a:rPr lang="ar-SA" altLang="en-US" b="1" dirty="0"/>
              <a:t>أفترض العالم </a:t>
            </a:r>
            <a:r>
              <a:rPr lang="ar-SA" altLang="en-US" b="1" dirty="0" err="1"/>
              <a:t>مندليف</a:t>
            </a:r>
            <a:r>
              <a:rPr lang="ar-SA" altLang="en-US" b="1" dirty="0"/>
              <a:t> ان  أصل البترول  نتيجة التفاعلات الكيميائية بين </a:t>
            </a:r>
            <a:r>
              <a:rPr lang="ar-SA" altLang="en-US" b="1" dirty="0" err="1"/>
              <a:t>كاربيدات</a:t>
            </a:r>
            <a:r>
              <a:rPr lang="ar-SA" altLang="en-US" b="1" dirty="0"/>
              <a:t> بعض العناصر الموجودة </a:t>
            </a:r>
            <a:r>
              <a:rPr lang="ar-SA" altLang="en-US" b="1" dirty="0" err="1"/>
              <a:t>فى</a:t>
            </a:r>
            <a:r>
              <a:rPr lang="ar-SA" altLang="en-US" b="1" dirty="0"/>
              <a:t> باطن الأرض مع المياه الجوفية تحت ضغط وحرارة شديدين.</a:t>
            </a:r>
            <a:r>
              <a:rPr lang="ar-SA" altLang="en-US" b="1" u="sng" dirty="0">
                <a:solidFill>
                  <a:srgbClr val="996600"/>
                </a:solidFill>
              </a:rPr>
              <a:t>  </a:t>
            </a:r>
            <a:endParaRPr lang="en-US" altLang="en-US" b="1" u="sng" dirty="0">
              <a:solidFill>
                <a:srgbClr val="9966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72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F4824-265F-4513-AC8D-A030DEC0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F9F995-B403-4D7B-B638-70B7163F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33670"/>
            <a:ext cx="8915400" cy="4877552"/>
          </a:xfrm>
        </p:spPr>
        <p:txBody>
          <a:bodyPr/>
          <a:lstStyle/>
          <a:p>
            <a:pPr algn="r" rtl="1">
              <a:spcBef>
                <a:spcPct val="50000"/>
              </a:spcBef>
            </a:pPr>
            <a:r>
              <a:rPr lang="ar-EG" altLang="en-US" b="1" u="sng" dirty="0">
                <a:solidFill>
                  <a:srgbClr val="996600"/>
                </a:solidFill>
              </a:rPr>
              <a:t>ثانياً</a:t>
            </a:r>
            <a:r>
              <a:rPr lang="ar-SA" altLang="en-US" b="1" u="sng" dirty="0">
                <a:solidFill>
                  <a:srgbClr val="996600"/>
                </a:solidFill>
              </a:rPr>
              <a:t>: نظريات النشأة </a:t>
            </a:r>
            <a:r>
              <a:rPr lang="ar-EG" altLang="en-US" b="1" u="sng" dirty="0">
                <a:solidFill>
                  <a:srgbClr val="996600"/>
                </a:solidFill>
              </a:rPr>
              <a:t>ال</a:t>
            </a:r>
            <a:r>
              <a:rPr lang="ar-SA" altLang="en-US" b="1" u="sng" dirty="0">
                <a:solidFill>
                  <a:srgbClr val="996600"/>
                </a:solidFill>
              </a:rPr>
              <a:t>عضوية</a:t>
            </a:r>
            <a:endParaRPr lang="ar-EG" altLang="en-US" b="1" u="sng" dirty="0">
              <a:solidFill>
                <a:srgbClr val="996600"/>
              </a:solidFill>
            </a:endParaRPr>
          </a:p>
          <a:p>
            <a:pPr algn="r" rtl="1">
              <a:spcBef>
                <a:spcPct val="50000"/>
              </a:spcBef>
            </a:pPr>
            <a:r>
              <a:rPr lang="ar-EG" altLang="en-US" b="1" u="sng" dirty="0">
                <a:solidFill>
                  <a:srgbClr val="996600"/>
                </a:solidFill>
              </a:rPr>
              <a:t>(</a:t>
            </a:r>
            <a:r>
              <a:rPr lang="en-US" altLang="en-US" sz="2400" b="1" u="sng" dirty="0">
                <a:solidFill>
                  <a:srgbClr val="996600"/>
                </a:solidFill>
              </a:rPr>
              <a:t>Organic Hypotheses [Engler 1900</a:t>
            </a:r>
            <a:r>
              <a:rPr lang="en-US" altLang="en-US" sz="2400" dirty="0">
                <a:solidFill>
                  <a:srgbClr val="996600"/>
                </a:solidFill>
              </a:rPr>
              <a:t>]</a:t>
            </a:r>
            <a:r>
              <a:rPr lang="ar-EG" altLang="en-US" sz="2400" b="1" u="sng" dirty="0">
                <a:solidFill>
                  <a:srgbClr val="996600"/>
                </a:solidFill>
              </a:rPr>
              <a:t>)</a:t>
            </a:r>
            <a:r>
              <a:rPr lang="ar-SA" altLang="en-US" sz="2400" b="1" u="sng" dirty="0">
                <a:solidFill>
                  <a:srgbClr val="996600"/>
                </a:solidFill>
              </a:rPr>
              <a:t>:</a:t>
            </a:r>
          </a:p>
          <a:p>
            <a:pPr algn="just" rtl="1">
              <a:spcBef>
                <a:spcPct val="50000"/>
              </a:spcBef>
            </a:pPr>
            <a:r>
              <a:rPr lang="ar-EG" altLang="en-US" sz="2400" b="1" dirty="0">
                <a:solidFill>
                  <a:srgbClr val="0033CC"/>
                </a:solidFill>
              </a:rPr>
              <a:t>تفسر هذه النظريات و </a:t>
            </a:r>
            <a:r>
              <a:rPr lang="ar-EG" altLang="en-US" sz="2400" b="1" dirty="0" err="1">
                <a:solidFill>
                  <a:srgbClr val="0033CC"/>
                </a:solidFill>
              </a:rPr>
              <a:t>هى</a:t>
            </a:r>
            <a:r>
              <a:rPr lang="ar-EG" altLang="en-US" sz="2400" b="1" dirty="0">
                <a:solidFill>
                  <a:srgbClr val="0033CC"/>
                </a:solidFill>
              </a:rPr>
              <a:t> أقرب </a:t>
            </a:r>
            <a:r>
              <a:rPr lang="ar-EG" altLang="en-US" sz="2400" b="1" dirty="0" err="1">
                <a:solidFill>
                  <a:srgbClr val="0033CC"/>
                </a:solidFill>
              </a:rPr>
              <a:t>للحقيقه</a:t>
            </a:r>
            <a:r>
              <a:rPr lang="ar-EG" altLang="en-US" sz="2400" b="1" dirty="0">
                <a:solidFill>
                  <a:srgbClr val="0033CC"/>
                </a:solidFill>
              </a:rPr>
              <a:t> أن البترول الخام ينشأ من تحلل الكائنات الحية الكائنة </a:t>
            </a:r>
            <a:r>
              <a:rPr lang="ar-EG" altLang="en-US" sz="2400" b="1" dirty="0" err="1">
                <a:solidFill>
                  <a:srgbClr val="0033CC"/>
                </a:solidFill>
              </a:rPr>
              <a:t>فى</a:t>
            </a:r>
            <a:r>
              <a:rPr lang="ar-EG" altLang="en-US" sz="2400" b="1" dirty="0">
                <a:solidFill>
                  <a:srgbClr val="0033CC"/>
                </a:solidFill>
              </a:rPr>
              <a:t> العصور القديمة </a:t>
            </a:r>
            <a:r>
              <a:rPr lang="ar-EG" altLang="en-US" sz="2400" b="1" dirty="0" err="1">
                <a:solidFill>
                  <a:srgbClr val="0033CC"/>
                </a:solidFill>
              </a:rPr>
              <a:t>والتى</a:t>
            </a:r>
            <a:r>
              <a:rPr lang="ar-EG" altLang="en-US" sz="2400" b="1" dirty="0">
                <a:solidFill>
                  <a:srgbClr val="0033CC"/>
                </a:solidFill>
              </a:rPr>
              <a:t> من أصل </a:t>
            </a:r>
            <a:r>
              <a:rPr lang="ar-EG" altLang="en-US" sz="2400" b="1" dirty="0" err="1">
                <a:solidFill>
                  <a:srgbClr val="0033CC"/>
                </a:solidFill>
              </a:rPr>
              <a:t>نباتى</a:t>
            </a:r>
            <a:r>
              <a:rPr lang="ar-EG" altLang="en-US" sz="2400" b="1" dirty="0">
                <a:solidFill>
                  <a:srgbClr val="0033CC"/>
                </a:solidFill>
              </a:rPr>
              <a:t> أو </a:t>
            </a:r>
            <a:r>
              <a:rPr lang="ar-EG" altLang="en-US" sz="2400" b="1" dirty="0" err="1">
                <a:solidFill>
                  <a:srgbClr val="0033CC"/>
                </a:solidFill>
              </a:rPr>
              <a:t>حيوانى</a:t>
            </a:r>
            <a:r>
              <a:rPr lang="ar-EG" altLang="en-US" sz="2400" b="1" dirty="0">
                <a:solidFill>
                  <a:srgbClr val="0033CC"/>
                </a:solidFill>
              </a:rPr>
              <a:t> بعد موتها ودفنها وتحللها بمعزل عن الهواء بفعل البكتيريا اللاهوائية تنتج مواد عضوية تمتز خلال الطبقات الرسوبية </a:t>
            </a:r>
            <a:r>
              <a:rPr lang="ar-EG" altLang="en-US" sz="2400" b="1" dirty="0" err="1">
                <a:solidFill>
                  <a:srgbClr val="0033CC"/>
                </a:solidFill>
              </a:rPr>
              <a:t>فى</a:t>
            </a:r>
            <a:r>
              <a:rPr lang="ar-EG" altLang="en-US" sz="2400" b="1" dirty="0">
                <a:solidFill>
                  <a:srgbClr val="0033CC"/>
                </a:solidFill>
              </a:rPr>
              <a:t> الأرض وهذه المواد </a:t>
            </a:r>
            <a:r>
              <a:rPr lang="ar-EG" altLang="en-US" sz="2400" b="1" dirty="0" err="1">
                <a:solidFill>
                  <a:srgbClr val="0033CC"/>
                </a:solidFill>
              </a:rPr>
              <a:t>هى</a:t>
            </a:r>
            <a:r>
              <a:rPr lang="ar-EG" altLang="en-US" sz="2400" b="1" dirty="0">
                <a:solidFill>
                  <a:srgbClr val="0033CC"/>
                </a:solidFill>
              </a:rPr>
              <a:t> الأصل </a:t>
            </a:r>
            <a:r>
              <a:rPr lang="ar-EG" altLang="en-US" sz="2400" b="1" dirty="0" err="1">
                <a:solidFill>
                  <a:srgbClr val="0033CC"/>
                </a:solidFill>
              </a:rPr>
              <a:t>فى</a:t>
            </a:r>
            <a:r>
              <a:rPr lang="ar-EG" altLang="en-US" sz="2400" b="1" dirty="0">
                <a:solidFill>
                  <a:srgbClr val="0033CC"/>
                </a:solidFill>
              </a:rPr>
              <a:t> تكوين البترول. ونتيجة لضغط المواد الرسوبية المتراكمة تعمل على طرد المواد السائلة </a:t>
            </a:r>
            <a:r>
              <a:rPr lang="ar-EG" altLang="en-US" sz="2400" b="1" dirty="0" err="1">
                <a:solidFill>
                  <a:srgbClr val="0033CC"/>
                </a:solidFill>
              </a:rPr>
              <a:t>الممتزة</a:t>
            </a:r>
            <a:r>
              <a:rPr lang="ar-EG" altLang="en-US" sz="2400" b="1" dirty="0">
                <a:solidFill>
                  <a:srgbClr val="0033CC"/>
                </a:solidFill>
              </a:rPr>
              <a:t> </a:t>
            </a:r>
            <a:r>
              <a:rPr lang="ar-EG" altLang="en-US" sz="2400" b="1" dirty="0" err="1">
                <a:solidFill>
                  <a:srgbClr val="0033CC"/>
                </a:solidFill>
              </a:rPr>
              <a:t>فى</a:t>
            </a:r>
            <a:r>
              <a:rPr lang="ar-EG" altLang="en-US" sz="2400" b="1" dirty="0">
                <a:solidFill>
                  <a:srgbClr val="0033CC"/>
                </a:solidFill>
              </a:rPr>
              <a:t> الطبقات الحاملة للبترول لتهاجر خلال طبقات مسامية مغطاه بطبقات </a:t>
            </a:r>
            <a:r>
              <a:rPr lang="ar-EG" altLang="en-US" sz="2400" b="1" dirty="0" err="1">
                <a:solidFill>
                  <a:srgbClr val="0033CC"/>
                </a:solidFill>
              </a:rPr>
              <a:t>أخرىمن</a:t>
            </a:r>
            <a:r>
              <a:rPr lang="ar-EG" altLang="en-US" sz="2400" b="1" dirty="0">
                <a:solidFill>
                  <a:srgbClr val="0033CC"/>
                </a:solidFill>
              </a:rPr>
              <a:t> الصخر الصلب مكونة تراكيب جيولوجية تعرف </a:t>
            </a:r>
            <a:r>
              <a:rPr lang="ar-EG" altLang="en-US" sz="2400" b="1" dirty="0" err="1">
                <a:solidFill>
                  <a:srgbClr val="0033CC"/>
                </a:solidFill>
              </a:rPr>
              <a:t>بأسم</a:t>
            </a:r>
            <a:r>
              <a:rPr lang="ar-EG" altLang="en-US" sz="2400" b="1" dirty="0">
                <a:solidFill>
                  <a:srgbClr val="0033CC"/>
                </a:solidFill>
              </a:rPr>
              <a:t> </a:t>
            </a:r>
            <a:r>
              <a:rPr lang="ar-EG" altLang="en-US" sz="2400" b="1" u="sng" dirty="0">
                <a:solidFill>
                  <a:srgbClr val="996600"/>
                </a:solidFill>
              </a:rPr>
              <a:t>المصايد البترولية.</a:t>
            </a:r>
            <a:r>
              <a:rPr lang="ar-SA" altLang="en-US" sz="2400" b="1" u="sng" dirty="0">
                <a:solidFill>
                  <a:srgbClr val="996600"/>
                </a:solidFill>
              </a:rPr>
              <a:t> </a:t>
            </a:r>
            <a:endParaRPr lang="en-US" altLang="en-US" sz="2400" b="1" u="sng" dirty="0">
              <a:solidFill>
                <a:srgbClr val="9966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35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41B20-88E6-4C78-A670-F730ED55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384258F-9521-4D2D-B055-C3A214BE0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335" y="2057190"/>
            <a:ext cx="8138865" cy="20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9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DB1EDB-CAB7-45D5-ABE1-07C0BDFB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B2D02-9915-4FB7-B79B-FF05105AB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spcBef>
                <a:spcPct val="50000"/>
              </a:spcBef>
            </a:pPr>
            <a:r>
              <a:rPr lang="ar-EG" altLang="en-US" sz="2000" b="1" dirty="0"/>
              <a:t>*- </a:t>
            </a:r>
            <a:r>
              <a:rPr lang="ar-EG" altLang="en-US" sz="2000" b="1" dirty="0">
                <a:solidFill>
                  <a:srgbClr val="996600"/>
                </a:solidFill>
              </a:rPr>
              <a:t>تستغرق هذه العملية عشرات الملايين من السنين حتى يتكون البترول ولذا فإن الحقل </a:t>
            </a:r>
            <a:r>
              <a:rPr lang="ar-EG" altLang="en-US" sz="2000" b="1" dirty="0" err="1">
                <a:solidFill>
                  <a:srgbClr val="996600"/>
                </a:solidFill>
              </a:rPr>
              <a:t>البترولى</a:t>
            </a:r>
            <a:r>
              <a:rPr lang="ar-EG" altLang="en-US" sz="2000" b="1" dirty="0">
                <a:solidFill>
                  <a:srgbClr val="996600"/>
                </a:solidFill>
              </a:rPr>
              <a:t> الذى ينفذ لا يعوض مرة أخرى.</a:t>
            </a:r>
          </a:p>
          <a:p>
            <a:pPr algn="just" rtl="1">
              <a:spcBef>
                <a:spcPct val="50000"/>
              </a:spcBef>
            </a:pPr>
            <a:r>
              <a:rPr lang="ar-EG" altLang="en-US" sz="2000" b="1" dirty="0"/>
              <a:t>*- الحقل </a:t>
            </a:r>
            <a:r>
              <a:rPr lang="ar-EG" altLang="en-US" sz="2000" b="1" dirty="0" err="1"/>
              <a:t>البترولى</a:t>
            </a:r>
            <a:r>
              <a:rPr lang="ar-EG" altLang="en-US" sz="2000" b="1" dirty="0"/>
              <a:t> الواحد قد يحتوى على عدة طبقات رسوبية ذات تراكيب بترولية (مصايد) مختلفة </a:t>
            </a:r>
            <a:r>
              <a:rPr lang="ar-EG" altLang="en-US" sz="2000" b="1" dirty="0" err="1"/>
              <a:t>فى</a:t>
            </a:r>
            <a:r>
              <a:rPr lang="ar-EG" altLang="en-US" sz="2000" b="1" dirty="0"/>
              <a:t> درجة الجودة والمصدر والعمر.</a:t>
            </a:r>
          </a:p>
          <a:p>
            <a:pPr algn="just" rtl="1">
              <a:spcBef>
                <a:spcPct val="50000"/>
              </a:spcBef>
            </a:pPr>
            <a:r>
              <a:rPr lang="ar-EG" altLang="en-US" sz="2000" b="1" dirty="0"/>
              <a:t>*- </a:t>
            </a:r>
            <a:r>
              <a:rPr lang="ar-EG" altLang="en-US" sz="2000" b="1" dirty="0">
                <a:solidFill>
                  <a:srgbClr val="996600"/>
                </a:solidFill>
              </a:rPr>
              <a:t>كلما كان البترول أقدم عمراً كلما كان من النوع </a:t>
            </a:r>
            <a:r>
              <a:rPr lang="ar-EG" altLang="en-US" sz="2000" b="1" dirty="0" err="1">
                <a:solidFill>
                  <a:srgbClr val="996600"/>
                </a:solidFill>
              </a:rPr>
              <a:t>البارافينى</a:t>
            </a:r>
            <a:r>
              <a:rPr lang="ar-EG" altLang="en-US" sz="2000" b="1" dirty="0">
                <a:solidFill>
                  <a:srgbClr val="996600"/>
                </a:solidFill>
              </a:rPr>
              <a:t> الأكثر جودة حيث يعطى نسبة عالية من المقطرات الخفيفة والمتوسطة ونسبة أقل من المقطرات الثقيلة والعكس صحيح للبترول الأحدث عمراً.</a:t>
            </a:r>
            <a:endParaRPr lang="en-US" altLang="en-US" sz="2000" b="1" dirty="0">
              <a:solidFill>
                <a:srgbClr val="9966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2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D2F19-E3D4-4959-9E15-D36A2FE2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A8B011-0EBA-4EFE-AB9D-949C3D1DD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74643"/>
            <a:ext cx="8915400" cy="5036579"/>
          </a:xfrm>
        </p:spPr>
        <p:txBody>
          <a:bodyPr>
            <a:normAutofit fontScale="92500"/>
          </a:bodyPr>
          <a:lstStyle/>
          <a:p>
            <a:pPr algn="r" rtl="1"/>
            <a:r>
              <a:rPr lang="ar-DZ" sz="1600" b="1" dirty="0"/>
              <a:t>الحجم: ويمكن أن نميز بين:</a:t>
            </a:r>
          </a:p>
          <a:p>
            <a:pPr algn="r" rtl="1"/>
            <a:r>
              <a:rPr lang="ar-DZ" sz="1600" b="1" dirty="0"/>
              <a:t>1-1 البرميل </a:t>
            </a:r>
            <a:r>
              <a:rPr lang="fr-FR" sz="1600" b="1" dirty="0"/>
              <a:t>BARREL : </a:t>
            </a:r>
            <a:r>
              <a:rPr lang="ar-DZ" sz="1600" b="1" dirty="0"/>
              <a:t>وهي وحدة القياس الأمريكية والأكثر شيوعا واستعمالا في العالم وهو ما</a:t>
            </a:r>
          </a:p>
          <a:p>
            <a:pPr algn="r" rtl="1"/>
            <a:r>
              <a:rPr lang="ar-DZ" sz="1600" b="1" dirty="0"/>
              <a:t>يعادل 42 غالون أو ما يعادل 159 لتر.</a:t>
            </a:r>
          </a:p>
          <a:p>
            <a:pPr algn="r" rtl="1"/>
            <a:r>
              <a:rPr lang="ar-DZ" sz="1600" b="1" dirty="0"/>
              <a:t>2-1 المتر المكعب: ويعادل 6.28 برميل وستعمل هذا المعيار في بعض البلدان كفرنسا، ألمانيا.</a:t>
            </a:r>
          </a:p>
          <a:p>
            <a:pPr algn="r" rtl="1"/>
            <a:r>
              <a:rPr lang="ar-DZ" sz="1600" b="1" dirty="0"/>
              <a:t>2 . الوزن: وهي وحدة قياسية شائعة في استعمالها عالميا، ويعتمد مقياس الطن كوحدة قياسية لها، كما</a:t>
            </a:r>
          </a:p>
          <a:p>
            <a:pPr algn="r" rtl="1"/>
            <a:r>
              <a:rPr lang="ar-DZ" sz="1600" b="1" dirty="0"/>
              <a:t>يمثل مليون برميل = 50 مليون طن من النفط في العام. والقياس بالوزن ذو ثلاثة أنواع:</a:t>
            </a:r>
          </a:p>
          <a:p>
            <a:pPr algn="r" rtl="1"/>
            <a:r>
              <a:rPr lang="ar-DZ" sz="1600" b="1" dirty="0"/>
              <a:t>1-2 الطن الطويل </a:t>
            </a:r>
            <a:r>
              <a:rPr lang="fr-FR" sz="1600" b="1" dirty="0"/>
              <a:t>Long Ton </a:t>
            </a:r>
            <a:r>
              <a:rPr lang="ar-DZ" sz="1600" b="1" dirty="0"/>
              <a:t>ويعادل 1006 كغم.</a:t>
            </a:r>
          </a:p>
          <a:p>
            <a:pPr algn="r" rtl="1"/>
            <a:r>
              <a:rPr lang="ar-DZ" sz="1600" b="1" dirty="0"/>
              <a:t>2-2 الطن المتري </a:t>
            </a:r>
            <a:r>
              <a:rPr lang="fr-FR" sz="1600" b="1" dirty="0" err="1"/>
              <a:t>Metric</a:t>
            </a:r>
            <a:r>
              <a:rPr lang="fr-FR" sz="1600" b="1" dirty="0"/>
              <a:t> Ton </a:t>
            </a:r>
            <a:r>
              <a:rPr lang="ar-DZ" sz="1600" b="1" dirty="0"/>
              <a:t>ويعادل 999 كغم.</a:t>
            </a:r>
          </a:p>
          <a:p>
            <a:pPr algn="r" rtl="1"/>
            <a:r>
              <a:rPr lang="ar-DZ" sz="1600" b="1" dirty="0"/>
              <a:t>3-2 الطن القصير </a:t>
            </a:r>
            <a:r>
              <a:rPr lang="fr-FR" sz="1600" b="1" dirty="0"/>
              <a:t>Short Ton </a:t>
            </a:r>
            <a:r>
              <a:rPr lang="ar-DZ" sz="1600" b="1" dirty="0"/>
              <a:t>ويعادل 906 كغم.</a:t>
            </a:r>
          </a:p>
          <a:p>
            <a:pPr algn="r" rtl="1"/>
            <a:r>
              <a:rPr lang="ar-DZ" sz="1600" b="1" dirty="0"/>
              <a:t>وتقاس الغازات الطبيعية إما باستعمال القدم المكعب أو المتر المكعب ونظرا لضخامة إنتاج الغازات الطبيعية</a:t>
            </a:r>
          </a:p>
          <a:p>
            <a:pPr algn="r" rtl="1"/>
            <a:r>
              <a:rPr lang="ar-DZ" sz="1600" b="1" dirty="0"/>
              <a:t>فتعتبر وحدة القياس 1000 وحدة، إما أن يقال أو يعتمد 1000 قدم مكعب أو 1000 متر مكعب، علما أن</a:t>
            </a:r>
          </a:p>
          <a:p>
            <a:pPr algn="r" rtl="1"/>
            <a:r>
              <a:rPr lang="ar-DZ" sz="1600" b="1" dirty="0"/>
              <a:t>المتر المكعب يعادل حوالي 35.31 قدم 3 .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622590137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2520</Words>
  <Application>Microsoft Office PowerPoint</Application>
  <PresentationFormat>Grand écran</PresentationFormat>
  <Paragraphs>165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Tahoma</vt:lpstr>
      <vt:lpstr>Wingdings 3</vt:lpstr>
      <vt:lpstr>Brin</vt:lpstr>
      <vt:lpstr>الأهمية الإستراتيجية للنفط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التصنيف الاحتياطي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الأهمية الإستراتيجية للنفط </dc:title>
  <dc:creator>Djeddou</dc:creator>
  <cp:lastModifiedBy>Djeddou</cp:lastModifiedBy>
  <cp:revision>16</cp:revision>
  <dcterms:created xsi:type="dcterms:W3CDTF">2018-10-07T19:09:31Z</dcterms:created>
  <dcterms:modified xsi:type="dcterms:W3CDTF">2018-10-07T20:06:55Z</dcterms:modified>
</cp:coreProperties>
</file>