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362" r:id="rId2"/>
    <p:sldId id="363" r:id="rId3"/>
    <p:sldId id="261" r:id="rId4"/>
    <p:sldId id="373" r:id="rId5"/>
  </p:sldIdLst>
  <p:sldSz cx="9144000" cy="6858000" type="screen4x3"/>
  <p:notesSz cx="6669088" cy="98853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F7F7F"/>
    <a:srgbClr val="FFFF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97491" autoAdjust="0"/>
  </p:normalViewPr>
  <p:slideViewPr>
    <p:cSldViewPr>
      <p:cViewPr>
        <p:scale>
          <a:sx n="100" d="100"/>
          <a:sy n="100" d="100"/>
        </p:scale>
        <p:origin x="-570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1329F8B-760B-43B0-8FE0-4D7DF3060422}" type="datetimeFigureOut">
              <a:rPr lang="fr-FR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11CF97A-D739-4C11-A460-31105056CB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45747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5829EA4-9C4C-4221-83E7-10735F00134B}" type="datetimeFigureOut">
              <a:rPr lang="fr-FR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41363"/>
            <a:ext cx="4941888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695825"/>
            <a:ext cx="5335588" cy="4448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CD66B20-F253-4258-B646-6870E2D395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63263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F406DA-3B7A-4C33-8F0E-7C8C7BA0B929}" type="slidenum">
              <a:rPr lang="en-GB">
                <a:latin typeface="Arial" panose="020B0604020202020204" pitchFamily="34" charset="0"/>
                <a:ea typeface="MS Gothic" panose="020B0609070205080204" pitchFamily="49" charset="-128"/>
              </a:rPr>
              <a:pPr>
                <a:spcBef>
                  <a:spcPct val="0"/>
                </a:spcBef>
              </a:pPr>
              <a:t>1</a:t>
            </a:fld>
            <a:endParaRPr lang="en-GB">
              <a:latin typeface="Arial" panose="020B0604020202020204" pitchFamily="34" charset="0"/>
              <a:ea typeface="MS Gothic" panose="020B0609070205080204" pitchFamily="49" charset="-128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111250" y="741363"/>
            <a:ext cx="4446588" cy="37068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695825"/>
            <a:ext cx="4891088" cy="7747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30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D1F7C4-B2F2-445C-B64D-F93D41AD5FA5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36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83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A1017-C862-4A33-9AE3-EAD7BCBFEBCF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483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1B33D-EC07-418B-97F2-08E1BE263199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6D42-5A3D-4E65-BDA8-7D66D535075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7302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6010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66377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537222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2059536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876392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6D4B65-02E5-4B58-AB4F-324C3D8E13FF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6D8F1-21CD-4B04-AB3C-2BBBBD194AB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13102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1C1281-3B79-4D67-B5B6-F22C907BAD34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69FA3-DF08-45F4-897F-C90F4645AA1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0324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2CBF3-54CE-43A0-AC59-2BBD0A91E86D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1FA05-5BE8-4AA3-ADE2-FBC580CB7B8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80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4474FD-2FC5-446F-8616-B752ABCF49A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76BEA-0D91-41CD-B7FE-F3EE2CE1C36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8203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6FBBF-F912-4134-A1D4-101087159D47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DD91F-E3C0-4C71-A837-1D6096001D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9669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780EF-1450-4EF0-9FAB-41C0D0DA27DD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65AC5-38F2-4508-A90C-76A0B669B56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8588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41A333-C7EB-4381-A12B-732A20A4F255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F493A-DB6B-4868-B121-32D3D54FB00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119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C6197-0DF5-4DBA-B0A6-A50DCD88D5EE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6B5F7-25D2-4702-BF96-CD7EABB48E5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639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B11807-DE8E-4503-BB01-E3FCE0C226F4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C20C8-DA5D-4942-A433-2A34C44BF12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4905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B42FCE-628B-41E4-8669-4C2D6069F41A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1733-7645-4C32-9D70-38341D4BCBD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581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05/05/2021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7795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58888" y="125413"/>
            <a:ext cx="7345362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République Algérienne Démocratique et Populaire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1800" b="1">
                <a:latin typeface="Arial" panose="020B0604020202020204" pitchFamily="34" charset="0"/>
              </a:rPr>
              <a:t>Ministère De L’enseignement Supérieur Et de La Recherche Scientifique</a:t>
            </a: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Université de BISKRA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Département de Génie Civil et Hydraulique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68313" y="6453188"/>
            <a:ext cx="4849812" cy="19685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4100" name="Rectangle 31"/>
          <p:cNvSpPr>
            <a:spLocks noChangeArrowheads="1"/>
          </p:cNvSpPr>
          <p:nvPr/>
        </p:nvSpPr>
        <p:spPr bwMode="auto">
          <a:xfrm>
            <a:off x="6715125" y="6500813"/>
            <a:ext cx="1944688" cy="2159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FFFF00"/>
              </a:buClr>
              <a:buFont typeface="Arial" panose="020B0604020202020204" pitchFamily="34" charset="0"/>
              <a:buNone/>
            </a:pPr>
            <a:r>
              <a:rPr lang="fr-FR" sz="14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2019/2020</a:t>
            </a:r>
            <a:endParaRPr lang="en-GB" sz="1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468313" y="4518025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04813" y="3429000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3" name="Group 14"/>
          <p:cNvGrpSpPr>
            <a:grpSpLocks/>
          </p:cNvGrpSpPr>
          <p:nvPr/>
        </p:nvGrpSpPr>
        <p:grpSpPr bwMode="auto">
          <a:xfrm>
            <a:off x="642938" y="1143000"/>
            <a:ext cx="1328737" cy="1100138"/>
            <a:chOff x="5988" y="2511"/>
            <a:chExt cx="1110" cy="1205"/>
          </a:xfrm>
        </p:grpSpPr>
        <p:pic>
          <p:nvPicPr>
            <p:cNvPr id="4112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3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4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104" name="Group 14"/>
          <p:cNvGrpSpPr>
            <a:grpSpLocks/>
          </p:cNvGrpSpPr>
          <p:nvPr/>
        </p:nvGrpSpPr>
        <p:grpSpPr bwMode="auto">
          <a:xfrm>
            <a:off x="5429250" y="6286500"/>
            <a:ext cx="1071563" cy="428625"/>
            <a:chOff x="5988" y="2511"/>
            <a:chExt cx="1110" cy="1205"/>
          </a:xfrm>
        </p:grpSpPr>
        <p:pic>
          <p:nvPicPr>
            <p:cNvPr id="4109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1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105" name="ZoneTexte 19"/>
          <p:cNvSpPr txBox="1">
            <a:spLocks noChangeArrowheads="1"/>
          </p:cNvSpPr>
          <p:nvPr/>
        </p:nvSpPr>
        <p:spPr bwMode="auto">
          <a:xfrm>
            <a:off x="1928813" y="3643313"/>
            <a:ext cx="5286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CONSTRUCTION METALLIQUE (CM2)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 (3LMDGC)  TD </a:t>
            </a:r>
            <a:endParaRPr lang="fr-FR" sz="2800" b="1" dirty="0">
              <a:latin typeface="Arial" panose="020B0604020202020204" pitchFamily="34" charset="0"/>
            </a:endParaRPr>
          </a:p>
        </p:txBody>
      </p:sp>
      <p:sp>
        <p:nvSpPr>
          <p:cNvPr id="4106" name="ZoneTexte 20"/>
          <p:cNvSpPr txBox="1">
            <a:spLocks noChangeArrowheads="1"/>
          </p:cNvSpPr>
          <p:nvPr/>
        </p:nvSpPr>
        <p:spPr bwMode="auto">
          <a:xfrm>
            <a:off x="3143250" y="28575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MATIERE</a:t>
            </a:r>
          </a:p>
        </p:txBody>
      </p:sp>
      <p:sp>
        <p:nvSpPr>
          <p:cNvPr id="4107" name="ZoneTexte 21"/>
          <p:cNvSpPr txBox="1">
            <a:spLocks noChangeArrowheads="1"/>
          </p:cNvSpPr>
          <p:nvPr/>
        </p:nvSpPr>
        <p:spPr bwMode="auto">
          <a:xfrm>
            <a:off x="1000125" y="5395913"/>
            <a:ext cx="6929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CHARGEE DU MODULE: CHADLI MOUNIRA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72C317-5810-48D0-94EA-4154DB4F2842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0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TD LE DEVERSEMENT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0" y="0"/>
            <a:ext cx="1184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14282" y="714356"/>
            <a:ext cx="871543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r-FR" b="1" dirty="0" smtClean="0"/>
              <a:t>Série:</a:t>
            </a:r>
            <a:r>
              <a:rPr lang="fr-FR" dirty="0" smtClean="0"/>
              <a:t> </a:t>
            </a:r>
            <a:r>
              <a:rPr lang="fr-FR" b="1" dirty="0" smtClean="0"/>
              <a:t>CHAPITRE :</a:t>
            </a:r>
            <a:r>
              <a:rPr lang="fr-FR" b="1" i="1" dirty="0" smtClean="0"/>
              <a:t>LE DEVERSEMENT</a:t>
            </a:r>
            <a:endParaRPr lang="en-US" dirty="0" smtClean="0"/>
          </a:p>
          <a:p>
            <a:pPr algn="ctr"/>
            <a:r>
              <a:rPr lang="fr-FR" b="1" dirty="0" smtClean="0"/>
              <a:t>TD LE 31/05/2020</a:t>
            </a:r>
            <a:endParaRPr lang="en-US" dirty="0" smtClean="0"/>
          </a:p>
          <a:p>
            <a:r>
              <a:rPr lang="fr-FR" b="1" dirty="0" smtClean="0"/>
              <a:t> </a:t>
            </a:r>
            <a:endParaRPr lang="en-US" dirty="0" smtClean="0"/>
          </a:p>
          <a:p>
            <a:endParaRPr lang="ar-SA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14282" y="1428736"/>
            <a:ext cx="8715436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/>
              <a:t>EXERCICE 4:</a:t>
            </a:r>
          </a:p>
          <a:p>
            <a:r>
              <a:rPr lang="fr-FR" dirty="0" smtClean="0"/>
              <a:t>Une poutre HEA400 de 6 m de portée, encastrée à ses deux extrémités en regard de la torsion et de la flexion, supporte son poids propre </a:t>
            </a:r>
            <a:r>
              <a:rPr lang="fr-FR" b="1" dirty="0" smtClean="0"/>
              <a:t>g </a:t>
            </a:r>
            <a:r>
              <a:rPr lang="fr-FR" dirty="0" smtClean="0"/>
              <a:t>et en son centre de gravité un palan.</a:t>
            </a:r>
            <a:endParaRPr lang="en-US" dirty="0" smtClean="0"/>
          </a:p>
          <a:p>
            <a:r>
              <a:rPr lang="fr-FR" b="1" dirty="0" smtClean="0"/>
              <a:t>Calculer le moment ultime de déversement de cette poutre.</a:t>
            </a:r>
            <a:endParaRPr lang="en-US" dirty="0" smtClean="0"/>
          </a:p>
          <a:p>
            <a:endParaRPr lang="fr-FR" b="1" dirty="0" smtClean="0"/>
          </a:p>
          <a:p>
            <a:r>
              <a:rPr lang="fr-FR" dirty="0" smtClean="0"/>
              <a:t> </a:t>
            </a:r>
            <a:endParaRPr lang="en-US" dirty="0"/>
          </a:p>
        </p:txBody>
      </p:sp>
      <p:pic>
        <p:nvPicPr>
          <p:cNvPr id="9" name="Image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3214686"/>
            <a:ext cx="4973080" cy="263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5" cstate="print"/>
          <a:stretch>
            <a:fillRect/>
          </a:stretch>
        </p:blipFill>
        <p:spPr>
          <a:xfrm>
            <a:off x="6643702" y="2928934"/>
            <a:ext cx="733428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11849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4572000" y="142852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LE DEVERSEMENT</a:t>
            </a:r>
            <a:endParaRPr lang="fr-FR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42910" y="1071546"/>
            <a:ext cx="8001056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u="sng" dirty="0" smtClean="0"/>
              <a:t>SOULUTION EXERCICE N04</a:t>
            </a:r>
            <a:r>
              <a:rPr lang="fr-FR" b="1" dirty="0" smtClean="0"/>
              <a:t>:</a:t>
            </a:r>
            <a:endParaRPr lang="en-US" dirty="0" smtClean="0"/>
          </a:p>
          <a:p>
            <a:r>
              <a:rPr lang="fr-FR" b="1" dirty="0" smtClean="0"/>
              <a:t> </a:t>
            </a:r>
            <a:r>
              <a:rPr lang="fr-FR" dirty="0" smtClean="0"/>
              <a:t> </a:t>
            </a:r>
            <a:endParaRPr lang="en-US" dirty="0" smtClean="0"/>
          </a:p>
          <a:p>
            <a:endParaRPr lang="en-US" dirty="0" smtClean="0"/>
          </a:p>
          <a:p>
            <a:r>
              <a:rPr lang="fr-FR" dirty="0" smtClean="0"/>
              <a:t> 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10" name="صورة 9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3357562"/>
            <a:ext cx="6215106" cy="242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مربع نص 8"/>
          <p:cNvSpPr txBox="1"/>
          <p:nvPr/>
        </p:nvSpPr>
        <p:spPr>
          <a:xfrm>
            <a:off x="571472" y="1643050"/>
            <a:ext cx="842968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fr-FR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err="1" smtClean="0"/>
              <a:t>Zj</a:t>
            </a:r>
            <a:r>
              <a:rPr lang="fr-FR" b="1" dirty="0" smtClean="0"/>
              <a:t>=0 (poutre doublement symétrique), </a:t>
            </a:r>
            <a:r>
              <a:rPr lang="fr-FR" b="1" dirty="0" err="1" smtClean="0"/>
              <a:t>Zg</a:t>
            </a:r>
            <a:r>
              <a:rPr lang="fr-FR" b="1" dirty="0" smtClean="0"/>
              <a:t>=0 (centre de cisaillement)</a:t>
            </a:r>
          </a:p>
          <a:p>
            <a:r>
              <a:rPr lang="fr-FR" b="1" dirty="0" smtClean="0"/>
              <a:t>E= 21.104MPa ,  G= 80.103 </a:t>
            </a:r>
            <a:r>
              <a:rPr lang="fr-FR" b="1" dirty="0" err="1" smtClean="0"/>
              <a:t>Mpa</a:t>
            </a:r>
            <a:r>
              <a:rPr lang="fr-FR" b="1" dirty="0" smtClean="0"/>
              <a:t>, </a:t>
            </a:r>
            <a:r>
              <a:rPr lang="en-US" b="1" dirty="0" smtClean="0"/>
              <a:t>C1= 0.712 (charge </a:t>
            </a:r>
            <a:r>
              <a:rPr lang="en-US" b="1" dirty="0" err="1" smtClean="0"/>
              <a:t>répartie</a:t>
            </a:r>
            <a:r>
              <a:rPr lang="en-US" b="1" dirty="0" smtClean="0"/>
              <a:t>), K=0,5; </a:t>
            </a:r>
            <a:r>
              <a:rPr lang="en-US" b="1" dirty="0" err="1" smtClean="0"/>
              <a:t>Kw</a:t>
            </a:r>
            <a:r>
              <a:rPr lang="en-US" b="1" dirty="0" smtClean="0"/>
              <a:t>=1</a:t>
            </a:r>
            <a:endParaRPr lang="fr-FR" b="1" dirty="0" smtClean="0"/>
          </a:p>
          <a:p>
            <a:endParaRPr lang="ar-SA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642910" y="5929330"/>
            <a:ext cx="54292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Mcr</a:t>
            </a:r>
            <a:r>
              <a:rPr lang="en-US" b="1" dirty="0" smtClean="0"/>
              <a:t>=       </a:t>
            </a:r>
            <a:r>
              <a:rPr lang="en-US" b="1" dirty="0" smtClean="0"/>
              <a:t>1788, 91KN.m </a:t>
            </a:r>
            <a:endParaRPr lang="en-US" b="1" dirty="0" smtClean="0"/>
          </a:p>
        </p:txBody>
      </p:sp>
      <p:sp>
        <p:nvSpPr>
          <p:cNvPr id="13" name="مربع نص 12"/>
          <p:cNvSpPr txBox="1"/>
          <p:nvPr/>
        </p:nvSpPr>
        <p:spPr>
          <a:xfrm>
            <a:off x="714348" y="1643051"/>
            <a:ext cx="757242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/>
              <a:t>Le moment ultime de déversement est donné par l’expression suivante:           </a:t>
            </a:r>
            <a:r>
              <a:rPr lang="fr-FR" b="1" dirty="0" err="1" smtClean="0"/>
              <a:t>Mb,rd</a:t>
            </a:r>
            <a:r>
              <a:rPr lang="fr-FR" b="1" dirty="0" smtClean="0"/>
              <a:t> =</a:t>
            </a:r>
            <a:r>
              <a:rPr lang="fr-FR" b="1" i="1" dirty="0" err="1" smtClean="0"/>
              <a:t>c</a:t>
            </a:r>
            <a:r>
              <a:rPr lang="fr-FR" b="1" i="1" baseline="-25000" dirty="0" err="1" smtClean="0"/>
              <a:t>LT</a:t>
            </a:r>
            <a:r>
              <a:rPr lang="fr-FR" b="1" dirty="0" smtClean="0"/>
              <a:t> .</a:t>
            </a:r>
            <a:r>
              <a:rPr lang="fr-FR" b="1" i="1" dirty="0" err="1" smtClean="0"/>
              <a:t>b</a:t>
            </a:r>
            <a:r>
              <a:rPr lang="fr-FR" b="1" i="1" baseline="-25000" dirty="0" err="1" smtClean="0"/>
              <a:t>w</a:t>
            </a:r>
            <a:r>
              <a:rPr lang="fr-FR" b="1" dirty="0" smtClean="0"/>
              <a:t> .</a:t>
            </a:r>
            <a:r>
              <a:rPr lang="fr-FR" b="1" i="1" dirty="0" err="1" smtClean="0"/>
              <a:t>W</a:t>
            </a:r>
            <a:r>
              <a:rPr lang="fr-FR" b="1" i="1" baseline="-25000" dirty="0" err="1" smtClean="0"/>
              <a:t>pl</a:t>
            </a:r>
            <a:r>
              <a:rPr lang="fr-FR" b="1" dirty="0" smtClean="0"/>
              <a:t> </a:t>
            </a:r>
            <a:r>
              <a:rPr lang="fr-FR" b="1" baseline="-25000" dirty="0" smtClean="0"/>
              <a:t>,y . </a:t>
            </a:r>
            <a:r>
              <a:rPr lang="fr-FR" b="1" dirty="0" smtClean="0"/>
              <a:t>fy/γm1</a:t>
            </a:r>
          </a:p>
          <a:p>
            <a:r>
              <a:rPr lang="fr-FR" b="1" dirty="0" smtClean="0"/>
              <a:t>HEA400{ </a:t>
            </a:r>
            <a:r>
              <a:rPr lang="fr-FR" b="1" dirty="0" err="1" smtClean="0"/>
              <a:t>Iz</a:t>
            </a:r>
            <a:r>
              <a:rPr lang="fr-FR" b="1" dirty="0" smtClean="0"/>
              <a:t>= 8564.104mm4,  It= 189.104mm4, </a:t>
            </a:r>
            <a:r>
              <a:rPr lang="fr-FR" b="1" dirty="0" err="1" smtClean="0"/>
              <a:t>Iw</a:t>
            </a:r>
            <a:r>
              <a:rPr lang="fr-FR" b="1" dirty="0" smtClean="0"/>
              <a:t>= 2942.109mm6</a:t>
            </a:r>
          </a:p>
          <a:p>
            <a:endParaRPr lang="ar-SA" dirty="0"/>
          </a:p>
        </p:txBody>
      </p:sp>
      <p:pic>
        <p:nvPicPr>
          <p:cNvPr id="14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6" cstate="print"/>
          <a:stretch>
            <a:fillRect/>
          </a:stretch>
        </p:blipFill>
        <p:spPr>
          <a:xfrm>
            <a:off x="7858148" y="1643050"/>
            <a:ext cx="733428" cy="571504"/>
          </a:xfrm>
          <a:prstGeom prst="rect">
            <a:avLst/>
          </a:prstGeom>
        </p:spPr>
      </p:pic>
      <p:pic>
        <p:nvPicPr>
          <p:cNvPr id="16" name="صوت مسجّل">
            <a:hlinkClick r:id="" action="ppaction://media"/>
          </p:cNvPr>
          <p:cNvPicPr>
            <a:picLocks noRot="1" noChangeAspect="1"/>
          </p:cNvPicPr>
          <p:nvPr>
            <a:wavAudioFile r:embed="rId2" name="صوت مسجّل"/>
          </p:nvPr>
        </p:nvPicPr>
        <p:blipFill>
          <a:blip r:embed="rId7" cstate="print"/>
          <a:stretch>
            <a:fillRect/>
          </a:stretch>
        </p:blipFill>
        <p:spPr>
          <a:xfrm>
            <a:off x="7358082" y="3929066"/>
            <a:ext cx="804866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1246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E521AD-4B61-4BF7-B55F-29F3AC325527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-32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196" name="Rectangle 21"/>
          <p:cNvSpPr>
            <a:spLocks noChangeArrowheads="1"/>
          </p:cNvSpPr>
          <p:nvPr/>
        </p:nvSpPr>
        <p:spPr bwMode="auto">
          <a:xfrm>
            <a:off x="-328887" y="-153868"/>
            <a:ext cx="289694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  <a:p>
            <a:pPr algn="justLow">
              <a:spcBef>
                <a:spcPct val="0"/>
              </a:spcBef>
              <a:buNone/>
            </a:pPr>
            <a:r>
              <a:rPr lang="fr-FR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US" sz="2000" b="1" dirty="0" smtClean="0"/>
          </a:p>
          <a:p>
            <a:pPr algn="justLow">
              <a:spcBef>
                <a:spcPct val="0"/>
              </a:spcBef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</a:t>
            </a:r>
            <a:endParaRPr lang="fr-FR" sz="2000" dirty="0"/>
          </a:p>
          <a:p>
            <a:pPr algn="justLow">
              <a:spcBef>
                <a:spcPct val="0"/>
              </a:spcBef>
              <a:buFontTx/>
              <a:buNone/>
            </a:pPr>
            <a:r>
              <a:rPr lang="fr-FR" sz="1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286248" y="214291"/>
            <a:ext cx="43577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eaLnBrk="1" hangingPunct="1">
              <a:defRPr/>
            </a:pPr>
            <a:r>
              <a:rPr lang="fr-FR" b="1" dirty="0" smtClean="0">
                <a:ea typeface="Calibri" pitchFamily="34" charset="0"/>
                <a:cs typeface="Cambria,Bold"/>
              </a:rPr>
              <a:t>TD LE DEVERSEMENT</a:t>
            </a:r>
            <a:endParaRPr lang="fr-FR" dirty="0" smtClean="0"/>
          </a:p>
          <a:p>
            <a:endParaRPr lang="ar-SA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428596" y="857232"/>
            <a:ext cx="8358246" cy="369331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b="1" dirty="0" smtClean="0"/>
          </a:p>
          <a:p>
            <a:r>
              <a:rPr lang="fr-FR" b="1" dirty="0" smtClean="0"/>
              <a:t>2)</a:t>
            </a:r>
          </a:p>
          <a:p>
            <a:endParaRPr lang="fr-FR" b="1" dirty="0" smtClean="0"/>
          </a:p>
          <a:p>
            <a:endParaRPr lang="fr-FR" b="1" dirty="0" smtClean="0"/>
          </a:p>
          <a:p>
            <a:r>
              <a:rPr lang="fr-FR" b="1" dirty="0" smtClean="0"/>
              <a:t>3)</a:t>
            </a:r>
            <a:r>
              <a:rPr lang="fr-FR" dirty="0" smtClean="0"/>
              <a:t> </a:t>
            </a:r>
            <a:r>
              <a:rPr lang="fr-FR" dirty="0" err="1" smtClean="0"/>
              <a:t>ϕ</a:t>
            </a:r>
            <a:r>
              <a:rPr lang="fr-FR" baseline="-25000" dirty="0" err="1" smtClean="0"/>
              <a:t>LT</a:t>
            </a:r>
            <a:r>
              <a:rPr lang="fr-FR" dirty="0" smtClean="0"/>
              <a:t>=0.5 [1+</a:t>
            </a:r>
            <a:r>
              <a:rPr lang="fr-FR" dirty="0" err="1" smtClean="0"/>
              <a:t>α</a:t>
            </a:r>
            <a:r>
              <a:rPr lang="fr-FR" baseline="-25000" dirty="0" err="1" smtClean="0"/>
              <a:t>LT</a:t>
            </a:r>
            <a:r>
              <a:rPr lang="fr-FR" dirty="0" smtClean="0"/>
              <a:t> (λ_0.2)+λ</a:t>
            </a:r>
            <a:r>
              <a:rPr lang="fr-FR" baseline="30000" dirty="0" smtClean="0"/>
              <a:t>2</a:t>
            </a:r>
            <a:r>
              <a:rPr lang="fr-FR" baseline="-25000" dirty="0" smtClean="0"/>
              <a:t>LT</a:t>
            </a:r>
            <a:r>
              <a:rPr lang="fr-FR" dirty="0" smtClean="0"/>
              <a:t>]   </a:t>
            </a:r>
          </a:p>
          <a:p>
            <a:endParaRPr lang="fr-FR" dirty="0" smtClean="0"/>
          </a:p>
          <a:p>
            <a:endParaRPr lang="en-US" dirty="0" smtClean="0"/>
          </a:p>
          <a:p>
            <a:endParaRPr lang="fr-FR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 err="1" smtClean="0"/>
              <a:t>Donc</a:t>
            </a:r>
            <a:r>
              <a:rPr lang="en-US" b="1" dirty="0" smtClean="0"/>
              <a:t> </a:t>
            </a:r>
            <a:r>
              <a:rPr lang="en-US" b="1" dirty="0" err="1" smtClean="0"/>
              <a:t>Mbrd</a:t>
            </a:r>
            <a:r>
              <a:rPr lang="en-US" b="1" smtClean="0"/>
              <a:t>= </a:t>
            </a:r>
            <a:r>
              <a:rPr lang="en-US" b="1" smtClean="0"/>
              <a:t>487,12 </a:t>
            </a:r>
            <a:r>
              <a:rPr lang="en-US" b="1" dirty="0" err="1" smtClean="0"/>
              <a:t>KN.m</a:t>
            </a:r>
            <a:endParaRPr lang="en-US" b="1" dirty="0" smtClean="0"/>
          </a:p>
          <a:p>
            <a:endParaRPr lang="fr-FR" b="1" dirty="0" smtClean="0"/>
          </a:p>
          <a:p>
            <a:endParaRPr lang="fr-FR" b="1" dirty="0" smtClean="0"/>
          </a:p>
        </p:txBody>
      </p:sp>
      <p:pic>
        <p:nvPicPr>
          <p:cNvPr id="9" name="Image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928670"/>
            <a:ext cx="2542901" cy="82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2285992"/>
            <a:ext cx="5017135" cy="85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صوت مسجّل">
            <a:hlinkClick r:id="" action="ppaction://media"/>
          </p:cNvPr>
          <p:cNvPicPr>
            <a:picLocks noRot="1" noChangeAspect="1"/>
          </p:cNvPicPr>
          <p:nvPr>
            <a:wavAudioFile r:embed="rId1" name="صوت مسجّل"/>
          </p:nvPr>
        </p:nvPicPr>
        <p:blipFill>
          <a:blip r:embed="rId6" cstate="print"/>
          <a:stretch>
            <a:fillRect/>
          </a:stretch>
        </p:blipFill>
        <p:spPr>
          <a:xfrm>
            <a:off x="7572396" y="1714488"/>
            <a:ext cx="804866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27777</TotalTime>
  <Words>750</Words>
  <Application>Microsoft Office PowerPoint</Application>
  <PresentationFormat>Affichage à l'écran (4:3)</PresentationFormat>
  <Paragraphs>79</Paragraphs>
  <Slides>4</Slides>
  <Notes>4</Notes>
  <HiddenSlides>0</HiddenSlides>
  <MMClips>4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Facette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</dc:creator>
  <cp:lastModifiedBy>r2018</cp:lastModifiedBy>
  <cp:revision>365</cp:revision>
  <dcterms:created xsi:type="dcterms:W3CDTF">2013-08-19T06:57:44Z</dcterms:created>
  <dcterms:modified xsi:type="dcterms:W3CDTF">2021-05-05T13:28:44Z</dcterms:modified>
</cp:coreProperties>
</file>