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339" r:id="rId4"/>
    <p:sldId id="340" r:id="rId5"/>
    <p:sldId id="327" r:id="rId6"/>
    <p:sldId id="351" r:id="rId7"/>
    <p:sldId id="346" r:id="rId8"/>
    <p:sldId id="347" r:id="rId9"/>
    <p:sldId id="342" r:id="rId10"/>
    <p:sldId id="348" r:id="rId11"/>
    <p:sldId id="352" r:id="rId12"/>
    <p:sldId id="353" r:id="rId13"/>
    <p:sldId id="343" r:id="rId14"/>
    <p:sldId id="344" r:id="rId15"/>
    <p:sldId id="345" r:id="rId16"/>
    <p:sldId id="334" r:id="rId17"/>
    <p:sldId id="335" r:id="rId18"/>
    <p:sldId id="336" r:id="rId19"/>
    <p:sldId id="337" r:id="rId20"/>
    <p:sldId id="338" r:id="rId21"/>
    <p:sldId id="258" r:id="rId22"/>
    <p:sldId id="272" r:id="rId23"/>
    <p:sldId id="301" r:id="rId24"/>
    <p:sldId id="302" r:id="rId25"/>
    <p:sldId id="303" r:id="rId26"/>
    <p:sldId id="354" r:id="rId27"/>
    <p:sldId id="355" r:id="rId28"/>
    <p:sldId id="320" r:id="rId29"/>
    <p:sldId id="360" r:id="rId30"/>
    <p:sldId id="321" r:id="rId31"/>
    <p:sldId id="323" r:id="rId32"/>
    <p:sldId id="356" r:id="rId33"/>
    <p:sldId id="357" r:id="rId34"/>
    <p:sldId id="358" r:id="rId35"/>
    <p:sldId id="359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9225" autoAdjust="0"/>
  </p:normalViewPr>
  <p:slideViewPr>
    <p:cSldViewPr>
      <p:cViewPr>
        <p:scale>
          <a:sx n="70" d="100"/>
          <a:sy n="70" d="100"/>
        </p:scale>
        <p:origin x="-13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9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27/04/2021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5214974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Chapitre </a:t>
            </a:r>
            <a:r>
              <a:rPr lang="fr-FR" sz="4800" b="1" dirty="0" smtClean="0">
                <a:solidFill>
                  <a:schemeClr val="tx1"/>
                </a:solidFill>
              </a:rPr>
              <a:t>4 </a:t>
            </a:r>
            <a:r>
              <a:rPr lang="fr-FR" sz="4800" b="1" dirty="0" smtClean="0">
                <a:solidFill>
                  <a:schemeClr val="tx1"/>
                </a:solidFill>
              </a:rPr>
              <a:t/>
            </a:r>
            <a:br>
              <a:rPr lang="fr-FR" sz="4800" b="1" dirty="0" smtClean="0">
                <a:solidFill>
                  <a:schemeClr val="tx1"/>
                </a:solidFill>
              </a:rPr>
            </a:br>
            <a:r>
              <a:rPr lang="fr-FR" sz="4800" b="1" dirty="0" smtClean="0">
                <a:solidFill>
                  <a:schemeClr val="tx1"/>
                </a:solidFill>
              </a:rPr>
              <a:t>                                </a:t>
            </a:r>
            <a:br>
              <a:rPr lang="fr-FR" sz="4800" b="1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mécanismes d'exploitation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d'un système </a:t>
            </a:r>
            <a:r>
              <a:rPr lang="fr-FR" b="1" dirty="0" smtClean="0">
                <a:solidFill>
                  <a:schemeClr val="tx1"/>
                </a:solidFill>
              </a:rPr>
              <a:t>expert</a:t>
            </a:r>
            <a:br>
              <a:rPr lang="fr-FR" b="1" dirty="0" smtClean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Dr. Ben Seghier Nadia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621508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2020/2021</a:t>
            </a:r>
            <a:endParaRPr lang="fr-FR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17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Arrière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90011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Arrière (autre algorithme)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1714489"/>
            <a:ext cx="8929717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Arrière (autre algorithme)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153400" cy="990600"/>
          </a:xfrm>
        </p:spPr>
        <p:txBody>
          <a:bodyPr>
            <a:normAutofit/>
          </a:bodyPr>
          <a:lstStyle/>
          <a:p>
            <a:r>
              <a:rPr lang="fr-FR" sz="3600" b="1" i="1" dirty="0" smtClean="0"/>
              <a:t>Différence entre chainage avant et </a:t>
            </a:r>
            <a:r>
              <a:rPr lang="fr-FR" sz="3600" b="1" i="1" dirty="0" smtClean="0"/>
              <a:t>arrière</a:t>
            </a:r>
            <a:endParaRPr lang="fr-F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85828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3) Chainage mixte </a:t>
            </a:r>
          </a:p>
          <a:p>
            <a:r>
              <a:rPr lang="fr-FR" dirty="0" smtClean="0"/>
              <a:t>L’algorithme de chaînage mixte combine, comme son nom l’indique, les algorithmes de chaînage avant et de chaînage arrière. 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85828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Algorithme chaînage mixte : </a:t>
            </a:r>
          </a:p>
          <a:p>
            <a:pPr>
              <a:buNone/>
            </a:pPr>
            <a:r>
              <a:rPr lang="fr-FR" b="1" i="1" dirty="0" smtClean="0"/>
              <a:t>ENTREE</a:t>
            </a:r>
            <a:r>
              <a:rPr lang="fr-FR" i="1" dirty="0" smtClean="0"/>
              <a:t>: BF, BR, F </a:t>
            </a:r>
          </a:p>
          <a:p>
            <a:pPr>
              <a:buNone/>
            </a:pPr>
            <a:r>
              <a:rPr lang="fr-FR" i="1" dirty="0" smtClean="0"/>
              <a:t>F est le fait à déduire </a:t>
            </a:r>
          </a:p>
          <a:p>
            <a:pPr>
              <a:buNone/>
            </a:pPr>
            <a:r>
              <a:rPr lang="fr-FR" b="1" i="1" dirty="0" smtClean="0"/>
              <a:t>Tant que </a:t>
            </a:r>
            <a:r>
              <a:rPr lang="fr-FR" i="1" dirty="0" smtClean="0"/>
              <a:t>F n’est pas déduit mais peut encore l’être </a:t>
            </a:r>
            <a:r>
              <a:rPr lang="fr-FR" b="1" i="1" dirty="0" smtClean="0"/>
              <a:t>faire</a:t>
            </a:r>
            <a:r>
              <a:rPr lang="fr-FR" i="1" dirty="0" smtClean="0"/>
              <a:t> </a:t>
            </a:r>
          </a:p>
          <a:p>
            <a:pPr>
              <a:buNone/>
            </a:pPr>
            <a:r>
              <a:rPr lang="fr-FR" i="1" dirty="0" smtClean="0"/>
              <a:t>	Saturer la base de faits par chaînage avant (déduire tout ce qui peut être déduit) </a:t>
            </a:r>
          </a:p>
          <a:p>
            <a:pPr>
              <a:buNone/>
            </a:pPr>
            <a:r>
              <a:rPr lang="fr-FR" i="1" dirty="0" smtClean="0"/>
              <a:t>	Chercher quels sont les faits encore éventuellement déductibles </a:t>
            </a:r>
          </a:p>
          <a:p>
            <a:pPr>
              <a:buNone/>
            </a:pPr>
            <a:r>
              <a:rPr lang="fr-FR" i="1" dirty="0" smtClean="0"/>
              <a:t>	Déterminer une question pertinente à poser à l’utilisateur et ajouter sa réponse à la base de faits </a:t>
            </a:r>
          </a:p>
          <a:p>
            <a:pPr>
              <a:buNone/>
            </a:pPr>
            <a:r>
              <a:rPr lang="fr-FR" b="1" i="1" dirty="0" smtClean="0"/>
              <a:t>fin tant que </a:t>
            </a:r>
            <a:endParaRPr lang="fr-FR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892971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1571612"/>
            <a:ext cx="885827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900115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62188"/>
            <a:ext cx="6238902" cy="37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00174"/>
            <a:ext cx="900115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Mixte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90663"/>
            <a:ext cx="8715435" cy="50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52617"/>
            <a:ext cx="8715436" cy="4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1(avant)</a:t>
            </a:r>
            <a:endParaRPr lang="fr-F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95450"/>
            <a:ext cx="8786874" cy="48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1</a:t>
            </a:r>
            <a:r>
              <a:rPr lang="fr-FR" b="1" dirty="0" smtClean="0"/>
              <a:t>(avant)</a:t>
            </a:r>
            <a:endParaRPr lang="fr-F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24"/>
            <a:ext cx="8858312" cy="50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1</a:t>
            </a:r>
            <a:r>
              <a:rPr lang="fr-FR" b="1" dirty="0" smtClean="0"/>
              <a:t>(avant)</a:t>
            </a:r>
            <a:endParaRPr lang="fr-F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79296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286388"/>
            <a:ext cx="81439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1</a:t>
            </a:r>
            <a:r>
              <a:rPr lang="fr-FR" b="1" dirty="0" smtClean="0"/>
              <a:t>(avant)</a:t>
            </a:r>
            <a:endParaRPr lang="fr-F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583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51911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1(arrière)</a:t>
            </a:r>
            <a:endParaRPr lang="fr-FR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3582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1</a:t>
            </a:r>
            <a:r>
              <a:rPr lang="fr-FR" b="1" dirty="0" smtClean="0"/>
              <a:t>(arrière)</a:t>
            </a:r>
            <a:endParaRPr lang="fr-FR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Exemple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4958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 partir de la base de faits : B, C et des règles suivantes, cherchez le but H par un chainage avant. </a:t>
            </a:r>
          </a:p>
          <a:p>
            <a:pPr>
              <a:buNone/>
            </a:pPr>
            <a:r>
              <a:rPr lang="fr-FR" dirty="0" smtClean="0"/>
              <a:t>	R1	 Si B et D et E Alors F </a:t>
            </a:r>
          </a:p>
          <a:p>
            <a:pPr>
              <a:buNone/>
            </a:pPr>
            <a:r>
              <a:rPr lang="fr-FR" dirty="0" smtClean="0"/>
              <a:t>	R2	 Si G et D Alors A </a:t>
            </a:r>
          </a:p>
          <a:p>
            <a:pPr>
              <a:buNone/>
            </a:pPr>
            <a:r>
              <a:rPr lang="fr-FR" dirty="0" smtClean="0"/>
              <a:t>	R3	 Si C et F Alors A </a:t>
            </a:r>
          </a:p>
          <a:p>
            <a:pPr>
              <a:buNone/>
            </a:pPr>
            <a:r>
              <a:rPr lang="fr-FR" dirty="0" smtClean="0"/>
              <a:t>	R4	 Si B Alors X </a:t>
            </a:r>
          </a:p>
          <a:p>
            <a:pPr>
              <a:buNone/>
            </a:pPr>
            <a:r>
              <a:rPr lang="fr-FR" dirty="0" smtClean="0"/>
              <a:t>	R5	 Si D Alors E </a:t>
            </a:r>
          </a:p>
          <a:p>
            <a:pPr>
              <a:buNone/>
            </a:pPr>
            <a:r>
              <a:rPr lang="fr-FR" dirty="0" smtClean="0"/>
              <a:t>	R6	 Si X et A Alors H </a:t>
            </a:r>
          </a:p>
          <a:p>
            <a:pPr>
              <a:buNone/>
            </a:pPr>
            <a:r>
              <a:rPr lang="fr-FR" dirty="0" smtClean="0"/>
              <a:t>	R7	 Si C Alors D </a:t>
            </a:r>
          </a:p>
          <a:p>
            <a:pPr>
              <a:buNone/>
            </a:pPr>
            <a:r>
              <a:rPr lang="fr-FR" dirty="0" smtClean="0"/>
              <a:t>	R8	 Si X et C Alors A </a:t>
            </a:r>
          </a:p>
          <a:p>
            <a:pPr>
              <a:buNone/>
            </a:pPr>
            <a:r>
              <a:rPr lang="fr-FR" dirty="0" smtClean="0"/>
              <a:t>	R9	 Si X et B Alors D </a:t>
            </a:r>
          </a:p>
          <a:p>
            <a:r>
              <a:rPr lang="fr-FR" dirty="0" smtClean="0"/>
              <a:t>Lorsque plusieurs règles sont en compétition, on choisira la première.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44958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Etape 1 : </a:t>
            </a:r>
            <a:r>
              <a:rPr lang="fr-FR" dirty="0" smtClean="0"/>
              <a:t>Règles applicables : 4 ou 7. On choisit 4. </a:t>
            </a:r>
          </a:p>
          <a:p>
            <a:pPr>
              <a:buNone/>
            </a:pPr>
            <a:r>
              <a:rPr lang="fr-FR" dirty="0" smtClean="0"/>
              <a:t>	BF </a:t>
            </a:r>
            <a:r>
              <a:rPr lang="fr-FR" dirty="0" smtClean="0"/>
              <a:t>= {B,C,X}, La règle 4 est désactivée.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Etape 2 : </a:t>
            </a:r>
            <a:r>
              <a:rPr lang="fr-FR" dirty="0" smtClean="0"/>
              <a:t>Règles applicables : 7, 8 ou 9. On choisit 7. </a:t>
            </a:r>
          </a:p>
          <a:p>
            <a:pPr>
              <a:buNone/>
            </a:pPr>
            <a:r>
              <a:rPr lang="fr-FR" dirty="0" smtClean="0"/>
              <a:t>	BF </a:t>
            </a:r>
            <a:r>
              <a:rPr lang="fr-FR" dirty="0" smtClean="0"/>
              <a:t>= {B,C,X,D}, La règle 7 est désactivée.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Etape 3 : </a:t>
            </a:r>
            <a:r>
              <a:rPr lang="fr-FR" dirty="0" smtClean="0"/>
              <a:t>Règles applicables : 5, 8 ou 9. On choisit 5. </a:t>
            </a:r>
          </a:p>
          <a:p>
            <a:pPr>
              <a:buNone/>
            </a:pPr>
            <a:r>
              <a:rPr lang="fr-FR" dirty="0" smtClean="0"/>
              <a:t>	BF </a:t>
            </a:r>
            <a:r>
              <a:rPr lang="fr-FR" dirty="0" smtClean="0"/>
              <a:t>= {B,C,X,D,E}, La règle 5 est désactivée.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Etape 4 </a:t>
            </a:r>
            <a:r>
              <a:rPr lang="fr-FR" dirty="0" smtClean="0"/>
              <a:t>: Règles applicables : 1, 8 ou 9. On choisit 1. </a:t>
            </a:r>
          </a:p>
          <a:p>
            <a:pPr>
              <a:buNone/>
            </a:pPr>
            <a:r>
              <a:rPr lang="fr-FR" dirty="0" smtClean="0"/>
              <a:t>	BF </a:t>
            </a:r>
            <a:r>
              <a:rPr lang="fr-FR" dirty="0" smtClean="0"/>
              <a:t>= {B,C,X,D,E,F}, La règle 1 est désactivée.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Etape 5</a:t>
            </a:r>
            <a:r>
              <a:rPr lang="fr-FR" dirty="0" smtClean="0"/>
              <a:t>: Règles applicables: 3, 8 ou 9. On choisit 3. </a:t>
            </a:r>
          </a:p>
          <a:p>
            <a:pPr>
              <a:buNone/>
            </a:pPr>
            <a:r>
              <a:rPr lang="fr-FR" dirty="0" smtClean="0"/>
              <a:t>	BF </a:t>
            </a:r>
            <a:r>
              <a:rPr lang="fr-FR" dirty="0" smtClean="0"/>
              <a:t>= {B,C,X,D,E,F,A}, La règle 3 est désactivée.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Etape 6 : </a:t>
            </a:r>
            <a:r>
              <a:rPr lang="fr-FR" dirty="0" smtClean="0"/>
              <a:t>Règles applicables : 6, 8 ou 9. On choisit 6. </a:t>
            </a:r>
            <a:r>
              <a:rPr lang="fr-FR" b="1" dirty="0" smtClean="0"/>
              <a:t>H est établi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2 (avant)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85828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Chainage </a:t>
            </a:r>
            <a:r>
              <a:rPr lang="fr-FR" b="1" dirty="0" smtClean="0">
                <a:solidFill>
                  <a:srgbClr val="C00000"/>
                </a:solidFill>
              </a:rPr>
              <a:t>avant </a:t>
            </a:r>
          </a:p>
          <a:p>
            <a:r>
              <a:rPr lang="fr-FR" dirty="0" smtClean="0"/>
              <a:t>Un moteur d'inférence fonctionne dans ce mode lorsque les faits représentent des informations dont la vérité a été prouvée. Ce mode de fonctionnement va des faits vers les buts : </a:t>
            </a:r>
          </a:p>
          <a:p>
            <a:pPr lvl="1"/>
            <a:r>
              <a:rPr lang="fr-FR" dirty="0" smtClean="0"/>
              <a:t>Détecter les règles dont les prémisses sont vérifiées (filtrage) </a:t>
            </a:r>
          </a:p>
          <a:p>
            <a:pPr lvl="1"/>
            <a:r>
              <a:rPr lang="fr-FR" dirty="0" smtClean="0"/>
              <a:t>Sélectionner la règle à appliquer </a:t>
            </a:r>
          </a:p>
          <a:p>
            <a:pPr lvl="1"/>
            <a:r>
              <a:rPr lang="fr-FR" dirty="0" smtClean="0"/>
              <a:t>Appliquer la règle </a:t>
            </a:r>
          </a:p>
          <a:p>
            <a:pPr lvl="1"/>
            <a:r>
              <a:rPr lang="fr-FR" dirty="0" smtClean="0"/>
              <a:t>Recommencer jusqu'à ce qu'il n'y ait plus de règle applicable 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Avant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186254"/>
          </a:xfrm>
        </p:spPr>
        <p:txBody>
          <a:bodyPr>
            <a:noAutofit/>
          </a:bodyPr>
          <a:lstStyle/>
          <a:p>
            <a:r>
              <a:rPr lang="fr-FR" sz="2000" dirty="0" smtClean="0"/>
              <a:t>Seule la règle </a:t>
            </a:r>
            <a:r>
              <a:rPr lang="fr-FR" sz="2000" b="1" dirty="0" smtClean="0"/>
              <a:t>R6 possède H comme conséquence, donc : Nouveaux buts : X, A </a:t>
            </a:r>
          </a:p>
          <a:p>
            <a:r>
              <a:rPr lang="fr-FR" sz="2000" dirty="0" smtClean="0"/>
              <a:t>La règle </a:t>
            </a:r>
            <a:r>
              <a:rPr lang="fr-FR" sz="2000" b="1" dirty="0" smtClean="0"/>
              <a:t>R4 possède X comme conséquence, donc : Nouveaux buts : A, B </a:t>
            </a:r>
          </a:p>
          <a:p>
            <a:r>
              <a:rPr lang="fr-FR" sz="2000" dirty="0" smtClean="0"/>
              <a:t>B est un fait, donc : Nouveaux buts : A </a:t>
            </a:r>
          </a:p>
          <a:p>
            <a:r>
              <a:rPr lang="fr-FR" sz="2000" dirty="0" smtClean="0"/>
              <a:t>Trois règles possèdent A comme conséquence, ce qui détermine trois possibilités </a:t>
            </a:r>
            <a:r>
              <a:rPr lang="fr-FR" sz="2000" b="1" dirty="0" smtClean="0"/>
              <a:t>R2, R3, ou R8. </a:t>
            </a:r>
          </a:p>
          <a:p>
            <a:r>
              <a:rPr lang="fr-FR" sz="2000" dirty="0" smtClean="0"/>
              <a:t>Application de </a:t>
            </a:r>
            <a:r>
              <a:rPr lang="fr-FR" sz="2000" b="1" dirty="0" smtClean="0"/>
              <a:t>R2 Nouveaux buts : G, D </a:t>
            </a:r>
          </a:p>
          <a:p>
            <a:r>
              <a:rPr lang="fr-FR" sz="2000" dirty="0" smtClean="0"/>
              <a:t>G n’est jamais une conséquence donc : Echec --- </a:t>
            </a:r>
          </a:p>
          <a:p>
            <a:r>
              <a:rPr lang="fr-FR" sz="2000" dirty="0" smtClean="0"/>
              <a:t>Application de </a:t>
            </a:r>
            <a:r>
              <a:rPr lang="fr-FR" sz="2000" b="1" dirty="0" smtClean="0"/>
              <a:t>R3 Nouveaux buts : C, F =&gt; C est un fait, Nouveau but : F </a:t>
            </a:r>
          </a:p>
          <a:p>
            <a:r>
              <a:rPr lang="fr-FR" sz="2000" dirty="0" smtClean="0"/>
              <a:t>Application de </a:t>
            </a:r>
            <a:r>
              <a:rPr lang="fr-FR" sz="2000" b="1" dirty="0" smtClean="0"/>
              <a:t>R1 Nouveaux buts : B, D, E =&gt; B est un fait, Nouveaux buts : D, E </a:t>
            </a:r>
          </a:p>
          <a:p>
            <a:r>
              <a:rPr lang="fr-FR" sz="2000" dirty="0" smtClean="0"/>
              <a:t>Application de </a:t>
            </a:r>
            <a:r>
              <a:rPr lang="fr-FR" sz="2000" b="1" dirty="0" smtClean="0"/>
              <a:t>R7 Nouveaux buts : C, E =&gt; C est un fait, Nouveau but : E </a:t>
            </a:r>
          </a:p>
          <a:p>
            <a:r>
              <a:rPr lang="fr-FR" sz="2000" dirty="0" smtClean="0"/>
              <a:t>Application de </a:t>
            </a:r>
            <a:r>
              <a:rPr lang="fr-FR" sz="2000" b="1" dirty="0" smtClean="0"/>
              <a:t>R5 Nouveaux buts : D </a:t>
            </a:r>
          </a:p>
          <a:p>
            <a:r>
              <a:rPr lang="fr-FR" sz="2000" dirty="0" smtClean="0"/>
              <a:t>Application de </a:t>
            </a:r>
            <a:r>
              <a:rPr lang="fr-FR" sz="2000" b="1" dirty="0" smtClean="0"/>
              <a:t>R7 Nouveaux buts : C, C est un fait, donc Succès.</a:t>
            </a:r>
            <a:endParaRPr 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2 (arrière)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06" y="1600200"/>
            <a:ext cx="8572560" cy="685792"/>
          </a:xfrm>
        </p:spPr>
        <p:txBody>
          <a:bodyPr/>
          <a:lstStyle/>
          <a:p>
            <a:r>
              <a:rPr lang="fr-FR" dirty="0" smtClean="0"/>
              <a:t>On peut obtenir le même résultat en utilisant un arbre :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783" y="2071678"/>
            <a:ext cx="614529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2 (arrière)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3</a:t>
            </a:r>
            <a:endParaRPr lang="fr-F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690688"/>
            <a:ext cx="8896350" cy="46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7863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85765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3 (mixte)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14488"/>
            <a:ext cx="89058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3 </a:t>
            </a:r>
            <a:r>
              <a:rPr lang="fr-FR" b="1" dirty="0" smtClean="0"/>
              <a:t>(mixte)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8" y="1643070"/>
            <a:ext cx="8643954" cy="50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dirty="0" smtClean="0"/>
              <a:t>Exemple 3 </a:t>
            </a:r>
            <a:r>
              <a:rPr lang="fr-FR" b="1" dirty="0" smtClean="0"/>
              <a:t>(mixte)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Chaînage Avant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858280" cy="4972072"/>
          </a:xfrm>
        </p:spPr>
        <p:txBody>
          <a:bodyPr>
            <a:noAutofit/>
          </a:bodyPr>
          <a:lstStyle/>
          <a:p>
            <a:r>
              <a:rPr lang="fr-FR" sz="2100" b="1" i="1" dirty="0" smtClean="0">
                <a:solidFill>
                  <a:srgbClr val="FF0000"/>
                </a:solidFill>
              </a:rPr>
              <a:t>Algorithme </a:t>
            </a:r>
            <a:r>
              <a:rPr lang="fr-FR" sz="2100" b="1" i="1" dirty="0" smtClean="0">
                <a:solidFill>
                  <a:srgbClr val="FF0000"/>
                </a:solidFill>
              </a:rPr>
              <a:t>chaînage avant : </a:t>
            </a:r>
          </a:p>
          <a:p>
            <a:pPr>
              <a:buNone/>
            </a:pPr>
            <a:r>
              <a:rPr lang="fr-FR" sz="2100" b="1" i="1" dirty="0" smtClean="0"/>
              <a:t>ENTREE: BF, BR, F </a:t>
            </a:r>
          </a:p>
          <a:p>
            <a:pPr>
              <a:buNone/>
            </a:pPr>
            <a:r>
              <a:rPr lang="fr-FR" sz="2100" i="1" dirty="0" smtClean="0"/>
              <a:t>F est le fait à déduire </a:t>
            </a:r>
          </a:p>
          <a:p>
            <a:pPr>
              <a:buNone/>
            </a:pPr>
            <a:r>
              <a:rPr lang="fr-FR" sz="2100" b="1" i="1" dirty="0" smtClean="0"/>
              <a:t>Tant que </a:t>
            </a:r>
            <a:r>
              <a:rPr lang="fr-FR" sz="2100" i="1" dirty="0" smtClean="0"/>
              <a:t>F n’est pas dans BF et qu’il existe dans BR une règle applicable</a:t>
            </a:r>
            <a:r>
              <a:rPr lang="fr-FR" sz="2100" b="1" i="1" dirty="0" smtClean="0"/>
              <a:t> faire </a:t>
            </a:r>
          </a:p>
          <a:p>
            <a:pPr>
              <a:buNone/>
            </a:pPr>
            <a:r>
              <a:rPr lang="fr-FR" sz="2100" i="1" dirty="0" smtClean="0"/>
              <a:t>	choisir une règle applicable R </a:t>
            </a:r>
          </a:p>
          <a:p>
            <a:pPr>
              <a:buNone/>
            </a:pPr>
            <a:r>
              <a:rPr lang="fr-FR" sz="2100" i="1" dirty="0" smtClean="0"/>
              <a:t>	BR = BR − R (désactivation de R) </a:t>
            </a:r>
          </a:p>
          <a:p>
            <a:pPr>
              <a:buNone/>
            </a:pPr>
            <a:r>
              <a:rPr lang="fr-FR" sz="2100" b="1" i="1" dirty="0" smtClean="0"/>
              <a:t>fin tant que </a:t>
            </a:r>
          </a:p>
          <a:p>
            <a:pPr>
              <a:buNone/>
            </a:pPr>
            <a:r>
              <a:rPr lang="fr-FR" sz="2100" b="1" i="1" dirty="0" smtClean="0"/>
              <a:t>si </a:t>
            </a:r>
            <a:r>
              <a:rPr lang="fr-FR" sz="2100" i="1" dirty="0" smtClean="0"/>
              <a:t>F appartient à BF </a:t>
            </a:r>
            <a:r>
              <a:rPr lang="fr-FR" sz="2100" b="1" i="1" dirty="0" smtClean="0"/>
              <a:t>alors</a:t>
            </a:r>
            <a:r>
              <a:rPr lang="fr-FR" sz="2100" i="1" dirty="0" smtClean="0"/>
              <a:t> </a:t>
            </a:r>
          </a:p>
          <a:p>
            <a:pPr>
              <a:buNone/>
            </a:pPr>
            <a:r>
              <a:rPr lang="fr-FR" sz="2100" i="1" dirty="0" smtClean="0"/>
              <a:t>	F est établi </a:t>
            </a:r>
          </a:p>
          <a:p>
            <a:pPr>
              <a:buNone/>
            </a:pPr>
            <a:r>
              <a:rPr lang="fr-FR" sz="2100" b="1" i="1" dirty="0" smtClean="0"/>
              <a:t>sinon</a:t>
            </a:r>
            <a:r>
              <a:rPr lang="fr-FR" sz="2100" i="1" dirty="0" smtClean="0"/>
              <a:t> </a:t>
            </a:r>
          </a:p>
          <a:p>
            <a:pPr>
              <a:buNone/>
            </a:pPr>
            <a:r>
              <a:rPr lang="fr-FR" sz="2100" i="1" dirty="0" smtClean="0"/>
              <a:t>	F n’est pas établi </a:t>
            </a:r>
          </a:p>
          <a:p>
            <a:pPr>
              <a:buNone/>
            </a:pPr>
            <a:r>
              <a:rPr lang="fr-FR" sz="2100" b="1" i="1" dirty="0" err="1" smtClean="0"/>
              <a:t>finsi</a:t>
            </a:r>
            <a:endParaRPr lang="fr-FR" sz="2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Résolution de conflits : Problème du choix de la règle </a:t>
            </a:r>
            <a:r>
              <a:rPr lang="fr-FR" dirty="0" err="1" smtClean="0">
                <a:solidFill>
                  <a:srgbClr val="C00000"/>
                </a:solidFill>
              </a:rPr>
              <a:t>déclenchable</a:t>
            </a:r>
            <a:r>
              <a:rPr lang="fr-FR" dirty="0" smtClean="0">
                <a:solidFill>
                  <a:srgbClr val="C00000"/>
                </a:solidFill>
              </a:rPr>
              <a:t> à activer</a:t>
            </a:r>
          </a:p>
          <a:p>
            <a:r>
              <a:rPr lang="fr-FR" dirty="0" smtClean="0"/>
              <a:t>Différentes heuristiques possibles :</a:t>
            </a:r>
          </a:p>
          <a:p>
            <a:pPr lvl="1"/>
            <a:r>
              <a:rPr lang="fr-FR" dirty="0" smtClean="0"/>
              <a:t> dans l'ordre de l'écriture de la base</a:t>
            </a:r>
          </a:p>
          <a:p>
            <a:pPr lvl="1"/>
            <a:r>
              <a:rPr lang="fr-FR" dirty="0" smtClean="0"/>
              <a:t> au hasard</a:t>
            </a:r>
          </a:p>
          <a:p>
            <a:pPr lvl="1"/>
            <a:r>
              <a:rPr lang="fr-FR" dirty="0" smtClean="0"/>
              <a:t> toutes les </a:t>
            </a:r>
            <a:r>
              <a:rPr lang="fr-FR" dirty="0" smtClean="0"/>
              <a:t>règles </a:t>
            </a:r>
            <a:r>
              <a:rPr lang="fr-FR" dirty="0" err="1" smtClean="0"/>
              <a:t>déclenchables</a:t>
            </a:r>
            <a:r>
              <a:rPr lang="fr-FR" dirty="0" smtClean="0"/>
              <a:t> simultanément</a:t>
            </a:r>
          </a:p>
          <a:p>
            <a:pPr lvl="1"/>
            <a:r>
              <a:rPr lang="fr-FR" dirty="0" smtClean="0"/>
              <a:t> à partir de coefficients de priorité sur les règles</a:t>
            </a:r>
          </a:p>
          <a:p>
            <a:pPr lvl="1"/>
            <a:r>
              <a:rPr lang="fr-FR" dirty="0" smtClean="0"/>
              <a:t> règle dont la condition utilise les faits les plus récemment déduits</a:t>
            </a:r>
          </a:p>
          <a:p>
            <a:pPr lvl="1"/>
            <a:r>
              <a:rPr lang="fr-FR" dirty="0" smtClean="0"/>
              <a:t> à partir de règles de contrôle (</a:t>
            </a:r>
            <a:r>
              <a:rPr lang="fr-FR" dirty="0" err="1" smtClean="0"/>
              <a:t>méta-règles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Avant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643050"/>
            <a:ext cx="8915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Avant (autre algorithme)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98"/>
            <a:ext cx="892971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Arrière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71637"/>
            <a:ext cx="8929718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Arrière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06" y="1600200"/>
            <a:ext cx="8858280" cy="4495800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solidFill>
                  <a:srgbClr val="FF0000"/>
                </a:solidFill>
              </a:rPr>
              <a:t>Le processus de chainage arrière suit l’algorithme suivant : </a:t>
            </a:r>
          </a:p>
          <a:p>
            <a:pPr>
              <a:buNone/>
            </a:pPr>
            <a:r>
              <a:rPr lang="fr-FR" i="1" dirty="0" smtClean="0"/>
              <a:t>But initial placé au sommet d’une pile </a:t>
            </a:r>
          </a:p>
          <a:p>
            <a:pPr>
              <a:buNone/>
            </a:pPr>
            <a:r>
              <a:rPr lang="fr-FR" i="1" dirty="0" smtClean="0"/>
              <a:t>	Détection des règles qui concluent à ce but </a:t>
            </a:r>
          </a:p>
          <a:p>
            <a:pPr>
              <a:buNone/>
            </a:pPr>
            <a:r>
              <a:rPr lang="fr-FR" i="1" dirty="0" smtClean="0"/>
              <a:t>	Résolution de conflits </a:t>
            </a:r>
          </a:p>
          <a:p>
            <a:pPr>
              <a:buNone/>
            </a:pPr>
            <a:r>
              <a:rPr lang="fr-FR" i="1" dirty="0" smtClean="0"/>
              <a:t>		Application de la règle, </a:t>
            </a:r>
            <a:r>
              <a:rPr lang="fr-FR" i="1" dirty="0" err="1" smtClean="0"/>
              <a:t>i.e</a:t>
            </a:r>
            <a:r>
              <a:rPr lang="fr-FR" i="1" dirty="0" smtClean="0"/>
              <a:t>, les éléments des prémisses 	deviennent de nouveau sous- buts à atteindre. </a:t>
            </a:r>
          </a:p>
          <a:p>
            <a:pPr>
              <a:buNone/>
            </a:pPr>
            <a:r>
              <a:rPr lang="fr-FR" i="1" dirty="0" smtClean="0"/>
              <a:t>Arrêt : pile vide ou aucune règle applicable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b="1" i="1" dirty="0" smtClean="0"/>
              <a:t>Chaînage Arrière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</TotalTime>
  <Words>559</Words>
  <PresentationFormat>Affichage à l'écran (4:3)</PresentationFormat>
  <Paragraphs>112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Médian</vt:lpstr>
      <vt:lpstr>Chapitre 4                                    Les mécanismes d'exploitation d'un système expert </vt:lpstr>
      <vt:lpstr>Diapositive 2</vt:lpstr>
      <vt:lpstr>Chaînage Avant</vt:lpstr>
      <vt:lpstr>Chaînage Avant</vt:lpstr>
      <vt:lpstr>Chaînage Avant</vt:lpstr>
      <vt:lpstr>Chaînage Avant (autre algorithme)</vt:lpstr>
      <vt:lpstr>Chaînage Arrière</vt:lpstr>
      <vt:lpstr>Chaînage Arrière</vt:lpstr>
      <vt:lpstr>Chaînage Arrière</vt:lpstr>
      <vt:lpstr>Chaînage Arrière</vt:lpstr>
      <vt:lpstr>Chaînage Arrière (autre algorithme)</vt:lpstr>
      <vt:lpstr>Chaînage Arrière (autre algorithme)</vt:lpstr>
      <vt:lpstr>Différence entre chainage avant et arrière</vt:lpstr>
      <vt:lpstr>Chaînage Mixte</vt:lpstr>
      <vt:lpstr>Chaînage Mixte</vt:lpstr>
      <vt:lpstr>Chaînage Mixte</vt:lpstr>
      <vt:lpstr>Chaînage Mixte</vt:lpstr>
      <vt:lpstr>Chaînage Mixte</vt:lpstr>
      <vt:lpstr>Chaînage Mixte</vt:lpstr>
      <vt:lpstr>Chaînage Mixte</vt:lpstr>
      <vt:lpstr>Exemple 1</vt:lpstr>
      <vt:lpstr>Exemple 1(avant)</vt:lpstr>
      <vt:lpstr>Exemple 1(avant)</vt:lpstr>
      <vt:lpstr>Exemple 1(avant)</vt:lpstr>
      <vt:lpstr>Exemple 1(avant)</vt:lpstr>
      <vt:lpstr>Exemple 1(arrière)</vt:lpstr>
      <vt:lpstr>Exemple 1(arrière)</vt:lpstr>
      <vt:lpstr>Exemple 2</vt:lpstr>
      <vt:lpstr>Exemple 2 (avant) </vt:lpstr>
      <vt:lpstr>Exemple 2 (arrière)</vt:lpstr>
      <vt:lpstr>Exemple 2 (arrière)</vt:lpstr>
      <vt:lpstr>Exemple 3</vt:lpstr>
      <vt:lpstr>Exemple 3 (mixte)</vt:lpstr>
      <vt:lpstr>Exemple 3 (mixte)</vt:lpstr>
      <vt:lpstr>Exemple 3 (mixte)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nadi</dc:creator>
  <cp:lastModifiedBy>nadi</cp:lastModifiedBy>
  <cp:revision>266</cp:revision>
  <dcterms:created xsi:type="dcterms:W3CDTF">2021-03-21T11:01:09Z</dcterms:created>
  <dcterms:modified xsi:type="dcterms:W3CDTF">2021-04-27T11:10:22Z</dcterms:modified>
</cp:coreProperties>
</file>