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62" r:id="rId5"/>
    <p:sldId id="263" r:id="rId6"/>
    <p:sldId id="264" r:id="rId7"/>
    <p:sldId id="260" r:id="rId8"/>
    <p:sldId id="261" r:id="rId9"/>
    <p:sldId id="265" r:id="rId10"/>
    <p:sldId id="266" r:id="rId11"/>
    <p:sldId id="267" r:id="rId12"/>
    <p:sldId id="268" r:id="rId13"/>
    <p:sldId id="269" r:id="rId14"/>
    <p:sldId id="270"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F46EDF-FA65-4855-A214-A8718C8EFE29}" type="doc">
      <dgm:prSet loTypeId="urn:microsoft.com/office/officeart/2009/3/layout/OpposingIdeas" loCatId="relationship" qsTypeId="urn:microsoft.com/office/officeart/2005/8/quickstyle/3d1" qsCatId="3D" csTypeId="urn:microsoft.com/office/officeart/2005/8/colors/accent1_2" csCatId="accent1" phldr="1"/>
      <dgm:spPr/>
      <dgm:t>
        <a:bodyPr/>
        <a:lstStyle/>
        <a:p>
          <a:endParaRPr lang="fr-FR"/>
        </a:p>
      </dgm:t>
    </dgm:pt>
    <dgm:pt modelId="{15285245-111C-4003-B6C6-3757648F69CA}">
      <dgm:prSet phldrT="[Texte]"/>
      <dgm:spPr/>
      <dgm:t>
        <a:bodyPr/>
        <a:lstStyle/>
        <a:p>
          <a:r>
            <a:rPr lang="ar-DZ" dirty="0" smtClean="0"/>
            <a:t>معلومات كمية (مالية): </a:t>
          </a:r>
          <a:endParaRPr lang="fr-FR" dirty="0"/>
        </a:p>
      </dgm:t>
    </dgm:pt>
    <dgm:pt modelId="{CB810755-F89D-4CF8-8FB6-DEF760327BF9}" type="parTrans" cxnId="{36C88F24-BF29-4DBE-8915-6BCFEDC64D6D}">
      <dgm:prSet/>
      <dgm:spPr/>
      <dgm:t>
        <a:bodyPr/>
        <a:lstStyle/>
        <a:p>
          <a:endParaRPr lang="fr-FR"/>
        </a:p>
      </dgm:t>
    </dgm:pt>
    <dgm:pt modelId="{8E7E41AD-0915-495E-B1D7-2117ABF99BDA}" type="sibTrans" cxnId="{36C88F24-BF29-4DBE-8915-6BCFEDC64D6D}">
      <dgm:prSet/>
      <dgm:spPr/>
      <dgm:t>
        <a:bodyPr/>
        <a:lstStyle/>
        <a:p>
          <a:endParaRPr lang="fr-FR"/>
        </a:p>
      </dgm:t>
    </dgm:pt>
    <dgm:pt modelId="{A9A09920-AC8D-42AA-88B4-4179D71E0081}">
      <dgm:prSet phldrT="[Texte]"/>
      <dgm:spPr/>
      <dgm:t>
        <a:bodyPr anchor="ctr"/>
        <a:lstStyle/>
        <a:p>
          <a:pPr algn="ctr" rtl="1"/>
          <a:r>
            <a:rPr lang="ar-DZ" b="1" dirty="0" smtClean="0"/>
            <a:t>يمكن تحديد اربع مجالات اساسية يتم من خلالها الافصاح عن المعلومات الكمية متمثلة في الميزانية و قائمة العمل  و قائمة التغير في حقوق الملكية و قائمة النشاطات النقدة .</a:t>
          </a:r>
          <a:endParaRPr lang="fr-FR" b="1" dirty="0"/>
        </a:p>
      </dgm:t>
    </dgm:pt>
    <dgm:pt modelId="{DB653233-AAE2-457C-923E-2B6CD5C8D5F9}" type="parTrans" cxnId="{AF357C0B-E937-482E-93D9-B8B5C4238336}">
      <dgm:prSet/>
      <dgm:spPr/>
      <dgm:t>
        <a:bodyPr/>
        <a:lstStyle/>
        <a:p>
          <a:endParaRPr lang="fr-FR"/>
        </a:p>
      </dgm:t>
    </dgm:pt>
    <dgm:pt modelId="{101641E3-24B8-47AA-A6B1-E66449B8E390}" type="sibTrans" cxnId="{AF357C0B-E937-482E-93D9-B8B5C4238336}">
      <dgm:prSet/>
      <dgm:spPr/>
      <dgm:t>
        <a:bodyPr/>
        <a:lstStyle/>
        <a:p>
          <a:endParaRPr lang="fr-FR"/>
        </a:p>
      </dgm:t>
    </dgm:pt>
    <dgm:pt modelId="{5030C59D-0E3C-45F7-9C0A-9E29486366B0}">
      <dgm:prSet phldrT="[Texte]"/>
      <dgm:spPr/>
      <dgm:t>
        <a:bodyPr/>
        <a:lstStyle/>
        <a:p>
          <a:r>
            <a:rPr lang="en-US" dirty="0" smtClean="0"/>
            <a:t>(</a:t>
          </a:r>
          <a:r>
            <a:rPr lang="ar-DZ" dirty="0" smtClean="0"/>
            <a:t>المعلومات غير الكمية (غير المالية</a:t>
          </a:r>
          <a:endParaRPr lang="fr-FR" dirty="0"/>
        </a:p>
      </dgm:t>
    </dgm:pt>
    <dgm:pt modelId="{9B413C51-8AA2-46C1-B193-48A30DAFA763}" type="parTrans" cxnId="{19FC787D-F950-4B0C-BF91-5023626F3F41}">
      <dgm:prSet/>
      <dgm:spPr/>
      <dgm:t>
        <a:bodyPr/>
        <a:lstStyle/>
        <a:p>
          <a:endParaRPr lang="fr-FR"/>
        </a:p>
      </dgm:t>
    </dgm:pt>
    <dgm:pt modelId="{0DAE527D-5CBD-4E3C-9F81-704FAB5EEF2D}" type="sibTrans" cxnId="{19FC787D-F950-4B0C-BF91-5023626F3F41}">
      <dgm:prSet/>
      <dgm:spPr/>
      <dgm:t>
        <a:bodyPr/>
        <a:lstStyle/>
        <a:p>
          <a:endParaRPr lang="fr-FR"/>
        </a:p>
      </dgm:t>
    </dgm:pt>
    <dgm:pt modelId="{CD99CD83-1833-41C6-880F-6CC156CF732F}">
      <dgm:prSet phldrT="[Texte]" custT="1"/>
      <dgm:spPr/>
      <dgm:t>
        <a:bodyPr anchor="ctr"/>
        <a:lstStyle/>
        <a:p>
          <a:pPr algn="ctr" rtl="1">
            <a:lnSpc>
              <a:spcPct val="100000"/>
            </a:lnSpc>
          </a:pPr>
          <a:r>
            <a:rPr lang="ar-DZ" sz="1800" b="1" dirty="0" smtClean="0"/>
            <a:t>يتم الافصاح عن هذا الجانب من التقارير المحاسبية بشكل وصفي و من  شكله ان يزيد فهم المستخدم و لغته </a:t>
          </a:r>
          <a:r>
            <a:rPr lang="ar-DZ" sz="1800" b="1" dirty="0" err="1" smtClean="0"/>
            <a:t>بالارقام</a:t>
          </a:r>
          <a:r>
            <a:rPr lang="ar-DZ" sz="1800" b="1" dirty="0" smtClean="0"/>
            <a:t> ( المبالغ النقدية) الظاهرة في القوائم المالية</a:t>
          </a:r>
          <a:endParaRPr lang="fr-FR" sz="1800" b="1" dirty="0"/>
        </a:p>
      </dgm:t>
    </dgm:pt>
    <dgm:pt modelId="{2B52373E-FAC2-44C3-AC3A-A9BB423E0541}" type="parTrans" cxnId="{83551EE8-ABAB-41D1-8139-9B1948FFEDA7}">
      <dgm:prSet/>
      <dgm:spPr/>
      <dgm:t>
        <a:bodyPr/>
        <a:lstStyle/>
        <a:p>
          <a:endParaRPr lang="fr-FR"/>
        </a:p>
      </dgm:t>
    </dgm:pt>
    <dgm:pt modelId="{3578E6F7-A9AE-47F7-B3F5-D2B11AA3C313}" type="sibTrans" cxnId="{83551EE8-ABAB-41D1-8139-9B1948FFEDA7}">
      <dgm:prSet/>
      <dgm:spPr/>
      <dgm:t>
        <a:bodyPr/>
        <a:lstStyle/>
        <a:p>
          <a:endParaRPr lang="fr-FR"/>
        </a:p>
      </dgm:t>
    </dgm:pt>
    <dgm:pt modelId="{A98AAC92-18BA-4EA8-BC09-5F43F8617EEE}">
      <dgm:prSet/>
      <dgm:spPr/>
      <dgm:t>
        <a:bodyPr/>
        <a:lstStyle/>
        <a:p>
          <a:endParaRPr lang="fr-FR"/>
        </a:p>
      </dgm:t>
    </dgm:pt>
    <dgm:pt modelId="{7B81104F-1687-439D-BFE2-4E24B589A8D7}" type="parTrans" cxnId="{58196E5D-6844-4131-8F86-F4934057A2F2}">
      <dgm:prSet/>
      <dgm:spPr/>
      <dgm:t>
        <a:bodyPr/>
        <a:lstStyle/>
        <a:p>
          <a:endParaRPr lang="fr-FR"/>
        </a:p>
      </dgm:t>
    </dgm:pt>
    <dgm:pt modelId="{D456D8B3-1F88-4C17-96C4-C5979BF43D92}" type="sibTrans" cxnId="{58196E5D-6844-4131-8F86-F4934057A2F2}">
      <dgm:prSet/>
      <dgm:spPr/>
      <dgm:t>
        <a:bodyPr/>
        <a:lstStyle/>
        <a:p>
          <a:endParaRPr lang="fr-FR"/>
        </a:p>
      </dgm:t>
    </dgm:pt>
    <dgm:pt modelId="{7CAA754F-1272-4F01-97E2-FEE5AFF66924}">
      <dgm:prSet/>
      <dgm:spPr/>
      <dgm:t>
        <a:bodyPr anchor="ctr"/>
        <a:lstStyle/>
        <a:p>
          <a:pPr algn="r" rtl="1"/>
          <a:endParaRPr lang="fr-FR" dirty="0"/>
        </a:p>
      </dgm:t>
    </dgm:pt>
    <dgm:pt modelId="{78E52649-D28D-4D12-BB45-9ABD7387EF1F}" type="parTrans" cxnId="{8C504B87-A1B9-4569-88B9-EDD70F74F9A8}">
      <dgm:prSet/>
      <dgm:spPr/>
      <dgm:t>
        <a:bodyPr/>
        <a:lstStyle/>
        <a:p>
          <a:endParaRPr lang="fr-FR"/>
        </a:p>
      </dgm:t>
    </dgm:pt>
    <dgm:pt modelId="{FF2FDC4F-1FAB-402E-9D4A-239A22EA18B0}" type="sibTrans" cxnId="{8C504B87-A1B9-4569-88B9-EDD70F74F9A8}">
      <dgm:prSet/>
      <dgm:spPr/>
      <dgm:t>
        <a:bodyPr/>
        <a:lstStyle/>
        <a:p>
          <a:endParaRPr lang="fr-FR"/>
        </a:p>
      </dgm:t>
    </dgm:pt>
    <dgm:pt modelId="{4EC26FF5-4B78-4679-A606-46DF3A482166}" type="pres">
      <dgm:prSet presAssocID="{59F46EDF-FA65-4855-A214-A8718C8EFE29}" presName="Name0" presStyleCnt="0">
        <dgm:presLayoutVars>
          <dgm:chMax val="2"/>
          <dgm:dir/>
          <dgm:animOne val="branch"/>
          <dgm:animLvl val="lvl"/>
          <dgm:resizeHandles val="exact"/>
        </dgm:presLayoutVars>
      </dgm:prSet>
      <dgm:spPr/>
      <dgm:t>
        <a:bodyPr/>
        <a:lstStyle/>
        <a:p>
          <a:endParaRPr lang="fr-FR"/>
        </a:p>
      </dgm:t>
    </dgm:pt>
    <dgm:pt modelId="{831FA1DA-FC20-42B7-B36C-9B1FE2C4271D}" type="pres">
      <dgm:prSet presAssocID="{59F46EDF-FA65-4855-A214-A8718C8EFE29}" presName="Background" presStyleLbl="node1" presStyleIdx="0" presStyleCnt="1"/>
      <dgm:spPr/>
    </dgm:pt>
    <dgm:pt modelId="{5BE33428-60EB-4009-9784-5878061DA142}" type="pres">
      <dgm:prSet presAssocID="{59F46EDF-FA65-4855-A214-A8718C8EFE29}" presName="Divider" presStyleLbl="callout" presStyleIdx="0" presStyleCnt="1"/>
      <dgm:spPr/>
    </dgm:pt>
    <dgm:pt modelId="{01069286-B396-4684-9666-A685A3B1427C}" type="pres">
      <dgm:prSet presAssocID="{59F46EDF-FA65-4855-A214-A8718C8EFE29}" presName="ChildText1" presStyleLbl="revTx" presStyleIdx="0" presStyleCnt="0">
        <dgm:presLayoutVars>
          <dgm:chMax val="0"/>
          <dgm:chPref val="0"/>
          <dgm:bulletEnabled val="1"/>
        </dgm:presLayoutVars>
      </dgm:prSet>
      <dgm:spPr/>
      <dgm:t>
        <a:bodyPr/>
        <a:lstStyle/>
        <a:p>
          <a:endParaRPr lang="fr-FR"/>
        </a:p>
      </dgm:t>
    </dgm:pt>
    <dgm:pt modelId="{F31FCF57-4628-4B56-B194-7B24D16FB658}" type="pres">
      <dgm:prSet presAssocID="{59F46EDF-FA65-4855-A214-A8718C8EFE29}" presName="ChildText2" presStyleLbl="revTx" presStyleIdx="0" presStyleCnt="0">
        <dgm:presLayoutVars>
          <dgm:chMax val="0"/>
          <dgm:chPref val="0"/>
          <dgm:bulletEnabled val="1"/>
        </dgm:presLayoutVars>
      </dgm:prSet>
      <dgm:spPr/>
      <dgm:t>
        <a:bodyPr/>
        <a:lstStyle/>
        <a:p>
          <a:endParaRPr lang="fr-FR"/>
        </a:p>
      </dgm:t>
    </dgm:pt>
    <dgm:pt modelId="{67E4EA80-8955-4DE5-A9DD-83AE16002A5B}" type="pres">
      <dgm:prSet presAssocID="{59F46EDF-FA65-4855-A214-A8718C8EFE29}" presName="ParentText1" presStyleLbl="revTx" presStyleIdx="0" presStyleCnt="0">
        <dgm:presLayoutVars>
          <dgm:chMax val="1"/>
          <dgm:chPref val="1"/>
        </dgm:presLayoutVars>
      </dgm:prSet>
      <dgm:spPr/>
      <dgm:t>
        <a:bodyPr/>
        <a:lstStyle/>
        <a:p>
          <a:endParaRPr lang="fr-FR"/>
        </a:p>
      </dgm:t>
    </dgm:pt>
    <dgm:pt modelId="{57F013D8-F579-4479-BDE1-EB23761F54C2}" type="pres">
      <dgm:prSet presAssocID="{59F46EDF-FA65-4855-A214-A8718C8EFE29}" presName="ParentShape1" presStyleLbl="alignImgPlace1" presStyleIdx="0" presStyleCnt="2">
        <dgm:presLayoutVars/>
      </dgm:prSet>
      <dgm:spPr/>
      <dgm:t>
        <a:bodyPr/>
        <a:lstStyle/>
        <a:p>
          <a:endParaRPr lang="fr-FR"/>
        </a:p>
      </dgm:t>
    </dgm:pt>
    <dgm:pt modelId="{59E30855-6D19-4558-89BF-7BB39D42CB14}" type="pres">
      <dgm:prSet presAssocID="{59F46EDF-FA65-4855-A214-A8718C8EFE29}" presName="ParentText2" presStyleLbl="revTx" presStyleIdx="0" presStyleCnt="0">
        <dgm:presLayoutVars>
          <dgm:chMax val="1"/>
          <dgm:chPref val="1"/>
        </dgm:presLayoutVars>
      </dgm:prSet>
      <dgm:spPr/>
      <dgm:t>
        <a:bodyPr/>
        <a:lstStyle/>
        <a:p>
          <a:endParaRPr lang="fr-FR"/>
        </a:p>
      </dgm:t>
    </dgm:pt>
    <dgm:pt modelId="{3A6D2680-C73E-459C-9F88-46AC76531FBD}" type="pres">
      <dgm:prSet presAssocID="{59F46EDF-FA65-4855-A214-A8718C8EFE29}" presName="ParentShape2" presStyleLbl="alignImgPlace1" presStyleIdx="1" presStyleCnt="2">
        <dgm:presLayoutVars/>
      </dgm:prSet>
      <dgm:spPr/>
      <dgm:t>
        <a:bodyPr/>
        <a:lstStyle/>
        <a:p>
          <a:endParaRPr lang="fr-FR"/>
        </a:p>
      </dgm:t>
    </dgm:pt>
  </dgm:ptLst>
  <dgm:cxnLst>
    <dgm:cxn modelId="{36195B37-0810-404A-B78B-DE7A0202584F}" type="presOf" srcId="{A9A09920-AC8D-42AA-88B4-4179D71E0081}" destId="{01069286-B396-4684-9666-A685A3B1427C}" srcOrd="0" destOrd="0" presId="urn:microsoft.com/office/officeart/2009/3/layout/OpposingIdeas"/>
    <dgm:cxn modelId="{19FC787D-F950-4B0C-BF91-5023626F3F41}" srcId="{59F46EDF-FA65-4855-A214-A8718C8EFE29}" destId="{5030C59D-0E3C-45F7-9C0A-9E29486366B0}" srcOrd="1" destOrd="0" parTransId="{9B413C51-8AA2-46C1-B193-48A30DAFA763}" sibTransId="{0DAE527D-5CBD-4E3C-9F81-704FAB5EEF2D}"/>
    <dgm:cxn modelId="{CFC5C66C-0531-49F6-BF8C-538DEBB4BC39}" type="presOf" srcId="{59F46EDF-FA65-4855-A214-A8718C8EFE29}" destId="{4EC26FF5-4B78-4679-A606-46DF3A482166}" srcOrd="0" destOrd="0" presId="urn:microsoft.com/office/officeart/2009/3/layout/OpposingIdeas"/>
    <dgm:cxn modelId="{1B852047-0D0E-4ED5-92D4-C497A109AD4E}" type="presOf" srcId="{7CAA754F-1272-4F01-97E2-FEE5AFF66924}" destId="{01069286-B396-4684-9666-A685A3B1427C}" srcOrd="0" destOrd="1" presId="urn:microsoft.com/office/officeart/2009/3/layout/OpposingIdeas"/>
    <dgm:cxn modelId="{8C504B87-A1B9-4569-88B9-EDD70F74F9A8}" srcId="{15285245-111C-4003-B6C6-3757648F69CA}" destId="{7CAA754F-1272-4F01-97E2-FEE5AFF66924}" srcOrd="1" destOrd="0" parTransId="{78E52649-D28D-4D12-BB45-9ABD7387EF1F}" sibTransId="{FF2FDC4F-1FAB-402E-9D4A-239A22EA18B0}"/>
    <dgm:cxn modelId="{36C88F24-BF29-4DBE-8915-6BCFEDC64D6D}" srcId="{59F46EDF-FA65-4855-A214-A8718C8EFE29}" destId="{15285245-111C-4003-B6C6-3757648F69CA}" srcOrd="0" destOrd="0" parTransId="{CB810755-F89D-4CF8-8FB6-DEF760327BF9}" sibTransId="{8E7E41AD-0915-495E-B1D7-2117ABF99BDA}"/>
    <dgm:cxn modelId="{AF357C0B-E937-482E-93D9-B8B5C4238336}" srcId="{15285245-111C-4003-B6C6-3757648F69CA}" destId="{A9A09920-AC8D-42AA-88B4-4179D71E0081}" srcOrd="0" destOrd="0" parTransId="{DB653233-AAE2-457C-923E-2B6CD5C8D5F9}" sibTransId="{101641E3-24B8-47AA-A6B1-E66449B8E390}"/>
    <dgm:cxn modelId="{83551EE8-ABAB-41D1-8139-9B1948FFEDA7}" srcId="{5030C59D-0E3C-45F7-9C0A-9E29486366B0}" destId="{CD99CD83-1833-41C6-880F-6CC156CF732F}" srcOrd="0" destOrd="0" parTransId="{2B52373E-FAC2-44C3-AC3A-A9BB423E0541}" sibTransId="{3578E6F7-A9AE-47F7-B3F5-D2B11AA3C313}"/>
    <dgm:cxn modelId="{58196E5D-6844-4131-8F86-F4934057A2F2}" srcId="{59F46EDF-FA65-4855-A214-A8718C8EFE29}" destId="{A98AAC92-18BA-4EA8-BC09-5F43F8617EEE}" srcOrd="2" destOrd="0" parTransId="{7B81104F-1687-439D-BFE2-4E24B589A8D7}" sibTransId="{D456D8B3-1F88-4C17-96C4-C5979BF43D92}"/>
    <dgm:cxn modelId="{DAAC49A0-03EB-4B3B-929B-64E5A49FA6B3}" type="presOf" srcId="{5030C59D-0E3C-45F7-9C0A-9E29486366B0}" destId="{59E30855-6D19-4558-89BF-7BB39D42CB14}" srcOrd="0" destOrd="0" presId="urn:microsoft.com/office/officeart/2009/3/layout/OpposingIdeas"/>
    <dgm:cxn modelId="{8F163645-E2FE-4179-8B9E-55EB039804D2}" type="presOf" srcId="{CD99CD83-1833-41C6-880F-6CC156CF732F}" destId="{F31FCF57-4628-4B56-B194-7B24D16FB658}" srcOrd="0" destOrd="0" presId="urn:microsoft.com/office/officeart/2009/3/layout/OpposingIdeas"/>
    <dgm:cxn modelId="{B4B619B0-97D1-4DAE-97B7-A15783A0D5B7}" type="presOf" srcId="{5030C59D-0E3C-45F7-9C0A-9E29486366B0}" destId="{3A6D2680-C73E-459C-9F88-46AC76531FBD}" srcOrd="1" destOrd="0" presId="urn:microsoft.com/office/officeart/2009/3/layout/OpposingIdeas"/>
    <dgm:cxn modelId="{913C2DC7-D384-4203-964C-9839817983FE}" type="presOf" srcId="{15285245-111C-4003-B6C6-3757648F69CA}" destId="{57F013D8-F579-4479-BDE1-EB23761F54C2}" srcOrd="1" destOrd="0" presId="urn:microsoft.com/office/officeart/2009/3/layout/OpposingIdeas"/>
    <dgm:cxn modelId="{A9F08301-3322-4A4E-AF90-C6BF94EB3248}" type="presOf" srcId="{15285245-111C-4003-B6C6-3757648F69CA}" destId="{67E4EA80-8955-4DE5-A9DD-83AE16002A5B}" srcOrd="0" destOrd="0" presId="urn:microsoft.com/office/officeart/2009/3/layout/OpposingIdeas"/>
    <dgm:cxn modelId="{FBE4E027-5240-4CAC-9449-36B9D56A2E21}" type="presParOf" srcId="{4EC26FF5-4B78-4679-A606-46DF3A482166}" destId="{831FA1DA-FC20-42B7-B36C-9B1FE2C4271D}" srcOrd="0" destOrd="0" presId="urn:microsoft.com/office/officeart/2009/3/layout/OpposingIdeas"/>
    <dgm:cxn modelId="{0F7299CD-5D18-4FF3-AB99-DE80C9278795}" type="presParOf" srcId="{4EC26FF5-4B78-4679-A606-46DF3A482166}" destId="{5BE33428-60EB-4009-9784-5878061DA142}" srcOrd="1" destOrd="0" presId="urn:microsoft.com/office/officeart/2009/3/layout/OpposingIdeas"/>
    <dgm:cxn modelId="{269A5A85-B65C-4EBB-B817-CF23636FA346}" type="presParOf" srcId="{4EC26FF5-4B78-4679-A606-46DF3A482166}" destId="{01069286-B396-4684-9666-A685A3B1427C}" srcOrd="2" destOrd="0" presId="urn:microsoft.com/office/officeart/2009/3/layout/OpposingIdeas"/>
    <dgm:cxn modelId="{2BF48B0B-3358-4ABD-AF89-8302B312D04F}" type="presParOf" srcId="{4EC26FF5-4B78-4679-A606-46DF3A482166}" destId="{F31FCF57-4628-4B56-B194-7B24D16FB658}" srcOrd="3" destOrd="0" presId="urn:microsoft.com/office/officeart/2009/3/layout/OpposingIdeas"/>
    <dgm:cxn modelId="{FBE52D33-BCB1-4C70-BDD1-3EC9942EFD68}" type="presParOf" srcId="{4EC26FF5-4B78-4679-A606-46DF3A482166}" destId="{67E4EA80-8955-4DE5-A9DD-83AE16002A5B}" srcOrd="4" destOrd="0" presId="urn:microsoft.com/office/officeart/2009/3/layout/OpposingIdeas"/>
    <dgm:cxn modelId="{D689C556-BAB8-4F68-8B66-F3C676E070B1}" type="presParOf" srcId="{4EC26FF5-4B78-4679-A606-46DF3A482166}" destId="{57F013D8-F579-4479-BDE1-EB23761F54C2}" srcOrd="5" destOrd="0" presId="urn:microsoft.com/office/officeart/2009/3/layout/OpposingIdeas"/>
    <dgm:cxn modelId="{F590E8D9-287E-4AB2-9077-81778A84AEE7}" type="presParOf" srcId="{4EC26FF5-4B78-4679-A606-46DF3A482166}" destId="{59E30855-6D19-4558-89BF-7BB39D42CB14}" srcOrd="6" destOrd="0" presId="urn:microsoft.com/office/officeart/2009/3/layout/OpposingIdeas"/>
    <dgm:cxn modelId="{74C2204B-4B0F-4A57-91E2-6B9F75000D94}" type="presParOf" srcId="{4EC26FF5-4B78-4679-A606-46DF3A482166}" destId="{3A6D2680-C73E-459C-9F88-46AC76531FBD}" srcOrd="7" destOrd="0" presId="urn:microsoft.com/office/officeart/2009/3/layout/OpposingIdea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1899DC-1A50-401F-B649-D394A8E57874}" type="doc">
      <dgm:prSet loTypeId="urn:microsoft.com/office/officeart/2005/8/layout/hList2" loCatId="relationship" qsTypeId="urn:microsoft.com/office/officeart/2005/8/quickstyle/simple3" qsCatId="simple" csTypeId="urn:microsoft.com/office/officeart/2005/8/colors/colorful2" csCatId="colorful" phldr="1"/>
      <dgm:spPr/>
      <dgm:t>
        <a:bodyPr/>
        <a:lstStyle/>
        <a:p>
          <a:endParaRPr lang="fr-FR"/>
        </a:p>
      </dgm:t>
    </dgm:pt>
    <dgm:pt modelId="{DB9A0F5F-BA1C-45E4-A941-5DD9550945C7}">
      <dgm:prSet phldrT="[Texte]" phldr="1" custT="1"/>
      <dgm:spPr/>
      <dgm:t>
        <a:bodyPr/>
        <a:lstStyle/>
        <a:p>
          <a:endParaRPr lang="fr-FR" sz="1400"/>
        </a:p>
      </dgm:t>
    </dgm:pt>
    <dgm:pt modelId="{5AE07E08-3A9D-42E8-9204-209AE6118E02}" type="parTrans" cxnId="{0AE661E9-BA4C-47A5-A5CC-10659E951100}">
      <dgm:prSet/>
      <dgm:spPr/>
      <dgm:t>
        <a:bodyPr/>
        <a:lstStyle/>
        <a:p>
          <a:endParaRPr lang="fr-FR" sz="1400"/>
        </a:p>
      </dgm:t>
    </dgm:pt>
    <dgm:pt modelId="{D9CBD0B3-FBD1-4797-A993-D34C8F2FA333}" type="sibTrans" cxnId="{0AE661E9-BA4C-47A5-A5CC-10659E951100}">
      <dgm:prSet/>
      <dgm:spPr/>
      <dgm:t>
        <a:bodyPr/>
        <a:lstStyle/>
        <a:p>
          <a:endParaRPr lang="fr-FR" sz="1400"/>
        </a:p>
      </dgm:t>
    </dgm:pt>
    <dgm:pt modelId="{6C58FA84-9062-4446-B594-B608F5A929F3}">
      <dgm:prSet phldrT="[Texte]" custT="1"/>
      <dgm:spPr/>
      <dgm:t>
        <a:bodyPr/>
        <a:lstStyle/>
        <a:p>
          <a:pPr algn="r" rtl="1"/>
          <a:r>
            <a:rPr lang="ar-DZ" sz="1400" b="1" dirty="0" smtClean="0"/>
            <a:t>ومن أهم هذه المنظمات لجنة معايير المحاسبة الدولية </a:t>
          </a:r>
          <a:r>
            <a:rPr lang="fr-FR" sz="1400" b="1" dirty="0" smtClean="0"/>
            <a:t>IASB</a:t>
          </a:r>
          <a:r>
            <a:rPr lang="ar-DZ" sz="1400" b="1" dirty="0" smtClean="0"/>
            <a:t>حيث تحاول تحسين جـودة المعلومـات المفصح عنها على المستوى العالمي، من خلال إصدارها لمجموعة من المعايير المحاسبية.</a:t>
          </a:r>
          <a:endParaRPr lang="fr-FR" sz="1400" b="1" dirty="0"/>
        </a:p>
      </dgm:t>
    </dgm:pt>
    <dgm:pt modelId="{5AEA9A1B-DFF2-458E-9F6E-BBCB11B28B84}" type="parTrans" cxnId="{0F784008-57E6-4045-AAF2-4D991E5016EC}">
      <dgm:prSet/>
      <dgm:spPr/>
      <dgm:t>
        <a:bodyPr/>
        <a:lstStyle/>
        <a:p>
          <a:endParaRPr lang="fr-FR" sz="1400"/>
        </a:p>
      </dgm:t>
    </dgm:pt>
    <dgm:pt modelId="{E46D366B-F217-4EAA-9BD5-D42E26923857}" type="sibTrans" cxnId="{0F784008-57E6-4045-AAF2-4D991E5016EC}">
      <dgm:prSet/>
      <dgm:spPr/>
      <dgm:t>
        <a:bodyPr/>
        <a:lstStyle/>
        <a:p>
          <a:endParaRPr lang="fr-FR" sz="1400"/>
        </a:p>
      </dgm:t>
    </dgm:pt>
    <dgm:pt modelId="{5B8F6C85-B0B8-4127-AF31-A327E791A5D3}">
      <dgm:prSet phldrT="[Texte]" phldr="1" custT="1"/>
      <dgm:spPr/>
      <dgm:t>
        <a:bodyPr/>
        <a:lstStyle/>
        <a:p>
          <a:pPr algn="l"/>
          <a:endParaRPr lang="fr-FR" sz="1400" dirty="0"/>
        </a:p>
      </dgm:t>
    </dgm:pt>
    <dgm:pt modelId="{56A5D47C-5416-49B7-89C6-5A9E4FE9D78D}" type="parTrans" cxnId="{99CD99C1-98A7-4F58-A832-30D44633A75C}">
      <dgm:prSet/>
      <dgm:spPr/>
      <dgm:t>
        <a:bodyPr/>
        <a:lstStyle/>
        <a:p>
          <a:endParaRPr lang="fr-FR" sz="1400"/>
        </a:p>
      </dgm:t>
    </dgm:pt>
    <dgm:pt modelId="{0519A70C-97E9-4268-9AE8-9E987906E70F}" type="sibTrans" cxnId="{99CD99C1-98A7-4F58-A832-30D44633A75C}">
      <dgm:prSet/>
      <dgm:spPr/>
      <dgm:t>
        <a:bodyPr/>
        <a:lstStyle/>
        <a:p>
          <a:endParaRPr lang="fr-FR" sz="1400"/>
        </a:p>
      </dgm:t>
    </dgm:pt>
    <dgm:pt modelId="{36A78DAE-1EC8-491F-A869-89E3D5CC2919}">
      <dgm:prSet phldrT="[Texte]" phldr="1" custT="1"/>
      <dgm:spPr/>
      <dgm:t>
        <a:bodyPr/>
        <a:lstStyle/>
        <a:p>
          <a:endParaRPr lang="fr-FR" sz="1400"/>
        </a:p>
      </dgm:t>
    </dgm:pt>
    <dgm:pt modelId="{CA7A08C0-ACE7-4FF7-BBDB-CF712EFEA26F}" type="parTrans" cxnId="{5F33EB60-2424-470E-9B13-27D98223D156}">
      <dgm:prSet/>
      <dgm:spPr/>
      <dgm:t>
        <a:bodyPr/>
        <a:lstStyle/>
        <a:p>
          <a:endParaRPr lang="fr-FR" sz="1400"/>
        </a:p>
      </dgm:t>
    </dgm:pt>
    <dgm:pt modelId="{811FB4BD-D3D4-4AC8-98AB-D1F6B999B651}" type="sibTrans" cxnId="{5F33EB60-2424-470E-9B13-27D98223D156}">
      <dgm:prSet/>
      <dgm:spPr/>
      <dgm:t>
        <a:bodyPr/>
        <a:lstStyle/>
        <a:p>
          <a:endParaRPr lang="fr-FR" sz="1400"/>
        </a:p>
      </dgm:t>
    </dgm:pt>
    <dgm:pt modelId="{50FF7E9D-0D33-4B3A-B993-41B2F8B54EB7}">
      <dgm:prSet phldrT="[Texte]" custT="1"/>
      <dgm:spPr/>
      <dgm:t>
        <a:bodyPr/>
        <a:lstStyle/>
        <a:p>
          <a:pPr algn="r" rtl="1"/>
          <a:r>
            <a:rPr lang="ar-DZ" sz="1400" b="1" dirty="0" smtClean="0"/>
            <a:t>وتتمثــل في الجهــات المنظمــة والمســؤولة عــن تطــوير وتنظــيم وإصــدار معــايير الإفصاح، حيث تختلف باختلاف مداخل التنظيم المحاسبي المعتمد بكل دولـة، إذ نجـد في العديـد مـن الـدول وخاصـة الناميـة منهـا أن الأطراف المؤثرة على عملية الإفصاح غالبا ما تكون من المنظمات المهنية والحكومية </a:t>
          </a:r>
          <a:endParaRPr lang="fr-FR" sz="1400" b="1" dirty="0"/>
        </a:p>
      </dgm:t>
    </dgm:pt>
    <dgm:pt modelId="{ADE07A8C-293F-4F14-9CEC-5C7FD4A263B6}" type="parTrans" cxnId="{CF7B0339-2679-4395-B3BF-E01603128AF1}">
      <dgm:prSet/>
      <dgm:spPr/>
      <dgm:t>
        <a:bodyPr/>
        <a:lstStyle/>
        <a:p>
          <a:endParaRPr lang="fr-FR" sz="1400"/>
        </a:p>
      </dgm:t>
    </dgm:pt>
    <dgm:pt modelId="{3B388C7C-15BC-4D91-AC4F-561C2DE4B1C0}" type="sibTrans" cxnId="{CF7B0339-2679-4395-B3BF-E01603128AF1}">
      <dgm:prSet/>
      <dgm:spPr/>
      <dgm:t>
        <a:bodyPr/>
        <a:lstStyle/>
        <a:p>
          <a:endParaRPr lang="fr-FR" sz="1400"/>
        </a:p>
      </dgm:t>
    </dgm:pt>
    <dgm:pt modelId="{C6B08105-2B40-4AFD-9C29-CDAB233B1D1E}">
      <dgm:prSet phldrT="[Texte]" phldr="1" custT="1"/>
      <dgm:spPr/>
      <dgm:t>
        <a:bodyPr/>
        <a:lstStyle/>
        <a:p>
          <a:pPr algn="l"/>
          <a:endParaRPr lang="fr-FR" sz="1400" dirty="0"/>
        </a:p>
      </dgm:t>
    </dgm:pt>
    <dgm:pt modelId="{93BDE6BD-4BEB-4259-9AC2-86FC979954C7}" type="parTrans" cxnId="{7815A160-243E-4479-9213-5CCC36A0A8BD}">
      <dgm:prSet/>
      <dgm:spPr/>
      <dgm:t>
        <a:bodyPr/>
        <a:lstStyle/>
        <a:p>
          <a:endParaRPr lang="fr-FR" sz="1400"/>
        </a:p>
      </dgm:t>
    </dgm:pt>
    <dgm:pt modelId="{4014E4F7-DD67-46EF-A728-6F5BBD69DF8B}" type="sibTrans" cxnId="{7815A160-243E-4479-9213-5CCC36A0A8BD}">
      <dgm:prSet/>
      <dgm:spPr/>
      <dgm:t>
        <a:bodyPr/>
        <a:lstStyle/>
        <a:p>
          <a:endParaRPr lang="fr-FR" sz="1400"/>
        </a:p>
      </dgm:t>
    </dgm:pt>
    <dgm:pt modelId="{C693DC51-D66C-437D-817A-A24B15EFB33C}">
      <dgm:prSet phldrT="[Texte]" phldr="1" custT="1"/>
      <dgm:spPr/>
      <dgm:t>
        <a:bodyPr/>
        <a:lstStyle/>
        <a:p>
          <a:pPr rtl="1"/>
          <a:endParaRPr lang="fr-FR" sz="1400" dirty="0"/>
        </a:p>
      </dgm:t>
    </dgm:pt>
    <dgm:pt modelId="{F28AB548-963A-406E-BE95-8C936518716E}" type="parTrans" cxnId="{04AC14DE-D73D-4281-B910-3AB559871658}">
      <dgm:prSet/>
      <dgm:spPr/>
      <dgm:t>
        <a:bodyPr/>
        <a:lstStyle/>
        <a:p>
          <a:endParaRPr lang="fr-FR" sz="1400"/>
        </a:p>
      </dgm:t>
    </dgm:pt>
    <dgm:pt modelId="{42642B25-47A8-46CD-B944-34792FCBB7F4}" type="sibTrans" cxnId="{04AC14DE-D73D-4281-B910-3AB559871658}">
      <dgm:prSet/>
      <dgm:spPr/>
      <dgm:t>
        <a:bodyPr/>
        <a:lstStyle/>
        <a:p>
          <a:endParaRPr lang="fr-FR" sz="1400"/>
        </a:p>
      </dgm:t>
    </dgm:pt>
    <dgm:pt modelId="{5769C76A-3333-48B3-BD21-89407DD77EC2}">
      <dgm:prSet phldrT="[Texte]" custT="1"/>
      <dgm:spPr/>
      <dgm:t>
        <a:bodyPr/>
        <a:lstStyle/>
        <a:p>
          <a:pPr algn="r" rtl="1"/>
          <a:r>
            <a:rPr lang="ar-DZ" sz="1400" b="1" dirty="0" smtClean="0"/>
            <a:t> لا بــد أن تعطــي المؤسســات اهتمامــا خاصــا في قوائمهــا الماليــة لتلبيــة احتياجــات المستخدمين الرئيسيين، والذين لهم مصالح مباشرة أو غير مباشرة، حيث يكون مـن الطبيعـي أن تختلـف طبيعـة المعلومـات المفصـح عنها في القوائم المالية باختلاف نوعية المستخدمين في كل دولة </a:t>
          </a:r>
          <a:endParaRPr lang="fr-FR" sz="1400" b="1" dirty="0"/>
        </a:p>
      </dgm:t>
    </dgm:pt>
    <dgm:pt modelId="{627F3816-143A-4379-BB66-970D525FC499}" type="parTrans" cxnId="{77009EA0-6987-4F27-A385-C6430EC91E57}">
      <dgm:prSet/>
      <dgm:spPr/>
      <dgm:t>
        <a:bodyPr/>
        <a:lstStyle/>
        <a:p>
          <a:endParaRPr lang="fr-FR" sz="1400"/>
        </a:p>
      </dgm:t>
    </dgm:pt>
    <dgm:pt modelId="{09F700FC-7CFA-4F69-841B-BA1827D22159}" type="sibTrans" cxnId="{77009EA0-6987-4F27-A385-C6430EC91E57}">
      <dgm:prSet/>
      <dgm:spPr/>
      <dgm:t>
        <a:bodyPr/>
        <a:lstStyle/>
        <a:p>
          <a:endParaRPr lang="fr-FR" sz="1400"/>
        </a:p>
      </dgm:t>
    </dgm:pt>
    <dgm:pt modelId="{26342726-2C64-43E1-B488-562EA850915A}">
      <dgm:prSet phldrT="[Texte]" phldr="1" custT="1"/>
      <dgm:spPr/>
      <dgm:t>
        <a:bodyPr/>
        <a:lstStyle/>
        <a:p>
          <a:pPr algn="l"/>
          <a:endParaRPr lang="fr-FR" sz="1400" dirty="0"/>
        </a:p>
      </dgm:t>
    </dgm:pt>
    <dgm:pt modelId="{C90040F9-93EC-4354-84C4-5AD399176C64}" type="parTrans" cxnId="{9F337EAF-590F-46A5-BA39-778BBB12AB47}">
      <dgm:prSet/>
      <dgm:spPr/>
      <dgm:t>
        <a:bodyPr/>
        <a:lstStyle/>
        <a:p>
          <a:endParaRPr lang="fr-FR" sz="1400"/>
        </a:p>
      </dgm:t>
    </dgm:pt>
    <dgm:pt modelId="{A7E825D9-FCE2-40B0-B087-4B27CC9E9A69}" type="sibTrans" cxnId="{9F337EAF-590F-46A5-BA39-778BBB12AB47}">
      <dgm:prSet/>
      <dgm:spPr/>
      <dgm:t>
        <a:bodyPr/>
        <a:lstStyle/>
        <a:p>
          <a:endParaRPr lang="fr-FR" sz="1400"/>
        </a:p>
      </dgm:t>
    </dgm:pt>
    <dgm:pt modelId="{1A528CA2-5796-40D3-96EB-7E060ACD1946}" type="pres">
      <dgm:prSet presAssocID="{771899DC-1A50-401F-B649-D394A8E57874}" presName="linearFlow" presStyleCnt="0">
        <dgm:presLayoutVars>
          <dgm:dir/>
          <dgm:animLvl val="lvl"/>
          <dgm:resizeHandles/>
        </dgm:presLayoutVars>
      </dgm:prSet>
      <dgm:spPr/>
    </dgm:pt>
    <dgm:pt modelId="{6AA30352-3CF9-4424-9A6F-A4C15E8895E3}" type="pres">
      <dgm:prSet presAssocID="{DB9A0F5F-BA1C-45E4-A941-5DD9550945C7}" presName="compositeNode" presStyleCnt="0">
        <dgm:presLayoutVars>
          <dgm:bulletEnabled val="1"/>
        </dgm:presLayoutVars>
      </dgm:prSet>
      <dgm:spPr/>
    </dgm:pt>
    <dgm:pt modelId="{F4F3570E-0CAE-47E0-BF0A-8C719D25E067}" type="pres">
      <dgm:prSet presAssocID="{DB9A0F5F-BA1C-45E4-A941-5DD9550945C7}" presName="image" presStyleLbl="fgImgPlace1" presStyleIdx="0" presStyleCnt="3"/>
      <dgm:spPr/>
    </dgm:pt>
    <dgm:pt modelId="{9E36FBBF-A7BD-4A08-9BDE-160E56FFC74F}" type="pres">
      <dgm:prSet presAssocID="{DB9A0F5F-BA1C-45E4-A941-5DD9550945C7}" presName="childNode" presStyleLbl="node1" presStyleIdx="0" presStyleCnt="3" custScaleX="119958">
        <dgm:presLayoutVars>
          <dgm:bulletEnabled val="1"/>
        </dgm:presLayoutVars>
      </dgm:prSet>
      <dgm:spPr/>
      <dgm:t>
        <a:bodyPr/>
        <a:lstStyle/>
        <a:p>
          <a:endParaRPr lang="fr-FR"/>
        </a:p>
      </dgm:t>
    </dgm:pt>
    <dgm:pt modelId="{BE6DDCAE-E9C2-44C2-9E9F-7BD4E62C424E}" type="pres">
      <dgm:prSet presAssocID="{DB9A0F5F-BA1C-45E4-A941-5DD9550945C7}" presName="parentNode" presStyleLbl="revTx" presStyleIdx="0" presStyleCnt="3">
        <dgm:presLayoutVars>
          <dgm:chMax val="0"/>
          <dgm:bulletEnabled val="1"/>
        </dgm:presLayoutVars>
      </dgm:prSet>
      <dgm:spPr/>
    </dgm:pt>
    <dgm:pt modelId="{BCC30795-6067-477C-A8A0-D92BD8C38078}" type="pres">
      <dgm:prSet presAssocID="{D9CBD0B3-FBD1-4797-A993-D34C8F2FA333}" presName="sibTrans" presStyleCnt="0"/>
      <dgm:spPr/>
    </dgm:pt>
    <dgm:pt modelId="{95A98A0B-BDA4-4AAC-A6CD-8B0E5817C3D3}" type="pres">
      <dgm:prSet presAssocID="{36A78DAE-1EC8-491F-A869-89E3D5CC2919}" presName="compositeNode" presStyleCnt="0">
        <dgm:presLayoutVars>
          <dgm:bulletEnabled val="1"/>
        </dgm:presLayoutVars>
      </dgm:prSet>
      <dgm:spPr/>
    </dgm:pt>
    <dgm:pt modelId="{095A9DF6-9A01-4FC7-AFC6-F5C9CCEF98EB}" type="pres">
      <dgm:prSet presAssocID="{36A78DAE-1EC8-491F-A869-89E3D5CC2919}" presName="image" presStyleLbl="fgImgPlace1" presStyleIdx="1" presStyleCnt="3"/>
      <dgm:spPr/>
    </dgm:pt>
    <dgm:pt modelId="{BBDA96C9-74F2-4FFF-9FF1-5B813AB932A4}" type="pres">
      <dgm:prSet presAssocID="{36A78DAE-1EC8-491F-A869-89E3D5CC2919}" presName="childNode" presStyleLbl="node1" presStyleIdx="1" presStyleCnt="3" custScaleX="114402">
        <dgm:presLayoutVars>
          <dgm:bulletEnabled val="1"/>
        </dgm:presLayoutVars>
      </dgm:prSet>
      <dgm:spPr/>
      <dgm:t>
        <a:bodyPr/>
        <a:lstStyle/>
        <a:p>
          <a:endParaRPr lang="fr-FR"/>
        </a:p>
      </dgm:t>
    </dgm:pt>
    <dgm:pt modelId="{F98A8606-2B21-4776-BB97-500B2B85B348}" type="pres">
      <dgm:prSet presAssocID="{36A78DAE-1EC8-491F-A869-89E3D5CC2919}" presName="parentNode" presStyleLbl="revTx" presStyleIdx="1" presStyleCnt="3">
        <dgm:presLayoutVars>
          <dgm:chMax val="0"/>
          <dgm:bulletEnabled val="1"/>
        </dgm:presLayoutVars>
      </dgm:prSet>
      <dgm:spPr/>
    </dgm:pt>
    <dgm:pt modelId="{ECBDB8F6-F677-4960-AF26-EC718A9A1B94}" type="pres">
      <dgm:prSet presAssocID="{811FB4BD-D3D4-4AC8-98AB-D1F6B999B651}" presName="sibTrans" presStyleCnt="0"/>
      <dgm:spPr/>
    </dgm:pt>
    <dgm:pt modelId="{E157B8BF-7E25-4CF0-B3A1-3FB198F880B0}" type="pres">
      <dgm:prSet presAssocID="{C693DC51-D66C-437D-817A-A24B15EFB33C}" presName="compositeNode" presStyleCnt="0">
        <dgm:presLayoutVars>
          <dgm:bulletEnabled val="1"/>
        </dgm:presLayoutVars>
      </dgm:prSet>
      <dgm:spPr/>
    </dgm:pt>
    <dgm:pt modelId="{6D31F4D3-3F62-4CD2-8A83-87E5815C43D1}" type="pres">
      <dgm:prSet presAssocID="{C693DC51-D66C-437D-817A-A24B15EFB33C}" presName="image" presStyleLbl="fgImgPlace1" presStyleIdx="2" presStyleCnt="3"/>
      <dgm:spPr/>
    </dgm:pt>
    <dgm:pt modelId="{4621A065-BB1B-45A5-8F04-FA14C004E595}" type="pres">
      <dgm:prSet presAssocID="{C693DC51-D66C-437D-817A-A24B15EFB33C}" presName="childNode" presStyleLbl="node1" presStyleIdx="2" presStyleCnt="3" custScaleX="120464">
        <dgm:presLayoutVars>
          <dgm:bulletEnabled val="1"/>
        </dgm:presLayoutVars>
      </dgm:prSet>
      <dgm:spPr/>
      <dgm:t>
        <a:bodyPr/>
        <a:lstStyle/>
        <a:p>
          <a:endParaRPr lang="fr-FR"/>
        </a:p>
      </dgm:t>
    </dgm:pt>
    <dgm:pt modelId="{55BABEFC-4F48-4E67-ABD4-BDCC100CF254}" type="pres">
      <dgm:prSet presAssocID="{C693DC51-D66C-437D-817A-A24B15EFB33C}" presName="parentNode" presStyleLbl="revTx" presStyleIdx="2" presStyleCnt="3">
        <dgm:presLayoutVars>
          <dgm:chMax val="0"/>
          <dgm:bulletEnabled val="1"/>
        </dgm:presLayoutVars>
      </dgm:prSet>
      <dgm:spPr/>
    </dgm:pt>
  </dgm:ptLst>
  <dgm:cxnLst>
    <dgm:cxn modelId="{CC2E8EAC-F0B9-4FEF-8499-5A1AE95FB840}" type="presOf" srcId="{771899DC-1A50-401F-B649-D394A8E57874}" destId="{1A528CA2-5796-40D3-96EB-7E060ACD1946}" srcOrd="0" destOrd="0" presId="urn:microsoft.com/office/officeart/2005/8/layout/hList2"/>
    <dgm:cxn modelId="{99CD99C1-98A7-4F58-A832-30D44633A75C}" srcId="{DB9A0F5F-BA1C-45E4-A941-5DD9550945C7}" destId="{5B8F6C85-B0B8-4127-AF31-A327E791A5D3}" srcOrd="1" destOrd="0" parTransId="{56A5D47C-5416-49B7-89C6-5A9E4FE9D78D}" sibTransId="{0519A70C-97E9-4268-9AE8-9E987906E70F}"/>
    <dgm:cxn modelId="{0FCE70E8-6835-417B-B848-A441826B62F3}" type="presOf" srcId="{5769C76A-3333-48B3-BD21-89407DD77EC2}" destId="{4621A065-BB1B-45A5-8F04-FA14C004E595}" srcOrd="0" destOrd="0" presId="urn:microsoft.com/office/officeart/2005/8/layout/hList2"/>
    <dgm:cxn modelId="{77009EA0-6987-4F27-A385-C6430EC91E57}" srcId="{C693DC51-D66C-437D-817A-A24B15EFB33C}" destId="{5769C76A-3333-48B3-BD21-89407DD77EC2}" srcOrd="0" destOrd="0" parTransId="{627F3816-143A-4379-BB66-970D525FC499}" sibTransId="{09F700FC-7CFA-4F69-841B-BA1827D22159}"/>
    <dgm:cxn modelId="{0F784008-57E6-4045-AAF2-4D991E5016EC}" srcId="{DB9A0F5F-BA1C-45E4-A941-5DD9550945C7}" destId="{6C58FA84-9062-4446-B594-B608F5A929F3}" srcOrd="0" destOrd="0" parTransId="{5AEA9A1B-DFF2-458E-9F6E-BBCB11B28B84}" sibTransId="{E46D366B-F217-4EAA-9BD5-D42E26923857}"/>
    <dgm:cxn modelId="{D960C5B8-CE0B-4D34-8953-772CF305988F}" type="presOf" srcId="{6C58FA84-9062-4446-B594-B608F5A929F3}" destId="{9E36FBBF-A7BD-4A08-9BDE-160E56FFC74F}" srcOrd="0" destOrd="0" presId="urn:microsoft.com/office/officeart/2005/8/layout/hList2"/>
    <dgm:cxn modelId="{318F6BF2-5296-4AF7-8B71-65A8DBF40C57}" type="presOf" srcId="{36A78DAE-1EC8-491F-A869-89E3D5CC2919}" destId="{F98A8606-2B21-4776-BB97-500B2B85B348}" srcOrd="0" destOrd="0" presId="urn:microsoft.com/office/officeart/2005/8/layout/hList2"/>
    <dgm:cxn modelId="{C0C43477-DB09-4B1B-9687-E24A6C2C999D}" type="presOf" srcId="{C693DC51-D66C-437D-817A-A24B15EFB33C}" destId="{55BABEFC-4F48-4E67-ABD4-BDCC100CF254}" srcOrd="0" destOrd="0" presId="urn:microsoft.com/office/officeart/2005/8/layout/hList2"/>
    <dgm:cxn modelId="{376C5B33-6089-4DF7-BECC-55735924250F}" type="presOf" srcId="{50FF7E9D-0D33-4B3A-B993-41B2F8B54EB7}" destId="{BBDA96C9-74F2-4FFF-9FF1-5B813AB932A4}" srcOrd="0" destOrd="0" presId="urn:microsoft.com/office/officeart/2005/8/layout/hList2"/>
    <dgm:cxn modelId="{02AA5F4C-C534-4FD8-8663-F945E97B185B}" type="presOf" srcId="{5B8F6C85-B0B8-4127-AF31-A327E791A5D3}" destId="{9E36FBBF-A7BD-4A08-9BDE-160E56FFC74F}" srcOrd="0" destOrd="1" presId="urn:microsoft.com/office/officeart/2005/8/layout/hList2"/>
    <dgm:cxn modelId="{5F33EB60-2424-470E-9B13-27D98223D156}" srcId="{771899DC-1A50-401F-B649-D394A8E57874}" destId="{36A78DAE-1EC8-491F-A869-89E3D5CC2919}" srcOrd="1" destOrd="0" parTransId="{CA7A08C0-ACE7-4FF7-BBDB-CF712EFEA26F}" sibTransId="{811FB4BD-D3D4-4AC8-98AB-D1F6B999B651}"/>
    <dgm:cxn modelId="{E6BE6E45-D16B-48F5-8BEE-80933242A929}" type="presOf" srcId="{26342726-2C64-43E1-B488-562EA850915A}" destId="{4621A065-BB1B-45A5-8F04-FA14C004E595}" srcOrd="0" destOrd="1" presId="urn:microsoft.com/office/officeart/2005/8/layout/hList2"/>
    <dgm:cxn modelId="{B54323C4-1CFF-42A3-8949-D8C53924DC82}" type="presOf" srcId="{DB9A0F5F-BA1C-45E4-A941-5DD9550945C7}" destId="{BE6DDCAE-E9C2-44C2-9E9F-7BD4E62C424E}" srcOrd="0" destOrd="0" presId="urn:microsoft.com/office/officeart/2005/8/layout/hList2"/>
    <dgm:cxn modelId="{CDB2E505-9E97-44E0-A81D-4A317DD7A279}" type="presOf" srcId="{C6B08105-2B40-4AFD-9C29-CDAB233B1D1E}" destId="{BBDA96C9-74F2-4FFF-9FF1-5B813AB932A4}" srcOrd="0" destOrd="1" presId="urn:microsoft.com/office/officeart/2005/8/layout/hList2"/>
    <dgm:cxn modelId="{7815A160-243E-4479-9213-5CCC36A0A8BD}" srcId="{36A78DAE-1EC8-491F-A869-89E3D5CC2919}" destId="{C6B08105-2B40-4AFD-9C29-CDAB233B1D1E}" srcOrd="1" destOrd="0" parTransId="{93BDE6BD-4BEB-4259-9AC2-86FC979954C7}" sibTransId="{4014E4F7-DD67-46EF-A728-6F5BBD69DF8B}"/>
    <dgm:cxn modelId="{04AC14DE-D73D-4281-B910-3AB559871658}" srcId="{771899DC-1A50-401F-B649-D394A8E57874}" destId="{C693DC51-D66C-437D-817A-A24B15EFB33C}" srcOrd="2" destOrd="0" parTransId="{F28AB548-963A-406E-BE95-8C936518716E}" sibTransId="{42642B25-47A8-46CD-B944-34792FCBB7F4}"/>
    <dgm:cxn modelId="{9F337EAF-590F-46A5-BA39-778BBB12AB47}" srcId="{C693DC51-D66C-437D-817A-A24B15EFB33C}" destId="{26342726-2C64-43E1-B488-562EA850915A}" srcOrd="1" destOrd="0" parTransId="{C90040F9-93EC-4354-84C4-5AD399176C64}" sibTransId="{A7E825D9-FCE2-40B0-B087-4B27CC9E9A69}"/>
    <dgm:cxn modelId="{CF7B0339-2679-4395-B3BF-E01603128AF1}" srcId="{36A78DAE-1EC8-491F-A869-89E3D5CC2919}" destId="{50FF7E9D-0D33-4B3A-B993-41B2F8B54EB7}" srcOrd="0" destOrd="0" parTransId="{ADE07A8C-293F-4F14-9CEC-5C7FD4A263B6}" sibTransId="{3B388C7C-15BC-4D91-AC4F-561C2DE4B1C0}"/>
    <dgm:cxn modelId="{0AE661E9-BA4C-47A5-A5CC-10659E951100}" srcId="{771899DC-1A50-401F-B649-D394A8E57874}" destId="{DB9A0F5F-BA1C-45E4-A941-5DD9550945C7}" srcOrd="0" destOrd="0" parTransId="{5AE07E08-3A9D-42E8-9204-209AE6118E02}" sibTransId="{D9CBD0B3-FBD1-4797-A993-D34C8F2FA333}"/>
    <dgm:cxn modelId="{FE8733C4-5AC1-4EA4-9D71-0C451F60DA9E}" type="presParOf" srcId="{1A528CA2-5796-40D3-96EB-7E060ACD1946}" destId="{6AA30352-3CF9-4424-9A6F-A4C15E8895E3}" srcOrd="0" destOrd="0" presId="urn:microsoft.com/office/officeart/2005/8/layout/hList2"/>
    <dgm:cxn modelId="{E1BDC462-AB3D-4E7E-BB26-BCBC7FA6A3A4}" type="presParOf" srcId="{6AA30352-3CF9-4424-9A6F-A4C15E8895E3}" destId="{F4F3570E-0CAE-47E0-BF0A-8C719D25E067}" srcOrd="0" destOrd="0" presId="urn:microsoft.com/office/officeart/2005/8/layout/hList2"/>
    <dgm:cxn modelId="{37FFB9B6-682B-4BB8-A30B-8FD42CAB4A2A}" type="presParOf" srcId="{6AA30352-3CF9-4424-9A6F-A4C15E8895E3}" destId="{9E36FBBF-A7BD-4A08-9BDE-160E56FFC74F}" srcOrd="1" destOrd="0" presId="urn:microsoft.com/office/officeart/2005/8/layout/hList2"/>
    <dgm:cxn modelId="{D7D20BCA-2751-409E-BD6D-F7B9C2EAE2D9}" type="presParOf" srcId="{6AA30352-3CF9-4424-9A6F-A4C15E8895E3}" destId="{BE6DDCAE-E9C2-44C2-9E9F-7BD4E62C424E}" srcOrd="2" destOrd="0" presId="urn:microsoft.com/office/officeart/2005/8/layout/hList2"/>
    <dgm:cxn modelId="{9531E578-1C13-4DC4-8FC1-EFB5F6646820}" type="presParOf" srcId="{1A528CA2-5796-40D3-96EB-7E060ACD1946}" destId="{BCC30795-6067-477C-A8A0-D92BD8C38078}" srcOrd="1" destOrd="0" presId="urn:microsoft.com/office/officeart/2005/8/layout/hList2"/>
    <dgm:cxn modelId="{47F6BF2C-8BEF-4DBE-BA25-739B6939A989}" type="presParOf" srcId="{1A528CA2-5796-40D3-96EB-7E060ACD1946}" destId="{95A98A0B-BDA4-4AAC-A6CD-8B0E5817C3D3}" srcOrd="2" destOrd="0" presId="urn:microsoft.com/office/officeart/2005/8/layout/hList2"/>
    <dgm:cxn modelId="{A37E89A4-FF39-4B12-A8DC-C917EF2FAD92}" type="presParOf" srcId="{95A98A0B-BDA4-4AAC-A6CD-8B0E5817C3D3}" destId="{095A9DF6-9A01-4FC7-AFC6-F5C9CCEF98EB}" srcOrd="0" destOrd="0" presId="urn:microsoft.com/office/officeart/2005/8/layout/hList2"/>
    <dgm:cxn modelId="{C825DCBF-E84E-4613-82AD-AA5101671308}" type="presParOf" srcId="{95A98A0B-BDA4-4AAC-A6CD-8B0E5817C3D3}" destId="{BBDA96C9-74F2-4FFF-9FF1-5B813AB932A4}" srcOrd="1" destOrd="0" presId="urn:microsoft.com/office/officeart/2005/8/layout/hList2"/>
    <dgm:cxn modelId="{274144BC-2D8D-4AC3-8A9C-180C66199A0B}" type="presParOf" srcId="{95A98A0B-BDA4-4AAC-A6CD-8B0E5817C3D3}" destId="{F98A8606-2B21-4776-BB97-500B2B85B348}" srcOrd="2" destOrd="0" presId="urn:microsoft.com/office/officeart/2005/8/layout/hList2"/>
    <dgm:cxn modelId="{75DD710E-BA53-46DD-9F16-5D069339ADF3}" type="presParOf" srcId="{1A528CA2-5796-40D3-96EB-7E060ACD1946}" destId="{ECBDB8F6-F677-4960-AF26-EC718A9A1B94}" srcOrd="3" destOrd="0" presId="urn:microsoft.com/office/officeart/2005/8/layout/hList2"/>
    <dgm:cxn modelId="{3C179042-7770-44EB-A703-7743A06DB111}" type="presParOf" srcId="{1A528CA2-5796-40D3-96EB-7E060ACD1946}" destId="{E157B8BF-7E25-4CF0-B3A1-3FB198F880B0}" srcOrd="4" destOrd="0" presId="urn:microsoft.com/office/officeart/2005/8/layout/hList2"/>
    <dgm:cxn modelId="{67560149-2EB3-4A8F-A829-775F23BF517F}" type="presParOf" srcId="{E157B8BF-7E25-4CF0-B3A1-3FB198F880B0}" destId="{6D31F4D3-3F62-4CD2-8A83-87E5815C43D1}" srcOrd="0" destOrd="0" presId="urn:microsoft.com/office/officeart/2005/8/layout/hList2"/>
    <dgm:cxn modelId="{556ADC57-F93D-4012-8DDF-91EF802C4FD5}" type="presParOf" srcId="{E157B8BF-7E25-4CF0-B3A1-3FB198F880B0}" destId="{4621A065-BB1B-45A5-8F04-FA14C004E595}" srcOrd="1" destOrd="0" presId="urn:microsoft.com/office/officeart/2005/8/layout/hList2"/>
    <dgm:cxn modelId="{584827C6-1203-4617-B330-616C20057C2C}" type="presParOf" srcId="{E157B8BF-7E25-4CF0-B3A1-3FB198F880B0}" destId="{55BABEFC-4F48-4E67-ABD4-BDCC100CF254}"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1FA1DA-FC20-42B7-B36C-9B1FE2C4271D}">
      <dsp:nvSpPr>
        <dsp:cNvPr id="0" name=""/>
        <dsp:cNvSpPr/>
      </dsp:nvSpPr>
      <dsp:spPr>
        <a:xfrm>
          <a:off x="999132" y="1125745"/>
          <a:ext cx="5994797" cy="3223797"/>
        </a:xfrm>
        <a:prstGeom prst="round2DiagRect">
          <a:avLst>
            <a:gd name="adj1" fmla="val 0"/>
            <a:gd name="adj2" fmla="val 16670"/>
          </a:avLst>
        </a:prstGeom>
        <a:gradFill rotWithShape="0">
          <a:gsLst>
            <a:gs pos="0">
              <a:schemeClr val="accent1">
                <a:hueOff val="0"/>
                <a:satOff val="0"/>
                <a:lumOff val="0"/>
                <a:alphaOff val="0"/>
                <a:tint val="74000"/>
              </a:schemeClr>
            </a:gs>
            <a:gs pos="49000">
              <a:schemeClr val="accent1">
                <a:hueOff val="0"/>
                <a:satOff val="0"/>
                <a:lumOff val="0"/>
                <a:alphaOff val="0"/>
                <a:tint val="96000"/>
                <a:shade val="84000"/>
                <a:satMod val="110000"/>
              </a:schemeClr>
            </a:gs>
            <a:gs pos="49100">
              <a:schemeClr val="accent1">
                <a:hueOff val="0"/>
                <a:satOff val="0"/>
                <a:lumOff val="0"/>
                <a:alphaOff val="0"/>
                <a:shade val="55000"/>
                <a:satMod val="150000"/>
              </a:schemeClr>
            </a:gs>
            <a:gs pos="92000">
              <a:schemeClr val="accent1">
                <a:hueOff val="0"/>
                <a:satOff val="0"/>
                <a:lumOff val="0"/>
                <a:alphaOff val="0"/>
                <a:tint val="98000"/>
                <a:shade val="90000"/>
                <a:satMod val="128000"/>
              </a:schemeClr>
            </a:gs>
            <a:gs pos="100000">
              <a:schemeClr val="accent1">
                <a:hueOff val="0"/>
                <a:satOff val="0"/>
                <a:lumOff val="0"/>
                <a:alphaOff val="0"/>
                <a:tint val="90000"/>
                <a:shade val="97000"/>
                <a:satMod val="128000"/>
              </a:schemeClr>
            </a:gs>
          </a:gsLst>
          <a:lin ang="5400000" scaled="1"/>
        </a:gradFill>
        <a:ln>
          <a:noFill/>
        </a:ln>
        <a:effectLst>
          <a:outerShdw blurRad="39000" dist="25400" dir="5400000" rotWithShape="0">
            <a:schemeClr val="accent1">
              <a:hueOff val="0"/>
              <a:satOff val="0"/>
              <a:lumOff val="0"/>
              <a:alphaOff val="0"/>
              <a:shade val="33000"/>
              <a:alpha val="83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BE33428-60EB-4009-9784-5878061DA142}">
      <dsp:nvSpPr>
        <dsp:cNvPr id="0" name=""/>
        <dsp:cNvSpPr/>
      </dsp:nvSpPr>
      <dsp:spPr>
        <a:xfrm>
          <a:off x="3996531" y="1467663"/>
          <a:ext cx="799" cy="2539961"/>
        </a:xfrm>
        <a:prstGeom prst="line">
          <a:avLst/>
        </a:prstGeom>
        <a:solidFill>
          <a:schemeClr val="accent1">
            <a:hueOff val="0"/>
            <a:satOff val="0"/>
            <a:lumOff val="0"/>
            <a:alphaOff val="0"/>
          </a:schemeClr>
        </a:solidFill>
        <a:ln w="40000" cap="flat" cmpd="sng" algn="ctr">
          <a:solidFill>
            <a:schemeClr val="accent1">
              <a:tint val="50000"/>
              <a:hueOff val="0"/>
              <a:satOff val="0"/>
              <a:lumOff val="0"/>
              <a:alphaOff val="0"/>
            </a:schemeClr>
          </a:solidFill>
          <a:prstDash val="solid"/>
        </a:ln>
        <a:effectLst/>
        <a:sp3d z="127000" prstMaterial="matte"/>
      </dsp:spPr>
      <dsp:style>
        <a:lnRef idx="2">
          <a:scrgbClr r="0" g="0" b="0"/>
        </a:lnRef>
        <a:fillRef idx="1">
          <a:scrgbClr r="0" g="0" b="0"/>
        </a:fillRef>
        <a:effectRef idx="0">
          <a:scrgbClr r="0" g="0" b="0"/>
        </a:effectRef>
        <a:fontRef idx="minor"/>
      </dsp:style>
    </dsp:sp>
    <dsp:sp modelId="{01069286-B396-4684-9666-A685A3B1427C}">
      <dsp:nvSpPr>
        <dsp:cNvPr id="0" name=""/>
        <dsp:cNvSpPr/>
      </dsp:nvSpPr>
      <dsp:spPr>
        <a:xfrm>
          <a:off x="1198959" y="1369972"/>
          <a:ext cx="2597745" cy="273534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DZ" sz="1800" b="1" kern="1200" dirty="0" smtClean="0"/>
            <a:t>يمكن تحديد اربع مجالات اساسية يتم من خلالها الافصاح عن المعلومات الكمية متمثلة في الميزانية و قائمة العمل  و قائمة التغير في حقوق الملكية و قائمة النشاطات النقدة .</a:t>
          </a:r>
          <a:endParaRPr lang="fr-FR" sz="1800" b="1" kern="1200" dirty="0"/>
        </a:p>
        <a:p>
          <a:pPr lvl="0" algn="r" defTabSz="800100" rtl="1">
            <a:lnSpc>
              <a:spcPct val="90000"/>
            </a:lnSpc>
            <a:spcBef>
              <a:spcPct val="0"/>
            </a:spcBef>
            <a:spcAft>
              <a:spcPct val="35000"/>
            </a:spcAft>
          </a:pPr>
          <a:endParaRPr lang="fr-FR" sz="1800" kern="1200" dirty="0"/>
        </a:p>
      </dsp:txBody>
      <dsp:txXfrm>
        <a:off x="1198959" y="1369972"/>
        <a:ext cx="2597745" cy="2735342"/>
      </dsp:txXfrm>
    </dsp:sp>
    <dsp:sp modelId="{F31FCF57-4628-4B56-B194-7B24D16FB658}">
      <dsp:nvSpPr>
        <dsp:cNvPr id="0" name=""/>
        <dsp:cNvSpPr/>
      </dsp:nvSpPr>
      <dsp:spPr>
        <a:xfrm>
          <a:off x="4196358" y="1369972"/>
          <a:ext cx="2597745" cy="273534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100000"/>
            </a:lnSpc>
            <a:spcBef>
              <a:spcPct val="0"/>
            </a:spcBef>
            <a:spcAft>
              <a:spcPct val="35000"/>
            </a:spcAft>
          </a:pPr>
          <a:r>
            <a:rPr lang="ar-DZ" sz="1800" b="1" kern="1200" dirty="0" smtClean="0"/>
            <a:t>يتم الافصاح عن هذا الجانب من التقارير المحاسبية بشكل وصفي و من  شكله ان يزيد فهم المستخدم و لغته </a:t>
          </a:r>
          <a:r>
            <a:rPr lang="ar-DZ" sz="1800" b="1" kern="1200" dirty="0" err="1" smtClean="0"/>
            <a:t>بالارقام</a:t>
          </a:r>
          <a:r>
            <a:rPr lang="ar-DZ" sz="1800" b="1" kern="1200" dirty="0" smtClean="0"/>
            <a:t> ( المبالغ النقدية) الظاهرة في القوائم المالية</a:t>
          </a:r>
          <a:endParaRPr lang="fr-FR" sz="1800" b="1" kern="1200" dirty="0"/>
        </a:p>
      </dsp:txBody>
      <dsp:txXfrm>
        <a:off x="4196358" y="1369972"/>
        <a:ext cx="2597745" cy="2735342"/>
      </dsp:txXfrm>
    </dsp:sp>
    <dsp:sp modelId="{57F013D8-F579-4479-BDE1-EB23761F54C2}">
      <dsp:nvSpPr>
        <dsp:cNvPr id="0" name=""/>
        <dsp:cNvSpPr/>
      </dsp:nvSpPr>
      <dsp:spPr>
        <a:xfrm rot="16200000">
          <a:off x="-1258868" y="1554241"/>
          <a:ext cx="3516869" cy="999132"/>
        </a:xfrm>
        <a:prstGeom prst="rightArrow">
          <a:avLst>
            <a:gd name="adj1" fmla="val 49830"/>
            <a:gd name="adj2" fmla="val 60660"/>
          </a:avLst>
        </a:prstGeom>
        <a:gradFill rotWithShape="0">
          <a:gsLst>
            <a:gs pos="0">
              <a:schemeClr val="accent1">
                <a:tint val="50000"/>
                <a:hueOff val="0"/>
                <a:satOff val="0"/>
                <a:lumOff val="0"/>
                <a:alphaOff val="0"/>
                <a:tint val="74000"/>
              </a:schemeClr>
            </a:gs>
            <a:gs pos="49000">
              <a:schemeClr val="accent1">
                <a:tint val="50000"/>
                <a:hueOff val="0"/>
                <a:satOff val="0"/>
                <a:lumOff val="0"/>
                <a:alphaOff val="0"/>
                <a:tint val="96000"/>
                <a:shade val="84000"/>
                <a:satMod val="110000"/>
              </a:schemeClr>
            </a:gs>
            <a:gs pos="49100">
              <a:schemeClr val="accent1">
                <a:tint val="50000"/>
                <a:hueOff val="0"/>
                <a:satOff val="0"/>
                <a:lumOff val="0"/>
                <a:alphaOff val="0"/>
                <a:shade val="55000"/>
                <a:satMod val="150000"/>
              </a:schemeClr>
            </a:gs>
            <a:gs pos="92000">
              <a:schemeClr val="accent1">
                <a:tint val="50000"/>
                <a:hueOff val="0"/>
                <a:satOff val="0"/>
                <a:lumOff val="0"/>
                <a:alphaOff val="0"/>
                <a:tint val="98000"/>
                <a:shade val="90000"/>
                <a:satMod val="128000"/>
              </a:schemeClr>
            </a:gs>
            <a:gs pos="100000">
              <a:schemeClr val="accent1">
                <a:tint val="50000"/>
                <a:hueOff val="0"/>
                <a:satOff val="0"/>
                <a:lumOff val="0"/>
                <a:alphaOff val="0"/>
                <a:tint val="90000"/>
                <a:shade val="97000"/>
                <a:satMod val="128000"/>
              </a:schemeClr>
            </a:gs>
          </a:gsLst>
          <a:lin ang="5400000" scaled="1"/>
        </a:gradFill>
        <a:ln>
          <a:noFill/>
        </a:ln>
        <a:effectLst>
          <a:outerShdw blurRad="39000" dist="25400" dir="5400000" rotWithShape="0">
            <a:schemeClr val="accent1">
              <a:tint val="50000"/>
              <a:hueOff val="0"/>
              <a:satOff val="0"/>
              <a:lumOff val="0"/>
              <a:alphaOff val="0"/>
              <a:shade val="33000"/>
              <a:alpha val="83000"/>
            </a:scheme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r" defTabSz="755650">
            <a:lnSpc>
              <a:spcPct val="90000"/>
            </a:lnSpc>
            <a:spcBef>
              <a:spcPct val="0"/>
            </a:spcBef>
            <a:spcAft>
              <a:spcPct val="35000"/>
            </a:spcAft>
          </a:pPr>
          <a:r>
            <a:rPr lang="ar-DZ" sz="1700" kern="1200" dirty="0" smtClean="0"/>
            <a:t>معلومات كمية (مالية): </a:t>
          </a:r>
          <a:endParaRPr lang="fr-FR" sz="1700" kern="1200" dirty="0"/>
        </a:p>
      </dsp:txBody>
      <dsp:txXfrm>
        <a:off x="-1107865" y="1955876"/>
        <a:ext cx="3214863" cy="497868"/>
      </dsp:txXfrm>
    </dsp:sp>
    <dsp:sp modelId="{3A6D2680-C73E-459C-9F88-46AC76531FBD}">
      <dsp:nvSpPr>
        <dsp:cNvPr id="0" name=""/>
        <dsp:cNvSpPr/>
      </dsp:nvSpPr>
      <dsp:spPr>
        <a:xfrm rot="5400000">
          <a:off x="5735061" y="2921913"/>
          <a:ext cx="3516869" cy="999132"/>
        </a:xfrm>
        <a:prstGeom prst="rightArrow">
          <a:avLst>
            <a:gd name="adj1" fmla="val 49830"/>
            <a:gd name="adj2" fmla="val 60660"/>
          </a:avLst>
        </a:prstGeom>
        <a:gradFill rotWithShape="0">
          <a:gsLst>
            <a:gs pos="0">
              <a:schemeClr val="accent1">
                <a:tint val="50000"/>
                <a:hueOff val="0"/>
                <a:satOff val="0"/>
                <a:lumOff val="0"/>
                <a:alphaOff val="0"/>
                <a:tint val="74000"/>
              </a:schemeClr>
            </a:gs>
            <a:gs pos="49000">
              <a:schemeClr val="accent1">
                <a:tint val="50000"/>
                <a:hueOff val="0"/>
                <a:satOff val="0"/>
                <a:lumOff val="0"/>
                <a:alphaOff val="0"/>
                <a:tint val="96000"/>
                <a:shade val="84000"/>
                <a:satMod val="110000"/>
              </a:schemeClr>
            </a:gs>
            <a:gs pos="49100">
              <a:schemeClr val="accent1">
                <a:tint val="50000"/>
                <a:hueOff val="0"/>
                <a:satOff val="0"/>
                <a:lumOff val="0"/>
                <a:alphaOff val="0"/>
                <a:shade val="55000"/>
                <a:satMod val="150000"/>
              </a:schemeClr>
            </a:gs>
            <a:gs pos="92000">
              <a:schemeClr val="accent1">
                <a:tint val="50000"/>
                <a:hueOff val="0"/>
                <a:satOff val="0"/>
                <a:lumOff val="0"/>
                <a:alphaOff val="0"/>
                <a:tint val="98000"/>
                <a:shade val="90000"/>
                <a:satMod val="128000"/>
              </a:schemeClr>
            </a:gs>
            <a:gs pos="100000">
              <a:schemeClr val="accent1">
                <a:tint val="50000"/>
                <a:hueOff val="0"/>
                <a:satOff val="0"/>
                <a:lumOff val="0"/>
                <a:alphaOff val="0"/>
                <a:tint val="90000"/>
                <a:shade val="97000"/>
                <a:satMod val="128000"/>
              </a:schemeClr>
            </a:gs>
          </a:gsLst>
          <a:lin ang="5400000" scaled="1"/>
        </a:gradFill>
        <a:ln>
          <a:noFill/>
        </a:ln>
        <a:effectLst>
          <a:outerShdw blurRad="39000" dist="25400" dir="5400000" rotWithShape="0">
            <a:schemeClr val="accent1">
              <a:tint val="50000"/>
              <a:hueOff val="0"/>
              <a:satOff val="0"/>
              <a:lumOff val="0"/>
              <a:alphaOff val="0"/>
              <a:shade val="33000"/>
              <a:alpha val="83000"/>
            </a:scheme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r" defTabSz="755650">
            <a:lnSpc>
              <a:spcPct val="90000"/>
            </a:lnSpc>
            <a:spcBef>
              <a:spcPct val="0"/>
            </a:spcBef>
            <a:spcAft>
              <a:spcPct val="35000"/>
            </a:spcAft>
          </a:pPr>
          <a:r>
            <a:rPr lang="en-US" sz="1700" kern="1200" dirty="0" smtClean="0"/>
            <a:t>(</a:t>
          </a:r>
          <a:r>
            <a:rPr lang="ar-DZ" sz="1700" kern="1200" dirty="0" smtClean="0"/>
            <a:t>المعلومات غير الكمية (غير المالية</a:t>
          </a:r>
          <a:endParaRPr lang="fr-FR" sz="1700" kern="1200" dirty="0"/>
        </a:p>
      </dsp:txBody>
      <dsp:txXfrm>
        <a:off x="5886064" y="3021542"/>
        <a:ext cx="3214863" cy="4978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6DDCAE-E9C2-44C2-9E9F-7BD4E62C424E}">
      <dsp:nvSpPr>
        <dsp:cNvPr id="0" name=""/>
        <dsp:cNvSpPr/>
      </dsp:nvSpPr>
      <dsp:spPr>
        <a:xfrm rot="16200000">
          <a:off x="-1802296" y="2688064"/>
          <a:ext cx="4102322" cy="364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21747" bIns="0" numCol="1" spcCol="1270" anchor="t" anchorCtr="0">
          <a:noAutofit/>
        </a:bodyPr>
        <a:lstStyle/>
        <a:p>
          <a:pPr lvl="0" algn="r" defTabSz="622300">
            <a:lnSpc>
              <a:spcPct val="90000"/>
            </a:lnSpc>
            <a:spcBef>
              <a:spcPct val="0"/>
            </a:spcBef>
            <a:spcAft>
              <a:spcPct val="35000"/>
            </a:spcAft>
          </a:pPr>
          <a:endParaRPr lang="fr-FR" sz="1400" kern="1200"/>
        </a:p>
      </dsp:txBody>
      <dsp:txXfrm>
        <a:off x="-1802296" y="2688064"/>
        <a:ext cx="4102322" cy="364815"/>
      </dsp:txXfrm>
    </dsp:sp>
    <dsp:sp modelId="{9E36FBBF-A7BD-4A08-9BDE-160E56FFC74F}">
      <dsp:nvSpPr>
        <dsp:cNvPr id="0" name=""/>
        <dsp:cNvSpPr/>
      </dsp:nvSpPr>
      <dsp:spPr>
        <a:xfrm>
          <a:off x="249936" y="819311"/>
          <a:ext cx="2179840" cy="4102322"/>
        </a:xfrm>
        <a:prstGeom prst="rect">
          <a:avLst/>
        </a:prstGeom>
        <a:gradFill rotWithShape="0">
          <a:gsLst>
            <a:gs pos="0">
              <a:schemeClr val="accent2">
                <a:hueOff val="0"/>
                <a:satOff val="0"/>
                <a:lumOff val="0"/>
                <a:alphaOff val="0"/>
                <a:tint val="15000"/>
                <a:satMod val="250000"/>
              </a:schemeClr>
            </a:gs>
            <a:gs pos="49000">
              <a:schemeClr val="accent2">
                <a:hueOff val="0"/>
                <a:satOff val="0"/>
                <a:lumOff val="0"/>
                <a:alphaOff val="0"/>
                <a:tint val="50000"/>
                <a:satMod val="200000"/>
              </a:schemeClr>
            </a:gs>
            <a:gs pos="49100">
              <a:schemeClr val="accent2">
                <a:hueOff val="0"/>
                <a:satOff val="0"/>
                <a:lumOff val="0"/>
                <a:alphaOff val="0"/>
                <a:tint val="64000"/>
                <a:satMod val="160000"/>
              </a:schemeClr>
            </a:gs>
            <a:gs pos="92000">
              <a:schemeClr val="accent2">
                <a:hueOff val="0"/>
                <a:satOff val="0"/>
                <a:lumOff val="0"/>
                <a:alphaOff val="0"/>
                <a:tint val="50000"/>
                <a:satMod val="200000"/>
              </a:schemeClr>
            </a:gs>
            <a:gs pos="100000">
              <a:schemeClr val="accent2">
                <a:hueOff val="0"/>
                <a:satOff val="0"/>
                <a:lumOff val="0"/>
                <a:alphaOff val="0"/>
                <a:tint val="43000"/>
                <a:satMod val="190000"/>
              </a:schemeClr>
            </a:gs>
          </a:gsLst>
          <a:lin ang="5400000" scaled="1"/>
        </a:gradFill>
        <a:ln>
          <a:noFill/>
        </a:ln>
        <a:effectLst>
          <a:outerShdw blurRad="50800" dist="25000" dir="5400000" rotWithShape="0">
            <a:schemeClr val="accent2">
              <a:hueOff val="0"/>
              <a:satOff val="0"/>
              <a:lumOff val="0"/>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321747" rIns="99568" bIns="99568" numCol="1" spcCol="1270" anchor="t" anchorCtr="0">
          <a:noAutofit/>
        </a:bodyPr>
        <a:lstStyle/>
        <a:p>
          <a:pPr marL="114300" lvl="1" indent="-114300" algn="r" defTabSz="622300" rtl="1">
            <a:lnSpc>
              <a:spcPct val="90000"/>
            </a:lnSpc>
            <a:spcBef>
              <a:spcPct val="0"/>
            </a:spcBef>
            <a:spcAft>
              <a:spcPct val="15000"/>
            </a:spcAft>
            <a:buChar char="••"/>
          </a:pPr>
          <a:r>
            <a:rPr lang="ar-DZ" sz="1400" b="1" kern="1200" dirty="0" smtClean="0"/>
            <a:t>ومن أهم هذه المنظمات لجنة معايير المحاسبة الدولية </a:t>
          </a:r>
          <a:r>
            <a:rPr lang="fr-FR" sz="1400" b="1" kern="1200" dirty="0" smtClean="0"/>
            <a:t>IASB</a:t>
          </a:r>
          <a:r>
            <a:rPr lang="ar-DZ" sz="1400" b="1" kern="1200" dirty="0" smtClean="0"/>
            <a:t>حيث تحاول تحسين جـودة المعلومـات المفصح عنها على المستوى العالمي، من خلال إصدارها لمجموعة من المعايير المحاسبية.</a:t>
          </a:r>
          <a:endParaRPr lang="fr-FR" sz="1400" b="1" kern="1200" dirty="0"/>
        </a:p>
        <a:p>
          <a:pPr marL="114300" lvl="1" indent="-114300" algn="l" defTabSz="622300">
            <a:lnSpc>
              <a:spcPct val="90000"/>
            </a:lnSpc>
            <a:spcBef>
              <a:spcPct val="0"/>
            </a:spcBef>
            <a:spcAft>
              <a:spcPct val="15000"/>
            </a:spcAft>
            <a:buChar char="••"/>
          </a:pPr>
          <a:endParaRPr lang="fr-FR" sz="1400" kern="1200" dirty="0"/>
        </a:p>
      </dsp:txBody>
      <dsp:txXfrm>
        <a:off x="249936" y="819311"/>
        <a:ext cx="2179840" cy="4102322"/>
      </dsp:txXfrm>
    </dsp:sp>
    <dsp:sp modelId="{F4F3570E-0CAE-47E0-BF0A-8C719D25E067}">
      <dsp:nvSpPr>
        <dsp:cNvPr id="0" name=""/>
        <dsp:cNvSpPr/>
      </dsp:nvSpPr>
      <dsp:spPr>
        <a:xfrm>
          <a:off x="66456" y="337754"/>
          <a:ext cx="729631" cy="729631"/>
        </a:xfrm>
        <a:prstGeom prst="rect">
          <a:avLst/>
        </a:prstGeom>
        <a:solidFill>
          <a:schemeClr val="accent2">
            <a:tint val="50000"/>
            <a:hueOff val="0"/>
            <a:satOff val="0"/>
            <a:lumOff val="0"/>
            <a:alphaOff val="0"/>
          </a:schemeClr>
        </a:solidFill>
        <a:ln w="11430" cap="flat" cmpd="sng" algn="ctr">
          <a:solidFill>
            <a:schemeClr val="lt1">
              <a:hueOff val="0"/>
              <a:satOff val="0"/>
              <a:lumOff val="0"/>
              <a:alphaOff val="0"/>
            </a:schemeClr>
          </a:solidFill>
          <a:prstDash val="solid"/>
        </a:ln>
        <a:effectLst>
          <a:outerShdw blurRad="50800" dist="25000" dir="5400000" rotWithShape="0">
            <a:schemeClr val="accent2">
              <a:tint val="50000"/>
              <a:hueOff val="0"/>
              <a:satOff val="0"/>
              <a:lumOff val="0"/>
              <a:alphaOff val="0"/>
              <a:shade val="30000"/>
              <a:satMod val="150000"/>
              <a:alpha val="38000"/>
            </a:schemeClr>
          </a:outerShdw>
        </a:effectLst>
      </dsp:spPr>
      <dsp:style>
        <a:lnRef idx="1">
          <a:scrgbClr r="0" g="0" b="0"/>
        </a:lnRef>
        <a:fillRef idx="1">
          <a:scrgbClr r="0" g="0" b="0"/>
        </a:fillRef>
        <a:effectRef idx="1">
          <a:scrgbClr r="0" g="0" b="0"/>
        </a:effectRef>
        <a:fontRef idx="minor"/>
      </dsp:style>
    </dsp:sp>
    <dsp:sp modelId="{F98A8606-2B21-4776-BB97-500B2B85B348}">
      <dsp:nvSpPr>
        <dsp:cNvPr id="0" name=""/>
        <dsp:cNvSpPr/>
      </dsp:nvSpPr>
      <dsp:spPr>
        <a:xfrm rot="16200000">
          <a:off x="1023034" y="2688064"/>
          <a:ext cx="4102322" cy="364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21747" bIns="0" numCol="1" spcCol="1270" anchor="t" anchorCtr="0">
          <a:noAutofit/>
        </a:bodyPr>
        <a:lstStyle/>
        <a:p>
          <a:pPr lvl="0" algn="r" defTabSz="622300">
            <a:lnSpc>
              <a:spcPct val="90000"/>
            </a:lnSpc>
            <a:spcBef>
              <a:spcPct val="0"/>
            </a:spcBef>
            <a:spcAft>
              <a:spcPct val="35000"/>
            </a:spcAft>
          </a:pPr>
          <a:endParaRPr lang="fr-FR" sz="1400" kern="1200"/>
        </a:p>
      </dsp:txBody>
      <dsp:txXfrm>
        <a:off x="1023034" y="2688064"/>
        <a:ext cx="4102322" cy="364815"/>
      </dsp:txXfrm>
    </dsp:sp>
    <dsp:sp modelId="{BBDA96C9-74F2-4FFF-9FF1-5B813AB932A4}">
      <dsp:nvSpPr>
        <dsp:cNvPr id="0" name=""/>
        <dsp:cNvSpPr/>
      </dsp:nvSpPr>
      <dsp:spPr>
        <a:xfrm>
          <a:off x="3125749" y="819311"/>
          <a:ext cx="2078878" cy="4102322"/>
        </a:xfrm>
        <a:prstGeom prst="rect">
          <a:avLst/>
        </a:prstGeom>
        <a:gradFill rotWithShape="0">
          <a:gsLst>
            <a:gs pos="0">
              <a:schemeClr val="accent2">
                <a:hueOff val="-8103780"/>
                <a:satOff val="16667"/>
                <a:lumOff val="-1274"/>
                <a:alphaOff val="0"/>
                <a:tint val="15000"/>
                <a:satMod val="250000"/>
              </a:schemeClr>
            </a:gs>
            <a:gs pos="49000">
              <a:schemeClr val="accent2">
                <a:hueOff val="-8103780"/>
                <a:satOff val="16667"/>
                <a:lumOff val="-1274"/>
                <a:alphaOff val="0"/>
                <a:tint val="50000"/>
                <a:satMod val="200000"/>
              </a:schemeClr>
            </a:gs>
            <a:gs pos="49100">
              <a:schemeClr val="accent2">
                <a:hueOff val="-8103780"/>
                <a:satOff val="16667"/>
                <a:lumOff val="-1274"/>
                <a:alphaOff val="0"/>
                <a:tint val="64000"/>
                <a:satMod val="160000"/>
              </a:schemeClr>
            </a:gs>
            <a:gs pos="92000">
              <a:schemeClr val="accent2">
                <a:hueOff val="-8103780"/>
                <a:satOff val="16667"/>
                <a:lumOff val="-1274"/>
                <a:alphaOff val="0"/>
                <a:tint val="50000"/>
                <a:satMod val="200000"/>
              </a:schemeClr>
            </a:gs>
            <a:gs pos="100000">
              <a:schemeClr val="accent2">
                <a:hueOff val="-8103780"/>
                <a:satOff val="16667"/>
                <a:lumOff val="-1274"/>
                <a:alphaOff val="0"/>
                <a:tint val="43000"/>
                <a:satMod val="190000"/>
              </a:schemeClr>
            </a:gs>
          </a:gsLst>
          <a:lin ang="5400000" scaled="1"/>
        </a:gradFill>
        <a:ln>
          <a:noFill/>
        </a:ln>
        <a:effectLst>
          <a:outerShdw blurRad="50800" dist="25000" dir="5400000" rotWithShape="0">
            <a:schemeClr val="accent2">
              <a:hueOff val="-8103780"/>
              <a:satOff val="16667"/>
              <a:lumOff val="-1274"/>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321747" rIns="99568" bIns="99568" numCol="1" spcCol="1270" anchor="t" anchorCtr="0">
          <a:noAutofit/>
        </a:bodyPr>
        <a:lstStyle/>
        <a:p>
          <a:pPr marL="114300" lvl="1" indent="-114300" algn="r" defTabSz="622300" rtl="1">
            <a:lnSpc>
              <a:spcPct val="90000"/>
            </a:lnSpc>
            <a:spcBef>
              <a:spcPct val="0"/>
            </a:spcBef>
            <a:spcAft>
              <a:spcPct val="15000"/>
            </a:spcAft>
            <a:buChar char="••"/>
          </a:pPr>
          <a:r>
            <a:rPr lang="ar-DZ" sz="1400" b="1" kern="1200" dirty="0" smtClean="0"/>
            <a:t>وتتمثــل في الجهــات المنظمــة والمســؤولة عــن تطــوير وتنظــيم وإصــدار معــايير الإفصاح، حيث تختلف باختلاف مداخل التنظيم المحاسبي المعتمد بكل دولـة، إذ نجـد في العديـد مـن الـدول وخاصـة الناميـة منهـا أن الأطراف المؤثرة على عملية الإفصاح غالبا ما تكون من المنظمات المهنية والحكومية </a:t>
          </a:r>
          <a:endParaRPr lang="fr-FR" sz="1400" b="1" kern="1200" dirty="0"/>
        </a:p>
        <a:p>
          <a:pPr marL="114300" lvl="1" indent="-114300" algn="l" defTabSz="622300">
            <a:lnSpc>
              <a:spcPct val="90000"/>
            </a:lnSpc>
            <a:spcBef>
              <a:spcPct val="0"/>
            </a:spcBef>
            <a:spcAft>
              <a:spcPct val="15000"/>
            </a:spcAft>
            <a:buChar char="••"/>
          </a:pPr>
          <a:endParaRPr lang="fr-FR" sz="1400" kern="1200" dirty="0"/>
        </a:p>
      </dsp:txBody>
      <dsp:txXfrm>
        <a:off x="3125749" y="819311"/>
        <a:ext cx="2078878" cy="4102322"/>
      </dsp:txXfrm>
    </dsp:sp>
    <dsp:sp modelId="{095A9DF6-9A01-4FC7-AFC6-F5C9CCEF98EB}">
      <dsp:nvSpPr>
        <dsp:cNvPr id="0" name=""/>
        <dsp:cNvSpPr/>
      </dsp:nvSpPr>
      <dsp:spPr>
        <a:xfrm>
          <a:off x="2891787" y="337754"/>
          <a:ext cx="729631" cy="729631"/>
        </a:xfrm>
        <a:prstGeom prst="rect">
          <a:avLst/>
        </a:prstGeom>
        <a:solidFill>
          <a:schemeClr val="accent2">
            <a:tint val="50000"/>
            <a:hueOff val="-8274298"/>
            <a:satOff val="15390"/>
            <a:lumOff val="701"/>
            <a:alphaOff val="0"/>
          </a:schemeClr>
        </a:solidFill>
        <a:ln w="11430" cap="flat" cmpd="sng" algn="ctr">
          <a:solidFill>
            <a:schemeClr val="lt1">
              <a:hueOff val="0"/>
              <a:satOff val="0"/>
              <a:lumOff val="0"/>
              <a:alphaOff val="0"/>
            </a:schemeClr>
          </a:solidFill>
          <a:prstDash val="solid"/>
        </a:ln>
        <a:effectLst>
          <a:outerShdw blurRad="50800" dist="25000" dir="5400000" rotWithShape="0">
            <a:schemeClr val="accent2">
              <a:tint val="50000"/>
              <a:hueOff val="-8274298"/>
              <a:satOff val="15390"/>
              <a:lumOff val="701"/>
              <a:alphaOff val="0"/>
              <a:shade val="30000"/>
              <a:satMod val="150000"/>
              <a:alpha val="38000"/>
            </a:schemeClr>
          </a:outerShdw>
        </a:effectLst>
      </dsp:spPr>
      <dsp:style>
        <a:lnRef idx="1">
          <a:scrgbClr r="0" g="0" b="0"/>
        </a:lnRef>
        <a:fillRef idx="1">
          <a:scrgbClr r="0" g="0" b="0"/>
        </a:fillRef>
        <a:effectRef idx="1">
          <a:scrgbClr r="0" g="0" b="0"/>
        </a:effectRef>
        <a:fontRef idx="minor"/>
      </dsp:style>
    </dsp:sp>
    <dsp:sp modelId="{55BABEFC-4F48-4E67-ABD4-BDCC100CF254}">
      <dsp:nvSpPr>
        <dsp:cNvPr id="0" name=""/>
        <dsp:cNvSpPr/>
      </dsp:nvSpPr>
      <dsp:spPr>
        <a:xfrm rot="16200000">
          <a:off x="3797885" y="2688064"/>
          <a:ext cx="4102322" cy="3648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21747" bIns="0" numCol="1" spcCol="1270" anchor="t" anchorCtr="0">
          <a:noAutofit/>
        </a:bodyPr>
        <a:lstStyle/>
        <a:p>
          <a:pPr lvl="0" algn="r" defTabSz="622300" rtl="1">
            <a:lnSpc>
              <a:spcPct val="90000"/>
            </a:lnSpc>
            <a:spcBef>
              <a:spcPct val="0"/>
            </a:spcBef>
            <a:spcAft>
              <a:spcPct val="35000"/>
            </a:spcAft>
          </a:pPr>
          <a:endParaRPr lang="fr-FR" sz="1400" kern="1200" dirty="0"/>
        </a:p>
      </dsp:txBody>
      <dsp:txXfrm>
        <a:off x="3797885" y="2688064"/>
        <a:ext cx="4102322" cy="364815"/>
      </dsp:txXfrm>
    </dsp:sp>
    <dsp:sp modelId="{4621A065-BB1B-45A5-8F04-FA14C004E595}">
      <dsp:nvSpPr>
        <dsp:cNvPr id="0" name=""/>
        <dsp:cNvSpPr/>
      </dsp:nvSpPr>
      <dsp:spPr>
        <a:xfrm>
          <a:off x="5845521" y="819311"/>
          <a:ext cx="2189034" cy="4102322"/>
        </a:xfrm>
        <a:prstGeom prst="rect">
          <a:avLst/>
        </a:prstGeom>
        <a:gradFill rotWithShape="0">
          <a:gsLst>
            <a:gs pos="0">
              <a:schemeClr val="accent2">
                <a:hueOff val="-16207560"/>
                <a:satOff val="33334"/>
                <a:lumOff val="-2549"/>
                <a:alphaOff val="0"/>
                <a:tint val="15000"/>
                <a:satMod val="250000"/>
              </a:schemeClr>
            </a:gs>
            <a:gs pos="49000">
              <a:schemeClr val="accent2">
                <a:hueOff val="-16207560"/>
                <a:satOff val="33334"/>
                <a:lumOff val="-2549"/>
                <a:alphaOff val="0"/>
                <a:tint val="50000"/>
                <a:satMod val="200000"/>
              </a:schemeClr>
            </a:gs>
            <a:gs pos="49100">
              <a:schemeClr val="accent2">
                <a:hueOff val="-16207560"/>
                <a:satOff val="33334"/>
                <a:lumOff val="-2549"/>
                <a:alphaOff val="0"/>
                <a:tint val="64000"/>
                <a:satMod val="160000"/>
              </a:schemeClr>
            </a:gs>
            <a:gs pos="92000">
              <a:schemeClr val="accent2">
                <a:hueOff val="-16207560"/>
                <a:satOff val="33334"/>
                <a:lumOff val="-2549"/>
                <a:alphaOff val="0"/>
                <a:tint val="50000"/>
                <a:satMod val="200000"/>
              </a:schemeClr>
            </a:gs>
            <a:gs pos="100000">
              <a:schemeClr val="accent2">
                <a:hueOff val="-16207560"/>
                <a:satOff val="33334"/>
                <a:lumOff val="-2549"/>
                <a:alphaOff val="0"/>
                <a:tint val="43000"/>
                <a:satMod val="190000"/>
              </a:schemeClr>
            </a:gs>
          </a:gsLst>
          <a:lin ang="5400000" scaled="1"/>
        </a:gradFill>
        <a:ln>
          <a:noFill/>
        </a:ln>
        <a:effectLst>
          <a:outerShdw blurRad="50800" dist="25000" dir="5400000" rotWithShape="0">
            <a:schemeClr val="accent2">
              <a:hueOff val="-16207560"/>
              <a:satOff val="33334"/>
              <a:lumOff val="-2549"/>
              <a:alphaOff val="0"/>
              <a:shade val="30000"/>
              <a:satMod val="150000"/>
              <a:alpha val="3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321747" rIns="99568" bIns="99568" numCol="1" spcCol="1270" anchor="t" anchorCtr="0">
          <a:noAutofit/>
        </a:bodyPr>
        <a:lstStyle/>
        <a:p>
          <a:pPr marL="114300" lvl="1" indent="-114300" algn="r" defTabSz="622300" rtl="1">
            <a:lnSpc>
              <a:spcPct val="90000"/>
            </a:lnSpc>
            <a:spcBef>
              <a:spcPct val="0"/>
            </a:spcBef>
            <a:spcAft>
              <a:spcPct val="15000"/>
            </a:spcAft>
            <a:buChar char="••"/>
          </a:pPr>
          <a:r>
            <a:rPr lang="ar-DZ" sz="1400" b="1" kern="1200" dirty="0" smtClean="0"/>
            <a:t> لا بــد أن تعطــي المؤسســات اهتمامــا خاصــا في قوائمهــا الماليــة لتلبيــة احتياجــات المستخدمين الرئيسيين، والذين لهم مصالح مباشرة أو غير مباشرة، حيث يكون مـن الطبيعـي أن تختلـف طبيعـة المعلومـات المفصـح عنها في القوائم المالية باختلاف نوعية المستخدمين في كل دولة </a:t>
          </a:r>
          <a:endParaRPr lang="fr-FR" sz="1400" b="1" kern="1200" dirty="0"/>
        </a:p>
        <a:p>
          <a:pPr marL="114300" lvl="1" indent="-114300" algn="l" defTabSz="622300">
            <a:lnSpc>
              <a:spcPct val="90000"/>
            </a:lnSpc>
            <a:spcBef>
              <a:spcPct val="0"/>
            </a:spcBef>
            <a:spcAft>
              <a:spcPct val="15000"/>
            </a:spcAft>
            <a:buChar char="••"/>
          </a:pPr>
          <a:endParaRPr lang="fr-FR" sz="1400" kern="1200" dirty="0"/>
        </a:p>
      </dsp:txBody>
      <dsp:txXfrm>
        <a:off x="5845521" y="819311"/>
        <a:ext cx="2189034" cy="4102322"/>
      </dsp:txXfrm>
    </dsp:sp>
    <dsp:sp modelId="{6D31F4D3-3F62-4CD2-8A83-87E5815C43D1}">
      <dsp:nvSpPr>
        <dsp:cNvPr id="0" name=""/>
        <dsp:cNvSpPr/>
      </dsp:nvSpPr>
      <dsp:spPr>
        <a:xfrm>
          <a:off x="5666638" y="337754"/>
          <a:ext cx="729631" cy="729631"/>
        </a:xfrm>
        <a:prstGeom prst="rect">
          <a:avLst/>
        </a:prstGeom>
        <a:solidFill>
          <a:schemeClr val="accent2">
            <a:tint val="50000"/>
            <a:hueOff val="-16548596"/>
            <a:satOff val="30780"/>
            <a:lumOff val="1403"/>
            <a:alphaOff val="0"/>
          </a:schemeClr>
        </a:solidFill>
        <a:ln w="11430" cap="flat" cmpd="sng" algn="ctr">
          <a:solidFill>
            <a:schemeClr val="lt1">
              <a:hueOff val="0"/>
              <a:satOff val="0"/>
              <a:lumOff val="0"/>
              <a:alphaOff val="0"/>
            </a:schemeClr>
          </a:solidFill>
          <a:prstDash val="solid"/>
        </a:ln>
        <a:effectLst>
          <a:outerShdw blurRad="50800" dist="25000" dir="5400000" rotWithShape="0">
            <a:schemeClr val="accent2">
              <a:tint val="50000"/>
              <a:hueOff val="-16548596"/>
              <a:satOff val="30780"/>
              <a:lumOff val="1403"/>
              <a:alphaOff val="0"/>
              <a:shade val="30000"/>
              <a:satMod val="150000"/>
              <a:alpha val="38000"/>
            </a:schemeClr>
          </a:outerShdw>
        </a:effectLst>
      </dsp:spPr>
      <dsp:style>
        <a:lnRef idx="1">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2.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Modifiez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568CECE-E2A7-4A3D-80C4-DF1FA0C6D7A5}" type="datetimeFigureOut">
              <a:rPr lang="fr-FR" smtClean="0"/>
              <a:pPr/>
              <a:t>16/02/2021</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94D12C6-CC78-4F30-BFA5-8CEF4E2BFFBB}"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D568CECE-E2A7-4A3D-80C4-DF1FA0C6D7A5}" type="datetimeFigureOut">
              <a:rPr lang="fr-FR" smtClean="0"/>
              <a:pPr/>
              <a:t>16/02/2021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94D12C6-CC78-4F30-BFA5-8CEF4E2BFFB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D568CECE-E2A7-4A3D-80C4-DF1FA0C6D7A5}" type="datetimeFigureOut">
              <a:rPr lang="fr-FR" smtClean="0"/>
              <a:pPr/>
              <a:t>16/02/2021</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94D12C6-CC78-4F30-BFA5-8CEF4E2BFFB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D568CECE-E2A7-4A3D-80C4-DF1FA0C6D7A5}" type="datetimeFigureOut">
              <a:rPr lang="fr-FR" smtClean="0"/>
              <a:pPr/>
              <a:t>16/02/2021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94D12C6-CC78-4F30-BFA5-8CEF4E2BFFB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568CECE-E2A7-4A3D-80C4-DF1FA0C6D7A5}" type="datetimeFigureOut">
              <a:rPr lang="fr-FR" smtClean="0"/>
              <a:pPr/>
              <a:t>16/02/2021</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994D12C6-CC78-4F30-BFA5-8CEF4E2BFFBB}"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D568CECE-E2A7-4A3D-80C4-DF1FA0C6D7A5}" type="datetimeFigureOut">
              <a:rPr lang="fr-FR" smtClean="0"/>
              <a:pPr/>
              <a:t>16/02/2021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94D12C6-CC78-4F30-BFA5-8CEF4E2BFFB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D568CECE-E2A7-4A3D-80C4-DF1FA0C6D7A5}" type="datetimeFigureOut">
              <a:rPr lang="fr-FR" smtClean="0"/>
              <a:pPr/>
              <a:t>16/02/2021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994D12C6-CC78-4F30-BFA5-8CEF4E2BFFB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D568CECE-E2A7-4A3D-80C4-DF1FA0C6D7A5}" type="datetimeFigureOut">
              <a:rPr lang="fr-FR" smtClean="0"/>
              <a:pPr/>
              <a:t>16/02/2021</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994D12C6-CC78-4F30-BFA5-8CEF4E2BFFB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D568CECE-E2A7-4A3D-80C4-DF1FA0C6D7A5}" type="datetimeFigureOut">
              <a:rPr lang="fr-FR" smtClean="0"/>
              <a:pPr/>
              <a:t>16/02/2021</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extLst/>
          </a:lstStyle>
          <a:p>
            <a:fld id="{994D12C6-CC78-4F30-BFA5-8CEF4E2BFFB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D568CECE-E2A7-4A3D-80C4-DF1FA0C6D7A5}" type="datetimeFigureOut">
              <a:rPr lang="fr-FR" smtClean="0"/>
              <a:pPr/>
              <a:t>16/02/2021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94D12C6-CC78-4F30-BFA5-8CEF4E2BFFB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Modifiez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Modifiez les styles du texte du masque</a:t>
            </a:r>
          </a:p>
        </p:txBody>
      </p:sp>
      <p:sp>
        <p:nvSpPr>
          <p:cNvPr id="5" name="Espace réservé de la date 4"/>
          <p:cNvSpPr>
            <a:spLocks noGrp="1"/>
          </p:cNvSpPr>
          <p:nvPr>
            <p:ph type="dt" sz="half" idx="10"/>
          </p:nvPr>
        </p:nvSpPr>
        <p:spPr/>
        <p:txBody>
          <a:bodyPr/>
          <a:lstStyle>
            <a:extLst/>
          </a:lstStyle>
          <a:p>
            <a:fld id="{D568CECE-E2A7-4A3D-80C4-DF1FA0C6D7A5}" type="datetimeFigureOut">
              <a:rPr lang="fr-FR" smtClean="0"/>
              <a:pPr/>
              <a:t>16/02/2021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94D12C6-CC78-4F30-BFA5-8CEF4E2BFFBB}" type="slidenum">
              <a:rPr lang="fr-FR" smtClean="0"/>
              <a:pPr/>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Modifiez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568CECE-E2A7-4A3D-80C4-DF1FA0C6D7A5}" type="datetimeFigureOut">
              <a:rPr lang="fr-FR" smtClean="0"/>
              <a:pPr/>
              <a:t>16/02/2021</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94D12C6-CC78-4F30-BFA5-8CEF4E2BFFB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3366868" y="533400"/>
            <a:ext cx="5105400" cy="1609716"/>
          </a:xfrm>
        </p:spPr>
        <p:txBody>
          <a:bodyPr>
            <a:normAutofit/>
          </a:bodyPr>
          <a:lstStyle/>
          <a:p>
            <a:r>
              <a:rPr lang="ar-DZ" sz="3600" dirty="0" smtClean="0">
                <a:latin typeface="Andalus" pitchFamily="18" charset="-78"/>
                <a:cs typeface="Andalus" pitchFamily="18" charset="-78"/>
              </a:rPr>
              <a:t>اثر الافصاح المحاسبي لتكلفة الموارد البشرية على التقارير المالية</a:t>
            </a:r>
            <a:endParaRPr lang="fr-FR" sz="3600" dirty="0">
              <a:latin typeface="Andalus" pitchFamily="18" charset="-78"/>
              <a:cs typeface="Andalus" pitchFamily="18" charset="-78"/>
            </a:endParaRPr>
          </a:p>
        </p:txBody>
      </p:sp>
      <p:sp>
        <p:nvSpPr>
          <p:cNvPr id="5" name="Sous-titre 4"/>
          <p:cNvSpPr>
            <a:spLocks noGrp="1"/>
          </p:cNvSpPr>
          <p:nvPr>
            <p:ph type="subTitle" idx="1"/>
          </p:nvPr>
        </p:nvSpPr>
        <p:spPr>
          <a:xfrm>
            <a:off x="3357554" y="2857496"/>
            <a:ext cx="5114778" cy="3571900"/>
          </a:xfrm>
        </p:spPr>
        <p:txBody>
          <a:bodyPr>
            <a:normAutofit/>
          </a:bodyPr>
          <a:lstStyle/>
          <a:p>
            <a:r>
              <a:rPr lang="ar-DZ" dirty="0" smtClean="0"/>
              <a:t>  </a:t>
            </a:r>
            <a:r>
              <a:rPr lang="ar-DZ" dirty="0" smtClean="0">
                <a:latin typeface="Andalus" pitchFamily="18" charset="-78"/>
                <a:cs typeface="Andalus" pitchFamily="18" charset="-78"/>
              </a:rPr>
              <a:t>اعداد الطالبتين:</a:t>
            </a:r>
          </a:p>
          <a:p>
            <a:pPr>
              <a:buFontTx/>
              <a:buChar char="-"/>
            </a:pPr>
            <a:r>
              <a:rPr lang="ar-DZ" dirty="0" smtClean="0">
                <a:latin typeface="Andalus" pitchFamily="18" charset="-78"/>
                <a:cs typeface="Andalus" pitchFamily="18" charset="-78"/>
              </a:rPr>
              <a:t>- جلابي جازية</a:t>
            </a:r>
          </a:p>
          <a:p>
            <a:pPr>
              <a:buFontTx/>
              <a:buChar char="-"/>
            </a:pPr>
            <a:r>
              <a:rPr lang="ar-DZ" dirty="0" smtClean="0">
                <a:latin typeface="Andalus" pitchFamily="18" charset="-78"/>
                <a:cs typeface="Andalus" pitchFamily="18" charset="-78"/>
              </a:rPr>
              <a:t>- ذيابي ايمان  </a:t>
            </a:r>
          </a:p>
          <a:p>
            <a:pPr>
              <a:buFontTx/>
              <a:buChar char="-"/>
            </a:pPr>
            <a:r>
              <a:rPr lang="ar-DZ" dirty="0" smtClean="0">
                <a:latin typeface="Andalus" pitchFamily="18" charset="-78"/>
                <a:cs typeface="Andalus" pitchFamily="18" charset="-78"/>
              </a:rPr>
              <a:t>                                     الفوج:03</a:t>
            </a:r>
          </a:p>
          <a:p>
            <a:pPr>
              <a:buFontTx/>
              <a:buChar char="-"/>
            </a:pPr>
            <a:endParaRPr lang="ar-DZ" dirty="0" smtClean="0">
              <a:latin typeface="Andalus" pitchFamily="18" charset="-78"/>
              <a:cs typeface="Andalus" pitchFamily="18" charset="-78"/>
            </a:endParaRPr>
          </a:p>
          <a:p>
            <a:pPr>
              <a:buFontTx/>
              <a:buChar char="-"/>
            </a:pPr>
            <a:r>
              <a:rPr lang="ar-DZ" dirty="0" smtClean="0"/>
              <a:t>-</a:t>
            </a:r>
            <a:r>
              <a:rPr lang="ar-DZ" sz="2800" dirty="0" smtClean="0">
                <a:latin typeface="Andalus" pitchFamily="18" charset="-78"/>
                <a:cs typeface="Andalus" pitchFamily="18" charset="-78"/>
              </a:rPr>
              <a:t>تحت اشراف الاستاذة</a:t>
            </a:r>
            <a:r>
              <a:rPr lang="ar-DZ" dirty="0" smtClean="0">
                <a:latin typeface="Andalus" pitchFamily="18" charset="-78"/>
                <a:cs typeface="Andalus" pitchFamily="18" charset="-78"/>
              </a:rPr>
              <a:t>:</a:t>
            </a:r>
          </a:p>
          <a:p>
            <a:r>
              <a:rPr lang="ar-DZ" dirty="0" smtClean="0">
                <a:latin typeface="Andalus" pitchFamily="18" charset="-78"/>
                <a:cs typeface="Andalus" pitchFamily="18" charset="-78"/>
              </a:rPr>
              <a:t>-فهيمة بوروبة                    </a:t>
            </a:r>
            <a:endParaRPr lang="fr-FR"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067128" cy="876712"/>
          </a:xfrm>
        </p:spPr>
        <p:txBody>
          <a:bodyPr>
            <a:normAutofit/>
          </a:bodyPr>
          <a:lstStyle/>
          <a:p>
            <a:pPr algn="ctr" rtl="1"/>
            <a:r>
              <a:rPr lang="ar-DZ" sz="2400" dirty="0">
                <a:solidFill>
                  <a:srgbClr val="002060"/>
                </a:solidFill>
              </a:rPr>
              <a:t>المطلب الثاني : العوامل المؤثرة على الافصاح المحاسبي </a:t>
            </a:r>
            <a:endParaRPr lang="fr-FR" sz="2400" dirty="0">
              <a:solidFill>
                <a:srgbClr val="002060"/>
              </a:solidFill>
            </a:endParaRP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4029529642"/>
              </p:ext>
            </p:extLst>
          </p:nvPr>
        </p:nvGraphicFramePr>
        <p:xfrm>
          <a:off x="0" y="1196975"/>
          <a:ext cx="8101013" cy="5259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à coins arrondis 6"/>
          <p:cNvSpPr/>
          <p:nvPr/>
        </p:nvSpPr>
        <p:spPr>
          <a:xfrm>
            <a:off x="6444208" y="1268760"/>
            <a:ext cx="1656184" cy="648072"/>
          </a:xfrm>
          <a:prstGeom prst="wedgeRoundRectCallou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62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lang="ar-DZ" sz="1100" b="1" dirty="0"/>
              <a:t>نوعيــة المســتخدمين وطبيعــة احتياجــاتهم </a:t>
            </a:r>
            <a:endParaRPr lang="fr-FR" sz="1100" b="1" dirty="0"/>
          </a:p>
        </p:txBody>
      </p:sp>
      <p:sp>
        <p:nvSpPr>
          <p:cNvPr id="8" name="Rectangle à coins arrondis 7"/>
          <p:cNvSpPr/>
          <p:nvPr/>
        </p:nvSpPr>
        <p:spPr>
          <a:xfrm>
            <a:off x="3635896" y="1340768"/>
            <a:ext cx="1584176" cy="576064"/>
          </a:xfrm>
          <a:prstGeom prst="wedgeRoundRectCallou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62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lang="ar-DZ" sz="1100" b="1" dirty="0"/>
              <a:t>الجهــات المســؤولة عــن وضــع معــايير الإفصــاح</a:t>
            </a:r>
            <a:endParaRPr lang="fr-FR" sz="1100" b="1" dirty="0"/>
          </a:p>
        </p:txBody>
      </p:sp>
      <p:sp>
        <p:nvSpPr>
          <p:cNvPr id="9" name="Rectangle à coins arrondis 8"/>
          <p:cNvSpPr/>
          <p:nvPr/>
        </p:nvSpPr>
        <p:spPr>
          <a:xfrm>
            <a:off x="827584" y="1340768"/>
            <a:ext cx="1800200" cy="576064"/>
          </a:xfrm>
          <a:prstGeom prst="wedgeRoundRectCallou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62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lang="ar-DZ" sz="1100" b="1" dirty="0"/>
              <a:t>المنظمات والمؤسسات الدولية</a:t>
            </a:r>
            <a:endParaRPr lang="fr-FR" sz="1100" b="1" dirty="0"/>
          </a:p>
        </p:txBody>
      </p:sp>
    </p:spTree>
    <p:extLst>
      <p:ext uri="{BB962C8B-B14F-4D97-AF65-F5344CB8AC3E}">
        <p14:creationId xmlns:p14="http://schemas.microsoft.com/office/powerpoint/2010/main" val="166425572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chor="t">
            <a:normAutofit/>
          </a:bodyPr>
          <a:lstStyle/>
          <a:p>
            <a:pPr algn="ctr" rtl="1"/>
            <a:r>
              <a:rPr lang="ar-DZ" sz="2400" dirty="0">
                <a:solidFill>
                  <a:srgbClr val="002060"/>
                </a:solidFill>
              </a:rPr>
              <a:t>المطلب الثالث : أثر الإفصاح المحاسبي عن الموارد البشرية على القوائم المالية</a:t>
            </a:r>
            <a:endParaRPr lang="fr-FR" sz="2400" dirty="0">
              <a:solidFill>
                <a:srgbClr val="002060"/>
              </a:solidFill>
            </a:endParaRPr>
          </a:p>
        </p:txBody>
      </p:sp>
      <p:sp>
        <p:nvSpPr>
          <p:cNvPr id="3" name="Espace réservé du contenu 2"/>
          <p:cNvSpPr>
            <a:spLocks noGrp="1"/>
          </p:cNvSpPr>
          <p:nvPr>
            <p:ph idx="1"/>
          </p:nvPr>
        </p:nvSpPr>
        <p:spPr>
          <a:xfrm>
            <a:off x="107504" y="1052736"/>
            <a:ext cx="8064896" cy="5472608"/>
          </a:xfrm>
          <a:solidFill>
            <a:schemeClr val="bg1"/>
          </a:solidFill>
        </p:spPr>
        <p:txBody>
          <a:bodyPr>
            <a:normAutofit/>
          </a:bodyPr>
          <a:lstStyle/>
          <a:p>
            <a:pPr algn="r" rtl="1"/>
            <a:r>
              <a:rPr lang="ar-DZ" sz="2000" b="1" dirty="0">
                <a:solidFill>
                  <a:srgbClr val="FF0000"/>
                </a:solidFill>
              </a:rPr>
              <a:t>اولاً : أثر الإفصاح المحاسبي عن الموارد البشرية على الحسابات الختامية:  </a:t>
            </a:r>
            <a:endParaRPr lang="ar-DZ" sz="2000" b="1" dirty="0" smtClean="0">
              <a:solidFill>
                <a:srgbClr val="FF0000"/>
              </a:solidFill>
            </a:endParaRPr>
          </a:p>
          <a:p>
            <a:pPr algn="r" rtl="1"/>
            <a:r>
              <a:rPr lang="ar-DZ" sz="1600" dirty="0" smtClean="0"/>
              <a:t>تنقسم </a:t>
            </a:r>
            <a:r>
              <a:rPr lang="ar-DZ" sz="1600" dirty="0"/>
              <a:t>الحسابات الختامية إلى عدة حسابات وتعتمد هذه الحسابات على طبيعة النشاط الاقتصادي الذي تمارسه المنشأة ، ففي المؤسسات التجارية يتم إعداد حساب المتاجرة وحساب الأرباح والخسائر أما في المنشاة الصناعية فيتم إضافة حساب آخر وهو حساب التسجيل لذلك فإن الإفصاح المحاسبي في القوائم المالية ينطوي على </a:t>
            </a:r>
            <a:r>
              <a:rPr lang="ar-DZ" sz="1600" dirty="0" smtClean="0"/>
              <a:t>ما يلي :-</a:t>
            </a:r>
          </a:p>
          <a:p>
            <a:pPr algn="r" rtl="1"/>
            <a:endParaRPr lang="ar-DZ" dirty="0"/>
          </a:p>
          <a:p>
            <a:pPr algn="r" rtl="1"/>
            <a:endParaRPr lang="fr-FR" dirty="0"/>
          </a:p>
        </p:txBody>
      </p:sp>
      <p:sp>
        <p:nvSpPr>
          <p:cNvPr id="5" name="Rectangle à coins arrondis 4"/>
          <p:cNvSpPr/>
          <p:nvPr/>
        </p:nvSpPr>
        <p:spPr>
          <a:xfrm>
            <a:off x="5652120" y="2996952"/>
            <a:ext cx="2088232" cy="295232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DZ" sz="1200" b="1" dirty="0">
                <a:solidFill>
                  <a:schemeClr val="tx1"/>
                </a:solidFill>
              </a:rPr>
              <a:t>1-  تحصى الحسابات الختامية بمصروفات قصيرة الأجل الخاصة بالموارد البشرية مقسمة حسب نوع المصروف قصيرة الأجل (الأجور – الإجازات – العلاج – الصحي – مصاريف أخرى) وذلك نظراً لعملية رسملة الاستثمار في الموارد البشرية متوسطة وطويلة الأجل .</a:t>
            </a:r>
            <a:endParaRPr lang="fr-FR" sz="1200" b="1" dirty="0">
              <a:solidFill>
                <a:schemeClr val="tx1"/>
              </a:solidFill>
            </a:endParaRPr>
          </a:p>
        </p:txBody>
      </p:sp>
      <p:sp>
        <p:nvSpPr>
          <p:cNvPr id="6" name="Rectangle à coins arrondis 5"/>
          <p:cNvSpPr/>
          <p:nvPr/>
        </p:nvSpPr>
        <p:spPr>
          <a:xfrm>
            <a:off x="2915816" y="2996952"/>
            <a:ext cx="2160240" cy="295232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DZ" sz="1400" b="1" dirty="0">
                <a:solidFill>
                  <a:schemeClr val="tx1"/>
                </a:solidFill>
              </a:rPr>
              <a:t>2-  اعتبار الإنفاق على الاستثمار في الموارد البشرية “متوسطة وطويلة الأجل” إيراداً مؤجلاً (مصروف رأس مالي (</a:t>
            </a:r>
            <a:endParaRPr lang="fr-FR" sz="1400" b="1" dirty="0">
              <a:solidFill>
                <a:schemeClr val="tx1"/>
              </a:solidFill>
            </a:endParaRPr>
          </a:p>
        </p:txBody>
      </p:sp>
      <p:sp>
        <p:nvSpPr>
          <p:cNvPr id="7" name="Rectangle à coins arrondis 6"/>
          <p:cNvSpPr/>
          <p:nvPr/>
        </p:nvSpPr>
        <p:spPr>
          <a:xfrm>
            <a:off x="179512" y="2996952"/>
            <a:ext cx="2160240" cy="295232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DZ" sz="1200" b="1" dirty="0">
                <a:solidFill>
                  <a:schemeClr val="tx1"/>
                </a:solidFill>
              </a:rPr>
              <a:t>-3  ان صافي الربح ( أو الخسارة ) سوف يعطي صورة حقيقية على نتائج أعمال المنشاة نتيجة لاعتبار تكلفة الاستقطاب والتعيين والتأهيل والتنمية للموارد البشرية نفقات رأسمالية وبالتالي </a:t>
            </a:r>
            <a:r>
              <a:rPr lang="ar-DZ" sz="1200" b="1" dirty="0" err="1">
                <a:solidFill>
                  <a:schemeClr val="tx1"/>
                </a:solidFill>
              </a:rPr>
              <a:t>رسملتها</a:t>
            </a:r>
            <a:r>
              <a:rPr lang="ar-DZ" sz="1200" b="1" dirty="0">
                <a:solidFill>
                  <a:schemeClr val="tx1"/>
                </a:solidFill>
              </a:rPr>
              <a:t> وإظهارها بالميزانية </a:t>
            </a:r>
            <a:r>
              <a:rPr lang="ar-DZ" sz="1200" b="1" dirty="0" err="1">
                <a:solidFill>
                  <a:schemeClr val="tx1"/>
                </a:solidFill>
              </a:rPr>
              <a:t>إهتلاكها</a:t>
            </a:r>
            <a:r>
              <a:rPr lang="ar-DZ" sz="1200" b="1" dirty="0">
                <a:solidFill>
                  <a:schemeClr val="tx1"/>
                </a:solidFill>
              </a:rPr>
              <a:t> خلال العمر الإنتاجي للأصول البشرية .</a:t>
            </a:r>
            <a:endParaRPr lang="fr-FR" sz="1200" b="1" dirty="0">
              <a:solidFill>
                <a:schemeClr val="tx1"/>
              </a:solidFill>
            </a:endParaRPr>
          </a:p>
        </p:txBody>
      </p:sp>
    </p:spTree>
    <p:extLst>
      <p:ext uri="{BB962C8B-B14F-4D97-AF65-F5344CB8AC3E}">
        <p14:creationId xmlns:p14="http://schemas.microsoft.com/office/powerpoint/2010/main" val="1980632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332656"/>
            <a:ext cx="7776864" cy="6123080"/>
          </a:xfrm>
        </p:spPr>
        <p:txBody>
          <a:bodyPr>
            <a:normAutofit/>
          </a:bodyPr>
          <a:lstStyle/>
          <a:p>
            <a:pPr marL="0" indent="0" algn="ctr" rtl="1">
              <a:buNone/>
            </a:pPr>
            <a:r>
              <a:rPr lang="ar-DZ" sz="2000" b="1" dirty="0">
                <a:solidFill>
                  <a:srgbClr val="FF0000"/>
                </a:solidFill>
              </a:rPr>
              <a:t>ثانياً: الآثار على الميزانية الختامية (قائمة المركز المالي): </a:t>
            </a:r>
            <a:endParaRPr lang="ar-DZ" sz="2000" b="1" dirty="0" smtClean="0">
              <a:solidFill>
                <a:srgbClr val="FF0000"/>
              </a:solidFill>
            </a:endParaRPr>
          </a:p>
          <a:p>
            <a:pPr marL="0" indent="0" algn="r" rtl="1">
              <a:buNone/>
            </a:pPr>
            <a:endParaRPr lang="fr-FR" sz="2000" b="1" dirty="0">
              <a:solidFill>
                <a:srgbClr val="FF0000"/>
              </a:solidFill>
            </a:endParaRPr>
          </a:p>
        </p:txBody>
      </p:sp>
      <p:sp>
        <p:nvSpPr>
          <p:cNvPr id="4" name="Rectangle à coins arrondis 3"/>
          <p:cNvSpPr/>
          <p:nvPr/>
        </p:nvSpPr>
        <p:spPr>
          <a:xfrm>
            <a:off x="971600" y="980728"/>
            <a:ext cx="6624736" cy="2160240"/>
          </a:xfrm>
          <a:prstGeom prst="roundRect">
            <a:avLst/>
          </a:prstGeom>
          <a:gradFill flip="none" rotWithShape="1">
            <a:gsLst>
              <a:gs pos="0">
                <a:schemeClr val="dk1">
                  <a:tint val="66000"/>
                  <a:satMod val="160000"/>
                </a:schemeClr>
              </a:gs>
              <a:gs pos="50000">
                <a:schemeClr val="dk1">
                  <a:tint val="44500"/>
                  <a:satMod val="160000"/>
                </a:schemeClr>
              </a:gs>
              <a:gs pos="100000">
                <a:schemeClr val="dk1">
                  <a:tint val="23500"/>
                  <a:satMod val="160000"/>
                </a:schemeClr>
              </a:gs>
            </a:gsLst>
            <a:path path="circle">
              <a:fillToRect l="50000" t="50000" r="50000" b="50000"/>
            </a:path>
            <a:tileRect/>
          </a:gradFill>
        </p:spPr>
        <p:style>
          <a:lnRef idx="2">
            <a:schemeClr val="dk1">
              <a:shade val="50000"/>
            </a:schemeClr>
          </a:lnRef>
          <a:fillRef idx="1">
            <a:schemeClr val="dk1"/>
          </a:fillRef>
          <a:effectRef idx="0">
            <a:schemeClr val="dk1"/>
          </a:effectRef>
          <a:fontRef idx="minor">
            <a:schemeClr val="lt1"/>
          </a:fontRef>
        </p:style>
        <p:txBody>
          <a:bodyPr rtlCol="0" anchor="ctr"/>
          <a:lstStyle/>
          <a:p>
            <a:pPr algn="r" rtl="1"/>
            <a:r>
              <a:rPr lang="ar-DZ" dirty="0">
                <a:solidFill>
                  <a:schemeClr val="tx1"/>
                </a:solidFill>
              </a:rPr>
              <a:t>- ان لإظهار قيمة الاستثمارات في الموارد البشرية (طويلة ومتوسطو الأجل) ضمن القوائم المالية (الإفصاح عنها) يؤدي إلى التعبير الصحيح والعادل عن المركز المالي حيث أنها تعامل معاملة الأصل في القوائم المالية .</a:t>
            </a:r>
            <a:endParaRPr lang="fr-FR" dirty="0">
              <a:solidFill>
                <a:schemeClr val="tx1"/>
              </a:solidFill>
            </a:endParaRPr>
          </a:p>
        </p:txBody>
      </p:sp>
      <p:sp>
        <p:nvSpPr>
          <p:cNvPr id="5" name="Rectangle à coins arrondis 4"/>
          <p:cNvSpPr/>
          <p:nvPr/>
        </p:nvSpPr>
        <p:spPr>
          <a:xfrm>
            <a:off x="971600" y="3861048"/>
            <a:ext cx="6552728" cy="2304256"/>
          </a:xfrm>
          <a:prstGeom prst="roundRect">
            <a:avLst/>
          </a:prstGeom>
          <a:gradFill flip="none" rotWithShape="1">
            <a:gsLst>
              <a:gs pos="0">
                <a:schemeClr val="dk1">
                  <a:tint val="66000"/>
                  <a:satMod val="160000"/>
                </a:schemeClr>
              </a:gs>
              <a:gs pos="50000">
                <a:schemeClr val="dk1">
                  <a:tint val="44500"/>
                  <a:satMod val="160000"/>
                </a:schemeClr>
              </a:gs>
              <a:gs pos="100000">
                <a:schemeClr val="dk1">
                  <a:tint val="23500"/>
                  <a:satMod val="160000"/>
                </a:schemeClr>
              </a:gs>
            </a:gsLst>
            <a:path path="circle">
              <a:fillToRect l="50000" t="50000" r="50000" b="50000"/>
            </a:path>
            <a:tileRect/>
          </a:gradFill>
        </p:spPr>
        <p:style>
          <a:lnRef idx="2">
            <a:schemeClr val="dk1">
              <a:shade val="50000"/>
            </a:schemeClr>
          </a:lnRef>
          <a:fillRef idx="1">
            <a:schemeClr val="dk1"/>
          </a:fillRef>
          <a:effectRef idx="0">
            <a:schemeClr val="dk1"/>
          </a:effectRef>
          <a:fontRef idx="minor">
            <a:schemeClr val="lt1"/>
          </a:fontRef>
        </p:style>
        <p:txBody>
          <a:bodyPr rtlCol="0" anchor="ctr"/>
          <a:lstStyle/>
          <a:p>
            <a:pPr algn="r" rtl="1"/>
            <a:r>
              <a:rPr lang="ar-DZ" dirty="0">
                <a:solidFill>
                  <a:schemeClr val="tx1"/>
                </a:solidFill>
              </a:rPr>
              <a:t>- لذلك فإن قيمة الاستثمارات في الموارد البشرية ، تظهر طرف الموجودات تحت الأصول الوهمية مقسمة حسب مدة الاستفادة منها ، ويظهر الإهلاك بقيمة هذه الاستثمارات في جانب المطلوبات تحت بند مخصصات </a:t>
            </a:r>
            <a:r>
              <a:rPr lang="ar-DZ" dirty="0" smtClean="0">
                <a:solidFill>
                  <a:schemeClr val="tx1"/>
                </a:solidFill>
              </a:rPr>
              <a:t>الاختلاق </a:t>
            </a:r>
            <a:r>
              <a:rPr lang="ar-DZ" dirty="0">
                <a:solidFill>
                  <a:schemeClr val="tx1"/>
                </a:solidFill>
              </a:rPr>
              <a:t>.</a:t>
            </a:r>
            <a:endParaRPr lang="fr-FR" dirty="0">
              <a:solidFill>
                <a:schemeClr val="tx1"/>
              </a:solidFill>
            </a:endParaRPr>
          </a:p>
        </p:txBody>
      </p:sp>
    </p:spTree>
    <p:extLst>
      <p:ext uri="{BB962C8B-B14F-4D97-AF65-F5344CB8AC3E}">
        <p14:creationId xmlns:p14="http://schemas.microsoft.com/office/powerpoint/2010/main" val="179028499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contenu 10"/>
          <p:cNvSpPr>
            <a:spLocks noGrp="1"/>
          </p:cNvSpPr>
          <p:nvPr>
            <p:ph idx="1"/>
          </p:nvPr>
        </p:nvSpPr>
        <p:spPr>
          <a:xfrm>
            <a:off x="457200" y="188640"/>
            <a:ext cx="7571184" cy="6267096"/>
          </a:xfrm>
        </p:spPr>
        <p:txBody>
          <a:bodyPr>
            <a:normAutofit lnSpcReduction="10000"/>
          </a:bodyPr>
          <a:lstStyle/>
          <a:p>
            <a:pPr algn="r" rtl="1"/>
            <a:r>
              <a:rPr lang="ar-DZ" sz="1800" b="1" dirty="0">
                <a:solidFill>
                  <a:srgbClr val="FF0000"/>
                </a:solidFill>
              </a:rPr>
              <a:t>ثالثاً : الأهمية النسبية للإفصاح المحاسبي عن الموارد البشرية </a:t>
            </a:r>
            <a:r>
              <a:rPr lang="ar-DZ" sz="1800" b="1" dirty="0" smtClean="0">
                <a:solidFill>
                  <a:srgbClr val="FF0000"/>
                </a:solidFill>
              </a:rPr>
              <a:t>:</a:t>
            </a:r>
          </a:p>
          <a:p>
            <a:pPr marL="0" indent="0" algn="r" rtl="1">
              <a:buNone/>
            </a:pPr>
            <a:r>
              <a:rPr lang="ar-DZ" sz="1800" dirty="0"/>
              <a:t>ان للإفصاح المحاسبي عن الموارد البشرية له ضوابط ومحددات قد تمنع التطبيق والاعتماد والتي منها </a:t>
            </a:r>
            <a:r>
              <a:rPr lang="ar-DZ" sz="1800" dirty="0" smtClean="0"/>
              <a:t>:-</a:t>
            </a:r>
          </a:p>
          <a:p>
            <a:pPr marL="0" indent="0" algn="r" rtl="1">
              <a:buNone/>
            </a:pPr>
            <a:endParaRPr lang="ar-DZ" sz="1800" dirty="0" smtClean="0"/>
          </a:p>
          <a:p>
            <a:pPr marL="0" indent="0" algn="r" rtl="1">
              <a:buNone/>
            </a:pPr>
            <a:endParaRPr lang="ar-DZ" sz="1800" dirty="0"/>
          </a:p>
          <a:p>
            <a:pPr marL="0" indent="0" algn="r" rtl="1">
              <a:buNone/>
            </a:pPr>
            <a:endParaRPr lang="ar-DZ" sz="1800" dirty="0" smtClean="0"/>
          </a:p>
          <a:p>
            <a:pPr marL="0" indent="0" algn="r" rtl="1">
              <a:buNone/>
            </a:pPr>
            <a:endParaRPr lang="ar-DZ" sz="1800" dirty="0"/>
          </a:p>
          <a:p>
            <a:pPr marL="0" indent="0" algn="r" rtl="1">
              <a:buNone/>
            </a:pPr>
            <a:endParaRPr lang="ar-DZ" sz="1800" dirty="0" smtClean="0"/>
          </a:p>
          <a:p>
            <a:pPr marL="0" indent="0" algn="r" rtl="1">
              <a:buNone/>
            </a:pPr>
            <a:endParaRPr lang="ar-DZ" sz="1800" dirty="0"/>
          </a:p>
          <a:p>
            <a:pPr marL="0" indent="0" algn="r" rtl="1">
              <a:buNone/>
            </a:pPr>
            <a:endParaRPr lang="ar-DZ" sz="1800" dirty="0" smtClean="0"/>
          </a:p>
          <a:p>
            <a:pPr marL="0" indent="0" algn="r" rtl="1">
              <a:buNone/>
            </a:pPr>
            <a:endParaRPr lang="ar-DZ" sz="1800" dirty="0" smtClean="0"/>
          </a:p>
          <a:p>
            <a:pPr marL="0" indent="0" algn="r" rtl="1">
              <a:buNone/>
            </a:pPr>
            <a:endParaRPr lang="ar-DZ" sz="1800" dirty="0"/>
          </a:p>
          <a:p>
            <a:pPr algn="r" rtl="1">
              <a:buFont typeface="Wingdings" pitchFamily="2" charset="2"/>
              <a:buChar char="§"/>
            </a:pPr>
            <a:r>
              <a:rPr lang="ar-DZ" sz="1800" dirty="0" smtClean="0"/>
              <a:t>-</a:t>
            </a:r>
            <a:r>
              <a:rPr lang="ar-DZ" sz="1600" b="1" dirty="0" smtClean="0"/>
              <a:t>ولتحديد </a:t>
            </a:r>
            <a:r>
              <a:rPr lang="ar-DZ" sz="1600" b="1" dirty="0"/>
              <a:t>الاهمية النسبية للإفصاح عن بند معين أو موضوع ما كالموارد البشرية فإنه يوجد اعتبارات كمية نوعية ، حيث يمكن أن تتمثل الاعتبارات الكمية في مقارنة قيمة البند مع صافي الدخل وإذا أردنا تحديد الأهمية بالنسبة لأحد بنود المركز المالي أو المقترح اعتبارها من بنود المركز المالي ، يقارن هذا البند بقيمة صافي الأصول أو إجمالي المجموعة التي يقع فيها </a:t>
            </a:r>
            <a:r>
              <a:rPr lang="ar-DZ" sz="1600" b="1" dirty="0" smtClean="0"/>
              <a:t>.</a:t>
            </a:r>
          </a:p>
          <a:p>
            <a:pPr algn="r" rtl="1">
              <a:buFont typeface="Wingdings" pitchFamily="2" charset="2"/>
              <a:buChar char="§"/>
            </a:pPr>
            <a:r>
              <a:rPr lang="ar-DZ" sz="1600" b="1" dirty="0" smtClean="0"/>
              <a:t>-اما </a:t>
            </a:r>
            <a:r>
              <a:rPr lang="ar-DZ" sz="1600" b="1" dirty="0"/>
              <a:t>عن الاعتبارات النوعية فتشير إلى صفة البند ذاته حيث هناك بعض البنود تقوم بتعيين الإفصاح عنها حتى لو كانت قيمتها النسبية ضئيلة كما في حالة المخالفات القانونية مثلاً .</a:t>
            </a:r>
            <a:endParaRPr lang="fr-FR" sz="1600" b="1" dirty="0"/>
          </a:p>
        </p:txBody>
      </p:sp>
      <p:sp>
        <p:nvSpPr>
          <p:cNvPr id="12" name="Arrondir un rectangle avec un coin diagonal 11"/>
          <p:cNvSpPr/>
          <p:nvPr/>
        </p:nvSpPr>
        <p:spPr>
          <a:xfrm>
            <a:off x="5148064" y="1484784"/>
            <a:ext cx="2592288" cy="2376264"/>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1600" dirty="0"/>
              <a:t>1</a:t>
            </a:r>
            <a:r>
              <a:rPr lang="ar-DZ" sz="1600" b="1" dirty="0"/>
              <a:t>- تزايد أعباء التدقيق </a:t>
            </a:r>
            <a:r>
              <a:rPr lang="ar-DZ" sz="1600" dirty="0"/>
              <a:t>:وتتمثل هذه الأعباء في تحميل المنشأة تكاليف في الحصول على المعلومات ، لذلك يجب عمل دراسة مسبقة لتحديد هذه التكلفة وتحديد فيما لو كانت تفوق العائد المتوقع أم لا .</a:t>
            </a:r>
            <a:endParaRPr lang="fr-FR" sz="1600" dirty="0"/>
          </a:p>
        </p:txBody>
      </p:sp>
      <p:sp>
        <p:nvSpPr>
          <p:cNvPr id="13" name="Arrondir un rectangle avec un coin diagonal 12"/>
          <p:cNvSpPr/>
          <p:nvPr/>
        </p:nvSpPr>
        <p:spPr>
          <a:xfrm>
            <a:off x="611560" y="1484784"/>
            <a:ext cx="2736304" cy="2376264"/>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a:t>2- القدرة على </a:t>
            </a:r>
            <a:r>
              <a:rPr lang="ar-DZ" b="1" dirty="0" smtClean="0"/>
              <a:t>الاستقطاب </a:t>
            </a:r>
            <a:r>
              <a:rPr lang="ar-DZ" b="1" dirty="0"/>
              <a:t>:</a:t>
            </a:r>
            <a:r>
              <a:rPr lang="ar-DZ" dirty="0"/>
              <a:t>أي أن زيادة المعلومات وكثرة التفاصيل غير المهمة سوف يبعد مستخدم القوائم المالية عن إدراك جوهر الأمور الهامة .</a:t>
            </a:r>
            <a:endParaRPr lang="fr-FR" dirty="0"/>
          </a:p>
        </p:txBody>
      </p:sp>
    </p:spTree>
    <p:extLst>
      <p:ext uri="{BB962C8B-B14F-4D97-AF65-F5344CB8AC3E}">
        <p14:creationId xmlns:p14="http://schemas.microsoft.com/office/powerpoint/2010/main" val="814784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7571184" cy="6267096"/>
          </a:xfrm>
        </p:spPr>
        <p:txBody>
          <a:bodyPr/>
          <a:lstStyle/>
          <a:p>
            <a:pPr algn="r" rtl="1"/>
            <a:endParaRPr lang="ar-DZ" dirty="0" smtClean="0"/>
          </a:p>
          <a:p>
            <a:pPr algn="r" rtl="1"/>
            <a:endParaRPr lang="ar-DZ" dirty="0"/>
          </a:p>
          <a:p>
            <a:pPr algn="r" rtl="1"/>
            <a:endParaRPr lang="ar-DZ" dirty="0" smtClean="0"/>
          </a:p>
          <a:p>
            <a:pPr marL="0" indent="0" algn="r" rtl="1">
              <a:buNone/>
            </a:pPr>
            <a:endParaRPr lang="fr-FR" sz="2000" dirty="0"/>
          </a:p>
        </p:txBody>
      </p:sp>
      <p:sp>
        <p:nvSpPr>
          <p:cNvPr id="4" name="Parchemin horizontal 3"/>
          <p:cNvSpPr/>
          <p:nvPr/>
        </p:nvSpPr>
        <p:spPr>
          <a:xfrm>
            <a:off x="3491880" y="476672"/>
            <a:ext cx="1800200" cy="1152128"/>
          </a:xfrm>
          <a:prstGeom prst="horizontalScroll">
            <a:avLst/>
          </a:prstGeom>
          <a:gradFill flip="none" rotWithShape="1">
            <a:gsLst>
              <a:gs pos="0">
                <a:schemeClr val="accent5">
                  <a:tint val="15000"/>
                  <a:satMod val="250000"/>
                </a:schemeClr>
              </a:gs>
              <a:gs pos="49000">
                <a:schemeClr val="accent5">
                  <a:tint val="50000"/>
                  <a:satMod val="200000"/>
                </a:schemeClr>
              </a:gs>
              <a:gs pos="49100">
                <a:schemeClr val="accent5">
                  <a:tint val="64000"/>
                  <a:satMod val="160000"/>
                </a:schemeClr>
              </a:gs>
              <a:gs pos="92000">
                <a:schemeClr val="accent5">
                  <a:tint val="50000"/>
                  <a:satMod val="200000"/>
                </a:schemeClr>
              </a:gs>
              <a:gs pos="100000">
                <a:schemeClr val="accent5">
                  <a:tint val="43000"/>
                  <a:satMod val="190000"/>
                </a:schemeClr>
              </a:gs>
            </a:gsLst>
            <a:path path="circle">
              <a:fillToRect l="100000" b="100000"/>
            </a:path>
            <a:tileRect t="-100000" r="-100000"/>
          </a:gradFill>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3200" b="1" dirty="0" smtClean="0">
                <a:solidFill>
                  <a:schemeClr val="tx1"/>
                </a:solidFill>
              </a:rPr>
              <a:t>الخاتمة </a:t>
            </a:r>
            <a:endParaRPr lang="fr-FR" sz="3200" b="1" dirty="0">
              <a:solidFill>
                <a:schemeClr val="tx1"/>
              </a:solidFill>
            </a:endParaRPr>
          </a:p>
        </p:txBody>
      </p:sp>
      <p:sp>
        <p:nvSpPr>
          <p:cNvPr id="5" name="Rectangle à coins arrondis 4"/>
          <p:cNvSpPr/>
          <p:nvPr/>
        </p:nvSpPr>
        <p:spPr>
          <a:xfrm>
            <a:off x="755576" y="1916832"/>
            <a:ext cx="6984776" cy="410445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b="1" dirty="0">
                <a:solidFill>
                  <a:schemeClr val="tx1"/>
                </a:solidFill>
              </a:rPr>
              <a:t>ان </a:t>
            </a:r>
            <a:r>
              <a:rPr lang="ar-DZ" b="1" dirty="0" err="1">
                <a:solidFill>
                  <a:schemeClr val="tx1"/>
                </a:solidFill>
              </a:rPr>
              <a:t>الإفصاحات</a:t>
            </a:r>
            <a:r>
              <a:rPr lang="ar-DZ" b="1" dirty="0">
                <a:solidFill>
                  <a:schemeClr val="tx1"/>
                </a:solidFill>
              </a:rPr>
              <a:t> المقدمة من في القوائم المالية الاساسية من مخرجات المؤسسة ستكون مصدرا لاتخاذ القرار الاستثماري الملائم و هدا المستوى من الافصاح يعمل على تخفيض حالة عدم تأكد لدى مستخدمي القوائم المالية من ناحية و تضييق فجوة عدم تماثل المعلومات التي لدى الادارة و تلك التي لدى المستخدمين من ناحية اخرى, و من ثم تمكينهم من تحديد مركز المؤسسة بشكل اكثر وضوحا مما ينعكس ايجابا او سلبا على الاستثمار في هده المؤسسة و دلك من خلال استخدام بعض المعلومات سواء كحقيقة فعلية او كتنبؤ مستقبلي , هده المعلومات تعكس المركز المالي بصفة عامة و الربحية المحققة او المتوقعة بصفة خاصة.</a:t>
            </a:r>
            <a:endParaRPr lang="fr-FR" b="1" dirty="0">
              <a:solidFill>
                <a:schemeClr val="tx1"/>
              </a:solidFill>
            </a:endParaRPr>
          </a:p>
        </p:txBody>
      </p:sp>
    </p:spTree>
    <p:extLst>
      <p:ext uri="{BB962C8B-B14F-4D97-AF65-F5344CB8AC3E}">
        <p14:creationId xmlns:p14="http://schemas.microsoft.com/office/powerpoint/2010/main" val="41832505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ar-DZ" sz="4000" i="1" dirty="0" smtClean="0">
                <a:latin typeface="Andalus" pitchFamily="18" charset="-78"/>
                <a:cs typeface="Andalus" pitchFamily="18" charset="-78"/>
              </a:rPr>
              <a:t>خطة البحث:</a:t>
            </a:r>
            <a:br>
              <a:rPr lang="ar-DZ" sz="4000" i="1" dirty="0" smtClean="0">
                <a:latin typeface="Andalus" pitchFamily="18" charset="-78"/>
                <a:cs typeface="Andalus" pitchFamily="18" charset="-78"/>
              </a:rPr>
            </a:br>
            <a:r>
              <a:rPr lang="ar-DZ" sz="4000" i="1" dirty="0" smtClean="0">
                <a:solidFill>
                  <a:schemeClr val="tx1"/>
                </a:solidFill>
                <a:latin typeface="Andalus" pitchFamily="18" charset="-78"/>
                <a:cs typeface="Andalus" pitchFamily="18" charset="-78"/>
              </a:rPr>
              <a:t>مقدمة                                                 </a:t>
            </a:r>
            <a:endParaRPr lang="fr-FR" sz="4000" i="1" dirty="0">
              <a:solidFill>
                <a:schemeClr val="tx1"/>
              </a:solidFill>
              <a:latin typeface="Andalus" pitchFamily="18" charset="-78"/>
              <a:cs typeface="Andalus" pitchFamily="18" charset="-78"/>
            </a:endParaRPr>
          </a:p>
        </p:txBody>
      </p:sp>
      <p:sp>
        <p:nvSpPr>
          <p:cNvPr id="3" name="Espace réservé du contenu 2"/>
          <p:cNvSpPr>
            <a:spLocks noGrp="1"/>
          </p:cNvSpPr>
          <p:nvPr>
            <p:ph idx="1"/>
          </p:nvPr>
        </p:nvSpPr>
        <p:spPr/>
        <p:txBody>
          <a:bodyPr>
            <a:normAutofit lnSpcReduction="10000"/>
          </a:bodyPr>
          <a:lstStyle/>
          <a:p>
            <a:pPr algn="r"/>
            <a:r>
              <a:rPr lang="ar-DZ" dirty="0" smtClean="0">
                <a:latin typeface="Arabic Typesetting" pitchFamily="66" charset="-78"/>
                <a:cs typeface="Arabic Typesetting" pitchFamily="66" charset="-78"/>
              </a:rPr>
              <a:t>المبحث الاول :الاطار المفاهيمي </a:t>
            </a:r>
            <a:r>
              <a:rPr lang="ar-DZ" dirty="0" err="1" smtClean="0">
                <a:latin typeface="Arabic Typesetting" pitchFamily="66" charset="-78"/>
                <a:cs typeface="Arabic Typesetting" pitchFamily="66" charset="-78"/>
              </a:rPr>
              <a:t>للافصاح</a:t>
            </a:r>
            <a:r>
              <a:rPr lang="ar-DZ" dirty="0" smtClean="0">
                <a:latin typeface="Arabic Typesetting" pitchFamily="66" charset="-78"/>
                <a:cs typeface="Arabic Typesetting" pitchFamily="66" charset="-78"/>
              </a:rPr>
              <a:t> المحاسبي</a:t>
            </a:r>
          </a:p>
          <a:p>
            <a:pPr algn="r"/>
            <a:r>
              <a:rPr lang="ar-DZ" dirty="0" smtClean="0">
                <a:latin typeface="Arabic Typesetting" pitchFamily="66" charset="-78"/>
                <a:cs typeface="Arabic Typesetting" pitchFamily="66" charset="-78"/>
              </a:rPr>
              <a:t>المطلب الاول : مفهوم الافصاح المحاسبي </a:t>
            </a:r>
          </a:p>
          <a:p>
            <a:pPr algn="r"/>
            <a:r>
              <a:rPr lang="ar-DZ" dirty="0" smtClean="0">
                <a:latin typeface="Arabic Typesetting" pitchFamily="66" charset="-78"/>
                <a:cs typeface="Arabic Typesetting" pitchFamily="66" charset="-78"/>
              </a:rPr>
              <a:t>المطلب الثاني: أنواع </a:t>
            </a:r>
            <a:r>
              <a:rPr lang="ar-DZ" dirty="0" err="1" smtClean="0">
                <a:latin typeface="Arabic Typesetting" pitchFamily="66" charset="-78"/>
                <a:cs typeface="Arabic Typesetting" pitchFamily="66" charset="-78"/>
              </a:rPr>
              <a:t>الافصاح</a:t>
            </a:r>
            <a:r>
              <a:rPr lang="ar-DZ" dirty="0" smtClean="0">
                <a:latin typeface="Arabic Typesetting" pitchFamily="66" charset="-78"/>
                <a:cs typeface="Arabic Typesetting" pitchFamily="66" charset="-78"/>
              </a:rPr>
              <a:t> المحاسبي</a:t>
            </a:r>
          </a:p>
          <a:p>
            <a:pPr algn="r"/>
            <a:r>
              <a:rPr lang="ar-DZ" dirty="0" smtClean="0">
                <a:latin typeface="Arabic Typesetting" pitchFamily="66" charset="-78"/>
                <a:cs typeface="Arabic Typesetting" pitchFamily="66" charset="-78"/>
              </a:rPr>
              <a:t>المطلب الثالث:تحديد طبيعة ونوع المعلومات المحاسبية التي يجب </a:t>
            </a:r>
            <a:r>
              <a:rPr lang="ar-DZ" dirty="0" err="1" smtClean="0">
                <a:latin typeface="Arabic Typesetting" pitchFamily="66" charset="-78"/>
                <a:cs typeface="Arabic Typesetting" pitchFamily="66" charset="-78"/>
              </a:rPr>
              <a:t>الافصاح</a:t>
            </a:r>
            <a:r>
              <a:rPr lang="ar-DZ" dirty="0" smtClean="0">
                <a:latin typeface="Arabic Typesetting" pitchFamily="66" charset="-78"/>
                <a:cs typeface="Arabic Typesetting" pitchFamily="66" charset="-78"/>
              </a:rPr>
              <a:t> عنها</a:t>
            </a:r>
          </a:p>
          <a:p>
            <a:pPr algn="r"/>
            <a:r>
              <a:rPr lang="ar-DZ" dirty="0" smtClean="0">
                <a:latin typeface="Arabic Typesetting" pitchFamily="66" charset="-78"/>
                <a:cs typeface="Arabic Typesetting" pitchFamily="66" charset="-78"/>
              </a:rPr>
              <a:t>المطلب الرابع: </a:t>
            </a:r>
            <a:r>
              <a:rPr lang="ar-DZ" dirty="0" err="1" smtClean="0">
                <a:latin typeface="Arabic Typesetting" pitchFamily="66" charset="-78"/>
                <a:cs typeface="Arabic Typesetting" pitchFamily="66" charset="-78"/>
              </a:rPr>
              <a:t>اهمية</a:t>
            </a:r>
            <a:r>
              <a:rPr lang="ar-DZ" dirty="0" smtClean="0">
                <a:latin typeface="Arabic Typesetting" pitchFamily="66" charset="-78"/>
                <a:cs typeface="Arabic Typesetting" pitchFamily="66" charset="-78"/>
              </a:rPr>
              <a:t> و </a:t>
            </a:r>
            <a:r>
              <a:rPr lang="ar-DZ" dirty="0" err="1" smtClean="0">
                <a:latin typeface="Arabic Typesetting" pitchFamily="66" charset="-78"/>
                <a:cs typeface="Arabic Typesetting" pitchFamily="66" charset="-78"/>
              </a:rPr>
              <a:t>اهداف</a:t>
            </a:r>
            <a:r>
              <a:rPr lang="ar-DZ" dirty="0" smtClean="0">
                <a:latin typeface="Arabic Typesetting" pitchFamily="66" charset="-78"/>
                <a:cs typeface="Arabic Typesetting" pitchFamily="66" charset="-78"/>
              </a:rPr>
              <a:t> </a:t>
            </a:r>
            <a:r>
              <a:rPr lang="ar-DZ" dirty="0" err="1" smtClean="0">
                <a:latin typeface="Arabic Typesetting" pitchFamily="66" charset="-78"/>
                <a:cs typeface="Arabic Typesetting" pitchFamily="66" charset="-78"/>
              </a:rPr>
              <a:t>الافصاح</a:t>
            </a:r>
            <a:r>
              <a:rPr lang="ar-DZ" dirty="0" smtClean="0">
                <a:latin typeface="Arabic Typesetting" pitchFamily="66" charset="-78"/>
                <a:cs typeface="Arabic Typesetting" pitchFamily="66" charset="-78"/>
              </a:rPr>
              <a:t> المحاسبي</a:t>
            </a:r>
          </a:p>
          <a:p>
            <a:pPr algn="r"/>
            <a:r>
              <a:rPr lang="ar-DZ" dirty="0" smtClean="0">
                <a:latin typeface="Arabic Typesetting" pitchFamily="66" charset="-78"/>
                <a:cs typeface="Arabic Typesetting" pitchFamily="66" charset="-78"/>
              </a:rPr>
              <a:t>المبحث الثاني : مقومات الاساسية </a:t>
            </a:r>
            <a:r>
              <a:rPr lang="ar-DZ" dirty="0" err="1" smtClean="0">
                <a:latin typeface="Arabic Typesetting" pitchFamily="66" charset="-78"/>
                <a:cs typeface="Arabic Typesetting" pitchFamily="66" charset="-78"/>
              </a:rPr>
              <a:t>للافصاح</a:t>
            </a:r>
            <a:r>
              <a:rPr lang="ar-DZ" dirty="0" smtClean="0">
                <a:latin typeface="Arabic Typesetting" pitchFamily="66" charset="-78"/>
                <a:cs typeface="Arabic Typesetting" pitchFamily="66" charset="-78"/>
              </a:rPr>
              <a:t> عن المعلومات الحسابية </a:t>
            </a:r>
          </a:p>
          <a:p>
            <a:pPr algn="r"/>
            <a:r>
              <a:rPr lang="ar-DZ" dirty="0" smtClean="0">
                <a:latin typeface="Arabic Typesetting" pitchFamily="66" charset="-78"/>
                <a:cs typeface="Arabic Typesetting" pitchFamily="66" charset="-78"/>
              </a:rPr>
              <a:t>المطلب الاول: طرق الافصاح عن المعلومات المحاسبية </a:t>
            </a:r>
          </a:p>
          <a:p>
            <a:pPr algn="r"/>
            <a:r>
              <a:rPr lang="ar-DZ" dirty="0" smtClean="0">
                <a:latin typeface="Arabic Typesetting" pitchFamily="66" charset="-78"/>
                <a:cs typeface="Arabic Typesetting" pitchFamily="66" charset="-78"/>
              </a:rPr>
              <a:t>المطلب الثاني: العوامل المؤثرة على الافصاح المحاسبي</a:t>
            </a:r>
          </a:p>
          <a:p>
            <a:pPr algn="r"/>
            <a:r>
              <a:rPr lang="ar-DZ" dirty="0" smtClean="0">
                <a:latin typeface="Arabic Typesetting" pitchFamily="66" charset="-78"/>
                <a:cs typeface="Arabic Typesetting" pitchFamily="66" charset="-78"/>
              </a:rPr>
              <a:t>المطلب الثالث: اثر الافصاح المحاسبي لتكلفة الموارد البشرية على القوائم المالية</a:t>
            </a:r>
            <a:r>
              <a:rPr lang="ar-DZ" dirty="0" smtClean="0"/>
              <a:t> </a:t>
            </a:r>
          </a:p>
          <a:p>
            <a:pPr algn="r"/>
            <a:r>
              <a:rPr lang="ar-DZ" dirty="0" smtClean="0"/>
              <a:t> </a:t>
            </a:r>
            <a:r>
              <a:rPr lang="ar-DZ" sz="4000" dirty="0" smtClean="0">
                <a:latin typeface="Andalus" pitchFamily="18" charset="-78"/>
                <a:cs typeface="Andalus" pitchFamily="18" charset="-78"/>
              </a:rPr>
              <a:t>خاتمة</a:t>
            </a:r>
          </a:p>
        </p:txBody>
      </p:sp>
      <p:pic>
        <p:nvPicPr>
          <p:cNvPr id="4" name="Image 3" descr="images.jpg"/>
          <p:cNvPicPr>
            <a:picLocks noChangeAspect="1"/>
          </p:cNvPicPr>
          <p:nvPr/>
        </p:nvPicPr>
        <p:blipFill>
          <a:blip r:embed="rId2"/>
          <a:stretch>
            <a:fillRect/>
          </a:stretch>
        </p:blipFill>
        <p:spPr>
          <a:xfrm>
            <a:off x="714347" y="857232"/>
            <a:ext cx="1993335" cy="145521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ي.jpg"/>
          <p:cNvPicPr>
            <a:picLocks noChangeAspect="1"/>
          </p:cNvPicPr>
          <p:nvPr/>
        </p:nvPicPr>
        <p:blipFill>
          <a:blip r:embed="rId2"/>
          <a:stretch>
            <a:fillRect/>
          </a:stretch>
        </p:blipFill>
        <p:spPr>
          <a:xfrm>
            <a:off x="0" y="214290"/>
            <a:ext cx="9144000" cy="6053922"/>
          </a:xfrm>
          <a:prstGeom prst="rect">
            <a:avLst/>
          </a:prstGeom>
        </p:spPr>
      </p:pic>
      <p:sp>
        <p:nvSpPr>
          <p:cNvPr id="3" name="Espace réservé du contenu 2"/>
          <p:cNvSpPr>
            <a:spLocks noGrp="1"/>
          </p:cNvSpPr>
          <p:nvPr>
            <p:ph idx="1"/>
          </p:nvPr>
        </p:nvSpPr>
        <p:spPr>
          <a:xfrm>
            <a:off x="500034" y="1857364"/>
            <a:ext cx="7239000" cy="4846320"/>
          </a:xfrm>
        </p:spPr>
        <p:txBody>
          <a:bodyPr>
            <a:normAutofit/>
          </a:bodyPr>
          <a:lstStyle/>
          <a:p>
            <a:pPr algn="ctr"/>
            <a:r>
              <a:rPr lang="ar-DZ" sz="3200" dirty="0" smtClean="0">
                <a:latin typeface="Aldhabi" pitchFamily="2" charset="-78"/>
                <a:cs typeface="Aldhabi" pitchFamily="2" charset="-78"/>
              </a:rPr>
              <a:t> </a:t>
            </a:r>
            <a:endParaRPr lang="fr-FR" sz="3200" dirty="0">
              <a:latin typeface="Aldhabi" pitchFamily="2" charset="-78"/>
              <a:cs typeface="Aldhabi" pitchFamily="2" charset="-78"/>
            </a:endParaRPr>
          </a:p>
        </p:txBody>
      </p:sp>
      <p:sp>
        <p:nvSpPr>
          <p:cNvPr id="4" name="Parchemin horizontal 3"/>
          <p:cNvSpPr/>
          <p:nvPr/>
        </p:nvSpPr>
        <p:spPr>
          <a:xfrm>
            <a:off x="3203848" y="548680"/>
            <a:ext cx="2880320" cy="1368152"/>
          </a:xfrm>
          <a:prstGeom prst="horizontalScroll">
            <a:avLst/>
          </a:prstGeom>
          <a:gradFill flip="none" rotWithShape="1">
            <a:gsLst>
              <a:gs pos="0">
                <a:schemeClr val="accent5">
                  <a:tint val="15000"/>
                  <a:satMod val="250000"/>
                </a:schemeClr>
              </a:gs>
              <a:gs pos="49000">
                <a:schemeClr val="accent5">
                  <a:tint val="50000"/>
                  <a:satMod val="200000"/>
                </a:schemeClr>
              </a:gs>
              <a:gs pos="49100">
                <a:schemeClr val="accent5">
                  <a:tint val="64000"/>
                  <a:satMod val="160000"/>
                </a:schemeClr>
              </a:gs>
              <a:gs pos="92000">
                <a:schemeClr val="accent5">
                  <a:tint val="50000"/>
                  <a:satMod val="200000"/>
                </a:schemeClr>
              </a:gs>
              <a:gs pos="100000">
                <a:schemeClr val="accent5">
                  <a:tint val="43000"/>
                  <a:satMod val="190000"/>
                </a:schemeClr>
              </a:gs>
            </a:gsLst>
            <a:path path="circle">
              <a:fillToRect l="100000" b="100000"/>
            </a:path>
            <a:tileRect t="-100000" r="-100000"/>
          </a:gradFill>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3200" b="1" i="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المقدمة</a:t>
            </a:r>
            <a:endParaRPr lang="fr-FR" sz="3200" b="1" i="1" dirty="0">
              <a:ln w="18415" cmpd="sng">
                <a:solidFill>
                  <a:srgbClr val="FFFFFF"/>
                </a:solidFill>
                <a:prstDash val="solid"/>
              </a:ln>
              <a:solidFill>
                <a:schemeClr val="tx1"/>
              </a:solidFill>
              <a:effectLst>
                <a:outerShdw blurRad="63500" dir="3600000" algn="tl" rotWithShape="0">
                  <a:srgbClr val="000000">
                    <a:alpha val="70000"/>
                  </a:srgbClr>
                </a:outerShdw>
              </a:effectLst>
            </a:endParaRPr>
          </a:p>
        </p:txBody>
      </p:sp>
      <p:sp>
        <p:nvSpPr>
          <p:cNvPr id="5" name="Rectangle à coins arrondis 4"/>
          <p:cNvSpPr/>
          <p:nvPr/>
        </p:nvSpPr>
        <p:spPr>
          <a:xfrm>
            <a:off x="1187624" y="3244482"/>
            <a:ext cx="6264696" cy="266429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000" b="1" dirty="0"/>
              <a:t>حظي الافصاح المحاسبي باهتمام كبير من طرف المؤسسات و الشركات و اسواق المال العالمية و الدولية ،كما تهتم ادارة المؤسسات بالمعلومات التي تحتويها البيانات المالية ، كما ان لتكلفة  المورد البشري اثر على التقارير المالية ، و تعتبر التقارير المالية احدى الطرق العامة المعلوماتية للمؤسسة . </a:t>
            </a:r>
            <a:endParaRPr lang="fr-FR" sz="2000" b="1" dirty="0"/>
          </a:p>
        </p:txBody>
      </p:sp>
    </p:spTree>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DZ" dirty="0">
                <a:solidFill>
                  <a:srgbClr val="FF0000"/>
                </a:solidFill>
              </a:rPr>
              <a:t>المبحث الاول: الاطار المفاهيمي للإفصاح المحاسبي</a:t>
            </a:r>
            <a:endParaRPr lang="fr-FR" dirty="0">
              <a:solidFill>
                <a:srgbClr val="FF0000"/>
              </a:solidFill>
            </a:endParaRPr>
          </a:p>
        </p:txBody>
      </p:sp>
      <p:sp>
        <p:nvSpPr>
          <p:cNvPr id="3" name="Espace réservé du contenu 2"/>
          <p:cNvSpPr>
            <a:spLocks noGrp="1"/>
          </p:cNvSpPr>
          <p:nvPr>
            <p:ph idx="1"/>
          </p:nvPr>
        </p:nvSpPr>
        <p:spPr/>
        <p:txBody>
          <a:bodyPr/>
          <a:lstStyle/>
          <a:p>
            <a:pPr algn="r" rtl="1"/>
            <a:r>
              <a:rPr lang="ar-DZ" b="1" i="1" u="sng" dirty="0" smtClean="0">
                <a:solidFill>
                  <a:srgbClr val="002060"/>
                </a:solidFill>
              </a:rPr>
              <a:t>المطلب </a:t>
            </a:r>
            <a:r>
              <a:rPr lang="ar-DZ" b="1" i="1" u="sng" dirty="0" err="1">
                <a:solidFill>
                  <a:srgbClr val="002060"/>
                </a:solidFill>
              </a:rPr>
              <a:t>الاول:تعريف</a:t>
            </a:r>
            <a:r>
              <a:rPr lang="ar-DZ" b="1" i="1" u="sng" dirty="0">
                <a:solidFill>
                  <a:srgbClr val="002060"/>
                </a:solidFill>
              </a:rPr>
              <a:t> الافصاح المحاسبي </a:t>
            </a:r>
            <a:endParaRPr lang="ar-DZ" b="1" i="1" u="sng" dirty="0" smtClean="0">
              <a:solidFill>
                <a:srgbClr val="002060"/>
              </a:solidFill>
            </a:endParaRPr>
          </a:p>
          <a:p>
            <a:pPr algn="r" rtl="1"/>
            <a:endParaRPr lang="fr-FR" b="1" i="1" u="sng" dirty="0">
              <a:solidFill>
                <a:srgbClr val="002060"/>
              </a:solidFill>
            </a:endParaRPr>
          </a:p>
        </p:txBody>
      </p:sp>
      <p:sp>
        <p:nvSpPr>
          <p:cNvPr id="5" name="Rectangle à coins arrondis 4"/>
          <p:cNvSpPr/>
          <p:nvPr/>
        </p:nvSpPr>
        <p:spPr>
          <a:xfrm>
            <a:off x="4788024" y="2492896"/>
            <a:ext cx="2736304" cy="331236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1600" b="1" dirty="0"/>
              <a:t>هو اظهار كل المعلومات التي قد تؤثر في موقف متخذ القرار تجاه قرار معين يتعلق بالوحدة </a:t>
            </a:r>
            <a:r>
              <a:rPr lang="ar-DZ" sz="1600" b="1" dirty="0" smtClean="0"/>
              <a:t>المحاسبية ، كما </a:t>
            </a:r>
            <a:r>
              <a:rPr lang="ar-DZ" sz="1600" b="1" dirty="0"/>
              <a:t>يعني ايضا ان تظهر المعلومات في القوائم و التقارير المحاسبية بلغة مفهومة للقارئ الواعي دون لبس او تظليل او </a:t>
            </a:r>
            <a:r>
              <a:rPr lang="ar-DZ" sz="1600" b="1" dirty="0" smtClean="0"/>
              <a:t>مراوغة. </a:t>
            </a:r>
            <a:endParaRPr lang="fr-FR" sz="1600" b="1" dirty="0"/>
          </a:p>
        </p:txBody>
      </p:sp>
      <p:sp>
        <p:nvSpPr>
          <p:cNvPr id="6" name="Rectangle à coins arrondis 5"/>
          <p:cNvSpPr/>
          <p:nvPr/>
        </p:nvSpPr>
        <p:spPr>
          <a:xfrm>
            <a:off x="856251" y="2492896"/>
            <a:ext cx="2592288" cy="331236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1600" b="1" dirty="0"/>
              <a:t> يعرف </a:t>
            </a:r>
            <a:r>
              <a:rPr lang="ar-DZ" sz="1600" b="1" dirty="0" smtClean="0"/>
              <a:t>الافصاح </a:t>
            </a:r>
            <a:r>
              <a:rPr lang="ar-DZ" sz="1600" b="1" dirty="0"/>
              <a:t>ايضا على انه تقديم البيانات و المعلومات الى المستخدمين بشكل مضمون صحيح و ملائم لمساعدتهم في اتخاذ القرارات </a:t>
            </a:r>
            <a:endParaRPr lang="fr-FR" sz="1600" b="1" dirty="0"/>
          </a:p>
        </p:txBody>
      </p:sp>
    </p:spTree>
    <p:extLst>
      <p:ext uri="{BB962C8B-B14F-4D97-AF65-F5344CB8AC3E}">
        <p14:creationId xmlns:p14="http://schemas.microsoft.com/office/powerpoint/2010/main" val="2188949240"/>
      </p:ext>
    </p:extLst>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2400" dirty="0">
                <a:solidFill>
                  <a:srgbClr val="002060"/>
                </a:solidFill>
              </a:rPr>
              <a:t>المطلب الثاني: انواع الافصاح المحاسبي</a:t>
            </a:r>
            <a:br>
              <a:rPr lang="ar-DZ" sz="2400" dirty="0">
                <a:solidFill>
                  <a:srgbClr val="002060"/>
                </a:solidFill>
              </a:rPr>
            </a:br>
            <a:endParaRPr lang="fr-FR" sz="2400" dirty="0">
              <a:solidFill>
                <a:srgbClr val="002060"/>
              </a:solidFill>
            </a:endParaRPr>
          </a:p>
        </p:txBody>
      </p:sp>
      <p:sp>
        <p:nvSpPr>
          <p:cNvPr id="3" name="Espace réservé du contenu 2"/>
          <p:cNvSpPr>
            <a:spLocks noGrp="1"/>
          </p:cNvSpPr>
          <p:nvPr>
            <p:ph idx="1"/>
          </p:nvPr>
        </p:nvSpPr>
        <p:spPr>
          <a:xfrm>
            <a:off x="107504" y="1196752"/>
            <a:ext cx="7920880" cy="5661248"/>
          </a:xfrm>
        </p:spPr>
        <p:txBody>
          <a:bodyPr>
            <a:normAutofit/>
          </a:bodyPr>
          <a:lstStyle/>
          <a:p>
            <a:pPr algn="r" rtl="1"/>
            <a:endParaRPr lang="fr-FR" sz="2000" dirty="0"/>
          </a:p>
        </p:txBody>
      </p:sp>
      <p:sp>
        <p:nvSpPr>
          <p:cNvPr id="10" name="Rectangle à coins arrondis 9"/>
          <p:cNvSpPr/>
          <p:nvPr/>
        </p:nvSpPr>
        <p:spPr>
          <a:xfrm>
            <a:off x="755576" y="1556792"/>
            <a:ext cx="6912768" cy="172819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DZ" sz="1200" b="1" u="sng" dirty="0">
                <a:solidFill>
                  <a:srgbClr val="FF0000"/>
                </a:solidFill>
              </a:rPr>
              <a:t>1</a:t>
            </a:r>
            <a:r>
              <a:rPr lang="ar-DZ" sz="1600" b="1" u="sng" dirty="0">
                <a:solidFill>
                  <a:srgbClr val="FF0000"/>
                </a:solidFill>
              </a:rPr>
              <a:t>- الافصاح الكامل: </a:t>
            </a:r>
            <a:r>
              <a:rPr lang="ar-DZ" sz="1600" dirty="0"/>
              <a:t>اي ان تكون القوائم المالية كاملة تشمل على المعلومات الضرورية و الصادقة </a:t>
            </a:r>
            <a:r>
              <a:rPr lang="ar-DZ" sz="1600" dirty="0" smtClean="0"/>
              <a:t>.</a:t>
            </a:r>
          </a:p>
          <a:p>
            <a:pPr algn="r" rtl="1"/>
            <a:r>
              <a:rPr lang="ar-DZ" sz="1600" b="1" u="sng" dirty="0">
                <a:solidFill>
                  <a:srgbClr val="FF0000"/>
                </a:solidFill>
              </a:rPr>
              <a:t>2- الافصاح العادل: </a:t>
            </a:r>
            <a:r>
              <a:rPr lang="ar-DZ" sz="1600" dirty="0"/>
              <a:t>ويهتم هذا الاخير بالرعاية المتوازنة لاحتياجات جميع الاطراف المعنية </a:t>
            </a:r>
            <a:r>
              <a:rPr lang="ar-DZ" sz="1600" dirty="0" smtClean="0"/>
              <a:t>.</a:t>
            </a:r>
          </a:p>
          <a:p>
            <a:pPr algn="r" rtl="1"/>
            <a:r>
              <a:rPr lang="ar-DZ" sz="1600" dirty="0" smtClean="0">
                <a:solidFill>
                  <a:srgbClr val="FF0000"/>
                </a:solidFill>
              </a:rPr>
              <a:t> </a:t>
            </a:r>
            <a:r>
              <a:rPr lang="ar-DZ" sz="1600" b="1" u="sng" dirty="0">
                <a:solidFill>
                  <a:srgbClr val="FF0000"/>
                </a:solidFill>
              </a:rPr>
              <a:t>الافصاح الشامل: </a:t>
            </a:r>
            <a:r>
              <a:rPr lang="ar-DZ" sz="1600" dirty="0"/>
              <a:t>ويقصد به ان يوصل مستخدمي المعلومات المحاسبية كل الحقائق الهامة و الملائمة و المتعلقة بنتيجة العمليات </a:t>
            </a:r>
          </a:p>
          <a:p>
            <a:pPr algn="r" rtl="1"/>
            <a:endParaRPr lang="ar-DZ" dirty="0"/>
          </a:p>
        </p:txBody>
      </p:sp>
      <p:sp>
        <p:nvSpPr>
          <p:cNvPr id="11" name="Rectangle à coins arrondis 10"/>
          <p:cNvSpPr/>
          <p:nvPr/>
        </p:nvSpPr>
        <p:spPr>
          <a:xfrm>
            <a:off x="755576" y="3429000"/>
            <a:ext cx="6912768" cy="158417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DZ" b="1" u="sng" dirty="0">
                <a:solidFill>
                  <a:srgbClr val="FF0000"/>
                </a:solidFill>
              </a:rPr>
              <a:t>3</a:t>
            </a:r>
            <a:r>
              <a:rPr lang="ar-DZ" sz="1600" b="1" u="sng" dirty="0">
                <a:solidFill>
                  <a:srgbClr val="FF0000"/>
                </a:solidFill>
              </a:rPr>
              <a:t>- الافصاح التفصيلي: </a:t>
            </a:r>
            <a:r>
              <a:rPr lang="ar-DZ" sz="1600" dirty="0"/>
              <a:t>يعتمد على التقارير السنوية المختصرة </a:t>
            </a:r>
            <a:r>
              <a:rPr lang="ar-DZ" sz="1600" dirty="0" smtClean="0"/>
              <a:t>.</a:t>
            </a:r>
          </a:p>
          <a:p>
            <a:pPr algn="r" rtl="1"/>
            <a:r>
              <a:rPr lang="ar-DZ" sz="1600" b="1" u="sng" dirty="0">
                <a:solidFill>
                  <a:srgbClr val="FF0000"/>
                </a:solidFill>
              </a:rPr>
              <a:t>4- الافصاح التثقيفي (الاعلامي): </a:t>
            </a:r>
            <a:r>
              <a:rPr lang="ar-DZ" sz="1600" dirty="0"/>
              <a:t>يتسم عموما باتجاه متزايد نحو التوسع و التعدد في مجالاته و التركيز على المعلومات المحاسبية </a:t>
            </a:r>
            <a:r>
              <a:rPr lang="ar-DZ" sz="1600" dirty="0" smtClean="0"/>
              <a:t>المالية. </a:t>
            </a:r>
            <a:endParaRPr lang="ar-DZ" sz="1600" dirty="0"/>
          </a:p>
        </p:txBody>
      </p:sp>
      <p:sp>
        <p:nvSpPr>
          <p:cNvPr id="12" name="Rectangle à coins arrondis 11"/>
          <p:cNvSpPr/>
          <p:nvPr/>
        </p:nvSpPr>
        <p:spPr>
          <a:xfrm>
            <a:off x="755576" y="5157192"/>
            <a:ext cx="6912768" cy="158417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DZ" sz="1600" b="1" u="sng" dirty="0">
                <a:solidFill>
                  <a:srgbClr val="FF0000"/>
                </a:solidFill>
              </a:rPr>
              <a:t>5- الافصاح الكافي: </a:t>
            </a:r>
            <a:r>
              <a:rPr lang="ar-DZ" sz="1600" dirty="0"/>
              <a:t>يشير الى الحد الادنى من الواجب نشرة من المعلومات ، و توفيره من المعلومات المحاسبية في القوائم المالية </a:t>
            </a:r>
            <a:r>
              <a:rPr lang="ar-DZ" sz="1600" dirty="0" smtClean="0"/>
              <a:t>.</a:t>
            </a:r>
          </a:p>
          <a:p>
            <a:pPr algn="r" rtl="1"/>
            <a:r>
              <a:rPr lang="ar-DZ" sz="1600" b="1" u="sng" dirty="0">
                <a:solidFill>
                  <a:srgbClr val="FF0000"/>
                </a:solidFill>
              </a:rPr>
              <a:t>6- الافصاح الملائم: </a:t>
            </a:r>
            <a:r>
              <a:rPr lang="ar-DZ" sz="1600" dirty="0"/>
              <a:t>هو الافصاح الذي يراعي </a:t>
            </a:r>
            <a:r>
              <a:rPr lang="ar-DZ" sz="1600" dirty="0" smtClean="0"/>
              <a:t>حاجة مستخدمي </a:t>
            </a:r>
            <a:r>
              <a:rPr lang="ar-DZ" sz="1600" dirty="0"/>
              <a:t>البيانات و ظروف المؤسسة و طبيعة نشاطها </a:t>
            </a:r>
            <a:r>
              <a:rPr lang="ar-DZ" dirty="0" smtClean="0"/>
              <a:t>.</a:t>
            </a:r>
            <a:endParaRPr lang="ar-DZ" dirty="0"/>
          </a:p>
        </p:txBody>
      </p:sp>
    </p:spTree>
    <p:extLst>
      <p:ext uri="{BB962C8B-B14F-4D97-AF65-F5344CB8AC3E}">
        <p14:creationId xmlns:p14="http://schemas.microsoft.com/office/powerpoint/2010/main" val="205476544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5547"/>
            <a:ext cx="7211144" cy="948720"/>
          </a:xfrm>
        </p:spPr>
        <p:txBody>
          <a:bodyPr>
            <a:normAutofit/>
          </a:bodyPr>
          <a:lstStyle/>
          <a:p>
            <a:pPr algn="ctr" rtl="1"/>
            <a:r>
              <a:rPr lang="ar-DZ" sz="2000" dirty="0">
                <a:solidFill>
                  <a:srgbClr val="FF0000"/>
                </a:solidFill>
              </a:rPr>
              <a:t>المطلب الثالث: تحديد طبيعة و نوع المعلومات المحاسبية التي يجب </a:t>
            </a:r>
            <a:endParaRPr lang="fr-FR" sz="2000" dirty="0">
              <a:solidFill>
                <a:srgbClr val="FF0000"/>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007546762"/>
              </p:ext>
            </p:extLst>
          </p:nvPr>
        </p:nvGraphicFramePr>
        <p:xfrm>
          <a:off x="107950" y="981075"/>
          <a:ext cx="7993063" cy="5475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76998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7267604" cy="714380"/>
          </a:xfrm>
        </p:spPr>
        <p:txBody>
          <a:bodyPr>
            <a:noAutofit/>
          </a:bodyPr>
          <a:lstStyle/>
          <a:p>
            <a:pPr algn="ctr" rtl="1"/>
            <a:r>
              <a:rPr lang="ar-DZ" sz="2400" dirty="0">
                <a:solidFill>
                  <a:srgbClr val="FF0000"/>
                </a:solidFill>
              </a:rPr>
              <a:t>المطلب الرابع: اهمية و اهداف الافصاح المحاسبي</a:t>
            </a:r>
            <a:br>
              <a:rPr lang="ar-DZ" sz="2400" dirty="0">
                <a:solidFill>
                  <a:srgbClr val="FF0000"/>
                </a:solidFill>
              </a:rPr>
            </a:br>
            <a:endParaRPr lang="fr-FR" sz="2400" dirty="0">
              <a:solidFill>
                <a:srgbClr val="FF0000"/>
              </a:solidFill>
            </a:endParaRPr>
          </a:p>
        </p:txBody>
      </p:sp>
      <p:sp>
        <p:nvSpPr>
          <p:cNvPr id="3" name="Espace réservé du contenu 2"/>
          <p:cNvSpPr>
            <a:spLocks noGrp="1"/>
          </p:cNvSpPr>
          <p:nvPr>
            <p:ph idx="1"/>
          </p:nvPr>
        </p:nvSpPr>
        <p:spPr>
          <a:xfrm>
            <a:off x="428596" y="764704"/>
            <a:ext cx="7671796" cy="5736130"/>
          </a:xfrm>
        </p:spPr>
        <p:txBody>
          <a:bodyPr>
            <a:normAutofit/>
          </a:bodyPr>
          <a:lstStyle/>
          <a:p>
            <a:pPr algn="ctr">
              <a:buNone/>
            </a:pPr>
            <a:r>
              <a:rPr lang="ar-DZ" sz="2800" b="1" u="sng" dirty="0" smtClean="0">
                <a:latin typeface="Andalus" pitchFamily="18" charset="-78"/>
                <a:cs typeface="Andalus" pitchFamily="18" charset="-78"/>
              </a:rPr>
              <a:t>اولا : </a:t>
            </a:r>
            <a:r>
              <a:rPr lang="ar-DZ" sz="2800" b="1" u="sng" dirty="0" smtClean="0">
                <a:latin typeface="Andalus" pitchFamily="18" charset="-78"/>
                <a:cs typeface="Andalus" pitchFamily="18" charset="-78"/>
              </a:rPr>
              <a:t>-اهمية </a:t>
            </a:r>
            <a:r>
              <a:rPr lang="ar-DZ" sz="2800" b="1" u="sng" dirty="0" smtClean="0">
                <a:latin typeface="Andalus" pitchFamily="18" charset="-78"/>
                <a:cs typeface="Andalus" pitchFamily="18" charset="-78"/>
              </a:rPr>
              <a:t>الافصاح المحاسبي</a:t>
            </a:r>
          </a:p>
          <a:p>
            <a:pPr algn="r">
              <a:buNone/>
            </a:pPr>
            <a:r>
              <a:rPr lang="ar-DZ" sz="2800" dirty="0" smtClean="0">
                <a:latin typeface="Arial" pitchFamily="34" charset="0"/>
                <a:cs typeface="Arial" pitchFamily="34" charset="0"/>
              </a:rPr>
              <a:t>للإفصاح </a:t>
            </a:r>
            <a:r>
              <a:rPr lang="ar-DZ" sz="2800" dirty="0" smtClean="0">
                <a:latin typeface="Arial" pitchFamily="34" charset="0"/>
                <a:cs typeface="Arial" pitchFamily="34" charset="0"/>
              </a:rPr>
              <a:t>المحاسبي اهمية بالغة و سنذكر بعض من اهميته في النقاط التالية:</a:t>
            </a:r>
          </a:p>
          <a:p>
            <a:pPr algn="r" rtl="1">
              <a:buFont typeface="Wingdings" pitchFamily="2" charset="2"/>
              <a:buChar char="ü"/>
            </a:pPr>
            <a:r>
              <a:rPr lang="ar-DZ" sz="2800" dirty="0" smtClean="0">
                <a:latin typeface="Arial" pitchFamily="34" charset="0"/>
                <a:cs typeface="Arial" pitchFamily="34" charset="0"/>
              </a:rPr>
              <a:t>-توفير معلومات التي تفيد المستثمرين الحاليين و المرتقبين و الدائنين الحاليين و  غيرهم من </a:t>
            </a:r>
            <a:r>
              <a:rPr lang="ar-DZ" sz="2800" dirty="0" smtClean="0">
                <a:latin typeface="Arial" pitchFamily="34" charset="0"/>
                <a:cs typeface="Arial" pitchFamily="34" charset="0"/>
              </a:rPr>
              <a:t>مستخدمي </a:t>
            </a:r>
            <a:r>
              <a:rPr lang="ar-DZ" sz="2800" dirty="0" smtClean="0">
                <a:latin typeface="Arial" pitchFamily="34" charset="0"/>
                <a:cs typeface="Arial" pitchFamily="34" charset="0"/>
              </a:rPr>
              <a:t>المعلومات لترشيد القرارات الاستثمارية. </a:t>
            </a:r>
          </a:p>
          <a:p>
            <a:pPr algn="r" rtl="1">
              <a:buFont typeface="Wingdings" pitchFamily="2" charset="2"/>
              <a:buChar char="ü"/>
            </a:pPr>
            <a:r>
              <a:rPr lang="ar-DZ" sz="2800" dirty="0" smtClean="0">
                <a:latin typeface="Arial" pitchFamily="34" charset="0"/>
                <a:cs typeface="Arial" pitchFamily="34" charset="0"/>
              </a:rPr>
              <a:t>-تساعد المعلومات </a:t>
            </a:r>
            <a:r>
              <a:rPr lang="ar-DZ" sz="2800" dirty="0" smtClean="0">
                <a:latin typeface="Arial" pitchFamily="34" charset="0"/>
                <a:cs typeface="Arial" pitchFamily="34" charset="0"/>
              </a:rPr>
              <a:t>المتوفرة في التقارير المالية المساهمين في بيان مدى نجاح الادارة في ادارة </a:t>
            </a:r>
            <a:r>
              <a:rPr lang="ar-DZ" sz="2800" dirty="0" smtClean="0">
                <a:latin typeface="Arial" pitchFamily="34" charset="0"/>
                <a:cs typeface="Arial" pitchFamily="34" charset="0"/>
              </a:rPr>
              <a:t>الاموال.</a:t>
            </a:r>
            <a:endParaRPr lang="ar-DZ" sz="2800" dirty="0" smtClean="0">
              <a:latin typeface="Arial" pitchFamily="34" charset="0"/>
              <a:cs typeface="Arial" pitchFamily="34" charset="0"/>
            </a:endParaRPr>
          </a:p>
          <a:p>
            <a:pPr algn="r" rtl="1">
              <a:buFont typeface="Wingdings" pitchFamily="2" charset="2"/>
              <a:buChar char="ü"/>
            </a:pPr>
            <a:r>
              <a:rPr lang="ar-DZ" sz="2800" dirty="0" smtClean="0">
                <a:latin typeface="Arial" pitchFamily="34" charset="0"/>
                <a:cs typeface="Arial" pitchFamily="34" charset="0"/>
              </a:rPr>
              <a:t>- يؤدي الى توفير قوائم و تقارير مالية اضافية معدلة للتقلبات في المستوى العام </a:t>
            </a:r>
            <a:r>
              <a:rPr lang="ar-DZ" sz="2800" dirty="0" smtClean="0">
                <a:latin typeface="Arial" pitchFamily="34" charset="0"/>
                <a:cs typeface="Arial" pitchFamily="34" charset="0"/>
              </a:rPr>
              <a:t>للأسعار.</a:t>
            </a:r>
            <a:endParaRPr lang="fr-FR" sz="2800" dirty="0">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7643192" cy="6051072"/>
          </a:xfrm>
        </p:spPr>
        <p:txBody>
          <a:bodyPr>
            <a:normAutofit/>
          </a:bodyPr>
          <a:lstStyle/>
          <a:p>
            <a:pPr marL="0" indent="0" algn="ctr" rtl="1">
              <a:buNone/>
            </a:pPr>
            <a:r>
              <a:rPr lang="ar-DZ" sz="2800" u="sng" dirty="0" smtClean="0">
                <a:solidFill>
                  <a:srgbClr val="0070C0"/>
                </a:solidFill>
                <a:latin typeface="Andalus" pitchFamily="18" charset="-78"/>
                <a:cs typeface="Andalus" pitchFamily="18" charset="-78"/>
              </a:rPr>
              <a:t>ثانيا :</a:t>
            </a:r>
            <a:r>
              <a:rPr lang="ar-DZ" sz="2800" u="sng" dirty="0" smtClean="0">
                <a:solidFill>
                  <a:srgbClr val="0070C0"/>
                </a:solidFill>
                <a:latin typeface="Andalus" pitchFamily="18" charset="-78"/>
                <a:cs typeface="Andalus" pitchFamily="18" charset="-78"/>
              </a:rPr>
              <a:t>اهداف </a:t>
            </a:r>
            <a:r>
              <a:rPr lang="ar-DZ" sz="2800" u="sng" dirty="0" smtClean="0">
                <a:solidFill>
                  <a:srgbClr val="0070C0"/>
                </a:solidFill>
                <a:latin typeface="Andalus" pitchFamily="18" charset="-78"/>
                <a:cs typeface="Andalus" pitchFamily="18" charset="-78"/>
              </a:rPr>
              <a:t>الافصاح المحاسبي: </a:t>
            </a:r>
          </a:p>
          <a:p>
            <a:pPr marL="0" indent="0" algn="r" rtl="1">
              <a:buNone/>
            </a:pPr>
            <a:r>
              <a:rPr lang="ar-DZ" sz="2800" dirty="0">
                <a:latin typeface="Arial" pitchFamily="34" charset="0"/>
                <a:cs typeface="Arial" pitchFamily="34" charset="0"/>
              </a:rPr>
              <a:t>ل</a:t>
            </a:r>
            <a:r>
              <a:rPr lang="ar-DZ" sz="2800" dirty="0" smtClean="0">
                <a:latin typeface="Arial" pitchFamily="34" charset="0"/>
                <a:cs typeface="Arial" pitchFamily="34" charset="0"/>
              </a:rPr>
              <a:t>قد </a:t>
            </a:r>
            <a:r>
              <a:rPr lang="ar-DZ" sz="2800" dirty="0" smtClean="0">
                <a:latin typeface="Arial" pitchFamily="34" charset="0"/>
                <a:cs typeface="Arial" pitchFamily="34" charset="0"/>
              </a:rPr>
              <a:t>بينت دراسات سابقة بانه يوجد اتجاهين </a:t>
            </a:r>
            <a:r>
              <a:rPr lang="ar-DZ" sz="2800" dirty="0" err="1" smtClean="0">
                <a:latin typeface="Arial" pitchFamily="34" charset="0"/>
                <a:cs typeface="Arial" pitchFamily="34" charset="0"/>
              </a:rPr>
              <a:t>للافصاح</a:t>
            </a:r>
            <a:r>
              <a:rPr lang="ar-DZ" sz="2800" dirty="0" smtClean="0">
                <a:latin typeface="Arial" pitchFamily="34" charset="0"/>
                <a:cs typeface="Arial" pitchFamily="34" charset="0"/>
              </a:rPr>
              <a:t> المحاسبي </a:t>
            </a:r>
            <a:endParaRPr lang="ar-DZ" sz="2800" dirty="0" smtClean="0">
              <a:latin typeface="Arial" pitchFamily="34" charset="0"/>
              <a:cs typeface="Arial" pitchFamily="34" charset="0"/>
            </a:endParaRPr>
          </a:p>
          <a:p>
            <a:pPr marL="0" indent="0" algn="r" rtl="1">
              <a:buNone/>
            </a:pPr>
            <a:endParaRPr lang="ar-DZ" sz="2800" dirty="0">
              <a:latin typeface="Arial" pitchFamily="34" charset="0"/>
              <a:cs typeface="Arial" pitchFamily="34" charset="0"/>
            </a:endParaRPr>
          </a:p>
          <a:p>
            <a:pPr marL="0" indent="0" algn="r" rtl="1">
              <a:buNone/>
            </a:pPr>
            <a:endParaRPr lang="ar-DZ" sz="2800" dirty="0" smtClean="0">
              <a:latin typeface="Arial" pitchFamily="34" charset="0"/>
              <a:cs typeface="Arial" pitchFamily="34" charset="0"/>
            </a:endParaRPr>
          </a:p>
        </p:txBody>
      </p:sp>
      <p:sp>
        <p:nvSpPr>
          <p:cNvPr id="4" name="Rectangle à coins arrondis 3"/>
          <p:cNvSpPr/>
          <p:nvPr/>
        </p:nvSpPr>
        <p:spPr>
          <a:xfrm>
            <a:off x="5004048" y="1700808"/>
            <a:ext cx="2354560" cy="352839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b="1" dirty="0">
                <a:solidFill>
                  <a:schemeClr val="tx1"/>
                </a:solidFill>
              </a:rPr>
              <a:t>1 الاتجاه التقليدي في الافصاح: </a:t>
            </a:r>
            <a:endParaRPr lang="ar-DZ" b="1" dirty="0" smtClean="0">
              <a:solidFill>
                <a:schemeClr val="tx1"/>
              </a:solidFill>
            </a:endParaRPr>
          </a:p>
          <a:p>
            <a:pPr algn="ctr" rtl="1"/>
            <a:r>
              <a:rPr lang="ar-DZ" dirty="0" smtClean="0"/>
              <a:t>يهدف </a:t>
            </a:r>
            <a:r>
              <a:rPr lang="ar-DZ" dirty="0"/>
              <a:t>و يهتم بالمستثمر الذي له دراية محدودة باستخدام القوائم المالية  فيبقى بالضرورة تبسيط المعلومات </a:t>
            </a:r>
            <a:r>
              <a:rPr lang="ar-DZ" dirty="0" smtClean="0"/>
              <a:t>المنشورة </a:t>
            </a:r>
            <a:r>
              <a:rPr lang="ar-DZ" dirty="0"/>
              <a:t>بحيث تكون مفهومة للمستثمر.</a:t>
            </a:r>
          </a:p>
        </p:txBody>
      </p:sp>
      <p:sp>
        <p:nvSpPr>
          <p:cNvPr id="5" name="Rectangle à coins arrondis 4"/>
          <p:cNvSpPr/>
          <p:nvPr/>
        </p:nvSpPr>
        <p:spPr>
          <a:xfrm>
            <a:off x="1187624" y="1722795"/>
            <a:ext cx="2376264" cy="352839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b="1" dirty="0">
                <a:solidFill>
                  <a:schemeClr val="tx1"/>
                </a:solidFill>
              </a:rPr>
              <a:t>2- الاتجاه المعاصر و المتطور في الافصاح:</a:t>
            </a:r>
          </a:p>
          <a:p>
            <a:pPr algn="ctr"/>
            <a:r>
              <a:rPr lang="ar-DZ" dirty="0"/>
              <a:t>و يهدف الى تقديم معلومات لاتخاذ القرارات و في ظل هذا الهدف فان نطاق الفصاح لم يعد قصرا على تقديم المعلومات المالية التي تتمتع </a:t>
            </a:r>
            <a:r>
              <a:rPr lang="ar-DZ" dirty="0" smtClean="0"/>
              <a:t>بأكبر </a:t>
            </a:r>
            <a:r>
              <a:rPr lang="ar-DZ" dirty="0"/>
              <a:t>قدر من الموضوعية </a:t>
            </a:r>
            <a:endParaRPr lang="fr-FR" dirty="0"/>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7239000" cy="1143000"/>
          </a:xfrm>
        </p:spPr>
        <p:txBody>
          <a:bodyPr>
            <a:normAutofit/>
          </a:bodyPr>
          <a:lstStyle/>
          <a:p>
            <a:pPr algn="ctr" rtl="1"/>
            <a:r>
              <a:rPr lang="ar-DZ" sz="2400" dirty="0">
                <a:solidFill>
                  <a:srgbClr val="FF0000"/>
                </a:solidFill>
              </a:rPr>
              <a:t>المبحث الثاني : المقومات الأساسية للإفصاح عن المعلومات المحاسبية</a:t>
            </a:r>
            <a:endParaRPr lang="fr-FR" sz="2400" dirty="0">
              <a:solidFill>
                <a:srgbClr val="FF0000"/>
              </a:solidFill>
            </a:endParaRPr>
          </a:p>
        </p:txBody>
      </p:sp>
      <p:sp>
        <p:nvSpPr>
          <p:cNvPr id="3" name="Espace réservé du contenu 2"/>
          <p:cNvSpPr>
            <a:spLocks noGrp="1"/>
          </p:cNvSpPr>
          <p:nvPr>
            <p:ph idx="1"/>
          </p:nvPr>
        </p:nvSpPr>
        <p:spPr>
          <a:xfrm>
            <a:off x="0" y="1412776"/>
            <a:ext cx="8028384" cy="5328592"/>
          </a:xfrm>
        </p:spPr>
        <p:txBody>
          <a:bodyPr/>
          <a:lstStyle/>
          <a:p>
            <a:pPr algn="r" rtl="1"/>
            <a:r>
              <a:rPr lang="ar-DZ" sz="1600" b="1" dirty="0">
                <a:solidFill>
                  <a:srgbClr val="002060"/>
                </a:solidFill>
                <a:effectLst>
                  <a:outerShdw blurRad="38100" dist="38100" dir="2700000" algn="tl">
                    <a:srgbClr val="000000">
                      <a:alpha val="43137"/>
                    </a:srgbClr>
                  </a:outerShdw>
                </a:effectLst>
              </a:rPr>
              <a:t>المطلب الاول : طرق الافصاح عن المعلومات الحسابية </a:t>
            </a:r>
            <a:endParaRPr lang="ar-DZ" sz="1600" b="1" dirty="0" smtClean="0">
              <a:solidFill>
                <a:srgbClr val="002060"/>
              </a:solidFill>
              <a:effectLst>
                <a:outerShdw blurRad="38100" dist="38100" dir="2700000" algn="tl">
                  <a:srgbClr val="000000">
                    <a:alpha val="43137"/>
                  </a:srgbClr>
                </a:outerShdw>
              </a:effectLst>
            </a:endParaRPr>
          </a:p>
          <a:p>
            <a:pPr algn="r" rtl="1"/>
            <a:endParaRPr lang="fr-FR" b="1" dirty="0">
              <a:solidFill>
                <a:srgbClr val="002060"/>
              </a:solidFill>
              <a:effectLst>
                <a:outerShdw blurRad="38100" dist="38100" dir="2700000" algn="tl">
                  <a:srgbClr val="000000">
                    <a:alpha val="43137"/>
                  </a:srgbClr>
                </a:outerShdw>
              </a:effectLst>
            </a:endParaRPr>
          </a:p>
        </p:txBody>
      </p:sp>
      <p:sp>
        <p:nvSpPr>
          <p:cNvPr id="11" name="Rectangle à coins arrondis 10"/>
          <p:cNvSpPr/>
          <p:nvPr/>
        </p:nvSpPr>
        <p:spPr>
          <a:xfrm>
            <a:off x="6372200" y="1967019"/>
            <a:ext cx="1656183" cy="1750012"/>
          </a:xfrm>
          <a:prstGeom prst="round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50000" t="50000" r="50000" b="50000"/>
            </a:path>
            <a:tileRect/>
          </a:gradFill>
        </p:spPr>
        <p:style>
          <a:lnRef idx="2">
            <a:schemeClr val="accent6"/>
          </a:lnRef>
          <a:fillRef idx="1">
            <a:schemeClr val="lt1"/>
          </a:fillRef>
          <a:effectRef idx="0">
            <a:schemeClr val="accent6"/>
          </a:effectRef>
          <a:fontRef idx="minor">
            <a:schemeClr val="dk1"/>
          </a:fontRef>
        </p:style>
        <p:txBody>
          <a:bodyPr rtlCol="0" anchor="ctr"/>
          <a:lstStyle/>
          <a:p>
            <a:pPr algn="ctr" rtl="1"/>
            <a:r>
              <a:rPr lang="ar-DZ" sz="1200" b="1" dirty="0">
                <a:solidFill>
                  <a:srgbClr val="FF0000"/>
                </a:solidFill>
              </a:rPr>
              <a:t>التوضيح بين قوسين: </a:t>
            </a:r>
            <a:r>
              <a:rPr lang="ar-DZ" sz="1200" b="1" dirty="0">
                <a:solidFill>
                  <a:schemeClr val="tx1"/>
                </a:solidFill>
              </a:rPr>
              <a:t>وتقدم الإيضاحات الإضافية بين الأقواس بشكل مختصر بعد البند الوارد في القائمة المالية مباشرة.</a:t>
            </a:r>
            <a:endParaRPr lang="fr-FR" sz="1200" b="1" dirty="0">
              <a:solidFill>
                <a:schemeClr val="tx1"/>
              </a:solidFill>
            </a:endParaRPr>
          </a:p>
        </p:txBody>
      </p:sp>
      <p:sp>
        <p:nvSpPr>
          <p:cNvPr id="12" name="Rectangle à coins arrondis 11"/>
          <p:cNvSpPr/>
          <p:nvPr/>
        </p:nvSpPr>
        <p:spPr>
          <a:xfrm>
            <a:off x="4456050" y="1967018"/>
            <a:ext cx="1628117" cy="1750013"/>
          </a:xfrm>
          <a:prstGeom prst="round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50000" t="50000" r="50000" b="50000"/>
            </a:path>
            <a:tileRect/>
          </a:gradFill>
        </p:spPr>
        <p:style>
          <a:lnRef idx="2">
            <a:schemeClr val="accent6"/>
          </a:lnRef>
          <a:fillRef idx="1">
            <a:schemeClr val="lt1"/>
          </a:fillRef>
          <a:effectRef idx="0">
            <a:schemeClr val="accent6"/>
          </a:effectRef>
          <a:fontRef idx="minor">
            <a:schemeClr val="dk1"/>
          </a:fontRef>
        </p:style>
        <p:txBody>
          <a:bodyPr rtlCol="0" anchor="ctr"/>
          <a:lstStyle/>
          <a:p>
            <a:pPr algn="ctr" rtl="1"/>
            <a:r>
              <a:rPr lang="ar-DZ" sz="1200" b="1" dirty="0">
                <a:solidFill>
                  <a:schemeClr val="tx1"/>
                </a:solidFill>
              </a:rPr>
              <a:t> </a:t>
            </a:r>
            <a:r>
              <a:rPr lang="ar-DZ" sz="1200" b="1" dirty="0" smtClean="0">
                <a:solidFill>
                  <a:schemeClr val="tx1"/>
                </a:solidFill>
              </a:rPr>
              <a:t> </a:t>
            </a:r>
            <a:r>
              <a:rPr lang="ar-DZ" sz="1200" b="1" dirty="0">
                <a:solidFill>
                  <a:srgbClr val="FF0000"/>
                </a:solidFill>
              </a:rPr>
              <a:t>الملاحظات: </a:t>
            </a:r>
            <a:r>
              <a:rPr lang="ar-DZ" sz="1200" b="1" dirty="0">
                <a:solidFill>
                  <a:schemeClr val="tx1"/>
                </a:solidFill>
              </a:rPr>
              <a:t>وتستخدم عندما يكون مناسبا إظهار الإيضاحات بين قوسين، خصوصا عندما يتطلب التوضيح شرحا مطولا. </a:t>
            </a:r>
            <a:endParaRPr lang="fr-FR" sz="1200" b="1" dirty="0">
              <a:solidFill>
                <a:schemeClr val="tx1"/>
              </a:solidFill>
            </a:endParaRPr>
          </a:p>
        </p:txBody>
      </p:sp>
      <p:sp>
        <p:nvSpPr>
          <p:cNvPr id="13" name="Rectangle à coins arrondis 12"/>
          <p:cNvSpPr/>
          <p:nvPr/>
        </p:nvSpPr>
        <p:spPr>
          <a:xfrm>
            <a:off x="2267744" y="1973398"/>
            <a:ext cx="1728192" cy="1743631"/>
          </a:xfrm>
          <a:prstGeom prst="round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50000" t="50000" r="50000" b="50000"/>
            </a:path>
            <a:tileRect/>
          </a:gradFill>
        </p:spPr>
        <p:style>
          <a:lnRef idx="2">
            <a:schemeClr val="accent6"/>
          </a:lnRef>
          <a:fillRef idx="1">
            <a:schemeClr val="lt1"/>
          </a:fillRef>
          <a:effectRef idx="0">
            <a:schemeClr val="accent6"/>
          </a:effectRef>
          <a:fontRef idx="minor">
            <a:schemeClr val="dk1"/>
          </a:fontRef>
        </p:style>
        <p:txBody>
          <a:bodyPr rtlCol="0" anchor="ctr"/>
          <a:lstStyle/>
          <a:p>
            <a:pPr algn="ctr"/>
            <a:r>
              <a:rPr lang="ar-DZ" sz="1200" b="1" dirty="0"/>
              <a:t> </a:t>
            </a:r>
            <a:r>
              <a:rPr lang="ar-DZ" sz="1200" b="1" dirty="0" smtClean="0">
                <a:solidFill>
                  <a:srgbClr val="FF0000"/>
                </a:solidFill>
              </a:rPr>
              <a:t>بنود </a:t>
            </a:r>
            <a:r>
              <a:rPr lang="ar-DZ" sz="1200" b="1" dirty="0">
                <a:solidFill>
                  <a:srgbClr val="FF0000"/>
                </a:solidFill>
              </a:rPr>
              <a:t>مقابلة أو متصلة: </a:t>
            </a:r>
            <a:r>
              <a:rPr lang="ar-DZ" sz="1200" b="1" dirty="0">
                <a:solidFill>
                  <a:schemeClr val="tx1"/>
                </a:solidFill>
              </a:rPr>
              <a:t>بمعنى أن تندرج المعلومات في مكان ما من القائمة وتدرج معلومات مرتبطة بها في مكان آخر من القائمة نفسها.</a:t>
            </a:r>
            <a:endParaRPr lang="fr-FR" sz="1200" b="1" dirty="0">
              <a:solidFill>
                <a:schemeClr val="tx1"/>
              </a:solidFill>
            </a:endParaRPr>
          </a:p>
        </p:txBody>
      </p:sp>
      <p:sp>
        <p:nvSpPr>
          <p:cNvPr id="14" name="Rectangle à coins arrondis 13"/>
          <p:cNvSpPr/>
          <p:nvPr/>
        </p:nvSpPr>
        <p:spPr>
          <a:xfrm>
            <a:off x="179512" y="1982775"/>
            <a:ext cx="1728192" cy="1734253"/>
          </a:xfrm>
          <a:prstGeom prst="round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50000" t="50000" r="50000" b="50000"/>
            </a:path>
            <a:tileRect/>
          </a:gradFill>
        </p:spPr>
        <p:style>
          <a:lnRef idx="2">
            <a:schemeClr val="accent6"/>
          </a:lnRef>
          <a:fillRef idx="1">
            <a:schemeClr val="lt1"/>
          </a:fillRef>
          <a:effectRef idx="0">
            <a:schemeClr val="accent6"/>
          </a:effectRef>
          <a:fontRef idx="minor">
            <a:schemeClr val="dk1"/>
          </a:fontRef>
        </p:style>
        <p:txBody>
          <a:bodyPr rtlCol="0" anchor="ctr"/>
          <a:lstStyle/>
          <a:p>
            <a:pPr algn="ctr"/>
            <a:r>
              <a:rPr lang="ar-DZ" sz="1200" b="1" dirty="0">
                <a:solidFill>
                  <a:schemeClr val="tx1"/>
                </a:solidFill>
              </a:rPr>
              <a:t> </a:t>
            </a:r>
            <a:r>
              <a:rPr lang="ar-DZ" sz="1200" b="1" dirty="0">
                <a:solidFill>
                  <a:srgbClr val="FF0000"/>
                </a:solidFill>
              </a:rPr>
              <a:t>الجداول المرفقة: </a:t>
            </a:r>
            <a:r>
              <a:rPr lang="ar-DZ" sz="1200" b="1" dirty="0">
                <a:solidFill>
                  <a:schemeClr val="tx1"/>
                </a:solidFill>
              </a:rPr>
              <a:t>حيث يتم استخدام جداول منفصلة لعرض المزيد من المعلومات التفصيلية عن بعض الموجودات او المطلوبات.</a:t>
            </a:r>
            <a:endParaRPr lang="fr-FR" sz="1200" b="1" dirty="0">
              <a:solidFill>
                <a:schemeClr val="tx1"/>
              </a:solidFill>
            </a:endParaRPr>
          </a:p>
        </p:txBody>
      </p:sp>
      <p:sp>
        <p:nvSpPr>
          <p:cNvPr id="16" name="Rectangle à coins arrondis 15"/>
          <p:cNvSpPr/>
          <p:nvPr/>
        </p:nvSpPr>
        <p:spPr>
          <a:xfrm>
            <a:off x="1907704" y="4227134"/>
            <a:ext cx="4464495" cy="2088232"/>
          </a:xfrm>
          <a:prstGeom prst="round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50000" t="50000" r="50000" b="50000"/>
            </a:path>
            <a:tileRect/>
          </a:gradFill>
        </p:spPr>
        <p:style>
          <a:lnRef idx="2">
            <a:schemeClr val="accent6"/>
          </a:lnRef>
          <a:fillRef idx="1">
            <a:schemeClr val="lt1"/>
          </a:fillRef>
          <a:effectRef idx="0">
            <a:schemeClr val="accent6"/>
          </a:effectRef>
          <a:fontRef idx="minor">
            <a:schemeClr val="dk1"/>
          </a:fontRef>
        </p:style>
        <p:txBody>
          <a:bodyPr rtlCol="0" anchor="ctr"/>
          <a:lstStyle/>
          <a:p>
            <a:pPr algn="r" rtl="1"/>
            <a:r>
              <a:rPr lang="ar-DZ" sz="1400" b="1" i="1" dirty="0">
                <a:solidFill>
                  <a:srgbClr val="FF0000"/>
                </a:solidFill>
              </a:rPr>
              <a:t>الإفصاح من خلال التقارير المالية :  </a:t>
            </a:r>
          </a:p>
          <a:p>
            <a:pPr algn="r" rtl="1"/>
            <a:r>
              <a:rPr lang="ar-DZ" sz="1200" b="1" dirty="0">
                <a:solidFill>
                  <a:schemeClr val="tx1"/>
                </a:solidFill>
              </a:rPr>
              <a:t>-أن يتم عرض المعلومات المالية بطرق تسهيل فهمها.</a:t>
            </a:r>
          </a:p>
          <a:p>
            <a:pPr algn="r" rtl="1"/>
            <a:r>
              <a:rPr lang="ar-DZ" sz="1200" b="1" dirty="0">
                <a:solidFill>
                  <a:schemeClr val="tx1"/>
                </a:solidFill>
              </a:rPr>
              <a:t>  -أن يتم ترتيب المعلومات المالية بصورة منظمة و مرتبة و منطقية حتى تسهل قراءتها .</a:t>
            </a:r>
          </a:p>
          <a:p>
            <a:pPr algn="r" rtl="1"/>
            <a:r>
              <a:rPr lang="ar-DZ" sz="1200" b="1" dirty="0">
                <a:solidFill>
                  <a:schemeClr val="tx1"/>
                </a:solidFill>
              </a:rPr>
              <a:t>-اظهار جميع المعلومات المالية الهامة أو الضرورية و عرضها ف مكان تسهل الوصول إليها حتى يتمكن مستخدمو هذه المعلومات من الاستفادة منها</a:t>
            </a:r>
            <a:r>
              <a:rPr lang="ar-DZ" b="1" dirty="0">
                <a:solidFill>
                  <a:schemeClr val="tx1"/>
                </a:solidFill>
              </a:rPr>
              <a:t>.</a:t>
            </a:r>
          </a:p>
        </p:txBody>
      </p:sp>
    </p:spTree>
    <p:extLst>
      <p:ext uri="{BB962C8B-B14F-4D97-AF65-F5344CB8AC3E}">
        <p14:creationId xmlns:p14="http://schemas.microsoft.com/office/powerpoint/2010/main" val="2083038359"/>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348</TotalTime>
  <Words>1429</Words>
  <Application>Microsoft Office PowerPoint</Application>
  <PresentationFormat>Affichage à l'écran (4:3)</PresentationFormat>
  <Paragraphs>96</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Opulent</vt:lpstr>
      <vt:lpstr>اثر الافصاح المحاسبي لتكلفة الموارد البشرية على التقارير المالية</vt:lpstr>
      <vt:lpstr>خطة البحث: مقدمة                                                 </vt:lpstr>
      <vt:lpstr>Présentation PowerPoint</vt:lpstr>
      <vt:lpstr>المبحث الاول: الاطار المفاهيمي للإفصاح المحاسبي</vt:lpstr>
      <vt:lpstr>المطلب الثاني: انواع الافصاح المحاسبي </vt:lpstr>
      <vt:lpstr>المطلب الثالث: تحديد طبيعة و نوع المعلومات المحاسبية التي يجب </vt:lpstr>
      <vt:lpstr>المطلب الرابع: اهمية و اهداف الافصاح المحاسبي </vt:lpstr>
      <vt:lpstr>Présentation PowerPoint</vt:lpstr>
      <vt:lpstr>المبحث الثاني : المقومات الأساسية للإفصاح عن المعلومات المحاسبية</vt:lpstr>
      <vt:lpstr>المطلب الثاني : العوامل المؤثرة على الافصاح المحاسبي </vt:lpstr>
      <vt:lpstr>المطلب الثالث : أثر الإفصاح المحاسبي عن الموارد البشرية على القوائم المالية</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Raed-inf</dc:creator>
  <cp:lastModifiedBy>RIMA</cp:lastModifiedBy>
  <cp:revision>39</cp:revision>
  <dcterms:created xsi:type="dcterms:W3CDTF">2021-02-16T12:00:16Z</dcterms:created>
  <dcterms:modified xsi:type="dcterms:W3CDTF">2021-02-17T00:25:52Z</dcterms:modified>
</cp:coreProperties>
</file>