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N87mmV55i8IAe3YBk7qHVw==" hashData="Egc0tKrDt0Jl0rAkcV7oUt8quqU="/>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E798C9-080A-40DB-A4EC-1B4AF2E2D83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E798C9-080A-40DB-A4EC-1B4AF2E2D83E}" type="datetimeFigureOut">
              <a:rPr lang="fr-FR" smtClean="0"/>
              <a:t>25/12/2020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3E798C9-080A-40DB-A4EC-1B4AF2E2D83E}" type="datetimeFigureOut">
              <a:rPr lang="fr-FR" smtClean="0"/>
              <a:t>25/12/2020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E798C9-080A-40DB-A4EC-1B4AF2E2D83E}" type="datetimeFigureOut">
              <a:rPr lang="fr-FR" smtClean="0"/>
              <a:t>25/12/2020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E798C9-080A-40DB-A4EC-1B4AF2E2D83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E798C9-080A-40DB-A4EC-1B4AF2E2D83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826744-E69A-4368-A2B6-FD45BFBFB24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798C9-080A-40DB-A4EC-1B4AF2E2D83E}" type="datetimeFigureOut">
              <a:rPr lang="fr-FR" smtClean="0"/>
              <a:t>25/12/2020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26744-E69A-4368-A2B6-FD45BFBFB24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357214"/>
            <a:ext cx="4357718" cy="5016758"/>
          </a:xfrm>
          <a:prstGeom prst="rect">
            <a:avLst/>
          </a:prstGeom>
          <a:noFill/>
        </p:spPr>
        <p:txBody>
          <a:bodyPr wrap="square" rtlCol="0">
            <a:spAutoFit/>
          </a:bodyPr>
          <a:lstStyle/>
          <a:p>
            <a:pPr algn="just" rtl="0"/>
            <a:endParaRPr lang="fr-FR" sz="2000" b="1" dirty="0" smtClean="0">
              <a:solidFill>
                <a:srgbClr val="92D050"/>
              </a:solidFill>
              <a:latin typeface="Times New Roman" pitchFamily="18" charset="0"/>
              <a:cs typeface="Times New Roman" pitchFamily="18" charset="0"/>
            </a:endParaRPr>
          </a:p>
          <a:p>
            <a:pPr algn="just" rtl="0"/>
            <a:endParaRPr lang="fr-FR" sz="2000" b="1" dirty="0" smtClean="0">
              <a:solidFill>
                <a:srgbClr val="FFFF00"/>
              </a:solidFill>
              <a:latin typeface="Times New Roman" pitchFamily="18" charset="0"/>
              <a:cs typeface="Times New Roman" pitchFamily="18" charset="0"/>
            </a:endParaRPr>
          </a:p>
          <a:p>
            <a:pPr algn="just" rtl="0"/>
            <a:r>
              <a:rPr lang="fr-FR" sz="2000" b="1" dirty="0" smtClean="0">
                <a:solidFill>
                  <a:srgbClr val="FFFF00"/>
                </a:solidFill>
                <a:latin typeface="Times New Roman" pitchFamily="18" charset="0"/>
                <a:cs typeface="Times New Roman" pitchFamily="18" charset="0"/>
              </a:rPr>
              <a:t>I-1-4-. Organes floraux:</a:t>
            </a:r>
            <a:endParaRPr lang="fr-FR" sz="2000" b="1" dirty="0" smtClean="0">
              <a:latin typeface="Times New Roman" pitchFamily="18" charset="0"/>
              <a:cs typeface="Times New Roman" pitchFamily="18" charset="0"/>
            </a:endParaRPr>
          </a:p>
          <a:p>
            <a:pPr algn="just" rtl="0"/>
            <a:r>
              <a:rPr lang="fr-FR" sz="2000" b="1" dirty="0" smtClean="0">
                <a:latin typeface="Times New Roman" pitchFamily="18" charset="0"/>
                <a:cs typeface="Times New Roman" pitchFamily="18" charset="0"/>
              </a:rPr>
              <a:t> - Le palmier c’est une espèces dioïque, chaque individus ne comporte que les inflorescences de même sexes</a:t>
            </a:r>
          </a:p>
          <a:p>
            <a:pPr algn="just" rtl="0"/>
            <a:endParaRPr lang="fr-FR" sz="2000" b="1"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 - les inflorescences sont composées d’un axe, la hampe (d’un point de vue botanique) ou le rachis, sur lequel sont insérés de nombreux épillets (</a:t>
            </a:r>
            <a:r>
              <a:rPr lang="fr-FR" sz="2000" b="1" dirty="0" err="1" smtClean="0">
                <a:latin typeface="Times New Roman" pitchFamily="18" charset="0"/>
                <a:cs typeface="Times New Roman" pitchFamily="18" charset="0"/>
              </a:rPr>
              <a:t>rachillae</a:t>
            </a:r>
            <a:r>
              <a:rPr lang="fr-FR" sz="2000" b="1" dirty="0" smtClean="0">
                <a:latin typeface="Times New Roman" pitchFamily="18" charset="0"/>
                <a:cs typeface="Times New Roman" pitchFamily="18" charset="0"/>
              </a:rPr>
              <a:t>) portant des fleurs sessiles (sans   pédoncules)  appelé spadice</a:t>
            </a:r>
          </a:p>
          <a:p>
            <a:pPr algn="just"/>
            <a:endParaRPr lang="fr-FR" sz="2000" b="1" dirty="0" smtClean="0">
              <a:latin typeface="Times New Roman" pitchFamily="18" charset="0"/>
              <a:cs typeface="Times New Roman" pitchFamily="18" charset="0"/>
            </a:endParaRPr>
          </a:p>
          <a:p>
            <a:pPr algn="just" rtl="0"/>
            <a:endParaRPr lang="fr-FR" sz="2000" b="1" dirty="0">
              <a:latin typeface="Times New Roman" pitchFamily="18" charset="0"/>
              <a:cs typeface="Times New Roman" pitchFamily="18" charset="0"/>
            </a:endParaRPr>
          </a:p>
        </p:txBody>
      </p:sp>
      <p:sp>
        <p:nvSpPr>
          <p:cNvPr id="9" name="ZoneTexte 8"/>
          <p:cNvSpPr txBox="1"/>
          <p:nvPr/>
        </p:nvSpPr>
        <p:spPr>
          <a:xfrm>
            <a:off x="8286776" y="2285992"/>
            <a:ext cx="857224" cy="369332"/>
          </a:xfrm>
          <a:prstGeom prst="rect">
            <a:avLst/>
          </a:prstGeom>
          <a:noFill/>
        </p:spPr>
        <p:txBody>
          <a:bodyPr wrap="square" rtlCol="0">
            <a:spAutoFit/>
          </a:bodyPr>
          <a:lstStyle/>
          <a:p>
            <a:endParaRPr lang="fr-FR" dirty="0"/>
          </a:p>
        </p:txBody>
      </p:sp>
      <p:grpSp>
        <p:nvGrpSpPr>
          <p:cNvPr id="2" name="Groupe 14"/>
          <p:cNvGrpSpPr/>
          <p:nvPr/>
        </p:nvGrpSpPr>
        <p:grpSpPr>
          <a:xfrm>
            <a:off x="4714876" y="0"/>
            <a:ext cx="4429124" cy="6858000"/>
            <a:chOff x="4429124" y="0"/>
            <a:chExt cx="4714876" cy="6858000"/>
          </a:xfrm>
        </p:grpSpPr>
        <p:pic>
          <p:nvPicPr>
            <p:cNvPr id="4" name="Image 3"/>
            <p:cNvPicPr/>
            <p:nvPr/>
          </p:nvPicPr>
          <p:blipFill>
            <a:blip r:embed="rId2" cstate="print"/>
            <a:srcRect/>
            <a:stretch>
              <a:fillRect/>
            </a:stretch>
          </p:blipFill>
          <p:spPr bwMode="auto">
            <a:xfrm>
              <a:off x="4429124" y="0"/>
              <a:ext cx="4714876" cy="6858000"/>
            </a:xfrm>
            <a:prstGeom prst="rect">
              <a:avLst/>
            </a:prstGeom>
            <a:noFill/>
            <a:ln w="9525">
              <a:noFill/>
              <a:miter lim="800000"/>
              <a:headEnd/>
              <a:tailEnd/>
            </a:ln>
          </p:spPr>
        </p:pic>
        <p:cxnSp>
          <p:nvCxnSpPr>
            <p:cNvPr id="6" name="Connecteur droit avec flèche 5"/>
            <p:cNvCxnSpPr/>
            <p:nvPr/>
          </p:nvCxnSpPr>
          <p:spPr>
            <a:xfrm rot="10800000">
              <a:off x="6286512" y="2285992"/>
              <a:ext cx="1000132" cy="158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10800000">
              <a:off x="7215206" y="4071942"/>
              <a:ext cx="714380" cy="158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7215206" y="2071678"/>
              <a:ext cx="1357322" cy="369332"/>
            </a:xfrm>
            <a:prstGeom prst="rect">
              <a:avLst/>
            </a:prstGeom>
            <a:solidFill>
              <a:schemeClr val="tx2">
                <a:lumMod val="60000"/>
                <a:lumOff val="40000"/>
              </a:schemeClr>
            </a:solidFill>
          </p:spPr>
          <p:txBody>
            <a:bodyPr wrap="square" rtlCol="0">
              <a:spAutoFit/>
            </a:bodyPr>
            <a:lstStyle/>
            <a:p>
              <a:pPr algn="l"/>
              <a:r>
                <a:rPr lang="fr-FR" b="1" dirty="0" smtClean="0">
                  <a:latin typeface="Times New Roman" pitchFamily="18" charset="0"/>
                  <a:cs typeface="Times New Roman" pitchFamily="18" charset="0"/>
                </a:rPr>
                <a:t>Le spadice</a:t>
              </a:r>
              <a:endParaRPr lang="fr-FR" b="1" dirty="0">
                <a:latin typeface="Times New Roman" pitchFamily="18" charset="0"/>
                <a:cs typeface="Times New Roman" pitchFamily="18" charset="0"/>
              </a:endParaRPr>
            </a:p>
          </p:txBody>
        </p:sp>
        <p:sp>
          <p:nvSpPr>
            <p:cNvPr id="13" name="ZoneTexte 12"/>
            <p:cNvSpPr txBox="1"/>
            <p:nvPr/>
          </p:nvSpPr>
          <p:spPr>
            <a:xfrm>
              <a:off x="7786709" y="3857628"/>
              <a:ext cx="1357290" cy="369332"/>
            </a:xfrm>
            <a:prstGeom prst="rect">
              <a:avLst/>
            </a:prstGeom>
            <a:solidFill>
              <a:schemeClr val="tx2">
                <a:lumMod val="60000"/>
                <a:lumOff val="40000"/>
              </a:schemeClr>
            </a:solidFill>
          </p:spPr>
          <p:txBody>
            <a:bodyPr wrap="square" rtlCol="0">
              <a:spAutoFit/>
            </a:bodyPr>
            <a:lstStyle/>
            <a:p>
              <a:pPr algn="l"/>
              <a:r>
                <a:rPr lang="fr-FR" b="1" dirty="0" smtClean="0">
                  <a:latin typeface="Times New Roman" pitchFamily="18" charset="0"/>
                  <a:cs typeface="Times New Roman" pitchFamily="18" charset="0"/>
                </a:rPr>
                <a:t>La spathe</a:t>
              </a:r>
              <a:endParaRPr lang="fr-FR" b="1" dirty="0">
                <a:latin typeface="Times New Roman" pitchFamily="18" charset="0"/>
                <a:cs typeface="Times New Roman" pitchFamily="18" charset="0"/>
              </a:endParaRPr>
            </a:p>
          </p:txBody>
        </p:sp>
      </p:grpSp>
      <p:sp>
        <p:nvSpPr>
          <p:cNvPr id="12" name="Rectangle 11"/>
          <p:cNvSpPr/>
          <p:nvPr/>
        </p:nvSpPr>
        <p:spPr>
          <a:xfrm>
            <a:off x="0" y="4429132"/>
            <a:ext cx="4572000" cy="1754326"/>
          </a:xfrm>
          <a:prstGeom prst="rect">
            <a:avLst/>
          </a:prstGeom>
        </p:spPr>
        <p:txBody>
          <a:bodyPr>
            <a:spAutoFit/>
          </a:bodyPr>
          <a:lstStyle/>
          <a:p>
            <a:pPr lvl="0" algn="just" rtl="0"/>
            <a:r>
              <a:rPr lang="fr-FR" b="1" dirty="0" smtClean="0">
                <a:latin typeface="Times New Roman" pitchFamily="18" charset="0"/>
                <a:cs typeface="Times New Roman" pitchFamily="18" charset="0"/>
              </a:rPr>
              <a:t>Le spadice est enveloppé par  une grande bractée membraneuse entièrement fermée, la spathe. Les spathes sont de forme allongée. D’une manière générale, les spathes d’un palmier male sont plus courtes et plus ronflées.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lide(fromBottom)">
                                      <p:cBhvr>
                                        <p:cTn id="2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843"/>
            <a:ext cx="8858280" cy="4893647"/>
          </a:xfrm>
          <a:prstGeom prst="rect">
            <a:avLst/>
          </a:prstGeom>
        </p:spPr>
        <p:txBody>
          <a:bodyPr wrap="square">
            <a:spAutoFit/>
          </a:bodyPr>
          <a:lstStyle/>
          <a:p>
            <a:pPr lvl="0" algn="justLow" rtl="0" eaLnBrk="0" fontAlgn="base" hangingPunct="0">
              <a:spcBef>
                <a:spcPct val="0"/>
              </a:spcBef>
              <a:spcAft>
                <a:spcPct val="0"/>
              </a:spcAft>
              <a:buFontTx/>
              <a:buChar char="•"/>
            </a:pPr>
            <a:r>
              <a:rPr lang="fr-FR" sz="2400" b="1" dirty="0" smtClean="0">
                <a:solidFill>
                  <a:srgbClr val="FFFF00"/>
                </a:solidFill>
                <a:latin typeface="Times New Roman" pitchFamily="18" charset="0"/>
                <a:ea typeface="Calibri" pitchFamily="34" charset="0"/>
                <a:cs typeface="Times New Roman" pitchFamily="18" charset="0"/>
              </a:rPr>
              <a:t>Evolution de la couleur</a:t>
            </a:r>
            <a:r>
              <a:rPr lang="fr-FR" sz="2400" b="1" dirty="0" smtClean="0">
                <a:latin typeface="Times New Roman" pitchFamily="18" charset="0"/>
                <a:ea typeface="Calibri" pitchFamily="34" charset="0"/>
                <a:cs typeface="Times New Roman" pitchFamily="18" charset="0"/>
              </a:rPr>
              <a:t> : a la nouaison, les dattes sont blanchâtres, légèrement vertes. Puis elles virent au vert vif et brillant. Elles gardent cette couleur au stade </a:t>
            </a:r>
            <a:r>
              <a:rPr lang="fr-FR" sz="2400" b="1" dirty="0" err="1" smtClean="0">
                <a:latin typeface="Times New Roman" pitchFamily="18" charset="0"/>
                <a:ea typeface="Calibri" pitchFamily="34" charset="0"/>
                <a:cs typeface="Times New Roman" pitchFamily="18" charset="0"/>
              </a:rPr>
              <a:t>khlalal</a:t>
            </a:r>
            <a:r>
              <a:rPr lang="fr-FR" sz="2400" b="1" dirty="0" smtClean="0">
                <a:latin typeface="Times New Roman" pitchFamily="18" charset="0"/>
                <a:ea typeface="Calibri" pitchFamily="34" charset="0"/>
                <a:cs typeface="Times New Roman" pitchFamily="18" charset="0"/>
              </a:rPr>
              <a:t> puis virent au jaune, au rouge, au brin selon les cultivars au stade </a:t>
            </a:r>
            <a:r>
              <a:rPr lang="fr-FR" sz="2400" b="1" dirty="0" err="1" smtClean="0">
                <a:latin typeface="Times New Roman" pitchFamily="18" charset="0"/>
                <a:ea typeface="Calibri" pitchFamily="34" charset="0"/>
                <a:cs typeface="Times New Roman" pitchFamily="18" charset="0"/>
              </a:rPr>
              <a:t>bser</a:t>
            </a:r>
            <a:r>
              <a:rPr lang="fr-FR" sz="2400" b="1" dirty="0" smtClean="0">
                <a:latin typeface="Times New Roman" pitchFamily="18" charset="0"/>
                <a:ea typeface="Calibri" pitchFamily="34" charset="0"/>
                <a:cs typeface="Times New Roman" pitchFamily="18" charset="0"/>
              </a:rPr>
              <a:t>.</a:t>
            </a:r>
          </a:p>
          <a:p>
            <a:pPr lvl="0" algn="justLow" rtl="0" eaLnBrk="0" fontAlgn="base" hangingPunct="0">
              <a:spcBef>
                <a:spcPct val="0"/>
              </a:spcBef>
              <a:spcAft>
                <a:spcPct val="0"/>
              </a:spcAft>
            </a:pPr>
            <a:endParaRPr lang="fr-FR" sz="2400" b="1" dirty="0" smtClean="0">
              <a:latin typeface="Times New Roman" pitchFamily="18" charset="0"/>
              <a:cs typeface="Times New Roman" pitchFamily="18" charset="0"/>
            </a:endParaRPr>
          </a:p>
          <a:p>
            <a:pPr lvl="0" algn="justLow" rtl="0" eaLnBrk="0" fontAlgn="base" hangingPunct="0">
              <a:spcBef>
                <a:spcPct val="0"/>
              </a:spcBef>
              <a:spcAft>
                <a:spcPct val="0"/>
              </a:spcAft>
            </a:pPr>
            <a:endParaRPr lang="fr-FR" sz="2400" b="1" dirty="0" smtClean="0">
              <a:latin typeface="Times New Roman" pitchFamily="18" charset="0"/>
              <a:cs typeface="Times New Roman" pitchFamily="18" charset="0"/>
            </a:endParaRPr>
          </a:p>
          <a:p>
            <a:pPr lvl="0" algn="justLow" rtl="0" eaLnBrk="0" fontAlgn="base" hangingPunct="0">
              <a:spcBef>
                <a:spcPct val="0"/>
              </a:spcBef>
              <a:spcAft>
                <a:spcPct val="0"/>
              </a:spcAft>
              <a:buFontTx/>
              <a:buChar char="•"/>
            </a:pPr>
            <a:r>
              <a:rPr lang="fr-FR" sz="2400" b="1" dirty="0" smtClean="0">
                <a:solidFill>
                  <a:srgbClr val="FFFF00"/>
                </a:solidFill>
                <a:latin typeface="Times New Roman" pitchFamily="18" charset="0"/>
                <a:ea typeface="Calibri" pitchFamily="34" charset="0"/>
                <a:cs typeface="Times New Roman" pitchFamily="18" charset="0"/>
              </a:rPr>
              <a:t>Evolution des teneurs en sucre et tanin </a:t>
            </a:r>
            <a:r>
              <a:rPr lang="fr-FR" sz="2400" b="1" dirty="0" smtClean="0">
                <a:latin typeface="Times New Roman" pitchFamily="18" charset="0"/>
                <a:ea typeface="Calibri" pitchFamily="34" charset="0"/>
                <a:cs typeface="Times New Roman" pitchFamily="18" charset="0"/>
              </a:rPr>
              <a:t>: les sucre s’accumule dès le début du stade II sous forme d’amidon, </a:t>
            </a:r>
          </a:p>
          <a:p>
            <a:pPr lvl="0" algn="justLow" rtl="0" eaLnBrk="0" fontAlgn="base" hangingPunct="0">
              <a:spcBef>
                <a:spcPct val="0"/>
              </a:spcBef>
              <a:spcAft>
                <a:spcPct val="0"/>
              </a:spcAft>
            </a:pPr>
            <a:r>
              <a:rPr lang="fr-FR" sz="2400" b="1" dirty="0" smtClean="0">
                <a:latin typeface="Times New Roman" pitchFamily="18" charset="0"/>
                <a:ea typeface="Calibri" pitchFamily="34" charset="0"/>
                <a:cs typeface="Times New Roman" pitchFamily="18" charset="0"/>
              </a:rPr>
              <a:t>les sucre totaux atteignant un maximum en fin de stade III (</a:t>
            </a:r>
            <a:r>
              <a:rPr lang="fr-FR" sz="2400" b="1" dirty="0" err="1" smtClean="0">
                <a:latin typeface="Times New Roman" pitchFamily="18" charset="0"/>
                <a:ea typeface="Calibri" pitchFamily="34" charset="0"/>
                <a:cs typeface="Times New Roman" pitchFamily="18" charset="0"/>
              </a:rPr>
              <a:t>bser</a:t>
            </a:r>
            <a:r>
              <a:rPr lang="fr-FR" sz="2400" b="1" dirty="0" smtClean="0">
                <a:latin typeface="Times New Roman" pitchFamily="18" charset="0"/>
                <a:ea typeface="Calibri" pitchFamily="34" charset="0"/>
                <a:cs typeface="Times New Roman" pitchFamily="18" charset="0"/>
              </a:rPr>
              <a:t>). Leur composition varie tout au long de cette évolution, </a:t>
            </a:r>
          </a:p>
          <a:p>
            <a:pPr lvl="0" algn="justLow" rtl="0" eaLnBrk="0" fontAlgn="base" hangingPunct="0">
              <a:spcBef>
                <a:spcPct val="0"/>
              </a:spcBef>
              <a:spcAft>
                <a:spcPct val="0"/>
              </a:spcAft>
            </a:pPr>
            <a:r>
              <a:rPr lang="fr-FR" sz="2400" b="1" dirty="0" smtClean="0">
                <a:latin typeface="Times New Roman" pitchFamily="18" charset="0"/>
                <a:ea typeface="Calibri" pitchFamily="34" charset="0"/>
                <a:cs typeface="Times New Roman" pitchFamily="18" charset="0"/>
              </a:rPr>
              <a:t>qui n’est pas totalement linéaire. Les tanins, qui sont à l’origine de l’âpreté de la datte avant maturation, se fixent en fin stade III ou </a:t>
            </a:r>
          </a:p>
          <a:p>
            <a:pPr lvl="0" algn="justLow" rtl="0" eaLnBrk="0" fontAlgn="base" hangingPunct="0">
              <a:spcBef>
                <a:spcPct val="0"/>
              </a:spcBef>
              <a:spcAft>
                <a:spcPct val="0"/>
              </a:spcAft>
            </a:pPr>
            <a:r>
              <a:rPr lang="fr-FR" sz="2400" b="1" dirty="0" smtClean="0">
                <a:latin typeface="Times New Roman" pitchFamily="18" charset="0"/>
                <a:ea typeface="Calibri" pitchFamily="34" charset="0"/>
                <a:cs typeface="Times New Roman" pitchFamily="18" charset="0"/>
              </a:rPr>
              <a:t>au début du stade IV (</a:t>
            </a:r>
            <a:r>
              <a:rPr lang="fr-FR" sz="2400" b="1" dirty="0" err="1" smtClean="0">
                <a:latin typeface="Times New Roman" pitchFamily="18" charset="0"/>
                <a:ea typeface="Calibri" pitchFamily="34" charset="0"/>
                <a:cs typeface="Times New Roman" pitchFamily="18" charset="0"/>
              </a:rPr>
              <a:t>bser</a:t>
            </a:r>
            <a:r>
              <a:rPr lang="fr-FR" sz="2400" b="1" dirty="0" smtClean="0">
                <a:latin typeface="Times New Roman" pitchFamily="18" charset="0"/>
                <a:ea typeface="Calibri" pitchFamily="34" charset="0"/>
                <a:cs typeface="Times New Roman" pitchFamily="18" charset="0"/>
              </a:rPr>
              <a:t> ou </a:t>
            </a:r>
            <a:r>
              <a:rPr lang="fr-FR" sz="2400" b="1" dirty="0" err="1" smtClean="0">
                <a:latin typeface="Times New Roman" pitchFamily="18" charset="0"/>
                <a:ea typeface="Calibri" pitchFamily="34" charset="0"/>
                <a:cs typeface="Times New Roman" pitchFamily="18" charset="0"/>
              </a:rPr>
              <a:t>routab</a:t>
            </a:r>
            <a:r>
              <a:rPr lang="fr-FR" sz="2400" b="1" dirty="0" smtClean="0">
                <a:latin typeface="Times New Roman" pitchFamily="18" charset="0"/>
                <a:ea typeface="Calibri" pitchFamily="34" charset="0"/>
                <a:cs typeface="Times New Roman" pitchFamily="18" charset="0"/>
              </a:rPr>
              <a:t>).</a:t>
            </a:r>
            <a:endParaRPr lang="fr-FR"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strips(downRight)">
                                      <p:cBhvr>
                                        <p:cTn id="12" dur="2000"/>
                                        <p:tgtEl>
                                          <p:spTgt spid="2">
                                            <p:txEl>
                                              <p:pRg st="3" end="3"/>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strips(downRight)">
                                      <p:cBhvr>
                                        <p:cTn id="15" dur="2000"/>
                                        <p:tgtEl>
                                          <p:spTgt spid="2">
                                            <p:txEl>
                                              <p:pRg st="4" end="4"/>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strips(downRight)">
                                      <p:cBhvr>
                                        <p:cTn id="18" dur="2000"/>
                                        <p:tgtEl>
                                          <p:spTgt spid="2">
                                            <p:txEl>
                                              <p:pRg st="5" end="5"/>
                                            </p:txEl>
                                          </p:spTgt>
                                        </p:tgtEl>
                                      </p:cBhvr>
                                    </p:animEffect>
                                  </p:childTnLst>
                                </p:cTn>
                              </p:par>
                              <p:par>
                                <p:cTn id="19" presetID="18" presetClass="entr" presetSubtype="6"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strips(downRight)">
                                      <p:cBhvr>
                                        <p:cTn id="21"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1000108"/>
            <a:ext cx="9144000" cy="5857892"/>
          </a:xfrm>
          <a:prstGeom prst="rect">
            <a:avLst/>
          </a:prstGeom>
          <a:noFill/>
          <a:ln w="9525">
            <a:noFill/>
            <a:miter lim="800000"/>
            <a:headEnd/>
            <a:tailEnd/>
          </a:ln>
          <a:effectLst/>
        </p:spPr>
      </p:pic>
      <p:sp>
        <p:nvSpPr>
          <p:cNvPr id="3" name="Rectangle 2"/>
          <p:cNvSpPr/>
          <p:nvPr/>
        </p:nvSpPr>
        <p:spPr>
          <a:xfrm>
            <a:off x="0" y="142852"/>
            <a:ext cx="9215502" cy="830997"/>
          </a:xfrm>
          <a:prstGeom prst="rect">
            <a:avLst/>
          </a:prstGeom>
          <a:solidFill>
            <a:schemeClr val="bg1"/>
          </a:solidFill>
        </p:spPr>
        <p:txBody>
          <a:bodyPr wrap="square">
            <a:spAutoFit/>
          </a:bodyPr>
          <a:lstStyle/>
          <a:p>
            <a:pPr algn="l"/>
            <a:r>
              <a:rPr lang="fr-FR" sz="2400" b="1" dirty="0" smtClean="0">
                <a:latin typeface="Times New Roman" pitchFamily="18" charset="0"/>
                <a:cs typeface="Times New Roman" pitchFamily="18" charset="0"/>
              </a:rPr>
              <a:t>- la longueur des inflorescences mâle et femelle de palmier dattier ,  peut atteindre plus de 1m</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E:\بلحة\chrysalide\DSC0000143.jpg"/>
          <p:cNvPicPr>
            <a:picLocks noChangeAspect="1" noChangeArrowheads="1"/>
          </p:cNvPicPr>
          <p:nvPr/>
        </p:nvPicPr>
        <p:blipFill>
          <a:blip r:embed="rId2" cstate="print"/>
          <a:srcRect/>
          <a:stretch>
            <a:fillRect/>
          </a:stretch>
        </p:blipFill>
        <p:spPr bwMode="auto">
          <a:xfrm>
            <a:off x="0" y="-71462"/>
            <a:ext cx="9144000" cy="7000900"/>
          </a:xfrm>
          <a:prstGeom prst="rect">
            <a:avLst/>
          </a:prstGeom>
          <a:noFill/>
        </p:spPr>
      </p:pic>
      <p:sp>
        <p:nvSpPr>
          <p:cNvPr id="3" name="ZoneTexte 2"/>
          <p:cNvSpPr txBox="1"/>
          <p:nvPr/>
        </p:nvSpPr>
        <p:spPr>
          <a:xfrm>
            <a:off x="214282" y="4000504"/>
            <a:ext cx="8501122" cy="2677656"/>
          </a:xfrm>
          <a:prstGeom prst="rect">
            <a:avLst/>
          </a:prstGeom>
          <a:solidFill>
            <a:srgbClr val="FFFF00"/>
          </a:solidFill>
        </p:spPr>
        <p:txBody>
          <a:bodyPr wrap="square" rtlCol="0">
            <a:spAutoFit/>
          </a:bodyPr>
          <a:lstStyle/>
          <a:p>
            <a:pPr algn="just" rtl="0"/>
            <a:endParaRPr lang="fr-FR" sz="2400" b="1" dirty="0" smtClean="0">
              <a:latin typeface="Times New Roman" pitchFamily="18" charset="0"/>
              <a:cs typeface="Times New Roman" pitchFamily="18" charset="0"/>
            </a:endParaRPr>
          </a:p>
          <a:p>
            <a:pPr algn="just" rtl="0">
              <a:buFont typeface="Wingdings" pitchFamily="2" charset="2"/>
              <a:buChar char="v"/>
            </a:pPr>
            <a:r>
              <a:rPr lang="fr-FR" sz="2400" b="1" dirty="0" smtClean="0">
                <a:latin typeface="Times New Roman" pitchFamily="18" charset="0"/>
                <a:cs typeface="Times New Roman" pitchFamily="18" charset="0"/>
              </a:rPr>
              <a:t>Les fleurs males sont de forme légèrement allongées, le calice est court et cupuliforme tridenté formé également de 3 sépales soudés, la corolle formée de 3    pétales légèrement allongées et se terminant en pointe, de 6 étamines disposées sur 2 verticilles . Lorsqu’elle est épanouie, elle exhale une odeur caractéristique.</a:t>
            </a:r>
          </a:p>
          <a:p>
            <a:endParaRPr lang="fr-FR" sz="2400" dirty="0"/>
          </a:p>
        </p:txBody>
      </p:sp>
      <p:sp>
        <p:nvSpPr>
          <p:cNvPr id="4" name="Rectangle 3"/>
          <p:cNvSpPr/>
          <p:nvPr/>
        </p:nvSpPr>
        <p:spPr>
          <a:xfrm>
            <a:off x="285720" y="1214422"/>
            <a:ext cx="8501122" cy="1938992"/>
          </a:xfrm>
          <a:prstGeom prst="rect">
            <a:avLst/>
          </a:prstGeom>
          <a:solidFill>
            <a:srgbClr val="FFFF00"/>
          </a:solidFill>
        </p:spPr>
        <p:txBody>
          <a:bodyPr wrap="square">
            <a:spAutoFit/>
          </a:bodyPr>
          <a:lstStyle/>
          <a:p>
            <a:pPr algn="l"/>
            <a:r>
              <a:rPr lang="fr-FR" sz="2400" b="1" dirty="0" smtClean="0">
                <a:latin typeface="Times New Roman" pitchFamily="18" charset="0"/>
                <a:cs typeface="Times New Roman" pitchFamily="18" charset="0"/>
              </a:rPr>
              <a:t>Les fleurs femelles sont globulaires, comportent un calice court, cupuliforme à 3 pointes, formé de 3 sépales soudés, une corolle constituée de 3 pétales ovales , 6 étamines avortées ou staminodes, le gynécée comporte 3 carpelles indépendants à une seule ovule anatrope s’insérant à la base de l’ovaire.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571736" y="0"/>
            <a:ext cx="3706464"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4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I.1.5.- Le fruit : </a:t>
            </a:r>
            <a:endParaRPr kumimoji="0" lang="fr-FR" sz="4000" b="0" i="0" u="none" strike="noStrike" cap="none" normalizeH="0" baseline="0" dirty="0" smtClean="0">
              <a:ln>
                <a:noFill/>
              </a:ln>
              <a:solidFill>
                <a:srgbClr val="FFFF00"/>
              </a:solidFill>
              <a:effectLst/>
              <a:latin typeface="Arial" pitchFamily="34" charset="0"/>
              <a:cs typeface="Arial" pitchFamily="34" charset="0"/>
            </a:endParaRPr>
          </a:p>
        </p:txBody>
      </p:sp>
      <p:sp>
        <p:nvSpPr>
          <p:cNvPr id="3" name="Rectangle 2"/>
          <p:cNvSpPr/>
          <p:nvPr/>
        </p:nvSpPr>
        <p:spPr>
          <a:xfrm>
            <a:off x="0" y="928670"/>
            <a:ext cx="8429684" cy="461665"/>
          </a:xfrm>
          <a:prstGeom prst="rect">
            <a:avLst/>
          </a:prstGeom>
        </p:spPr>
        <p:txBody>
          <a:bodyPr wrap="square">
            <a:spAutoFit/>
          </a:bodyPr>
          <a:lstStyle/>
          <a:p>
            <a:pPr algn="l">
              <a:buFont typeface="Arial" pitchFamily="34" charset="0"/>
              <a:buChar char="•"/>
            </a:pPr>
            <a:r>
              <a:rPr lang="fr-FR" sz="2400" b="1" dirty="0" smtClean="0">
                <a:solidFill>
                  <a:srgbClr val="FF0000"/>
                </a:solidFill>
                <a:latin typeface="Times New Roman" pitchFamily="18" charset="0"/>
                <a:cs typeface="Times New Roman" pitchFamily="18" charset="0"/>
              </a:rPr>
              <a:t>* c’est une baie contenant une seule graine, appelée noyau</a:t>
            </a:r>
            <a:endParaRPr lang="fr-FR" sz="2400" b="1" dirty="0">
              <a:solidFill>
                <a:srgbClr val="FF0000"/>
              </a:solidFill>
              <a:latin typeface="Times New Roman" pitchFamily="18" charset="0"/>
              <a:cs typeface="Times New Roman" pitchFamily="18" charset="0"/>
            </a:endParaRPr>
          </a:p>
        </p:txBody>
      </p:sp>
      <p:sp>
        <p:nvSpPr>
          <p:cNvPr id="7170" name="Rectangle 2"/>
          <p:cNvSpPr>
            <a:spLocks noChangeArrowheads="1"/>
          </p:cNvSpPr>
          <p:nvPr/>
        </p:nvSpPr>
        <p:spPr bwMode="auto">
          <a:xfrm>
            <a:off x="0" y="1571612"/>
            <a:ext cx="8941935"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 datte est constituée d’un mésocarpe charnu, protégé par un fin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péricarpe et le noyau est entouré par un endocarpe,</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171" name="Rectangle 3"/>
          <p:cNvSpPr>
            <a:spLocks noChangeArrowheads="1"/>
          </p:cNvSpPr>
          <p:nvPr/>
        </p:nvSpPr>
        <p:spPr bwMode="auto">
          <a:xfrm>
            <a:off x="-64803" y="2714620"/>
            <a:ext cx="9731382"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Le  fruit provient du développement d’un carpelle après fécondation de </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l’ovule mais si la pollinisation n’a pas été effectuée, </a:t>
            </a:r>
            <a:r>
              <a:rPr lang="fr-FR" sz="2400" b="1" dirty="0" smtClean="0">
                <a:solidFill>
                  <a:srgbClr val="FF0000"/>
                </a:solidFill>
                <a:latin typeface="Times New Roman" pitchFamily="18" charset="0"/>
                <a:ea typeface="Calibri" pitchFamily="34" charset="0"/>
                <a:cs typeface="Times New Roman" pitchFamily="18" charset="0"/>
              </a:rPr>
              <a:t>l</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 carpelles peuvent</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se développer et former des fruits parthénocarpiques,</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172" name="Rectangle 4"/>
          <p:cNvSpPr>
            <a:spLocks noChangeArrowheads="1"/>
          </p:cNvSpPr>
          <p:nvPr/>
        </p:nvSpPr>
        <p:spPr bwMode="auto">
          <a:xfrm>
            <a:off x="0" y="3857628"/>
            <a:ext cx="901240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Le noyau est de forme allongée plus ou moins volumineux avec un </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sillon ventrale, </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173" name="Rectangle 5"/>
          <p:cNvSpPr>
            <a:spLocks noChangeArrowheads="1"/>
          </p:cNvSpPr>
          <p:nvPr/>
        </p:nvSpPr>
        <p:spPr bwMode="auto">
          <a:xfrm>
            <a:off x="0" y="4857760"/>
            <a:ext cx="752565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l’embryon est dorsal, sa consistance est dure et cornée. </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174" name="Rectangle 6"/>
          <p:cNvSpPr>
            <a:spLocks noChangeArrowheads="1"/>
          </p:cNvSpPr>
          <p:nvPr/>
        </p:nvSpPr>
        <p:spPr bwMode="auto">
          <a:xfrm>
            <a:off x="0" y="5643578"/>
            <a:ext cx="8657370"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Le p</a:t>
            </a:r>
            <a:r>
              <a:rPr kumimoji="0" lang="fr-FR" sz="2400" b="1"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rianthe encore appel</a:t>
            </a:r>
            <a:r>
              <a:rPr kumimoji="0" lang="fr-FR" sz="2400" b="1"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calice ou cupule subsiste toujours et</a:t>
            </a:r>
          </a:p>
          <a:p>
            <a:pPr marL="0" marR="0" lvl="0" indent="0" algn="justLow"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reste parfois adh</a:t>
            </a:r>
            <a:r>
              <a:rPr kumimoji="0" lang="fr-FR" sz="2400" b="1"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rent au fruit.</a:t>
            </a:r>
            <a:endParaRPr kumimoji="0" lang="fr-FR" sz="24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7170"/>
                                        </p:tgtEl>
                                        <p:attrNameLst>
                                          <p:attrName>style.visibility</p:attrName>
                                        </p:attrNameLst>
                                      </p:cBhvr>
                                      <p:to>
                                        <p:strVal val="visible"/>
                                      </p:to>
                                    </p:set>
                                    <p:animEffect transition="in" filter="slide(fromLeft)">
                                      <p:cBhvr>
                                        <p:cTn id="12" dur="10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7171"/>
                                        </p:tgtEl>
                                        <p:attrNameLst>
                                          <p:attrName>style.visibility</p:attrName>
                                        </p:attrNameLst>
                                      </p:cBhvr>
                                      <p:to>
                                        <p:strVal val="visible"/>
                                      </p:to>
                                    </p:set>
                                    <p:animEffect transition="in" filter="slide(fromLeft)">
                                      <p:cBhvr>
                                        <p:cTn id="17" dur="1000"/>
                                        <p:tgtEl>
                                          <p:spTgt spid="717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7172"/>
                                        </p:tgtEl>
                                        <p:attrNameLst>
                                          <p:attrName>style.visibility</p:attrName>
                                        </p:attrNameLst>
                                      </p:cBhvr>
                                      <p:to>
                                        <p:strVal val="visible"/>
                                      </p:to>
                                    </p:set>
                                    <p:animEffect transition="in" filter="slide(fromLeft)">
                                      <p:cBhvr>
                                        <p:cTn id="22" dur="1000"/>
                                        <p:tgtEl>
                                          <p:spTgt spid="717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7173"/>
                                        </p:tgtEl>
                                        <p:attrNameLst>
                                          <p:attrName>style.visibility</p:attrName>
                                        </p:attrNameLst>
                                      </p:cBhvr>
                                      <p:to>
                                        <p:strVal val="visible"/>
                                      </p:to>
                                    </p:set>
                                    <p:animEffect transition="in" filter="slide(fromLeft)">
                                      <p:cBhvr>
                                        <p:cTn id="27" dur="1000"/>
                                        <p:tgtEl>
                                          <p:spTgt spid="7173"/>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7174"/>
                                        </p:tgtEl>
                                        <p:attrNameLst>
                                          <p:attrName>style.visibility</p:attrName>
                                        </p:attrNameLst>
                                      </p:cBhvr>
                                      <p:to>
                                        <p:strVal val="visible"/>
                                      </p:to>
                                    </p:set>
                                    <p:animEffect transition="in" filter="slide(fromLeft)">
                                      <p:cBhvr>
                                        <p:cTn id="32" dur="10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0" grpId="0"/>
      <p:bldP spid="7171" grpId="0"/>
      <p:bldP spid="7172" grpId="0"/>
      <p:bldP spid="7173" grpId="0"/>
      <p:bldP spid="71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1142984"/>
            <a:ext cx="665361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longueur des fruits: très variable de 1 à 8 cm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2" name="Rectangle 2"/>
          <p:cNvSpPr>
            <a:spLocks noChangeArrowheads="1"/>
          </p:cNvSpPr>
          <p:nvPr/>
        </p:nvSpPr>
        <p:spPr bwMode="auto">
          <a:xfrm>
            <a:off x="0" y="1714488"/>
            <a:ext cx="658949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Leur poids: de quelques grammes à plus de 50g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3" name="Rectangle 3"/>
          <p:cNvSpPr>
            <a:spLocks noChangeArrowheads="1"/>
          </p:cNvSpPr>
          <p:nvPr/>
        </p:nvSpPr>
        <p:spPr bwMode="auto">
          <a:xfrm>
            <a:off x="0" y="2786058"/>
            <a:ext cx="9393149"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Leurs couleur: de jaune claire à brun plus ou moins foncé en passant </a:t>
            </a:r>
          </a:p>
          <a:p>
            <a:pPr marL="0" marR="0" lvl="0" indent="0" algn="justLow"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 toutes les teintes de jaune, jaune ambré, orangé, rouge vif, rouge</a:t>
            </a:r>
          </a:p>
          <a:p>
            <a:pPr marL="0" marR="0" lvl="0" indent="0" algn="justLow"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brun mais également vert, violet, noir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1"/>
                                        </p:tgtEl>
                                        <p:attrNameLst>
                                          <p:attrName>style.visibility</p:attrName>
                                        </p:attrNameLst>
                                      </p:cBhvr>
                                      <p:to>
                                        <p:strVal val="visible"/>
                                      </p:to>
                                    </p:set>
                                    <p:animEffect transition="in" filter="wipe(left)">
                                      <p:cBhvr>
                                        <p:cTn id="7" dur="2000"/>
                                        <p:tgtEl>
                                          <p:spTgt spid="51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wipe(left)">
                                      <p:cBhvr>
                                        <p:cTn id="12" dur="2000"/>
                                        <p:tgtEl>
                                          <p:spTgt spid="51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3"/>
                                        </p:tgtEl>
                                        <p:attrNameLst>
                                          <p:attrName>style.visibility</p:attrName>
                                        </p:attrNameLst>
                                      </p:cBhvr>
                                      <p:to>
                                        <p:strVal val="visible"/>
                                      </p:to>
                                    </p:set>
                                    <p:animEffect transition="in" filter="wipe(left)">
                                      <p:cBhvr>
                                        <p:cTn id="17" dur="20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P spid="5122" grpId="0"/>
      <p:bldP spid="51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642918"/>
            <a:ext cx="9713300"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0663"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Formation et évolution de la datte</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entre la pollinisation et le stade </a:t>
            </a:r>
          </a:p>
          <a:p>
            <a:pPr marL="0" marR="0" lvl="0" indent="220663"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final, on distingue cinq stades intermédiaires qui permettent de suivre  </a:t>
            </a:r>
          </a:p>
          <a:p>
            <a:pPr marL="0" marR="0" lvl="0" indent="220663"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l’évolution de la datte, selon les pays, ces stades ont des noms </a:t>
            </a:r>
          </a:p>
          <a:p>
            <a:pPr marL="0" marR="0" lvl="0" indent="220663"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différents, mais qui correspondent tous aux même caractéristiques</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Tableau 2"/>
          <p:cNvGraphicFramePr>
            <a:graphicFrameLocks noGrp="1"/>
          </p:cNvGraphicFramePr>
          <p:nvPr/>
        </p:nvGraphicFramePr>
        <p:xfrm>
          <a:off x="0" y="3714752"/>
          <a:ext cx="9144001" cy="2472316"/>
        </p:xfrm>
        <a:graphic>
          <a:graphicData uri="http://schemas.openxmlformats.org/drawingml/2006/table">
            <a:tbl>
              <a:tblPr/>
              <a:tblGrid>
                <a:gridCol w="1561178"/>
                <a:gridCol w="2096422"/>
                <a:gridCol w="1828800"/>
                <a:gridCol w="2043953"/>
                <a:gridCol w="1613648"/>
              </a:tblGrid>
              <a:tr h="1059564">
                <a:tc>
                  <a:txBody>
                    <a:bodyPr/>
                    <a:lstStyle/>
                    <a:p>
                      <a:pPr marL="457200" algn="l">
                        <a:lnSpc>
                          <a:spcPct val="115000"/>
                        </a:lnSpc>
                        <a:spcAft>
                          <a:spcPts val="0"/>
                        </a:spcAft>
                      </a:pPr>
                      <a:r>
                        <a:rPr lang="fr-FR" sz="2000" b="1" dirty="0">
                          <a:latin typeface="Times New Roman" pitchFamily="18" charset="0"/>
                          <a:ea typeface="Calibri"/>
                          <a:cs typeface="Times New Roman" pitchFamily="18" charset="0"/>
                        </a:rPr>
                        <a:t>Stade I</a:t>
                      </a:r>
                    </a:p>
                    <a:p>
                      <a:pPr marL="457200" algn="l">
                        <a:lnSpc>
                          <a:spcPct val="115000"/>
                        </a:lnSpc>
                        <a:spcAft>
                          <a:spcPts val="0"/>
                        </a:spcAft>
                      </a:pPr>
                      <a:r>
                        <a:rPr lang="fr-FR" sz="2000" b="1" dirty="0">
                          <a:latin typeface="Times New Roman" pitchFamily="18" charset="0"/>
                          <a:ea typeface="Calibri"/>
                          <a:cs typeface="Times New Roman" pitchFamily="18" charset="0"/>
                        </a:rPr>
                        <a:t>Fruit noué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a:latin typeface="Times New Roman" pitchFamily="18" charset="0"/>
                          <a:ea typeface="Calibri"/>
                          <a:cs typeface="Times New Roman" pitchFamily="18" charset="0"/>
                        </a:rPr>
                        <a:t>Stade II</a:t>
                      </a:r>
                    </a:p>
                    <a:p>
                      <a:pPr marL="457200" algn="l">
                        <a:lnSpc>
                          <a:spcPct val="115000"/>
                        </a:lnSpc>
                        <a:spcAft>
                          <a:spcPts val="0"/>
                        </a:spcAft>
                      </a:pPr>
                      <a:r>
                        <a:rPr lang="fr-FR" sz="2000" b="1">
                          <a:latin typeface="Times New Roman" pitchFamily="18" charset="0"/>
                          <a:ea typeface="Calibri"/>
                          <a:cs typeface="Times New Roman" pitchFamily="18" charset="0"/>
                        </a:rPr>
                        <a:t>Datte verte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a:latin typeface="Times New Roman" pitchFamily="18" charset="0"/>
                          <a:ea typeface="Calibri"/>
                          <a:cs typeface="Times New Roman" pitchFamily="18" charset="0"/>
                        </a:rPr>
                        <a:t>Stade III</a:t>
                      </a:r>
                    </a:p>
                    <a:p>
                      <a:pPr marL="457200" algn="l">
                        <a:lnSpc>
                          <a:spcPct val="115000"/>
                        </a:lnSpc>
                        <a:spcAft>
                          <a:spcPts val="0"/>
                        </a:spcAft>
                      </a:pPr>
                      <a:r>
                        <a:rPr lang="fr-FR" sz="2000" b="1">
                          <a:latin typeface="Times New Roman" pitchFamily="18" charset="0"/>
                          <a:ea typeface="Calibri"/>
                          <a:cs typeface="Times New Roman" pitchFamily="18" charset="0"/>
                        </a:rPr>
                        <a:t>tournante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dirty="0">
                          <a:latin typeface="Times New Roman" pitchFamily="18" charset="0"/>
                          <a:ea typeface="Calibri"/>
                          <a:cs typeface="Times New Roman" pitchFamily="18" charset="0"/>
                        </a:rPr>
                        <a:t>Stade IV</a:t>
                      </a:r>
                    </a:p>
                    <a:p>
                      <a:pPr marL="457200" algn="l">
                        <a:lnSpc>
                          <a:spcPct val="115000"/>
                        </a:lnSpc>
                        <a:spcAft>
                          <a:spcPts val="0"/>
                        </a:spcAft>
                      </a:pPr>
                      <a:r>
                        <a:rPr lang="fr-FR" sz="2000" b="1" dirty="0">
                          <a:latin typeface="Times New Roman" pitchFamily="18" charset="0"/>
                          <a:ea typeface="Calibri"/>
                          <a:cs typeface="Times New Roman" pitchFamily="18" charset="0"/>
                        </a:rPr>
                        <a:t>aqueuse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a:latin typeface="Times New Roman" pitchFamily="18" charset="0"/>
                          <a:ea typeface="Calibri"/>
                          <a:cs typeface="Times New Roman" pitchFamily="18" charset="0"/>
                        </a:rPr>
                        <a:t>Stade 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752">
                <a:tc>
                  <a:txBody>
                    <a:bodyPr/>
                    <a:lstStyle/>
                    <a:p>
                      <a:pPr marL="457200" algn="l">
                        <a:lnSpc>
                          <a:spcPct val="115000"/>
                        </a:lnSpc>
                        <a:spcAft>
                          <a:spcPts val="0"/>
                        </a:spcAft>
                      </a:pPr>
                      <a:r>
                        <a:rPr lang="fr-FR" sz="2000" b="1" dirty="0">
                          <a:latin typeface="Times New Roman" pitchFamily="18" charset="0"/>
                          <a:ea typeface="Calibri"/>
                          <a:cs typeface="Times New Roman" pitchFamily="18" charset="0"/>
                        </a:rPr>
                        <a:t>Loulou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dirty="0" err="1">
                          <a:latin typeface="Times New Roman" pitchFamily="18" charset="0"/>
                          <a:ea typeface="Calibri"/>
                          <a:cs typeface="Times New Roman" pitchFamily="18" charset="0"/>
                        </a:rPr>
                        <a:t>Khalal</a:t>
                      </a:r>
                      <a:r>
                        <a:rPr lang="fr-FR" sz="2000" b="1" dirty="0">
                          <a:latin typeface="Times New Roman" pitchFamily="18" charset="0"/>
                          <a:ea typeface="Calibri"/>
                          <a:cs typeface="Times New Roman" pitchFamily="18" charset="0"/>
                        </a:rPr>
                        <a:t>,</a:t>
                      </a:r>
                    </a:p>
                    <a:p>
                      <a:pPr marL="457200" algn="l">
                        <a:lnSpc>
                          <a:spcPct val="115000"/>
                        </a:lnSpc>
                        <a:spcAft>
                          <a:spcPts val="0"/>
                        </a:spcAft>
                      </a:pPr>
                      <a:r>
                        <a:rPr lang="fr-FR" sz="2000" b="1" dirty="0" err="1">
                          <a:latin typeface="Times New Roman" pitchFamily="18" charset="0"/>
                          <a:ea typeface="Calibri"/>
                          <a:cs typeface="Times New Roman" pitchFamily="18" charset="0"/>
                        </a:rPr>
                        <a:t>Kimri</a:t>
                      </a:r>
                      <a:r>
                        <a:rPr lang="fr-FR" sz="2000" b="1" dirty="0">
                          <a:latin typeface="Times New Roman" pitchFamily="18" charset="0"/>
                          <a:ea typeface="Calibri"/>
                          <a:cs typeface="Times New Roman" pitchFamily="18" charset="0"/>
                        </a:rPr>
                        <a:t> </a:t>
                      </a:r>
                      <a:r>
                        <a:rPr lang="fr-FR" sz="2000" b="1" dirty="0" smtClean="0">
                          <a:latin typeface="Times New Roman" pitchFamily="18" charset="0"/>
                          <a:ea typeface="Calibri"/>
                          <a:cs typeface="Times New Roman" pitchFamily="18" charset="0"/>
                        </a:rPr>
                        <a:t>ou</a:t>
                      </a:r>
                      <a:r>
                        <a:rPr lang="fr-FR" sz="2000" b="1" baseline="0" dirty="0" smtClean="0">
                          <a:latin typeface="Times New Roman" pitchFamily="18" charset="0"/>
                          <a:ea typeface="Calibri"/>
                          <a:cs typeface="Times New Roman" pitchFamily="18" charset="0"/>
                        </a:rPr>
                        <a:t> </a:t>
                      </a:r>
                      <a:r>
                        <a:rPr lang="fr-FR" sz="2000" b="1" dirty="0" err="1" smtClean="0">
                          <a:latin typeface="Times New Roman" pitchFamily="18" charset="0"/>
                          <a:ea typeface="Calibri"/>
                          <a:cs typeface="Times New Roman" pitchFamily="18" charset="0"/>
                        </a:rPr>
                        <a:t>blah</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dirty="0" err="1">
                          <a:latin typeface="Times New Roman" pitchFamily="18" charset="0"/>
                          <a:ea typeface="Calibri"/>
                          <a:cs typeface="Times New Roman" pitchFamily="18" charset="0"/>
                        </a:rPr>
                        <a:t>Bser</a:t>
                      </a:r>
                      <a:r>
                        <a:rPr lang="fr-FR" sz="2000" b="1" dirty="0">
                          <a:latin typeface="Times New Roman" pitchFamily="18" charset="0"/>
                          <a:ea typeface="Calibri"/>
                          <a:cs typeface="Times New Roman" pitchFamily="18" charset="0"/>
                        </a:rPr>
                        <a:t>, </a:t>
                      </a:r>
                      <a:r>
                        <a:rPr lang="fr-FR" sz="2000" b="1" dirty="0" err="1">
                          <a:latin typeface="Times New Roman" pitchFamily="18" charset="0"/>
                          <a:ea typeface="Calibri"/>
                          <a:cs typeface="Times New Roman" pitchFamily="18" charset="0"/>
                        </a:rPr>
                        <a:t>bsir</a:t>
                      </a:r>
                      <a:r>
                        <a:rPr lang="fr-FR" sz="2000" b="1" dirty="0">
                          <a:latin typeface="Times New Roman" pitchFamily="18" charset="0"/>
                          <a:ea typeface="Calibri"/>
                          <a:cs typeface="Times New Roman" pitchFamily="18" charset="0"/>
                        </a:rPr>
                        <a:t> </a:t>
                      </a:r>
                      <a:r>
                        <a:rPr lang="fr-FR" sz="2000" b="1" dirty="0" smtClean="0">
                          <a:latin typeface="Times New Roman" pitchFamily="18" charset="0"/>
                          <a:ea typeface="Calibri"/>
                          <a:cs typeface="Times New Roman" pitchFamily="18" charset="0"/>
                        </a:rPr>
                        <a:t>ou</a:t>
                      </a:r>
                      <a:r>
                        <a:rPr lang="fr-FR" sz="2000" b="1" baseline="0" dirty="0" smtClean="0">
                          <a:latin typeface="Times New Roman" pitchFamily="18" charset="0"/>
                          <a:ea typeface="Calibri"/>
                          <a:cs typeface="Times New Roman" pitchFamily="18" charset="0"/>
                        </a:rPr>
                        <a:t> </a:t>
                      </a:r>
                      <a:r>
                        <a:rPr lang="fr-FR" sz="2000" b="1" dirty="0" err="1" smtClean="0">
                          <a:latin typeface="Times New Roman" pitchFamily="18" charset="0"/>
                          <a:ea typeface="Calibri"/>
                          <a:cs typeface="Times New Roman" pitchFamily="18" charset="0"/>
                        </a:rPr>
                        <a:t>bissir</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a:latin typeface="Times New Roman" pitchFamily="18" charset="0"/>
                          <a:ea typeface="Calibri"/>
                          <a:cs typeface="Times New Roman" pitchFamily="18" charset="0"/>
                        </a:rPr>
                        <a:t>Rootab ou</a:t>
                      </a:r>
                    </a:p>
                    <a:p>
                      <a:pPr marL="457200" algn="l">
                        <a:lnSpc>
                          <a:spcPct val="115000"/>
                        </a:lnSpc>
                        <a:spcAft>
                          <a:spcPts val="0"/>
                        </a:spcAft>
                      </a:pPr>
                      <a:r>
                        <a:rPr lang="fr-FR" sz="2000" b="1">
                          <a:latin typeface="Times New Roman" pitchFamily="18" charset="0"/>
                          <a:ea typeface="Calibri"/>
                          <a:cs typeface="Times New Roman" pitchFamily="18" charset="0"/>
                        </a:rPr>
                        <a:t>martouba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fr-FR" sz="2000" b="1" dirty="0" err="1">
                          <a:latin typeface="Times New Roman" pitchFamily="18" charset="0"/>
                          <a:ea typeface="Calibri"/>
                          <a:cs typeface="Times New Roman" pitchFamily="18" charset="0"/>
                        </a:rPr>
                        <a:t>Tmar</a:t>
                      </a:r>
                      <a:r>
                        <a:rPr lang="fr-FR" sz="2000" b="1" dirty="0">
                          <a:latin typeface="Times New Roman" pitchFamily="18" charset="0"/>
                          <a:ea typeface="Calibri"/>
                          <a:cs typeface="Times New Roman" pitchFamily="18" charset="0"/>
                        </a:rPr>
                        <a:t> ou tamar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8" name="Rectangle 2"/>
          <p:cNvSpPr>
            <a:spLocks noChangeArrowheads="1"/>
          </p:cNvSpPr>
          <p:nvPr/>
        </p:nvSpPr>
        <p:spPr bwMode="auto">
          <a:xfrm>
            <a:off x="428596" y="2714620"/>
            <a:ext cx="6643734" cy="83099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0663"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Tableau</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stades d</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volution de la datte</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220663"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097"/>
                                        </p:tgtEl>
                                        <p:attrNameLst>
                                          <p:attrName>style.visibility</p:attrName>
                                        </p:attrNameLst>
                                      </p:cBhvr>
                                      <p:to>
                                        <p:strVal val="visible"/>
                                      </p:to>
                                    </p:set>
                                    <p:anim calcmode="discrete" valueType="clr">
                                      <p:cBhvr override="childStyle">
                                        <p:cTn id="7" dur="80"/>
                                        <p:tgtEl>
                                          <p:spTgt spid="409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7"/>
                                        </p:tgtEl>
                                        <p:attrNameLst>
                                          <p:attrName>fillcolor</p:attrName>
                                        </p:attrNameLst>
                                      </p:cBhvr>
                                      <p:tavLst>
                                        <p:tav tm="0">
                                          <p:val>
                                            <p:clrVal>
                                              <a:schemeClr val="accent2"/>
                                            </p:clrVal>
                                          </p:val>
                                        </p:tav>
                                        <p:tav tm="50000">
                                          <p:val>
                                            <p:clrVal>
                                              <a:schemeClr val="hlink"/>
                                            </p:clrVal>
                                          </p:val>
                                        </p:tav>
                                      </p:tavLst>
                                    </p:anim>
                                    <p:set>
                                      <p:cBhvr>
                                        <p:cTn id="9" dur="80"/>
                                        <p:tgtEl>
                                          <p:spTgt spid="409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9" fill="hold" grpId="0"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strips(upLeft)">
                                      <p:cBhvr>
                                        <p:cTn id="14" dur="2000"/>
                                        <p:tgtEl>
                                          <p:spTgt spid="4098"/>
                                        </p:tgtEl>
                                      </p:cBhvr>
                                    </p:animEffect>
                                  </p:childTnLst>
                                </p:cTn>
                              </p:par>
                              <p:par>
                                <p:cTn id="15" presetID="18" presetClass="entr" presetSubtype="9"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trips(upLeft)">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P spid="409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857232"/>
            <a:ext cx="9757799" cy="452431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0663"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 cours de ces stades, on peut observer 4 types d’évolution </a:t>
            </a:r>
          </a:p>
          <a:p>
            <a:pPr marL="0" marR="0" lvl="0" indent="220663"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physiologique de datte qui sont : </a:t>
            </a:r>
          </a:p>
          <a:p>
            <a:pPr marL="0" marR="0" lvl="0" indent="220663" algn="just"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Evolution de taille</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au stade loulou, la datte est de la grosseur d’un </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petit pois, qui s’allonge, grossit, pour atteindre sa taille définitive </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 fin de stade II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khalal</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tabLst/>
            </a:pP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Evolution pondérale</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d’un poids inferieurs à un gramme à la nouaison, </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datte atteint  son poids maximal en fin de stade II ou au début de</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stade III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khlalal</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bser</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Sa turgescence, c'est-à-dire sa teneur en</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eau, diminue alors progressivement en même temps que son poids</a:t>
            </a:r>
          </a:p>
          <a:p>
            <a:pPr marL="0" marR="0" lvl="0" indent="0" algn="just"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jusqu’au stade V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tmar</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73">
                                            <p:txEl>
                                              <p:pRg st="0" end="0"/>
                                            </p:txEl>
                                          </p:spTgt>
                                        </p:tgtEl>
                                        <p:attrNameLst>
                                          <p:attrName>style.visibility</p:attrName>
                                        </p:attrNameLst>
                                      </p:cBhvr>
                                      <p:to>
                                        <p:strVal val="visible"/>
                                      </p:to>
                                    </p:set>
                                    <p:animEffect transition="in" filter="wipe(left)">
                                      <p:cBhvr>
                                        <p:cTn id="7" dur="2000"/>
                                        <p:tgtEl>
                                          <p:spTgt spid="307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073">
                                            <p:txEl>
                                              <p:pRg st="1" end="1"/>
                                            </p:txEl>
                                          </p:spTgt>
                                        </p:tgtEl>
                                        <p:attrNameLst>
                                          <p:attrName>style.visibility</p:attrName>
                                        </p:attrNameLst>
                                      </p:cBhvr>
                                      <p:to>
                                        <p:strVal val="visible"/>
                                      </p:to>
                                    </p:set>
                                    <p:animEffect transition="in" filter="wipe(left)">
                                      <p:cBhvr>
                                        <p:cTn id="10" dur="2000"/>
                                        <p:tgtEl>
                                          <p:spTgt spid="307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073">
                                            <p:txEl>
                                              <p:pRg st="3" end="3"/>
                                            </p:txEl>
                                          </p:spTgt>
                                        </p:tgtEl>
                                        <p:attrNameLst>
                                          <p:attrName>style.visibility</p:attrName>
                                        </p:attrNameLst>
                                      </p:cBhvr>
                                      <p:to>
                                        <p:strVal val="visible"/>
                                      </p:to>
                                    </p:set>
                                    <p:animEffect transition="in" filter="wipe(left)">
                                      <p:cBhvr>
                                        <p:cTn id="15" dur="2000"/>
                                        <p:tgtEl>
                                          <p:spTgt spid="3073">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073">
                                            <p:txEl>
                                              <p:pRg st="4" end="4"/>
                                            </p:txEl>
                                          </p:spTgt>
                                        </p:tgtEl>
                                        <p:attrNameLst>
                                          <p:attrName>style.visibility</p:attrName>
                                        </p:attrNameLst>
                                      </p:cBhvr>
                                      <p:to>
                                        <p:strVal val="visible"/>
                                      </p:to>
                                    </p:set>
                                    <p:animEffect transition="in" filter="wipe(left)">
                                      <p:cBhvr>
                                        <p:cTn id="18" dur="2000"/>
                                        <p:tgtEl>
                                          <p:spTgt spid="3073">
                                            <p:txEl>
                                              <p:pRg st="4" end="4"/>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073">
                                            <p:txEl>
                                              <p:pRg st="5" end="5"/>
                                            </p:txEl>
                                          </p:spTgt>
                                        </p:tgtEl>
                                        <p:attrNameLst>
                                          <p:attrName>style.visibility</p:attrName>
                                        </p:attrNameLst>
                                      </p:cBhvr>
                                      <p:to>
                                        <p:strVal val="visible"/>
                                      </p:to>
                                    </p:set>
                                    <p:animEffect transition="in" filter="wipe(left)">
                                      <p:cBhvr>
                                        <p:cTn id="21" dur="2000"/>
                                        <p:tgtEl>
                                          <p:spTgt spid="307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073">
                                            <p:txEl>
                                              <p:pRg st="7" end="7"/>
                                            </p:txEl>
                                          </p:spTgt>
                                        </p:tgtEl>
                                        <p:attrNameLst>
                                          <p:attrName>style.visibility</p:attrName>
                                        </p:attrNameLst>
                                      </p:cBhvr>
                                      <p:to>
                                        <p:strVal val="visible"/>
                                      </p:to>
                                    </p:set>
                                    <p:animEffect transition="in" filter="wipe(left)">
                                      <p:cBhvr>
                                        <p:cTn id="26" dur="2000"/>
                                        <p:tgtEl>
                                          <p:spTgt spid="3073">
                                            <p:txEl>
                                              <p:pRg st="7" end="7"/>
                                            </p:txEl>
                                          </p:spTgt>
                                        </p:tgtEl>
                                      </p:cBhvr>
                                    </p:animEffect>
                                  </p:childTnLst>
                                </p:cTn>
                              </p:par>
                              <p:par>
                                <p:cTn id="27" presetID="22" presetClass="entr" presetSubtype="8" fill="hold" nodeType="withEffect">
                                  <p:stCondLst>
                                    <p:cond delay="0"/>
                                  </p:stCondLst>
                                  <p:childTnLst>
                                    <p:set>
                                      <p:cBhvr>
                                        <p:cTn id="28" dur="1" fill="hold">
                                          <p:stCondLst>
                                            <p:cond delay="0"/>
                                          </p:stCondLst>
                                        </p:cTn>
                                        <p:tgtEl>
                                          <p:spTgt spid="3073">
                                            <p:txEl>
                                              <p:pRg st="8" end="8"/>
                                            </p:txEl>
                                          </p:spTgt>
                                        </p:tgtEl>
                                        <p:attrNameLst>
                                          <p:attrName>style.visibility</p:attrName>
                                        </p:attrNameLst>
                                      </p:cBhvr>
                                      <p:to>
                                        <p:strVal val="visible"/>
                                      </p:to>
                                    </p:set>
                                    <p:animEffect transition="in" filter="wipe(left)">
                                      <p:cBhvr>
                                        <p:cTn id="29" dur="2000"/>
                                        <p:tgtEl>
                                          <p:spTgt spid="3073">
                                            <p:txEl>
                                              <p:pRg st="8" end="8"/>
                                            </p:txEl>
                                          </p:spTgt>
                                        </p:tgtEl>
                                      </p:cBhvr>
                                    </p:animEffect>
                                  </p:childTnLst>
                                </p:cTn>
                              </p:par>
                              <p:par>
                                <p:cTn id="30" presetID="22" presetClass="entr" presetSubtype="8" fill="hold" nodeType="withEffect">
                                  <p:stCondLst>
                                    <p:cond delay="0"/>
                                  </p:stCondLst>
                                  <p:childTnLst>
                                    <p:set>
                                      <p:cBhvr>
                                        <p:cTn id="31" dur="1" fill="hold">
                                          <p:stCondLst>
                                            <p:cond delay="0"/>
                                          </p:stCondLst>
                                        </p:cTn>
                                        <p:tgtEl>
                                          <p:spTgt spid="3073">
                                            <p:txEl>
                                              <p:pRg st="9" end="9"/>
                                            </p:txEl>
                                          </p:spTgt>
                                        </p:tgtEl>
                                        <p:attrNameLst>
                                          <p:attrName>style.visibility</p:attrName>
                                        </p:attrNameLst>
                                      </p:cBhvr>
                                      <p:to>
                                        <p:strVal val="visible"/>
                                      </p:to>
                                    </p:set>
                                    <p:animEffect transition="in" filter="wipe(left)">
                                      <p:cBhvr>
                                        <p:cTn id="32" dur="2000"/>
                                        <p:tgtEl>
                                          <p:spTgt spid="3073">
                                            <p:txEl>
                                              <p:pRg st="9" end="9"/>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3073">
                                            <p:txEl>
                                              <p:pRg st="10" end="10"/>
                                            </p:txEl>
                                          </p:spTgt>
                                        </p:tgtEl>
                                        <p:attrNameLst>
                                          <p:attrName>style.visibility</p:attrName>
                                        </p:attrNameLst>
                                      </p:cBhvr>
                                      <p:to>
                                        <p:strVal val="visible"/>
                                      </p:to>
                                    </p:set>
                                    <p:animEffect transition="in" filter="wipe(left)">
                                      <p:cBhvr>
                                        <p:cTn id="35" dur="2000"/>
                                        <p:tgtEl>
                                          <p:spTgt spid="3073">
                                            <p:txEl>
                                              <p:pRg st="10" end="10"/>
                                            </p:txEl>
                                          </p:spTgt>
                                        </p:tgtEl>
                                      </p:cBhvr>
                                    </p:animEffect>
                                  </p:childTnLst>
                                </p:cTn>
                              </p:par>
                              <p:par>
                                <p:cTn id="36" presetID="22" presetClass="entr" presetSubtype="8" fill="hold" nodeType="withEffect">
                                  <p:stCondLst>
                                    <p:cond delay="0"/>
                                  </p:stCondLst>
                                  <p:childTnLst>
                                    <p:set>
                                      <p:cBhvr>
                                        <p:cTn id="37" dur="1" fill="hold">
                                          <p:stCondLst>
                                            <p:cond delay="0"/>
                                          </p:stCondLst>
                                        </p:cTn>
                                        <p:tgtEl>
                                          <p:spTgt spid="3073">
                                            <p:txEl>
                                              <p:pRg st="11" end="11"/>
                                            </p:txEl>
                                          </p:spTgt>
                                        </p:tgtEl>
                                        <p:attrNameLst>
                                          <p:attrName>style.visibility</p:attrName>
                                        </p:attrNameLst>
                                      </p:cBhvr>
                                      <p:to>
                                        <p:strVal val="visible"/>
                                      </p:to>
                                    </p:set>
                                    <p:animEffect transition="in" filter="wipe(left)">
                                      <p:cBhvr>
                                        <p:cTn id="38" dur="2000"/>
                                        <p:tgtEl>
                                          <p:spTgt spid="307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470</Words>
  <Application>Microsoft Office PowerPoint</Application>
  <PresentationFormat>Affichage à l'écran (4:3)</PresentationFormat>
  <Paragraphs>70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elathir</dc:creator>
  <cp:lastModifiedBy>elathir</cp:lastModifiedBy>
  <cp:revision>1</cp:revision>
  <dcterms:created xsi:type="dcterms:W3CDTF">2020-12-25T12:44:53Z</dcterms:created>
  <dcterms:modified xsi:type="dcterms:W3CDTF">2020-12-25T12:46:04Z</dcterms:modified>
</cp:coreProperties>
</file>