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84" r:id="rId1"/>
  </p:sldMasterIdLst>
  <p:notesMasterIdLst>
    <p:notesMasterId r:id="rId27"/>
  </p:notesMasterIdLst>
  <p:sldIdLst>
    <p:sldId id="302" r:id="rId2"/>
    <p:sldId id="303" r:id="rId3"/>
    <p:sldId id="304" r:id="rId4"/>
    <p:sldId id="305" r:id="rId5"/>
    <p:sldId id="306" r:id="rId6"/>
    <p:sldId id="348" r:id="rId7"/>
    <p:sldId id="308" r:id="rId8"/>
    <p:sldId id="372" r:id="rId9"/>
    <p:sldId id="371" r:id="rId10"/>
    <p:sldId id="349" r:id="rId11"/>
    <p:sldId id="309" r:id="rId12"/>
    <p:sldId id="310" r:id="rId13"/>
    <p:sldId id="373" r:id="rId14"/>
    <p:sldId id="312" r:id="rId15"/>
    <p:sldId id="311" r:id="rId16"/>
    <p:sldId id="313" r:id="rId17"/>
    <p:sldId id="314" r:id="rId18"/>
    <p:sldId id="315" r:id="rId19"/>
    <p:sldId id="316" r:id="rId20"/>
    <p:sldId id="317" r:id="rId21"/>
    <p:sldId id="318" r:id="rId22"/>
    <p:sldId id="319" r:id="rId23"/>
    <p:sldId id="374" r:id="rId24"/>
    <p:sldId id="320" r:id="rId25"/>
    <p:sldId id="321" r:id="rId26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FF0000"/>
    <a:srgbClr val="00FF00"/>
    <a:srgbClr val="33CCCC"/>
    <a:srgbClr val="FF99FF"/>
    <a:srgbClr val="D9D9D9"/>
    <a:srgbClr val="FF66FF"/>
    <a:srgbClr val="66FFFF"/>
    <a:srgbClr val="FF66CC"/>
    <a:srgbClr val="FF66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34" autoAdjust="0"/>
    <p:restoredTop sz="94607" autoAdjust="0"/>
  </p:normalViewPr>
  <p:slideViewPr>
    <p:cSldViewPr>
      <p:cViewPr varScale="1">
        <p:scale>
          <a:sx n="65" d="100"/>
          <a:sy n="65" d="100"/>
        </p:scale>
        <p:origin x="-1440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15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FCE190-351C-43CF-BB5E-C551C10E3B5D}" type="datetimeFigureOut">
              <a:rPr lang="fr-FR" smtClean="0"/>
              <a:pPr/>
              <a:t>05/04/2021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33A20C-83F6-48FC-AEEE-0E458B813F9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68211-B11A-4976-A03C-F49FC3AFA862}" type="datetimeFigureOut">
              <a:rPr lang="fr-FR" smtClean="0"/>
              <a:pPr/>
              <a:t>05/04/2021</a:t>
            </a:fld>
            <a:endParaRPr lang="fr-FR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28BCD-E86F-433F-9AB1-C311BA73C95F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68211-B11A-4976-A03C-F49FC3AFA862}" type="datetimeFigureOut">
              <a:rPr lang="fr-FR" smtClean="0"/>
              <a:pPr/>
              <a:t>05/04/2021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28BCD-E86F-433F-9AB1-C311BA73C9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68211-B11A-4976-A03C-F49FC3AFA862}" type="datetimeFigureOut">
              <a:rPr lang="fr-FR" smtClean="0"/>
              <a:pPr/>
              <a:t>05/04/2021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28BCD-E86F-433F-9AB1-C311BA73C9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68211-B11A-4976-A03C-F49FC3AFA862}" type="datetimeFigureOut">
              <a:rPr lang="fr-FR" smtClean="0"/>
              <a:pPr/>
              <a:t>05/04/2021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28BCD-E86F-433F-9AB1-C311BA73C9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68211-B11A-4976-A03C-F49FC3AFA862}" type="datetimeFigureOut">
              <a:rPr lang="fr-FR" smtClean="0"/>
              <a:pPr/>
              <a:t>05/04/2021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6B128BCD-E86F-433F-9AB1-C311BA73C9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68211-B11A-4976-A03C-F49FC3AFA862}" type="datetimeFigureOut">
              <a:rPr lang="fr-FR" smtClean="0"/>
              <a:pPr/>
              <a:t>05/04/2021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28BCD-E86F-433F-9AB1-C311BA73C9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68211-B11A-4976-A03C-F49FC3AFA862}" type="datetimeFigureOut">
              <a:rPr lang="fr-FR" smtClean="0"/>
              <a:pPr/>
              <a:t>05/04/2021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28BCD-E86F-433F-9AB1-C311BA73C9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68211-B11A-4976-A03C-F49FC3AFA862}" type="datetimeFigureOut">
              <a:rPr lang="fr-FR" smtClean="0"/>
              <a:pPr/>
              <a:t>05/04/2021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28BCD-E86F-433F-9AB1-C311BA73C9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68211-B11A-4976-A03C-F49FC3AFA862}" type="datetimeFigureOut">
              <a:rPr lang="fr-FR" smtClean="0"/>
              <a:pPr/>
              <a:t>05/04/2021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28BCD-E86F-433F-9AB1-C311BA73C9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68211-B11A-4976-A03C-F49FC3AFA862}" type="datetimeFigureOut">
              <a:rPr lang="fr-FR" smtClean="0"/>
              <a:pPr/>
              <a:t>05/04/2021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28BCD-E86F-433F-9AB1-C311BA73C9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fr-FR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Cliquez sur l'icône pour ajouter une image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68211-B11A-4976-A03C-F49FC3AFA862}" type="datetimeFigureOut">
              <a:rPr lang="fr-FR" smtClean="0"/>
              <a:pPr/>
              <a:t>05/04/2021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28BCD-E86F-433F-9AB1-C311BA73C9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5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2DC68211-B11A-4976-A03C-F49FC3AFA862}" type="datetimeFigureOut">
              <a:rPr lang="fr-FR" smtClean="0"/>
              <a:pPr/>
              <a:t>05/04/2021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6B128BCD-E86F-433F-9AB1-C311BA73C9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5"/>
          <p:cNvSpPr txBox="1">
            <a:spLocks/>
          </p:cNvSpPr>
          <p:nvPr/>
        </p:nvSpPr>
        <p:spPr>
          <a:xfrm>
            <a:off x="304800" y="381000"/>
            <a:ext cx="8458200" cy="426720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548640" marR="0" lvl="0" indent="-41148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ar-DZ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الجمهــورية الجزائــرية الديمقــراطية الشعبيـــة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48640" marR="0" lvl="0" indent="-41148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fr-FR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République Algérienne Démocratique et Populaire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48640" marR="0" lvl="0" indent="-41148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ar-DZ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وزارة التعليــم العــالي و البحــث العلمـي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48640" marR="0" lvl="0" indent="-41148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fr-FR" sz="2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Ministère de l’Enseignement Supérieur et de la Recherche Scientifique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48640" marR="0" lvl="0" indent="-41148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ar-DZ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جــامعة محــمد خيضــر – بسكرة –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48640" marR="0" lvl="0" indent="-41148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ar-DZ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كــلية العلــوم الاقتصــادية و التجــارية وعلــوم التسييــر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48640" marR="0" lvl="0" indent="-41148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ar-DZ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قسم العلوم التجارية</a:t>
            </a:r>
            <a:endParaRPr kumimoji="0" lang="fr-FR" sz="2400" b="1" i="1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48640" marR="0" lvl="0" indent="-41148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ar-DZ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فرع</a:t>
            </a:r>
            <a:r>
              <a:rPr kumimoji="0" lang="ar-DZ" sz="2400" b="1" i="1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علوم مالية ومحاسبية</a:t>
            </a:r>
            <a:endParaRPr kumimoji="0" lang="en-US" sz="2400" b="1" i="1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48640" marR="0" lvl="0" indent="-41148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ar-DZ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Tahoma" pitchFamily="34" charset="0"/>
                <a:cs typeface="Times New Roman" pitchFamily="18" charset="0"/>
              </a:rPr>
              <a:t>سنة </a:t>
            </a:r>
            <a:r>
              <a:rPr lang="ar-DZ" sz="2400" b="1" dirty="0" smtClean="0">
                <a:solidFill>
                  <a:schemeClr val="bg1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ثالثة مالية المؤسسة</a:t>
            </a:r>
          </a:p>
          <a:p>
            <a:pPr marL="548640" indent="-411480" algn="ctr" rtl="1">
              <a:buClr>
                <a:schemeClr val="tx1">
                  <a:shade val="95000"/>
                </a:schemeClr>
              </a:buClr>
              <a:buSzPct val="65000"/>
              <a:defRPr/>
            </a:pPr>
            <a:r>
              <a:rPr lang="ar-DZ" sz="3600" b="1" dirty="0" smtClean="0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مقياس: تسيير مالي 2</a:t>
            </a:r>
            <a:endParaRPr lang="ar-DZ" sz="3600" b="1" dirty="0" smtClean="0">
              <a:solidFill>
                <a:schemeClr val="bg1"/>
              </a:solidFill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  <a:p>
            <a:pPr marL="548640" marR="0" lvl="0" indent="-41148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ar-DZ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الموسم الجامعي: 2021/2020</a:t>
            </a:r>
            <a:endParaRPr kumimoji="0" lang="ar-DZ" sz="28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4648201"/>
            <a:ext cx="9144000" cy="14711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rtl="1" fontAlgn="ctr">
              <a:spcBef>
                <a:spcPct val="20000"/>
              </a:spcBef>
              <a:buClr>
                <a:srgbClr val="F0A22E"/>
              </a:buClr>
              <a:buSzPct val="70000"/>
              <a:defRPr/>
            </a:pPr>
            <a:r>
              <a:rPr lang="ar-DZ" sz="3200" b="1" dirty="0" smtClean="0">
                <a:solidFill>
                  <a:prstClr val="black"/>
                </a:solidFill>
                <a:latin typeface="Adobe Arabic" pitchFamily="18" charset="-78"/>
                <a:cs typeface="Adobe Arabic" pitchFamily="18" charset="-78"/>
              </a:rPr>
              <a:t>أعمال موجهة 01 حول:</a:t>
            </a:r>
            <a:endParaRPr lang="fr-FR" sz="3200" b="1" dirty="0" smtClean="0">
              <a:solidFill>
                <a:prstClr val="black"/>
              </a:solidFill>
              <a:latin typeface="Adobe Arabic" pitchFamily="18" charset="-78"/>
              <a:cs typeface="Adobe Arabic" pitchFamily="18" charset="-78"/>
            </a:endParaRPr>
          </a:p>
          <a:p>
            <a:pPr lvl="0" algn="ctr" rtl="1" fontAlgn="ctr">
              <a:spcBef>
                <a:spcPct val="20000"/>
              </a:spcBef>
              <a:buClr>
                <a:srgbClr val="F0A22E"/>
              </a:buClr>
              <a:buSzPct val="70000"/>
              <a:defRPr/>
            </a:pPr>
            <a:r>
              <a:rPr lang="ar-DZ" sz="4800" b="1" dirty="0" smtClean="0">
                <a:solidFill>
                  <a:srgbClr val="FF0000"/>
                </a:solidFill>
                <a:latin typeface="Adobe Arabic" pitchFamily="18" charset="-78"/>
                <a:cs typeface="Adobe Arabic" pitchFamily="18" charset="-78"/>
              </a:rPr>
              <a:t>عناصر المشروع الاستثماري</a:t>
            </a:r>
            <a:endParaRPr lang="ar-DZ" sz="4800" b="1" dirty="0">
              <a:solidFill>
                <a:srgbClr val="FF0000"/>
              </a:solidFill>
              <a:latin typeface="Adobe Arabic" pitchFamily="18" charset="-78"/>
              <a:cs typeface="Adobe Arabic" pitchFamily="18" charset="-78"/>
            </a:endParaRPr>
          </a:p>
        </p:txBody>
      </p:sp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228600" y="304800"/>
            <a:ext cx="989398" cy="1143000"/>
            <a:chOff x="4041" y="5842"/>
            <a:chExt cx="1056" cy="1375"/>
          </a:xfrm>
        </p:grpSpPr>
        <p:sp>
          <p:nvSpPr>
            <p:cNvPr id="7" name="Oval 2"/>
            <p:cNvSpPr>
              <a:spLocks noChangeArrowheads="1"/>
            </p:cNvSpPr>
            <p:nvPr/>
          </p:nvSpPr>
          <p:spPr bwMode="auto">
            <a:xfrm>
              <a:off x="4041" y="5842"/>
              <a:ext cx="1056" cy="1375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rgbClr val="3333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DZ" dirty="0"/>
            </a:p>
          </p:txBody>
        </p:sp>
        <p:pic>
          <p:nvPicPr>
            <p:cNvPr id="8" name="Picture 3" descr="SigleUNI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2623" t="1465" r="1811"/>
            <a:stretch>
              <a:fillRect/>
            </a:stretch>
          </p:blipFill>
          <p:spPr bwMode="auto">
            <a:xfrm>
              <a:off x="4193" y="6073"/>
              <a:ext cx="742" cy="9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WordArt 4"/>
            <p:cNvSpPr>
              <a:spLocks noChangeArrowheads="1" noChangeShapeType="1" noTextEdit="1"/>
            </p:cNvSpPr>
            <p:nvPr/>
          </p:nvSpPr>
          <p:spPr bwMode="auto">
            <a:xfrm>
              <a:off x="4190" y="5978"/>
              <a:ext cx="733" cy="746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/>
                </a14:hiddenEffects>
              </a:ext>
            </a:extLst>
          </p:spPr>
          <p:txBody>
            <a:bodyPr wrap="none" fromWordArt="1">
              <a:prstTxWarp prst="textArchUp">
                <a:avLst>
                  <a:gd name="adj" fmla="val 10800000"/>
                </a:avLst>
              </a:prstTxWarp>
            </a:bodyPr>
            <a:lstStyle/>
            <a:p>
              <a:pPr algn="ctr" rtl="1">
                <a:buNone/>
              </a:pPr>
              <a:r>
                <a:rPr lang="ar-DZ" sz="3600" kern="10" spc="0" dirty="0" smtClean="0">
                  <a:ln>
                    <a:noFill/>
                  </a:ln>
                  <a:solidFill>
                    <a:srgbClr val="000080"/>
                  </a:solidFill>
                  <a:effectLst/>
                  <a:latin typeface="AF_Aseer"/>
                </a:rPr>
                <a:t>جامعــــــة محمد خيضــــــــــــر</a:t>
              </a:r>
              <a:endParaRPr lang="ar-DZ" sz="3600" kern="10" spc="0" dirty="0">
                <a:ln>
                  <a:noFill/>
                </a:ln>
                <a:solidFill>
                  <a:srgbClr val="000080"/>
                </a:solidFill>
                <a:effectLst/>
                <a:latin typeface="AF_Aseer"/>
              </a:endParaRPr>
            </a:p>
          </p:txBody>
        </p:sp>
        <p:sp>
          <p:nvSpPr>
            <p:cNvPr id="10" name="WordArt 5"/>
            <p:cNvSpPr>
              <a:spLocks noChangeArrowheads="1" noChangeShapeType="1" noTextEdit="1"/>
            </p:cNvSpPr>
            <p:nvPr/>
          </p:nvSpPr>
          <p:spPr bwMode="auto">
            <a:xfrm>
              <a:off x="4316" y="7018"/>
              <a:ext cx="490" cy="123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rtl="1">
                <a:buNone/>
              </a:pPr>
              <a:r>
                <a:rPr lang="ar-DZ" sz="3600" kern="10" spc="0" dirty="0" smtClean="0">
                  <a:ln>
                    <a:noFill/>
                  </a:ln>
                  <a:solidFill>
                    <a:srgbClr val="000080"/>
                  </a:solidFill>
                  <a:effectLst/>
                  <a:latin typeface="AF_Aseer"/>
                </a:rPr>
                <a:t>بــســكــــــــــــرة</a:t>
              </a:r>
              <a:endParaRPr lang="ar-DZ" sz="3600" kern="10" spc="0" dirty="0">
                <a:ln>
                  <a:noFill/>
                </a:ln>
                <a:solidFill>
                  <a:srgbClr val="000080"/>
                </a:solidFill>
                <a:effectLst/>
                <a:latin typeface="AF_Aseer"/>
              </a:endParaRPr>
            </a:p>
          </p:txBody>
        </p:sp>
      </p:grpSp>
      <p:grpSp>
        <p:nvGrpSpPr>
          <p:cNvPr id="3" name="Group 1"/>
          <p:cNvGrpSpPr>
            <a:grpSpLocks/>
          </p:cNvGrpSpPr>
          <p:nvPr/>
        </p:nvGrpSpPr>
        <p:grpSpPr bwMode="auto">
          <a:xfrm>
            <a:off x="7926002" y="304800"/>
            <a:ext cx="989398" cy="1143000"/>
            <a:chOff x="4041" y="5842"/>
            <a:chExt cx="1056" cy="1375"/>
          </a:xfrm>
        </p:grpSpPr>
        <p:sp>
          <p:nvSpPr>
            <p:cNvPr id="12" name="Oval 2"/>
            <p:cNvSpPr>
              <a:spLocks noChangeArrowheads="1"/>
            </p:cNvSpPr>
            <p:nvPr/>
          </p:nvSpPr>
          <p:spPr bwMode="auto">
            <a:xfrm>
              <a:off x="4041" y="5842"/>
              <a:ext cx="1056" cy="1375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rgbClr val="3333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DZ" dirty="0"/>
            </a:p>
          </p:txBody>
        </p:sp>
        <p:pic>
          <p:nvPicPr>
            <p:cNvPr id="13" name="Picture 3" descr="SigleUNI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2623" t="1465" r="1811"/>
            <a:stretch>
              <a:fillRect/>
            </a:stretch>
          </p:blipFill>
          <p:spPr bwMode="auto">
            <a:xfrm>
              <a:off x="4193" y="6073"/>
              <a:ext cx="742" cy="9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WordArt 4"/>
            <p:cNvSpPr>
              <a:spLocks noChangeArrowheads="1" noChangeShapeType="1" noTextEdit="1"/>
            </p:cNvSpPr>
            <p:nvPr/>
          </p:nvSpPr>
          <p:spPr bwMode="auto">
            <a:xfrm>
              <a:off x="4190" y="5978"/>
              <a:ext cx="733" cy="746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/>
                </a14:hiddenEffects>
              </a:ext>
            </a:extLst>
          </p:spPr>
          <p:txBody>
            <a:bodyPr wrap="none" fromWordArt="1">
              <a:prstTxWarp prst="textArchUp">
                <a:avLst>
                  <a:gd name="adj" fmla="val 10800000"/>
                </a:avLst>
              </a:prstTxWarp>
            </a:bodyPr>
            <a:lstStyle/>
            <a:p>
              <a:pPr algn="ctr" rtl="1">
                <a:buNone/>
              </a:pPr>
              <a:r>
                <a:rPr lang="ar-DZ" sz="3600" kern="10" spc="0" dirty="0" smtClean="0">
                  <a:ln>
                    <a:noFill/>
                  </a:ln>
                  <a:solidFill>
                    <a:srgbClr val="000080"/>
                  </a:solidFill>
                  <a:effectLst/>
                  <a:latin typeface="AF_Aseer"/>
                </a:rPr>
                <a:t>جامعــــــة محمد خيضــــــــــــر</a:t>
              </a:r>
              <a:endParaRPr lang="ar-DZ" sz="3600" kern="10" spc="0" dirty="0">
                <a:ln>
                  <a:noFill/>
                </a:ln>
                <a:solidFill>
                  <a:srgbClr val="000080"/>
                </a:solidFill>
                <a:effectLst/>
                <a:latin typeface="AF_Aseer"/>
              </a:endParaRPr>
            </a:p>
          </p:txBody>
        </p:sp>
        <p:sp>
          <p:nvSpPr>
            <p:cNvPr id="15" name="WordArt 5"/>
            <p:cNvSpPr>
              <a:spLocks noChangeArrowheads="1" noChangeShapeType="1" noTextEdit="1"/>
            </p:cNvSpPr>
            <p:nvPr/>
          </p:nvSpPr>
          <p:spPr bwMode="auto">
            <a:xfrm>
              <a:off x="4316" y="7018"/>
              <a:ext cx="490" cy="123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rtl="1">
                <a:buNone/>
              </a:pPr>
              <a:r>
                <a:rPr lang="ar-DZ" sz="3600" kern="10" spc="0" dirty="0" smtClean="0">
                  <a:ln>
                    <a:noFill/>
                  </a:ln>
                  <a:solidFill>
                    <a:srgbClr val="000080"/>
                  </a:solidFill>
                  <a:effectLst/>
                  <a:latin typeface="AF_Aseer"/>
                </a:rPr>
                <a:t>بــســكــــــــــــرة</a:t>
              </a:r>
              <a:endParaRPr lang="ar-DZ" sz="3600" kern="10" spc="0" dirty="0">
                <a:ln>
                  <a:noFill/>
                </a:ln>
                <a:solidFill>
                  <a:srgbClr val="000080"/>
                </a:solidFill>
                <a:effectLst/>
                <a:latin typeface="AF_Aseer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52400" y="1981200"/>
            <a:ext cx="86106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Low" rtl="1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Font typeface="Wingdings" pitchFamily="2" charset="2"/>
              <a:buChar char="ü"/>
              <a:tabLst>
                <a:tab pos="85725" algn="r"/>
              </a:tabLst>
            </a:pP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قسط اهتلاك التجهيزات 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5/100000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=20000 (تكاليف التركيب جزء من تكاليف الاستثمار)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</a:t>
            </a:r>
            <a:r>
              <a:rPr lang="ar-SA" sz="28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عمر التجهيزات المحاسبي 5 سنوات</a:t>
            </a: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،</a:t>
            </a:r>
            <a:r>
              <a:rPr lang="ar-SA" sz="28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ومنه اهتلاك </a:t>
            </a: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س </a:t>
            </a:r>
            <a:r>
              <a:rPr lang="ar-SA" sz="28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 = 0.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52400" y="3515380"/>
            <a:ext cx="86106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Tx/>
              <a:buFont typeface="Wingdings" pitchFamily="2" charset="2"/>
              <a:buChar char="ü"/>
              <a:tabLst>
                <a:tab pos="85725" algn="r"/>
              </a:tabLst>
            </a:pP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قسط اهتلاك المباني 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10/100000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 10000. 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8600" y="381000"/>
            <a:ext cx="86106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Low" rtl="1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ar-SA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احتياج رأس المال العامل المسترجع </a:t>
            </a:r>
            <a:r>
              <a:rPr lang="ar-SA" sz="28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في السنة الأخيرة يساوي 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BFR</a:t>
            </a:r>
            <a:r>
              <a:rPr lang="ar-SA" sz="28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مسترجع لـ س6 أو </a:t>
            </a:r>
            <a:r>
              <a:rPr lang="ar-SA" sz="28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مجموع 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BFR</a:t>
            </a:r>
            <a:r>
              <a:rPr lang="ar-SA" sz="28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الإضافي </a:t>
            </a:r>
            <a:r>
              <a:rPr lang="ar-SA" sz="28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لسنوات عمر المشروع : </a:t>
            </a:r>
            <a:r>
              <a:rPr lang="ar-SA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49375</a:t>
            </a:r>
            <a:r>
              <a:rPr lang="ar-SA" sz="28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fr-FR" sz="2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81000" y="4267200"/>
            <a:ext cx="8382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Low" rtl="1" eaLnBrk="0" fontAlgn="base" hangingPunct="0">
              <a:spcBef>
                <a:spcPct val="0"/>
              </a:spcBef>
              <a:spcAft>
                <a:spcPct val="0"/>
              </a:spcAft>
              <a:buSzPct val="80000"/>
              <a:buFont typeface="Wingdings" pitchFamily="2" charset="2"/>
              <a:buChar char="§"/>
            </a:pPr>
            <a:r>
              <a:rPr lang="ar-DZ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القيمة </a:t>
            </a:r>
            <a:r>
              <a:rPr lang="ar-DZ" sz="28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البيعية</a:t>
            </a:r>
            <a:r>
              <a:rPr lang="ar-DZ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لكل التثبيتات </a:t>
            </a: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=89350-49375 =</a:t>
            </a:r>
            <a:r>
              <a:rPr lang="ar-DZ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40000</a:t>
            </a: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تدفق نقدي داخل في السنة الأخيرة).  </a:t>
            </a:r>
            <a:endParaRPr lang="fr-FR" sz="2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Low" rtl="1" eaLnBrk="0" fontAlgn="base" hangingPunct="0">
              <a:spcBef>
                <a:spcPct val="0"/>
              </a:spcBef>
              <a:spcAft>
                <a:spcPct val="0"/>
              </a:spcAft>
              <a:buSzPct val="80000"/>
              <a:buFont typeface="Wingdings" pitchFamily="2" charset="2"/>
              <a:buChar char="§"/>
            </a:pPr>
            <a:r>
              <a:rPr lang="ar-DZ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ق </a:t>
            </a:r>
            <a:r>
              <a:rPr lang="ar-DZ" sz="28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م</a:t>
            </a:r>
            <a:r>
              <a:rPr lang="ar-DZ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ص </a:t>
            </a:r>
            <a:r>
              <a:rPr lang="ar-SA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للتجهيزات</a:t>
            </a:r>
            <a:r>
              <a:rPr lang="ar-SA" sz="28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0  </a:t>
            </a: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lang="ar-SA" sz="28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التجهيزات اهتلكت تماما</a:t>
            </a: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).</a:t>
            </a:r>
            <a:endParaRPr lang="fr-FR" sz="2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Low" rtl="1" eaLnBrk="0" fontAlgn="base" hangingPunct="0">
              <a:spcBef>
                <a:spcPct val="0"/>
              </a:spcBef>
              <a:spcAft>
                <a:spcPct val="0"/>
              </a:spcAft>
              <a:buSzPct val="80000"/>
              <a:buFont typeface="Wingdings" pitchFamily="2" charset="2"/>
              <a:buChar char="§"/>
            </a:pPr>
            <a:r>
              <a:rPr lang="ar-DZ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ق </a:t>
            </a:r>
            <a:r>
              <a:rPr lang="ar-DZ" sz="28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م</a:t>
            </a:r>
            <a:r>
              <a:rPr lang="ar-DZ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ص </a:t>
            </a:r>
            <a:r>
              <a:rPr lang="ar-SA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للمباني </a:t>
            </a:r>
            <a:r>
              <a:rPr lang="ar-SA" sz="28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100000- </a:t>
            </a: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(10000 × 6)</a:t>
            </a:r>
            <a:r>
              <a:rPr lang="ar-SA" sz="28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40000</a:t>
            </a: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fr-FR" sz="2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Low" rtl="1" eaLnBrk="0" fontAlgn="base" hangingPunct="0">
              <a:spcBef>
                <a:spcPct val="0"/>
              </a:spcBef>
              <a:spcAft>
                <a:spcPct val="0"/>
              </a:spcAft>
              <a:buSzPct val="80000"/>
              <a:buFont typeface="Wingdings" pitchFamily="2" charset="2"/>
              <a:buChar char="§"/>
            </a:pPr>
            <a:r>
              <a:rPr lang="ar-DZ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ق </a:t>
            </a:r>
            <a:r>
              <a:rPr lang="ar-DZ" sz="28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م</a:t>
            </a:r>
            <a:r>
              <a:rPr lang="ar-DZ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ص </a:t>
            </a:r>
            <a:r>
              <a:rPr lang="ar-SA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للأرض </a:t>
            </a:r>
            <a:r>
              <a:rPr lang="ar-SA" sz="28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50000</a:t>
            </a: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 الأرض لا </a:t>
            </a:r>
            <a:r>
              <a:rPr lang="ar-DZ" sz="2800" b="1" dirty="0" err="1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تهتلك</a:t>
            </a: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).</a:t>
            </a:r>
            <a:endParaRPr lang="fr-FR" sz="2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Rectangle 1"/>
          <p:cNvSpPr>
            <a:spLocks noChangeArrowheads="1"/>
          </p:cNvSpPr>
          <p:nvPr/>
        </p:nvSpPr>
        <p:spPr bwMode="auto">
          <a:xfrm>
            <a:off x="381000" y="733485"/>
            <a:ext cx="83820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إذن </a:t>
            </a:r>
            <a:r>
              <a:rPr kumimoji="0" lang="ar-SA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مجموع  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ق </a:t>
            </a:r>
            <a:r>
              <a:rPr kumimoji="0" lang="ar-DZ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م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ص </a:t>
            </a:r>
            <a:r>
              <a:rPr kumimoji="0" lang="ar-SA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للتثبيتات </a:t>
            </a:r>
            <a:r>
              <a:rPr kumimoji="0" lang="ar-SA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في النهاية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0+ </a:t>
            </a:r>
            <a:r>
              <a:rPr kumimoji="0" lang="ar-SA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50000+40000 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ar-SA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90000 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أكبر </a:t>
            </a:r>
            <a:r>
              <a:rPr kumimoji="0" lang="ar-SA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من القيمة الب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ي</a:t>
            </a:r>
            <a:r>
              <a:rPr kumimoji="0" lang="ar-SA" sz="32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عية</a:t>
            </a:r>
            <a:r>
              <a:rPr kumimoji="0" lang="ar-SA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لها 40000</a:t>
            </a:r>
            <a:r>
              <a:rPr lang="ar-DZ" sz="32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ar-DZ" sz="3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81000" y="2515612"/>
            <a:ext cx="83820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ومنه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r>
              <a:rPr kumimoji="0" lang="ar-SA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ar-SA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توجد خسارة رأسمالية</a:t>
            </a:r>
            <a:endParaRPr kumimoji="0" lang="ar-DZ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DZ" sz="32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</a:t>
            </a:r>
            <a:r>
              <a:rPr kumimoji="0" lang="ar-SA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=40000- 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90000</a:t>
            </a:r>
            <a:r>
              <a:rPr kumimoji="0" lang="ar-SA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-50000</a:t>
            </a:r>
            <a:endParaRPr kumimoji="0" lang="fr-FR" sz="3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81000" y="4145340"/>
            <a:ext cx="83820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Low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ar-SA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ومنه يوجد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r>
              <a:rPr lang="ar-DZ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ائتمان ضريبي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Crédit d’impôts</a:t>
            </a:r>
            <a:r>
              <a:rPr lang="ar-DZ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ar-DZ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justLow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ar-SA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=50000×0.35 = </a:t>
            </a:r>
            <a:r>
              <a:rPr kumimoji="0" lang="ar-SA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17500</a:t>
            </a:r>
            <a:r>
              <a:rPr kumimoji="0" lang="ar-SA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(تدفق داخل في سنة أخيرة)</a:t>
            </a:r>
            <a:endParaRPr kumimoji="0" lang="ar-DZ" sz="3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justLow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قيمة </a:t>
            </a:r>
            <a:r>
              <a:rPr lang="ar-DZ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بيعية</a:t>
            </a:r>
            <a:r>
              <a:rPr lang="ar-DZ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للتثبيتات </a:t>
            </a:r>
            <a:r>
              <a:rPr lang="ar-DZ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40000</a:t>
            </a:r>
            <a:r>
              <a:rPr lang="ar-DZ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(تدفق نقدي داخل في سنة أخيرة).</a:t>
            </a:r>
            <a:endParaRPr kumimoji="0" lang="ar-SA" sz="3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Rectangle 1"/>
          <p:cNvSpPr>
            <a:spLocks noChangeArrowheads="1"/>
          </p:cNvSpPr>
          <p:nvPr/>
        </p:nvSpPr>
        <p:spPr bwMode="auto">
          <a:xfrm>
            <a:off x="381000" y="991612"/>
            <a:ext cx="8382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عناصر المشروع الاستثماري 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هي:</a:t>
            </a:r>
            <a:endParaRPr kumimoji="0" lang="ar-DZ" sz="3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81000" y="1941255"/>
            <a:ext cx="8382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تكلفة الاستثمار  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275000؛</a:t>
            </a:r>
            <a:endParaRPr kumimoji="0" lang="ar-DZ" sz="3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81000" y="2814697"/>
            <a:ext cx="8382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العمر الاقتصادي 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 سنوات؛</a:t>
            </a:r>
            <a:endParaRPr kumimoji="0" lang="ar-DZ" sz="3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81000" y="3688140"/>
            <a:ext cx="83820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التدفقات النقدية الصافية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33000؛ 30875؛ 39750؛ 21000؛ 85250 وأخيرا 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127625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ar-DZ" sz="3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81000" y="5029200"/>
            <a:ext cx="8382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القيمة المتبقية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40000+ 17500= 57500.</a:t>
            </a:r>
            <a:endParaRPr kumimoji="0" lang="ar-DZ" sz="3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/>
        </p:nvGraphicFramePr>
        <p:xfrm>
          <a:off x="0" y="381000"/>
          <a:ext cx="9144000" cy="1645920"/>
        </p:xfrm>
        <a:graphic>
          <a:graphicData uri="http://schemas.openxmlformats.org/drawingml/2006/table">
            <a:tbl>
              <a:tblPr/>
              <a:tblGrid>
                <a:gridCol w="1036101"/>
                <a:gridCol w="1036101"/>
                <a:gridCol w="1036101"/>
                <a:gridCol w="906358"/>
                <a:gridCol w="938339"/>
                <a:gridCol w="1066800"/>
                <a:gridCol w="990600"/>
                <a:gridCol w="2133600"/>
              </a:tblGrid>
              <a:tr h="145143"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endParaRPr lang="fr-FR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SA" sz="1800" b="1" dirty="0">
                          <a:solidFill>
                            <a:schemeClr val="bg1"/>
                          </a:solidFill>
                          <a:highlight>
                            <a:srgbClr val="C0C0C0"/>
                          </a:highlight>
                          <a:latin typeface="Times New Roman"/>
                          <a:ea typeface="Times New Roman"/>
                        </a:rPr>
                        <a:t>تدفقات نهاية المدة</a:t>
                      </a:r>
                      <a:endParaRPr lang="fr-FR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5143"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en-US" sz="18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49375</a:t>
                      </a: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SA" sz="1800" b="1" dirty="0" smtClean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استرجاع</a:t>
                      </a:r>
                      <a:r>
                        <a:rPr lang="ar-DZ" sz="1800" b="1" dirty="0" smtClean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ar-SA" sz="1800" b="1" dirty="0" smtClean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BFR</a:t>
                      </a:r>
                      <a:endParaRPr lang="fr-FR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5143"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SA" sz="18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40000</a:t>
                      </a: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DZ" sz="18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قيمة التثبيتات عند بيعها</a:t>
                      </a:r>
                      <a:endParaRPr lang="fr-FR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5143"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SA" sz="18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17500</a:t>
                      </a: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endParaRPr lang="fr-FR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DZ" sz="1800" b="1" dirty="0" smtClean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ائتمان ضريبي</a:t>
                      </a:r>
                      <a:endParaRPr lang="fr-FR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0948"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SA" sz="18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106875</a:t>
                      </a:r>
                      <a:endParaRPr lang="fr-FR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endParaRPr lang="fr-FR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endParaRPr lang="fr-FR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SA" sz="18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مجموع تدفقات نهاية المدة</a:t>
                      </a:r>
                      <a:endParaRPr lang="fr-FR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45143"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SA" sz="18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185125</a:t>
                      </a:r>
                      <a:endParaRPr lang="fr-FR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SA" sz="18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85250</a:t>
                      </a:r>
                      <a:endParaRPr lang="fr-FR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SA" sz="18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21000</a:t>
                      </a: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SA" sz="18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39750</a:t>
                      </a:r>
                      <a:endParaRPr lang="fr-FR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SA" sz="18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30875</a:t>
                      </a: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SA" sz="18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33000</a:t>
                      </a: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SA" sz="18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(275000) </a:t>
                      </a: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DZ" sz="18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التدفق النقدي الصافي</a:t>
                      </a:r>
                      <a:endParaRPr lang="fr-FR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5"/>
          <p:cNvSpPr txBox="1">
            <a:spLocks/>
          </p:cNvSpPr>
          <p:nvPr/>
        </p:nvSpPr>
        <p:spPr>
          <a:xfrm>
            <a:off x="304800" y="381000"/>
            <a:ext cx="8458200" cy="434340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548640" marR="0" lvl="0" indent="-41148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ar-DZ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الجمهــورية الجزائــرية الديمقــراطية الشعبيـــة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48640" marR="0" lvl="0" indent="-41148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fr-FR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République Algérienne Démocratique et Populaire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48640" marR="0" lvl="0" indent="-41148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ar-DZ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وزارة التعليــم العــالي </a:t>
            </a:r>
            <a:r>
              <a:rPr kumimoji="0" lang="ar-DZ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و</a:t>
            </a:r>
            <a:r>
              <a:rPr kumimoji="0" lang="ar-DZ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البحــث العلمـي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48640" marR="0" lvl="0" indent="-41148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fr-FR" sz="2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Ministère de l’Enseignement Supérieur et de la Recherche Scientifique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48640" marR="0" lvl="0" indent="-41148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ar-DZ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جــامعة محــمد </a:t>
            </a:r>
            <a:r>
              <a:rPr kumimoji="0" lang="ar-DZ" sz="2400" b="1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خيضــر</a:t>
            </a:r>
            <a:r>
              <a:rPr kumimoji="0" lang="ar-DZ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– بسكرة –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48640" marR="0" lvl="0" indent="-41148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ar-DZ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كــلية العلــوم الاقتصــادية </a:t>
            </a:r>
            <a:r>
              <a:rPr kumimoji="0" lang="ar-DZ" sz="2400" b="1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و</a:t>
            </a:r>
            <a:r>
              <a:rPr kumimoji="0" lang="ar-DZ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التجــارية وعلــوم التسييــر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48640" marR="0" lvl="0" indent="-41148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ar-DZ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قسم العلوم التجارية</a:t>
            </a:r>
            <a:endParaRPr kumimoji="0" lang="fr-FR" sz="2400" b="1" i="1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48640" marR="0" lvl="0" indent="-41148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ar-DZ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فرع</a:t>
            </a:r>
            <a:r>
              <a:rPr kumimoji="0" lang="ar-DZ" sz="2400" b="1" i="1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علوم مالية ومحاسبية</a:t>
            </a:r>
            <a:endParaRPr kumimoji="0" lang="en-US" sz="2400" b="1" i="1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48640" marR="0" lvl="0" indent="-41148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ar-DZ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Tahoma" pitchFamily="34" charset="0"/>
                <a:cs typeface="Times New Roman" pitchFamily="18" charset="0"/>
              </a:rPr>
              <a:t>سنة ثالثة مالية المؤسسة</a:t>
            </a:r>
            <a:endParaRPr kumimoji="0" lang="ar-DZ" sz="18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  <a:p>
            <a:pPr marL="548640" marR="0" lvl="0" indent="-41148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ar-DZ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Tahoma" pitchFamily="34" charset="0"/>
                <a:cs typeface="Times New Roman" pitchFamily="18" charset="0"/>
              </a:rPr>
              <a:t>مقياس: تسيير مالي 2</a:t>
            </a:r>
          </a:p>
          <a:p>
            <a:pPr marL="548640" marR="0" lvl="0" indent="-411480" algn="ctr" defTabSz="914400" rtl="1" eaLnBrk="1" fontAlgn="ctr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ar-DZ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الموسم الجامعي: 2021/2020</a:t>
            </a:r>
            <a:endParaRPr kumimoji="0" lang="ar-DZ" sz="28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4648201"/>
            <a:ext cx="9144000" cy="14711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rtl="1" fontAlgn="ctr">
              <a:spcBef>
                <a:spcPct val="20000"/>
              </a:spcBef>
              <a:buClr>
                <a:srgbClr val="F0A22E"/>
              </a:buClr>
              <a:buSzPct val="70000"/>
              <a:defRPr/>
            </a:pPr>
            <a:r>
              <a:rPr lang="ar-DZ" sz="3200" b="1" dirty="0" smtClean="0">
                <a:solidFill>
                  <a:prstClr val="black"/>
                </a:solidFill>
                <a:latin typeface="Adobe Arabic" pitchFamily="18" charset="-78"/>
                <a:cs typeface="Adobe Arabic" pitchFamily="18" charset="-78"/>
              </a:rPr>
              <a:t>أعمال موجهة 02 حول:</a:t>
            </a:r>
            <a:endParaRPr lang="fr-FR" sz="3200" b="1" dirty="0" smtClean="0">
              <a:solidFill>
                <a:prstClr val="black"/>
              </a:solidFill>
              <a:latin typeface="Adobe Arabic" pitchFamily="18" charset="-78"/>
              <a:cs typeface="Adobe Arabic" pitchFamily="18" charset="-78"/>
            </a:endParaRPr>
          </a:p>
          <a:p>
            <a:pPr lvl="0" algn="ctr" rtl="1" fontAlgn="ctr">
              <a:spcBef>
                <a:spcPct val="20000"/>
              </a:spcBef>
              <a:buClr>
                <a:srgbClr val="F0A22E"/>
              </a:buClr>
              <a:buSzPct val="70000"/>
              <a:defRPr/>
            </a:pPr>
            <a:r>
              <a:rPr lang="ar-DZ" sz="4800" b="1" dirty="0" smtClean="0">
                <a:solidFill>
                  <a:srgbClr val="FF0000"/>
                </a:solidFill>
                <a:latin typeface="Adobe Arabic" pitchFamily="18" charset="-78"/>
                <a:cs typeface="Adobe Arabic" pitchFamily="18" charset="-78"/>
              </a:rPr>
              <a:t>عناصر المشروع الاستثماري</a:t>
            </a:r>
            <a:endParaRPr lang="ar-DZ" sz="4800" b="1" dirty="0">
              <a:solidFill>
                <a:srgbClr val="FF0000"/>
              </a:solidFill>
              <a:latin typeface="Adobe Arabic" pitchFamily="18" charset="-78"/>
              <a:cs typeface="Adobe Arabic" pitchFamily="18" charset="-78"/>
            </a:endParaRPr>
          </a:p>
        </p:txBody>
      </p:sp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228600" y="304800"/>
            <a:ext cx="989398" cy="1143000"/>
            <a:chOff x="4041" y="5842"/>
            <a:chExt cx="1056" cy="1375"/>
          </a:xfrm>
        </p:grpSpPr>
        <p:sp>
          <p:nvSpPr>
            <p:cNvPr id="7" name="Oval 2"/>
            <p:cNvSpPr>
              <a:spLocks noChangeArrowheads="1"/>
            </p:cNvSpPr>
            <p:nvPr/>
          </p:nvSpPr>
          <p:spPr bwMode="auto">
            <a:xfrm>
              <a:off x="4041" y="5842"/>
              <a:ext cx="1056" cy="1375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rgbClr val="3333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DZ" dirty="0"/>
            </a:p>
          </p:txBody>
        </p:sp>
        <p:pic>
          <p:nvPicPr>
            <p:cNvPr id="8" name="Picture 3" descr="SigleUNI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2623" t="1465" r="1811"/>
            <a:stretch>
              <a:fillRect/>
            </a:stretch>
          </p:blipFill>
          <p:spPr bwMode="auto">
            <a:xfrm>
              <a:off x="4193" y="6073"/>
              <a:ext cx="742" cy="9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WordArt 4"/>
            <p:cNvSpPr>
              <a:spLocks noChangeArrowheads="1" noChangeShapeType="1" noTextEdit="1"/>
            </p:cNvSpPr>
            <p:nvPr/>
          </p:nvSpPr>
          <p:spPr bwMode="auto">
            <a:xfrm>
              <a:off x="4190" y="5978"/>
              <a:ext cx="733" cy="746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/>
                </a14:hiddenEffects>
              </a:ext>
            </a:extLst>
          </p:spPr>
          <p:txBody>
            <a:bodyPr wrap="none" fromWordArt="1">
              <a:prstTxWarp prst="textArchUp">
                <a:avLst>
                  <a:gd name="adj" fmla="val 10800000"/>
                </a:avLst>
              </a:prstTxWarp>
            </a:bodyPr>
            <a:lstStyle/>
            <a:p>
              <a:pPr algn="ctr" rtl="1">
                <a:buNone/>
              </a:pPr>
              <a:r>
                <a:rPr lang="ar-DZ" sz="3600" kern="10" spc="0" dirty="0" smtClean="0">
                  <a:ln>
                    <a:noFill/>
                  </a:ln>
                  <a:solidFill>
                    <a:srgbClr val="000080"/>
                  </a:solidFill>
                  <a:effectLst/>
                  <a:latin typeface="AF_Aseer"/>
                </a:rPr>
                <a:t>جامعــــــة محمد خيضــــــــــــر</a:t>
              </a:r>
              <a:endParaRPr lang="ar-DZ" sz="3600" kern="10" spc="0" dirty="0">
                <a:ln>
                  <a:noFill/>
                </a:ln>
                <a:solidFill>
                  <a:srgbClr val="000080"/>
                </a:solidFill>
                <a:effectLst/>
                <a:latin typeface="AF_Aseer"/>
              </a:endParaRPr>
            </a:p>
          </p:txBody>
        </p:sp>
        <p:sp>
          <p:nvSpPr>
            <p:cNvPr id="10" name="WordArt 5"/>
            <p:cNvSpPr>
              <a:spLocks noChangeArrowheads="1" noChangeShapeType="1" noTextEdit="1"/>
            </p:cNvSpPr>
            <p:nvPr/>
          </p:nvSpPr>
          <p:spPr bwMode="auto">
            <a:xfrm>
              <a:off x="4316" y="7018"/>
              <a:ext cx="490" cy="123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rtl="1">
                <a:buNone/>
              </a:pPr>
              <a:r>
                <a:rPr lang="ar-DZ" sz="3600" kern="10" spc="0" dirty="0" smtClean="0">
                  <a:ln>
                    <a:noFill/>
                  </a:ln>
                  <a:solidFill>
                    <a:srgbClr val="000080"/>
                  </a:solidFill>
                  <a:effectLst/>
                  <a:latin typeface="AF_Aseer"/>
                </a:rPr>
                <a:t>بــســكــــــــــــرة</a:t>
              </a:r>
              <a:endParaRPr lang="ar-DZ" sz="3600" kern="10" spc="0" dirty="0">
                <a:ln>
                  <a:noFill/>
                </a:ln>
                <a:solidFill>
                  <a:srgbClr val="000080"/>
                </a:solidFill>
                <a:effectLst/>
                <a:latin typeface="AF_Aseer"/>
              </a:endParaRPr>
            </a:p>
          </p:txBody>
        </p:sp>
      </p:grpSp>
      <p:grpSp>
        <p:nvGrpSpPr>
          <p:cNvPr id="3" name="Group 1"/>
          <p:cNvGrpSpPr>
            <a:grpSpLocks/>
          </p:cNvGrpSpPr>
          <p:nvPr/>
        </p:nvGrpSpPr>
        <p:grpSpPr bwMode="auto">
          <a:xfrm>
            <a:off x="7926002" y="304800"/>
            <a:ext cx="989398" cy="1143000"/>
            <a:chOff x="4041" y="5842"/>
            <a:chExt cx="1056" cy="1375"/>
          </a:xfrm>
        </p:grpSpPr>
        <p:sp>
          <p:nvSpPr>
            <p:cNvPr id="12" name="Oval 2"/>
            <p:cNvSpPr>
              <a:spLocks noChangeArrowheads="1"/>
            </p:cNvSpPr>
            <p:nvPr/>
          </p:nvSpPr>
          <p:spPr bwMode="auto">
            <a:xfrm>
              <a:off x="4041" y="5842"/>
              <a:ext cx="1056" cy="1375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rgbClr val="3333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DZ" dirty="0"/>
            </a:p>
          </p:txBody>
        </p:sp>
        <p:pic>
          <p:nvPicPr>
            <p:cNvPr id="13" name="Picture 3" descr="SigleUNI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2623" t="1465" r="1811"/>
            <a:stretch>
              <a:fillRect/>
            </a:stretch>
          </p:blipFill>
          <p:spPr bwMode="auto">
            <a:xfrm>
              <a:off x="4193" y="6073"/>
              <a:ext cx="742" cy="9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WordArt 4"/>
            <p:cNvSpPr>
              <a:spLocks noChangeArrowheads="1" noChangeShapeType="1" noTextEdit="1"/>
            </p:cNvSpPr>
            <p:nvPr/>
          </p:nvSpPr>
          <p:spPr bwMode="auto">
            <a:xfrm>
              <a:off x="4190" y="5978"/>
              <a:ext cx="733" cy="746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/>
                </a14:hiddenEffects>
              </a:ext>
            </a:extLst>
          </p:spPr>
          <p:txBody>
            <a:bodyPr wrap="none" fromWordArt="1">
              <a:prstTxWarp prst="textArchUp">
                <a:avLst>
                  <a:gd name="adj" fmla="val 10800000"/>
                </a:avLst>
              </a:prstTxWarp>
            </a:bodyPr>
            <a:lstStyle/>
            <a:p>
              <a:pPr algn="ctr" rtl="1">
                <a:buNone/>
              </a:pPr>
              <a:r>
                <a:rPr lang="ar-DZ" sz="3600" kern="10" spc="0" dirty="0" smtClean="0">
                  <a:ln>
                    <a:noFill/>
                  </a:ln>
                  <a:solidFill>
                    <a:srgbClr val="000080"/>
                  </a:solidFill>
                  <a:effectLst/>
                  <a:latin typeface="AF_Aseer"/>
                </a:rPr>
                <a:t>جامعــــــة محمد خيضــــــــــــر</a:t>
              </a:r>
              <a:endParaRPr lang="ar-DZ" sz="3600" kern="10" spc="0" dirty="0">
                <a:ln>
                  <a:noFill/>
                </a:ln>
                <a:solidFill>
                  <a:srgbClr val="000080"/>
                </a:solidFill>
                <a:effectLst/>
                <a:latin typeface="AF_Aseer"/>
              </a:endParaRPr>
            </a:p>
          </p:txBody>
        </p:sp>
        <p:sp>
          <p:nvSpPr>
            <p:cNvPr id="15" name="WordArt 5"/>
            <p:cNvSpPr>
              <a:spLocks noChangeArrowheads="1" noChangeShapeType="1" noTextEdit="1"/>
            </p:cNvSpPr>
            <p:nvPr/>
          </p:nvSpPr>
          <p:spPr bwMode="auto">
            <a:xfrm>
              <a:off x="4316" y="7018"/>
              <a:ext cx="490" cy="123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rtl="1">
                <a:buNone/>
              </a:pPr>
              <a:r>
                <a:rPr lang="ar-DZ" sz="3600" kern="10" spc="0" dirty="0" smtClean="0">
                  <a:ln>
                    <a:noFill/>
                  </a:ln>
                  <a:solidFill>
                    <a:srgbClr val="000080"/>
                  </a:solidFill>
                  <a:effectLst/>
                  <a:latin typeface="AF_Aseer"/>
                </a:rPr>
                <a:t>بــســكــــــــــــرة</a:t>
              </a:r>
              <a:endParaRPr lang="ar-DZ" sz="3600" kern="10" spc="0" dirty="0">
                <a:ln>
                  <a:noFill/>
                </a:ln>
                <a:solidFill>
                  <a:srgbClr val="000080"/>
                </a:solidFill>
                <a:effectLst/>
                <a:latin typeface="AF_Aseer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304800" y="706934"/>
            <a:ext cx="8534400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في إطار تنويع نشاطها، ترغب مؤسسة في إطلاق منتج جديد، وهو ما يتطلب حيازة آلة جديدة تكلفتها 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60000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، مدة حياة المنتج الجديد 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 سنوات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، </a:t>
            </a:r>
            <a:r>
              <a:rPr kumimoji="0" lang="ar-DZ" sz="32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تهتلك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الآلة بطريقة القسط الثابت لمدة 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5سنوات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، بعد هذه المدة تتوقع المؤسسة أن تتنازل عن الآلة بـ 27000 (تخضع 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للضريبة على الأرباح الرأسمالية 20%).</a:t>
            </a:r>
            <a:endParaRPr kumimoji="0" lang="fr-FR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3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تتوقع المؤسسة ضرورة توفير 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مخزون أمان 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لمدة 3 أشهر من قيمة المشتريات حتى تتجنب أي مخاطرة بفعل الانقطاع المحتمل للمخزون، وهي 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تسدد للموردين فوريا 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بفعل ضعف موقفها التفاوضي، ونظرا لإمكانات الخصم من طرف المؤسسة لدى البنك واستخدام وكالات الائتمان الاستهلاكي من قبل الزبائن، تقوم المؤسسة بمنح الزبائن </a:t>
            </a:r>
            <a:r>
              <a:rPr kumimoji="0" lang="ar-DZ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إئتمان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تجاري مدته 45 يوما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477000" y="228600"/>
            <a:ext cx="216116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rtl="1" fontAlgn="base">
              <a:spcBef>
                <a:spcPct val="0"/>
              </a:spcBef>
              <a:spcAft>
                <a:spcPct val="0"/>
              </a:spcAft>
            </a:pPr>
            <a:r>
              <a:rPr lang="ar-DZ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التمرين الثالث:</a:t>
            </a:r>
            <a:endParaRPr lang="fr-F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" y="609600"/>
            <a:ext cx="8382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ar-DZ" sz="32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التقديرات المتعلقة بنفقات وإيرادات المشروع ممثلة في الجدول التالي</a:t>
            </a:r>
            <a:r>
              <a:rPr lang="fr-FR" sz="32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r>
              <a:rPr lang="fr-FR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fr-FR" sz="3200" dirty="0"/>
          </a:p>
        </p:txBody>
      </p:sp>
      <p:graphicFrame>
        <p:nvGraphicFramePr>
          <p:cNvPr id="5" name="Tableau 4"/>
          <p:cNvGraphicFramePr>
            <a:graphicFrameLocks noGrp="1"/>
          </p:cNvGraphicFramePr>
          <p:nvPr/>
        </p:nvGraphicFramePr>
        <p:xfrm>
          <a:off x="0" y="1676400"/>
          <a:ext cx="9144000" cy="2438400"/>
        </p:xfrm>
        <a:graphic>
          <a:graphicData uri="http://schemas.openxmlformats.org/drawingml/2006/table">
            <a:tbl>
              <a:tblPr rtl="1"/>
              <a:tblGrid>
                <a:gridCol w="4705662"/>
                <a:gridCol w="2211050"/>
                <a:gridCol w="2227288"/>
              </a:tblGrid>
              <a:tr h="0"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32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Simplified Arabic"/>
                        </a:rPr>
                        <a:t>البيان</a:t>
                      </a:r>
                      <a:endParaRPr lang="fr-FR" sz="32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32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سنة </a:t>
                      </a:r>
                      <a:r>
                        <a:rPr lang="ar-DZ" sz="3200" b="1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(1) </a:t>
                      </a:r>
                      <a:r>
                        <a:rPr lang="ar-DZ" sz="3200" b="1" dirty="0" err="1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و</a:t>
                      </a:r>
                      <a:r>
                        <a:rPr lang="ar-DZ" sz="3200" b="1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(2)</a:t>
                      </a:r>
                      <a:endParaRPr lang="fr-FR" sz="3200" dirty="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32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سنة </a:t>
                      </a:r>
                      <a:r>
                        <a:rPr lang="ar-DZ" sz="3200" b="1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(3) </a:t>
                      </a:r>
                      <a:r>
                        <a:rPr lang="ar-DZ" sz="3200" b="1" dirty="0" err="1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و</a:t>
                      </a:r>
                      <a:r>
                        <a:rPr lang="ar-DZ" sz="3200" b="1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(4)</a:t>
                      </a:r>
                      <a:endParaRPr lang="fr-FR" sz="3200" dirty="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algn="just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32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Simplified Arabic"/>
                        </a:rPr>
                        <a:t>رقم الأعمال</a:t>
                      </a:r>
                      <a:endParaRPr lang="fr-FR" sz="32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just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32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Simplified Arabic"/>
                        </a:rPr>
                        <a:t>مشتريات مواد أولية </a:t>
                      </a:r>
                      <a:endParaRPr lang="fr-FR" sz="32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just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32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Simplified Arabic"/>
                        </a:rPr>
                        <a:t>يد عاملة مباشرة</a:t>
                      </a:r>
                      <a:endParaRPr lang="fr-FR" sz="32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just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32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Simplified Arabic"/>
                        </a:rPr>
                        <a:t>مصاريف أخرى (بما فيها </a:t>
                      </a:r>
                      <a:r>
                        <a:rPr lang="ar-DZ" sz="3200" b="1" dirty="0" err="1" smtClean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Simplified Arabic"/>
                        </a:rPr>
                        <a:t>إهتلاك</a:t>
                      </a:r>
                      <a:r>
                        <a:rPr lang="ar-DZ" sz="32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Simplified Arabic"/>
                        </a:rPr>
                        <a:t>)</a:t>
                      </a:r>
                      <a:endParaRPr lang="fr-FR" sz="32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3200" b="1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120000</a:t>
                      </a:r>
                      <a:endParaRPr lang="fr-FR" sz="3200" dirty="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0" marR="0" algn="just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3200" b="1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40000</a:t>
                      </a:r>
                      <a:endParaRPr lang="fr-FR" sz="3200" dirty="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0" marR="0" algn="just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3200" b="1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30000</a:t>
                      </a:r>
                      <a:endParaRPr lang="fr-FR" sz="3200" dirty="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0" marR="0" algn="just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3200" b="1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20000</a:t>
                      </a:r>
                      <a:endParaRPr lang="fr-FR" sz="3200" dirty="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3200" b="1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140000</a:t>
                      </a:r>
                      <a:endParaRPr lang="fr-FR" sz="3200" dirty="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0" marR="0" algn="just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3200" b="1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45000</a:t>
                      </a:r>
                      <a:endParaRPr lang="fr-FR" sz="3200" dirty="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0" marR="0" algn="just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3200" b="1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35000</a:t>
                      </a:r>
                      <a:endParaRPr lang="fr-FR" sz="3200" dirty="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0" marR="0" algn="just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3200" b="1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25000</a:t>
                      </a:r>
                      <a:endParaRPr lang="fr-FR" sz="3200" dirty="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2705" name="Rectangle 1"/>
          <p:cNvSpPr>
            <a:spLocks noChangeArrowheads="1"/>
          </p:cNvSpPr>
          <p:nvPr/>
        </p:nvSpPr>
        <p:spPr bwMode="auto">
          <a:xfrm>
            <a:off x="381000" y="4267200"/>
            <a:ext cx="85344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معدل الضريبة على الأرباح 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35%.</a:t>
            </a:r>
            <a:endParaRPr kumimoji="0" lang="fr-FR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المطلوب: 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حدد عناصر المشروع الاستثماري</a:t>
            </a:r>
            <a:endParaRPr kumimoji="0" lang="ar-DZ" sz="32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706" name="Rectangle 2"/>
          <p:cNvSpPr>
            <a:spLocks noChangeArrowheads="1"/>
          </p:cNvSpPr>
          <p:nvPr/>
        </p:nvSpPr>
        <p:spPr bwMode="auto">
          <a:xfrm>
            <a:off x="304800" y="5715000"/>
            <a:ext cx="8382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المعلم: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لماذا يعطي الماء صوتا عندما يغلي؟.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التلميذ: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لأن الجراثيم تطلب النجدة.</a:t>
            </a:r>
            <a:endParaRPr kumimoji="0" lang="ar-DZ" sz="36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au 4"/>
          <p:cNvGraphicFramePr>
            <a:graphicFrameLocks noGrp="1"/>
          </p:cNvGraphicFramePr>
          <p:nvPr/>
        </p:nvGraphicFramePr>
        <p:xfrm>
          <a:off x="76200" y="0"/>
          <a:ext cx="9067799" cy="6729984"/>
        </p:xfrm>
        <a:graphic>
          <a:graphicData uri="http://schemas.openxmlformats.org/drawingml/2006/table">
            <a:tbl>
              <a:tblPr/>
              <a:tblGrid>
                <a:gridCol w="1282955"/>
                <a:gridCol w="1282955"/>
                <a:gridCol w="1282955"/>
                <a:gridCol w="1282955"/>
                <a:gridCol w="1241094"/>
                <a:gridCol w="2694885"/>
              </a:tblGrid>
              <a:tr h="22860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  <a:endParaRPr lang="fr-FR" sz="24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fr-FR" sz="240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fr-FR" sz="240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البيان</a:t>
                      </a:r>
                      <a:endParaRPr lang="fr-FR" sz="240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857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/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/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/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/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(3750)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/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l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05435" algn="ctr"/>
                        </a:tabLst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	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05435" algn="ctr"/>
                        </a:tabLst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(60000)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l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05435" algn="ctr"/>
                        </a:tabLst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(25000)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 smtClean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إنفاق استثماري مبدئي</a:t>
                      </a:r>
                      <a:endParaRPr lang="fr-FR" sz="24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سعر حيازة الآلة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إضافي</a:t>
                      </a:r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BFR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524">
                <a:tc>
                  <a:txBody>
                    <a:bodyPr/>
                    <a:lstStyle/>
                    <a:p>
                      <a:pPr marL="0" marR="0" indent="-34925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/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(3750)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(85000)</a:t>
                      </a:r>
                      <a:endParaRPr lang="fr-FR" sz="24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المجموع 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40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140000</a:t>
                      </a:r>
                      <a:endParaRPr lang="fr-FR" sz="240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40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140000</a:t>
                      </a:r>
                      <a:endParaRPr lang="fr-FR" sz="240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120000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120000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66700" algn="l"/>
                          <a:tab pos="305435" algn="ctr"/>
                        </a:tabLst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	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400" b="1" dirty="0" smtClean="0">
                          <a:solidFill>
                            <a:schemeClr val="bg1"/>
                          </a:solidFill>
                          <a:highlight>
                            <a:srgbClr val="C0C0C0"/>
                          </a:highlight>
                          <a:latin typeface="Calibri"/>
                          <a:ea typeface="Calibri"/>
                          <a:cs typeface="Times New Roman"/>
                        </a:rPr>
                        <a:t>تدفقات</a:t>
                      </a:r>
                      <a:r>
                        <a:rPr lang="ar-DZ" sz="2400" b="1" baseline="0" dirty="0" smtClean="0">
                          <a:solidFill>
                            <a:schemeClr val="bg1"/>
                          </a:solidFill>
                          <a:highlight>
                            <a:srgbClr val="C0C0C0"/>
                          </a:highlight>
                          <a:latin typeface="Calibri"/>
                          <a:ea typeface="Calibri"/>
                          <a:cs typeface="Times New Roman"/>
                        </a:rPr>
                        <a:t> ن</a:t>
                      </a:r>
                      <a:r>
                        <a:rPr lang="ar-DZ" sz="2400" b="1" dirty="0" smtClean="0">
                          <a:solidFill>
                            <a:schemeClr val="bg1"/>
                          </a:solidFill>
                          <a:highlight>
                            <a:srgbClr val="C0C0C0"/>
                          </a:highlight>
                          <a:latin typeface="Calibri"/>
                          <a:ea typeface="Calibri"/>
                          <a:cs typeface="Times New Roman"/>
                        </a:rPr>
                        <a:t>قدية </a:t>
                      </a:r>
                      <a:r>
                        <a:rPr lang="ar-DZ" sz="2400" b="1" dirty="0">
                          <a:solidFill>
                            <a:schemeClr val="bg1"/>
                          </a:solidFill>
                          <a:highlight>
                            <a:srgbClr val="C0C0C0"/>
                          </a:highlight>
                          <a:latin typeface="Calibri"/>
                          <a:ea typeface="Calibri"/>
                          <a:cs typeface="Times New Roman"/>
                        </a:rPr>
                        <a:t>للاستغلال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رقم الأعمال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524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(45000)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(45000)</a:t>
                      </a:r>
                      <a:endParaRPr lang="fr-FR" sz="240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(40000)</a:t>
                      </a:r>
                      <a:endParaRPr lang="fr-FR" sz="240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(40000)</a:t>
                      </a:r>
                      <a:endParaRPr lang="fr-FR" sz="240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مواد أولية</a:t>
                      </a:r>
                      <a:endParaRPr lang="fr-FR" sz="240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524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(</a:t>
                      </a:r>
                      <a:r>
                        <a:rPr lang="ar-DZ" sz="2400" b="1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35000</a:t>
                      </a:r>
                      <a:r>
                        <a:rPr lang="ar-SA" sz="2400" b="1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)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(</a:t>
                      </a:r>
                      <a:r>
                        <a:rPr lang="ar-DZ" sz="2400" b="1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35000</a:t>
                      </a:r>
                      <a:r>
                        <a:rPr lang="ar-SA" sz="2400" b="1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)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(30000)</a:t>
                      </a:r>
                      <a:endParaRPr lang="fr-FR" sz="240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(30000)</a:t>
                      </a:r>
                      <a:endParaRPr lang="fr-FR" sz="240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يد عاملة مباشرة</a:t>
                      </a:r>
                      <a:endParaRPr lang="fr-FR" sz="240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524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(13000)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(13000)</a:t>
                      </a:r>
                      <a:endParaRPr lang="fr-FR" sz="240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(8000)</a:t>
                      </a:r>
                      <a:endParaRPr lang="fr-FR" sz="240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(8000)</a:t>
                      </a:r>
                      <a:endParaRPr lang="fr-FR" sz="240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مصاريف أخرى</a:t>
                      </a:r>
                      <a:endParaRPr lang="fr-FR" sz="240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524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(12000)</a:t>
                      </a:r>
                      <a:endParaRPr lang="fr-FR" sz="240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(12000)</a:t>
                      </a:r>
                      <a:endParaRPr lang="fr-FR" sz="240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(12000)</a:t>
                      </a:r>
                      <a:endParaRPr lang="fr-FR" sz="240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(12000)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اهتلاك آلة</a:t>
                      </a:r>
                      <a:endParaRPr lang="fr-FR" sz="240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2336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35000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35000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30000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30000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النتيجة الاجمالية</a:t>
                      </a:r>
                      <a:endParaRPr lang="fr-FR" sz="240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524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(12250)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(12250)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(10500)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(10500)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الضريبة على الأرباح</a:t>
                      </a:r>
                      <a:endParaRPr lang="fr-FR" sz="240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524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22750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22750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19500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19500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النتيجة الصافية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524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12000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12000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12000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12000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+</a:t>
                      </a:r>
                      <a:r>
                        <a:rPr lang="ar-SA" sz="2400" b="1" dirty="0" err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الاهلاك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524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34750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34750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31500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31500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/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التدفق النقدي للاستغلال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  <p:sp>
        <p:nvSpPr>
          <p:cNvPr id="3" name="Flèche en arc 2"/>
          <p:cNvSpPr/>
          <p:nvPr/>
        </p:nvSpPr>
        <p:spPr>
          <a:xfrm>
            <a:off x="3733800" y="1066800"/>
            <a:ext cx="381000" cy="609600"/>
          </a:xfrm>
          <a:prstGeom prst="circular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4" name="Flèche en arc 3"/>
          <p:cNvSpPr/>
          <p:nvPr/>
        </p:nvSpPr>
        <p:spPr>
          <a:xfrm>
            <a:off x="5029200" y="1066800"/>
            <a:ext cx="381000" cy="609600"/>
          </a:xfrm>
          <a:prstGeom prst="circular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6" name="Flèche en arc 5"/>
          <p:cNvSpPr/>
          <p:nvPr/>
        </p:nvSpPr>
        <p:spPr>
          <a:xfrm>
            <a:off x="2438400" y="1066800"/>
            <a:ext cx="381000" cy="609600"/>
          </a:xfrm>
          <a:prstGeom prst="circular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7" name="Flèche en arc 6"/>
          <p:cNvSpPr/>
          <p:nvPr/>
        </p:nvSpPr>
        <p:spPr>
          <a:xfrm>
            <a:off x="1143000" y="1066800"/>
            <a:ext cx="381000" cy="609600"/>
          </a:xfrm>
          <a:prstGeom prst="circular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9" name="Flèche courbée vers la gauche 8"/>
          <p:cNvSpPr/>
          <p:nvPr/>
        </p:nvSpPr>
        <p:spPr>
          <a:xfrm rot="5400000">
            <a:off x="-171450" y="1543050"/>
            <a:ext cx="457200" cy="571500"/>
          </a:xfrm>
          <a:prstGeom prst="curvedLeftArrow">
            <a:avLst/>
          </a:prstGeom>
          <a:solidFill>
            <a:srgbClr val="006600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-685800" y="1229380"/>
            <a:ext cx="10983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dirty="0" smtClean="0">
                <a:solidFill>
                  <a:srgbClr val="0066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28750</a:t>
            </a:r>
            <a:endParaRPr lang="fr-FR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/>
        </p:nvGraphicFramePr>
        <p:xfrm>
          <a:off x="304803" y="533400"/>
          <a:ext cx="8686797" cy="2103120"/>
        </p:xfrm>
        <a:graphic>
          <a:graphicData uri="http://schemas.openxmlformats.org/drawingml/2006/table">
            <a:tbl>
              <a:tblPr/>
              <a:tblGrid>
                <a:gridCol w="1229049"/>
                <a:gridCol w="1229049"/>
                <a:gridCol w="1229049"/>
                <a:gridCol w="1229049"/>
                <a:gridCol w="1188947"/>
                <a:gridCol w="2581654"/>
              </a:tblGrid>
              <a:tr h="774095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  <a:highlight>
                            <a:srgbClr val="C0C0C0"/>
                          </a:highlight>
                          <a:latin typeface="Calibri"/>
                          <a:ea typeface="Calibri"/>
                          <a:cs typeface="Times New Roman"/>
                        </a:rPr>
                        <a:t>52750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28750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27000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(</a:t>
                      </a:r>
                      <a:r>
                        <a:rPr lang="ar-SA" sz="24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3000</a:t>
                      </a:r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)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40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40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40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40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  <a:highlight>
                            <a:srgbClr val="C0C0C0"/>
                          </a:highlight>
                          <a:latin typeface="Calibri"/>
                          <a:ea typeface="Calibri"/>
                          <a:cs typeface="Times New Roman"/>
                        </a:rPr>
                        <a:t>تدفق نهاية المدة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indent="58738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BFR </a:t>
                      </a:r>
                      <a:r>
                        <a:rPr lang="ar-DZ" sz="24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 </a:t>
                      </a:r>
                      <a:r>
                        <a:rPr lang="ar-SA" sz="24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مسترجع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400" b="1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قيمة </a:t>
                      </a:r>
                      <a:r>
                        <a:rPr lang="ar-DZ" sz="2400" b="1" dirty="0" err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بيعية</a:t>
                      </a:r>
                      <a:r>
                        <a:rPr lang="ar-DZ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 صافية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ضريبة </a:t>
                      </a:r>
                      <a:r>
                        <a:rPr lang="ar-DZ" sz="2400" b="1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أرباح </a:t>
                      </a:r>
                      <a:r>
                        <a:rPr lang="ar-SA" sz="2400" b="1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رأسمالية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52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87500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34750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27750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31500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(</a:t>
                      </a:r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85000</a:t>
                      </a:r>
                      <a:r>
                        <a:rPr lang="ar-SA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) 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التدفق النقدي الصافي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  <p:sp>
        <p:nvSpPr>
          <p:cNvPr id="74753" name="Rectangle 1"/>
          <p:cNvSpPr>
            <a:spLocks noChangeArrowheads="1"/>
          </p:cNvSpPr>
          <p:nvPr/>
        </p:nvSpPr>
        <p:spPr bwMode="auto">
          <a:xfrm>
            <a:off x="228600" y="2819400"/>
            <a:ext cx="8686800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احتياج رأس المال العامل الإضافي للسنة 1 :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المخزون 3 شهر مخزون أمان من المشتريات:</a:t>
            </a: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40000 × 12/3 = 10000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الزبائن </a:t>
            </a:r>
            <a:r>
              <a:rPr kumimoji="0" lang="ar-DZ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إئتمان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تجاري 45 يوم من رقم الأعمال:</a:t>
            </a: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120000 × 12/1.5 = 15000</a:t>
            </a:r>
          </a:p>
          <a:p>
            <a:pPr algn="justLow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الموردون لا يوجد </a:t>
            </a:r>
            <a:r>
              <a:rPr lang="ar-DZ" sz="2800" b="1" dirty="0" err="1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إئتمان</a:t>
            </a: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تجاري :                 </a:t>
            </a:r>
            <a:r>
              <a:rPr lang="ar-DZ" sz="28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0 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8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BFR</a:t>
            </a:r>
            <a:r>
              <a:rPr kumimoji="0" lang="fr-FR" sz="2800" b="1" i="0" u="none" strike="noStrike" cap="none" normalizeH="0" baseline="-3000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sup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(1)= 10000+15000– 0= 25000</a:t>
            </a:r>
            <a:endParaRPr kumimoji="0" lang="ar-DZ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ي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تم تجهيزه في نهاية </a:t>
            </a:r>
            <a:r>
              <a:rPr kumimoji="0" lang="ar-DZ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س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0.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1"/>
          <p:cNvSpPr>
            <a:spLocks noChangeArrowheads="1"/>
          </p:cNvSpPr>
          <p:nvPr/>
        </p:nvSpPr>
        <p:spPr bwMode="auto">
          <a:xfrm>
            <a:off x="228600" y="1756589"/>
            <a:ext cx="8610600" cy="2739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Low" rtl="1" fontAlgn="base">
              <a:spcBef>
                <a:spcPct val="0"/>
              </a:spcBef>
              <a:spcAft>
                <a:spcPct val="0"/>
              </a:spcAft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ar-DZ" sz="3200" b="1" dirty="0" smtClean="0">
                <a:solidFill>
                  <a:srgbClr val="FF0000"/>
                </a:solidFill>
              </a:rPr>
              <a:t>احتياج رأس المال العامل الإضافي للسنة 2:</a:t>
            </a:r>
            <a:endParaRPr lang="fr-FR" sz="3200" dirty="0" smtClean="0">
              <a:solidFill>
                <a:srgbClr val="FF0000"/>
              </a:solidFill>
            </a:endParaRPr>
          </a:p>
          <a:p>
            <a:pPr marL="0" marR="0" lvl="0" indent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السنة 2 تتطلب احتياج رأس مال عامل إضافي (25000)، لأن لديها نفس رقم الأعمال والمشتريات، إلا أنها تستفيد من احتياج رأس المال العامل مسترجع يساوي 25000، ومنه: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-25000= 0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25000</a:t>
            </a:r>
            <a:r>
              <a:rPr kumimoji="0" lang="fr-FR" sz="28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BFR</a:t>
            </a:r>
            <a:r>
              <a:rPr kumimoji="0" lang="fr-FR" sz="2800" b="1" i="0" u="none" strike="noStrike" cap="none" normalizeH="0" baseline="-3000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sup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</a:t>
            </a:r>
            <a:r>
              <a:rPr lang="fr-FR" sz="2800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)=</a:t>
            </a:r>
            <a:endParaRPr kumimoji="0" lang="ar-DZ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لا يتم تجهيز أي مبلغ في نهاية السنة 1.</a:t>
            </a:r>
            <a:endParaRPr kumimoji="0" lang="ar-DZ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1"/>
          <p:cNvSpPr>
            <a:spLocks noChangeArrowheads="1"/>
          </p:cNvSpPr>
          <p:nvPr/>
        </p:nvSpPr>
        <p:spPr bwMode="auto">
          <a:xfrm>
            <a:off x="381000" y="2327970"/>
            <a:ext cx="8382000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يرغب مدير مؤسسة للصناعات الغذائية في إنشاء مصنع لزيت الزيتون، هذا المشروع يتطلب الاستثمارات التالية: حيازة تجهيزات بقيمة 100000 (من ضمنها 20000 مصاريف التركيب)، التجهيزات </a:t>
            </a:r>
            <a:r>
              <a:rPr kumimoji="0" lang="ar-DZ" sz="32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تهتلك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خطيا لمدة 5 سنوات. تم إنشاء مبنى للمصنع تكلفته المتوقعة 100000، </a:t>
            </a:r>
            <a:r>
              <a:rPr kumimoji="0" lang="ar-DZ" sz="32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يهتلك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خطيا لمدة 10 سنوات، البناء يتم على أرض حصلت عليها المؤسسة من سنتين بـ 40000، تقدر قيمتها السوقية الآن بـ 50000.</a:t>
            </a:r>
            <a:endParaRPr kumimoji="0" lang="fr-FR" sz="32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324600" y="990600"/>
            <a:ext cx="276261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indent="449263" algn="just" rtl="1" fontAlgn="base">
              <a:spcBef>
                <a:spcPct val="0"/>
              </a:spcBef>
              <a:spcAft>
                <a:spcPct val="0"/>
              </a:spcAft>
            </a:pPr>
            <a:r>
              <a:rPr lang="ar-DZ" sz="3600" b="1" dirty="0" smtClean="0">
                <a:solidFill>
                  <a:srgbClr val="FF0000"/>
                </a:solidFill>
                <a:latin typeface="Simplified Arabic"/>
                <a:ea typeface="Calibri" pitchFamily="34" charset="0"/>
                <a:cs typeface="Arial" pitchFamily="34" charset="0"/>
              </a:rPr>
              <a:t>التمرين الأول:</a:t>
            </a:r>
            <a:endParaRPr lang="fr-FR" sz="36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04800" y="1295400"/>
            <a:ext cx="8534400" cy="446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احتياج رأس المال العامل الإضافي للسنة 3 :</a:t>
            </a:r>
            <a:endParaRPr kumimoji="0" lang="fr-FR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المخزون: 3 شهر مخزون أمان من المشتريات:</a:t>
            </a: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45000 × 3/12 = 11250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الزبائن: </a:t>
            </a:r>
            <a:r>
              <a:rPr kumimoji="0" lang="ar-DZ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إئتمان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تجاري 45 يوم من رقم الأعمال:</a:t>
            </a: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140000 × 1.5/12 =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17500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.</a:t>
            </a:r>
          </a:p>
          <a:p>
            <a:pPr algn="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الموردون : لا يوجد </a:t>
            </a:r>
            <a:r>
              <a:rPr lang="ar-DZ" sz="2800" b="1" dirty="0" err="1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إئتمان</a:t>
            </a: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تجاري :                </a:t>
            </a:r>
            <a:r>
              <a:rPr lang="ar-DZ" sz="28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0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8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BFR</a:t>
            </a:r>
            <a:r>
              <a:rPr kumimoji="0" lang="fr-FR" sz="2800" b="1" i="0" u="none" strike="noStrike" cap="none" normalizeH="0" baseline="-3000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ex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(3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)= 17500+11250– 0= 28750</a:t>
            </a: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لكن س3 تسترجع احتياج رأس مال عامل 25000 من س2، ومنه: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2800" b="1" dirty="0" err="1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BFR</a:t>
            </a:r>
            <a:r>
              <a:rPr lang="fr-FR" sz="2800" b="1" baseline="-30000" dirty="0" err="1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sup</a:t>
            </a:r>
            <a:r>
              <a:rPr lang="fr-FR" sz="2800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(3) =</a:t>
            </a:r>
            <a:r>
              <a:rPr lang="ar-DZ" sz="2800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28750- 25000= 3750</a:t>
            </a: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يتم تجهيزه في نهاية سنة 2.</a:t>
            </a:r>
            <a:endParaRPr kumimoji="0" lang="ar-DZ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Rectangle 1"/>
          <p:cNvSpPr>
            <a:spLocks noChangeArrowheads="1"/>
          </p:cNvSpPr>
          <p:nvPr/>
        </p:nvSpPr>
        <p:spPr bwMode="auto">
          <a:xfrm>
            <a:off x="304800" y="1146989"/>
            <a:ext cx="8534400" cy="2739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احتياج رأس المال العامل الإضافي للسنة 4:</a:t>
            </a:r>
            <a:endParaRPr kumimoji="0" lang="fr-FR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السنة 4 تتطلب احتياج رأس مال عامل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28750)، لأن لديها نفس رقم الأعمال ومشتريات سنة 3، إلا أنها تستفيد من احتياج رأس المال العامل مسترجع يساوي 28750، ومنه: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BFR</a:t>
            </a:r>
            <a:r>
              <a:rPr kumimoji="0" lang="fr-FR" sz="2800" b="1" i="0" u="none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sup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(4)=28750 -28750 =0</a:t>
            </a:r>
            <a:endParaRPr kumimoji="0" lang="ar-DZ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لا يتم تجهيز أي مبلغ في نهاية سنة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ar-DZ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Rectangle 1"/>
          <p:cNvSpPr>
            <a:spLocks noChangeArrowheads="1"/>
          </p:cNvSpPr>
          <p:nvPr/>
        </p:nvSpPr>
        <p:spPr bwMode="auto">
          <a:xfrm>
            <a:off x="990600" y="304800"/>
            <a:ext cx="701185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حساب احتياج رأس المال العامل الإضافي </a:t>
            </a:r>
            <a:r>
              <a:rPr kumimoji="0" lang="fr-FR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BFR</a:t>
            </a:r>
            <a:r>
              <a:rPr kumimoji="0" lang="fr-FR" sz="32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sup</a:t>
            </a:r>
            <a:endParaRPr kumimoji="0" lang="fr-FR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Tableau 4"/>
          <p:cNvGraphicFramePr>
            <a:graphicFrameLocks noGrp="1"/>
          </p:cNvGraphicFramePr>
          <p:nvPr/>
        </p:nvGraphicFramePr>
        <p:xfrm>
          <a:off x="1" y="1207578"/>
          <a:ext cx="9143998" cy="4206240"/>
        </p:xfrm>
        <a:graphic>
          <a:graphicData uri="http://schemas.openxmlformats.org/drawingml/2006/table">
            <a:tbl>
              <a:tblPr/>
              <a:tblGrid>
                <a:gridCol w="1764139"/>
                <a:gridCol w="1370545"/>
                <a:gridCol w="1398659"/>
                <a:gridCol w="1370545"/>
                <a:gridCol w="1159693"/>
                <a:gridCol w="2080417"/>
              </a:tblGrid>
              <a:tr h="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5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fr-FR" sz="240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fr-FR" sz="240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البيان</a:t>
                      </a:r>
                      <a:endParaRPr lang="fr-FR" sz="240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328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ar-DZ" sz="2400" dirty="0" smtClean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ar-DZ" sz="2400" dirty="0" smtClean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ar-DZ" sz="2400" dirty="0" smtClean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 smtClean="0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28750</a:t>
                      </a:r>
                      <a:endParaRPr lang="fr-FR" sz="2400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11250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17500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28750</a:t>
                      </a:r>
                      <a:endParaRPr lang="fr-FR" sz="2400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28750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11250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17500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28750</a:t>
                      </a:r>
                      <a:endParaRPr lang="fr-FR" sz="2400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25000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10000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15000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25000</a:t>
                      </a:r>
                      <a:endParaRPr lang="fr-FR" sz="2400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25000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05435" algn="ctr"/>
                        </a:tabLst>
                      </a:pPr>
                      <a:r>
                        <a:rPr lang="ar-SA" sz="2400" b="1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10</a:t>
                      </a:r>
                      <a:r>
                        <a:rPr lang="ar-DZ" sz="2400" b="1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r>
                        <a:rPr lang="ar-SA" sz="2400" b="1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00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15000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25000</a:t>
                      </a:r>
                      <a:endParaRPr lang="fr-FR" sz="2400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مخزون الأمان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+ حقوق على زبائن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- ديون للموردين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indent="0" algn="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2400" b="1" i="0" kern="120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BFR</a:t>
                      </a:r>
                      <a:r>
                        <a:rPr kumimoji="0" lang="fr-FR" sz="2400" b="1" i="0" kern="1200" baseline="-2500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ex</a:t>
                      </a:r>
                      <a:endParaRPr kumimoji="0" lang="fr-FR" sz="2400" b="1" i="0" kern="1200" dirty="0" smtClean="0">
                        <a:solidFill>
                          <a:srgbClr val="C0000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r" rtl="1"/>
                      <a:r>
                        <a:rPr kumimoji="0" lang="fr-FR" sz="2400" b="1" kern="1200" dirty="0" err="1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BFR</a:t>
                      </a:r>
                      <a:r>
                        <a:rPr kumimoji="0" lang="fr-FR" sz="2400" b="1" kern="1200" baseline="-25000" dirty="0" err="1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réc</a:t>
                      </a:r>
                      <a:endParaRPr kumimoji="0" lang="fr-FR" sz="2400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indent="-34925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24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 </a:t>
                      </a:r>
                      <a:r>
                        <a:rPr kumimoji="0" lang="fr-FR" sz="2400" b="1" kern="1200" dirty="0" err="1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BFR</a:t>
                      </a:r>
                      <a:r>
                        <a:rPr kumimoji="0" lang="fr-FR" sz="2400" b="1" kern="1200" baseline="-25000" dirty="0" err="1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réc</a:t>
                      </a:r>
                      <a:r>
                        <a:rPr lang="ar-SA" sz="24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في نهاية المشروع يضاف </a:t>
                      </a:r>
                      <a:r>
                        <a:rPr lang="ar-SA" sz="2400" b="1" dirty="0" err="1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ل</a:t>
                      </a:r>
                      <a:r>
                        <a:rPr lang="ar-DZ" sz="24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ـ </a:t>
                      </a:r>
                      <a:r>
                        <a:rPr lang="ar-DZ" sz="2400" b="1" dirty="0" err="1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س</a:t>
                      </a:r>
                      <a:r>
                        <a:rPr lang="ar-SA" sz="24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4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-34925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indent="-34925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لا يجهز أي مبلغ في نهاية </a:t>
                      </a:r>
                      <a:r>
                        <a:rPr lang="ar-DZ" sz="2400" b="1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س</a:t>
                      </a:r>
                      <a:r>
                        <a:rPr lang="ar-SA" sz="2400" b="1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3750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يجهز فقط 3750 في نهاية </a:t>
                      </a:r>
                      <a:r>
                        <a:rPr lang="ar-DZ" sz="2400" b="1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س</a:t>
                      </a:r>
                      <a:r>
                        <a:rPr lang="ar-SA" sz="2400" b="1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fr-FR" sz="24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لا يجهز أي مبلغ في نهاية </a:t>
                      </a:r>
                      <a:r>
                        <a:rPr lang="ar-DZ" sz="2400" b="1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س</a:t>
                      </a:r>
                      <a:r>
                        <a:rPr lang="ar-SA" sz="2400" b="1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25000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يجهز في نهاية </a:t>
                      </a:r>
                      <a:r>
                        <a:rPr lang="ar-DZ" sz="2400" b="1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س</a:t>
                      </a:r>
                      <a:r>
                        <a:rPr lang="ar-SA" sz="2400" b="1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ar-SA" sz="2400" b="1" baseline="-25000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إضافي</a:t>
                      </a:r>
                      <a:r>
                        <a:rPr lang="ar-SA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 =  </a:t>
                      </a:r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BFR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  <p:cxnSp>
        <p:nvCxnSpPr>
          <p:cNvPr id="6" name="Connecteur droit avec flèche 5"/>
          <p:cNvCxnSpPr/>
          <p:nvPr/>
        </p:nvCxnSpPr>
        <p:spPr>
          <a:xfrm rot="5400000">
            <a:off x="5676900" y="3238500"/>
            <a:ext cx="381000" cy="304800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avec flèche 8"/>
          <p:cNvCxnSpPr/>
          <p:nvPr/>
        </p:nvCxnSpPr>
        <p:spPr>
          <a:xfrm rot="10800000" flipV="1">
            <a:off x="4267200" y="3200400"/>
            <a:ext cx="533400" cy="381000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/>
          <p:cNvCxnSpPr/>
          <p:nvPr/>
        </p:nvCxnSpPr>
        <p:spPr>
          <a:xfrm rot="10800000" flipV="1">
            <a:off x="2895600" y="3200400"/>
            <a:ext cx="609600" cy="304800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/>
          <p:cNvCxnSpPr/>
          <p:nvPr/>
        </p:nvCxnSpPr>
        <p:spPr>
          <a:xfrm rot="10800000" flipV="1">
            <a:off x="1371600" y="3200400"/>
            <a:ext cx="609600" cy="228600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263369" y="686212"/>
            <a:ext cx="8728550" cy="4876388"/>
            <a:chOff x="990" y="132"/>
            <a:chExt cx="9810" cy="4753"/>
          </a:xfrm>
        </p:grpSpPr>
        <p:cxnSp>
          <p:nvCxnSpPr>
            <p:cNvPr id="83971" name="AutoShape 3"/>
            <p:cNvCxnSpPr>
              <a:cxnSpLocks noChangeShapeType="1"/>
            </p:cNvCxnSpPr>
            <p:nvPr/>
          </p:nvCxnSpPr>
          <p:spPr bwMode="auto">
            <a:xfrm>
              <a:off x="10764" y="2476"/>
              <a:ext cx="0" cy="225"/>
            </a:xfrm>
            <a:prstGeom prst="straightConnector1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83972" name="AutoShape 4"/>
            <p:cNvCxnSpPr>
              <a:cxnSpLocks noChangeShapeType="1"/>
            </p:cNvCxnSpPr>
            <p:nvPr/>
          </p:nvCxnSpPr>
          <p:spPr bwMode="auto">
            <a:xfrm>
              <a:off x="7555" y="2475"/>
              <a:ext cx="0" cy="255"/>
            </a:xfrm>
            <a:prstGeom prst="straightConnector1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83973" name="AutoShape 5"/>
            <p:cNvCxnSpPr>
              <a:cxnSpLocks noChangeShapeType="1"/>
            </p:cNvCxnSpPr>
            <p:nvPr/>
          </p:nvCxnSpPr>
          <p:spPr bwMode="auto">
            <a:xfrm>
              <a:off x="5536" y="2445"/>
              <a:ext cx="0" cy="255"/>
            </a:xfrm>
            <a:prstGeom prst="straightConnector1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83974" name="AutoShape 6"/>
            <p:cNvCxnSpPr>
              <a:cxnSpLocks noChangeShapeType="1"/>
            </p:cNvCxnSpPr>
            <p:nvPr/>
          </p:nvCxnSpPr>
          <p:spPr bwMode="auto">
            <a:xfrm>
              <a:off x="9252" y="2475"/>
              <a:ext cx="0" cy="255"/>
            </a:xfrm>
            <a:prstGeom prst="straightConnector1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83975" name="AutoShape 7"/>
            <p:cNvCxnSpPr>
              <a:cxnSpLocks noChangeShapeType="1"/>
            </p:cNvCxnSpPr>
            <p:nvPr/>
          </p:nvCxnSpPr>
          <p:spPr bwMode="auto">
            <a:xfrm>
              <a:off x="3543" y="2460"/>
              <a:ext cx="0" cy="255"/>
            </a:xfrm>
            <a:prstGeom prst="straightConnector1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</p:cxnSp>
        <p:grpSp>
          <p:nvGrpSpPr>
            <p:cNvPr id="3" name="Group 8"/>
            <p:cNvGrpSpPr>
              <a:grpSpLocks/>
            </p:cNvGrpSpPr>
            <p:nvPr/>
          </p:nvGrpSpPr>
          <p:grpSpPr bwMode="auto">
            <a:xfrm>
              <a:off x="990" y="132"/>
              <a:ext cx="9810" cy="4753"/>
              <a:chOff x="990" y="132"/>
              <a:chExt cx="9810" cy="4753"/>
            </a:xfrm>
          </p:grpSpPr>
          <p:grpSp>
            <p:nvGrpSpPr>
              <p:cNvPr id="4" name="Group 9"/>
              <p:cNvGrpSpPr>
                <a:grpSpLocks/>
              </p:cNvGrpSpPr>
              <p:nvPr/>
            </p:nvGrpSpPr>
            <p:grpSpPr bwMode="auto">
              <a:xfrm>
                <a:off x="990" y="1830"/>
                <a:ext cx="9810" cy="1425"/>
                <a:chOff x="990" y="1830"/>
                <a:chExt cx="9810" cy="1425"/>
              </a:xfrm>
            </p:grpSpPr>
            <p:cxnSp>
              <p:nvCxnSpPr>
                <p:cNvPr id="83978" name="AutoShape 10"/>
                <p:cNvCxnSpPr>
                  <a:cxnSpLocks noChangeShapeType="1"/>
                </p:cNvCxnSpPr>
                <p:nvPr/>
              </p:nvCxnSpPr>
              <p:spPr bwMode="auto">
                <a:xfrm flipH="1">
                  <a:off x="990" y="2595"/>
                  <a:ext cx="9810" cy="0"/>
                </a:xfrm>
                <a:prstGeom prst="straightConnector1">
                  <a:avLst/>
                </a:prstGeom>
                <a:noFill/>
                <a:ln w="31750">
                  <a:solidFill>
                    <a:srgbClr val="000000"/>
                  </a:solidFill>
                  <a:round/>
                  <a:headEnd/>
                  <a:tailEnd type="triangle" w="med" len="med"/>
                </a:ln>
              </p:spPr>
            </p:cxnSp>
            <p:cxnSp>
              <p:nvCxnSpPr>
                <p:cNvPr id="83980" name="AutoShape 12"/>
                <p:cNvCxnSpPr>
                  <a:cxnSpLocks noChangeShapeType="1"/>
                </p:cNvCxnSpPr>
                <p:nvPr/>
              </p:nvCxnSpPr>
              <p:spPr bwMode="auto">
                <a:xfrm flipH="1">
                  <a:off x="8832" y="2595"/>
                  <a:ext cx="420" cy="0"/>
                </a:xfrm>
                <a:prstGeom prst="straightConnector1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</p:spPr>
            </p:cxnSp>
            <p:cxnSp>
              <p:nvCxnSpPr>
                <p:cNvPr id="83981" name="AutoShape 13"/>
                <p:cNvCxnSpPr>
                  <a:cxnSpLocks noChangeShapeType="1"/>
                </p:cNvCxnSpPr>
                <p:nvPr/>
              </p:nvCxnSpPr>
              <p:spPr bwMode="auto">
                <a:xfrm flipH="1">
                  <a:off x="7555" y="2595"/>
                  <a:ext cx="420" cy="0"/>
                </a:xfrm>
                <a:prstGeom prst="straightConnector1">
                  <a:avLst/>
                </a:prstGeom>
                <a:noFill/>
                <a:ln w="38100">
                  <a:solidFill>
                    <a:srgbClr val="009900"/>
                  </a:solidFill>
                  <a:round/>
                  <a:headEnd/>
                  <a:tailEnd/>
                </a:ln>
              </p:spPr>
            </p:cxnSp>
            <p:cxnSp>
              <p:nvCxnSpPr>
                <p:cNvPr id="83982" name="AutoShape 14"/>
                <p:cNvCxnSpPr>
                  <a:cxnSpLocks noChangeShapeType="1"/>
                </p:cNvCxnSpPr>
                <p:nvPr/>
              </p:nvCxnSpPr>
              <p:spPr bwMode="auto">
                <a:xfrm flipH="1">
                  <a:off x="7135" y="2595"/>
                  <a:ext cx="420" cy="0"/>
                </a:xfrm>
                <a:prstGeom prst="straightConnector1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</p:spPr>
            </p:cxnSp>
            <p:cxnSp>
              <p:nvCxnSpPr>
                <p:cNvPr id="83983" name="AutoShape 15"/>
                <p:cNvCxnSpPr>
                  <a:cxnSpLocks noChangeShapeType="1"/>
                </p:cNvCxnSpPr>
                <p:nvPr/>
              </p:nvCxnSpPr>
              <p:spPr bwMode="auto">
                <a:xfrm flipH="1">
                  <a:off x="5536" y="2580"/>
                  <a:ext cx="420" cy="0"/>
                </a:xfrm>
                <a:prstGeom prst="straightConnector1">
                  <a:avLst/>
                </a:prstGeom>
                <a:noFill/>
                <a:ln w="38100">
                  <a:solidFill>
                    <a:srgbClr val="009900"/>
                  </a:solidFill>
                  <a:round/>
                  <a:headEnd/>
                  <a:tailEnd/>
                </a:ln>
              </p:spPr>
            </p:cxnSp>
            <p:cxnSp>
              <p:nvCxnSpPr>
                <p:cNvPr id="83984" name="AutoShape 16"/>
                <p:cNvCxnSpPr>
                  <a:cxnSpLocks noChangeShapeType="1"/>
                </p:cNvCxnSpPr>
                <p:nvPr/>
              </p:nvCxnSpPr>
              <p:spPr bwMode="auto">
                <a:xfrm flipH="1">
                  <a:off x="4876" y="2580"/>
                  <a:ext cx="660" cy="0"/>
                </a:xfrm>
                <a:prstGeom prst="straightConnector1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</p:spPr>
            </p:cxnSp>
            <p:cxnSp>
              <p:nvCxnSpPr>
                <p:cNvPr id="83985" name="AutoShape 17"/>
                <p:cNvCxnSpPr>
                  <a:cxnSpLocks noChangeShapeType="1"/>
                </p:cNvCxnSpPr>
                <p:nvPr/>
              </p:nvCxnSpPr>
              <p:spPr bwMode="auto">
                <a:xfrm flipH="1">
                  <a:off x="3543" y="2580"/>
                  <a:ext cx="720" cy="1"/>
                </a:xfrm>
                <a:prstGeom prst="straightConnector1">
                  <a:avLst/>
                </a:prstGeom>
                <a:noFill/>
                <a:ln w="38100">
                  <a:solidFill>
                    <a:srgbClr val="009900"/>
                  </a:solidFill>
                  <a:round/>
                  <a:headEnd/>
                  <a:tailEnd/>
                </a:ln>
              </p:spPr>
            </p:cxnSp>
            <p:sp>
              <p:nvSpPr>
                <p:cNvPr id="83986" name="AutoShape 18"/>
                <p:cNvSpPr>
                  <a:spLocks noChangeArrowheads="1"/>
                </p:cNvSpPr>
                <p:nvPr/>
              </p:nvSpPr>
              <p:spPr bwMode="auto">
                <a:xfrm>
                  <a:off x="9016" y="1980"/>
                  <a:ext cx="690" cy="555"/>
                </a:xfrm>
                <a:prstGeom prst="curvedDownArrow">
                  <a:avLst>
                    <a:gd name="adj1" fmla="val 24865"/>
                    <a:gd name="adj2" fmla="val 49730"/>
                    <a:gd name="adj3" fmla="val 33333"/>
                  </a:avLst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 sz="2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83987" name="AutoShape 19"/>
                <p:cNvSpPr>
                  <a:spLocks noChangeArrowheads="1"/>
                </p:cNvSpPr>
                <p:nvPr/>
              </p:nvSpPr>
              <p:spPr bwMode="auto">
                <a:xfrm rot="11153199">
                  <a:off x="7284" y="2633"/>
                  <a:ext cx="594" cy="585"/>
                </a:xfrm>
                <a:prstGeom prst="curvedDownArrow">
                  <a:avLst>
                    <a:gd name="adj1" fmla="val 20308"/>
                    <a:gd name="adj2" fmla="val 40615"/>
                    <a:gd name="adj3" fmla="val 33333"/>
                  </a:avLst>
                </a:prstGeom>
                <a:solidFill>
                  <a:srgbClr val="009900"/>
                </a:solidFill>
                <a:ln w="9525">
                  <a:solidFill>
                    <a:srgbClr val="0099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 sz="2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cxnSp>
              <p:nvCxnSpPr>
                <p:cNvPr id="83988" name="AutoShape 20"/>
                <p:cNvCxnSpPr>
                  <a:cxnSpLocks noChangeShapeType="1"/>
                </p:cNvCxnSpPr>
                <p:nvPr/>
              </p:nvCxnSpPr>
              <p:spPr bwMode="auto">
                <a:xfrm>
                  <a:off x="7345" y="1830"/>
                  <a:ext cx="0" cy="675"/>
                </a:xfrm>
                <a:prstGeom prst="straightConnector1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 type="triangle" w="med" len="med"/>
                </a:ln>
              </p:spPr>
            </p:cxnSp>
            <p:sp>
              <p:nvSpPr>
                <p:cNvPr id="83989" name="AutoShape 21"/>
                <p:cNvSpPr>
                  <a:spLocks noChangeArrowheads="1"/>
                </p:cNvSpPr>
                <p:nvPr/>
              </p:nvSpPr>
              <p:spPr bwMode="auto">
                <a:xfrm rot="11153199">
                  <a:off x="5161" y="2670"/>
                  <a:ext cx="594" cy="585"/>
                </a:xfrm>
                <a:prstGeom prst="curvedDownArrow">
                  <a:avLst>
                    <a:gd name="adj1" fmla="val 20308"/>
                    <a:gd name="adj2" fmla="val 40615"/>
                    <a:gd name="adj3" fmla="val 33333"/>
                  </a:avLst>
                </a:prstGeom>
                <a:solidFill>
                  <a:srgbClr val="009900"/>
                </a:solidFill>
                <a:ln w="9525">
                  <a:solidFill>
                    <a:srgbClr val="0099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 sz="2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cxnSp>
              <p:nvCxnSpPr>
                <p:cNvPr id="83990" name="AutoShape 22"/>
                <p:cNvCxnSpPr>
                  <a:cxnSpLocks noChangeShapeType="1"/>
                </p:cNvCxnSpPr>
                <p:nvPr/>
              </p:nvCxnSpPr>
              <p:spPr bwMode="auto">
                <a:xfrm flipH="1">
                  <a:off x="5281" y="2490"/>
                  <a:ext cx="240" cy="1"/>
                </a:xfrm>
                <a:prstGeom prst="straightConnector1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</p:spPr>
            </p:cxnSp>
            <p:sp>
              <p:nvSpPr>
                <p:cNvPr id="83991" name="AutoShape 23"/>
                <p:cNvSpPr>
                  <a:spLocks noChangeArrowheads="1"/>
                </p:cNvSpPr>
                <p:nvPr/>
              </p:nvSpPr>
              <p:spPr bwMode="auto">
                <a:xfrm>
                  <a:off x="5296" y="1890"/>
                  <a:ext cx="690" cy="555"/>
                </a:xfrm>
                <a:prstGeom prst="curvedDownArrow">
                  <a:avLst>
                    <a:gd name="adj1" fmla="val 24865"/>
                    <a:gd name="adj2" fmla="val 49730"/>
                    <a:gd name="adj3" fmla="val 33333"/>
                  </a:avLst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 sz="2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83992" name="AutoShape 24"/>
                <p:cNvSpPr>
                  <a:spLocks noChangeArrowheads="1"/>
                </p:cNvSpPr>
                <p:nvPr/>
              </p:nvSpPr>
              <p:spPr bwMode="auto">
                <a:xfrm rot="11153199">
                  <a:off x="3118" y="2670"/>
                  <a:ext cx="594" cy="585"/>
                </a:xfrm>
                <a:prstGeom prst="curvedDownArrow">
                  <a:avLst>
                    <a:gd name="adj1" fmla="val 20308"/>
                    <a:gd name="adj2" fmla="val 40615"/>
                    <a:gd name="adj3" fmla="val 33333"/>
                  </a:avLst>
                </a:prstGeom>
                <a:solidFill>
                  <a:srgbClr val="009900"/>
                </a:solidFill>
                <a:ln w="9525">
                  <a:solidFill>
                    <a:srgbClr val="0099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 sz="2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5" name="Group 25"/>
              <p:cNvGrpSpPr>
                <a:grpSpLocks/>
              </p:cNvGrpSpPr>
              <p:nvPr/>
            </p:nvGrpSpPr>
            <p:grpSpPr bwMode="auto">
              <a:xfrm>
                <a:off x="2664" y="132"/>
                <a:ext cx="7897" cy="4753"/>
                <a:chOff x="2664" y="132"/>
                <a:chExt cx="7897" cy="4753"/>
              </a:xfrm>
            </p:grpSpPr>
            <p:grpSp>
              <p:nvGrpSpPr>
                <p:cNvPr id="6" name="Group 26"/>
                <p:cNvGrpSpPr>
                  <a:grpSpLocks/>
                </p:cNvGrpSpPr>
                <p:nvPr/>
              </p:nvGrpSpPr>
              <p:grpSpPr bwMode="auto">
                <a:xfrm>
                  <a:off x="2664" y="132"/>
                  <a:ext cx="7897" cy="4753"/>
                  <a:chOff x="2664" y="117"/>
                  <a:chExt cx="7897" cy="4753"/>
                </a:xfrm>
              </p:grpSpPr>
              <p:sp>
                <p:nvSpPr>
                  <p:cNvPr id="83995" name="Text Box 2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9346" y="2640"/>
                    <a:ext cx="1215" cy="744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>
                    <a:solidFill>
                      <a:srgbClr val="FFFFFF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ctr" defTabSz="914400" rtl="1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ar-DZ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Arial" pitchFamily="34" charset="0"/>
                        <a:cs typeface="Times New Roman" pitchFamily="18" charset="0"/>
                      </a:rPr>
                      <a:t>س 0 (إنشاء)</a:t>
                    </a:r>
                    <a:endParaRPr kumimoji="0" lang="fr-FR" sz="24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3996" name="Text Box 2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006" y="2698"/>
                    <a:ext cx="1081" cy="835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>
                    <a:solidFill>
                      <a:srgbClr val="FFFFFF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ctr" defTabSz="914400" rtl="1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ar-DZ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Arial" pitchFamily="34" charset="0"/>
                        <a:cs typeface="Times New Roman" pitchFamily="18" charset="0"/>
                      </a:rPr>
                      <a:t>س1 (نشاط)</a:t>
                    </a:r>
                    <a:endParaRPr kumimoji="0" lang="fr-FR" sz="24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3997" name="Text Box 2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6004" y="2670"/>
                    <a:ext cx="1199" cy="863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>
                    <a:solidFill>
                      <a:srgbClr val="FFFFFF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ctr" defTabSz="914400" rtl="1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ar-DZ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Arial" pitchFamily="34" charset="0"/>
                        <a:cs typeface="Times New Roman" pitchFamily="18" charset="0"/>
                      </a:rPr>
                      <a:t>س2 (نشاط)</a:t>
                    </a:r>
                    <a:endParaRPr kumimoji="0" lang="fr-FR" sz="24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3998" name="Text Box 3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834" y="2670"/>
                    <a:ext cx="1313" cy="863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>
                    <a:solidFill>
                      <a:srgbClr val="FFFFFF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ctr" defTabSz="914400" rtl="1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ar-DZ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Arial" pitchFamily="34" charset="0"/>
                        <a:cs typeface="Times New Roman" pitchFamily="18" charset="0"/>
                      </a:rPr>
                      <a:t>س3  (نشاط)</a:t>
                    </a:r>
                    <a:endParaRPr kumimoji="0" lang="fr-FR" sz="24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4000" name="Text Box 3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487" y="1350"/>
                    <a:ext cx="1801" cy="540"/>
                  </a:xfrm>
                  <a:prstGeom prst="rect">
                    <a:avLst/>
                  </a:prstGeom>
                  <a:solidFill>
                    <a:srgbClr val="FF6600"/>
                  </a:solidFill>
                  <a:ln w="9525">
                    <a:solidFill>
                      <a:srgbClr val="FFFFFF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fr-FR" sz="2400" b="1" i="0" u="none" strike="noStrike" cap="none" normalizeH="0" baseline="0" dirty="0" err="1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Arial" pitchFamily="34" charset="0"/>
                        <a:cs typeface="Times New Roman" pitchFamily="18" charset="0"/>
                      </a:rPr>
                      <a:t>BFR</a:t>
                    </a:r>
                    <a:r>
                      <a:rPr kumimoji="0" lang="fr-FR" sz="2400" b="1" i="0" u="none" strike="noStrike" cap="none" normalizeH="0" baseline="-25000" dirty="0" err="1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Arial" pitchFamily="34" charset="0"/>
                        <a:cs typeface="Times New Roman" pitchFamily="18" charset="0"/>
                      </a:rPr>
                      <a:t>sup</a:t>
                    </a:r>
                    <a:r>
                      <a:rPr kumimoji="0" lang="fr-FR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Arial" pitchFamily="34" charset="0"/>
                        <a:cs typeface="Times New Roman" pitchFamily="18" charset="0"/>
                      </a:rPr>
                      <a:t>(1)</a:t>
                    </a:r>
                    <a:endParaRPr kumimoji="0" lang="fr-FR" sz="2400" b="0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4001" name="Text Box 3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6880" y="3632"/>
                    <a:ext cx="1694" cy="540"/>
                  </a:xfrm>
                  <a:prstGeom prst="rect">
                    <a:avLst/>
                  </a:prstGeom>
                  <a:solidFill>
                    <a:srgbClr val="66FFFF"/>
                  </a:solidFill>
                  <a:ln w="9525">
                    <a:solidFill>
                      <a:srgbClr val="FFFFFF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fr-FR" sz="2400" b="1" i="0" u="none" strike="noStrike" cap="none" normalizeH="0" baseline="0" dirty="0" err="1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ea typeface="Arial" pitchFamily="34" charset="0"/>
                        <a:cs typeface="Times New Roman" pitchFamily="18" charset="0"/>
                      </a:rPr>
                      <a:t>BFR</a:t>
                    </a:r>
                    <a:r>
                      <a:rPr kumimoji="0" lang="fr-FR" sz="2400" b="1" i="0" u="none" strike="noStrike" cap="none" normalizeH="0" baseline="-25000" dirty="0" err="1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ea typeface="Arial" pitchFamily="34" charset="0"/>
                        <a:cs typeface="Times New Roman" pitchFamily="18" charset="0"/>
                      </a:rPr>
                      <a:t>réc</a:t>
                    </a:r>
                    <a:r>
                      <a:rPr kumimoji="0" lang="fr-FR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ea typeface="Arial" pitchFamily="34" charset="0"/>
                        <a:cs typeface="Times New Roman" pitchFamily="18" charset="0"/>
                      </a:rPr>
                      <a:t>(1)</a:t>
                    </a:r>
                    <a:endParaRPr kumimoji="0" lang="fr-FR" sz="2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4002" name="Text Box 3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6625" y="1380"/>
                    <a:ext cx="1692" cy="540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>
                    <a:solidFill>
                      <a:srgbClr val="FFFFFF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fr-FR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Arial" pitchFamily="34" charset="0"/>
                        <a:cs typeface="Times New Roman" pitchFamily="18" charset="0"/>
                      </a:rPr>
                      <a:t>BFR</a:t>
                    </a:r>
                    <a:r>
                      <a:rPr kumimoji="0" lang="fr-FR" sz="2400" b="1" i="0" u="none" strike="noStrike" cap="none" normalizeH="0" baseline="-2500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Arial" pitchFamily="34" charset="0"/>
                        <a:cs typeface="Times New Roman" pitchFamily="18" charset="0"/>
                      </a:rPr>
                      <a:t>sup</a:t>
                    </a:r>
                    <a:r>
                      <a:rPr kumimoji="0" lang="fr-FR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Arial" pitchFamily="34" charset="0"/>
                        <a:cs typeface="Times New Roman" pitchFamily="18" charset="0"/>
                      </a:rPr>
                      <a:t>(2)</a:t>
                    </a:r>
                    <a:endParaRPr kumimoji="0" lang="fr-FR" sz="24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4003" name="Text Box 3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577" y="117"/>
                    <a:ext cx="1880" cy="1085"/>
                  </a:xfrm>
                  <a:prstGeom prst="rect">
                    <a:avLst/>
                  </a:prstGeom>
                  <a:solidFill>
                    <a:srgbClr val="FFC000"/>
                  </a:solidFill>
                  <a:ln w="9525">
                    <a:solidFill>
                      <a:srgbClr val="FFFFFF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ctr" defTabSz="914400" rtl="1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ar-DZ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Arial" pitchFamily="34" charset="0"/>
                        <a:cs typeface="Times New Roman" pitchFamily="18" charset="0"/>
                      </a:rPr>
                      <a:t>س 2 لها نفس مستوى نشاط </a:t>
                    </a:r>
                    <a:r>
                      <a:rPr kumimoji="0" lang="ar-DZ" sz="2400" b="1" i="0" u="none" strike="noStrike" cap="none" normalizeH="0" baseline="0" dirty="0" err="1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Arial" pitchFamily="34" charset="0"/>
                        <a:cs typeface="Times New Roman" pitchFamily="18" charset="0"/>
                      </a:rPr>
                      <a:t>س</a:t>
                    </a:r>
                    <a:r>
                      <a:rPr kumimoji="0" lang="ar-DZ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Arial" pitchFamily="34" charset="0"/>
                        <a:cs typeface="Times New Roman" pitchFamily="18" charset="0"/>
                      </a:rPr>
                      <a:t> 1</a:t>
                    </a:r>
                    <a:endParaRPr kumimoji="0" lang="fr-FR" sz="24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4004" name="Text Box 3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6775" y="4330"/>
                    <a:ext cx="2055" cy="540"/>
                  </a:xfrm>
                  <a:prstGeom prst="rect">
                    <a:avLst/>
                  </a:prstGeom>
                  <a:solidFill>
                    <a:srgbClr val="FF6600"/>
                  </a:solidFill>
                  <a:ln w="9525">
                    <a:solidFill>
                      <a:srgbClr val="FFFFFF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fr-FR" sz="2400" b="1" i="0" u="none" strike="noStrike" cap="none" normalizeH="0" baseline="0" dirty="0" err="1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Arial" pitchFamily="34" charset="0"/>
                        <a:cs typeface="Times New Roman" pitchFamily="18" charset="0"/>
                      </a:rPr>
                      <a:t>BFR</a:t>
                    </a:r>
                    <a:r>
                      <a:rPr kumimoji="0" lang="fr-FR" sz="2400" b="1" i="0" u="none" strike="noStrike" cap="none" normalizeH="0" baseline="-25000" dirty="0" err="1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Arial" pitchFamily="34" charset="0"/>
                        <a:cs typeface="Times New Roman" pitchFamily="18" charset="0"/>
                      </a:rPr>
                      <a:t>net</a:t>
                    </a:r>
                    <a:r>
                      <a:rPr kumimoji="0" lang="fr-FR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Arial" pitchFamily="34" charset="0"/>
                        <a:cs typeface="Times New Roman" pitchFamily="18" charset="0"/>
                      </a:rPr>
                      <a:t>(2)=0</a:t>
                    </a:r>
                    <a:endParaRPr kumimoji="0" lang="fr-FR" sz="2400" b="0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4005" name="Text Box 3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720" y="3641"/>
                    <a:ext cx="1611" cy="540"/>
                  </a:xfrm>
                  <a:prstGeom prst="rect">
                    <a:avLst/>
                  </a:prstGeom>
                  <a:solidFill>
                    <a:srgbClr val="66FFFF"/>
                  </a:solidFill>
                  <a:ln w="9525">
                    <a:solidFill>
                      <a:srgbClr val="FFFFFF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fr-FR" sz="2400" b="1" i="0" u="none" strike="noStrike" cap="none" normalizeH="0" baseline="0" dirty="0" err="1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ea typeface="Arial" pitchFamily="34" charset="0"/>
                        <a:cs typeface="Times New Roman" pitchFamily="18" charset="0"/>
                      </a:rPr>
                      <a:t>BFR</a:t>
                    </a:r>
                    <a:r>
                      <a:rPr kumimoji="0" lang="fr-FR" sz="2400" b="1" i="0" u="none" strike="noStrike" cap="none" normalizeH="0" baseline="-25000" dirty="0" err="1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ea typeface="Arial" pitchFamily="34" charset="0"/>
                        <a:cs typeface="Times New Roman" pitchFamily="18" charset="0"/>
                      </a:rPr>
                      <a:t>réc</a:t>
                    </a:r>
                    <a:r>
                      <a:rPr kumimoji="0" lang="fr-FR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ea typeface="Arial" pitchFamily="34" charset="0"/>
                        <a:cs typeface="Times New Roman" pitchFamily="18" charset="0"/>
                      </a:rPr>
                      <a:t>(2)</a:t>
                    </a:r>
                    <a:endParaRPr kumimoji="0" lang="fr-FR" sz="2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4006" name="Text Box 3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606" y="117"/>
                    <a:ext cx="1816" cy="1100"/>
                  </a:xfrm>
                  <a:prstGeom prst="rect">
                    <a:avLst/>
                  </a:prstGeom>
                  <a:solidFill>
                    <a:srgbClr val="FF6699"/>
                  </a:solidFill>
                  <a:ln w="9525">
                    <a:solidFill>
                      <a:srgbClr val="FFFFFF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ctr" defTabSz="914400" rtl="1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ar-DZ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Arial" pitchFamily="34" charset="0"/>
                        <a:cs typeface="Times New Roman" pitchFamily="18" charset="0"/>
                      </a:rPr>
                      <a:t>مستوى نشاط</a:t>
                    </a:r>
                    <a:r>
                      <a:rPr kumimoji="0" lang="fr-FR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Arial" pitchFamily="34" charset="0"/>
                        <a:cs typeface="Times New Roman" pitchFamily="18" charset="0"/>
                      </a:rPr>
                      <a:t> </a:t>
                    </a:r>
                    <a:r>
                      <a:rPr kumimoji="0" lang="ar-DZ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Arial" pitchFamily="34" charset="0"/>
                        <a:cs typeface="Times New Roman" pitchFamily="18" charset="0"/>
                      </a:rPr>
                      <a:t>س </a:t>
                    </a:r>
                    <a:r>
                      <a:rPr kumimoji="0" lang="fr-FR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Arial" pitchFamily="34" charset="0"/>
                        <a:cs typeface="Times New Roman" pitchFamily="18" charset="0"/>
                      </a:rPr>
                      <a:t>3</a:t>
                    </a:r>
                    <a:r>
                      <a:rPr kumimoji="0" lang="ar-DZ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Arial" pitchFamily="34" charset="0"/>
                        <a:cs typeface="Times New Roman" pitchFamily="18" charset="0"/>
                      </a:rPr>
                      <a:t> أعلى من </a:t>
                    </a:r>
                    <a:r>
                      <a:rPr kumimoji="0" lang="ar-DZ" sz="2400" b="1" i="0" u="none" strike="noStrike" cap="none" normalizeH="0" baseline="0" dirty="0" err="1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Arial" pitchFamily="34" charset="0"/>
                        <a:cs typeface="Times New Roman" pitchFamily="18" charset="0"/>
                      </a:rPr>
                      <a:t>س</a:t>
                    </a:r>
                    <a:r>
                      <a:rPr kumimoji="0" lang="ar-DZ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Arial" pitchFamily="34" charset="0"/>
                        <a:cs typeface="Times New Roman" pitchFamily="18" charset="0"/>
                      </a:rPr>
                      <a:t> 2</a:t>
                    </a:r>
                    <a:endParaRPr kumimoji="0" lang="fr-FR" sz="24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4007" name="Text Box 3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777" y="1320"/>
                    <a:ext cx="1706" cy="540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>
                    <a:solidFill>
                      <a:srgbClr val="FFFFFF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fr-FR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Arial" pitchFamily="34" charset="0"/>
                        <a:cs typeface="Times New Roman" pitchFamily="18" charset="0"/>
                      </a:rPr>
                      <a:t>BFR</a:t>
                    </a:r>
                    <a:r>
                      <a:rPr kumimoji="0" lang="fr-FR" sz="2400" b="1" i="0" u="none" strike="noStrike" cap="none" normalizeH="0" baseline="-2500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Arial" pitchFamily="34" charset="0"/>
                        <a:cs typeface="Times New Roman" pitchFamily="18" charset="0"/>
                      </a:rPr>
                      <a:t>sup</a:t>
                    </a:r>
                    <a:r>
                      <a:rPr kumimoji="0" lang="fr-FR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Arial" pitchFamily="34" charset="0"/>
                        <a:cs typeface="Times New Roman" pitchFamily="18" charset="0"/>
                      </a:rPr>
                      <a:t>(3)</a:t>
                    </a:r>
                    <a:endParaRPr kumimoji="0" lang="fr-FR" sz="24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4008" name="Text Box 4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634" y="4330"/>
                    <a:ext cx="1884" cy="540"/>
                  </a:xfrm>
                  <a:prstGeom prst="rect">
                    <a:avLst/>
                  </a:prstGeom>
                  <a:solidFill>
                    <a:srgbClr val="FF6600"/>
                  </a:solidFill>
                  <a:ln w="9525">
                    <a:solidFill>
                      <a:srgbClr val="FFFFFF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fr-FR" sz="2400" b="1" i="0" u="none" strike="noStrike" cap="none" normalizeH="0" baseline="0" dirty="0" err="1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Arial" pitchFamily="34" charset="0"/>
                        <a:cs typeface="Times New Roman" pitchFamily="18" charset="0"/>
                      </a:rPr>
                      <a:t>BFR</a:t>
                    </a:r>
                    <a:r>
                      <a:rPr kumimoji="0" lang="fr-FR" sz="2400" b="1" i="0" u="none" strike="noStrike" cap="none" normalizeH="0" baseline="-25000" dirty="0" err="1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Arial" pitchFamily="34" charset="0"/>
                        <a:cs typeface="Times New Roman" pitchFamily="18" charset="0"/>
                      </a:rPr>
                      <a:t>net</a:t>
                    </a:r>
                    <a:r>
                      <a:rPr kumimoji="0" lang="fr-FR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Arial" pitchFamily="34" charset="0"/>
                        <a:cs typeface="Times New Roman" pitchFamily="18" charset="0"/>
                      </a:rPr>
                      <a:t>(3)</a:t>
                    </a:r>
                    <a:endParaRPr kumimoji="0" lang="fr-FR" sz="2400" b="0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4009" name="Text Box 4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664" y="3665"/>
                    <a:ext cx="1644" cy="540"/>
                  </a:xfrm>
                  <a:prstGeom prst="rect">
                    <a:avLst/>
                  </a:prstGeom>
                  <a:solidFill>
                    <a:srgbClr val="66FFFF"/>
                  </a:solidFill>
                  <a:ln w="9525">
                    <a:solidFill>
                      <a:srgbClr val="FFFFFF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fr-FR" sz="2400" b="1" i="0" u="none" strike="noStrike" cap="none" normalizeH="0" baseline="0" dirty="0" err="1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ea typeface="Arial" pitchFamily="34" charset="0"/>
                        <a:cs typeface="Times New Roman" pitchFamily="18" charset="0"/>
                      </a:rPr>
                      <a:t>BFR</a:t>
                    </a:r>
                    <a:r>
                      <a:rPr kumimoji="0" lang="fr-FR" sz="2400" b="1" i="0" u="none" strike="noStrike" cap="none" normalizeH="0" baseline="-25000" dirty="0" err="1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ea typeface="Arial" pitchFamily="34" charset="0"/>
                        <a:cs typeface="Times New Roman" pitchFamily="18" charset="0"/>
                      </a:rPr>
                      <a:t>réc</a:t>
                    </a:r>
                    <a:r>
                      <a:rPr kumimoji="0" lang="fr-FR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ea typeface="Arial" pitchFamily="34" charset="0"/>
                        <a:cs typeface="Times New Roman" pitchFamily="18" charset="0"/>
                      </a:rPr>
                      <a:t>(3)</a:t>
                    </a:r>
                    <a:endParaRPr kumimoji="0" lang="fr-FR" sz="2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84010" name="Text Box 42"/>
                <p:cNvSpPr txBox="1">
                  <a:spLocks noChangeArrowheads="1"/>
                </p:cNvSpPr>
                <p:nvPr/>
              </p:nvSpPr>
              <p:spPr bwMode="auto">
                <a:xfrm>
                  <a:off x="7530" y="132"/>
                  <a:ext cx="1683" cy="1085"/>
                </a:xfrm>
                <a:prstGeom prst="rect">
                  <a:avLst/>
                </a:prstGeom>
                <a:solidFill>
                  <a:srgbClr val="FFC000"/>
                </a:solidFill>
                <a:ln w="9525">
                  <a:solidFill>
                    <a:srgbClr val="FFFFFF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DZ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Times New Roman" pitchFamily="18" charset="0"/>
                    </a:rPr>
                    <a:t>س 1 ليس قبلها سنة</a:t>
                  </a:r>
                  <a:r>
                    <a:rPr lang="ar-DZ" sz="2400" b="1" dirty="0" smtClean="0">
                      <a:solidFill>
                        <a:srgbClr val="000000"/>
                      </a:solidFill>
                      <a:latin typeface="Times New Roman" pitchFamily="18" charset="0"/>
                      <a:ea typeface="Arial" pitchFamily="34" charset="0"/>
                      <a:cs typeface="Times New Roman" pitchFamily="18" charset="0"/>
                    </a:rPr>
                    <a:t>:</a:t>
                  </a:r>
                  <a:endParaRPr kumimoji="0" lang="ar-DZ" sz="24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endParaRPr>
                </a:p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DZ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Times New Roman" pitchFamily="18" charset="0"/>
                    </a:rPr>
                    <a:t> احتياج كبير</a:t>
                  </a:r>
                  <a:endParaRPr kumimoji="0" lang="fr-FR" sz="2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cxnSp>
        <p:nvCxnSpPr>
          <p:cNvPr id="43" name="AutoShape 16"/>
          <p:cNvCxnSpPr>
            <a:cxnSpLocks noChangeShapeType="1"/>
          </p:cNvCxnSpPr>
          <p:nvPr/>
        </p:nvCxnSpPr>
        <p:spPr bwMode="auto">
          <a:xfrm flipH="1">
            <a:off x="1905000" y="3200400"/>
            <a:ext cx="587242" cy="0"/>
          </a:xfrm>
          <a:prstGeom prst="straightConnector1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</p:cxnSp>
      <p:cxnSp>
        <p:nvCxnSpPr>
          <p:cNvPr id="44" name="AutoShape 20"/>
          <p:cNvCxnSpPr>
            <a:cxnSpLocks noChangeShapeType="1"/>
          </p:cNvCxnSpPr>
          <p:nvPr/>
        </p:nvCxnSpPr>
        <p:spPr bwMode="auto">
          <a:xfrm>
            <a:off x="2209800" y="2505742"/>
            <a:ext cx="0" cy="692523"/>
          </a:xfrm>
          <a:prstGeom prst="straightConnector1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</p:cxnSp>
      <p:sp>
        <p:nvSpPr>
          <p:cNvPr id="45" name="Text Box 34"/>
          <p:cNvSpPr txBox="1">
            <a:spLocks noChangeArrowheads="1"/>
          </p:cNvSpPr>
          <p:nvPr/>
        </p:nvSpPr>
        <p:spPr bwMode="auto">
          <a:xfrm>
            <a:off x="1066800" y="1981200"/>
            <a:ext cx="1505475" cy="554018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sz="2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BFR</a:t>
            </a:r>
            <a:r>
              <a:rPr kumimoji="0" lang="fr-FR" sz="2400" b="1" i="0" u="none" strike="noStrike" cap="none" normalizeH="0" baseline="-25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sup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(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4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)</a:t>
            </a:r>
            <a:endParaRPr kumimoji="0" lang="fr-F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 Box 40"/>
          <p:cNvSpPr txBox="1">
            <a:spLocks noChangeArrowheads="1"/>
          </p:cNvSpPr>
          <p:nvPr/>
        </p:nvSpPr>
        <p:spPr bwMode="auto">
          <a:xfrm>
            <a:off x="1524000" y="5029200"/>
            <a:ext cx="1797479" cy="554018"/>
          </a:xfrm>
          <a:prstGeom prst="rect">
            <a:avLst/>
          </a:prstGeom>
          <a:solidFill>
            <a:srgbClr val="FF6600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sz="24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BFR</a:t>
            </a:r>
            <a:r>
              <a:rPr kumimoji="0" lang="fr-FR" sz="2400" b="1" i="0" u="none" strike="noStrike" cap="none" normalizeH="0" baseline="-2500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net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(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4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)=0</a:t>
            </a:r>
            <a:endParaRPr kumimoji="0" lang="fr-FR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8" name="AutoShape 7"/>
          <p:cNvCxnSpPr>
            <a:cxnSpLocks noChangeShapeType="1"/>
          </p:cNvCxnSpPr>
          <p:nvPr/>
        </p:nvCxnSpPr>
        <p:spPr bwMode="auto">
          <a:xfrm>
            <a:off x="685800" y="3079230"/>
            <a:ext cx="0" cy="261620"/>
          </a:xfrm>
          <a:prstGeom prst="straightConnector1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</p:cxnSp>
      <p:sp>
        <p:nvSpPr>
          <p:cNvPr id="49" name="Text Box 30"/>
          <p:cNvSpPr txBox="1">
            <a:spLocks noChangeArrowheads="1"/>
          </p:cNvSpPr>
          <p:nvPr/>
        </p:nvSpPr>
        <p:spPr bwMode="auto">
          <a:xfrm>
            <a:off x="1066800" y="3276600"/>
            <a:ext cx="1066800" cy="885404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س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4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 (نشاط)</a:t>
            </a:r>
            <a:endParaRPr kumimoji="0" lang="fr-F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0" name="AutoShape 17"/>
          <p:cNvCxnSpPr>
            <a:cxnSpLocks noChangeShapeType="1"/>
          </p:cNvCxnSpPr>
          <p:nvPr/>
        </p:nvCxnSpPr>
        <p:spPr bwMode="auto">
          <a:xfrm flipH="1">
            <a:off x="685800" y="3200400"/>
            <a:ext cx="640628" cy="1026"/>
          </a:xfrm>
          <a:prstGeom prst="straightConnector1">
            <a:avLst/>
          </a:prstGeom>
          <a:noFill/>
          <a:ln w="38100">
            <a:solidFill>
              <a:srgbClr val="009900"/>
            </a:solidFill>
            <a:round/>
            <a:headEnd/>
            <a:tailEnd/>
          </a:ln>
        </p:spPr>
      </p:cxnSp>
      <p:sp>
        <p:nvSpPr>
          <p:cNvPr id="51" name="Text Box 41"/>
          <p:cNvSpPr txBox="1">
            <a:spLocks noChangeArrowheads="1"/>
          </p:cNvSpPr>
          <p:nvPr/>
        </p:nvSpPr>
        <p:spPr bwMode="auto">
          <a:xfrm>
            <a:off x="61234" y="4343400"/>
            <a:ext cx="1462766" cy="554018"/>
          </a:xfrm>
          <a:prstGeom prst="rect">
            <a:avLst/>
          </a:prstGeom>
          <a:solidFill>
            <a:srgbClr val="66FFFF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sz="24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BFR</a:t>
            </a:r>
            <a:r>
              <a:rPr kumimoji="0" lang="fr-FR" sz="2400" b="1" i="0" u="none" strike="noStrike" cap="none" normalizeH="0" baseline="-2500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réc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(4)</a:t>
            </a:r>
            <a:endParaRPr kumimoji="0" lang="fr-FR" sz="24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3" name="AutoShape 20"/>
          <p:cNvCxnSpPr>
            <a:cxnSpLocks noChangeShapeType="1"/>
            <a:endCxn id="51" idx="0"/>
          </p:cNvCxnSpPr>
          <p:nvPr/>
        </p:nvCxnSpPr>
        <p:spPr bwMode="auto">
          <a:xfrm rot="5400000">
            <a:off x="426926" y="3642292"/>
            <a:ext cx="1066800" cy="335417"/>
          </a:xfrm>
          <a:prstGeom prst="straightConnector1">
            <a:avLst/>
          </a:prstGeom>
          <a:noFill/>
          <a:ln w="101600">
            <a:solidFill>
              <a:srgbClr val="006600"/>
            </a:solidFill>
            <a:round/>
            <a:headEnd/>
            <a:tailEnd type="triangle" w="med" len="med"/>
          </a:ln>
        </p:spPr>
      </p:cxnSp>
      <p:cxnSp>
        <p:nvCxnSpPr>
          <p:cNvPr id="55" name="AutoShape 20"/>
          <p:cNvCxnSpPr>
            <a:cxnSpLocks noChangeShapeType="1"/>
          </p:cNvCxnSpPr>
          <p:nvPr/>
        </p:nvCxnSpPr>
        <p:spPr bwMode="auto">
          <a:xfrm>
            <a:off x="3886200" y="2438400"/>
            <a:ext cx="0" cy="692523"/>
          </a:xfrm>
          <a:prstGeom prst="straightConnector1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</p:cxnSp>
      <p:cxnSp>
        <p:nvCxnSpPr>
          <p:cNvPr id="56" name="AutoShape 20"/>
          <p:cNvCxnSpPr>
            <a:cxnSpLocks noChangeShapeType="1"/>
          </p:cNvCxnSpPr>
          <p:nvPr/>
        </p:nvCxnSpPr>
        <p:spPr bwMode="auto">
          <a:xfrm>
            <a:off x="7330190" y="2514600"/>
            <a:ext cx="0" cy="692523"/>
          </a:xfrm>
          <a:prstGeom prst="straightConnector1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</p:cxnSp>
      <p:sp>
        <p:nvSpPr>
          <p:cNvPr id="57" name="Text Box 41"/>
          <p:cNvSpPr txBox="1">
            <a:spLocks noChangeArrowheads="1"/>
          </p:cNvSpPr>
          <p:nvPr/>
        </p:nvSpPr>
        <p:spPr bwMode="auto">
          <a:xfrm>
            <a:off x="228600" y="5029200"/>
            <a:ext cx="1143000" cy="554018"/>
          </a:xfrm>
          <a:prstGeom prst="rect">
            <a:avLst/>
          </a:prstGeom>
          <a:solidFill>
            <a:srgbClr val="92D050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sz="2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BFR</a:t>
            </a:r>
            <a:r>
              <a:rPr kumimoji="0" lang="fr-FR" sz="2400" b="1" i="0" u="none" strike="noStrike" cap="none" normalizeH="0" baseline="-2500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réc</a:t>
            </a:r>
            <a:endParaRPr kumimoji="0" lang="fr-FR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Text Box 35"/>
          <p:cNvSpPr txBox="1">
            <a:spLocks noChangeArrowheads="1"/>
          </p:cNvSpPr>
          <p:nvPr/>
        </p:nvSpPr>
        <p:spPr bwMode="auto">
          <a:xfrm>
            <a:off x="762000" y="685800"/>
            <a:ext cx="1673138" cy="1113579"/>
          </a:xfrm>
          <a:prstGeom prst="rect">
            <a:avLst/>
          </a:prstGeom>
          <a:solidFill>
            <a:srgbClr val="FFC000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س 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4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لها نفس مستوى نشاط </a:t>
            </a:r>
            <a:r>
              <a:rPr kumimoji="0" lang="ar-DZ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س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3</a:t>
            </a:r>
            <a:endParaRPr kumimoji="0" lang="fr-F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Rectangle 1"/>
          <p:cNvSpPr>
            <a:spLocks noChangeArrowheads="1"/>
          </p:cNvSpPr>
          <p:nvPr/>
        </p:nvSpPr>
        <p:spPr bwMode="auto">
          <a:xfrm>
            <a:off x="304800" y="569655"/>
            <a:ext cx="845820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قسط الاهتلاك 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 5/60000= 12000</a:t>
            </a:r>
            <a:endParaRPr kumimoji="0" lang="fr-FR" sz="32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مصاريف أخرى للسنة 1 و2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 20000- 12000= 8000</a:t>
            </a:r>
            <a:endParaRPr kumimoji="0" lang="fr-FR" sz="32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مصاريف أخرى للسنة 3 و4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 25000- 12000= 13000</a:t>
            </a:r>
            <a:endParaRPr kumimoji="0" lang="fr-FR" sz="32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استرجاع احتياج رأس المال العامل 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 25000+ 3750</a:t>
            </a: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DZ" sz="32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   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 28750 </a:t>
            </a: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DZ" sz="32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   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تدفق نقدي داخل في سنة 4.</a:t>
            </a:r>
            <a:endParaRPr kumimoji="0" lang="ar-DZ" sz="32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874" name="Rectangle 2"/>
          <p:cNvSpPr>
            <a:spLocks noChangeArrowheads="1"/>
          </p:cNvSpPr>
          <p:nvPr/>
        </p:nvSpPr>
        <p:spPr bwMode="auto">
          <a:xfrm>
            <a:off x="304800" y="3733800"/>
            <a:ext cx="853440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القيمة الصافية المحاسبية للاستثمار</a:t>
            </a:r>
          </a:p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DZ" sz="32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 60000- (12000 × 4) = 12000</a:t>
            </a:r>
            <a:endParaRPr kumimoji="0" lang="fr-FR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فائض التنازل = صافي القيمة </a:t>
            </a:r>
            <a:r>
              <a:rPr kumimoji="0" lang="ar-DZ" sz="32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البيعية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القيمة المحاسبية الصافية</a:t>
            </a: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DZ" sz="32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= 27000-12000=15000 ربح رأسمالي</a:t>
            </a:r>
            <a:endParaRPr kumimoji="0" lang="fr-FR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وهو ربح رأسمالي تفرض عليه ضريبة 20%:</a:t>
            </a: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DZ" sz="32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15000× 0.2 = 3000.</a:t>
            </a:r>
            <a:endParaRPr kumimoji="0" lang="fr-FR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04800" y="533400"/>
            <a:ext cx="853440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إذن 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عناصر المشروع الاستثماري 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هي: </a:t>
            </a: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تكلفة الاستثمار: </a:t>
            </a:r>
            <a:r>
              <a:rPr kumimoji="0" lang="fr-FR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</a:t>
            </a:r>
            <a:r>
              <a:rPr kumimoji="0" lang="fr-FR" sz="3200" b="1" i="0" u="none" strike="noStrike" cap="none" normalizeH="0" baseline="-3000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0</a:t>
            </a:r>
            <a:r>
              <a:rPr kumimoji="0" lang="fr-FR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=85000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،</a:t>
            </a: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العمر الاقتصادي:</a:t>
            </a:r>
            <a:r>
              <a:rPr kumimoji="0" lang="fr-FR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n= 4</a:t>
            </a:r>
            <a:endParaRPr kumimoji="0" lang="fr-FR" sz="32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التدفقات النقدية:     </a:t>
            </a:r>
            <a:r>
              <a:rPr kumimoji="0" lang="fr-FR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CFN</a:t>
            </a:r>
            <a:r>
              <a:rPr kumimoji="0" lang="fr-FR" sz="3200" b="1" i="0" u="none" strike="noStrike" cap="none" normalizeH="0" baseline="-3000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</a:t>
            </a:r>
            <a:r>
              <a:rPr kumimoji="0" lang="fr-FR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 31500, CFN</a:t>
            </a:r>
            <a:r>
              <a:rPr kumimoji="0" lang="fr-FR" sz="3200" b="1" i="0" u="none" strike="noStrike" cap="none" normalizeH="0" baseline="-3000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fr-FR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=27750, CFN</a:t>
            </a:r>
            <a:r>
              <a:rPr kumimoji="0" lang="fr-FR" sz="3200" b="1" i="0" u="none" strike="noStrike" cap="none" normalizeH="0" baseline="-3000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</a:t>
            </a:r>
            <a:r>
              <a:rPr kumimoji="0" lang="fr-FR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 34750, CFN</a:t>
            </a:r>
            <a:r>
              <a:rPr kumimoji="0" lang="fr-FR" sz="3200" b="1" i="0" u="none" strike="noStrike" cap="none" normalizeH="0" baseline="-3000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</a:t>
            </a:r>
            <a:r>
              <a:rPr kumimoji="0" lang="fr-FR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=63500  </a:t>
            </a:r>
            <a:endParaRPr kumimoji="0" lang="ar-DZ" sz="3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DZ" sz="32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لقيمة المتبقية: </a:t>
            </a:r>
            <a:r>
              <a:rPr kumimoji="0" lang="fr-FR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VR</a:t>
            </a:r>
            <a:r>
              <a:rPr lang="fr-FR" sz="3200" b="1" baseline="-30000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</a:t>
            </a:r>
            <a:r>
              <a:rPr kumimoji="0" lang="fr-FR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 </a:t>
            </a:r>
            <a:r>
              <a:rPr kumimoji="0" lang="fr-FR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24000</a:t>
            </a:r>
            <a:endParaRPr kumimoji="0" lang="fr-FR" sz="32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81000" y="381000"/>
            <a:ext cx="83820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يقدر عمر المشروع بـ 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 سنوات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، في نهاية هاته المدة القيمة السوقية للأصول الثابتة للمشروع تساوي 89375، بما فيها احتياج رأس المال العامل المسترجع.</a:t>
            </a:r>
            <a:endParaRPr kumimoji="0" lang="fr-FR" sz="32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81000" y="2058412"/>
            <a:ext cx="838200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نشاط الاستغلال يتطلب زيادة في احتياج رأس المال العامل تساوي 12.5% من رقم الأعمال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(1.5 شهر من رقم الأعمال). </a:t>
            </a:r>
          </a:p>
          <a:p>
            <a:pPr marR="0" lvl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معدل الضريبة على الأرباح التجارية والصناعية والرأسمالية 35%.</a:t>
            </a:r>
          </a:p>
          <a:p>
            <a:pPr marR="0" lvl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DZ" sz="32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التنبؤات المتعلقة بإيرادات ونفقات الاستغلال ممثلة في الجدول التالي:</a:t>
            </a:r>
            <a:endParaRPr kumimoji="0" lang="ar-DZ" sz="32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83715" y="5562600"/>
            <a:ext cx="67153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DZ" sz="28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1.5 شهر من </a:t>
            </a:r>
            <a:r>
              <a:rPr lang="ar-DZ" sz="2800" b="1" dirty="0" err="1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رأ</a:t>
            </a:r>
            <a:r>
              <a:rPr lang="ar-DZ" sz="28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 12/1.5 </a:t>
            </a:r>
            <a:r>
              <a:rPr lang="ar-DZ" sz="2800" b="1" dirty="0" err="1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رأ</a:t>
            </a:r>
            <a:r>
              <a:rPr lang="ar-DZ" sz="28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 0.125 </a:t>
            </a:r>
            <a:r>
              <a:rPr lang="ar-DZ" sz="2800" b="1" dirty="0" err="1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رأ</a:t>
            </a:r>
            <a:r>
              <a:rPr lang="ar-DZ" sz="28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 12.5% </a:t>
            </a:r>
            <a:r>
              <a:rPr lang="ar-DZ" sz="2800" b="1" dirty="0" err="1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رأ</a:t>
            </a:r>
            <a:endParaRPr lang="fr-F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/>
        </p:nvGraphicFramePr>
        <p:xfrm>
          <a:off x="228601" y="1066800"/>
          <a:ext cx="8762999" cy="2438400"/>
        </p:xfrm>
        <a:graphic>
          <a:graphicData uri="http://schemas.openxmlformats.org/drawingml/2006/table">
            <a:tbl>
              <a:tblPr/>
              <a:tblGrid>
                <a:gridCol w="1472836"/>
                <a:gridCol w="1472836"/>
                <a:gridCol w="1399194"/>
                <a:gridCol w="4418133"/>
              </a:tblGrid>
              <a:tr h="4445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32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(</a:t>
                      </a:r>
                      <a:r>
                        <a:rPr lang="ar-DZ" sz="3200" b="1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5) </a:t>
                      </a:r>
                      <a:r>
                        <a:rPr lang="ar-DZ" sz="3200" b="1" dirty="0" err="1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و</a:t>
                      </a:r>
                      <a:r>
                        <a:rPr lang="ar-DZ" sz="3200" b="1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(6)</a:t>
                      </a:r>
                      <a:endParaRPr lang="fr-FR" sz="3200" dirty="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32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(</a:t>
                      </a:r>
                      <a:r>
                        <a:rPr lang="ar-DZ" sz="3200" b="1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3) </a:t>
                      </a:r>
                      <a:r>
                        <a:rPr lang="ar-DZ" sz="3200" b="1" dirty="0" err="1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و</a:t>
                      </a:r>
                      <a:r>
                        <a:rPr lang="ar-DZ" sz="3200" b="1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(4)</a:t>
                      </a:r>
                      <a:endParaRPr lang="fr-FR" sz="3200" dirty="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32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(</a:t>
                      </a:r>
                      <a:r>
                        <a:rPr lang="ar-DZ" sz="3200" b="1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1) </a:t>
                      </a:r>
                      <a:r>
                        <a:rPr lang="ar-DZ" sz="3200" b="1" dirty="0" err="1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و</a:t>
                      </a:r>
                      <a:r>
                        <a:rPr lang="ar-DZ" sz="3200" b="1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(2)</a:t>
                      </a:r>
                      <a:endParaRPr lang="fr-FR" sz="3200" dirty="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32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البيان/              سنوات</a:t>
                      </a:r>
                      <a:endParaRPr lang="fr-FR" sz="3200" dirty="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3200" b="1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395000</a:t>
                      </a:r>
                      <a:endParaRPr lang="fr-FR" sz="3200" dirty="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3200" b="1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245000</a:t>
                      </a:r>
                      <a:endParaRPr lang="fr-FR" sz="3200" dirty="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3200" b="1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200000</a:t>
                      </a:r>
                      <a:endParaRPr lang="fr-FR" sz="3200" dirty="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3200" b="1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رقم الأعمال</a:t>
                      </a:r>
                      <a:endParaRPr lang="fr-FR" sz="320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3200" b="1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120000</a:t>
                      </a:r>
                      <a:endParaRPr lang="fr-FR" sz="3200" dirty="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3200" b="1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75000</a:t>
                      </a:r>
                      <a:endParaRPr lang="fr-FR" sz="3200" dirty="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3200" b="1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60000</a:t>
                      </a:r>
                      <a:endParaRPr lang="fr-FR" sz="3200" dirty="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3200" b="1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مواد أولية</a:t>
                      </a:r>
                      <a:endParaRPr lang="fr-FR" sz="320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3200" b="1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80000</a:t>
                      </a:r>
                      <a:endParaRPr lang="fr-FR" sz="3200" dirty="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3200" b="1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55000</a:t>
                      </a:r>
                      <a:endParaRPr lang="fr-FR" sz="3200" dirty="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3200" b="1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40000</a:t>
                      </a:r>
                      <a:endParaRPr lang="fr-FR" sz="3200" dirty="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3200" b="1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يد عاملة مباشرة</a:t>
                      </a:r>
                      <a:endParaRPr lang="fr-FR" sz="320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3200" b="1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80000</a:t>
                      </a:r>
                      <a:endParaRPr lang="fr-FR" sz="3200" dirty="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3200" b="1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70000</a:t>
                      </a:r>
                      <a:endParaRPr lang="fr-FR" sz="320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3200" b="1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60000</a:t>
                      </a:r>
                      <a:endParaRPr lang="fr-FR" sz="3200" dirty="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3200" b="1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مصاريف أخرى (عدا الاهتلاك)</a:t>
                      </a:r>
                      <a:endParaRPr lang="fr-FR" sz="3200" dirty="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3489" name="Rectangle 1"/>
          <p:cNvSpPr>
            <a:spLocks noChangeArrowheads="1"/>
          </p:cNvSpPr>
          <p:nvPr/>
        </p:nvSpPr>
        <p:spPr bwMode="auto">
          <a:xfrm>
            <a:off x="1219200" y="4191000"/>
            <a:ext cx="743665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6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المطلوب: </a:t>
            </a:r>
            <a:r>
              <a:rPr kumimoji="0" lang="ar-DZ" sz="3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حدد عناصر هذا المشروع الاستثماري.</a:t>
            </a:r>
            <a:endParaRPr kumimoji="0" lang="ar-DZ" sz="3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/>
        </p:nvGraphicFramePr>
        <p:xfrm>
          <a:off x="0" y="0"/>
          <a:ext cx="9144000" cy="5502366"/>
        </p:xfrm>
        <a:graphic>
          <a:graphicData uri="http://schemas.openxmlformats.org/drawingml/2006/table">
            <a:tbl>
              <a:tblPr/>
              <a:tblGrid>
                <a:gridCol w="1036101"/>
                <a:gridCol w="1036101"/>
                <a:gridCol w="1036101"/>
                <a:gridCol w="906358"/>
                <a:gridCol w="938339"/>
                <a:gridCol w="1066800"/>
                <a:gridCol w="990600"/>
                <a:gridCol w="2133600"/>
              </a:tblGrid>
              <a:tr h="0"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SA" sz="18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6</a:t>
                      </a:r>
                      <a:endParaRPr lang="fr-FR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SA" sz="18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5</a:t>
                      </a: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SA" sz="18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4</a:t>
                      </a: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SA" sz="18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3</a:t>
                      </a: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SA" sz="18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2</a:t>
                      </a: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SA" sz="18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1</a:t>
                      </a:r>
                      <a:endParaRPr lang="fr-FR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SA" sz="18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0</a:t>
                      </a:r>
                      <a:endParaRPr lang="fr-FR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0286"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endParaRPr lang="fr-FR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endParaRPr lang="fr-FR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endParaRPr lang="fr-FR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endParaRPr lang="fr-FR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endParaRPr lang="fr-FR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endParaRPr lang="fr-FR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endParaRPr lang="fr-FR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DZ" sz="1800" b="1" dirty="0" smtClean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تدفقات بداية المدة:</a:t>
                      </a:r>
                      <a:endParaRPr lang="fr-FR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45143"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endParaRPr lang="fr-FR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SA" sz="18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(50000)</a:t>
                      </a:r>
                      <a:endParaRPr lang="fr-FR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SA" sz="1800" b="1" dirty="0" smtClean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أراضي</a:t>
                      </a:r>
                      <a:endParaRPr lang="fr-FR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5143"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SA" sz="18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(100000)</a:t>
                      </a:r>
                      <a:endParaRPr lang="fr-FR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SA" sz="18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مباني</a:t>
                      </a:r>
                      <a:endParaRPr lang="fr-FR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5143"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SA" sz="18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(100000)</a:t>
                      </a:r>
                      <a:endParaRPr lang="fr-FR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SA" sz="18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تجهيزات</a:t>
                      </a:r>
                      <a:endParaRPr lang="fr-FR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5143">
                <a:tc>
                  <a:txBody>
                    <a:bodyPr/>
                    <a:lstStyle/>
                    <a:p>
                      <a:pPr marL="0" marR="0" algn="l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SA" sz="18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/</a:t>
                      </a: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SA" sz="18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0</a:t>
                      </a:r>
                      <a:endParaRPr lang="fr-FR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SA" sz="18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(18750)</a:t>
                      </a:r>
                      <a:endParaRPr lang="fr-FR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DZ" sz="1800" b="1" dirty="0" smtClean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0</a:t>
                      </a:r>
                      <a:endParaRPr lang="fr-FR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SA" sz="18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(5625)</a:t>
                      </a:r>
                      <a:endParaRPr lang="fr-FR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SA" sz="18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0</a:t>
                      </a:r>
                      <a:endParaRPr lang="fr-FR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SA" sz="18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(25000)</a:t>
                      </a:r>
                      <a:endParaRPr lang="fr-FR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SA" sz="18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 إضافي</a:t>
                      </a:r>
                      <a:r>
                        <a:rPr lang="en-US" sz="18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BFR</a:t>
                      </a: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5143"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endParaRPr lang="fr-FR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endParaRPr lang="fr-FR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endParaRPr lang="fr-FR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SA" sz="1800" b="1" dirty="0">
                          <a:solidFill>
                            <a:schemeClr val="bg1"/>
                          </a:solidFill>
                          <a:highlight>
                            <a:srgbClr val="C0C0C0"/>
                          </a:highlight>
                          <a:latin typeface="Times New Roman"/>
                          <a:ea typeface="Times New Roman"/>
                        </a:rPr>
                        <a:t>(3500)*</a:t>
                      </a:r>
                      <a:endParaRPr lang="fr-FR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endParaRPr lang="fr-FR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SA" sz="18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ضريبة </a:t>
                      </a:r>
                      <a:r>
                        <a:rPr lang="ar-SA" sz="1800" b="1" dirty="0" smtClean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ربح رأسمالي أرض </a:t>
                      </a:r>
                      <a:endParaRPr lang="fr-FR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3594"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SA" sz="18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/</a:t>
                      </a: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DZ" sz="1800" b="1" smtClean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0</a:t>
                      </a:r>
                      <a:endParaRPr lang="fr-FR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SA" sz="1800" b="1" dirty="0" smtClean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(18750)</a:t>
                      </a:r>
                      <a:endParaRPr lang="fr-FR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DZ" sz="1800" b="1" dirty="0" smtClean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0</a:t>
                      </a:r>
                      <a:endParaRPr lang="fr-FR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SA" sz="1800" b="1" dirty="0" smtClean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(5625)</a:t>
                      </a:r>
                      <a:endParaRPr lang="fr-FR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DZ" sz="1800" b="1" dirty="0" smtClean="0">
                          <a:solidFill>
                            <a:schemeClr val="bg1"/>
                          </a:solidFill>
                          <a:highlight>
                            <a:srgbClr val="C0C0C0"/>
                          </a:highlight>
                          <a:latin typeface="Times New Roman"/>
                          <a:ea typeface="Times New Roman"/>
                        </a:rPr>
                        <a:t>(</a:t>
                      </a:r>
                      <a:r>
                        <a:rPr lang="ar-SA" sz="1800" b="1" dirty="0" smtClean="0">
                          <a:solidFill>
                            <a:schemeClr val="bg1"/>
                          </a:solidFill>
                          <a:highlight>
                            <a:srgbClr val="C0C0C0"/>
                          </a:highlight>
                          <a:latin typeface="Times New Roman"/>
                          <a:ea typeface="Times New Roman"/>
                        </a:rPr>
                        <a:t>3500</a:t>
                      </a:r>
                      <a:r>
                        <a:rPr lang="ar-DZ" sz="1800" b="1" dirty="0" smtClean="0">
                          <a:solidFill>
                            <a:schemeClr val="bg1"/>
                          </a:solidFill>
                          <a:highlight>
                            <a:srgbClr val="C0C0C0"/>
                          </a:highlight>
                          <a:latin typeface="Times New Roman"/>
                          <a:ea typeface="Times New Roman"/>
                        </a:rPr>
                        <a:t>)</a:t>
                      </a:r>
                      <a:endParaRPr lang="fr-FR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85725" algn="r"/>
                        </a:tabLst>
                        <a:defRPr/>
                      </a:pPr>
                      <a:r>
                        <a:rPr lang="ar-SA" sz="1800" b="1" dirty="0" smtClean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(275000)</a:t>
                      </a:r>
                      <a:endParaRPr lang="fr-FR" sz="1800" dirty="0" smtClean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kumimoji="0" lang="ar-DZ" sz="1800" b="1" kern="1200" dirty="0" smtClean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مجموع تدفقات بداية المدة</a:t>
                      </a:r>
                      <a:endParaRPr kumimoji="0" lang="fr-FR" sz="1800" b="1" kern="12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45143"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endParaRPr lang="fr-FR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DZ" sz="1800" b="1" dirty="0">
                          <a:solidFill>
                            <a:schemeClr val="bg1"/>
                          </a:solidFill>
                          <a:highlight>
                            <a:srgbClr val="C0C0C0"/>
                          </a:highlight>
                          <a:latin typeface="Times New Roman"/>
                          <a:ea typeface="Times New Roman"/>
                        </a:rPr>
                        <a:t>التدفق النقدي </a:t>
                      </a:r>
                      <a:r>
                        <a:rPr lang="ar-DZ" sz="1800" b="1" dirty="0" smtClean="0">
                          <a:solidFill>
                            <a:schemeClr val="bg1"/>
                          </a:solidFill>
                          <a:highlight>
                            <a:srgbClr val="C0C0C0"/>
                          </a:highlight>
                          <a:latin typeface="Times New Roman"/>
                          <a:ea typeface="Times New Roman"/>
                        </a:rPr>
                        <a:t>للاستغلال:</a:t>
                      </a:r>
                      <a:endParaRPr lang="fr-FR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5143"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SA" sz="18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395000</a:t>
                      </a: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SA" sz="18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395000</a:t>
                      </a: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SA" sz="18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245000</a:t>
                      </a: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SA" sz="18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245000</a:t>
                      </a: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SA" sz="18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200000</a:t>
                      </a: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SA" sz="18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200000</a:t>
                      </a:r>
                      <a:endParaRPr lang="fr-FR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SA" sz="18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/</a:t>
                      </a:r>
                      <a:endParaRPr lang="fr-FR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SA" sz="18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رقم الأعمال</a:t>
                      </a:r>
                      <a:endParaRPr lang="fr-FR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5143"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  <a:tab pos="561975" algn="r"/>
                        </a:tabLst>
                      </a:pPr>
                      <a:r>
                        <a:rPr lang="ar-SA" sz="18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(120000)</a:t>
                      </a: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SA" sz="18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(120000)</a:t>
                      </a: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SA" sz="18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(75000)</a:t>
                      </a: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SA" sz="18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(75000)</a:t>
                      </a: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SA" sz="18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(60000</a:t>
                      </a: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SA" sz="18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(60000)</a:t>
                      </a: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endParaRPr lang="fr-FR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SA" sz="18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مواد أولية</a:t>
                      </a: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5143"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SA" sz="18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(80000)</a:t>
                      </a: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SA" sz="18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(80000)</a:t>
                      </a: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SA" sz="18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(55000)</a:t>
                      </a: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SA" sz="18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(55000)</a:t>
                      </a: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SA" sz="18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(40000)</a:t>
                      </a: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SA" sz="18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(40000)</a:t>
                      </a:r>
                      <a:endParaRPr lang="fr-FR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SA" sz="18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يد عاملة مباشرة</a:t>
                      </a: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5143"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SA" sz="18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(80000)</a:t>
                      </a: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SA" sz="18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(80000)</a:t>
                      </a: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SA" sz="18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(70000)</a:t>
                      </a: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SA" sz="18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(70000)</a:t>
                      </a: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SA" sz="18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(60000)</a:t>
                      </a: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SA" sz="18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(60000)</a:t>
                      </a:r>
                      <a:endParaRPr lang="fr-FR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SA" sz="18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مصاريف أخرى</a:t>
                      </a:r>
                      <a:endParaRPr lang="fr-FR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5143"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SA" sz="18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(10000)</a:t>
                      </a:r>
                      <a:endParaRPr lang="fr-FR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SA" sz="18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(10000)</a:t>
                      </a:r>
                      <a:endParaRPr lang="fr-FR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SA" sz="18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(10000)</a:t>
                      </a:r>
                      <a:endParaRPr lang="fr-FR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SA" sz="18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(10000)</a:t>
                      </a: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SA" sz="18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(10000)</a:t>
                      </a: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SA" sz="18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(10000)</a:t>
                      </a:r>
                      <a:endParaRPr lang="fr-FR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SA" sz="18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اهتلاك المباني</a:t>
                      </a: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5143"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SA" sz="18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0</a:t>
                      </a:r>
                      <a:endParaRPr lang="fr-FR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SA" sz="18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(20000)</a:t>
                      </a:r>
                      <a:endParaRPr lang="fr-FR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SA" sz="18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20000)</a:t>
                      </a:r>
                      <a:endParaRPr lang="fr-FR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SA" sz="18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(20000)</a:t>
                      </a:r>
                      <a:endParaRPr lang="fr-FR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SA" sz="18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(20000)</a:t>
                      </a:r>
                      <a:endParaRPr lang="fr-FR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SA" sz="18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(20000)</a:t>
                      </a:r>
                      <a:endParaRPr lang="fr-FR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SA" sz="18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اهتلاك التجهيزات</a:t>
                      </a: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5143"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SA" sz="18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105000</a:t>
                      </a:r>
                      <a:endParaRPr lang="fr-FR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SA" sz="18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85000</a:t>
                      </a:r>
                      <a:endParaRPr lang="fr-FR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SA" sz="18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15000</a:t>
                      </a:r>
                      <a:endParaRPr lang="fr-FR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SA" sz="18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15000</a:t>
                      </a:r>
                      <a:endParaRPr lang="fr-FR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SA" sz="18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10000</a:t>
                      </a:r>
                      <a:endParaRPr lang="fr-FR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SA" sz="18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10000</a:t>
                      </a:r>
                      <a:endParaRPr lang="fr-FR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endParaRPr lang="fr-FR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SA" sz="18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النتيجة </a:t>
                      </a:r>
                      <a:r>
                        <a:rPr lang="ar-SA" sz="1800" b="1" dirty="0" err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الاجمالية</a:t>
                      </a:r>
                      <a:endParaRPr lang="fr-FR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5143"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SA" sz="18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(36750)</a:t>
                      </a:r>
                      <a:endParaRPr lang="fr-FR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SA" sz="18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(29750)</a:t>
                      </a:r>
                      <a:endParaRPr lang="fr-FR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SA" sz="18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(5250)</a:t>
                      </a:r>
                      <a:endParaRPr lang="fr-FR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SA" sz="18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(5250)</a:t>
                      </a:r>
                      <a:endParaRPr lang="fr-FR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SA" sz="18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(3500)</a:t>
                      </a:r>
                      <a:endParaRPr lang="fr-FR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SA" sz="18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(3500)</a:t>
                      </a:r>
                      <a:endParaRPr lang="fr-FR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endParaRPr lang="fr-FR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SA" sz="18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الضريبة على الأرباح</a:t>
                      </a:r>
                      <a:endParaRPr lang="fr-FR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5143"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SA" sz="18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68250</a:t>
                      </a:r>
                      <a:endParaRPr lang="fr-FR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SA" sz="18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55250</a:t>
                      </a:r>
                      <a:endParaRPr lang="fr-FR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SA" sz="18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9750</a:t>
                      </a:r>
                      <a:endParaRPr lang="fr-FR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SA" sz="18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9750</a:t>
                      </a:r>
                      <a:endParaRPr lang="fr-FR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SA" sz="18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6500</a:t>
                      </a:r>
                      <a:endParaRPr lang="fr-FR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SA" sz="18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6500</a:t>
                      </a:r>
                      <a:endParaRPr lang="fr-FR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endParaRPr lang="fr-FR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SA" sz="18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النتيجة الصافية</a:t>
                      </a:r>
                      <a:endParaRPr lang="fr-FR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5143"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SA" sz="18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10000</a:t>
                      </a:r>
                      <a:endParaRPr lang="fr-FR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SA" sz="18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30000</a:t>
                      </a:r>
                      <a:endParaRPr lang="fr-FR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SA" sz="18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30000</a:t>
                      </a: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SA" sz="18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30000</a:t>
                      </a:r>
                      <a:endParaRPr lang="fr-FR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SA" sz="18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30000</a:t>
                      </a:r>
                      <a:endParaRPr lang="fr-FR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SA" sz="18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30000</a:t>
                      </a:r>
                      <a:endParaRPr lang="fr-FR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SA" sz="18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+</a:t>
                      </a:r>
                      <a:r>
                        <a:rPr lang="ar-SA" sz="1800" b="1" dirty="0" err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الاهلاك</a:t>
                      </a:r>
                      <a:endParaRPr lang="fr-FR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5143"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SA" sz="18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78250</a:t>
                      </a: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SA" sz="18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85250</a:t>
                      </a: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SA" sz="18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39750</a:t>
                      </a: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SA" sz="18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39750</a:t>
                      </a: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SA" sz="18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36500</a:t>
                      </a: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SA" sz="18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36500</a:t>
                      </a: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SA" sz="18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/</a:t>
                      </a:r>
                      <a:endParaRPr lang="fr-FR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DZ" sz="18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التدفق النقدي للاستغلال</a:t>
                      </a:r>
                      <a:endParaRPr lang="fr-FR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" name="Tableau 2"/>
          <p:cNvGraphicFramePr>
            <a:graphicFrameLocks noGrp="1"/>
          </p:cNvGraphicFramePr>
          <p:nvPr/>
        </p:nvGraphicFramePr>
        <p:xfrm>
          <a:off x="0" y="5516880"/>
          <a:ext cx="9144000" cy="1645920"/>
        </p:xfrm>
        <a:graphic>
          <a:graphicData uri="http://schemas.openxmlformats.org/drawingml/2006/table">
            <a:tbl>
              <a:tblPr/>
              <a:tblGrid>
                <a:gridCol w="1036101"/>
                <a:gridCol w="1036101"/>
                <a:gridCol w="1036101"/>
                <a:gridCol w="906358"/>
                <a:gridCol w="938339"/>
                <a:gridCol w="1066800"/>
                <a:gridCol w="990600"/>
                <a:gridCol w="2133600"/>
              </a:tblGrid>
              <a:tr h="145143"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endParaRPr lang="fr-FR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endParaRPr lang="fr-FR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SA" sz="1800" b="1" dirty="0">
                          <a:solidFill>
                            <a:schemeClr val="bg1"/>
                          </a:solidFill>
                          <a:highlight>
                            <a:srgbClr val="C0C0C0"/>
                          </a:highlight>
                          <a:latin typeface="Times New Roman"/>
                          <a:ea typeface="Times New Roman"/>
                        </a:rPr>
                        <a:t>تدفقات نهاية </a:t>
                      </a:r>
                      <a:r>
                        <a:rPr lang="ar-SA" sz="1800" b="1" dirty="0" smtClean="0">
                          <a:solidFill>
                            <a:schemeClr val="bg1"/>
                          </a:solidFill>
                          <a:highlight>
                            <a:srgbClr val="C0C0C0"/>
                          </a:highlight>
                          <a:latin typeface="Times New Roman"/>
                          <a:ea typeface="Times New Roman"/>
                        </a:rPr>
                        <a:t>المدة</a:t>
                      </a:r>
                      <a:r>
                        <a:rPr lang="ar-DZ" sz="1800" b="1" dirty="0" smtClean="0">
                          <a:solidFill>
                            <a:schemeClr val="bg1"/>
                          </a:solidFill>
                          <a:highlight>
                            <a:srgbClr val="C0C0C0"/>
                          </a:highlight>
                          <a:latin typeface="Times New Roman"/>
                          <a:ea typeface="Times New Roman"/>
                        </a:rPr>
                        <a:t>:</a:t>
                      </a:r>
                      <a:endParaRPr lang="fr-FR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5143"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49375</a:t>
                      </a:r>
                      <a:endParaRPr lang="fr-FR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SA" sz="1800" b="1" dirty="0" smtClean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استرجاع</a:t>
                      </a:r>
                      <a:r>
                        <a:rPr lang="ar-DZ" sz="1800" b="1" dirty="0" smtClean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ar-SA" sz="1800" b="1" dirty="0" smtClean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BFR</a:t>
                      </a:r>
                      <a:endParaRPr lang="fr-FR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5143"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SA" sz="18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40000</a:t>
                      </a:r>
                      <a:endParaRPr lang="fr-FR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DZ" sz="18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قيمة التثبيتات عند بيعها</a:t>
                      </a:r>
                      <a:endParaRPr lang="fr-FR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5143"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SA" sz="18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17500</a:t>
                      </a: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DZ" sz="1800" b="1" dirty="0" smtClean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ائتمان ضريبي</a:t>
                      </a:r>
                      <a:endParaRPr lang="fr-FR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0948"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SA" sz="18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106875</a:t>
                      </a:r>
                      <a:endParaRPr lang="fr-FR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endParaRPr lang="fr-FR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endParaRPr lang="fr-FR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SA" sz="18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مجموع تدفقات نهاية المدة</a:t>
                      </a:r>
                      <a:endParaRPr lang="fr-FR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45143"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SA" sz="18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185125</a:t>
                      </a:r>
                      <a:endParaRPr lang="fr-FR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SA" sz="18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85250</a:t>
                      </a:r>
                      <a:endParaRPr lang="fr-FR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SA" sz="18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21000</a:t>
                      </a: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SA" sz="18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39750</a:t>
                      </a: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SA" sz="18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30875</a:t>
                      </a: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SA" sz="18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33000</a:t>
                      </a:r>
                      <a:endParaRPr lang="fr-FR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SA" sz="18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(275000) </a:t>
                      </a:r>
                      <a:endParaRPr lang="fr-FR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5725" algn="r"/>
                        </a:tabLst>
                      </a:pPr>
                      <a:r>
                        <a:rPr lang="ar-DZ" sz="18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التدفق النقدي الصافي</a:t>
                      </a:r>
                      <a:endParaRPr lang="fr-FR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52400" y="152400"/>
            <a:ext cx="8763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Tx/>
              <a:buFont typeface="Wingdings" pitchFamily="2" charset="2"/>
              <a:buChar char="ü"/>
              <a:tabLst>
                <a:tab pos="85725" algn="r"/>
              </a:tabLst>
            </a:pP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الأرض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زادت القيمة السوقية لها من 40000 إلى 50000، فالمؤسسة تدفع عليها ضريبة رأسمالية: 10000×0.35= 3500 في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س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52400" y="1676400"/>
            <a:ext cx="8763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Low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tabLst>
                <a:tab pos="85725" algn="r"/>
              </a:tabLst>
            </a:pPr>
            <a:r>
              <a:rPr lang="fr-FR" sz="2800" b="1" dirty="0" smtClean="0">
                <a:solidFill>
                  <a:srgbClr val="FF0000"/>
                </a:solidFill>
              </a:rPr>
              <a:t>BFR</a:t>
            </a:r>
            <a:r>
              <a:rPr lang="fr-FR" sz="2800" b="1" baseline="-25000" dirty="0" smtClean="0">
                <a:solidFill>
                  <a:srgbClr val="FF0000"/>
                </a:solidFill>
              </a:rPr>
              <a:t>ex</a:t>
            </a:r>
            <a:r>
              <a:rPr lang="fr-FR" sz="2800" b="1" dirty="0" smtClean="0">
                <a:solidFill>
                  <a:srgbClr val="FF0000"/>
                </a:solidFill>
              </a:rPr>
              <a:t>(1)= 200000(1.5/12)= 200000(0.125)= 25000</a:t>
            </a:r>
            <a:endParaRPr lang="fr-FR" sz="2800" dirty="0" smtClean="0">
              <a:solidFill>
                <a:srgbClr val="FF0000"/>
              </a:solidFill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Tx/>
              <a:tabLst>
                <a:tab pos="85725" algn="r"/>
              </a:tabLst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يتم تجهيزه في نهاية </a:t>
            </a:r>
            <a:r>
              <a:rPr kumimoji="0" lang="ar-DZ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س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0.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52400" y="2895600"/>
            <a:ext cx="876300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Low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tabLst>
                <a:tab pos="85725" algn="r"/>
              </a:tabLst>
            </a:pPr>
            <a:r>
              <a:rPr lang="fr-FR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BFR</a:t>
            </a:r>
            <a:r>
              <a:rPr lang="fr-FR" sz="2800" b="1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ex</a:t>
            </a:r>
            <a:r>
              <a:rPr lang="fr-FR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fr-FR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)=</a:t>
            </a: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25000</a:t>
            </a: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        </a:t>
            </a:r>
            <a:r>
              <a:rPr lang="fr-FR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fr-FR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لأن سنة 2 لها نفس مستوى نشاط سنة (</a:t>
            </a:r>
            <a:endParaRPr kumimoji="0" lang="ar-DZ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justLow" rtl="1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tabLst>
                <a:tab pos="85725" algn="r"/>
              </a:tabLst>
            </a:pP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لكن يوجد: </a:t>
            </a:r>
            <a:r>
              <a:rPr lang="fr-FR" sz="2800" b="1" dirty="0" err="1" smtClean="0">
                <a:solidFill>
                  <a:schemeClr val="bg1"/>
                </a:solidFill>
              </a:rPr>
              <a:t>BFR</a:t>
            </a:r>
            <a:r>
              <a:rPr lang="fr-FR" sz="2800" b="1" baseline="-25000" dirty="0" err="1" smtClean="0">
                <a:solidFill>
                  <a:schemeClr val="bg1"/>
                </a:solidFill>
              </a:rPr>
              <a:t>réc</a:t>
            </a:r>
            <a:r>
              <a:rPr lang="fr-FR" sz="2800" b="1" dirty="0" smtClean="0">
                <a:solidFill>
                  <a:schemeClr val="bg1"/>
                </a:solidFill>
              </a:rPr>
              <a:t>(2)= 25000</a:t>
            </a:r>
            <a:r>
              <a:rPr lang="ar-DZ" sz="2800" b="1" dirty="0" smtClean="0">
                <a:solidFill>
                  <a:schemeClr val="bg1"/>
                </a:solidFill>
              </a:rPr>
              <a:t> مسترجع من السنة 1، ومنه:</a:t>
            </a:r>
            <a:endParaRPr lang="fr-FR" sz="2800" dirty="0" smtClean="0">
              <a:solidFill>
                <a:schemeClr val="bg1"/>
              </a:solidFill>
            </a:endParaRPr>
          </a:p>
          <a:p>
            <a:pPr lvl="0" algn="justLow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tabLst>
                <a:tab pos="85725" algn="r"/>
              </a:tabLst>
            </a:pPr>
            <a:r>
              <a:rPr lang="fr-F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BFR</a:t>
            </a:r>
            <a:r>
              <a:rPr lang="fr-FR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sup</a:t>
            </a:r>
            <a:r>
              <a:rPr lang="fr-F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ar-DZ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fr-F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)= (25000)+ 25000= 0</a:t>
            </a:r>
            <a:endParaRPr kumimoji="0" lang="ar-DZ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r" rtl="1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tabLst>
                <a:tab pos="85725" algn="r"/>
              </a:tabLst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لا يتم تجهيز أي مبلغ في نهاية س1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962400" y="1219200"/>
            <a:ext cx="49664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DZ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حساب احتياج رأس المال العامل الإضافي:</a:t>
            </a:r>
            <a:endParaRPr lang="fr-FR" sz="2800" dirty="0">
              <a:solidFill>
                <a:srgbClr val="FF0000"/>
              </a:solidFill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228600" y="5042118"/>
            <a:ext cx="853440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Low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tabLst>
                <a:tab pos="85725" algn="r"/>
              </a:tabLst>
            </a:pPr>
            <a:r>
              <a:rPr lang="fr-FR" sz="2800" b="1" dirty="0" smtClean="0">
                <a:solidFill>
                  <a:schemeClr val="bg1"/>
                </a:solidFill>
              </a:rPr>
              <a:t>BFR</a:t>
            </a:r>
            <a:r>
              <a:rPr lang="fr-FR" sz="2800" b="1" baseline="-25000" dirty="0" smtClean="0">
                <a:solidFill>
                  <a:schemeClr val="bg1"/>
                </a:solidFill>
              </a:rPr>
              <a:t>ex</a:t>
            </a:r>
            <a:r>
              <a:rPr lang="fr-FR" sz="2800" b="1" dirty="0" smtClean="0">
                <a:solidFill>
                  <a:schemeClr val="bg1"/>
                </a:solidFill>
              </a:rPr>
              <a:t>(3)= 245000(1.5/12)= 245000(0.125)= 3062</a:t>
            </a:r>
            <a:r>
              <a:rPr lang="ar-DZ" sz="2800" b="1" dirty="0" smtClean="0">
                <a:solidFill>
                  <a:schemeClr val="bg1"/>
                </a:solidFill>
              </a:rPr>
              <a:t>5</a:t>
            </a:r>
            <a:endParaRPr lang="fr-FR" sz="2800" dirty="0" smtClean="0">
              <a:solidFill>
                <a:schemeClr val="bg1"/>
              </a:solidFill>
            </a:endParaRPr>
          </a:p>
          <a:p>
            <a:pPr lvl="0" algn="justLow" rtl="1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tabLst>
                <a:tab pos="85725" algn="r"/>
              </a:tabLst>
            </a:pPr>
            <a:r>
              <a:rPr lang="ar-DZ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ل</a:t>
            </a: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كن يوجد: </a:t>
            </a:r>
            <a:r>
              <a:rPr lang="fr-FR" sz="2800" b="1" dirty="0" err="1" smtClean="0">
                <a:solidFill>
                  <a:schemeClr val="bg1"/>
                </a:solidFill>
              </a:rPr>
              <a:t>BFR</a:t>
            </a:r>
            <a:r>
              <a:rPr lang="fr-FR" sz="2800" b="1" baseline="-25000" dirty="0" err="1" smtClean="0">
                <a:solidFill>
                  <a:schemeClr val="bg1"/>
                </a:solidFill>
              </a:rPr>
              <a:t>réc</a:t>
            </a:r>
            <a:r>
              <a:rPr lang="fr-FR" sz="2800" b="1" dirty="0" smtClean="0">
                <a:solidFill>
                  <a:schemeClr val="bg1"/>
                </a:solidFill>
              </a:rPr>
              <a:t>(3)= 25000</a:t>
            </a:r>
            <a:r>
              <a:rPr lang="ar-DZ" sz="2800" b="1" dirty="0" smtClean="0">
                <a:solidFill>
                  <a:schemeClr val="bg1"/>
                </a:solidFill>
              </a:rPr>
              <a:t> مسترجع من سنة 2، ومنه: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justLow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tabLst>
                <a:tab pos="85725" algn="r"/>
              </a:tabLst>
            </a:pPr>
            <a:r>
              <a:rPr lang="fr-F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BFR</a:t>
            </a:r>
            <a:r>
              <a:rPr lang="fr-FR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sup</a:t>
            </a:r>
            <a:r>
              <a:rPr lang="fr-F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ar-DZ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fr-F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)= (</a:t>
            </a:r>
            <a:r>
              <a:rPr lang="ar-DZ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30625</a:t>
            </a:r>
            <a:r>
              <a:rPr lang="fr-F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)+ 25000= </a:t>
            </a:r>
            <a:r>
              <a:rPr lang="ar-DZ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(5625)</a:t>
            </a:r>
            <a:r>
              <a:rPr lang="fr-F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Low" rtl="1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tabLst>
                <a:tab pos="85725" algn="r"/>
              </a:tabLst>
            </a:pP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يجهز في نهاية سنة 2 لإنفاقه في بداية سنة 3.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Rectangle 1"/>
          <p:cNvSpPr>
            <a:spLocks noChangeArrowheads="1"/>
          </p:cNvSpPr>
          <p:nvPr/>
        </p:nvSpPr>
        <p:spPr bwMode="auto">
          <a:xfrm>
            <a:off x="304800" y="228600"/>
            <a:ext cx="845820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Low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tabLst>
                <a:tab pos="85725" algn="r"/>
              </a:tabLst>
            </a:pPr>
            <a:r>
              <a:rPr lang="fr-FR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BFR</a:t>
            </a:r>
            <a:r>
              <a:rPr lang="fr-FR" sz="2800" b="1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ex</a:t>
            </a:r>
            <a:r>
              <a:rPr lang="fr-FR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fr-FR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)=</a:t>
            </a: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:   30625  </a:t>
            </a:r>
            <a:r>
              <a:rPr lang="fr-FR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fr-FR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لأن سنة 4 لها نفس مستوى نشاط سنة (</a:t>
            </a:r>
            <a:endParaRPr lang="ar-DZ" sz="2800" b="1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justLow" rtl="1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tabLst>
                <a:tab pos="85725" algn="r"/>
              </a:tabLst>
            </a:pP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لكن يوجد: </a:t>
            </a:r>
            <a:r>
              <a:rPr lang="fr-FR" sz="2800" b="1" dirty="0" err="1" smtClean="0">
                <a:solidFill>
                  <a:schemeClr val="bg1"/>
                </a:solidFill>
              </a:rPr>
              <a:t>BFR</a:t>
            </a:r>
            <a:r>
              <a:rPr lang="fr-FR" sz="2800" b="1" baseline="-25000" dirty="0" err="1" smtClean="0">
                <a:solidFill>
                  <a:schemeClr val="bg1"/>
                </a:solidFill>
              </a:rPr>
              <a:t>réc</a:t>
            </a:r>
            <a:r>
              <a:rPr lang="fr-FR" sz="2800" b="1" dirty="0" smtClean="0">
                <a:solidFill>
                  <a:schemeClr val="bg1"/>
                </a:solidFill>
              </a:rPr>
              <a:t>(4)= 30625</a:t>
            </a:r>
            <a:r>
              <a:rPr lang="ar-DZ" sz="2800" b="1" dirty="0" smtClean="0">
                <a:solidFill>
                  <a:schemeClr val="bg1"/>
                </a:solidFill>
              </a:rPr>
              <a:t> مسترجع من السنة </a:t>
            </a:r>
            <a:r>
              <a:rPr lang="fr-FR" sz="2800" b="1" dirty="0" smtClean="0">
                <a:solidFill>
                  <a:schemeClr val="bg1"/>
                </a:solidFill>
              </a:rPr>
              <a:t>3</a:t>
            </a:r>
            <a:r>
              <a:rPr lang="ar-DZ" sz="2800" b="1" dirty="0" smtClean="0">
                <a:solidFill>
                  <a:schemeClr val="bg1"/>
                </a:solidFill>
              </a:rPr>
              <a:t>، ومنه:</a:t>
            </a:r>
            <a:endParaRPr lang="fr-FR" sz="2800" dirty="0" smtClean="0">
              <a:solidFill>
                <a:schemeClr val="bg1"/>
              </a:solidFill>
            </a:endParaRPr>
          </a:p>
          <a:p>
            <a:pPr lvl="0" algn="justLow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tabLst>
                <a:tab pos="85725" algn="r"/>
              </a:tabLst>
            </a:pPr>
            <a:r>
              <a:rPr lang="fr-F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BFR</a:t>
            </a:r>
            <a:r>
              <a:rPr lang="fr-FR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sup</a:t>
            </a:r>
            <a:r>
              <a:rPr lang="fr-F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(4)= (30625)+ 30625= 0</a:t>
            </a:r>
            <a:endParaRPr lang="ar-DZ" sz="2800" b="1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r" rtl="1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tabLst>
                <a:tab pos="85725" algn="r"/>
              </a:tabLst>
            </a:pP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لا يتم تجهيز أي مبلغ في نهاية سنة 3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228600" y="2514600"/>
            <a:ext cx="845820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Low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tabLst>
                <a:tab pos="85725" algn="r"/>
              </a:tabLst>
            </a:pPr>
            <a:r>
              <a:rPr lang="fr-FR" sz="2800" b="1" dirty="0" smtClean="0">
                <a:solidFill>
                  <a:schemeClr val="bg1"/>
                </a:solidFill>
              </a:rPr>
              <a:t>BFR</a:t>
            </a:r>
            <a:r>
              <a:rPr lang="fr-FR" sz="2800" b="1" baseline="-25000" dirty="0" smtClean="0">
                <a:solidFill>
                  <a:schemeClr val="bg1"/>
                </a:solidFill>
              </a:rPr>
              <a:t>ex</a:t>
            </a:r>
            <a:r>
              <a:rPr lang="fr-FR" sz="2800" b="1" dirty="0" smtClean="0">
                <a:solidFill>
                  <a:schemeClr val="bg1"/>
                </a:solidFill>
              </a:rPr>
              <a:t>(</a:t>
            </a:r>
            <a:r>
              <a:rPr lang="ar-DZ" sz="2800" b="1" dirty="0" smtClean="0">
                <a:solidFill>
                  <a:schemeClr val="bg1"/>
                </a:solidFill>
              </a:rPr>
              <a:t>5</a:t>
            </a:r>
            <a:r>
              <a:rPr lang="fr-FR" sz="2800" b="1" dirty="0" smtClean="0">
                <a:solidFill>
                  <a:schemeClr val="bg1"/>
                </a:solidFill>
              </a:rPr>
              <a:t>)= </a:t>
            </a:r>
            <a:r>
              <a:rPr lang="ar-DZ" sz="2800" b="1" dirty="0" smtClean="0">
                <a:solidFill>
                  <a:schemeClr val="bg1"/>
                </a:solidFill>
              </a:rPr>
              <a:t>395000</a:t>
            </a:r>
            <a:r>
              <a:rPr lang="fr-FR" sz="2800" b="1" dirty="0" smtClean="0">
                <a:solidFill>
                  <a:schemeClr val="bg1"/>
                </a:solidFill>
              </a:rPr>
              <a:t>(1.5/12)= </a:t>
            </a:r>
            <a:r>
              <a:rPr lang="ar-DZ" sz="2800" b="1" dirty="0" smtClean="0">
                <a:solidFill>
                  <a:schemeClr val="bg1"/>
                </a:solidFill>
              </a:rPr>
              <a:t>395000</a:t>
            </a:r>
            <a:r>
              <a:rPr lang="fr-FR" sz="2800" b="1" dirty="0" smtClean="0">
                <a:solidFill>
                  <a:schemeClr val="bg1"/>
                </a:solidFill>
              </a:rPr>
              <a:t>(0.125)= </a:t>
            </a: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49375</a:t>
            </a:r>
            <a:endParaRPr lang="fr-FR" sz="2800" dirty="0" smtClean="0">
              <a:solidFill>
                <a:schemeClr val="bg1"/>
              </a:solidFill>
            </a:endParaRPr>
          </a:p>
          <a:p>
            <a:pPr lvl="0" algn="justLow" rtl="1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tabLst>
                <a:tab pos="85725" algn="r"/>
              </a:tabLst>
            </a:pP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لكن يوجد: </a:t>
            </a:r>
            <a:r>
              <a:rPr lang="fr-FR" sz="2800" b="1" dirty="0" err="1" smtClean="0">
                <a:solidFill>
                  <a:schemeClr val="bg1"/>
                </a:solidFill>
              </a:rPr>
              <a:t>BFR</a:t>
            </a:r>
            <a:r>
              <a:rPr lang="fr-FR" sz="2800" b="1" baseline="-25000" dirty="0" err="1" smtClean="0">
                <a:solidFill>
                  <a:schemeClr val="bg1"/>
                </a:solidFill>
              </a:rPr>
              <a:t>réc</a:t>
            </a:r>
            <a:r>
              <a:rPr lang="fr-FR" sz="2800" b="1" dirty="0" smtClean="0">
                <a:solidFill>
                  <a:schemeClr val="bg1"/>
                </a:solidFill>
              </a:rPr>
              <a:t>(5)= 30625</a:t>
            </a:r>
            <a:r>
              <a:rPr lang="ar-DZ" sz="2800" b="1" dirty="0" smtClean="0">
                <a:solidFill>
                  <a:schemeClr val="bg1"/>
                </a:solidFill>
              </a:rPr>
              <a:t> مسترجع من سنة 4، ومنه:</a:t>
            </a:r>
            <a:endParaRPr lang="en-US" sz="2800" b="1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justLow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tabLst>
                <a:tab pos="85725" algn="r"/>
              </a:tabLst>
            </a:pPr>
            <a:r>
              <a:rPr lang="fr-F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BFR</a:t>
            </a:r>
            <a:r>
              <a:rPr lang="fr-FR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sup</a:t>
            </a:r>
            <a:r>
              <a:rPr lang="fr-F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ar-DZ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fr-F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)= (</a:t>
            </a:r>
            <a:r>
              <a:rPr lang="ar-DZ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49375</a:t>
            </a:r>
            <a:r>
              <a:rPr lang="fr-F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)+ </a:t>
            </a:r>
            <a:r>
              <a:rPr lang="ar-DZ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30625</a:t>
            </a:r>
            <a:r>
              <a:rPr lang="fr-F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ar-DZ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(18750)</a:t>
            </a:r>
            <a:r>
              <a:rPr lang="fr-F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Low" rtl="1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tabLst>
                <a:tab pos="85725" algn="r"/>
              </a:tabLst>
            </a:pP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يجهز في نهاية سنة 4 لإنفاقه في بداية سنة 5.</a:t>
            </a:r>
            <a:endParaRPr kumimoji="0" lang="ar-SA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228600" y="4889718"/>
            <a:ext cx="853440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Low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tabLst>
                <a:tab pos="85725" algn="r"/>
              </a:tabLst>
            </a:pPr>
            <a:r>
              <a:rPr lang="fr-FR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BFR</a:t>
            </a:r>
            <a:r>
              <a:rPr lang="fr-FR" sz="2800" b="1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ex</a:t>
            </a:r>
            <a:r>
              <a:rPr lang="fr-FR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fr-FR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)=</a:t>
            </a: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49375</a:t>
            </a: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     </a:t>
            </a:r>
            <a:r>
              <a:rPr lang="fr-FR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(5 </a:t>
            </a: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لأن سنة 6 لها نفس مستوى نشاط سنة (</a:t>
            </a:r>
            <a:endParaRPr lang="ar-DZ" sz="2800" b="1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justLow" rtl="1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tabLst>
                <a:tab pos="85725" algn="r"/>
              </a:tabLst>
            </a:pP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لكن يوجد: </a:t>
            </a:r>
            <a:r>
              <a:rPr lang="fr-FR" sz="2800" b="1" dirty="0" err="1" smtClean="0">
                <a:solidFill>
                  <a:schemeClr val="bg1"/>
                </a:solidFill>
              </a:rPr>
              <a:t>BFR</a:t>
            </a:r>
            <a:r>
              <a:rPr lang="fr-FR" sz="2800" b="1" baseline="-25000" dirty="0" err="1" smtClean="0">
                <a:solidFill>
                  <a:schemeClr val="bg1"/>
                </a:solidFill>
              </a:rPr>
              <a:t>réc</a:t>
            </a:r>
            <a:r>
              <a:rPr lang="fr-FR" sz="2800" b="1" dirty="0" smtClean="0">
                <a:solidFill>
                  <a:schemeClr val="bg1"/>
                </a:solidFill>
              </a:rPr>
              <a:t>(6)= 49375</a:t>
            </a:r>
            <a:r>
              <a:rPr lang="ar-DZ" sz="2800" b="1" dirty="0" smtClean="0">
                <a:solidFill>
                  <a:schemeClr val="bg1"/>
                </a:solidFill>
              </a:rPr>
              <a:t>مسترجع من السنة 5، ومنه:</a:t>
            </a:r>
            <a:endParaRPr lang="fr-FR" sz="2800" dirty="0" smtClean="0">
              <a:solidFill>
                <a:schemeClr val="bg1"/>
              </a:solidFill>
            </a:endParaRPr>
          </a:p>
          <a:p>
            <a:pPr lvl="0" algn="justLow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tabLst>
                <a:tab pos="85725" algn="r"/>
              </a:tabLst>
            </a:pPr>
            <a:r>
              <a:rPr lang="fr-F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BFR</a:t>
            </a:r>
            <a:r>
              <a:rPr lang="fr-FR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sup</a:t>
            </a:r>
            <a:r>
              <a:rPr lang="fr-F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(6)= (</a:t>
            </a:r>
            <a:r>
              <a:rPr lang="fr-FR" sz="2800" b="1" dirty="0" smtClean="0">
                <a:solidFill>
                  <a:srgbClr val="FF0000"/>
                </a:solidFill>
              </a:rPr>
              <a:t>49375</a:t>
            </a:r>
            <a:r>
              <a:rPr lang="fr-F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)+ </a:t>
            </a:r>
            <a:r>
              <a:rPr lang="fr-FR" sz="2800" b="1" dirty="0" smtClean="0">
                <a:solidFill>
                  <a:srgbClr val="FF0000"/>
                </a:solidFill>
              </a:rPr>
              <a:t>49375 </a:t>
            </a:r>
            <a:r>
              <a:rPr lang="fr-F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endParaRPr lang="ar-DZ" sz="2800" b="1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r" rtl="1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tabLst>
                <a:tab pos="85725" algn="r"/>
              </a:tabLst>
            </a:pP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لا يتم تجهيز أي مبلغ في نهاية سنة </a:t>
            </a:r>
            <a:r>
              <a:rPr lang="fr-FR" sz="28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/>
        </p:nvGraphicFramePr>
        <p:xfrm>
          <a:off x="381002" y="914400"/>
          <a:ext cx="8762999" cy="2243328"/>
        </p:xfrm>
        <a:graphic>
          <a:graphicData uri="http://schemas.openxmlformats.org/drawingml/2006/table">
            <a:tbl>
              <a:tblPr/>
              <a:tblGrid>
                <a:gridCol w="1018136"/>
                <a:gridCol w="1064968"/>
                <a:gridCol w="1200880"/>
                <a:gridCol w="1125826"/>
                <a:gridCol w="1050770"/>
                <a:gridCol w="1092618"/>
                <a:gridCol w="1035028"/>
                <a:gridCol w="1174773"/>
              </a:tblGrid>
              <a:tr h="229178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6</a:t>
                      </a:r>
                      <a:endParaRPr lang="fr-FR" sz="22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056" marR="6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  <a:endParaRPr lang="fr-FR" sz="220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056" marR="6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  <a:endParaRPr lang="fr-FR" sz="220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056" marR="6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fr-FR" sz="220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056" marR="6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fr-FR" sz="220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056" marR="6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fr-FR" sz="220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056" marR="6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fr-FR" sz="22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056" marR="6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00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056" marR="6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9178"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(49375)</a:t>
                      </a:r>
                      <a:endParaRPr lang="fr-FR" sz="22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056" marR="6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2200" b="1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(49375)</a:t>
                      </a:r>
                      <a:endParaRPr lang="fr-FR" sz="220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056" marR="6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2200" b="1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(30625)</a:t>
                      </a:r>
                      <a:endParaRPr lang="fr-FR" sz="220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056" marR="6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2200" b="1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(30625)</a:t>
                      </a:r>
                      <a:endParaRPr lang="fr-FR" sz="220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056" marR="6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(25000)</a:t>
                      </a:r>
                      <a:endParaRPr lang="fr-FR" sz="22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056" marR="6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(25000)</a:t>
                      </a:r>
                      <a:endParaRPr lang="fr-FR" sz="22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056" marR="6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2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056" marR="6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2000" b="1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BFR</a:t>
                      </a:r>
                      <a:r>
                        <a:rPr lang="fr-FR" sz="2000" b="1" baseline="-2500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ex</a:t>
                      </a:r>
                      <a:endParaRPr lang="fr-FR" sz="200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056" marR="6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9178"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49375</a:t>
                      </a:r>
                      <a:endParaRPr lang="fr-FR" sz="22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056" marR="6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30625</a:t>
                      </a:r>
                      <a:endParaRPr lang="fr-FR" sz="22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056" marR="6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30625</a:t>
                      </a:r>
                      <a:endParaRPr lang="fr-FR" sz="22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056" marR="6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25000</a:t>
                      </a:r>
                      <a:endParaRPr lang="fr-FR" sz="22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056" marR="6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25000</a:t>
                      </a:r>
                      <a:endParaRPr lang="fr-FR" sz="22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056" marR="6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0</a:t>
                      </a:r>
                      <a:endParaRPr lang="fr-FR" sz="22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056" marR="6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20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056" marR="6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2000" b="1" dirty="0" err="1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BFR</a:t>
                      </a:r>
                      <a:r>
                        <a:rPr lang="fr-FR" sz="2000" b="1" baseline="-25000" dirty="0" err="1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réc</a:t>
                      </a:r>
                      <a:endParaRPr lang="fr-FR" sz="20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056" marR="6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9178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0</a:t>
                      </a:r>
                      <a:endParaRPr lang="fr-FR" sz="22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056" marR="6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2200" b="1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(18750)</a:t>
                      </a:r>
                      <a:endParaRPr lang="fr-FR" sz="220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056" marR="6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2200" b="1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0</a:t>
                      </a:r>
                      <a:endParaRPr lang="fr-FR" sz="220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056" marR="6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(5625)</a:t>
                      </a:r>
                      <a:endParaRPr lang="fr-FR" sz="22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056" marR="6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2200" b="1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0</a:t>
                      </a:r>
                      <a:endParaRPr lang="fr-FR" sz="220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056" marR="6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(25000)</a:t>
                      </a:r>
                      <a:endParaRPr lang="fr-FR" sz="22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056" marR="6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20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056" marR="6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2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BFR</a:t>
                      </a:r>
                      <a:r>
                        <a:rPr lang="fr-FR" sz="2000" b="1" baseline="-25000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sup</a:t>
                      </a:r>
                      <a:endParaRPr lang="fr-FR" sz="20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056" marR="6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835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20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056" marR="6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0</a:t>
                      </a:r>
                      <a:endParaRPr lang="fr-FR" sz="22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056" marR="6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(18750)</a:t>
                      </a:r>
                      <a:endParaRPr lang="fr-FR" sz="22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056" marR="6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0</a:t>
                      </a:r>
                      <a:endParaRPr lang="fr-FR" sz="22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056" marR="6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 (5625)</a:t>
                      </a:r>
                      <a:endParaRPr lang="fr-FR" sz="22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056" marR="6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0</a:t>
                      </a:r>
                      <a:endParaRPr lang="fr-FR" sz="22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056" marR="6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(25000)</a:t>
                      </a:r>
                      <a:endParaRPr lang="fr-FR" sz="22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056" marR="6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2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BFR</a:t>
                      </a:r>
                      <a:r>
                        <a:rPr lang="fr-FR" sz="2000" b="1" baseline="-25000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sup</a:t>
                      </a:r>
                      <a:r>
                        <a:rPr lang="fr-FR" sz="2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  </a:t>
                      </a:r>
                      <a:endParaRPr lang="fr-FR" sz="20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0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يجهز </a:t>
                      </a:r>
                      <a:r>
                        <a:rPr lang="ar-DZ" sz="2000" b="1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بنهاية</a:t>
                      </a:r>
                      <a:endParaRPr lang="fr-FR" sz="20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056" marR="6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2049" name="Group 1"/>
          <p:cNvGrpSpPr>
            <a:grpSpLocks/>
          </p:cNvGrpSpPr>
          <p:nvPr/>
        </p:nvGrpSpPr>
        <p:grpSpPr bwMode="auto">
          <a:xfrm>
            <a:off x="1066800" y="2363935"/>
            <a:ext cx="5972175" cy="228600"/>
            <a:chOff x="-1065" y="2070"/>
            <a:chExt cx="9405" cy="360"/>
          </a:xfrm>
        </p:grpSpPr>
        <p:sp>
          <p:nvSpPr>
            <p:cNvPr id="2055" name="AutoShape 7"/>
            <p:cNvSpPr>
              <a:spLocks noChangeShapeType="1"/>
            </p:cNvSpPr>
            <p:nvPr/>
          </p:nvSpPr>
          <p:spPr bwMode="auto">
            <a:xfrm>
              <a:off x="7620" y="2115"/>
              <a:ext cx="720" cy="255"/>
            </a:xfrm>
            <a:prstGeom prst="straightConnector1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054" name="AutoShape 6"/>
            <p:cNvSpPr>
              <a:spLocks noChangeShapeType="1"/>
            </p:cNvSpPr>
            <p:nvPr/>
          </p:nvSpPr>
          <p:spPr bwMode="auto">
            <a:xfrm>
              <a:off x="5775" y="2070"/>
              <a:ext cx="720" cy="240"/>
            </a:xfrm>
            <a:prstGeom prst="straightConnector1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053" name="AutoShape 5"/>
            <p:cNvSpPr>
              <a:spLocks noChangeShapeType="1"/>
            </p:cNvSpPr>
            <p:nvPr/>
          </p:nvSpPr>
          <p:spPr bwMode="auto">
            <a:xfrm>
              <a:off x="4335" y="2070"/>
              <a:ext cx="720" cy="255"/>
            </a:xfrm>
            <a:prstGeom prst="straightConnector1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052" name="AutoShape 4"/>
            <p:cNvSpPr>
              <a:spLocks noChangeShapeType="1"/>
            </p:cNvSpPr>
            <p:nvPr/>
          </p:nvSpPr>
          <p:spPr bwMode="auto">
            <a:xfrm>
              <a:off x="2249" y="2070"/>
              <a:ext cx="960" cy="360"/>
            </a:xfrm>
            <a:prstGeom prst="straightConnector1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051" name="AutoShape 3"/>
            <p:cNvSpPr>
              <a:spLocks noChangeShapeType="1"/>
            </p:cNvSpPr>
            <p:nvPr/>
          </p:nvSpPr>
          <p:spPr bwMode="auto">
            <a:xfrm>
              <a:off x="588" y="2115"/>
              <a:ext cx="720" cy="255"/>
            </a:xfrm>
            <a:prstGeom prst="straightConnector1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050" name="AutoShape 2"/>
            <p:cNvSpPr>
              <a:spLocks noChangeShapeType="1"/>
            </p:cNvSpPr>
            <p:nvPr/>
          </p:nvSpPr>
          <p:spPr bwMode="auto">
            <a:xfrm>
              <a:off x="-1065" y="2116"/>
              <a:ext cx="720" cy="255"/>
            </a:xfrm>
            <a:prstGeom prst="straightConnector1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</p:grpSp>
      <p:grpSp>
        <p:nvGrpSpPr>
          <p:cNvPr id="19" name="Groupe 18"/>
          <p:cNvGrpSpPr/>
          <p:nvPr/>
        </p:nvGrpSpPr>
        <p:grpSpPr>
          <a:xfrm>
            <a:off x="0" y="1510762"/>
            <a:ext cx="5957808" cy="304800"/>
            <a:chOff x="0" y="3337827"/>
            <a:chExt cx="5957808" cy="304800"/>
          </a:xfrm>
        </p:grpSpPr>
        <p:grpSp>
          <p:nvGrpSpPr>
            <p:cNvPr id="2056" name="Group 8"/>
            <p:cNvGrpSpPr>
              <a:grpSpLocks/>
            </p:cNvGrpSpPr>
            <p:nvPr/>
          </p:nvGrpSpPr>
          <p:grpSpPr bwMode="auto">
            <a:xfrm>
              <a:off x="1052802" y="3337827"/>
              <a:ext cx="4905006" cy="304800"/>
              <a:chOff x="2650" y="1291"/>
              <a:chExt cx="4488" cy="285"/>
            </a:xfrm>
          </p:grpSpPr>
          <p:sp>
            <p:nvSpPr>
              <p:cNvPr id="2061" name="AutoShape 13"/>
              <p:cNvSpPr>
                <a:spLocks noChangeShapeType="1"/>
              </p:cNvSpPr>
              <p:nvPr/>
            </p:nvSpPr>
            <p:spPr bwMode="auto">
              <a:xfrm flipH="1">
                <a:off x="6763" y="1291"/>
                <a:ext cx="375" cy="255"/>
              </a:xfrm>
              <a:prstGeom prst="straightConnector1">
                <a:avLst/>
              </a:prstGeom>
              <a:noFill/>
              <a:ln w="38100">
                <a:solidFill>
                  <a:srgbClr val="00B05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060" name="AutoShape 12"/>
              <p:cNvSpPr>
                <a:spLocks noChangeShapeType="1"/>
              </p:cNvSpPr>
              <p:nvPr/>
            </p:nvSpPr>
            <p:spPr bwMode="auto">
              <a:xfrm flipH="1">
                <a:off x="4798" y="1307"/>
                <a:ext cx="375" cy="255"/>
              </a:xfrm>
              <a:prstGeom prst="straightConnector1">
                <a:avLst/>
              </a:prstGeom>
              <a:noFill/>
              <a:ln w="38100">
                <a:solidFill>
                  <a:srgbClr val="00B05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059" name="AutoShape 11"/>
              <p:cNvSpPr>
                <a:spLocks noChangeShapeType="1"/>
              </p:cNvSpPr>
              <p:nvPr/>
            </p:nvSpPr>
            <p:spPr bwMode="auto">
              <a:xfrm flipH="1">
                <a:off x="3752" y="1307"/>
                <a:ext cx="375" cy="255"/>
              </a:xfrm>
              <a:prstGeom prst="straightConnector1">
                <a:avLst/>
              </a:prstGeom>
              <a:noFill/>
              <a:ln w="38100">
                <a:solidFill>
                  <a:srgbClr val="00B05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058" name="AutoShape 10"/>
              <p:cNvSpPr>
                <a:spLocks noChangeShapeType="1"/>
              </p:cNvSpPr>
              <p:nvPr/>
            </p:nvSpPr>
            <p:spPr bwMode="auto">
              <a:xfrm flipH="1">
                <a:off x="5774" y="1321"/>
                <a:ext cx="375" cy="255"/>
              </a:xfrm>
              <a:prstGeom prst="straightConnector1">
                <a:avLst/>
              </a:prstGeom>
              <a:noFill/>
              <a:ln w="38100">
                <a:solidFill>
                  <a:srgbClr val="00B05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057" name="AutoShape 9"/>
              <p:cNvSpPr>
                <a:spLocks noChangeShapeType="1"/>
              </p:cNvSpPr>
              <p:nvPr/>
            </p:nvSpPr>
            <p:spPr bwMode="auto">
              <a:xfrm flipH="1">
                <a:off x="2650" y="1294"/>
                <a:ext cx="375" cy="255"/>
              </a:xfrm>
              <a:prstGeom prst="straightConnector1">
                <a:avLst/>
              </a:prstGeom>
              <a:noFill/>
              <a:ln w="38100">
                <a:solidFill>
                  <a:srgbClr val="00B05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sp>
          <p:nvSpPr>
            <p:cNvPr id="18" name="AutoShape 9"/>
            <p:cNvSpPr>
              <a:spLocks noChangeShapeType="1"/>
            </p:cNvSpPr>
            <p:nvPr/>
          </p:nvSpPr>
          <p:spPr bwMode="auto">
            <a:xfrm flipH="1">
              <a:off x="0" y="3352800"/>
              <a:ext cx="409843" cy="272716"/>
            </a:xfrm>
            <a:prstGeom prst="straightConnector1">
              <a:avLst/>
            </a:prstGeom>
            <a:noFill/>
            <a:ln w="38100">
              <a:solidFill>
                <a:srgbClr val="00B05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</p:grpSp>
      <p:sp>
        <p:nvSpPr>
          <p:cNvPr id="20" name="Rectangle 19"/>
          <p:cNvSpPr/>
          <p:nvPr/>
        </p:nvSpPr>
        <p:spPr>
          <a:xfrm>
            <a:off x="0" y="3733800"/>
            <a:ext cx="878317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DZ" sz="2800" b="1" dirty="0" smtClean="0">
                <a:solidFill>
                  <a:srgbClr val="006600"/>
                </a:solidFill>
                <a:latin typeface="Times New Roman"/>
                <a:ea typeface="Calibri"/>
              </a:rPr>
              <a:t> في نهاية عمر المشروع = 49675 يضاف للسنة الأخيرة (6)</a:t>
            </a:r>
            <a:r>
              <a:rPr lang="fr-FR" sz="2800" b="1" dirty="0" err="1" smtClean="0">
                <a:solidFill>
                  <a:srgbClr val="006600"/>
                </a:solidFill>
                <a:latin typeface="Times New Roman"/>
                <a:ea typeface="Calibri"/>
              </a:rPr>
              <a:t>BFR</a:t>
            </a:r>
            <a:r>
              <a:rPr lang="fr-FR" sz="2800" b="1" baseline="-25000" dirty="0" err="1" smtClean="0">
                <a:solidFill>
                  <a:srgbClr val="006600"/>
                </a:solidFill>
                <a:latin typeface="Times New Roman"/>
                <a:ea typeface="Calibri"/>
              </a:rPr>
              <a:t>réc</a:t>
            </a:r>
            <a:r>
              <a:rPr lang="fr-FR" sz="2800" b="1" dirty="0" smtClean="0">
                <a:solidFill>
                  <a:srgbClr val="006600"/>
                </a:solidFill>
                <a:latin typeface="Times New Roman"/>
                <a:ea typeface="Calibri"/>
              </a:rPr>
              <a:t> (7)</a:t>
            </a:r>
            <a:endParaRPr lang="fr-FR" sz="2800" dirty="0">
              <a:solidFill>
                <a:srgbClr val="0066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AutoShape 7"/>
          <p:cNvSpPr>
            <a:spLocks noChangeArrowheads="1"/>
          </p:cNvSpPr>
          <p:nvPr/>
        </p:nvSpPr>
        <p:spPr bwMode="auto">
          <a:xfrm>
            <a:off x="8410992" y="1114105"/>
            <a:ext cx="890337" cy="449084"/>
          </a:xfrm>
          <a:prstGeom prst="curvedDownArrow">
            <a:avLst>
              <a:gd name="adj1" fmla="val 43125"/>
              <a:gd name="adj2" fmla="val 86250"/>
              <a:gd name="adj3" fmla="val 33333"/>
            </a:avLst>
          </a:prstGeom>
          <a:solidFill>
            <a:srgbClr val="006600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65" name="Text Box 42"/>
          <p:cNvSpPr txBox="1">
            <a:spLocks noChangeArrowheads="1"/>
          </p:cNvSpPr>
          <p:nvPr/>
        </p:nvSpPr>
        <p:spPr bwMode="auto">
          <a:xfrm>
            <a:off x="8246808" y="594852"/>
            <a:ext cx="941951" cy="406982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sz="2000" b="1" i="0" u="none" strike="noStrike" cap="none" normalizeH="0" baseline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49375</a:t>
            </a:r>
            <a:endParaRPr kumimoji="0" lang="fr-FR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e 90"/>
          <p:cNvGrpSpPr/>
          <p:nvPr/>
        </p:nvGrpSpPr>
        <p:grpSpPr>
          <a:xfrm>
            <a:off x="1" y="624348"/>
            <a:ext cx="9143999" cy="5214872"/>
            <a:chOff x="1" y="624348"/>
            <a:chExt cx="9143999" cy="5214872"/>
          </a:xfrm>
        </p:grpSpPr>
        <p:grpSp>
          <p:nvGrpSpPr>
            <p:cNvPr id="3" name="Groupe 81"/>
            <p:cNvGrpSpPr/>
            <p:nvPr/>
          </p:nvGrpSpPr>
          <p:grpSpPr>
            <a:xfrm>
              <a:off x="1" y="624348"/>
              <a:ext cx="9143999" cy="5214872"/>
              <a:chOff x="1" y="624348"/>
              <a:chExt cx="9143999" cy="5214872"/>
            </a:xfrm>
          </p:grpSpPr>
          <p:grpSp>
            <p:nvGrpSpPr>
              <p:cNvPr id="4" name="Group 2"/>
              <p:cNvGrpSpPr>
                <a:grpSpLocks/>
              </p:cNvGrpSpPr>
              <p:nvPr/>
            </p:nvGrpSpPr>
            <p:grpSpPr bwMode="auto">
              <a:xfrm>
                <a:off x="1" y="624348"/>
                <a:ext cx="9031547" cy="4743450"/>
                <a:chOff x="931" y="390"/>
                <a:chExt cx="10499" cy="5070"/>
              </a:xfrm>
            </p:grpSpPr>
            <p:sp>
              <p:nvSpPr>
                <p:cNvPr id="1027" name="AutoShape 3"/>
                <p:cNvSpPr>
                  <a:spLocks noChangeArrowheads="1"/>
                </p:cNvSpPr>
                <p:nvPr/>
              </p:nvSpPr>
              <p:spPr bwMode="auto">
                <a:xfrm>
                  <a:off x="3120" y="930"/>
                  <a:ext cx="1035" cy="480"/>
                </a:xfrm>
                <a:prstGeom prst="curvedDownArrow">
                  <a:avLst>
                    <a:gd name="adj1" fmla="val 43125"/>
                    <a:gd name="adj2" fmla="val 86250"/>
                    <a:gd name="adj3" fmla="val 33333"/>
                  </a:avLst>
                </a:prstGeom>
                <a:solidFill>
                  <a:srgbClr val="006600"/>
                </a:solidFill>
                <a:ln w="9525">
                  <a:solidFill>
                    <a:srgbClr val="FFFFFF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028" name="AutoShape 4"/>
                <p:cNvSpPr>
                  <a:spLocks noChangeArrowheads="1"/>
                </p:cNvSpPr>
                <p:nvPr/>
              </p:nvSpPr>
              <p:spPr bwMode="auto">
                <a:xfrm>
                  <a:off x="4710" y="930"/>
                  <a:ext cx="1035" cy="510"/>
                </a:xfrm>
                <a:prstGeom prst="curvedDownArrow">
                  <a:avLst>
                    <a:gd name="adj1" fmla="val 40588"/>
                    <a:gd name="adj2" fmla="val 81176"/>
                    <a:gd name="adj3" fmla="val 33333"/>
                  </a:avLst>
                </a:prstGeom>
                <a:solidFill>
                  <a:srgbClr val="006600"/>
                </a:solidFill>
                <a:ln w="9525">
                  <a:solidFill>
                    <a:srgbClr val="FFFFFF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029" name="AutoShape 5"/>
                <p:cNvSpPr>
                  <a:spLocks noChangeArrowheads="1"/>
                </p:cNvSpPr>
                <p:nvPr/>
              </p:nvSpPr>
              <p:spPr bwMode="auto">
                <a:xfrm>
                  <a:off x="6300" y="930"/>
                  <a:ext cx="1035" cy="495"/>
                </a:xfrm>
                <a:prstGeom prst="curvedDownArrow">
                  <a:avLst>
                    <a:gd name="adj1" fmla="val 41818"/>
                    <a:gd name="adj2" fmla="val 83636"/>
                    <a:gd name="adj3" fmla="val 33333"/>
                  </a:avLst>
                </a:prstGeom>
                <a:solidFill>
                  <a:srgbClr val="006600"/>
                </a:solidFill>
                <a:ln w="9525">
                  <a:solidFill>
                    <a:srgbClr val="FFFFFF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030" name="AutoShape 6"/>
                <p:cNvSpPr>
                  <a:spLocks noChangeArrowheads="1"/>
                </p:cNvSpPr>
                <p:nvPr/>
              </p:nvSpPr>
              <p:spPr bwMode="auto">
                <a:xfrm>
                  <a:off x="7800" y="930"/>
                  <a:ext cx="1035" cy="525"/>
                </a:xfrm>
                <a:prstGeom prst="curvedDownArrow">
                  <a:avLst>
                    <a:gd name="adj1" fmla="val 39429"/>
                    <a:gd name="adj2" fmla="val 78857"/>
                    <a:gd name="adj3" fmla="val 33333"/>
                  </a:avLst>
                </a:prstGeom>
                <a:solidFill>
                  <a:srgbClr val="006600"/>
                </a:solidFill>
                <a:ln w="9525">
                  <a:solidFill>
                    <a:srgbClr val="FFFFFF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031" name="AutoShape 7"/>
                <p:cNvSpPr>
                  <a:spLocks noChangeArrowheads="1"/>
                </p:cNvSpPr>
                <p:nvPr/>
              </p:nvSpPr>
              <p:spPr bwMode="auto">
                <a:xfrm>
                  <a:off x="9270" y="945"/>
                  <a:ext cx="1035" cy="480"/>
                </a:xfrm>
                <a:prstGeom prst="curvedDownArrow">
                  <a:avLst>
                    <a:gd name="adj1" fmla="val 43125"/>
                    <a:gd name="adj2" fmla="val 86250"/>
                    <a:gd name="adj3" fmla="val 33333"/>
                  </a:avLst>
                </a:prstGeom>
                <a:solidFill>
                  <a:srgbClr val="006600"/>
                </a:solidFill>
                <a:ln w="9525">
                  <a:solidFill>
                    <a:srgbClr val="FFFFFF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grpSp>
              <p:nvGrpSpPr>
                <p:cNvPr id="5" name="Group 8"/>
                <p:cNvGrpSpPr>
                  <a:grpSpLocks/>
                </p:cNvGrpSpPr>
                <p:nvPr/>
              </p:nvGrpSpPr>
              <p:grpSpPr bwMode="auto">
                <a:xfrm>
                  <a:off x="931" y="390"/>
                  <a:ext cx="10499" cy="5070"/>
                  <a:chOff x="931" y="420"/>
                  <a:chExt cx="10499" cy="5070"/>
                </a:xfrm>
              </p:grpSpPr>
              <p:sp>
                <p:nvSpPr>
                  <p:cNvPr id="1033" name="Text Box 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931" y="2395"/>
                    <a:ext cx="2480" cy="570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>
                    <a:solidFill>
                      <a:srgbClr val="FFFFFF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fr-F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ea typeface="Arial" pitchFamily="34" charset="0"/>
                        <a:cs typeface="Arial" pitchFamily="34" charset="0"/>
                      </a:rPr>
                      <a:t>25000=</a:t>
                    </a:r>
                    <a:r>
                      <a:rPr kumimoji="0" lang="fr-FR" sz="2000" b="1" i="0" u="none" strike="noStrike" cap="none" normalizeH="0" baseline="0" dirty="0" err="1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ea typeface="Arial" pitchFamily="34" charset="0"/>
                        <a:cs typeface="Arial" pitchFamily="34" charset="0"/>
                      </a:rPr>
                      <a:t>BFR</a:t>
                    </a:r>
                    <a:r>
                      <a:rPr kumimoji="0" lang="fr-FR" sz="2000" b="1" i="0" u="none" strike="noStrike" cap="none" normalizeH="0" baseline="-25000" dirty="0" err="1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ea typeface="Arial" pitchFamily="34" charset="0"/>
                        <a:cs typeface="Arial" pitchFamily="34" charset="0"/>
                      </a:rPr>
                      <a:t>sup</a:t>
                    </a:r>
                    <a:r>
                      <a:rPr kumimoji="0" lang="fr-F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ea typeface="Arial" pitchFamily="34" charset="0"/>
                        <a:cs typeface="Arial" pitchFamily="34" charset="0"/>
                      </a:rPr>
                      <a:t>(1)</a:t>
                    </a:r>
                    <a:endParaRPr kumimoji="0" lang="fr-FR" sz="20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1034" name="Text Box 1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235" y="2925"/>
                    <a:ext cx="3682" cy="540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>
                    <a:solidFill>
                      <a:srgbClr val="FFFFFF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fr-FR" sz="2000" b="1" i="0" u="none" strike="noStrike" cap="none" normalizeH="0" baseline="0" dirty="0" err="1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ea typeface="Arial" pitchFamily="34" charset="0"/>
                        <a:cs typeface="Arial" pitchFamily="34" charset="0"/>
                      </a:rPr>
                      <a:t>BFR</a:t>
                    </a:r>
                    <a:r>
                      <a:rPr kumimoji="0" lang="fr-FR" sz="2000" b="1" i="0" u="none" strike="noStrike" cap="none" normalizeH="0" baseline="-25000" dirty="0" err="1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ea typeface="Arial" pitchFamily="34" charset="0"/>
                        <a:cs typeface="Arial" pitchFamily="34" charset="0"/>
                      </a:rPr>
                      <a:t>sup</a:t>
                    </a:r>
                    <a:r>
                      <a:rPr kumimoji="0" lang="fr-F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ea typeface="Arial" pitchFamily="34" charset="0"/>
                        <a:cs typeface="Arial" pitchFamily="34" charset="0"/>
                      </a:rPr>
                      <a:t>(2)= 25000-25000=0</a:t>
                    </a:r>
                    <a:endParaRPr kumimoji="0" lang="fr-FR" sz="20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1035" name="Text Box 1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968" y="3405"/>
                    <a:ext cx="4084" cy="540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>
                    <a:solidFill>
                      <a:srgbClr val="FFFFFF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fr-FR" sz="2000" b="1" i="0" u="none" strike="noStrike" cap="none" normalizeH="0" baseline="0" dirty="0" err="1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ea typeface="Arial" pitchFamily="34" charset="0"/>
                        <a:cs typeface="Arial" pitchFamily="34" charset="0"/>
                      </a:rPr>
                      <a:t>BFR</a:t>
                    </a:r>
                    <a:r>
                      <a:rPr kumimoji="0" lang="fr-FR" sz="2000" b="1" i="0" u="none" strike="noStrike" cap="none" normalizeH="0" baseline="-25000" dirty="0" err="1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ea typeface="Arial" pitchFamily="34" charset="0"/>
                        <a:cs typeface="Arial" pitchFamily="34" charset="0"/>
                      </a:rPr>
                      <a:t>sup</a:t>
                    </a:r>
                    <a:r>
                      <a:rPr kumimoji="0" lang="fr-F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ea typeface="Arial" pitchFamily="34" charset="0"/>
                        <a:cs typeface="Arial" pitchFamily="34" charset="0"/>
                      </a:rPr>
                      <a:t>(3)= 30625-25000=5625</a:t>
                    </a:r>
                    <a:endParaRPr kumimoji="0" lang="fr-FR" sz="20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1036" name="Text Box 1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399" y="3960"/>
                    <a:ext cx="3796" cy="540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>
                    <a:solidFill>
                      <a:srgbClr val="FFFFFF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fr-FR" sz="2000" b="1" i="0" u="none" strike="noStrike" cap="none" normalizeH="0" baseline="0" dirty="0" err="1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ea typeface="Arial" pitchFamily="34" charset="0"/>
                        <a:cs typeface="Arial" pitchFamily="34" charset="0"/>
                      </a:rPr>
                      <a:t>BFR</a:t>
                    </a:r>
                    <a:r>
                      <a:rPr kumimoji="0" lang="fr-FR" sz="2000" b="1" i="0" u="none" strike="noStrike" cap="none" normalizeH="0" baseline="-25000" dirty="0" err="1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ea typeface="Arial" pitchFamily="34" charset="0"/>
                        <a:cs typeface="Arial" pitchFamily="34" charset="0"/>
                      </a:rPr>
                      <a:t>sup</a:t>
                    </a:r>
                    <a:r>
                      <a:rPr kumimoji="0" lang="fr-F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ea typeface="Arial" pitchFamily="34" charset="0"/>
                        <a:cs typeface="Arial" pitchFamily="34" charset="0"/>
                      </a:rPr>
                      <a:t>(4)= 30625-30625=0</a:t>
                    </a:r>
                    <a:endParaRPr kumimoji="0" lang="fr-FR" sz="20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1037" name="Text Box 1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121" y="4440"/>
                    <a:ext cx="4314" cy="540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>
                    <a:solidFill>
                      <a:srgbClr val="FFFFFF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fr-FR" sz="2000" b="1" i="0" u="none" strike="noStrike" cap="none" normalizeH="0" baseline="0" dirty="0" err="1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ea typeface="Arial" pitchFamily="34" charset="0"/>
                        <a:cs typeface="Arial" pitchFamily="34" charset="0"/>
                      </a:rPr>
                      <a:t>BFR</a:t>
                    </a:r>
                    <a:r>
                      <a:rPr kumimoji="0" lang="fr-FR" sz="2000" b="1" i="0" u="none" strike="noStrike" cap="none" normalizeH="0" baseline="-25000" dirty="0" err="1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ea typeface="Arial" pitchFamily="34" charset="0"/>
                        <a:cs typeface="Arial" pitchFamily="34" charset="0"/>
                      </a:rPr>
                      <a:t>sup</a:t>
                    </a:r>
                    <a:r>
                      <a:rPr kumimoji="0" lang="fr-F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ea typeface="Arial" pitchFamily="34" charset="0"/>
                        <a:cs typeface="Arial" pitchFamily="34" charset="0"/>
                      </a:rPr>
                      <a:t>(5)= 49375-30625=18750</a:t>
                    </a:r>
                    <a:endParaRPr kumimoji="0" lang="fr-FR" sz="20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grpSp>
                <p:nvGrpSpPr>
                  <p:cNvPr id="6" name="Group 14"/>
                  <p:cNvGrpSpPr>
                    <a:grpSpLocks/>
                  </p:cNvGrpSpPr>
                  <p:nvPr/>
                </p:nvGrpSpPr>
                <p:grpSpPr bwMode="auto">
                  <a:xfrm>
                    <a:off x="1020" y="420"/>
                    <a:ext cx="10410" cy="1500"/>
                    <a:chOff x="1020" y="420"/>
                    <a:chExt cx="10410" cy="1500"/>
                  </a:xfrm>
                </p:grpSpPr>
                <p:sp>
                  <p:nvSpPr>
                    <p:cNvPr id="1039" name="Text Box 15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830" y="1485"/>
                      <a:ext cx="1095" cy="435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9525">
                      <a:solidFill>
                        <a:srgbClr val="FFFFFF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Arial" pitchFamily="34" charset="0"/>
                        </a:rPr>
                        <a:t>25000</a:t>
                      </a:r>
                      <a:endParaRPr kumimoji="0" lang="fr-F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041" name="Text Box 17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3060" y="450"/>
                      <a:ext cx="1095" cy="435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9525">
                      <a:solidFill>
                        <a:srgbClr val="FFFFFF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Arial" pitchFamily="34" charset="0"/>
                        </a:rPr>
                        <a:t>25000</a:t>
                      </a:r>
                      <a:endParaRPr kumimoji="0" lang="fr-F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042" name="Text Box 18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3405" y="1485"/>
                      <a:ext cx="1095" cy="435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9525">
                      <a:solidFill>
                        <a:srgbClr val="FFFFFF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Arial" pitchFamily="34" charset="0"/>
                        </a:rPr>
                        <a:t>25000</a:t>
                      </a:r>
                      <a:endParaRPr kumimoji="0" lang="fr-F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grpSp>
                  <p:nvGrpSpPr>
                    <p:cNvPr id="7" name="Group 1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020" y="930"/>
                      <a:ext cx="10410" cy="690"/>
                      <a:chOff x="1020" y="930"/>
                      <a:chExt cx="10410" cy="690"/>
                    </a:xfrm>
                  </p:grpSpPr>
                  <p:cxnSp>
                    <p:nvCxnSpPr>
                      <p:cNvPr id="1044" name="AutoShape 20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1020" y="1455"/>
                        <a:ext cx="10410" cy="1"/>
                      </a:xfrm>
                      <a:prstGeom prst="straightConnector1">
                        <a:avLst/>
                      </a:prstGeom>
                      <a:noFill/>
                      <a:ln w="38100">
                        <a:solidFill>
                          <a:srgbClr val="000000"/>
                        </a:solidFill>
                        <a:round/>
                        <a:headEnd/>
                        <a:tailEnd type="triangle" w="med" len="med"/>
                      </a:ln>
                    </p:spPr>
                  </p:cxnSp>
                  <p:cxnSp>
                    <p:nvCxnSpPr>
                      <p:cNvPr id="1045" name="AutoShape 21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1920" y="1320"/>
                        <a:ext cx="1" cy="300"/>
                      </a:xfrm>
                      <a:prstGeom prst="straightConnector1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  <p:cxnSp>
                    <p:nvCxnSpPr>
                      <p:cNvPr id="1046" name="AutoShape 22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3480" y="1305"/>
                        <a:ext cx="1" cy="300"/>
                      </a:xfrm>
                      <a:prstGeom prst="straightConnector1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  <p:cxnSp>
                    <p:nvCxnSpPr>
                      <p:cNvPr id="1047" name="AutoShape 23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5115" y="1305"/>
                        <a:ext cx="1" cy="300"/>
                      </a:xfrm>
                      <a:prstGeom prst="straightConnector1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  <p:cxnSp>
                    <p:nvCxnSpPr>
                      <p:cNvPr id="1048" name="AutoShape 24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6720" y="1320"/>
                        <a:ext cx="1" cy="300"/>
                      </a:xfrm>
                      <a:prstGeom prst="straightConnector1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  <p:cxnSp>
                    <p:nvCxnSpPr>
                      <p:cNvPr id="1049" name="AutoShape 25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8280" y="1305"/>
                        <a:ext cx="1" cy="300"/>
                      </a:xfrm>
                      <a:prstGeom prst="straightConnector1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  <p:cxnSp>
                    <p:nvCxnSpPr>
                      <p:cNvPr id="1050" name="AutoShape 26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9705" y="1305"/>
                        <a:ext cx="1" cy="300"/>
                      </a:xfrm>
                      <a:prstGeom prst="straightConnector1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  <p:cxnSp>
                    <p:nvCxnSpPr>
                      <p:cNvPr id="1051" name="AutoShape 27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11025" y="1320"/>
                        <a:ext cx="1" cy="285"/>
                      </a:xfrm>
                      <a:prstGeom prst="straightConnector1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</p:cxnSp>
                  <p:grpSp>
                    <p:nvGrpSpPr>
                      <p:cNvPr id="8" name="Group 28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125" y="930"/>
                        <a:ext cx="9525" cy="510"/>
                        <a:chOff x="1125" y="930"/>
                        <a:chExt cx="9525" cy="510"/>
                      </a:xfrm>
                    </p:grpSpPr>
                    <p:sp>
                      <p:nvSpPr>
                        <p:cNvPr id="1053" name="Text Box 29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125" y="930"/>
                          <a:ext cx="405" cy="465"/>
                        </a:xfrm>
                        <a:prstGeom prst="rect">
                          <a:avLst/>
                        </a:prstGeom>
                        <a:solidFill>
                          <a:srgbClr val="FFFFFF"/>
                        </a:solidFill>
                        <a:ln w="9525">
                          <a:solidFill>
                            <a:srgbClr val="FFFFFF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fr-FR" sz="28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latin typeface="Times New Roman" pitchFamily="18" charset="0"/>
                              <a:ea typeface="Arial" pitchFamily="34" charset="0"/>
                              <a:cs typeface="Arial" pitchFamily="34" charset="0"/>
                            </a:rPr>
                            <a:t>0</a:t>
                          </a:r>
                          <a:endParaRPr kumimoji="0" lang="fr-FR" sz="28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bg1"/>
                            </a:solidFill>
                            <a:effectLst/>
                            <a:latin typeface="Arial" pitchFamily="34" charset="0"/>
                            <a:cs typeface="Arial" pitchFamily="34" charset="0"/>
                          </a:endParaRPr>
                        </a:p>
                      </p:txBody>
                    </p:sp>
                    <p:sp>
                      <p:nvSpPr>
                        <p:cNvPr id="1054" name="Text Box 30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550" y="960"/>
                          <a:ext cx="405" cy="465"/>
                        </a:xfrm>
                        <a:prstGeom prst="rect">
                          <a:avLst/>
                        </a:prstGeom>
                        <a:solidFill>
                          <a:srgbClr val="FFFFFF"/>
                        </a:solidFill>
                        <a:ln w="9525">
                          <a:solidFill>
                            <a:srgbClr val="FFFFFF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fr-FR" sz="28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latin typeface="Times New Roman" pitchFamily="18" charset="0"/>
                              <a:ea typeface="Arial" pitchFamily="34" charset="0"/>
                              <a:cs typeface="Arial" pitchFamily="34" charset="0"/>
                            </a:rPr>
                            <a:t>1</a:t>
                          </a:r>
                          <a:endParaRPr kumimoji="0" lang="fr-FR" sz="2800" b="0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bg1"/>
                            </a:solidFill>
                            <a:effectLst/>
                            <a:latin typeface="Arial" pitchFamily="34" charset="0"/>
                            <a:cs typeface="Arial" pitchFamily="34" charset="0"/>
                          </a:endParaRPr>
                        </a:p>
                      </p:txBody>
                    </p:sp>
                    <p:sp>
                      <p:nvSpPr>
                        <p:cNvPr id="1055" name="Text Box 31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155" y="975"/>
                          <a:ext cx="405" cy="465"/>
                        </a:xfrm>
                        <a:prstGeom prst="rect">
                          <a:avLst/>
                        </a:prstGeom>
                        <a:solidFill>
                          <a:srgbClr val="FFFFFF"/>
                        </a:solidFill>
                        <a:ln w="9525">
                          <a:solidFill>
                            <a:srgbClr val="FFFFFF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fr-FR" sz="28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latin typeface="Times New Roman" pitchFamily="18" charset="0"/>
                              <a:ea typeface="Arial" pitchFamily="34" charset="0"/>
                              <a:cs typeface="Arial" pitchFamily="34" charset="0"/>
                            </a:rPr>
                            <a:t>2</a:t>
                          </a:r>
                          <a:endParaRPr kumimoji="0" lang="fr-FR" sz="36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bg1"/>
                            </a:solidFill>
                            <a:effectLst/>
                            <a:latin typeface="Arial" pitchFamily="34" charset="0"/>
                            <a:cs typeface="Arial" pitchFamily="34" charset="0"/>
                          </a:endParaRPr>
                        </a:p>
                      </p:txBody>
                    </p:sp>
                    <p:sp>
                      <p:nvSpPr>
                        <p:cNvPr id="1056" name="Text Box 32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5760" y="960"/>
                          <a:ext cx="405" cy="465"/>
                        </a:xfrm>
                        <a:prstGeom prst="rect">
                          <a:avLst/>
                        </a:prstGeom>
                        <a:solidFill>
                          <a:srgbClr val="FFFFFF"/>
                        </a:solidFill>
                        <a:ln w="9525">
                          <a:solidFill>
                            <a:srgbClr val="FFFFFF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fr-FR" sz="28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latin typeface="Times New Roman" pitchFamily="18" charset="0"/>
                              <a:ea typeface="Arial" pitchFamily="34" charset="0"/>
                              <a:cs typeface="Arial" pitchFamily="34" charset="0"/>
                            </a:rPr>
                            <a:t>3</a:t>
                          </a:r>
                          <a:endParaRPr kumimoji="0" lang="fr-FR" sz="3600" b="0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bg1"/>
                            </a:solidFill>
                            <a:effectLst/>
                            <a:latin typeface="Arial" pitchFamily="34" charset="0"/>
                            <a:cs typeface="Arial" pitchFamily="34" charset="0"/>
                          </a:endParaRPr>
                        </a:p>
                      </p:txBody>
                    </p:sp>
                    <p:sp>
                      <p:nvSpPr>
                        <p:cNvPr id="1057" name="Text Box 33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7335" y="960"/>
                          <a:ext cx="405" cy="465"/>
                        </a:xfrm>
                        <a:prstGeom prst="rect">
                          <a:avLst/>
                        </a:prstGeom>
                        <a:solidFill>
                          <a:srgbClr val="FFFFFF"/>
                        </a:solidFill>
                        <a:ln w="9525">
                          <a:solidFill>
                            <a:srgbClr val="FFFFFF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fr-FR" sz="28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latin typeface="Times New Roman" pitchFamily="18" charset="0"/>
                              <a:ea typeface="Arial" pitchFamily="34" charset="0"/>
                              <a:cs typeface="Arial" pitchFamily="34" charset="0"/>
                            </a:rPr>
                            <a:t>4</a:t>
                          </a:r>
                          <a:endParaRPr kumimoji="0" lang="fr-FR" sz="3600" b="0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bg1"/>
                            </a:solidFill>
                            <a:effectLst/>
                            <a:latin typeface="Arial" pitchFamily="34" charset="0"/>
                            <a:cs typeface="Arial" pitchFamily="34" charset="0"/>
                          </a:endParaRPr>
                        </a:p>
                      </p:txBody>
                    </p:sp>
                    <p:sp>
                      <p:nvSpPr>
                        <p:cNvPr id="1058" name="Text Box 34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8775" y="975"/>
                          <a:ext cx="405" cy="465"/>
                        </a:xfrm>
                        <a:prstGeom prst="rect">
                          <a:avLst/>
                        </a:prstGeom>
                        <a:solidFill>
                          <a:srgbClr val="FFFFFF"/>
                        </a:solidFill>
                        <a:ln w="9525">
                          <a:solidFill>
                            <a:srgbClr val="FFFFFF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fr-FR" sz="28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latin typeface="Times New Roman" pitchFamily="18" charset="0"/>
                              <a:ea typeface="Arial" pitchFamily="34" charset="0"/>
                              <a:cs typeface="Arial" pitchFamily="34" charset="0"/>
                            </a:rPr>
                            <a:t>5</a:t>
                          </a:r>
                          <a:endParaRPr kumimoji="0" lang="fr-FR" sz="36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bg1"/>
                            </a:solidFill>
                            <a:effectLst/>
                            <a:latin typeface="Arial" pitchFamily="34" charset="0"/>
                            <a:cs typeface="Arial" pitchFamily="34" charset="0"/>
                          </a:endParaRPr>
                        </a:p>
                      </p:txBody>
                    </p:sp>
                    <p:sp>
                      <p:nvSpPr>
                        <p:cNvPr id="1059" name="Text Box 35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0245" y="960"/>
                          <a:ext cx="405" cy="465"/>
                        </a:xfrm>
                        <a:prstGeom prst="rect">
                          <a:avLst/>
                        </a:prstGeom>
                        <a:solidFill>
                          <a:srgbClr val="FFFFFF"/>
                        </a:solidFill>
                        <a:ln w="9525">
                          <a:solidFill>
                            <a:srgbClr val="FFFFFF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fr-FR" sz="28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latin typeface="Times New Roman" pitchFamily="18" charset="0"/>
                              <a:ea typeface="Arial" pitchFamily="34" charset="0"/>
                              <a:cs typeface="Arial" pitchFamily="34" charset="0"/>
                            </a:rPr>
                            <a:t>6</a:t>
                          </a:r>
                          <a:endParaRPr kumimoji="0" lang="fr-FR" sz="3600" b="0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bg1"/>
                            </a:solidFill>
                            <a:effectLst/>
                            <a:latin typeface="Arial" pitchFamily="34" charset="0"/>
                            <a:cs typeface="Arial" pitchFamily="34" charset="0"/>
                          </a:endParaRPr>
                        </a:p>
                      </p:txBody>
                    </p:sp>
                  </p:grpSp>
                </p:grpSp>
                <p:sp>
                  <p:nvSpPr>
                    <p:cNvPr id="1060" name="Text Box 36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5131" y="1471"/>
                      <a:ext cx="1095" cy="435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9525">
                      <a:solidFill>
                        <a:srgbClr val="FFFFFF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Arial" pitchFamily="34" charset="0"/>
                        </a:rPr>
                        <a:t>30625</a:t>
                      </a:r>
                      <a:endParaRPr kumimoji="0" lang="fr-FR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061" name="Text Box 37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4644" y="480"/>
                      <a:ext cx="1095" cy="435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9525">
                      <a:solidFill>
                        <a:srgbClr val="FFFFFF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Arial" pitchFamily="34" charset="0"/>
                        </a:rPr>
                        <a:t>25000</a:t>
                      </a:r>
                      <a:endParaRPr kumimoji="0" lang="fr-F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062" name="Text Box 38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6231" y="450"/>
                      <a:ext cx="1095" cy="435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9525">
                      <a:solidFill>
                        <a:srgbClr val="FFFFFF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Arial" pitchFamily="34" charset="0"/>
                        </a:rPr>
                        <a:t>30625</a:t>
                      </a:r>
                      <a:endParaRPr kumimoji="0" lang="fr-F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063" name="Text Box 39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6736" y="1471"/>
                      <a:ext cx="1095" cy="435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9525">
                      <a:solidFill>
                        <a:srgbClr val="FFFFFF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Arial" pitchFamily="34" charset="0"/>
                        </a:rPr>
                        <a:t>30625</a:t>
                      </a:r>
                      <a:endParaRPr kumimoji="0" lang="fr-F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064" name="Text Box 40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7731" y="465"/>
                      <a:ext cx="1095" cy="435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9525">
                      <a:solidFill>
                        <a:srgbClr val="FFFFFF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Arial" pitchFamily="34" charset="0"/>
                        </a:rPr>
                        <a:t>30625</a:t>
                      </a:r>
                      <a:endParaRPr kumimoji="0" lang="fr-FR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065" name="Text Box 41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8326" y="1485"/>
                      <a:ext cx="1095" cy="435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9525">
                      <a:solidFill>
                        <a:srgbClr val="FFFFFF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Arial" pitchFamily="34" charset="0"/>
                        </a:rPr>
                        <a:t>49375</a:t>
                      </a:r>
                      <a:endParaRPr kumimoji="0" lang="fr-F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066" name="Text Box 42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9169" y="420"/>
                      <a:ext cx="1095" cy="435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9525">
                      <a:solidFill>
                        <a:srgbClr val="FFFFFF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Arial" pitchFamily="34" charset="0"/>
                        </a:rPr>
                        <a:t>49375</a:t>
                      </a:r>
                      <a:endParaRPr kumimoji="0" lang="fr-F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067" name="Text Box 43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9736" y="1485"/>
                      <a:ext cx="1095" cy="435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9525">
                      <a:solidFill>
                        <a:srgbClr val="FFFFFF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Arial" pitchFamily="34" charset="0"/>
                        </a:rPr>
                        <a:t>49375</a:t>
                      </a:r>
                      <a:endParaRPr kumimoji="0" lang="fr-F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</p:grpSp>
              <p:sp>
                <p:nvSpPr>
                  <p:cNvPr id="1068" name="Text Box 4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034" y="4950"/>
                    <a:ext cx="3729" cy="540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>
                    <a:solidFill>
                      <a:srgbClr val="FFFFFF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fr-FR" sz="2000" b="1" i="0" u="none" strike="noStrike" cap="none" normalizeH="0" baseline="0" dirty="0" err="1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ea typeface="Arial" pitchFamily="34" charset="0"/>
                        <a:cs typeface="Arial" pitchFamily="34" charset="0"/>
                      </a:rPr>
                      <a:t>BFR</a:t>
                    </a:r>
                    <a:r>
                      <a:rPr kumimoji="0" lang="fr-FR" sz="2000" b="1" i="0" u="none" strike="noStrike" cap="none" normalizeH="0" baseline="-25000" dirty="0" err="1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ea typeface="Arial" pitchFamily="34" charset="0"/>
                        <a:cs typeface="Arial" pitchFamily="34" charset="0"/>
                      </a:rPr>
                      <a:t>sup</a:t>
                    </a:r>
                    <a:r>
                      <a:rPr kumimoji="0" lang="fr-F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ea typeface="Arial" pitchFamily="34" charset="0"/>
                        <a:cs typeface="Arial" pitchFamily="34" charset="0"/>
                      </a:rPr>
                      <a:t>(6)= 49375-49375=0</a:t>
                    </a:r>
                    <a:endParaRPr kumimoji="0" lang="fr-FR" sz="20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</p:grpSp>
          <p:cxnSp>
            <p:nvCxnSpPr>
              <p:cNvPr id="52" name="Connecteur droit avec flèche 51"/>
              <p:cNvCxnSpPr/>
              <p:nvPr/>
            </p:nvCxnSpPr>
            <p:spPr>
              <a:xfrm rot="16200000" flipV="1">
                <a:off x="1943100" y="1790700"/>
                <a:ext cx="1219200" cy="1143000"/>
              </a:xfrm>
              <a:prstGeom prst="straightConnector1">
                <a:avLst/>
              </a:prstGeom>
              <a:ln w="38100">
                <a:solidFill>
                  <a:srgbClr val="C0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Connecteur droit avec flèche 52"/>
              <p:cNvCxnSpPr>
                <a:stCxn id="1037" idx="3"/>
              </p:cNvCxnSpPr>
              <p:nvPr/>
            </p:nvCxnSpPr>
            <p:spPr>
              <a:xfrm flipH="1" flipV="1">
                <a:off x="6172200" y="1905000"/>
                <a:ext cx="1143000" cy="2733037"/>
              </a:xfrm>
              <a:prstGeom prst="straightConnector1">
                <a:avLst/>
              </a:prstGeom>
              <a:ln w="38100">
                <a:solidFill>
                  <a:srgbClr val="C0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Connecteur droit avec flèche 54"/>
              <p:cNvCxnSpPr/>
              <p:nvPr/>
            </p:nvCxnSpPr>
            <p:spPr>
              <a:xfrm rot="5400000" flipH="1" flipV="1">
                <a:off x="266700" y="2095500"/>
                <a:ext cx="838200" cy="1588"/>
              </a:xfrm>
              <a:prstGeom prst="straightConnector1">
                <a:avLst/>
              </a:prstGeom>
              <a:ln w="38100">
                <a:solidFill>
                  <a:srgbClr val="C0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Connecteur droit avec flèche 57"/>
              <p:cNvCxnSpPr/>
              <p:nvPr/>
            </p:nvCxnSpPr>
            <p:spPr>
              <a:xfrm rot="16200000" flipV="1">
                <a:off x="3238500" y="1866900"/>
                <a:ext cx="1752600" cy="1524000"/>
              </a:xfrm>
              <a:prstGeom prst="straightConnector1">
                <a:avLst/>
              </a:prstGeom>
              <a:ln w="38100">
                <a:solidFill>
                  <a:srgbClr val="C0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Connecteur droit avec flèche 59"/>
              <p:cNvCxnSpPr/>
              <p:nvPr/>
            </p:nvCxnSpPr>
            <p:spPr>
              <a:xfrm rot="16200000" flipV="1">
                <a:off x="4229100" y="2171700"/>
                <a:ext cx="2362200" cy="1524000"/>
              </a:xfrm>
              <a:prstGeom prst="straightConnector1">
                <a:avLst/>
              </a:prstGeom>
              <a:ln w="38100">
                <a:solidFill>
                  <a:srgbClr val="C0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Connecteur droit avec flèche 61"/>
              <p:cNvCxnSpPr>
                <a:stCxn id="1068" idx="3"/>
              </p:cNvCxnSpPr>
              <p:nvPr/>
            </p:nvCxnSpPr>
            <p:spPr>
              <a:xfrm flipH="1" flipV="1">
                <a:off x="7391400" y="2209800"/>
                <a:ext cx="1066800" cy="2905388"/>
              </a:xfrm>
              <a:prstGeom prst="straightConnector1">
                <a:avLst/>
              </a:prstGeom>
              <a:ln w="38100">
                <a:solidFill>
                  <a:srgbClr val="C0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1" name="Text Box 44"/>
              <p:cNvSpPr txBox="1">
                <a:spLocks noChangeArrowheads="1"/>
              </p:cNvSpPr>
              <p:nvPr/>
            </p:nvSpPr>
            <p:spPr bwMode="auto">
              <a:xfrm>
                <a:off x="7003005" y="5334000"/>
                <a:ext cx="2140995" cy="50522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000" b="1" i="0" u="none" strike="noStrike" cap="none" normalizeH="0" baseline="0" dirty="0" err="1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ea typeface="Arial" pitchFamily="34" charset="0"/>
                    <a:cs typeface="Arial" pitchFamily="34" charset="0"/>
                  </a:rPr>
                  <a:t>BFR</a:t>
                </a:r>
                <a:r>
                  <a:rPr kumimoji="0" lang="fr-FR" sz="2000" b="1" i="0" u="none" strike="noStrike" cap="none" normalizeH="0" baseline="-25000" dirty="0" err="1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ea typeface="Arial" pitchFamily="34" charset="0"/>
                    <a:cs typeface="Arial" pitchFamily="34" charset="0"/>
                  </a:rPr>
                  <a:t>réc</a:t>
                </a:r>
                <a:r>
                  <a:rPr kumimoji="0" lang="fr-FR" sz="20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ea typeface="Arial" pitchFamily="34" charset="0"/>
                    <a:cs typeface="Arial" pitchFamily="34" charset="0"/>
                  </a:rPr>
                  <a:t>(6)= 49375</a:t>
                </a:r>
                <a:endParaRPr kumimoji="0" lang="fr-FR" sz="2000" b="0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  <p:cxnSp>
          <p:nvCxnSpPr>
            <p:cNvPr id="89" name="Connecteur droit avec flèche 88"/>
            <p:cNvCxnSpPr/>
            <p:nvPr/>
          </p:nvCxnSpPr>
          <p:spPr>
            <a:xfrm rot="16200000" flipV="1">
              <a:off x="7086600" y="3581400"/>
              <a:ext cx="3810000" cy="152400"/>
            </a:xfrm>
            <a:prstGeom prst="straightConnector1">
              <a:avLst/>
            </a:prstGeom>
            <a:ln w="381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5117</TotalTime>
  <Words>2180</Words>
  <Application>Microsoft Office PowerPoint</Application>
  <PresentationFormat>Affichage à l'écran (4:3)</PresentationFormat>
  <Paragraphs>552</Paragraphs>
  <Slides>25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25</vt:i4>
      </vt:variant>
    </vt:vector>
  </HeadingPairs>
  <TitlesOfParts>
    <vt:vector size="26" baseType="lpstr">
      <vt:lpstr>Apex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Diapositive 18</vt:lpstr>
      <vt:lpstr>Diapositive 19</vt:lpstr>
      <vt:lpstr>Diapositive 20</vt:lpstr>
      <vt:lpstr>Diapositive 21</vt:lpstr>
      <vt:lpstr>Diapositive 22</vt:lpstr>
      <vt:lpstr>Diapositive 23</vt:lpstr>
      <vt:lpstr>Diapositive 24</vt:lpstr>
      <vt:lpstr>Diapositive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Admin</dc:creator>
  <cp:lastModifiedBy>Admin</cp:lastModifiedBy>
  <cp:revision>474</cp:revision>
  <dcterms:created xsi:type="dcterms:W3CDTF">2021-01-23T08:26:19Z</dcterms:created>
  <dcterms:modified xsi:type="dcterms:W3CDTF">2021-04-05T09:01:00Z</dcterms:modified>
</cp:coreProperties>
</file>