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3" r:id="rId4"/>
    <p:sldId id="257" r:id="rId5"/>
    <p:sldId id="261" r:id="rId6"/>
    <p:sldId id="259" r:id="rId7"/>
    <p:sldId id="260" r:id="rId8"/>
    <p:sldId id="262" r:id="rId9"/>
    <p:sldId id="264" r:id="rId10"/>
    <p:sldId id="265" r:id="rId11"/>
    <p:sldId id="266" r:id="rId12"/>
    <p:sldId id="267" r:id="rId13"/>
    <p:sldId id="268"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A309A6D-C09C-4548-B29A-6CF363A7E532}" type="datetimeFigureOut">
              <a:rPr lang="fr-FR" smtClean="0"/>
              <a:pPr/>
              <a:t>12/02/2015</a:t>
            </a:fld>
            <a:endParaRPr lang="fr-BE"/>
          </a:p>
        </p:txBody>
      </p:sp>
      <p:sp>
        <p:nvSpPr>
          <p:cNvPr id="19" name="Espace réservé du pied de page 18"/>
          <p:cNvSpPr>
            <a:spLocks noGrp="1"/>
          </p:cNvSpPr>
          <p:nvPr>
            <p:ph type="ftr" sz="quarter" idx="11"/>
          </p:nvPr>
        </p:nvSpPr>
        <p:spPr/>
        <p:txBody>
          <a:bodyPr/>
          <a:lstStyle/>
          <a:p>
            <a:endParaRPr lang="fr-BE"/>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12/02/2015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12/02/2015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12/02/2015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12/02/2015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12/02/2015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12/02/2015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pPr/>
              <a:t>‹N°›</a:t>
            </a:fld>
            <a:endParaRPr lang="fr-BE"/>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309A6D-C09C-4548-B29A-6CF363A7E532}" type="datetimeFigureOut">
              <a:rPr lang="fr-FR" smtClean="0"/>
              <a:pPr/>
              <a:t>12/02/2015</a:t>
            </a:fld>
            <a:endParaRPr lang="fr-BE"/>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pPr/>
              <a:t>‹N°›</a:t>
            </a:fld>
            <a:endParaRPr lang="fr-BE"/>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ifa\Desktop\Capture1.PNG"/>
          <p:cNvPicPr>
            <a:picLocks noChangeAspect="1" noChangeArrowheads="1"/>
          </p:cNvPicPr>
          <p:nvPr/>
        </p:nvPicPr>
        <p:blipFill>
          <a:blip r:embed="rId2" cstate="print"/>
          <a:srcRect/>
          <a:stretch>
            <a:fillRect/>
          </a:stretch>
        </p:blipFill>
        <p:spPr bwMode="auto">
          <a:xfrm>
            <a:off x="251519" y="188640"/>
            <a:ext cx="3396791" cy="648072"/>
          </a:xfrm>
          <a:prstGeom prst="rect">
            <a:avLst/>
          </a:prstGeom>
          <a:noFill/>
        </p:spPr>
      </p:pic>
      <p:pic>
        <p:nvPicPr>
          <p:cNvPr id="1028" name="Picture 4" descr="C:\Users\Rifa\Desktop\Capture2.PNG"/>
          <p:cNvPicPr>
            <a:picLocks noChangeAspect="1" noChangeArrowheads="1"/>
          </p:cNvPicPr>
          <p:nvPr/>
        </p:nvPicPr>
        <p:blipFill>
          <a:blip r:embed="rId3" cstate="print"/>
          <a:srcRect/>
          <a:stretch>
            <a:fillRect/>
          </a:stretch>
        </p:blipFill>
        <p:spPr bwMode="auto">
          <a:xfrm>
            <a:off x="1" y="1196752"/>
            <a:ext cx="9144000" cy="2592288"/>
          </a:xfrm>
          <a:prstGeom prst="rect">
            <a:avLst/>
          </a:prstGeom>
          <a:noFill/>
        </p:spPr>
      </p:pic>
      <p:pic>
        <p:nvPicPr>
          <p:cNvPr id="1029" name="Picture 5" descr="C:\Users\Rifa\Desktop\Capture3.PNG"/>
          <p:cNvPicPr>
            <a:picLocks noChangeAspect="1" noChangeArrowheads="1"/>
          </p:cNvPicPr>
          <p:nvPr/>
        </p:nvPicPr>
        <p:blipFill>
          <a:blip r:embed="rId4" cstate="print"/>
          <a:srcRect/>
          <a:stretch>
            <a:fillRect/>
          </a:stretch>
        </p:blipFill>
        <p:spPr bwMode="auto">
          <a:xfrm>
            <a:off x="0" y="4077072"/>
            <a:ext cx="9144000" cy="252028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179512" y="1196752"/>
            <a:ext cx="8784976" cy="5400599"/>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0" y="116632"/>
            <a:ext cx="451485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036496" cy="722344"/>
          </a:xfrm>
        </p:spPr>
        <p:txBody>
          <a:bodyPr>
            <a:noAutofit/>
          </a:bodyPr>
          <a:lstStyle/>
          <a:p>
            <a:r>
              <a:rPr lang="fr-FR" sz="4000" dirty="0" smtClean="0"/>
              <a:t/>
            </a:r>
            <a:br>
              <a:rPr lang="fr-FR" sz="4000" dirty="0" smtClean="0"/>
            </a:br>
            <a:r>
              <a:rPr lang="fr-FR" sz="4000" dirty="0" smtClean="0"/>
              <a:t> Généralité dans le cas du drainage agricole</a:t>
            </a:r>
            <a:endParaRPr lang="fr-FR" sz="4000" dirty="0"/>
          </a:p>
        </p:txBody>
      </p:sp>
      <p:sp>
        <p:nvSpPr>
          <p:cNvPr id="3" name="Espace réservé du contenu 2"/>
          <p:cNvSpPr>
            <a:spLocks noGrp="1"/>
          </p:cNvSpPr>
          <p:nvPr>
            <p:ph idx="1"/>
          </p:nvPr>
        </p:nvSpPr>
        <p:spPr>
          <a:xfrm>
            <a:off x="179512" y="980728"/>
            <a:ext cx="8784976" cy="4608512"/>
          </a:xfrm>
        </p:spPr>
        <p:txBody>
          <a:bodyPr>
            <a:normAutofit/>
          </a:bodyPr>
          <a:lstStyle/>
          <a:p>
            <a:pPr algn="just">
              <a:buNone/>
            </a:pPr>
            <a:r>
              <a:rPr lang="fr-FR" b="1" dirty="0" smtClean="0"/>
              <a:t>Définition </a:t>
            </a:r>
            <a:r>
              <a:rPr lang="fr-FR" dirty="0" smtClean="0"/>
              <a:t>: en agriculture est une opération d’amélioration foncière qui a pour but : </a:t>
            </a:r>
          </a:p>
          <a:p>
            <a:pPr algn="just">
              <a:buNone/>
            </a:pPr>
            <a:r>
              <a:rPr lang="fr-FR" dirty="0" smtClean="0"/>
              <a:t>- corriger le cycle d’eau en éliminant les problèmes d’</a:t>
            </a:r>
            <a:r>
              <a:rPr lang="fr-FR" dirty="0" err="1" smtClean="0"/>
              <a:t>hydromorphie</a:t>
            </a:r>
            <a:r>
              <a:rPr lang="fr-FR" dirty="0" smtClean="0"/>
              <a:t> (régions humides et subhumides) </a:t>
            </a:r>
          </a:p>
          <a:p>
            <a:pPr algn="just">
              <a:buNone/>
            </a:pPr>
            <a:r>
              <a:rPr lang="fr-FR" dirty="0" smtClean="0"/>
              <a:t>- de préserver la fertilité physique des sols par l’élimination des sels et des solutés présents en excès dans la solution du sol (excès de Na</a:t>
            </a:r>
            <a:r>
              <a:rPr lang="fr-FR" baseline="30000" dirty="0" smtClean="0"/>
              <a:t>+</a:t>
            </a:r>
            <a:r>
              <a:rPr lang="fr-FR" dirty="0" smtClean="0"/>
              <a:t> dans les zones arides et semi-arides) </a:t>
            </a:r>
          </a:p>
          <a:p>
            <a:pPr algn="just">
              <a:buNone/>
            </a:pPr>
            <a:r>
              <a:rPr lang="fr-FR" dirty="0" smtClean="0"/>
              <a:t>- de faciliter les pratiques culturales en permettant  à l’agriculteur de diversifier les cultures et d’en assurer la rentabilité. </a:t>
            </a:r>
          </a:p>
          <a:p>
            <a:pPr algn="just"/>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628800"/>
            <a:ext cx="8784976" cy="3528392"/>
          </a:xfrm>
        </p:spPr>
        <p:txBody>
          <a:bodyPr>
            <a:normAutofit lnSpcReduction="10000"/>
          </a:bodyPr>
          <a:lstStyle/>
          <a:p>
            <a:pPr marL="0" indent="0" algn="just">
              <a:buNone/>
            </a:pPr>
            <a:r>
              <a:rPr lang="fr-FR" sz="2800" dirty="0" smtClean="0"/>
              <a:t>le drainage agricole est touts les travaux ayant pour but l’élimination par voies naturelles et/ou artificielles des eaux nuisibles aux cultures, d’une manière contrôlée et intensive dans des délais déterminés et courts, en tous points d’une parcelle et d’une façon uniforme. </a:t>
            </a:r>
          </a:p>
          <a:p>
            <a:pPr marL="0" indent="0" algn="just">
              <a:buNone/>
            </a:pPr>
            <a:r>
              <a:rPr lang="fr-FR" sz="2800" dirty="0" smtClean="0"/>
              <a:t>Ces délais déterminés et courts correspondent à la duré de submersion ou d’ennoiement des racines admissibles par une culture. </a:t>
            </a:r>
          </a:p>
          <a:p>
            <a:pPr algn="just"/>
            <a:endParaRPr lang="fr-FR" dirty="0"/>
          </a:p>
        </p:txBody>
      </p:sp>
      <p:sp>
        <p:nvSpPr>
          <p:cNvPr id="4" name="Rectangle 3"/>
          <p:cNvSpPr/>
          <p:nvPr/>
        </p:nvSpPr>
        <p:spPr>
          <a:xfrm>
            <a:off x="179512" y="188640"/>
            <a:ext cx="4536504" cy="646331"/>
          </a:xfrm>
          <a:prstGeom prst="rect">
            <a:avLst/>
          </a:prstGeom>
          <a:solidFill>
            <a:schemeClr val="accent6">
              <a:lumMod val="75000"/>
            </a:schemeClr>
          </a:solidFill>
        </p:spPr>
        <p:txBody>
          <a:bodyPr wrap="square">
            <a:spAutoFit/>
          </a:bodyPr>
          <a:lstStyle/>
          <a:p>
            <a:r>
              <a:rPr lang="fr-FR" sz="3600" dirty="0" smtClean="0"/>
              <a:t>définition exacte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0"/>
            <a:ext cx="8686800" cy="650336"/>
          </a:xfrm>
        </p:spPr>
        <p:txBody>
          <a:bodyPr>
            <a:noAutofit/>
          </a:bodyPr>
          <a:lstStyle/>
          <a:p>
            <a:r>
              <a:rPr lang="fr-FR" sz="4000" dirty="0" smtClean="0"/>
              <a:t>les besoins en régions méditerranéennes :</a:t>
            </a:r>
            <a:endParaRPr lang="fr-FR" sz="4000" dirty="0"/>
          </a:p>
        </p:txBody>
      </p:sp>
      <p:sp>
        <p:nvSpPr>
          <p:cNvPr id="3" name="Espace réservé du contenu 2"/>
          <p:cNvSpPr>
            <a:spLocks noGrp="1"/>
          </p:cNvSpPr>
          <p:nvPr>
            <p:ph idx="1"/>
          </p:nvPr>
        </p:nvSpPr>
        <p:spPr>
          <a:xfrm>
            <a:off x="179512" y="908720"/>
            <a:ext cx="8784976" cy="5616624"/>
          </a:xfrm>
        </p:spPr>
        <p:txBody>
          <a:bodyPr>
            <a:normAutofit fontScale="85000" lnSpcReduction="10000"/>
          </a:bodyPr>
          <a:lstStyle/>
          <a:p>
            <a:pPr algn="just">
              <a:buNone/>
            </a:pPr>
            <a:r>
              <a:rPr lang="fr-FR" dirty="0" smtClean="0"/>
              <a:t>En régions méditerranéennes, les besoins en drainage agricole relèvent : </a:t>
            </a:r>
          </a:p>
          <a:p>
            <a:pPr marL="0" indent="0" algn="just"/>
            <a:r>
              <a:rPr lang="fr-FR" dirty="0" smtClean="0"/>
              <a:t>- des excès d’eau durant la période pluvieuse vis-à-vis du drainage naturel du sol </a:t>
            </a:r>
          </a:p>
          <a:p>
            <a:pPr marL="0" indent="0" algn="just"/>
            <a:r>
              <a:rPr lang="fr-FR" dirty="0" smtClean="0"/>
              <a:t>- des risques d’excès de sels durant la période sèche due à la qualité des eau d’irrigation souvent chargées en sels et une faible efficience de l’irrigation gravitaire dont les pertes d’eau conduisent des remontées de nappes profondes parfois jusqu’à la surface (certaines oasis au sud)</a:t>
            </a:r>
          </a:p>
          <a:p>
            <a:pPr algn="just"/>
            <a:endParaRPr lang="fr-FR" dirty="0" smtClean="0"/>
          </a:p>
          <a:p>
            <a:pPr marL="0" indent="0" algn="just">
              <a:buNone/>
            </a:pPr>
            <a:r>
              <a:rPr lang="fr-FR" b="1" u="sng" dirty="0" smtClean="0"/>
              <a:t>En Algérie, </a:t>
            </a:r>
            <a:r>
              <a:rPr lang="fr-FR" dirty="0" smtClean="0"/>
              <a:t>le problème de drainage agricole existe au niveau de certains périmètres à faible drainage naturel et au niveau des périmètres où on irrigue avec des eaux salées, sans métrise de l’irrigation et en absence du drainage ou équiper d’un vieux réseau non fonctionnel de réseau à ciel ouvert. </a:t>
            </a:r>
          </a:p>
          <a:p>
            <a:pPr marL="0" indent="0" algn="just">
              <a:buNone/>
            </a:pPr>
            <a:r>
              <a:rPr lang="fr-FR" dirty="0" smtClean="0"/>
              <a:t>En Algérie, la salinisation secondaire porte sur 10 à 15% des terres de la SAU et potentiellement sur 60% de terres irriguées actuellement .</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3074" name="Picture 2"/>
          <p:cNvPicPr>
            <a:picLocks noChangeAspect="1" noChangeArrowheads="1"/>
          </p:cNvPicPr>
          <p:nvPr/>
        </p:nvPicPr>
        <p:blipFill>
          <a:blip r:embed="rId2" cstate="print"/>
          <a:srcRect/>
          <a:stretch>
            <a:fillRect/>
          </a:stretch>
        </p:blipFill>
        <p:spPr bwMode="auto">
          <a:xfrm>
            <a:off x="251520" y="852488"/>
            <a:ext cx="8712968" cy="58168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4572000" cy="733425"/>
          </a:xfrm>
          <a:prstGeom prst="rect">
            <a:avLst/>
          </a:prstGeom>
          <a:noFill/>
          <a:ln w="9525">
            <a:noFill/>
            <a:miter lim="800000"/>
            <a:headEnd/>
            <a:tailEnd/>
          </a:ln>
        </p:spPr>
      </p:pic>
      <p:pic>
        <p:nvPicPr>
          <p:cNvPr id="8195" name="Picture 3"/>
          <p:cNvPicPr>
            <a:picLocks noGrp="1" noChangeAspect="1" noChangeArrowheads="1"/>
          </p:cNvPicPr>
          <p:nvPr>
            <p:ph idx="1"/>
          </p:nvPr>
        </p:nvPicPr>
        <p:blipFill>
          <a:blip r:embed="rId3" cstate="print"/>
          <a:srcRect/>
          <a:stretch>
            <a:fillRect/>
          </a:stretch>
        </p:blipFill>
        <p:spPr bwMode="auto">
          <a:xfrm>
            <a:off x="179512" y="980728"/>
            <a:ext cx="8856984" cy="55446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p:cNvPicPr>
            <a:picLocks noChangeAspect="1" noChangeArrowheads="1"/>
          </p:cNvPicPr>
          <p:nvPr/>
        </p:nvPicPr>
        <p:blipFill>
          <a:blip r:embed="rId2" cstate="print"/>
          <a:srcRect/>
          <a:stretch>
            <a:fillRect/>
          </a:stretch>
        </p:blipFill>
        <p:spPr bwMode="auto">
          <a:xfrm>
            <a:off x="251520" y="836712"/>
            <a:ext cx="8666027" cy="58273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151466" y="764704"/>
            <a:ext cx="8885030" cy="5904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5324475" cy="438150"/>
          </a:xfrm>
          <a:prstGeom prst="rect">
            <a:avLst/>
          </a:prstGeom>
          <a:noFill/>
          <a:ln w="9525">
            <a:noFill/>
            <a:miter lim="800000"/>
            <a:headEnd/>
            <a:tailEnd/>
          </a:ln>
        </p:spPr>
      </p:pic>
      <p:pic>
        <p:nvPicPr>
          <p:cNvPr id="4099" name="Picture 3"/>
          <p:cNvPicPr>
            <a:picLocks noGrp="1" noChangeAspect="1" noChangeArrowheads="1"/>
          </p:cNvPicPr>
          <p:nvPr>
            <p:ph idx="1"/>
          </p:nvPr>
        </p:nvPicPr>
        <p:blipFill>
          <a:blip r:embed="rId3" cstate="print"/>
          <a:srcRect/>
          <a:stretch>
            <a:fillRect/>
          </a:stretch>
        </p:blipFill>
        <p:spPr bwMode="auto">
          <a:xfrm>
            <a:off x="107504" y="692696"/>
            <a:ext cx="4104456" cy="5976664"/>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5292080" y="3212976"/>
            <a:ext cx="3851920" cy="3456384"/>
          </a:xfrm>
          <a:prstGeom prst="rect">
            <a:avLst/>
          </a:prstGeom>
          <a:noFill/>
          <a:ln w="9525">
            <a:noFill/>
            <a:miter lim="800000"/>
            <a:headEnd/>
            <a:tailEnd/>
          </a:ln>
        </p:spPr>
      </p:pic>
      <p:pic>
        <p:nvPicPr>
          <p:cNvPr id="4103" name="Picture 7"/>
          <p:cNvPicPr>
            <a:picLocks noChangeAspect="1" noChangeArrowheads="1"/>
          </p:cNvPicPr>
          <p:nvPr/>
        </p:nvPicPr>
        <p:blipFill>
          <a:blip r:embed="rId5" cstate="print"/>
          <a:srcRect/>
          <a:stretch>
            <a:fillRect/>
          </a:stretch>
        </p:blipFill>
        <p:spPr bwMode="auto">
          <a:xfrm>
            <a:off x="5292081" y="404664"/>
            <a:ext cx="3851920" cy="3000375"/>
          </a:xfrm>
          <a:prstGeom prst="rect">
            <a:avLst/>
          </a:prstGeom>
          <a:noFill/>
          <a:ln w="9525">
            <a:noFill/>
            <a:miter lim="800000"/>
            <a:headEnd/>
            <a:tailEnd/>
          </a:ln>
        </p:spPr>
      </p:pic>
      <p:cxnSp>
        <p:nvCxnSpPr>
          <p:cNvPr id="12" name="Connecteur droit avec flèche 11"/>
          <p:cNvCxnSpPr/>
          <p:nvPr/>
        </p:nvCxnSpPr>
        <p:spPr>
          <a:xfrm>
            <a:off x="4283968" y="1628800"/>
            <a:ext cx="936104" cy="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4283968" y="4581128"/>
            <a:ext cx="936104" cy="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79512" y="728663"/>
            <a:ext cx="8856984" cy="60127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79512" y="764704"/>
            <a:ext cx="8856983" cy="5832648"/>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0" y="0"/>
            <a:ext cx="3779912"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251520" y="1916832"/>
            <a:ext cx="8496944"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57</TotalTime>
  <Words>310</Words>
  <Application>Microsoft Office PowerPoint</Application>
  <PresentationFormat>Affichage à l'écran (4:3)</PresentationFormat>
  <Paragraphs>15</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Débit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Généralité dans le cas du drainage agricole</vt:lpstr>
      <vt:lpstr>Présentation PowerPoint</vt:lpstr>
      <vt:lpstr>les besoins en régions méditerranéennes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Rifa</dc:creator>
  <cp:lastModifiedBy>HACENE SAOULI</cp:lastModifiedBy>
  <cp:revision>8</cp:revision>
  <dcterms:created xsi:type="dcterms:W3CDTF">2014-02-15T19:49:36Z</dcterms:created>
  <dcterms:modified xsi:type="dcterms:W3CDTF">2015-02-12T18:04:45Z</dcterms:modified>
</cp:coreProperties>
</file>