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11">
  <p:sldMasterIdLst>
    <p:sldMasterId id="2147483708" r:id="rId1"/>
  </p:sldMasterIdLst>
  <p:notesMasterIdLst>
    <p:notesMasterId r:id="rId41"/>
  </p:notesMasterIdLst>
  <p:sldIdLst>
    <p:sldId id="326" r:id="rId2"/>
    <p:sldId id="267" r:id="rId3"/>
    <p:sldId id="290" r:id="rId4"/>
    <p:sldId id="291" r:id="rId5"/>
    <p:sldId id="313" r:id="rId6"/>
    <p:sldId id="265" r:id="rId7"/>
    <p:sldId id="292" r:id="rId8"/>
    <p:sldId id="314" r:id="rId9"/>
    <p:sldId id="293" r:id="rId10"/>
    <p:sldId id="274" r:id="rId11"/>
    <p:sldId id="317" r:id="rId12"/>
    <p:sldId id="259" r:id="rId13"/>
    <p:sldId id="282" r:id="rId14"/>
    <p:sldId id="284" r:id="rId15"/>
    <p:sldId id="285" r:id="rId16"/>
    <p:sldId id="286" r:id="rId17"/>
    <p:sldId id="287" r:id="rId18"/>
    <p:sldId id="296" r:id="rId19"/>
    <p:sldId id="309" r:id="rId20"/>
    <p:sldId id="289" r:id="rId21"/>
    <p:sldId id="297" r:id="rId22"/>
    <p:sldId id="301" r:id="rId23"/>
    <p:sldId id="298" r:id="rId24"/>
    <p:sldId id="300" r:id="rId25"/>
    <p:sldId id="303" r:id="rId26"/>
    <p:sldId id="304" r:id="rId27"/>
    <p:sldId id="302" r:id="rId28"/>
    <p:sldId id="310" r:id="rId29"/>
    <p:sldId id="319" r:id="rId30"/>
    <p:sldId id="318" r:id="rId31"/>
    <p:sldId id="316" r:id="rId32"/>
    <p:sldId id="306" r:id="rId33"/>
    <p:sldId id="305" r:id="rId34"/>
    <p:sldId id="307" r:id="rId35"/>
    <p:sldId id="323" r:id="rId36"/>
    <p:sldId id="299" r:id="rId37"/>
    <p:sldId id="321" r:id="rId38"/>
    <p:sldId id="320" r:id="rId39"/>
    <p:sldId id="325" r:id="rId4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aa" initials="a"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38" autoAdjust="0"/>
    <p:restoredTop sz="94694" autoAdjust="0"/>
  </p:normalViewPr>
  <p:slideViewPr>
    <p:cSldViewPr>
      <p:cViewPr varScale="1">
        <p:scale>
          <a:sx n="58" d="100"/>
          <a:sy n="58" d="100"/>
        </p:scale>
        <p:origin x="1172"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126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37CA5F-7195-49C1-928C-ED8982483C0B}"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EA3A7011-4DDE-4FD8-B745-FB849D3D69DA}">
      <dgm:prSet phldrT="[Texte]"/>
      <dgm:spPr>
        <a:solidFill>
          <a:schemeClr val="bg1"/>
        </a:solidFill>
      </dgm:spPr>
      <dgm:t>
        <a:bodyPr/>
        <a:lstStyle/>
        <a:p>
          <a:r>
            <a:rPr lang="ar-DZ" b="1" dirty="0">
              <a:solidFill>
                <a:schemeClr val="tx1"/>
              </a:solidFill>
            </a:rPr>
            <a:t>01</a:t>
          </a:r>
          <a:endParaRPr lang="fr-FR" b="1" dirty="0">
            <a:solidFill>
              <a:schemeClr val="tx1"/>
            </a:solidFill>
          </a:endParaRPr>
        </a:p>
      </dgm:t>
    </dgm:pt>
    <dgm:pt modelId="{5D6D207D-5CDD-4416-BE89-44418D8188C2}" type="parTrans" cxnId="{FDD3E384-80FB-473E-9306-0A4E50FFB187}">
      <dgm:prSet/>
      <dgm:spPr/>
      <dgm:t>
        <a:bodyPr/>
        <a:lstStyle/>
        <a:p>
          <a:endParaRPr lang="fr-FR"/>
        </a:p>
      </dgm:t>
    </dgm:pt>
    <dgm:pt modelId="{6E690C8E-D948-4D92-931B-EEF3F6FA3267}" type="sibTrans" cxnId="{FDD3E384-80FB-473E-9306-0A4E50FFB187}">
      <dgm:prSet/>
      <dgm:spPr/>
      <dgm:t>
        <a:bodyPr/>
        <a:lstStyle/>
        <a:p>
          <a:endParaRPr lang="fr-FR"/>
        </a:p>
      </dgm:t>
    </dgm:pt>
    <dgm:pt modelId="{38EBD1FD-EB6A-453E-BF99-A713BB47F218}">
      <dgm:prSet phldrT="[Texte]"/>
      <dgm:spPr>
        <a:solidFill>
          <a:schemeClr val="bg1">
            <a:alpha val="90000"/>
          </a:schemeClr>
        </a:solidFill>
      </dgm:spPr>
      <dgm:t>
        <a:bodyPr/>
        <a:lstStyle/>
        <a:p>
          <a:pPr algn="ctr" rtl="1"/>
          <a:r>
            <a:rPr lang="ar-DZ" b="1" dirty="0">
              <a:solidFill>
                <a:schemeClr val="tx1"/>
              </a:solidFill>
              <a:latin typeface="Times New Roman"/>
              <a:ea typeface="Times New Roman"/>
              <a:cs typeface="Arabic Transparent"/>
            </a:rPr>
            <a:t>طرق/مسارات/كمية  /استنتاجيه/المتغيرات/المدرسة السلوكية/أمريكا الشمالية.</a:t>
          </a:r>
          <a:endParaRPr lang="fr-FR" dirty="0">
            <a:solidFill>
              <a:schemeClr val="tx1"/>
            </a:solidFill>
          </a:endParaRPr>
        </a:p>
      </dgm:t>
    </dgm:pt>
    <dgm:pt modelId="{A1013D4A-2E19-43D5-857F-93EAE78D71E0}" type="parTrans" cxnId="{4395B7BA-9518-49CB-9A78-E7AF28446024}">
      <dgm:prSet/>
      <dgm:spPr/>
      <dgm:t>
        <a:bodyPr/>
        <a:lstStyle/>
        <a:p>
          <a:endParaRPr lang="fr-FR"/>
        </a:p>
      </dgm:t>
    </dgm:pt>
    <dgm:pt modelId="{4056F471-4496-4BA6-871A-2A133205013F}" type="sibTrans" cxnId="{4395B7BA-9518-49CB-9A78-E7AF28446024}">
      <dgm:prSet/>
      <dgm:spPr/>
      <dgm:t>
        <a:bodyPr/>
        <a:lstStyle/>
        <a:p>
          <a:endParaRPr lang="fr-FR"/>
        </a:p>
      </dgm:t>
    </dgm:pt>
    <dgm:pt modelId="{8C1C32BC-894B-40E0-881C-B228ABD7B9EA}">
      <dgm:prSet phldrT="[Texte]"/>
      <dgm:spPr>
        <a:solidFill>
          <a:schemeClr val="bg1"/>
        </a:solidFill>
      </dgm:spPr>
      <dgm:t>
        <a:bodyPr/>
        <a:lstStyle/>
        <a:p>
          <a:r>
            <a:rPr lang="ar-DZ" b="1" dirty="0">
              <a:solidFill>
                <a:schemeClr val="tx1"/>
              </a:solidFill>
            </a:rPr>
            <a:t>02</a:t>
          </a:r>
          <a:endParaRPr lang="fr-FR" b="1" dirty="0">
            <a:solidFill>
              <a:schemeClr val="tx1"/>
            </a:solidFill>
          </a:endParaRPr>
        </a:p>
      </dgm:t>
    </dgm:pt>
    <dgm:pt modelId="{684D897C-7F3A-4AD7-A904-E051AAE8C8A3}" type="parTrans" cxnId="{E7AACD53-9A26-4FAA-884B-69E14C80EB75}">
      <dgm:prSet/>
      <dgm:spPr/>
      <dgm:t>
        <a:bodyPr/>
        <a:lstStyle/>
        <a:p>
          <a:endParaRPr lang="fr-FR"/>
        </a:p>
      </dgm:t>
    </dgm:pt>
    <dgm:pt modelId="{0141DA5D-7A2B-4676-B10C-67144B98FAB0}" type="sibTrans" cxnId="{E7AACD53-9A26-4FAA-884B-69E14C80EB75}">
      <dgm:prSet/>
      <dgm:spPr/>
      <dgm:t>
        <a:bodyPr/>
        <a:lstStyle/>
        <a:p>
          <a:endParaRPr lang="fr-FR"/>
        </a:p>
      </dgm:t>
    </dgm:pt>
    <dgm:pt modelId="{A5C220F1-8375-4DE5-8D76-1C62741D61E6}">
      <dgm:prSet phldrT="[Texte]"/>
      <dgm:spPr>
        <a:solidFill>
          <a:schemeClr val="bg1">
            <a:alpha val="90000"/>
          </a:schemeClr>
        </a:solidFill>
      </dgm:spPr>
      <dgm:t>
        <a:bodyPr/>
        <a:lstStyle/>
        <a:p>
          <a:pPr algn="ctr" rtl="1"/>
          <a:r>
            <a:rPr lang="ar-DZ" b="1" dirty="0">
              <a:solidFill>
                <a:schemeClr val="tx1"/>
              </a:solidFill>
              <a:latin typeface="Times New Roman"/>
              <a:ea typeface="Times New Roman"/>
              <a:cs typeface="Arabic Transparent"/>
            </a:rPr>
            <a:t>طرق/مسارات/كيفية    /استقرائية تفسيرية/ طريقة الحالات/ العلوم الاجتماعية/ أوروبا.</a:t>
          </a:r>
          <a:endParaRPr lang="fr-FR" dirty="0">
            <a:solidFill>
              <a:schemeClr val="tx1"/>
            </a:solidFill>
          </a:endParaRPr>
        </a:p>
      </dgm:t>
    </dgm:pt>
    <dgm:pt modelId="{ED6AA7AC-6C4C-4CA8-9F4F-EFFD4447E8CD}" type="parTrans" cxnId="{4F0FC4D5-CAFE-4D74-AC89-B1E8C81704B3}">
      <dgm:prSet/>
      <dgm:spPr/>
      <dgm:t>
        <a:bodyPr/>
        <a:lstStyle/>
        <a:p>
          <a:endParaRPr lang="fr-FR"/>
        </a:p>
      </dgm:t>
    </dgm:pt>
    <dgm:pt modelId="{B0B5DB9C-44F1-4C07-9682-A5441669A68C}" type="sibTrans" cxnId="{4F0FC4D5-CAFE-4D74-AC89-B1E8C81704B3}">
      <dgm:prSet/>
      <dgm:spPr/>
      <dgm:t>
        <a:bodyPr/>
        <a:lstStyle/>
        <a:p>
          <a:endParaRPr lang="fr-FR"/>
        </a:p>
      </dgm:t>
    </dgm:pt>
    <dgm:pt modelId="{1A0BA049-F05A-46E2-B4FA-7759FD55659D}">
      <dgm:prSet phldrT="[Texte]"/>
      <dgm:spPr>
        <a:solidFill>
          <a:schemeClr val="bg1"/>
        </a:solidFill>
      </dgm:spPr>
      <dgm:t>
        <a:bodyPr/>
        <a:lstStyle/>
        <a:p>
          <a:r>
            <a:rPr lang="ar-DZ" b="1" dirty="0">
              <a:solidFill>
                <a:schemeClr val="tx1"/>
              </a:solidFill>
            </a:rPr>
            <a:t>03</a:t>
          </a:r>
          <a:endParaRPr lang="fr-FR" b="1" dirty="0">
            <a:solidFill>
              <a:schemeClr val="tx1"/>
            </a:solidFill>
          </a:endParaRPr>
        </a:p>
      </dgm:t>
    </dgm:pt>
    <dgm:pt modelId="{78CA3B6E-23A2-4D0B-9079-19182F18E2F9}" type="parTrans" cxnId="{0EDEB9EB-1BD7-48B6-A49A-524D2D4237B0}">
      <dgm:prSet/>
      <dgm:spPr/>
      <dgm:t>
        <a:bodyPr/>
        <a:lstStyle/>
        <a:p>
          <a:endParaRPr lang="fr-FR"/>
        </a:p>
      </dgm:t>
    </dgm:pt>
    <dgm:pt modelId="{3C088A35-719F-47CA-88DF-B1AB8BB4F4E7}" type="sibTrans" cxnId="{0EDEB9EB-1BD7-48B6-A49A-524D2D4237B0}">
      <dgm:prSet/>
      <dgm:spPr/>
      <dgm:t>
        <a:bodyPr/>
        <a:lstStyle/>
        <a:p>
          <a:endParaRPr lang="fr-FR"/>
        </a:p>
      </dgm:t>
    </dgm:pt>
    <dgm:pt modelId="{75CE8B3F-6C1B-48CC-BAD6-B8D33A544DC1}">
      <dgm:prSet phldrT="[Texte]"/>
      <dgm:spPr>
        <a:solidFill>
          <a:schemeClr val="tx1"/>
        </a:solidFill>
        <a:ln>
          <a:solidFill>
            <a:schemeClr val="accent1"/>
          </a:solidFill>
        </a:ln>
      </dgm:spPr>
      <dgm:t>
        <a:bodyPr/>
        <a:lstStyle/>
        <a:p>
          <a:pPr algn="ctr" rtl="1"/>
          <a:r>
            <a:rPr lang="ar-DZ" b="1" dirty="0">
              <a:solidFill>
                <a:schemeClr val="tx1"/>
              </a:solidFill>
              <a:highlight>
                <a:srgbClr val="00FF00"/>
              </a:highlight>
              <a:latin typeface="Times New Roman"/>
              <a:ea typeface="Times New Roman"/>
              <a:cs typeface="Arabic Transparent"/>
            </a:rPr>
            <a:t>طرق/مسارات/كمية/كيفية</a:t>
          </a:r>
          <a:r>
            <a:rPr lang="ar-DZ" dirty="0">
              <a:highlight>
                <a:srgbClr val="00FF00"/>
              </a:highlight>
              <a:latin typeface="Times New Roman"/>
              <a:ea typeface="Times New Roman"/>
              <a:cs typeface="Arabic Transparent"/>
            </a:rPr>
            <a:t> (تجمع ميزات الاثنين).</a:t>
          </a:r>
          <a:endParaRPr lang="fr-FR" dirty="0"/>
        </a:p>
      </dgm:t>
    </dgm:pt>
    <dgm:pt modelId="{ECA7C1DE-8CE6-4509-B64F-F429016E81D3}" type="parTrans" cxnId="{223F237A-CF4E-4908-861B-797FB619EF77}">
      <dgm:prSet/>
      <dgm:spPr/>
      <dgm:t>
        <a:bodyPr/>
        <a:lstStyle/>
        <a:p>
          <a:endParaRPr lang="fr-FR"/>
        </a:p>
      </dgm:t>
    </dgm:pt>
    <dgm:pt modelId="{7276E721-998F-4AD8-8ADC-5ADE3B40ABB9}" type="sibTrans" cxnId="{223F237A-CF4E-4908-861B-797FB619EF77}">
      <dgm:prSet/>
      <dgm:spPr/>
      <dgm:t>
        <a:bodyPr/>
        <a:lstStyle/>
        <a:p>
          <a:endParaRPr lang="fr-FR"/>
        </a:p>
      </dgm:t>
    </dgm:pt>
    <dgm:pt modelId="{1718B3D6-347B-41F2-8C05-762C80D63043}" type="pres">
      <dgm:prSet presAssocID="{8E37CA5F-7195-49C1-928C-ED8982483C0B}" presName="linearFlow" presStyleCnt="0">
        <dgm:presLayoutVars>
          <dgm:dir/>
          <dgm:animLvl val="lvl"/>
          <dgm:resizeHandles val="exact"/>
        </dgm:presLayoutVars>
      </dgm:prSet>
      <dgm:spPr/>
    </dgm:pt>
    <dgm:pt modelId="{70708ADD-99C6-4714-8A7F-C898707D23F2}" type="pres">
      <dgm:prSet presAssocID="{EA3A7011-4DDE-4FD8-B745-FB849D3D69DA}" presName="composite" presStyleCnt="0"/>
      <dgm:spPr/>
    </dgm:pt>
    <dgm:pt modelId="{C517B630-4312-44A9-891B-D161B8535F93}" type="pres">
      <dgm:prSet presAssocID="{EA3A7011-4DDE-4FD8-B745-FB849D3D69DA}" presName="parentText" presStyleLbl="alignNode1" presStyleIdx="0" presStyleCnt="3">
        <dgm:presLayoutVars>
          <dgm:chMax val="1"/>
          <dgm:bulletEnabled val="1"/>
        </dgm:presLayoutVars>
      </dgm:prSet>
      <dgm:spPr/>
    </dgm:pt>
    <dgm:pt modelId="{FF90A80A-6076-4A37-8B0B-D859ABA8B82E}" type="pres">
      <dgm:prSet presAssocID="{EA3A7011-4DDE-4FD8-B745-FB849D3D69DA}" presName="descendantText" presStyleLbl="alignAcc1" presStyleIdx="0" presStyleCnt="3" custLinFactNeighborY="-7527">
        <dgm:presLayoutVars>
          <dgm:bulletEnabled val="1"/>
        </dgm:presLayoutVars>
      </dgm:prSet>
      <dgm:spPr/>
    </dgm:pt>
    <dgm:pt modelId="{5930DCBC-6C68-44CD-8775-EFE33CA8CC4D}" type="pres">
      <dgm:prSet presAssocID="{6E690C8E-D948-4D92-931B-EEF3F6FA3267}" presName="sp" presStyleCnt="0"/>
      <dgm:spPr/>
    </dgm:pt>
    <dgm:pt modelId="{8AA85A4B-1A09-4F47-B4C2-9651792FFB7A}" type="pres">
      <dgm:prSet presAssocID="{8C1C32BC-894B-40E0-881C-B228ABD7B9EA}" presName="composite" presStyleCnt="0"/>
      <dgm:spPr/>
    </dgm:pt>
    <dgm:pt modelId="{BBB15569-83A6-41E8-B8D0-01A7D05A6E67}" type="pres">
      <dgm:prSet presAssocID="{8C1C32BC-894B-40E0-881C-B228ABD7B9EA}" presName="parentText" presStyleLbl="alignNode1" presStyleIdx="1" presStyleCnt="3">
        <dgm:presLayoutVars>
          <dgm:chMax val="1"/>
          <dgm:bulletEnabled val="1"/>
        </dgm:presLayoutVars>
      </dgm:prSet>
      <dgm:spPr/>
    </dgm:pt>
    <dgm:pt modelId="{C88C867D-EC1E-4C05-B90C-3AFCA43836F6}" type="pres">
      <dgm:prSet presAssocID="{8C1C32BC-894B-40E0-881C-B228ABD7B9EA}" presName="descendantText" presStyleLbl="alignAcc1" presStyleIdx="1" presStyleCnt="3">
        <dgm:presLayoutVars>
          <dgm:bulletEnabled val="1"/>
        </dgm:presLayoutVars>
      </dgm:prSet>
      <dgm:spPr/>
    </dgm:pt>
    <dgm:pt modelId="{7F13F8B0-84A5-4552-9611-76CE8807B533}" type="pres">
      <dgm:prSet presAssocID="{0141DA5D-7A2B-4676-B10C-67144B98FAB0}" presName="sp" presStyleCnt="0"/>
      <dgm:spPr/>
    </dgm:pt>
    <dgm:pt modelId="{4EB651B4-833B-45CB-9BE6-939556951B98}" type="pres">
      <dgm:prSet presAssocID="{1A0BA049-F05A-46E2-B4FA-7759FD55659D}" presName="composite" presStyleCnt="0"/>
      <dgm:spPr/>
    </dgm:pt>
    <dgm:pt modelId="{5CEECAFA-57E4-4601-BAEA-176A73550E8E}" type="pres">
      <dgm:prSet presAssocID="{1A0BA049-F05A-46E2-B4FA-7759FD55659D}" presName="parentText" presStyleLbl="alignNode1" presStyleIdx="2" presStyleCnt="3">
        <dgm:presLayoutVars>
          <dgm:chMax val="1"/>
          <dgm:bulletEnabled val="1"/>
        </dgm:presLayoutVars>
      </dgm:prSet>
      <dgm:spPr/>
    </dgm:pt>
    <dgm:pt modelId="{C79CC7A4-4CA2-4852-A8B8-BDCF6AC4B49F}" type="pres">
      <dgm:prSet presAssocID="{1A0BA049-F05A-46E2-B4FA-7759FD55659D}" presName="descendantText" presStyleLbl="alignAcc1" presStyleIdx="2" presStyleCnt="3">
        <dgm:presLayoutVars>
          <dgm:bulletEnabled val="1"/>
        </dgm:presLayoutVars>
      </dgm:prSet>
      <dgm:spPr/>
    </dgm:pt>
  </dgm:ptLst>
  <dgm:cxnLst>
    <dgm:cxn modelId="{B51D9C25-5BC1-4970-A67E-6BEBD7A01A08}" type="presOf" srcId="{8E37CA5F-7195-49C1-928C-ED8982483C0B}" destId="{1718B3D6-347B-41F2-8C05-762C80D63043}" srcOrd="0" destOrd="0" presId="urn:microsoft.com/office/officeart/2005/8/layout/chevron2"/>
    <dgm:cxn modelId="{B5626F45-17F1-4355-A2A2-A25CBD8B5802}" type="presOf" srcId="{A5C220F1-8375-4DE5-8D76-1C62741D61E6}" destId="{C88C867D-EC1E-4C05-B90C-3AFCA43836F6}" srcOrd="0" destOrd="0" presId="urn:microsoft.com/office/officeart/2005/8/layout/chevron2"/>
    <dgm:cxn modelId="{E7AACD53-9A26-4FAA-884B-69E14C80EB75}" srcId="{8E37CA5F-7195-49C1-928C-ED8982483C0B}" destId="{8C1C32BC-894B-40E0-881C-B228ABD7B9EA}" srcOrd="1" destOrd="0" parTransId="{684D897C-7F3A-4AD7-A904-E051AAE8C8A3}" sibTransId="{0141DA5D-7A2B-4676-B10C-67144B98FAB0}"/>
    <dgm:cxn modelId="{223F237A-CF4E-4908-861B-797FB619EF77}" srcId="{1A0BA049-F05A-46E2-B4FA-7759FD55659D}" destId="{75CE8B3F-6C1B-48CC-BAD6-B8D33A544DC1}" srcOrd="0" destOrd="0" parTransId="{ECA7C1DE-8CE6-4509-B64F-F429016E81D3}" sibTransId="{7276E721-998F-4AD8-8ADC-5ADE3B40ABB9}"/>
    <dgm:cxn modelId="{924F9781-4E17-4778-8829-028D609B7597}" type="presOf" srcId="{8C1C32BC-894B-40E0-881C-B228ABD7B9EA}" destId="{BBB15569-83A6-41E8-B8D0-01A7D05A6E67}" srcOrd="0" destOrd="0" presId="urn:microsoft.com/office/officeart/2005/8/layout/chevron2"/>
    <dgm:cxn modelId="{FDD3E384-80FB-473E-9306-0A4E50FFB187}" srcId="{8E37CA5F-7195-49C1-928C-ED8982483C0B}" destId="{EA3A7011-4DDE-4FD8-B745-FB849D3D69DA}" srcOrd="0" destOrd="0" parTransId="{5D6D207D-5CDD-4416-BE89-44418D8188C2}" sibTransId="{6E690C8E-D948-4D92-931B-EEF3F6FA3267}"/>
    <dgm:cxn modelId="{4361BB9D-BCAA-40C3-9A57-2ED7A3B32BF0}" type="presOf" srcId="{EA3A7011-4DDE-4FD8-B745-FB849D3D69DA}" destId="{C517B630-4312-44A9-891B-D161B8535F93}" srcOrd="0" destOrd="0" presId="urn:microsoft.com/office/officeart/2005/8/layout/chevron2"/>
    <dgm:cxn modelId="{4395B7BA-9518-49CB-9A78-E7AF28446024}" srcId="{EA3A7011-4DDE-4FD8-B745-FB849D3D69DA}" destId="{38EBD1FD-EB6A-453E-BF99-A713BB47F218}" srcOrd="0" destOrd="0" parTransId="{A1013D4A-2E19-43D5-857F-93EAE78D71E0}" sibTransId="{4056F471-4496-4BA6-871A-2A133205013F}"/>
    <dgm:cxn modelId="{D4011ACE-8805-40DF-BC83-C1B5523F5CB1}" type="presOf" srcId="{38EBD1FD-EB6A-453E-BF99-A713BB47F218}" destId="{FF90A80A-6076-4A37-8B0B-D859ABA8B82E}" srcOrd="0" destOrd="0" presId="urn:microsoft.com/office/officeart/2005/8/layout/chevron2"/>
    <dgm:cxn modelId="{9D890DD2-D053-4F4E-A0BA-BDEB8D89EFCF}" type="presOf" srcId="{1A0BA049-F05A-46E2-B4FA-7759FD55659D}" destId="{5CEECAFA-57E4-4601-BAEA-176A73550E8E}" srcOrd="0" destOrd="0" presId="urn:microsoft.com/office/officeart/2005/8/layout/chevron2"/>
    <dgm:cxn modelId="{4F0FC4D5-CAFE-4D74-AC89-B1E8C81704B3}" srcId="{8C1C32BC-894B-40E0-881C-B228ABD7B9EA}" destId="{A5C220F1-8375-4DE5-8D76-1C62741D61E6}" srcOrd="0" destOrd="0" parTransId="{ED6AA7AC-6C4C-4CA8-9F4F-EFFD4447E8CD}" sibTransId="{B0B5DB9C-44F1-4C07-9682-A5441669A68C}"/>
    <dgm:cxn modelId="{7F8C61E9-E428-47A7-A819-53281DEB1EF9}" type="presOf" srcId="{75CE8B3F-6C1B-48CC-BAD6-B8D33A544DC1}" destId="{C79CC7A4-4CA2-4852-A8B8-BDCF6AC4B49F}" srcOrd="0" destOrd="0" presId="urn:microsoft.com/office/officeart/2005/8/layout/chevron2"/>
    <dgm:cxn modelId="{0EDEB9EB-1BD7-48B6-A49A-524D2D4237B0}" srcId="{8E37CA5F-7195-49C1-928C-ED8982483C0B}" destId="{1A0BA049-F05A-46E2-B4FA-7759FD55659D}" srcOrd="2" destOrd="0" parTransId="{78CA3B6E-23A2-4D0B-9079-19182F18E2F9}" sibTransId="{3C088A35-719F-47CA-88DF-B1AB8BB4F4E7}"/>
    <dgm:cxn modelId="{18A5AA27-28D4-4DFB-B454-187F90EAA594}" type="presParOf" srcId="{1718B3D6-347B-41F2-8C05-762C80D63043}" destId="{70708ADD-99C6-4714-8A7F-C898707D23F2}" srcOrd="0" destOrd="0" presId="urn:microsoft.com/office/officeart/2005/8/layout/chevron2"/>
    <dgm:cxn modelId="{873206C7-C382-4877-AC4D-8251161F8B01}" type="presParOf" srcId="{70708ADD-99C6-4714-8A7F-C898707D23F2}" destId="{C517B630-4312-44A9-891B-D161B8535F93}" srcOrd="0" destOrd="0" presId="urn:microsoft.com/office/officeart/2005/8/layout/chevron2"/>
    <dgm:cxn modelId="{EB288DBF-A9E5-4CA4-A42C-9232750D8DA3}" type="presParOf" srcId="{70708ADD-99C6-4714-8A7F-C898707D23F2}" destId="{FF90A80A-6076-4A37-8B0B-D859ABA8B82E}" srcOrd="1" destOrd="0" presId="urn:microsoft.com/office/officeart/2005/8/layout/chevron2"/>
    <dgm:cxn modelId="{3B79F445-C6D7-4F4D-A168-02B027CBAD5F}" type="presParOf" srcId="{1718B3D6-347B-41F2-8C05-762C80D63043}" destId="{5930DCBC-6C68-44CD-8775-EFE33CA8CC4D}" srcOrd="1" destOrd="0" presId="urn:microsoft.com/office/officeart/2005/8/layout/chevron2"/>
    <dgm:cxn modelId="{9E6EF040-8FB9-48E7-B316-45D9C643006F}" type="presParOf" srcId="{1718B3D6-347B-41F2-8C05-762C80D63043}" destId="{8AA85A4B-1A09-4F47-B4C2-9651792FFB7A}" srcOrd="2" destOrd="0" presId="urn:microsoft.com/office/officeart/2005/8/layout/chevron2"/>
    <dgm:cxn modelId="{57A98A2E-96D2-4C12-9F87-1D353C188992}" type="presParOf" srcId="{8AA85A4B-1A09-4F47-B4C2-9651792FFB7A}" destId="{BBB15569-83A6-41E8-B8D0-01A7D05A6E67}" srcOrd="0" destOrd="0" presId="urn:microsoft.com/office/officeart/2005/8/layout/chevron2"/>
    <dgm:cxn modelId="{B0BC8A0B-B851-4700-BE8B-411EC5C411B3}" type="presParOf" srcId="{8AA85A4B-1A09-4F47-B4C2-9651792FFB7A}" destId="{C88C867D-EC1E-4C05-B90C-3AFCA43836F6}" srcOrd="1" destOrd="0" presId="urn:microsoft.com/office/officeart/2005/8/layout/chevron2"/>
    <dgm:cxn modelId="{1720BF5E-8B04-4E2C-BD2B-A7F0A35B440D}" type="presParOf" srcId="{1718B3D6-347B-41F2-8C05-762C80D63043}" destId="{7F13F8B0-84A5-4552-9611-76CE8807B533}" srcOrd="3" destOrd="0" presId="urn:microsoft.com/office/officeart/2005/8/layout/chevron2"/>
    <dgm:cxn modelId="{9434E4CA-3BE8-48EB-B362-2F366F3857FE}" type="presParOf" srcId="{1718B3D6-347B-41F2-8C05-762C80D63043}" destId="{4EB651B4-833B-45CB-9BE6-939556951B98}" srcOrd="4" destOrd="0" presId="urn:microsoft.com/office/officeart/2005/8/layout/chevron2"/>
    <dgm:cxn modelId="{BAE70692-84B9-4A57-AB42-4C10F2910F7A}" type="presParOf" srcId="{4EB651B4-833B-45CB-9BE6-939556951B98}" destId="{5CEECAFA-57E4-4601-BAEA-176A73550E8E}" srcOrd="0" destOrd="0" presId="urn:microsoft.com/office/officeart/2005/8/layout/chevron2"/>
    <dgm:cxn modelId="{04E0A6DE-140C-48C0-A651-D32CE9357786}" type="presParOf" srcId="{4EB651B4-833B-45CB-9BE6-939556951B98}" destId="{C79CC7A4-4CA2-4852-A8B8-BDCF6AC4B49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17B630-4312-44A9-891B-D161B8535F93}">
      <dsp:nvSpPr>
        <dsp:cNvPr id="0" name=""/>
        <dsp:cNvSpPr/>
      </dsp:nvSpPr>
      <dsp:spPr>
        <a:xfrm rot="5400000">
          <a:off x="-222646" y="223826"/>
          <a:ext cx="1484312" cy="1039018"/>
        </a:xfrm>
        <a:prstGeom prst="chevron">
          <a:avLst/>
        </a:prstGeom>
        <a:solidFill>
          <a:schemeClr val="bg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ar-DZ" sz="2400" b="1" kern="1200" dirty="0">
              <a:solidFill>
                <a:schemeClr val="tx1"/>
              </a:solidFill>
            </a:rPr>
            <a:t>01</a:t>
          </a:r>
          <a:endParaRPr lang="fr-FR" sz="2400" b="1" kern="1200" dirty="0">
            <a:solidFill>
              <a:schemeClr val="tx1"/>
            </a:solidFill>
          </a:endParaRPr>
        </a:p>
      </dsp:txBody>
      <dsp:txXfrm rot="-5400000">
        <a:off x="1" y="520688"/>
        <a:ext cx="1039018" cy="445294"/>
      </dsp:txXfrm>
    </dsp:sp>
    <dsp:sp modelId="{FF90A80A-6076-4A37-8B0B-D859ABA8B82E}">
      <dsp:nvSpPr>
        <dsp:cNvPr id="0" name=""/>
        <dsp:cNvSpPr/>
      </dsp:nvSpPr>
      <dsp:spPr>
        <a:xfrm rot="5400000">
          <a:off x="3085107" y="-2046089"/>
          <a:ext cx="964803" cy="5056981"/>
        </a:xfrm>
        <a:prstGeom prst="round2SameRect">
          <a:avLst/>
        </a:prstGeom>
        <a:solidFill>
          <a:schemeClr val="bg1">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ctr" defTabSz="977900" rtl="1">
            <a:lnSpc>
              <a:spcPct val="90000"/>
            </a:lnSpc>
            <a:spcBef>
              <a:spcPct val="0"/>
            </a:spcBef>
            <a:spcAft>
              <a:spcPct val="15000"/>
            </a:spcAft>
            <a:buChar char="•"/>
          </a:pPr>
          <a:r>
            <a:rPr lang="ar-DZ" sz="2200" b="1" kern="1200" dirty="0">
              <a:solidFill>
                <a:schemeClr val="tx1"/>
              </a:solidFill>
              <a:latin typeface="Times New Roman"/>
              <a:ea typeface="Times New Roman"/>
              <a:cs typeface="Arabic Transparent"/>
            </a:rPr>
            <a:t>طرق/مسارات/كمية  /استنتاجيه/المتغيرات/المدرسة السلوكية/أمريكا الشمالية.</a:t>
          </a:r>
          <a:endParaRPr lang="fr-FR" sz="2200" kern="1200" dirty="0">
            <a:solidFill>
              <a:schemeClr val="tx1"/>
            </a:solidFill>
          </a:endParaRPr>
        </a:p>
      </dsp:txBody>
      <dsp:txXfrm rot="-5400000">
        <a:off x="1039018" y="47098"/>
        <a:ext cx="5009883" cy="870607"/>
      </dsp:txXfrm>
    </dsp:sp>
    <dsp:sp modelId="{BBB15569-83A6-41E8-B8D0-01A7D05A6E67}">
      <dsp:nvSpPr>
        <dsp:cNvPr id="0" name=""/>
        <dsp:cNvSpPr/>
      </dsp:nvSpPr>
      <dsp:spPr>
        <a:xfrm rot="5400000">
          <a:off x="-222646" y="1512490"/>
          <a:ext cx="1484312" cy="1039018"/>
        </a:xfrm>
        <a:prstGeom prst="chevron">
          <a:avLst/>
        </a:prstGeom>
        <a:solidFill>
          <a:schemeClr val="bg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ar-DZ" sz="2400" b="1" kern="1200" dirty="0">
              <a:solidFill>
                <a:schemeClr val="tx1"/>
              </a:solidFill>
            </a:rPr>
            <a:t>02</a:t>
          </a:r>
          <a:endParaRPr lang="fr-FR" sz="2400" b="1" kern="1200" dirty="0">
            <a:solidFill>
              <a:schemeClr val="tx1"/>
            </a:solidFill>
          </a:endParaRPr>
        </a:p>
      </dsp:txBody>
      <dsp:txXfrm rot="-5400000">
        <a:off x="1" y="1809352"/>
        <a:ext cx="1039018" cy="445294"/>
      </dsp:txXfrm>
    </dsp:sp>
    <dsp:sp modelId="{C88C867D-EC1E-4C05-B90C-3AFCA43836F6}">
      <dsp:nvSpPr>
        <dsp:cNvPr id="0" name=""/>
        <dsp:cNvSpPr/>
      </dsp:nvSpPr>
      <dsp:spPr>
        <a:xfrm rot="5400000">
          <a:off x="3085107" y="-756245"/>
          <a:ext cx="964803" cy="5056981"/>
        </a:xfrm>
        <a:prstGeom prst="round2SameRect">
          <a:avLst/>
        </a:prstGeom>
        <a:solidFill>
          <a:schemeClr val="bg1">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ctr" defTabSz="977900" rtl="1">
            <a:lnSpc>
              <a:spcPct val="90000"/>
            </a:lnSpc>
            <a:spcBef>
              <a:spcPct val="0"/>
            </a:spcBef>
            <a:spcAft>
              <a:spcPct val="15000"/>
            </a:spcAft>
            <a:buChar char="•"/>
          </a:pPr>
          <a:r>
            <a:rPr lang="ar-DZ" sz="2200" b="1" kern="1200" dirty="0">
              <a:solidFill>
                <a:schemeClr val="tx1"/>
              </a:solidFill>
              <a:latin typeface="Times New Roman"/>
              <a:ea typeface="Times New Roman"/>
              <a:cs typeface="Arabic Transparent"/>
            </a:rPr>
            <a:t>طرق/مسارات/كيفية    /استقرائية تفسيرية/ طريقة الحالات/ العلوم الاجتماعية/ أوروبا.</a:t>
          </a:r>
          <a:endParaRPr lang="fr-FR" sz="2200" kern="1200" dirty="0">
            <a:solidFill>
              <a:schemeClr val="tx1"/>
            </a:solidFill>
          </a:endParaRPr>
        </a:p>
      </dsp:txBody>
      <dsp:txXfrm rot="-5400000">
        <a:off x="1039018" y="1336942"/>
        <a:ext cx="5009883" cy="870607"/>
      </dsp:txXfrm>
    </dsp:sp>
    <dsp:sp modelId="{5CEECAFA-57E4-4601-BAEA-176A73550E8E}">
      <dsp:nvSpPr>
        <dsp:cNvPr id="0" name=""/>
        <dsp:cNvSpPr/>
      </dsp:nvSpPr>
      <dsp:spPr>
        <a:xfrm rot="5400000">
          <a:off x="-222646" y="2801154"/>
          <a:ext cx="1484312" cy="1039018"/>
        </a:xfrm>
        <a:prstGeom prst="chevron">
          <a:avLst/>
        </a:prstGeom>
        <a:solidFill>
          <a:schemeClr val="bg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ar-DZ" sz="2400" b="1" kern="1200" dirty="0">
              <a:solidFill>
                <a:schemeClr val="tx1"/>
              </a:solidFill>
            </a:rPr>
            <a:t>03</a:t>
          </a:r>
          <a:endParaRPr lang="fr-FR" sz="2400" b="1" kern="1200" dirty="0">
            <a:solidFill>
              <a:schemeClr val="tx1"/>
            </a:solidFill>
          </a:endParaRPr>
        </a:p>
      </dsp:txBody>
      <dsp:txXfrm rot="-5400000">
        <a:off x="1" y="3098016"/>
        <a:ext cx="1039018" cy="445294"/>
      </dsp:txXfrm>
    </dsp:sp>
    <dsp:sp modelId="{C79CC7A4-4CA2-4852-A8B8-BDCF6AC4B49F}">
      <dsp:nvSpPr>
        <dsp:cNvPr id="0" name=""/>
        <dsp:cNvSpPr/>
      </dsp:nvSpPr>
      <dsp:spPr>
        <a:xfrm rot="5400000">
          <a:off x="3085107" y="532418"/>
          <a:ext cx="964803" cy="5056981"/>
        </a:xfrm>
        <a:prstGeom prst="round2SameRect">
          <a:avLst/>
        </a:prstGeom>
        <a:solidFill>
          <a:schemeClr val="tx1"/>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ctr" defTabSz="977900" rtl="1">
            <a:lnSpc>
              <a:spcPct val="90000"/>
            </a:lnSpc>
            <a:spcBef>
              <a:spcPct val="0"/>
            </a:spcBef>
            <a:spcAft>
              <a:spcPct val="15000"/>
            </a:spcAft>
            <a:buChar char="•"/>
          </a:pPr>
          <a:r>
            <a:rPr lang="ar-DZ" sz="2200" b="1" kern="1200" dirty="0">
              <a:solidFill>
                <a:schemeClr val="tx1"/>
              </a:solidFill>
              <a:highlight>
                <a:srgbClr val="00FF00"/>
              </a:highlight>
              <a:latin typeface="Times New Roman"/>
              <a:ea typeface="Times New Roman"/>
              <a:cs typeface="Arabic Transparent"/>
            </a:rPr>
            <a:t>طرق/مسارات/كمية/كيفية</a:t>
          </a:r>
          <a:r>
            <a:rPr lang="ar-DZ" sz="2200" kern="1200" dirty="0">
              <a:highlight>
                <a:srgbClr val="00FF00"/>
              </a:highlight>
              <a:latin typeface="Times New Roman"/>
              <a:ea typeface="Times New Roman"/>
              <a:cs typeface="Arabic Transparent"/>
            </a:rPr>
            <a:t> (تجمع ميزات الاثنين).</a:t>
          </a:r>
          <a:endParaRPr lang="fr-FR" sz="2200" kern="1200" dirty="0"/>
        </a:p>
      </dsp:txBody>
      <dsp:txXfrm rot="-5400000">
        <a:off x="1039018" y="2625605"/>
        <a:ext cx="5009883" cy="87060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636DE3-9865-4CE3-A6B7-3947EE615830}" type="datetimeFigureOut">
              <a:rPr lang="fr-FR" smtClean="0"/>
              <a:pPr/>
              <a:t>24/12/2020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FF5800-8DB7-4442-A0CE-2A27A7F6B5FC}"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0FF5800-8DB7-4442-A0CE-2A27A7F6B5FC}" type="slidenum">
              <a:rPr lang="fr-FR" smtClean="0"/>
              <a:pPr/>
              <a:t>2</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0FF5800-8DB7-4442-A0CE-2A27A7F6B5FC}" type="slidenum">
              <a:rPr lang="fr-FR" smtClean="0"/>
              <a:pPr/>
              <a:t>5</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0FF5800-8DB7-4442-A0CE-2A27A7F6B5FC}" type="slidenum">
              <a:rPr lang="fr-FR" smtClean="0"/>
              <a:pPr/>
              <a:t>8</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0FF5800-8DB7-4442-A0CE-2A27A7F6B5FC}" type="slidenum">
              <a:rPr lang="fr-FR" smtClean="0"/>
              <a:pPr/>
              <a:t>18</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0FF5800-8DB7-4442-A0CE-2A27A7F6B5FC}" type="slidenum">
              <a:rPr lang="fr-FR" smtClean="0"/>
              <a:pPr/>
              <a:t>23</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0FF5800-8DB7-4442-A0CE-2A27A7F6B5FC}" type="slidenum">
              <a:rPr lang="fr-FR" smtClean="0"/>
              <a:pPr/>
              <a:t>37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9AAD5283-F0B4-4BB6-88A9-D17B92C49B0E}" type="datetime1">
              <a:rPr lang="fr-FR" smtClean="0"/>
              <a:pPr/>
              <a:t>24/12/2020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FB56037D-43BB-46E5-BBD8-1DDFCC44719C}" type="slidenum">
              <a:rPr lang="fr-FR" smtClean="0"/>
              <a:pPr/>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954F4C8-6E3F-435D-BDC1-7409C1853784}" type="datetime1">
              <a:rPr lang="fr-FR" smtClean="0"/>
              <a:pPr/>
              <a:t>24/12/2020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B56037D-43BB-46E5-BBD8-1DDFCC44719C}"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A129BDA-E845-4AF9-A234-7A4BFF00AFCA}" type="datetime1">
              <a:rPr lang="fr-FR" smtClean="0"/>
              <a:pPr/>
              <a:t>24/12/2020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B56037D-43BB-46E5-BBD8-1DDFCC44719C}"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95292F2-D4DC-4B83-8DBD-44EF31CAF105}" type="datetime1">
              <a:rPr lang="fr-FR" smtClean="0"/>
              <a:pPr/>
              <a:t>24/12/2020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B56037D-43BB-46E5-BBD8-1DDFCC44719C}"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3701A457-BCD1-47C2-A292-090399BDBC96}" type="datetime1">
              <a:rPr lang="fr-FR" smtClean="0"/>
              <a:pPr/>
              <a:t>24/12/2020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B56037D-43BB-46E5-BBD8-1DDFCC44719C}" type="slidenum">
              <a:rPr lang="fr-FR" smtClean="0"/>
              <a:pPr/>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1F695D4A-D6BC-4586-84F4-179E4F235A60}" type="datetime1">
              <a:rPr lang="fr-FR" smtClean="0"/>
              <a:pPr/>
              <a:t>24/12/2020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B56037D-43BB-46E5-BBD8-1DDFCC44719C}"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000E7047-C9FB-4B14-A042-80DAAA7FF581}" type="datetime1">
              <a:rPr lang="fr-FR" smtClean="0"/>
              <a:pPr/>
              <a:t>24/12/2020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B56037D-43BB-46E5-BBD8-1DDFCC44719C}"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8D9CB717-D7C5-4BEE-9C92-AB2475A28F5E}" type="datetime1">
              <a:rPr lang="fr-FR" smtClean="0"/>
              <a:pPr/>
              <a:t>24/12/2020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B56037D-43BB-46E5-BBD8-1DDFCC44719C}"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D293AB2-BF44-40B1-BD23-FCE4B06DA0EB}" type="datetime1">
              <a:rPr lang="fr-FR" smtClean="0"/>
              <a:pPr/>
              <a:t>24/12/2020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B56037D-43BB-46E5-BBD8-1DDFCC44719C}"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BA39506E-9DD8-4749-933C-BA550EE406C8}" type="datetime1">
              <a:rPr lang="fr-FR" smtClean="0"/>
              <a:pPr/>
              <a:t>24/12/2020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B56037D-43BB-46E5-BBD8-1DDFCC44719C}"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E393812E-1F6C-4F6D-8D36-BA3112F0364E}" type="datetime1">
              <a:rPr lang="fr-FR" smtClean="0"/>
              <a:pPr/>
              <a:t>24/12/2020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FB56037D-43BB-46E5-BBD8-1DDFCC44719C}" type="slidenum">
              <a:rPr lang="fr-FR" smtClean="0"/>
              <a:pPr/>
              <a:t>‹#›</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EE64679-E2A3-4C53-8A3D-57F66CA6AB37}" type="datetime1">
              <a:rPr lang="fr-FR" smtClean="0"/>
              <a:pPr/>
              <a:t>24/12/2020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B56037D-43BB-46E5-BBD8-1DDFCC44719C}" type="slidenum">
              <a:rPr lang="fr-FR" smtClean="0"/>
              <a:pPr/>
              <a:t>‹#›</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8239672-95AB-4ACE-A912-D1CFD4E18830}"/>
              </a:ext>
            </a:extLst>
          </p:cNvPr>
          <p:cNvSpPr/>
          <p:nvPr/>
        </p:nvSpPr>
        <p:spPr>
          <a:xfrm>
            <a:off x="428596" y="271582"/>
            <a:ext cx="8286808" cy="4093428"/>
          </a:xfrm>
          <a:prstGeom prst="rect">
            <a:avLst/>
          </a:prstGeom>
          <a:noFill/>
          <a:ln w="127000" cmpd="sng">
            <a:noFill/>
          </a:ln>
          <a:effectLst>
            <a:innerShdw blurRad="63500" dist="50800">
              <a:prstClr val="black"/>
            </a:innerShdw>
          </a:effectLst>
          <a:scene3d>
            <a:camera prst="orthographicFront"/>
            <a:lightRig rig="glow" dir="t"/>
          </a:scene3d>
          <a:sp3d extrusionH="76200" prstMaterial="softEdge">
            <a:bevelT w="152400" h="50800" prst="softRound"/>
            <a:bevelB prst="slope"/>
            <a:extrusionClr>
              <a:schemeClr val="bg2"/>
            </a:extrusionClr>
            <a:contourClr>
              <a:schemeClr val="tx1"/>
            </a:contourClr>
          </a:sp3d>
        </p:spPr>
        <p:txBody>
          <a:bodyPr>
            <a:spAutoFit/>
          </a:bodyPr>
          <a:lstStyle/>
          <a:p>
            <a:pPr algn="ctr" eaLnBrk="1" fontAlgn="auto" hangingPunct="1">
              <a:spcBef>
                <a:spcPts val="0"/>
              </a:spcBef>
              <a:spcAft>
                <a:spcPts val="0"/>
              </a:spcAft>
              <a:defRPr/>
            </a:pPr>
            <a:r>
              <a:rPr lang="ar-DZ" sz="2000" b="1" cap="all" dirty="0">
                <a:solidFill>
                  <a:srgbClr val="0070C0"/>
                </a:solidFill>
                <a:effectLst>
                  <a:outerShdw blurRad="50800" dist="38100" algn="tr" rotWithShape="0">
                    <a:prstClr val="black">
                      <a:alpha val="40000"/>
                    </a:prstClr>
                  </a:outerShdw>
                </a:effectLst>
                <a:latin typeface="+mn-lt"/>
                <a:cs typeface="+mn-cs"/>
              </a:rPr>
              <a:t>جامعة محمد خيضر - بسكرة</a:t>
            </a:r>
            <a:br>
              <a:rPr lang="fr-FR" sz="2000" b="1" dirty="0">
                <a:solidFill>
                  <a:srgbClr val="0070C0"/>
                </a:solidFill>
                <a:latin typeface="+mn-lt"/>
                <a:cs typeface="+mn-cs"/>
              </a:rPr>
            </a:br>
            <a:r>
              <a:rPr lang="ar-DZ" sz="2000" b="1" cap="all" dirty="0">
                <a:solidFill>
                  <a:srgbClr val="0070C0"/>
                </a:solidFill>
                <a:effectLst>
                  <a:outerShdw blurRad="50800" dist="38100" algn="tr" rotWithShape="0">
                    <a:prstClr val="black">
                      <a:alpha val="40000"/>
                    </a:prstClr>
                  </a:outerShdw>
                </a:effectLst>
                <a:latin typeface="+mn-lt"/>
                <a:cs typeface="+mn-cs"/>
              </a:rPr>
              <a:t>كلية العلوم الاقتصادية والتجارية وعلوم التسيير</a:t>
            </a:r>
            <a:br>
              <a:rPr lang="fr-FR" sz="2000" b="1" dirty="0">
                <a:solidFill>
                  <a:srgbClr val="0070C0"/>
                </a:solidFill>
                <a:latin typeface="+mn-lt"/>
                <a:cs typeface="+mn-cs"/>
              </a:rPr>
            </a:br>
            <a:br>
              <a:rPr lang="fr-FR" sz="2000" b="1" dirty="0">
                <a:solidFill>
                  <a:srgbClr val="0070C0"/>
                </a:solidFill>
                <a:latin typeface="+mn-lt"/>
                <a:cs typeface="+mn-cs"/>
              </a:rPr>
            </a:br>
            <a:endParaRPr lang="ar-DZ" sz="2000" b="1" dirty="0">
              <a:solidFill>
                <a:srgbClr val="0070C0"/>
              </a:solidFill>
              <a:latin typeface="+mn-lt"/>
              <a:cs typeface="+mn-cs"/>
            </a:endParaRPr>
          </a:p>
          <a:p>
            <a:pPr algn="ctr" eaLnBrk="1" fontAlgn="auto" hangingPunct="1">
              <a:spcBef>
                <a:spcPts val="0"/>
              </a:spcBef>
              <a:spcAft>
                <a:spcPts val="0"/>
              </a:spcAft>
              <a:defRPr/>
            </a:pPr>
            <a:r>
              <a:rPr lang="ar-DZ" sz="3600" b="1" cap="all" dirty="0">
                <a:solidFill>
                  <a:srgbClr val="0070C0"/>
                </a:solidFill>
                <a:effectLst>
                  <a:outerShdw blurRad="50800" dist="38100" algn="tr" rotWithShape="0">
                    <a:prstClr val="black">
                      <a:alpha val="40000"/>
                    </a:prstClr>
                  </a:outerShdw>
                </a:effectLst>
                <a:latin typeface="+mn-lt"/>
                <a:cs typeface="+mn-cs"/>
              </a:rPr>
              <a:t>المحاضرة الأولى : </a:t>
            </a:r>
          </a:p>
          <a:p>
            <a:pPr algn="ctr" eaLnBrk="1" fontAlgn="auto" hangingPunct="1">
              <a:spcBef>
                <a:spcPts val="0"/>
              </a:spcBef>
              <a:spcAft>
                <a:spcPts val="0"/>
              </a:spcAft>
              <a:defRPr/>
            </a:pPr>
            <a:endParaRPr lang="ar-DZ" sz="3600" b="1" cap="all" dirty="0">
              <a:solidFill>
                <a:srgbClr val="0070C0"/>
              </a:solidFill>
              <a:effectLst>
                <a:outerShdw blurRad="50800" dist="38100" algn="tr" rotWithShape="0">
                  <a:prstClr val="black">
                    <a:alpha val="40000"/>
                  </a:prstClr>
                </a:outerShdw>
              </a:effectLst>
              <a:latin typeface="+mn-lt"/>
              <a:cs typeface="+mn-cs"/>
            </a:endParaRPr>
          </a:p>
          <a:p>
            <a:pPr algn="ctr" eaLnBrk="1" fontAlgn="auto" hangingPunct="1">
              <a:spcBef>
                <a:spcPts val="0"/>
              </a:spcBef>
              <a:spcAft>
                <a:spcPts val="0"/>
              </a:spcAft>
              <a:defRPr/>
            </a:pPr>
            <a:r>
              <a:rPr lang="ar-DZ" sz="3600" b="1" cap="all" dirty="0">
                <a:solidFill>
                  <a:srgbClr val="C00000"/>
                </a:solidFill>
                <a:effectLst>
                  <a:outerShdw blurRad="50800" dist="38100" algn="tr" rotWithShape="0">
                    <a:prstClr val="black">
                      <a:alpha val="40000"/>
                    </a:prstClr>
                  </a:outerShdw>
                </a:effectLst>
                <a:latin typeface="+mn-lt"/>
                <a:cs typeface="+mn-cs"/>
              </a:rPr>
              <a:t>مقام المعرفة العلمية، النماذج الابستمولوجية،</a:t>
            </a:r>
          </a:p>
          <a:p>
            <a:pPr algn="ctr" eaLnBrk="1" fontAlgn="auto" hangingPunct="1">
              <a:spcBef>
                <a:spcPts val="0"/>
              </a:spcBef>
              <a:spcAft>
                <a:spcPts val="0"/>
              </a:spcAft>
              <a:defRPr/>
            </a:pPr>
            <a:r>
              <a:rPr lang="ar-DZ" sz="3600" b="1" cap="all" dirty="0">
                <a:solidFill>
                  <a:srgbClr val="C00000"/>
                </a:solidFill>
                <a:effectLst>
                  <a:outerShdw blurRad="50800" dist="38100" algn="tr" rotWithShape="0">
                    <a:prstClr val="black">
                      <a:alpha val="40000"/>
                    </a:prstClr>
                  </a:outerShdw>
                </a:effectLst>
                <a:latin typeface="+mn-lt"/>
                <a:cs typeface="+mn-cs"/>
              </a:rPr>
              <a:t> الطرق والمقاربات والمناهج</a:t>
            </a:r>
            <a:endParaRPr lang="fr-FR" sz="3600" i="1" dirty="0">
              <a:solidFill>
                <a:srgbClr val="C00000"/>
              </a:solidFill>
              <a:latin typeface="+mn-lt"/>
              <a:cs typeface="+mn-cs"/>
            </a:endParaRPr>
          </a:p>
          <a:p>
            <a:pPr algn="ctr" eaLnBrk="1" fontAlgn="auto" hangingPunct="1">
              <a:spcBef>
                <a:spcPts val="0"/>
              </a:spcBef>
              <a:spcAft>
                <a:spcPts val="0"/>
              </a:spcAft>
              <a:defRPr/>
            </a:pPr>
            <a:endParaRPr lang="fr-FR" b="1" dirty="0">
              <a:solidFill>
                <a:srgbClr val="0070C0"/>
              </a:solidFill>
              <a:latin typeface="+mn-lt"/>
              <a:cs typeface="+mn-cs"/>
            </a:endParaRPr>
          </a:p>
          <a:p>
            <a:pPr algn="ctr" eaLnBrk="1" fontAlgn="auto" hangingPunct="1">
              <a:spcBef>
                <a:spcPts val="0"/>
              </a:spcBef>
              <a:spcAft>
                <a:spcPts val="0"/>
              </a:spcAft>
              <a:defRPr/>
            </a:pPr>
            <a:endParaRPr lang="fr-FR" b="1" dirty="0">
              <a:solidFill>
                <a:srgbClr val="0070C0"/>
              </a:solidFill>
              <a:latin typeface="+mn-lt"/>
              <a:cs typeface="+mn-cs"/>
            </a:endParaRPr>
          </a:p>
        </p:txBody>
      </p:sp>
      <p:sp>
        <p:nvSpPr>
          <p:cNvPr id="2" name="Rectangle 1">
            <a:extLst>
              <a:ext uri="{FF2B5EF4-FFF2-40B4-BE49-F238E27FC236}">
                <a16:creationId xmlns:a16="http://schemas.microsoft.com/office/drawing/2014/main" id="{C2CC599D-CD40-4F1B-9AB7-1B110F0F752D}"/>
              </a:ext>
            </a:extLst>
          </p:cNvPr>
          <p:cNvSpPr/>
          <p:nvPr/>
        </p:nvSpPr>
        <p:spPr>
          <a:xfrm>
            <a:off x="1912938" y="3860800"/>
            <a:ext cx="5318125" cy="708025"/>
          </a:xfrm>
          <a:prstGeom prst="rect">
            <a:avLst/>
          </a:prstGeom>
        </p:spPr>
        <p:txBody>
          <a:bodyPr>
            <a:spAutoFit/>
          </a:bodyPr>
          <a:lstStyle/>
          <a:p>
            <a:pPr algn="ctr" eaLnBrk="1" fontAlgn="auto" hangingPunct="1">
              <a:spcBef>
                <a:spcPts val="0"/>
              </a:spcBef>
              <a:spcAft>
                <a:spcPts val="0"/>
              </a:spcAft>
              <a:defRPr/>
            </a:pPr>
            <a:r>
              <a:rPr lang="ar-DZ" sz="4000" b="1" dirty="0">
                <a:solidFill>
                  <a:srgbClr val="0070C0"/>
                </a:solidFill>
                <a:latin typeface="+mn-lt"/>
                <a:cs typeface="+mn-cs"/>
              </a:rPr>
              <a:t>د. دبلة فاتح</a:t>
            </a:r>
            <a:endParaRPr lang="fr-FR" sz="4000" b="1" dirty="0">
              <a:solidFill>
                <a:srgbClr val="0070C0"/>
              </a:solidFill>
              <a:latin typeface="+mn-lt"/>
              <a:cs typeface="+mn-cs"/>
            </a:endParaRPr>
          </a:p>
        </p:txBody>
      </p:sp>
      <p:sp>
        <p:nvSpPr>
          <p:cNvPr id="5" name="Rectangle 4">
            <a:extLst>
              <a:ext uri="{FF2B5EF4-FFF2-40B4-BE49-F238E27FC236}">
                <a16:creationId xmlns:a16="http://schemas.microsoft.com/office/drawing/2014/main" id="{C471C74E-254D-4E87-B517-D7C9B4A53F2D}"/>
              </a:ext>
            </a:extLst>
          </p:cNvPr>
          <p:cNvSpPr/>
          <p:nvPr/>
        </p:nvSpPr>
        <p:spPr>
          <a:xfrm>
            <a:off x="1101725" y="5445125"/>
            <a:ext cx="6940550" cy="523875"/>
          </a:xfrm>
          <a:prstGeom prst="rect">
            <a:avLst/>
          </a:prstGeom>
        </p:spPr>
        <p:txBody>
          <a:bodyPr>
            <a:spAutoFit/>
          </a:bodyPr>
          <a:lstStyle/>
          <a:p>
            <a:pPr algn="ctr" rtl="1" eaLnBrk="1" fontAlgn="auto" hangingPunct="1">
              <a:spcBef>
                <a:spcPts val="0"/>
              </a:spcBef>
              <a:spcAft>
                <a:spcPts val="0"/>
              </a:spcAft>
              <a:defRPr/>
            </a:pPr>
            <a:r>
              <a:rPr lang="ar-DZ" sz="2800" b="1" dirty="0">
                <a:solidFill>
                  <a:srgbClr val="FF0000"/>
                </a:solidFill>
                <a:latin typeface="+mn-lt"/>
                <a:cs typeface="+mn-cs"/>
              </a:rPr>
              <a:t>لطلبة السنة الثانية ماستر، </a:t>
            </a:r>
            <a:r>
              <a:rPr lang="en-GB" sz="2800" b="1" dirty="0">
                <a:solidFill>
                  <a:srgbClr val="FF0000"/>
                </a:solidFill>
                <a:latin typeface="+mn-lt"/>
                <a:cs typeface="+mn-cs"/>
              </a:rPr>
              <a:t>GRH; GSO; </a:t>
            </a:r>
            <a:r>
              <a:rPr lang="en-GB" sz="2800" b="1" dirty="0" err="1">
                <a:solidFill>
                  <a:srgbClr val="FF0000"/>
                </a:solidFill>
                <a:latin typeface="+mn-lt"/>
                <a:cs typeface="+mn-cs"/>
              </a:rPr>
              <a:t>Entrp</a:t>
            </a:r>
            <a:endParaRPr lang="fr-FR" sz="2800" b="1" dirty="0">
              <a:solidFill>
                <a:srgbClr val="FF0000"/>
              </a:solidFill>
              <a:latin typeface="+mn-lt"/>
              <a:cs typeface="+mn-cs"/>
            </a:endParaRPr>
          </a:p>
        </p:txBody>
      </p:sp>
      <p:sp>
        <p:nvSpPr>
          <p:cNvPr id="6" name="Rectangle 5">
            <a:extLst>
              <a:ext uri="{FF2B5EF4-FFF2-40B4-BE49-F238E27FC236}">
                <a16:creationId xmlns:a16="http://schemas.microsoft.com/office/drawing/2014/main" id="{D48500BF-DD27-4135-BFA7-F77940BF990C}"/>
              </a:ext>
            </a:extLst>
          </p:cNvPr>
          <p:cNvSpPr/>
          <p:nvPr/>
        </p:nvSpPr>
        <p:spPr>
          <a:xfrm>
            <a:off x="55563" y="6321425"/>
            <a:ext cx="1800225" cy="523875"/>
          </a:xfrm>
          <a:prstGeom prst="rect">
            <a:avLst/>
          </a:prstGeom>
        </p:spPr>
        <p:txBody>
          <a:bodyPr>
            <a:spAutoFit/>
          </a:bodyPr>
          <a:lstStyle/>
          <a:p>
            <a:pPr algn="ctr" eaLnBrk="1" fontAlgn="auto" hangingPunct="1">
              <a:spcBef>
                <a:spcPts val="0"/>
              </a:spcBef>
              <a:spcAft>
                <a:spcPts val="0"/>
              </a:spcAft>
              <a:defRPr/>
            </a:pPr>
            <a:r>
              <a:rPr lang="ar-DZ" sz="2800" b="1" dirty="0">
                <a:solidFill>
                  <a:srgbClr val="0070C0"/>
                </a:solidFill>
                <a:latin typeface="+mn-lt"/>
                <a:cs typeface="+mn-cs"/>
              </a:rPr>
              <a:t>2020-2021</a:t>
            </a:r>
            <a:endParaRPr lang="fr-FR" sz="2800" b="1" dirty="0">
              <a:solidFill>
                <a:srgbClr val="0070C0"/>
              </a:solidFill>
              <a:latin typeface="+mn-lt"/>
              <a:cs typeface="+mn-cs"/>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6"/>
          <p:cNvSpPr>
            <a:spLocks noGrp="1"/>
          </p:cNvSpPr>
          <p:nvPr>
            <p:ph type="title"/>
          </p:nvPr>
        </p:nvSpPr>
        <p:spPr>
          <a:xfrm>
            <a:off x="457200" y="704851"/>
            <a:ext cx="8305800" cy="4510100"/>
          </a:xfrm>
          <a:noFill/>
          <a:ln>
            <a:noFill/>
            <a:prstDash val="solid"/>
          </a:ln>
          <a:effectLst>
            <a:outerShdw blurRad="825500" dist="88900" dir="12000000" algn="ctr" rotWithShape="0">
              <a:srgbClr val="000000">
                <a:alpha val="90000"/>
              </a:srgbClr>
            </a:outerShdw>
          </a:effectLst>
          <a:scene3d>
            <a:camera prst="orthographicFront"/>
            <a:lightRig rig="threePt" dir="t"/>
          </a:scene3d>
          <a:sp3d extrusionH="76200">
            <a:extrusionClr>
              <a:schemeClr val="accent1">
                <a:lumMod val="60000"/>
                <a:lumOff val="40000"/>
              </a:schemeClr>
            </a:extrusionClr>
          </a:sp3d>
        </p:spPr>
        <p:txBody>
          <a:bodyPr>
            <a:noAutofit/>
          </a:bodyPr>
          <a:lstStyle/>
          <a:p>
            <a:pPr algn="ctr"/>
            <a:r>
              <a:rPr lang="fr-FR" sz="6000" b="1" cap="small" dirty="0">
                <a:solidFill>
                  <a:srgbClr val="7030A0"/>
                </a:solidFill>
                <a:latin typeface="+mn-lt"/>
              </a:rPr>
              <a:t>Les  vraies richesses </a:t>
            </a:r>
            <a:br>
              <a:rPr lang="fr-FR" sz="6000" b="1" cap="small" dirty="0">
                <a:solidFill>
                  <a:srgbClr val="7030A0"/>
                </a:solidFill>
                <a:latin typeface="+mn-lt"/>
              </a:rPr>
            </a:br>
            <a:r>
              <a:rPr lang="fr-FR" sz="6000" b="1" cap="small" dirty="0">
                <a:solidFill>
                  <a:srgbClr val="7030A0"/>
                </a:solidFill>
                <a:latin typeface="+mn-lt"/>
              </a:rPr>
              <a:t>sont les méthodes.  </a:t>
            </a:r>
            <a:br>
              <a:rPr lang="fr-FR" sz="6000" b="1" cap="small" dirty="0">
                <a:solidFill>
                  <a:schemeClr val="bg1"/>
                </a:solidFill>
                <a:latin typeface="+mn-lt"/>
              </a:rPr>
            </a:br>
            <a:br>
              <a:rPr lang="fr-FR" sz="6000" b="1" cap="small" dirty="0">
                <a:solidFill>
                  <a:schemeClr val="bg1"/>
                </a:solidFill>
                <a:latin typeface="+mn-lt"/>
              </a:rPr>
            </a:br>
            <a:r>
              <a:rPr lang="fr-FR" sz="5400" b="1" cap="small" dirty="0">
                <a:solidFill>
                  <a:srgbClr val="FF0000"/>
                </a:solidFill>
                <a:latin typeface="+mn-lt"/>
              </a:rPr>
              <a:t>F. Nietzsche.</a:t>
            </a:r>
            <a:endParaRPr lang="fr-FR" sz="6000" b="1" dirty="0">
              <a:solidFill>
                <a:srgbClr val="FF0000"/>
              </a:solidFill>
              <a:latin typeface="+mn-lt"/>
            </a:endParaRPr>
          </a:p>
        </p:txBody>
      </p:sp>
      <p:sp>
        <p:nvSpPr>
          <p:cNvPr id="4" name="Espace réservé du numéro de diapositive 3"/>
          <p:cNvSpPr>
            <a:spLocks noGrp="1"/>
          </p:cNvSpPr>
          <p:nvPr>
            <p:ph type="sldNum" sz="quarter" idx="12"/>
          </p:nvPr>
        </p:nvSpPr>
        <p:spPr/>
        <p:txBody>
          <a:bodyPr/>
          <a:lstStyle/>
          <a:p>
            <a:fld id="{FB56037D-43BB-46E5-BBD8-1DDFCC44719C}" type="slidenum">
              <a:rPr lang="fr-FR" smtClean="0"/>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B56037D-43BB-46E5-BBD8-1DDFCC44719C}" type="slidenum">
              <a:rPr lang="fr-FR" smtClean="0"/>
              <a:pPr/>
              <a:t>11</a:t>
            </a:fld>
            <a:endParaRPr lang="fr-FR"/>
          </a:p>
        </p:txBody>
      </p:sp>
      <p:graphicFrame>
        <p:nvGraphicFramePr>
          <p:cNvPr id="3" name="Tableau 2"/>
          <p:cNvGraphicFramePr>
            <a:graphicFrameLocks noGrp="1"/>
          </p:cNvGraphicFramePr>
          <p:nvPr/>
        </p:nvGraphicFramePr>
        <p:xfrm>
          <a:off x="214282" y="857232"/>
          <a:ext cx="8643998" cy="1873118"/>
        </p:xfrm>
        <a:graphic>
          <a:graphicData uri="http://schemas.openxmlformats.org/drawingml/2006/table">
            <a:tbl>
              <a:tblPr rtl="1"/>
              <a:tblGrid>
                <a:gridCol w="8643998">
                  <a:extLst>
                    <a:ext uri="{9D8B030D-6E8A-4147-A177-3AD203B41FA5}">
                      <a16:colId xmlns:a16="http://schemas.microsoft.com/office/drawing/2014/main" val="20000"/>
                    </a:ext>
                  </a:extLst>
                </a:gridCol>
              </a:tblGrid>
              <a:tr h="731520">
                <a:tc>
                  <a:txBody>
                    <a:bodyPr/>
                    <a:lstStyle/>
                    <a:p>
                      <a:pPr marL="342900" lvl="0" indent="-342900" algn="l" rtl="1">
                        <a:spcAft>
                          <a:spcPts val="0"/>
                        </a:spcAft>
                        <a:buFont typeface="Symbol"/>
                        <a:buChar char=""/>
                        <a:tabLst>
                          <a:tab pos="457200" algn="l"/>
                        </a:tabLst>
                      </a:pPr>
                      <a:r>
                        <a:rPr lang="ar-DZ" sz="2400" b="1" dirty="0">
                          <a:solidFill>
                            <a:schemeClr val="tx1"/>
                          </a:solidFill>
                          <a:latin typeface="Times New Roman"/>
                          <a:ea typeface="Times New Roman"/>
                          <a:cs typeface="Arabic Transparent"/>
                        </a:rPr>
                        <a:t>النموذج الوضعي / الوصفي / الايجابي/الواقعي   </a:t>
                      </a:r>
                      <a:r>
                        <a:rPr lang="fr-FR" sz="2400" b="1" dirty="0">
                          <a:solidFill>
                            <a:schemeClr val="tx1"/>
                          </a:solidFill>
                          <a:latin typeface="Times New Roman"/>
                          <a:ea typeface="Times New Roman"/>
                          <a:cs typeface="Arabic Transparent"/>
                        </a:rPr>
                        <a:t>Le paradigme positiviste              </a:t>
                      </a:r>
                      <a:r>
                        <a:rPr lang="fr-FR" sz="2400" b="1" baseline="0" dirty="0">
                          <a:solidFill>
                            <a:schemeClr val="tx1"/>
                          </a:solidFill>
                          <a:latin typeface="Times New Roman"/>
                          <a:ea typeface="Times New Roman"/>
                          <a:cs typeface="Arabic Transparent"/>
                        </a:rPr>
                        <a:t>   </a:t>
                      </a:r>
                      <a:r>
                        <a:rPr lang="fr-FR" sz="2400" b="1" dirty="0">
                          <a:solidFill>
                            <a:schemeClr val="tx1"/>
                          </a:solidFill>
                          <a:latin typeface="Times New Roman"/>
                          <a:ea typeface="Times New Roman"/>
                          <a:cs typeface="Arabic Transparent"/>
                        </a:rPr>
                        <a:t>                                 </a:t>
                      </a:r>
                      <a:endParaRPr lang="fr-FR" sz="2000" b="1" dirty="0">
                        <a:solidFill>
                          <a:schemeClr val="tx1"/>
                        </a:solidFill>
                        <a:latin typeface="Times New Roman"/>
                        <a:ea typeface="Times New Roman"/>
                      </a:endParaRPr>
                    </a:p>
                  </a:txBody>
                  <a:tcPr marL="68580" marR="68580" marT="0" marB="0">
                    <a:lnL>
                      <a:noFill/>
                    </a:lnL>
                    <a:lnR>
                      <a:noFill/>
                    </a:lnR>
                    <a:lnT>
                      <a:noFill/>
                    </a:lnT>
                    <a:lnB w="38100" cap="flat" cmpd="sng" algn="ctr">
                      <a:solidFill>
                        <a:srgbClr val="C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600657">
                <a:tc>
                  <a:txBody>
                    <a:bodyPr/>
                    <a:lstStyle/>
                    <a:p>
                      <a:pPr marL="342900" lvl="0" indent="-342900" algn="l" rtl="1">
                        <a:spcAft>
                          <a:spcPts val="0"/>
                        </a:spcAft>
                        <a:buFont typeface="Symbol"/>
                        <a:buChar char=""/>
                        <a:tabLst>
                          <a:tab pos="457200" algn="l"/>
                        </a:tabLst>
                      </a:pPr>
                      <a:r>
                        <a:rPr lang="ar-DZ" sz="2400" b="1" dirty="0">
                          <a:solidFill>
                            <a:schemeClr val="tx1"/>
                          </a:solidFill>
                          <a:latin typeface="Times New Roman"/>
                          <a:ea typeface="Times New Roman"/>
                          <a:cs typeface="Arabic Transparent"/>
                        </a:rPr>
                        <a:t>النموذج التفسيري                </a:t>
                      </a:r>
                      <a:r>
                        <a:rPr lang="fr-FR" sz="2400" b="1" dirty="0">
                          <a:solidFill>
                            <a:schemeClr val="tx1"/>
                          </a:solidFill>
                          <a:latin typeface="Times New Roman"/>
                          <a:ea typeface="Times New Roman"/>
                          <a:cs typeface="Arabic Transparent"/>
                        </a:rPr>
                        <a:t> </a:t>
                      </a:r>
                      <a:r>
                        <a:rPr lang="ar-DZ" sz="2400" b="1" dirty="0">
                          <a:solidFill>
                            <a:schemeClr val="tx1"/>
                          </a:solidFill>
                          <a:latin typeface="Times New Roman"/>
                          <a:ea typeface="Times New Roman"/>
                          <a:cs typeface="Arabic Transparent"/>
                        </a:rPr>
                        <a:t>    </a:t>
                      </a:r>
                      <a:r>
                        <a:rPr lang="fr-FR" sz="2400" b="1" dirty="0">
                          <a:solidFill>
                            <a:schemeClr val="tx1"/>
                          </a:solidFill>
                          <a:latin typeface="Times New Roman"/>
                          <a:ea typeface="Times New Roman"/>
                          <a:cs typeface="Arabic Transparent"/>
                        </a:rPr>
                        <a:t> </a:t>
                      </a:r>
                      <a:r>
                        <a:rPr lang="ar-DZ" sz="2400" b="1" dirty="0">
                          <a:solidFill>
                            <a:schemeClr val="tx1"/>
                          </a:solidFill>
                          <a:latin typeface="Times New Roman"/>
                          <a:ea typeface="Times New Roman"/>
                          <a:cs typeface="Arabic Transparent"/>
                        </a:rPr>
                        <a:t>   </a:t>
                      </a:r>
                      <a:r>
                        <a:rPr lang="fr-FR" sz="2400" b="1" dirty="0">
                          <a:solidFill>
                            <a:schemeClr val="tx1"/>
                          </a:solidFill>
                          <a:latin typeface="Times New Roman"/>
                          <a:ea typeface="Times New Roman"/>
                          <a:cs typeface="Arabic Transparent"/>
                        </a:rPr>
                        <a:t>Le paradigme interprétativiste</a:t>
                      </a:r>
                      <a:endParaRPr lang="fr-FR" sz="2000" b="1" dirty="0">
                        <a:solidFill>
                          <a:schemeClr val="tx1"/>
                        </a:solidFill>
                        <a:latin typeface="Times New Roman"/>
                        <a:ea typeface="Times New Roman"/>
                      </a:endParaRPr>
                    </a:p>
                  </a:txBody>
                  <a:tcPr marL="68580" marR="68580" marT="0" marB="0">
                    <a:lnL>
                      <a:noFill/>
                    </a:lnL>
                    <a:lnR>
                      <a:noFill/>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40941">
                <a:tc>
                  <a:txBody>
                    <a:bodyPr/>
                    <a:lstStyle/>
                    <a:p>
                      <a:pPr marL="342900" lvl="0" indent="-342900" algn="l" rtl="1">
                        <a:spcAft>
                          <a:spcPts val="0"/>
                        </a:spcAft>
                        <a:buFont typeface="Symbol"/>
                        <a:buChar char=""/>
                        <a:tabLst>
                          <a:tab pos="457200" algn="l"/>
                        </a:tabLst>
                      </a:pPr>
                      <a:r>
                        <a:rPr lang="ar-DZ" sz="2400" b="1" dirty="0">
                          <a:solidFill>
                            <a:schemeClr val="tx1"/>
                          </a:solidFill>
                          <a:latin typeface="Times New Roman"/>
                          <a:ea typeface="Times New Roman"/>
                          <a:cs typeface="Arabic Transparent"/>
                        </a:rPr>
                        <a:t>النموذج البنائي                 </a:t>
                      </a:r>
                      <a:r>
                        <a:rPr lang="fr-FR" sz="2400" b="1" dirty="0">
                          <a:solidFill>
                            <a:schemeClr val="tx1"/>
                          </a:solidFill>
                          <a:latin typeface="Times New Roman"/>
                          <a:ea typeface="Times New Roman"/>
                          <a:cs typeface="Arabic Transparent"/>
                        </a:rPr>
                        <a:t>  </a:t>
                      </a:r>
                      <a:r>
                        <a:rPr lang="ar-DZ" sz="2400" b="1" dirty="0">
                          <a:solidFill>
                            <a:schemeClr val="tx1"/>
                          </a:solidFill>
                          <a:latin typeface="Times New Roman"/>
                          <a:ea typeface="Times New Roman"/>
                          <a:cs typeface="Arabic Transparent"/>
                        </a:rPr>
                        <a:t>           </a:t>
                      </a:r>
                      <a:r>
                        <a:rPr lang="fr-FR" sz="2400" b="1" dirty="0">
                          <a:solidFill>
                            <a:schemeClr val="tx1"/>
                          </a:solidFill>
                          <a:latin typeface="Times New Roman"/>
                          <a:ea typeface="Times New Roman"/>
                          <a:cs typeface="Arabic Transparent"/>
                        </a:rPr>
                        <a:t>Le paradigme constructiviste</a:t>
                      </a:r>
                      <a:endParaRPr lang="fr-FR" sz="2000" b="1" dirty="0">
                        <a:solidFill>
                          <a:schemeClr val="tx1"/>
                        </a:solidFill>
                        <a:latin typeface="Times New Roman"/>
                        <a:ea typeface="Times New Roman"/>
                      </a:endParaRPr>
                    </a:p>
                  </a:txBody>
                  <a:tcPr marL="68580" marR="68580" marT="0" marB="0">
                    <a:lnL>
                      <a:noFill/>
                    </a:lnL>
                    <a:lnR>
                      <a:noFill/>
                    </a:lnR>
                    <a:lnT w="38100" cap="flat" cmpd="sng" algn="ctr">
                      <a:solidFill>
                        <a:srgbClr val="C00000"/>
                      </a:solidFill>
                      <a:prstDash val="solid"/>
                      <a:round/>
                      <a:headEnd type="none" w="med" len="med"/>
                      <a:tailEnd type="none" w="med" len="med"/>
                    </a:lnT>
                    <a:lnB>
                      <a:noFill/>
                    </a:lnB>
                    <a:solidFill>
                      <a:schemeClr val="bg1"/>
                    </a:solidFill>
                  </a:tcPr>
                </a:tc>
                <a:extLst>
                  <a:ext uri="{0D108BD9-81ED-4DB2-BD59-A6C34878D82A}">
                    <a16:rowId xmlns:a16="http://schemas.microsoft.com/office/drawing/2014/main" val="10002"/>
                  </a:ext>
                </a:extLst>
              </a:tr>
            </a:tbl>
          </a:graphicData>
        </a:graphic>
      </p:graphicFrame>
      <p:sp>
        <p:nvSpPr>
          <p:cNvPr id="4" name="Rectangle 3"/>
          <p:cNvSpPr/>
          <p:nvPr/>
        </p:nvSpPr>
        <p:spPr>
          <a:xfrm rot="10800000" flipV="1">
            <a:off x="2286000" y="3385870"/>
            <a:ext cx="6643718" cy="830997"/>
          </a:xfrm>
          <a:prstGeom prst="rect">
            <a:avLst/>
          </a:prstGeom>
        </p:spPr>
        <p:txBody>
          <a:bodyPr wrap="square">
            <a:spAutoFit/>
          </a:bodyPr>
          <a:lstStyle/>
          <a:p>
            <a:pPr lvl="0" indent="449263" algn="r" rtl="1" fontAlgn="base">
              <a:spcBef>
                <a:spcPct val="0"/>
              </a:spcBef>
              <a:spcAft>
                <a:spcPct val="0"/>
              </a:spcAft>
            </a:pPr>
            <a:r>
              <a:rPr lang="ar-DZ" sz="3200" b="1" dirty="0">
                <a:latin typeface="Arial" pitchFamily="34" charset="0"/>
                <a:ea typeface="Times New Roman" pitchFamily="18" charset="0"/>
                <a:cs typeface="Arabic Transparent" pitchFamily="2" charset="-78"/>
              </a:rPr>
              <a:t>ما هو</a:t>
            </a:r>
            <a:r>
              <a:rPr lang="fr-FR" sz="3200" b="1" dirty="0">
                <a:latin typeface="Arial" pitchFamily="34" charset="0"/>
                <a:ea typeface="Times New Roman" pitchFamily="18" charset="0"/>
                <a:cs typeface="Arabic Transparent" pitchFamily="2" charset="-78"/>
              </a:rPr>
              <a:t> Le paradigme </a:t>
            </a:r>
            <a:r>
              <a:rPr lang="ar-DZ" sz="3200" b="1" dirty="0">
                <a:latin typeface="Arial" pitchFamily="34" charset="0"/>
                <a:ea typeface="Times New Roman" pitchFamily="18" charset="0"/>
                <a:cs typeface="Arabic Transparent" pitchFamily="2" charset="-78"/>
              </a:rPr>
              <a:t>؟</a:t>
            </a:r>
            <a:endParaRPr lang="fr-FR" sz="3200" b="1" dirty="0">
              <a:latin typeface="Arial" pitchFamily="34" charset="0"/>
              <a:ea typeface="Times New Roman" pitchFamily="18" charset="0"/>
              <a:cs typeface="Arabic Transparent" pitchFamily="2" charset="-78"/>
            </a:endParaRPr>
          </a:p>
          <a:p>
            <a:pPr lvl="0" indent="449263" algn="r" rtl="1" fontAlgn="base">
              <a:spcBef>
                <a:spcPct val="0"/>
              </a:spcBef>
              <a:spcAft>
                <a:spcPct val="0"/>
              </a:spcAft>
            </a:pPr>
            <a:endParaRPr lang="fr-FR" sz="1600" b="1" dirty="0">
              <a:solidFill>
                <a:srgbClr val="C00000"/>
              </a:solidFill>
              <a:latin typeface="Arial" pitchFamily="34" charset="0"/>
              <a:ea typeface="Times New Roman" pitchFamily="18" charset="0"/>
              <a:cs typeface="Arabic Transparent" pitchFamily="2" charset="-78"/>
            </a:endParaRPr>
          </a:p>
        </p:txBody>
      </p:sp>
      <p:sp>
        <p:nvSpPr>
          <p:cNvPr id="5" name="Rectangle 4"/>
          <p:cNvSpPr/>
          <p:nvPr/>
        </p:nvSpPr>
        <p:spPr>
          <a:xfrm rot="10800000" flipV="1">
            <a:off x="285720" y="4049918"/>
            <a:ext cx="8429668" cy="1815882"/>
          </a:xfrm>
          <a:prstGeom prst="rect">
            <a:avLst/>
          </a:prstGeom>
          <a:solidFill>
            <a:schemeClr val="bg1"/>
          </a:solidFill>
        </p:spPr>
        <p:txBody>
          <a:bodyPr wrap="square">
            <a:spAutoFit/>
          </a:bodyPr>
          <a:lstStyle/>
          <a:p>
            <a:pPr algn="just" rtl="1"/>
            <a:r>
              <a:rPr lang="ar-DZ" sz="2400" b="1" dirty="0"/>
              <a:t>حسب تعريف </a:t>
            </a:r>
            <a:r>
              <a:rPr lang="fr-FR" sz="2400" b="1" dirty="0"/>
              <a:t>[Kuhn, 1983, in Thiétart, p14]</a:t>
            </a:r>
            <a:r>
              <a:rPr lang="ar-DZ" sz="2400" b="1" dirty="0"/>
              <a:t> </a:t>
            </a:r>
            <a:r>
              <a:rPr lang="ar-DZ" sz="2800" dirty="0"/>
              <a:t>هذه</a:t>
            </a:r>
            <a:r>
              <a:rPr lang="en-US" sz="2800" dirty="0"/>
              <a:t>  </a:t>
            </a:r>
            <a:r>
              <a:rPr lang="ar-DZ" sz="2800" dirty="0"/>
              <a:t>النماذج "</a:t>
            </a:r>
            <a:r>
              <a:rPr lang="fr-FR" sz="2800" dirty="0"/>
              <a:t>Paradigmes</a:t>
            </a:r>
            <a:r>
              <a:rPr lang="ar-DZ" sz="2800" dirty="0"/>
              <a:t>" تمثل الكثير من النماذج، المخططات العقلية أو الإطارات المرجعية التي يمكن للباحثين في علوم المنظمة أن يندرجوا فيها..الخ. انطلاقا من هذه النماذج تولد مدارس فكرية و نظريات متنوعة.</a:t>
            </a:r>
            <a:endParaRPr lang="fr-F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5"/>
          <p:cNvPicPr>
            <a:picLocks noGrp="1" noChangeAspect="1" noChangeArrowheads="1"/>
          </p:cNvPicPr>
          <p:nvPr>
            <p:ph sz="half" idx="2"/>
          </p:nvPr>
        </p:nvPicPr>
        <p:blipFill>
          <a:blip r:embed="rId2"/>
          <a:stretch>
            <a:fillRect/>
          </a:stretch>
        </p:blipFill>
        <p:spPr bwMode="auto">
          <a:xfrm>
            <a:off x="357158" y="642918"/>
            <a:ext cx="3643338" cy="5715040"/>
          </a:xfrm>
          <a:prstGeom prst="rect">
            <a:avLst/>
          </a:prstGeom>
          <a:noFill/>
          <a:ln w="9525">
            <a:noFill/>
            <a:miter lim="800000"/>
            <a:headEnd/>
            <a:tailEnd/>
          </a:ln>
        </p:spPr>
      </p:pic>
      <p:sp>
        <p:nvSpPr>
          <p:cNvPr id="5" name="Plaque 4"/>
          <p:cNvSpPr/>
          <p:nvPr/>
        </p:nvSpPr>
        <p:spPr>
          <a:xfrm>
            <a:off x="357158" y="5929330"/>
            <a:ext cx="8429684" cy="428628"/>
          </a:xfrm>
          <a:prstGeom prst="beve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a:solidFill>
                  <a:schemeClr val="tx1"/>
                </a:solidFill>
              </a:rPr>
              <a:t>Le paradigme Positiviste</a:t>
            </a:r>
          </a:p>
        </p:txBody>
      </p:sp>
      <p:sp>
        <p:nvSpPr>
          <p:cNvPr id="6" name="Espace réservé du numéro de diapositive 5"/>
          <p:cNvSpPr>
            <a:spLocks noGrp="1"/>
          </p:cNvSpPr>
          <p:nvPr>
            <p:ph type="sldNum" sz="quarter" idx="12"/>
          </p:nvPr>
        </p:nvSpPr>
        <p:spPr/>
        <p:txBody>
          <a:bodyPr/>
          <a:lstStyle/>
          <a:p>
            <a:fld id="{FB56037D-43BB-46E5-BBD8-1DDFCC44719C}" type="slidenum">
              <a:rPr lang="fr-FR" smtClean="0"/>
              <a:pPr/>
              <a:t>12</a:t>
            </a:fld>
            <a:endParaRPr lang="fr-FR"/>
          </a:p>
        </p:txBody>
      </p:sp>
      <p:sp>
        <p:nvSpPr>
          <p:cNvPr id="9" name="Rectangle 8"/>
          <p:cNvSpPr/>
          <p:nvPr/>
        </p:nvSpPr>
        <p:spPr>
          <a:xfrm>
            <a:off x="4021915" y="1397288"/>
            <a:ext cx="5072097" cy="1323439"/>
          </a:xfrm>
          <a:prstGeom prst="rect">
            <a:avLst/>
          </a:prstGeom>
          <a:solidFill>
            <a:schemeClr val="bg1">
              <a:alpha val="46000"/>
            </a:schemeClr>
          </a:solidFill>
        </p:spPr>
        <p:txBody>
          <a:bodyPr wrap="square">
            <a:spAutoFit/>
          </a:bodyPr>
          <a:lstStyle/>
          <a:p>
            <a:pPr algn="ctr"/>
            <a:r>
              <a:rPr lang="ar-DZ" sz="4000" b="1" dirty="0"/>
              <a:t>النموذج الوضعي- الوصفي</a:t>
            </a:r>
            <a:endParaRPr lang="fr-FR" sz="4000" b="1" dirty="0"/>
          </a:p>
          <a:p>
            <a:pPr algn="ctr"/>
            <a:r>
              <a:rPr lang="fr-FR" sz="4000" b="1" dirty="0"/>
              <a:t>«</a:t>
            </a:r>
            <a:r>
              <a:rPr lang="ar-DZ" sz="4000" b="1" dirty="0"/>
              <a:t>الواقعي </a:t>
            </a:r>
            <a:r>
              <a:rPr lang="fr-FR" sz="4000" b="1"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85786" y="775060"/>
            <a:ext cx="7786742" cy="5940088"/>
          </a:xfrm>
          <a:prstGeom prst="rect">
            <a:avLst/>
          </a:prstGeom>
        </p:spPr>
        <p:txBody>
          <a:bodyPr wrap="square">
            <a:spAutoFit/>
          </a:bodyPr>
          <a:lstStyle/>
          <a:p>
            <a:pPr marL="457200" indent="-457200" algn="r" rtl="1">
              <a:buFont typeface="+mj-lt"/>
              <a:buAutoNum type="arabicPeriod"/>
            </a:pPr>
            <a:r>
              <a:rPr lang="fr-FR" sz="2200" b="1" dirty="0"/>
              <a:t> </a:t>
            </a:r>
            <a:r>
              <a:rPr lang="ar-DZ" sz="2200" b="1" dirty="0"/>
              <a:t>المعرفة هي وصف للواقع ، الهدف هو محاولة الفهم والشرح أو الوصف.</a:t>
            </a:r>
            <a:br>
              <a:rPr lang="fr-FR" sz="2200" b="1" dirty="0"/>
            </a:br>
            <a:endParaRPr lang="ar-DZ" sz="2200" b="1" dirty="0"/>
          </a:p>
          <a:p>
            <a:pPr marL="457200" indent="-457200" algn="r" rtl="1">
              <a:buFont typeface="+mj-lt"/>
              <a:buAutoNum type="arabicPeriod"/>
            </a:pPr>
            <a:r>
              <a:rPr lang="ar-DZ" sz="2400" b="1" dirty="0"/>
              <a:t>هناك مسلمة عدم قابلية التغيير بين السلوك ومعناه  </a:t>
            </a:r>
            <a:r>
              <a:rPr lang="fr-FR" sz="2400" b="1" dirty="0"/>
              <a:t>Objet</a:t>
            </a:r>
            <a:r>
              <a:rPr lang="ar-DZ" sz="2400" b="1" dirty="0"/>
              <a:t>/</a:t>
            </a:r>
            <a:r>
              <a:rPr lang="fr-FR" sz="2400" b="1" dirty="0"/>
              <a:t>Sujet</a:t>
            </a:r>
            <a:endParaRPr lang="ar-DZ" sz="2400" b="1" dirty="0"/>
          </a:p>
          <a:p>
            <a:pPr marL="457200" indent="-457200" algn="r" rtl="1">
              <a:buFont typeface="+mj-lt"/>
              <a:buAutoNum type="arabicPeriod"/>
            </a:pPr>
            <a:endParaRPr lang="fr-FR" sz="2400" b="1" dirty="0"/>
          </a:p>
          <a:p>
            <a:pPr marL="457200" indent="-457200" algn="r" rtl="1">
              <a:buFont typeface="+mj-lt"/>
              <a:buAutoNum type="arabicPeriod"/>
            </a:pPr>
            <a:r>
              <a:rPr lang="ar-DZ" sz="2400" b="1" dirty="0"/>
              <a:t>حيادية التحليل كأحد شروط إنتاج العلم الموضوعي. </a:t>
            </a:r>
            <a:br>
              <a:rPr lang="fr-FR" sz="2400" b="1" dirty="0"/>
            </a:br>
            <a:endParaRPr lang="ar-DZ" sz="2400" b="1" dirty="0"/>
          </a:p>
          <a:p>
            <a:pPr marL="457200" indent="-457200" algn="r" rtl="1">
              <a:buFont typeface="+mj-lt"/>
              <a:buAutoNum type="arabicPeriod"/>
            </a:pPr>
            <a:r>
              <a:rPr lang="ar-DZ" sz="2400" b="1" dirty="0"/>
              <a:t>الفرضيات في هذا النموذج تكون واقعية (مطلقة) وكذلك محددة </a:t>
            </a:r>
            <a:r>
              <a:rPr lang="fr-FR" sz="2400" b="1" dirty="0"/>
              <a:t>Déterministe</a:t>
            </a:r>
            <a:r>
              <a:rPr lang="ar-DZ" sz="2400" b="1" dirty="0"/>
              <a:t> </a:t>
            </a:r>
            <a:br>
              <a:rPr lang="fr-FR" sz="2400" b="1" dirty="0"/>
            </a:br>
            <a:endParaRPr lang="ar-DZ" sz="2400" b="1" dirty="0"/>
          </a:p>
          <a:p>
            <a:pPr marL="457200" indent="-457200" algn="r" rtl="1">
              <a:buFont typeface="+mj-lt"/>
              <a:buAutoNum type="arabicPeriod"/>
            </a:pPr>
            <a:r>
              <a:rPr lang="ar-DZ" sz="2400" b="1" dirty="0"/>
              <a:t>سبق(أولوية) المعطيات الكمية والسببية المادية. عن طريق الاعتماد على </a:t>
            </a:r>
          </a:p>
          <a:p>
            <a:pPr marL="457200" indent="-457200" algn="r" rtl="1"/>
            <a:r>
              <a:rPr lang="fr-FR" sz="2400" b="1" dirty="0"/>
              <a:t>       </a:t>
            </a:r>
            <a:r>
              <a:rPr lang="ar-DZ" sz="2400" b="1" dirty="0"/>
              <a:t>مسارات كمية </a:t>
            </a:r>
            <a:r>
              <a:rPr lang="fr-FR" sz="2400" b="1" dirty="0"/>
              <a:t>Démarche quantitatives  </a:t>
            </a:r>
          </a:p>
          <a:p>
            <a:pPr marL="457200" indent="-457200" algn="r" rtl="1"/>
            <a:endParaRPr lang="fr-FR" sz="2400" b="1" dirty="0"/>
          </a:p>
          <a:p>
            <a:pPr marL="457200" indent="-457200" algn="r" rtl="1"/>
            <a:r>
              <a:rPr lang="fr-FR" sz="2400" b="1" dirty="0"/>
              <a:t>  .6</a:t>
            </a:r>
            <a:r>
              <a:rPr lang="ar-DZ" sz="2400" b="1" dirty="0"/>
              <a:t>قيمة المعرفة العلمية تتحدد بمدى قابليتها للتحقق، التأكد وكذلك الرفض أو الدحض (حسب مبدأ </a:t>
            </a:r>
            <a:r>
              <a:rPr lang="fr-FR" sz="2400" b="1" dirty="0"/>
              <a:t>Karl Popper</a:t>
            </a:r>
            <a:r>
              <a:rPr lang="ar-DZ" sz="2400" b="1" dirty="0"/>
              <a:t>) ، بالإضافة لإمكانية التوقع </a:t>
            </a:r>
            <a:r>
              <a:rPr lang="fr-FR" sz="2400" b="1" dirty="0"/>
              <a:t>prédictibilité</a:t>
            </a:r>
            <a:r>
              <a:rPr lang="ar-DZ" sz="2400" b="1" dirty="0"/>
              <a:t> كمعيار لعلمية العلم </a:t>
            </a:r>
            <a:r>
              <a:rPr lang="fr-FR" sz="2400" b="1" dirty="0"/>
              <a:t>.scientificité </a:t>
            </a:r>
            <a:br>
              <a:rPr lang="fr-FR" sz="2400" b="1" dirty="0"/>
            </a:br>
            <a:endParaRPr lang="fr-FR" sz="2400" b="1" dirty="0"/>
          </a:p>
        </p:txBody>
      </p:sp>
      <p:sp>
        <p:nvSpPr>
          <p:cNvPr id="4" name="Espace réservé du numéro de diapositive 3"/>
          <p:cNvSpPr>
            <a:spLocks noGrp="1"/>
          </p:cNvSpPr>
          <p:nvPr>
            <p:ph type="sldNum" sz="quarter" idx="12"/>
          </p:nvPr>
        </p:nvSpPr>
        <p:spPr/>
        <p:txBody>
          <a:bodyPr/>
          <a:lstStyle/>
          <a:p>
            <a:fld id="{FB56037D-43BB-46E5-BBD8-1DDFCC44719C}" type="slidenum">
              <a:rPr lang="fr-FR" smtClean="0"/>
              <a:pPr/>
              <a:t>13</a:t>
            </a:fld>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que 4"/>
          <p:cNvSpPr/>
          <p:nvPr/>
        </p:nvSpPr>
        <p:spPr>
          <a:xfrm>
            <a:off x="428596" y="6072206"/>
            <a:ext cx="8358246" cy="428628"/>
          </a:xfrm>
          <a:prstGeom prst="beve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a:solidFill>
                  <a:schemeClr val="tx1"/>
                </a:solidFill>
              </a:rPr>
              <a:t>Le paradigme Interprétativiste</a:t>
            </a:r>
          </a:p>
        </p:txBody>
      </p:sp>
      <p:sp>
        <p:nvSpPr>
          <p:cNvPr id="7" name="Espace réservé du numéro de diapositive 6"/>
          <p:cNvSpPr>
            <a:spLocks noGrp="1"/>
          </p:cNvSpPr>
          <p:nvPr>
            <p:ph type="sldNum" sz="quarter" idx="12"/>
          </p:nvPr>
        </p:nvSpPr>
        <p:spPr/>
        <p:txBody>
          <a:bodyPr/>
          <a:lstStyle/>
          <a:p>
            <a:fld id="{FB56037D-43BB-46E5-BBD8-1DDFCC44719C}" type="slidenum">
              <a:rPr lang="fr-FR" smtClean="0"/>
              <a:pPr/>
              <a:t>14</a:t>
            </a:fld>
            <a:endParaRPr lang="fr-FR"/>
          </a:p>
        </p:txBody>
      </p:sp>
      <p:sp>
        <p:nvSpPr>
          <p:cNvPr id="6" name="Rectangle 5"/>
          <p:cNvSpPr/>
          <p:nvPr/>
        </p:nvSpPr>
        <p:spPr>
          <a:xfrm>
            <a:off x="4753192" y="1000108"/>
            <a:ext cx="4363119" cy="707886"/>
          </a:xfrm>
          <a:prstGeom prst="rect">
            <a:avLst/>
          </a:prstGeom>
          <a:solidFill>
            <a:schemeClr val="bg1"/>
          </a:solidFill>
        </p:spPr>
        <p:txBody>
          <a:bodyPr wrap="square">
            <a:spAutoFit/>
          </a:bodyPr>
          <a:lstStyle/>
          <a:p>
            <a:pPr algn="ctr"/>
            <a:r>
              <a:rPr lang="ar-DZ" sz="4000" b="1" dirty="0"/>
              <a:t>النموذج التفسيري</a:t>
            </a:r>
            <a:endParaRPr lang="fr-FR" sz="4000" b="1" dirty="0"/>
          </a:p>
        </p:txBody>
      </p:sp>
      <p:pic>
        <p:nvPicPr>
          <p:cNvPr id="8" name="Picture 2"/>
          <p:cNvPicPr>
            <a:picLocks noChangeAspect="1" noChangeArrowheads="1"/>
          </p:cNvPicPr>
          <p:nvPr/>
        </p:nvPicPr>
        <p:blipFill>
          <a:blip r:embed="rId2">
            <a:lum bright="31000" contrast="25000"/>
          </a:blip>
          <a:srcRect/>
          <a:stretch>
            <a:fillRect/>
          </a:stretch>
        </p:blipFill>
        <p:spPr bwMode="auto">
          <a:xfrm>
            <a:off x="357157" y="500042"/>
            <a:ext cx="4286281" cy="5500726"/>
          </a:xfrm>
          <a:prstGeom prst="rect">
            <a:avLst/>
          </a:prstGeom>
          <a:noFill/>
          <a:ln w="9525">
            <a:noFill/>
            <a:miter lim="800000"/>
            <a:headEnd/>
            <a:tailEnd/>
          </a:ln>
          <a:effectLst/>
        </p:spPr>
      </p:pic>
      <p:sp>
        <p:nvSpPr>
          <p:cNvPr id="9" name="Rectangle 8"/>
          <p:cNvSpPr/>
          <p:nvPr/>
        </p:nvSpPr>
        <p:spPr>
          <a:xfrm>
            <a:off x="5143504" y="2428868"/>
            <a:ext cx="3826753" cy="584775"/>
          </a:xfrm>
          <a:prstGeom prst="rect">
            <a:avLst/>
          </a:prstGeom>
        </p:spPr>
        <p:txBody>
          <a:bodyPr wrap="square">
            <a:spAutoFit/>
          </a:bodyPr>
          <a:lstStyle/>
          <a:p>
            <a:pPr algn="ctr"/>
            <a:r>
              <a:rPr lang="fr-FR" sz="3200" b="1" dirty="0">
                <a:latin typeface="Arial" pitchFamily="34" charset="0"/>
                <a:ea typeface="Times New Roman" pitchFamily="18" charset="0"/>
                <a:cs typeface="Arabic Transparent" pitchFamily="2" charset="-78"/>
              </a:rPr>
              <a:t>Kuhn, 1983</a:t>
            </a:r>
            <a:endParaRPr lang="fr-FR" sz="32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B56037D-43BB-46E5-BBD8-1DDFCC44719C}" type="slidenum">
              <a:rPr lang="fr-FR" smtClean="0"/>
              <a:pPr/>
              <a:t>15</a:t>
            </a:fld>
            <a:endParaRPr lang="fr-FR"/>
          </a:p>
        </p:txBody>
      </p:sp>
      <p:sp>
        <p:nvSpPr>
          <p:cNvPr id="5" name="Rectangle 4"/>
          <p:cNvSpPr/>
          <p:nvPr/>
        </p:nvSpPr>
        <p:spPr>
          <a:xfrm>
            <a:off x="571472" y="1000108"/>
            <a:ext cx="7643866" cy="4893647"/>
          </a:xfrm>
          <a:prstGeom prst="rect">
            <a:avLst/>
          </a:prstGeom>
        </p:spPr>
        <p:txBody>
          <a:bodyPr wrap="square">
            <a:spAutoFit/>
          </a:bodyPr>
          <a:lstStyle/>
          <a:p>
            <a:pPr marL="342900" indent="-342900" algn="just" rtl="1">
              <a:buFont typeface="+mj-lt"/>
              <a:buAutoNum type="arabicPeriod"/>
            </a:pPr>
            <a:r>
              <a:rPr lang="ar-DZ" sz="2400" b="1" dirty="0"/>
              <a:t>فهم الواقع يتم عن طريق التفسيرات التي يقدمها الفاعلون فيه،  </a:t>
            </a:r>
            <a:endParaRPr lang="fr-FR" sz="2400" b="1" dirty="0"/>
          </a:p>
          <a:p>
            <a:pPr marL="342900" indent="-342900" algn="just" rtl="1">
              <a:buFont typeface="+mj-lt"/>
              <a:buAutoNum type="arabicPeriod"/>
            </a:pPr>
            <a:endParaRPr lang="fr-FR" sz="2400" b="1" dirty="0"/>
          </a:p>
          <a:p>
            <a:pPr marL="342900" indent="-342900" algn="just" rtl="1">
              <a:buFont typeface="+mj-lt"/>
              <a:buAutoNum type="arabicPeriod"/>
            </a:pPr>
            <a:r>
              <a:rPr lang="ar-DZ" sz="2400" b="1" dirty="0"/>
              <a:t>عملية (إنتاج) المعرفة تمر إذا عبر فهم المعنى الذي يقدمه الأفراد للواقع،</a:t>
            </a:r>
            <a:endParaRPr lang="fr-FR" sz="2400" b="1" dirty="0"/>
          </a:p>
          <a:p>
            <a:pPr marL="342900" indent="-342900" algn="just" rtl="1">
              <a:buFont typeface="+mj-lt"/>
              <a:buAutoNum type="arabicPeriod"/>
            </a:pPr>
            <a:endParaRPr lang="fr-FR" sz="2400" b="1" dirty="0"/>
          </a:p>
          <a:p>
            <a:pPr marL="342900" indent="-342900" algn="r" rtl="1">
              <a:buFont typeface="+mj-lt"/>
              <a:buAutoNum type="arabicPeriod"/>
            </a:pPr>
            <a:r>
              <a:rPr lang="ar-DZ" sz="2400" b="1" dirty="0"/>
              <a:t>فرضياته إذا نسبية (سببية مقصودة).</a:t>
            </a:r>
            <a:endParaRPr lang="fr-FR" sz="2400" b="1" dirty="0"/>
          </a:p>
          <a:p>
            <a:pPr marL="342900" indent="-342900" algn="r" rtl="1">
              <a:buFont typeface="+mj-lt"/>
              <a:buAutoNum type="arabicPeriod"/>
            </a:pPr>
            <a:endParaRPr lang="fr-FR" sz="2400" b="1" dirty="0"/>
          </a:p>
          <a:p>
            <a:pPr marL="342900" indent="-342900" algn="r" rtl="1">
              <a:buFont typeface="+mj-lt"/>
              <a:buAutoNum type="arabicPeriod"/>
            </a:pPr>
            <a:r>
              <a:rPr lang="ar-DZ" sz="2400" b="1" dirty="0"/>
              <a:t>أسبقية المعطيات الكيفية.</a:t>
            </a:r>
            <a:r>
              <a:rPr lang="fr-FR" sz="2400" b="1" dirty="0"/>
              <a:t> </a:t>
            </a:r>
          </a:p>
          <a:p>
            <a:pPr marL="342900" indent="-342900" algn="r" rtl="1">
              <a:buFont typeface="+mj-lt"/>
              <a:buAutoNum type="arabicPeriod"/>
            </a:pPr>
            <a:endParaRPr lang="fr-FR" sz="2400" b="1" dirty="0"/>
          </a:p>
          <a:p>
            <a:pPr marL="342900" indent="-342900" algn="r" rtl="1">
              <a:buFont typeface="+mj-lt"/>
              <a:buAutoNum type="arabicPeriod"/>
            </a:pPr>
            <a:r>
              <a:rPr lang="ar-DZ" sz="2400" b="1" dirty="0"/>
              <a:t>يعتمد على الذاتية كطريقة للدخول للتنظير العلمي.</a:t>
            </a:r>
            <a:endParaRPr lang="fr-FR" sz="2400" b="1" dirty="0"/>
          </a:p>
          <a:p>
            <a:pPr marL="342900" indent="-342900" algn="r" rtl="1">
              <a:buFont typeface="+mj-lt"/>
              <a:buAutoNum type="arabicPeriod"/>
            </a:pPr>
            <a:endParaRPr lang="ar-DZ" sz="2400" b="1" dirty="0"/>
          </a:p>
          <a:p>
            <a:pPr marL="342900" indent="-342900" algn="r" rtl="1">
              <a:buFont typeface="+mj-lt"/>
              <a:buAutoNum type="arabicPeriod"/>
            </a:pPr>
            <a:r>
              <a:rPr lang="ar-DZ" sz="2400" b="1" dirty="0"/>
              <a:t>هناك مسلمة </a:t>
            </a:r>
            <a:r>
              <a:rPr lang="fr-FR" sz="2400" b="1" dirty="0"/>
              <a:t>postulat</a:t>
            </a:r>
            <a:r>
              <a:rPr lang="ar-DZ" sz="2400" b="1" dirty="0"/>
              <a:t> قابلية التغيير </a:t>
            </a:r>
            <a:r>
              <a:rPr lang="fr-FR" sz="2400" b="1" dirty="0"/>
              <a:t>variabilité</a:t>
            </a:r>
            <a:r>
              <a:rPr lang="ar-DZ" sz="2400" b="1" dirty="0"/>
              <a:t> الظرفي للعلاقة بين السلوكيات والمعاني  أي وجود تبعية و ارتباط بين الباحث والظاهرة المدروسة </a:t>
            </a:r>
            <a:r>
              <a:rPr lang="fr-FR" sz="2400" b="1" dirty="0"/>
              <a:t>.sujet/objet</a:t>
            </a:r>
            <a:r>
              <a:rPr lang="ar-DZ" sz="2400" b="1" dirty="0"/>
              <a:t>  </a:t>
            </a:r>
            <a:endParaRPr lang="fr-FR" sz="24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descr="Adirondack Chairs, Starlight, Pennsylvania.jpg"/>
          <p:cNvPicPr>
            <a:picLocks noGrp="1" noChangeAspect="1"/>
          </p:cNvPicPr>
          <p:nvPr>
            <p:ph sz="half" idx="2"/>
          </p:nvPr>
        </p:nvPicPr>
        <p:blipFill>
          <a:blip r:embed="rId2" cstate="print"/>
          <a:stretch>
            <a:fillRect/>
          </a:stretch>
        </p:blipFill>
        <p:spPr>
          <a:xfrm>
            <a:off x="4648200" y="2714620"/>
            <a:ext cx="3638576" cy="2937674"/>
          </a:xfrm>
        </p:spPr>
      </p:pic>
      <p:sp>
        <p:nvSpPr>
          <p:cNvPr id="9" name="Plaque 8"/>
          <p:cNvSpPr/>
          <p:nvPr/>
        </p:nvSpPr>
        <p:spPr>
          <a:xfrm>
            <a:off x="357158" y="5929330"/>
            <a:ext cx="8429684" cy="428628"/>
          </a:xfrm>
          <a:prstGeom prst="beve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a:solidFill>
                  <a:schemeClr val="bg1"/>
                </a:solidFill>
              </a:rPr>
              <a:t>Le paradigme Constructiviste</a:t>
            </a:r>
          </a:p>
        </p:txBody>
      </p:sp>
      <p:sp>
        <p:nvSpPr>
          <p:cNvPr id="12" name="Espace réservé du numéro de diapositive 11"/>
          <p:cNvSpPr>
            <a:spLocks noGrp="1"/>
          </p:cNvSpPr>
          <p:nvPr>
            <p:ph type="sldNum" sz="quarter" idx="12"/>
          </p:nvPr>
        </p:nvSpPr>
        <p:spPr/>
        <p:txBody>
          <a:bodyPr/>
          <a:lstStyle/>
          <a:p>
            <a:fld id="{FB56037D-43BB-46E5-BBD8-1DDFCC44719C}" type="slidenum">
              <a:rPr lang="fr-FR" sz="1400" smtClean="0">
                <a:solidFill>
                  <a:schemeClr val="bg1"/>
                </a:solidFill>
              </a:rPr>
              <a:pPr/>
              <a:t>16</a:t>
            </a:fld>
            <a:endParaRPr lang="fr-FR" sz="1400" dirty="0">
              <a:solidFill>
                <a:schemeClr val="bg1"/>
              </a:solidFill>
            </a:endParaRPr>
          </a:p>
        </p:txBody>
      </p:sp>
      <p:pic>
        <p:nvPicPr>
          <p:cNvPr id="10" name="Picture 3"/>
          <p:cNvPicPr>
            <a:picLocks noChangeAspect="1" noChangeArrowheads="1"/>
          </p:cNvPicPr>
          <p:nvPr/>
        </p:nvPicPr>
        <p:blipFill>
          <a:blip r:embed="rId3"/>
          <a:srcRect/>
          <a:stretch>
            <a:fillRect/>
          </a:stretch>
        </p:blipFill>
        <p:spPr bwMode="auto">
          <a:xfrm>
            <a:off x="3996833" y="642918"/>
            <a:ext cx="4647133" cy="5214974"/>
          </a:xfrm>
          <a:prstGeom prst="rect">
            <a:avLst/>
          </a:prstGeom>
          <a:noFill/>
          <a:ln w="9525">
            <a:noFill/>
            <a:miter lim="800000"/>
            <a:headEnd/>
            <a:tailEnd/>
          </a:ln>
          <a:effectLst/>
        </p:spPr>
      </p:pic>
      <p:sp>
        <p:nvSpPr>
          <p:cNvPr id="13" name="Rectangle 12"/>
          <p:cNvSpPr/>
          <p:nvPr/>
        </p:nvSpPr>
        <p:spPr>
          <a:xfrm rot="10800000" flipV="1">
            <a:off x="-21097" y="655862"/>
            <a:ext cx="5021724" cy="1200329"/>
          </a:xfrm>
          <a:prstGeom prst="rect">
            <a:avLst/>
          </a:prstGeom>
          <a:solidFill>
            <a:schemeClr val="tx1"/>
          </a:solidFill>
        </p:spPr>
        <p:txBody>
          <a:bodyPr wrap="square">
            <a:spAutoFit/>
          </a:bodyPr>
          <a:lstStyle/>
          <a:p>
            <a:pPr algn="ctr"/>
            <a:r>
              <a:rPr lang="ar-DZ" sz="3600" b="1" dirty="0">
                <a:solidFill>
                  <a:schemeClr val="accent4">
                    <a:lumMod val="50000"/>
                  </a:schemeClr>
                </a:solidFill>
              </a:rPr>
              <a:t>النموذج البنائي</a:t>
            </a:r>
            <a:r>
              <a:rPr lang="fr-FR" sz="3600" b="1" dirty="0">
                <a:solidFill>
                  <a:schemeClr val="accent4">
                    <a:lumMod val="50000"/>
                  </a:schemeClr>
                </a:solidFill>
              </a:rPr>
              <a:t> </a:t>
            </a:r>
          </a:p>
          <a:p>
            <a:pPr algn="ctr"/>
            <a:r>
              <a:rPr lang="fr-FR" sz="3600" b="1" i="1" dirty="0">
                <a:solidFill>
                  <a:schemeClr val="accent4">
                    <a:lumMod val="50000"/>
                  </a:schemeClr>
                </a:solidFill>
              </a:rPr>
              <a:t>Many ways </a:t>
            </a:r>
            <a:endParaRPr lang="fr-FR" sz="3600" i="1" dirty="0">
              <a:solidFill>
                <a:schemeClr val="accent4">
                  <a:lumMod val="50000"/>
                </a:schemeClr>
              </a:solidFill>
            </a:endParaRPr>
          </a:p>
        </p:txBody>
      </p:sp>
      <p:pic>
        <p:nvPicPr>
          <p:cNvPr id="14" name="Picture 4"/>
          <p:cNvPicPr>
            <a:picLocks noChangeAspect="1" noChangeArrowheads="1"/>
          </p:cNvPicPr>
          <p:nvPr/>
        </p:nvPicPr>
        <p:blipFill>
          <a:blip r:embed="rId4"/>
          <a:srcRect/>
          <a:stretch>
            <a:fillRect/>
          </a:stretch>
        </p:blipFill>
        <p:spPr bwMode="auto">
          <a:xfrm>
            <a:off x="904847" y="2143116"/>
            <a:ext cx="2666990" cy="3714776"/>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500034" y="0"/>
            <a:ext cx="7772400" cy="6643710"/>
          </a:xfrm>
        </p:spPr>
        <p:txBody>
          <a:bodyPr>
            <a:noAutofit/>
          </a:bodyPr>
          <a:lstStyle/>
          <a:p>
            <a:pPr algn="ctr"/>
            <a:endParaRPr lang="ar-DZ" sz="3200" b="1" i="1" u="sng" dirty="0">
              <a:solidFill>
                <a:srgbClr val="FF0000"/>
              </a:solidFill>
            </a:endParaRPr>
          </a:p>
          <a:p>
            <a:pPr marL="514350" indent="-514350" algn="ctr">
              <a:buClr>
                <a:schemeClr val="bg1"/>
              </a:buClr>
            </a:pPr>
            <a:r>
              <a:rPr lang="fr-FR" sz="3200" b="1" i="1" u="sng" dirty="0">
                <a:solidFill>
                  <a:schemeClr val="bg1"/>
                </a:solidFill>
              </a:rPr>
              <a:t>« La construction d’un construit »</a:t>
            </a:r>
            <a:endParaRPr lang="fr-FR" sz="3200" dirty="0">
              <a:solidFill>
                <a:schemeClr val="bg1"/>
              </a:solidFill>
            </a:endParaRPr>
          </a:p>
          <a:p>
            <a:pPr marL="228600" indent="-228600" rtl="1">
              <a:buClr>
                <a:schemeClr val="bg1"/>
              </a:buClr>
            </a:pPr>
            <a:r>
              <a:rPr lang="ar-DZ" sz="700" dirty="0">
                <a:solidFill>
                  <a:schemeClr val="bg1"/>
                </a:solidFill>
              </a:rPr>
              <a:t> </a:t>
            </a:r>
            <a:endParaRPr lang="fr-FR" sz="700" dirty="0">
              <a:solidFill>
                <a:schemeClr val="bg1"/>
              </a:solidFill>
            </a:endParaRPr>
          </a:p>
          <a:p>
            <a:pPr marL="457200" lvl="0" indent="-457200" algn="just" rtl="1">
              <a:lnSpc>
                <a:spcPct val="150000"/>
              </a:lnSpc>
              <a:buClr>
                <a:schemeClr val="bg1"/>
              </a:buClr>
              <a:buFont typeface="+mj-lt"/>
              <a:buAutoNum type="arabicPeriod"/>
            </a:pPr>
            <a:r>
              <a:rPr lang="ar-DZ" sz="2400" b="1" dirty="0">
                <a:solidFill>
                  <a:schemeClr val="bg1"/>
                </a:solidFill>
              </a:rPr>
              <a:t>البنائية الجذرية تتكلم عن اختراع الواقع</a:t>
            </a:r>
            <a:r>
              <a:rPr lang="fr-FR" sz="2400" b="1" dirty="0">
                <a:solidFill>
                  <a:schemeClr val="bg1"/>
                </a:solidFill>
              </a:rPr>
              <a:t>. Invention </a:t>
            </a:r>
          </a:p>
          <a:p>
            <a:pPr marL="457200" lvl="0" indent="-457200" algn="just" rtl="1">
              <a:lnSpc>
                <a:spcPct val="150000"/>
              </a:lnSpc>
              <a:buClr>
                <a:schemeClr val="bg1"/>
              </a:buClr>
              <a:buFont typeface="+mj-lt"/>
              <a:buAutoNum type="arabicPeriod"/>
            </a:pPr>
            <a:r>
              <a:rPr lang="ar-DZ" sz="2400" b="1" dirty="0">
                <a:solidFill>
                  <a:schemeClr val="bg1"/>
                </a:solidFill>
              </a:rPr>
              <a:t>المعرفة تتشكل بتداخل الباحث (</a:t>
            </a:r>
            <a:r>
              <a:rPr lang="fr-FR" sz="2400" b="1" dirty="0">
                <a:solidFill>
                  <a:schemeClr val="bg1"/>
                </a:solidFill>
              </a:rPr>
              <a:t>sujet</a:t>
            </a:r>
            <a:r>
              <a:rPr lang="ar-DZ" sz="2400" b="1" dirty="0">
                <a:solidFill>
                  <a:schemeClr val="bg1"/>
                </a:solidFill>
              </a:rPr>
              <a:t>) مع موضوع البحث (</a:t>
            </a:r>
            <a:r>
              <a:rPr lang="fr-FR" sz="2400" b="1" dirty="0">
                <a:solidFill>
                  <a:schemeClr val="bg1"/>
                </a:solidFill>
              </a:rPr>
              <a:t>(objet</a:t>
            </a:r>
            <a:r>
              <a:rPr lang="ar-DZ" sz="2400" b="1" dirty="0">
                <a:solidFill>
                  <a:schemeClr val="bg1"/>
                </a:solidFill>
              </a:rPr>
              <a:t> لأن العالم مشكل من عناصر شخصية، اجتماعية، ثقافية...الخ. والمعرفة تنتج من هذا التعقيد عن طريق المعاني المعطاة للواقع. </a:t>
            </a:r>
            <a:endParaRPr lang="fr-FR" sz="2400" b="1" dirty="0">
              <a:solidFill>
                <a:schemeClr val="bg1"/>
              </a:solidFill>
            </a:endParaRPr>
          </a:p>
          <a:p>
            <a:pPr marL="457200" lvl="0" indent="-457200" algn="just" rtl="1">
              <a:lnSpc>
                <a:spcPct val="150000"/>
              </a:lnSpc>
              <a:buClr>
                <a:schemeClr val="bg1"/>
              </a:buClr>
              <a:buFont typeface="+mj-lt"/>
              <a:buAutoNum type="arabicPeriod"/>
            </a:pPr>
            <a:r>
              <a:rPr lang="ar-DZ" sz="2400" b="1" dirty="0">
                <a:solidFill>
                  <a:schemeClr val="bg1"/>
                </a:solidFill>
              </a:rPr>
              <a:t>المعرفة هنا نسبية و ليست مطلقة</a:t>
            </a:r>
            <a:r>
              <a:rPr lang="en-US" sz="2400" b="1" dirty="0">
                <a:solidFill>
                  <a:schemeClr val="bg1"/>
                </a:solidFill>
              </a:rPr>
              <a:t>.</a:t>
            </a:r>
            <a:endParaRPr lang="ar-DZ" sz="2400" b="1" dirty="0">
              <a:solidFill>
                <a:schemeClr val="bg1"/>
              </a:solidFill>
            </a:endParaRPr>
          </a:p>
          <a:p>
            <a:pPr marL="457200" lvl="0" indent="-457200" algn="just" rtl="1">
              <a:lnSpc>
                <a:spcPct val="150000"/>
              </a:lnSpc>
              <a:buClr>
                <a:schemeClr val="bg1"/>
              </a:buClr>
              <a:buFont typeface="+mj-lt"/>
              <a:buAutoNum type="arabicPeriod"/>
            </a:pPr>
            <a:r>
              <a:rPr lang="ar-DZ" sz="2400" b="1" dirty="0">
                <a:solidFill>
                  <a:schemeClr val="bg1"/>
                </a:solidFill>
              </a:rPr>
              <a:t>الفرضية تكون عمديه (قصديه) والمعرفة المتحصل عليها تكون ذاتية وظرفية.</a:t>
            </a:r>
          </a:p>
          <a:p>
            <a:pPr marL="457200" lvl="0" indent="-457200" algn="just" rtl="1">
              <a:lnSpc>
                <a:spcPct val="150000"/>
              </a:lnSpc>
              <a:buClr>
                <a:schemeClr val="bg1"/>
              </a:buClr>
              <a:buFont typeface="+mj-lt"/>
              <a:buAutoNum type="arabicPeriod"/>
            </a:pPr>
            <a:r>
              <a:rPr lang="en-US" sz="2400" b="1" dirty="0">
                <a:solidFill>
                  <a:schemeClr val="bg1"/>
                </a:solidFill>
              </a:rPr>
              <a:t> </a:t>
            </a:r>
            <a:r>
              <a:rPr lang="ar-DZ" sz="2400" b="1" dirty="0">
                <a:solidFill>
                  <a:schemeClr val="bg1"/>
                </a:solidFill>
              </a:rPr>
              <a:t>سيطرة البحث بالطرق الكيفية.</a:t>
            </a:r>
            <a:endParaRPr lang="fr-FR" sz="2400" b="1" dirty="0">
              <a:solidFill>
                <a:schemeClr val="bg1"/>
              </a:solidFill>
            </a:endParaRPr>
          </a:p>
          <a:p>
            <a:pPr marL="457200" indent="-457200" algn="just">
              <a:buClr>
                <a:schemeClr val="bg1"/>
              </a:buClr>
              <a:buFont typeface="+mj-lt"/>
              <a:buAutoNum type="arabicPeriod"/>
            </a:pPr>
            <a:endParaRPr lang="fr-FR" sz="2400" b="1" dirty="0">
              <a:solidFill>
                <a:schemeClr val="bg1"/>
              </a:solidFill>
            </a:endParaRPr>
          </a:p>
        </p:txBody>
      </p:sp>
      <p:sp>
        <p:nvSpPr>
          <p:cNvPr id="4" name="Espace réservé du numéro de diapositive 3"/>
          <p:cNvSpPr>
            <a:spLocks noGrp="1"/>
          </p:cNvSpPr>
          <p:nvPr>
            <p:ph type="sldNum" sz="quarter" idx="12"/>
          </p:nvPr>
        </p:nvSpPr>
        <p:spPr/>
        <p:txBody>
          <a:bodyPr/>
          <a:lstStyle/>
          <a:p>
            <a:fld id="{FB56037D-43BB-46E5-BBD8-1DDFCC44719C}" type="slidenum">
              <a:rPr lang="fr-FR" sz="1400" smtClean="0">
                <a:solidFill>
                  <a:schemeClr val="bg1"/>
                </a:solidFill>
              </a:rPr>
              <a:pPr/>
              <a:t>17</a:t>
            </a:fld>
            <a:endParaRPr lang="fr-FR"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214283" y="142852"/>
          <a:ext cx="8643997" cy="6447335"/>
        </p:xfrm>
        <a:graphic>
          <a:graphicData uri="http://schemas.openxmlformats.org/drawingml/2006/table">
            <a:tbl>
              <a:tblPr rtl="1"/>
              <a:tblGrid>
                <a:gridCol w="1220170">
                  <a:extLst>
                    <a:ext uri="{9D8B030D-6E8A-4147-A177-3AD203B41FA5}">
                      <a16:colId xmlns:a16="http://schemas.microsoft.com/office/drawing/2014/main" val="20000"/>
                    </a:ext>
                  </a:extLst>
                </a:gridCol>
                <a:gridCol w="2037085">
                  <a:extLst>
                    <a:ext uri="{9D8B030D-6E8A-4147-A177-3AD203B41FA5}">
                      <a16:colId xmlns:a16="http://schemas.microsoft.com/office/drawing/2014/main" val="20001"/>
                    </a:ext>
                  </a:extLst>
                </a:gridCol>
                <a:gridCol w="2090323">
                  <a:extLst>
                    <a:ext uri="{9D8B030D-6E8A-4147-A177-3AD203B41FA5}">
                      <a16:colId xmlns:a16="http://schemas.microsoft.com/office/drawing/2014/main" val="20002"/>
                    </a:ext>
                  </a:extLst>
                </a:gridCol>
                <a:gridCol w="3296419">
                  <a:extLst>
                    <a:ext uri="{9D8B030D-6E8A-4147-A177-3AD203B41FA5}">
                      <a16:colId xmlns:a16="http://schemas.microsoft.com/office/drawing/2014/main" val="20003"/>
                    </a:ext>
                  </a:extLst>
                </a:gridCol>
              </a:tblGrid>
              <a:tr h="1000132">
                <a:tc>
                  <a:txBody>
                    <a:bodyPr/>
                    <a:lstStyle/>
                    <a:p>
                      <a:pPr algn="l" rtl="1">
                        <a:spcAft>
                          <a:spcPts val="0"/>
                        </a:spcAft>
                        <a:tabLst>
                          <a:tab pos="388620" algn="r"/>
                        </a:tabLst>
                      </a:pPr>
                      <a:endParaRPr lang="ar-DZ" sz="1400" b="1" dirty="0">
                        <a:solidFill>
                          <a:srgbClr val="FF0000"/>
                        </a:solidFill>
                        <a:latin typeface="Times New Roman"/>
                        <a:ea typeface="Times New Roman"/>
                        <a:cs typeface="Arabic Transparent"/>
                      </a:endParaRPr>
                    </a:p>
                    <a:p>
                      <a:pPr algn="l" rtl="1">
                        <a:spcAft>
                          <a:spcPts val="0"/>
                        </a:spcAft>
                        <a:tabLst>
                          <a:tab pos="388620" algn="r"/>
                        </a:tabLst>
                      </a:pPr>
                      <a:r>
                        <a:rPr lang="ar-DZ" sz="1600" b="1" dirty="0">
                          <a:solidFill>
                            <a:schemeClr val="bg2"/>
                          </a:solidFill>
                          <a:latin typeface="Times New Roman"/>
                          <a:ea typeface="Times New Roman"/>
                          <a:cs typeface="Arabic Transparent"/>
                        </a:rPr>
                        <a:t>النماذج</a:t>
                      </a:r>
                      <a:endParaRPr lang="fr-FR" sz="1100" b="1" dirty="0">
                        <a:solidFill>
                          <a:schemeClr val="bg2"/>
                        </a:solidFill>
                        <a:latin typeface="Times New Roman"/>
                        <a:ea typeface="Times New Roman"/>
                      </a:endParaRPr>
                    </a:p>
                    <a:p>
                      <a:pPr algn="just" rtl="1">
                        <a:spcAft>
                          <a:spcPts val="0"/>
                        </a:spcAft>
                        <a:tabLst>
                          <a:tab pos="388620" algn="r"/>
                        </a:tabLst>
                      </a:pPr>
                      <a:endParaRPr lang="ar-DZ" sz="1400" b="1" dirty="0">
                        <a:solidFill>
                          <a:schemeClr val="bg2"/>
                        </a:solidFill>
                        <a:latin typeface="Times New Roman"/>
                        <a:ea typeface="Times New Roman"/>
                        <a:cs typeface="Arabic Transparent"/>
                      </a:endParaRPr>
                    </a:p>
                    <a:p>
                      <a:pPr algn="just" rtl="1">
                        <a:spcAft>
                          <a:spcPts val="0"/>
                        </a:spcAft>
                        <a:tabLst>
                          <a:tab pos="388620" algn="r"/>
                        </a:tabLst>
                      </a:pPr>
                      <a:r>
                        <a:rPr lang="ar-DZ" sz="2000" b="1" dirty="0">
                          <a:solidFill>
                            <a:schemeClr val="bg2"/>
                          </a:solidFill>
                          <a:latin typeface="Times New Roman"/>
                          <a:ea typeface="Times New Roman"/>
                        </a:rPr>
                        <a:t>المعرفة</a:t>
                      </a:r>
                      <a:endParaRPr lang="fr-FR" sz="1100" b="1" dirty="0">
                        <a:solidFill>
                          <a:schemeClr val="bg2"/>
                        </a:solidFill>
                        <a:latin typeface="Times New Roman"/>
                        <a:ea typeface="Times New Roman"/>
                      </a:endParaRPr>
                    </a:p>
                  </a:txBody>
                  <a:tcPr marL="46607" marR="466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noFill/>
                  </a:tcPr>
                </a:tc>
                <a:tc>
                  <a:txBody>
                    <a:bodyPr/>
                    <a:lstStyle/>
                    <a:p>
                      <a:pPr algn="ctr" rtl="1">
                        <a:spcAft>
                          <a:spcPts val="0"/>
                        </a:spcAft>
                        <a:tabLst>
                          <a:tab pos="388620" algn="r"/>
                        </a:tabLst>
                      </a:pPr>
                      <a:r>
                        <a:rPr lang="fr-FR" sz="1600" b="1" dirty="0">
                          <a:solidFill>
                            <a:schemeClr val="bg1"/>
                          </a:solidFill>
                          <a:latin typeface="Times New Roman"/>
                          <a:ea typeface="Times New Roman"/>
                          <a:cs typeface="Arabic Transparent"/>
                        </a:rPr>
                        <a:t>Paradigme </a:t>
                      </a:r>
                      <a:endParaRPr lang="ar-DZ" sz="1600" b="1" dirty="0">
                        <a:solidFill>
                          <a:schemeClr val="bg1"/>
                        </a:solidFill>
                        <a:latin typeface="Times New Roman"/>
                        <a:ea typeface="Times New Roman"/>
                        <a:cs typeface="Arabic Transparent"/>
                      </a:endParaRPr>
                    </a:p>
                    <a:p>
                      <a:pPr algn="ctr" rtl="1">
                        <a:spcAft>
                          <a:spcPts val="0"/>
                        </a:spcAft>
                        <a:tabLst>
                          <a:tab pos="388620" algn="r"/>
                        </a:tabLst>
                      </a:pPr>
                      <a:r>
                        <a:rPr lang="fr-FR" sz="1600" b="1" dirty="0">
                          <a:solidFill>
                            <a:schemeClr val="bg1"/>
                          </a:solidFill>
                          <a:latin typeface="Times New Roman"/>
                          <a:ea typeface="Times New Roman"/>
                          <a:cs typeface="Arabic Transparent"/>
                        </a:rPr>
                        <a:t>Positiviste</a:t>
                      </a:r>
                      <a:endParaRPr lang="fr-FR" sz="1200" dirty="0">
                        <a:solidFill>
                          <a:schemeClr val="bg1"/>
                        </a:solidFill>
                        <a:latin typeface="Times New Roman"/>
                        <a:ea typeface="Times New Roman"/>
                      </a:endParaRPr>
                    </a:p>
                    <a:p>
                      <a:pPr algn="ctr" rtl="1">
                        <a:spcAft>
                          <a:spcPts val="0"/>
                        </a:spcAft>
                        <a:tabLst>
                          <a:tab pos="388620" algn="r"/>
                        </a:tabLst>
                      </a:pPr>
                      <a:r>
                        <a:rPr lang="ar-DZ" sz="1600" b="1" dirty="0">
                          <a:solidFill>
                            <a:schemeClr val="bg1"/>
                          </a:solidFill>
                          <a:latin typeface="Times New Roman"/>
                          <a:ea typeface="Times New Roman"/>
                          <a:cs typeface="Arabic Transparent"/>
                        </a:rPr>
                        <a:t> نموذج وضعي/وصفي</a:t>
                      </a:r>
                      <a:endParaRPr lang="fr-FR" sz="1200"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spcAft>
                          <a:spcPts val="0"/>
                        </a:spcAft>
                        <a:tabLst>
                          <a:tab pos="388620" algn="r"/>
                        </a:tabLst>
                      </a:pPr>
                      <a:r>
                        <a:rPr lang="fr-FR" sz="1800" b="1" dirty="0">
                          <a:solidFill>
                            <a:schemeClr val="bg1"/>
                          </a:solidFill>
                          <a:latin typeface="Times New Roman"/>
                          <a:ea typeface="Times New Roman"/>
                          <a:cs typeface="Arabic Transparent"/>
                        </a:rPr>
                        <a:t>Paradigme</a:t>
                      </a:r>
                      <a:r>
                        <a:rPr lang="fr-FR" sz="1800" b="1" dirty="0">
                          <a:solidFill>
                            <a:schemeClr val="bg1"/>
                          </a:solidFill>
                          <a:latin typeface="Arabic Transparent"/>
                          <a:ea typeface="Times New Roman"/>
                        </a:rPr>
                        <a:t> </a:t>
                      </a:r>
                      <a:r>
                        <a:rPr lang="fr-FR" sz="1800" b="1" dirty="0">
                          <a:solidFill>
                            <a:schemeClr val="bg1"/>
                          </a:solidFill>
                          <a:latin typeface="Times New Roman"/>
                          <a:ea typeface="Times New Roman"/>
                          <a:cs typeface="Arabic Transparent"/>
                        </a:rPr>
                        <a:t>Interprétativiste</a:t>
                      </a:r>
                      <a:endParaRPr lang="fr-FR" sz="1400" dirty="0">
                        <a:solidFill>
                          <a:schemeClr val="bg1"/>
                        </a:solidFill>
                        <a:latin typeface="Times New Roman"/>
                        <a:ea typeface="Times New Roman"/>
                      </a:endParaRPr>
                    </a:p>
                    <a:p>
                      <a:pPr algn="ctr" rtl="1">
                        <a:spcAft>
                          <a:spcPts val="0"/>
                        </a:spcAft>
                        <a:tabLst>
                          <a:tab pos="388620" algn="r"/>
                        </a:tabLst>
                      </a:pPr>
                      <a:r>
                        <a:rPr lang="ar-DZ" sz="1800" b="1" dirty="0">
                          <a:solidFill>
                            <a:schemeClr val="bg1"/>
                          </a:solidFill>
                          <a:latin typeface="Times New Roman"/>
                          <a:ea typeface="Times New Roman"/>
                          <a:cs typeface="Arabic Transparent"/>
                        </a:rPr>
                        <a:t>نموذج تفسيري</a:t>
                      </a:r>
                      <a:endParaRPr lang="fr-FR" sz="1400"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spcAft>
                          <a:spcPts val="0"/>
                        </a:spcAft>
                        <a:tabLst>
                          <a:tab pos="388620" algn="r"/>
                        </a:tabLst>
                      </a:pPr>
                      <a:endParaRPr lang="fr-FR" sz="1400" dirty="0">
                        <a:solidFill>
                          <a:schemeClr val="bg1"/>
                        </a:solidFill>
                        <a:latin typeface="Times New Roman"/>
                        <a:ea typeface="Times New Roman"/>
                      </a:endParaRPr>
                    </a:p>
                    <a:p>
                      <a:pPr algn="ctr" rtl="1">
                        <a:spcAft>
                          <a:spcPts val="0"/>
                        </a:spcAft>
                        <a:tabLst>
                          <a:tab pos="388620" algn="r"/>
                        </a:tabLst>
                      </a:pPr>
                      <a:r>
                        <a:rPr lang="fr-FR" sz="2000" b="1" dirty="0">
                          <a:solidFill>
                            <a:schemeClr val="bg1"/>
                          </a:solidFill>
                          <a:latin typeface="Times New Roman"/>
                          <a:ea typeface="Times New Roman"/>
                          <a:cs typeface="Arabic Transparent"/>
                        </a:rPr>
                        <a:t>Paradigme </a:t>
                      </a:r>
                      <a:endParaRPr lang="ar-DZ" sz="2000" b="1" dirty="0">
                        <a:solidFill>
                          <a:schemeClr val="bg1"/>
                        </a:solidFill>
                        <a:latin typeface="Times New Roman"/>
                        <a:ea typeface="Times New Roman"/>
                        <a:cs typeface="Arabic Transparent"/>
                      </a:endParaRPr>
                    </a:p>
                    <a:p>
                      <a:pPr algn="ctr" rtl="1">
                        <a:spcAft>
                          <a:spcPts val="0"/>
                        </a:spcAft>
                        <a:tabLst>
                          <a:tab pos="388620" algn="r"/>
                        </a:tabLst>
                      </a:pPr>
                      <a:r>
                        <a:rPr lang="fr-FR" sz="2000" b="1" dirty="0">
                          <a:solidFill>
                            <a:schemeClr val="bg1"/>
                          </a:solidFill>
                          <a:latin typeface="Times New Roman"/>
                          <a:ea typeface="Times New Roman"/>
                          <a:cs typeface="Arabic Transparent"/>
                        </a:rPr>
                        <a:t>Constructiviste</a:t>
                      </a:r>
                      <a:endParaRPr lang="fr-FR" sz="1600" b="1" dirty="0">
                        <a:solidFill>
                          <a:schemeClr val="bg1"/>
                        </a:solidFill>
                        <a:latin typeface="Times New Roman"/>
                        <a:ea typeface="Times New Roman"/>
                      </a:endParaRPr>
                    </a:p>
                    <a:p>
                      <a:pPr algn="ctr" rtl="1">
                        <a:spcAft>
                          <a:spcPts val="0"/>
                        </a:spcAft>
                        <a:tabLst>
                          <a:tab pos="388620" algn="r"/>
                        </a:tabLst>
                      </a:pPr>
                      <a:r>
                        <a:rPr lang="ar-DZ" sz="1800" b="1" dirty="0">
                          <a:solidFill>
                            <a:schemeClr val="bg1"/>
                          </a:solidFill>
                          <a:latin typeface="Times New Roman"/>
                          <a:ea typeface="Times New Roman"/>
                          <a:cs typeface="Arabic Transparent"/>
                        </a:rPr>
                        <a:t>نموذج بنائي</a:t>
                      </a:r>
                      <a:endParaRPr lang="fr-FR" sz="1400"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989398">
                <a:tc>
                  <a:txBody>
                    <a:bodyPr/>
                    <a:lstStyle/>
                    <a:p>
                      <a:pPr algn="ctr" rtl="1">
                        <a:spcAft>
                          <a:spcPts val="0"/>
                        </a:spcAft>
                        <a:tabLst>
                          <a:tab pos="388620" algn="r"/>
                        </a:tabLst>
                      </a:pPr>
                      <a:r>
                        <a:rPr lang="ar-DZ" sz="1400" b="1" dirty="0">
                          <a:solidFill>
                            <a:schemeClr val="bg2"/>
                          </a:solidFill>
                          <a:latin typeface="Times New Roman"/>
                          <a:ea typeface="Times New Roman"/>
                          <a:cs typeface="Arabic Transparent"/>
                        </a:rPr>
                        <a:t>ما هو وضع</a:t>
                      </a:r>
                      <a:endParaRPr lang="fr-FR" sz="1100" b="1" dirty="0">
                        <a:solidFill>
                          <a:schemeClr val="bg2"/>
                        </a:solidFill>
                        <a:latin typeface="Times New Roman"/>
                        <a:ea typeface="Times New Roman"/>
                      </a:endParaRPr>
                    </a:p>
                    <a:p>
                      <a:pPr algn="ctr" rtl="1">
                        <a:spcAft>
                          <a:spcPts val="0"/>
                        </a:spcAft>
                        <a:tabLst>
                          <a:tab pos="388620" algn="r"/>
                        </a:tabLst>
                      </a:pPr>
                      <a:r>
                        <a:rPr lang="ar-DZ" sz="1400" b="1" dirty="0">
                          <a:solidFill>
                            <a:schemeClr val="bg2"/>
                          </a:solidFill>
                          <a:latin typeface="Times New Roman"/>
                          <a:ea typeface="Times New Roman"/>
                          <a:cs typeface="Arabic Transparent"/>
                        </a:rPr>
                        <a:t>المعرفة؟</a:t>
                      </a:r>
                      <a:endParaRPr lang="fr-FR" sz="1100" b="1" dirty="0">
                        <a:solidFill>
                          <a:schemeClr val="bg2"/>
                        </a:solidFill>
                        <a:latin typeface="Times New Roman"/>
                        <a:ea typeface="Times New Roman"/>
                      </a:endParaRPr>
                    </a:p>
                    <a:p>
                      <a:pPr algn="ctr" rtl="1">
                        <a:spcAft>
                          <a:spcPts val="0"/>
                        </a:spcAft>
                        <a:tabLst>
                          <a:tab pos="388620" algn="r"/>
                        </a:tabLst>
                      </a:pPr>
                      <a:r>
                        <a:rPr lang="fr-FR" sz="1400" b="1" dirty="0">
                          <a:solidFill>
                            <a:schemeClr val="bg2"/>
                          </a:solidFill>
                          <a:latin typeface="Times New Roman"/>
                          <a:ea typeface="Times New Roman"/>
                          <a:cs typeface="Arabic Transparent"/>
                        </a:rPr>
                        <a:t>Le statut de la connaissance</a:t>
                      </a:r>
                      <a:endParaRPr lang="fr-FR" sz="1100" b="1" dirty="0">
                        <a:solidFill>
                          <a:schemeClr val="bg2"/>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spcAft>
                          <a:spcPts val="0"/>
                        </a:spcAft>
                        <a:tabLst>
                          <a:tab pos="388620" algn="r"/>
                        </a:tabLst>
                      </a:pPr>
                      <a:r>
                        <a:rPr lang="ar-DZ" sz="1600" b="1" dirty="0">
                          <a:solidFill>
                            <a:schemeClr val="bg1"/>
                          </a:solidFill>
                          <a:latin typeface="Times New Roman"/>
                          <a:ea typeface="Times New Roman"/>
                          <a:cs typeface="Arabic Transparent"/>
                        </a:rPr>
                        <a:t>فرضية واقعية الموضوع</a:t>
                      </a:r>
                      <a:r>
                        <a:rPr lang="ar-DZ" sz="1600" dirty="0">
                          <a:solidFill>
                            <a:schemeClr val="bg1"/>
                          </a:solidFill>
                          <a:latin typeface="Times New Roman"/>
                          <a:ea typeface="Times New Roman"/>
                          <a:cs typeface="Arabic Transparent"/>
                        </a:rPr>
                        <a:t> </a:t>
                      </a:r>
                      <a:r>
                        <a:rPr lang="en-US" sz="1600" dirty="0">
                          <a:solidFill>
                            <a:schemeClr val="bg1"/>
                          </a:solidFill>
                          <a:latin typeface="Times New Roman"/>
                          <a:ea typeface="Times New Roman"/>
                          <a:cs typeface="Arabic Transparent"/>
                        </a:rPr>
                        <a:t>L’</a:t>
                      </a:r>
                      <a:r>
                        <a:rPr lang="fr-FR" sz="1600" dirty="0">
                          <a:solidFill>
                            <a:schemeClr val="bg1"/>
                          </a:solidFill>
                          <a:latin typeface="Times New Roman"/>
                          <a:ea typeface="Times New Roman"/>
                          <a:cs typeface="Arabic Transparent"/>
                        </a:rPr>
                        <a:t>objet</a:t>
                      </a:r>
                      <a:endParaRPr lang="fr-FR" sz="1200" dirty="0">
                        <a:solidFill>
                          <a:schemeClr val="bg1"/>
                        </a:solidFill>
                        <a:latin typeface="Times New Roman"/>
                        <a:ea typeface="Times New Roman"/>
                      </a:endParaRPr>
                    </a:p>
                    <a:p>
                      <a:pPr algn="ctr" rtl="1">
                        <a:spcAft>
                          <a:spcPts val="0"/>
                        </a:spcAft>
                        <a:tabLst>
                          <a:tab pos="388620" algn="r"/>
                        </a:tabLst>
                      </a:pPr>
                      <a:r>
                        <a:rPr lang="ar-DZ" sz="1600" dirty="0">
                          <a:solidFill>
                            <a:schemeClr val="bg1"/>
                          </a:solidFill>
                          <a:latin typeface="Times New Roman"/>
                          <a:ea typeface="Times New Roman"/>
                          <a:cs typeface="Arabic Transparent"/>
                        </a:rPr>
                        <a:t>المعرفة لها منشأ خاص</a:t>
                      </a:r>
                      <a:endParaRPr lang="fr-FR" sz="1200" dirty="0">
                        <a:solidFill>
                          <a:schemeClr val="bg1"/>
                        </a:solidFill>
                        <a:latin typeface="Times New Roman"/>
                        <a:ea typeface="Times New Roman"/>
                      </a:endParaRPr>
                    </a:p>
                    <a:p>
                      <a:pPr algn="ctr" rtl="1">
                        <a:spcAft>
                          <a:spcPts val="0"/>
                        </a:spcAft>
                        <a:tabLst>
                          <a:tab pos="388620" algn="r"/>
                        </a:tabLst>
                      </a:pPr>
                      <a:r>
                        <a:rPr lang="fr-FR" sz="1600" dirty="0">
                          <a:solidFill>
                            <a:schemeClr val="bg1"/>
                          </a:solidFill>
                          <a:latin typeface="Times New Roman"/>
                          <a:ea typeface="Times New Roman"/>
                          <a:cs typeface="Arabic Transparent"/>
                        </a:rPr>
                        <a:t>Essence propre</a:t>
                      </a:r>
                      <a:endParaRPr lang="fr-FR" sz="1200"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indent="0" algn="ctr" defTabSz="914400" rtl="1" eaLnBrk="1" fontAlgn="auto" latinLnBrk="0" hangingPunct="1">
                        <a:lnSpc>
                          <a:spcPct val="100000"/>
                        </a:lnSpc>
                        <a:spcBef>
                          <a:spcPts val="0"/>
                        </a:spcBef>
                        <a:spcAft>
                          <a:spcPts val="0"/>
                        </a:spcAft>
                        <a:buClrTx/>
                        <a:buSzTx/>
                        <a:buFontTx/>
                        <a:buNone/>
                        <a:tabLst>
                          <a:tab pos="388620" algn="r"/>
                        </a:tabLst>
                        <a:defRPr/>
                      </a:pPr>
                      <a:r>
                        <a:rPr lang="ar-DZ" sz="2000" b="1" dirty="0">
                          <a:solidFill>
                            <a:schemeClr val="bg1"/>
                          </a:solidFill>
                          <a:latin typeface="Times New Roman"/>
                          <a:ea typeface="Times New Roman"/>
                          <a:cs typeface="Arabic Transparent"/>
                        </a:rPr>
                        <a:t>فرضية نسبية</a:t>
                      </a:r>
                      <a:r>
                        <a:rPr lang="ar-DZ" sz="2000" b="1" baseline="0" dirty="0">
                          <a:solidFill>
                            <a:schemeClr val="bg1"/>
                          </a:solidFill>
                          <a:latin typeface="Times New Roman"/>
                          <a:ea typeface="Times New Roman"/>
                          <a:cs typeface="Arabic Transparent"/>
                        </a:rPr>
                        <a:t> </a:t>
                      </a:r>
                      <a:endParaRPr lang="fr-FR" sz="1200" b="1" dirty="0">
                        <a:solidFill>
                          <a:schemeClr val="bg1"/>
                        </a:solidFill>
                        <a:latin typeface="Times New Roman"/>
                        <a:ea typeface="Times New Roman"/>
                      </a:endParaRPr>
                    </a:p>
                    <a:p>
                      <a:pPr algn="ctr" rtl="1">
                        <a:spcAft>
                          <a:spcPts val="0"/>
                        </a:spcAft>
                        <a:tabLst>
                          <a:tab pos="388620" algn="r"/>
                        </a:tabLst>
                      </a:pPr>
                      <a:r>
                        <a:rPr lang="ar-DZ" sz="2000" b="1" dirty="0">
                          <a:solidFill>
                            <a:schemeClr val="bg1"/>
                          </a:solidFill>
                          <a:latin typeface="Times New Roman"/>
                          <a:ea typeface="Times New Roman"/>
                          <a:cs typeface="Arabic Transparent"/>
                        </a:rPr>
                        <a:t>لا يمكن الوصول إلى منشأ المعرفة </a:t>
                      </a:r>
                      <a:endParaRPr lang="fr-FR" sz="1600" b="1" dirty="0">
                        <a:solidFill>
                          <a:schemeClr val="bg1"/>
                        </a:solidFill>
                        <a:latin typeface="Times New Roman"/>
                        <a:ea typeface="Times New Roman"/>
                      </a:endParaRPr>
                    </a:p>
                    <a:p>
                      <a:pPr algn="ctr" rtl="1">
                        <a:spcAft>
                          <a:spcPts val="0"/>
                        </a:spcAft>
                        <a:tabLst>
                          <a:tab pos="388620" algn="r"/>
                        </a:tabLst>
                      </a:pPr>
                      <a:r>
                        <a:rPr lang="ar-DZ" sz="2000" b="1" dirty="0">
                          <a:solidFill>
                            <a:schemeClr val="bg1"/>
                          </a:solidFill>
                          <a:latin typeface="Times New Roman"/>
                          <a:ea typeface="Times New Roman"/>
                          <a:cs typeface="Arabic Transparent"/>
                        </a:rPr>
                        <a:t>تفسيري </a:t>
                      </a:r>
                      <a:r>
                        <a:rPr lang="en-US" sz="2000" b="1" dirty="0">
                          <a:solidFill>
                            <a:schemeClr val="bg1"/>
                          </a:solidFill>
                          <a:latin typeface="Times New Roman"/>
                          <a:ea typeface="Times New Roman"/>
                          <a:cs typeface="Arabic Transparent"/>
                        </a:rPr>
                        <a:t>)</a:t>
                      </a:r>
                      <a:r>
                        <a:rPr lang="ar-DZ" sz="2000" b="1" dirty="0">
                          <a:solidFill>
                            <a:schemeClr val="bg1"/>
                          </a:solidFill>
                          <a:latin typeface="Times New Roman"/>
                          <a:ea typeface="Times New Roman"/>
                          <a:cs typeface="Arabic Transparent"/>
                        </a:rPr>
                        <a:t>أو بنائي معتدل</a:t>
                      </a:r>
                      <a:r>
                        <a:rPr lang="en-US" sz="2000" b="1" dirty="0">
                          <a:solidFill>
                            <a:schemeClr val="bg1"/>
                          </a:solidFill>
                          <a:latin typeface="Times New Roman"/>
                          <a:ea typeface="Times New Roman"/>
                          <a:cs typeface="Arabic Transparent"/>
                        </a:rPr>
                        <a:t>(</a:t>
                      </a:r>
                      <a:r>
                        <a:rPr lang="ar-DZ" sz="2000" b="1" dirty="0">
                          <a:solidFill>
                            <a:schemeClr val="bg1"/>
                          </a:solidFill>
                          <a:latin typeface="Times New Roman"/>
                          <a:ea typeface="Times New Roman"/>
                          <a:cs typeface="Arabic Transparent"/>
                        </a:rPr>
                        <a:t>،</a:t>
                      </a:r>
                      <a:r>
                        <a:rPr lang="en-US" sz="2000" b="1" dirty="0">
                          <a:solidFill>
                            <a:schemeClr val="bg1"/>
                          </a:solidFill>
                          <a:latin typeface="Times New Roman"/>
                          <a:ea typeface="Times New Roman"/>
                          <a:cs typeface="Arabic Transparent"/>
                        </a:rPr>
                        <a:t>      </a:t>
                      </a:r>
                      <a:r>
                        <a:rPr lang="ar-DZ" sz="2000" b="1" dirty="0">
                          <a:solidFill>
                            <a:schemeClr val="bg1"/>
                          </a:solidFill>
                          <a:latin typeface="Times New Roman"/>
                          <a:ea typeface="Times New Roman"/>
                          <a:cs typeface="Arabic Transparent"/>
                        </a:rPr>
                        <a:t> بنائي جذري</a:t>
                      </a:r>
                      <a:endParaRPr lang="fr-FR" sz="1600" b="1"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fr-FR"/>
                    </a:p>
                  </a:txBody>
                  <a:tcPr/>
                </a:tc>
                <a:extLst>
                  <a:ext uri="{0D108BD9-81ED-4DB2-BD59-A6C34878D82A}">
                    <a16:rowId xmlns:a16="http://schemas.microsoft.com/office/drawing/2014/main" val="10001"/>
                  </a:ext>
                </a:extLst>
              </a:tr>
              <a:tr h="1485222">
                <a:tc>
                  <a:txBody>
                    <a:bodyPr/>
                    <a:lstStyle/>
                    <a:p>
                      <a:pPr algn="ctr" rtl="1">
                        <a:spcAft>
                          <a:spcPts val="0"/>
                        </a:spcAft>
                        <a:tabLst>
                          <a:tab pos="388620" algn="r"/>
                        </a:tabLst>
                      </a:pPr>
                      <a:r>
                        <a:rPr lang="ar-DZ" sz="1400" b="1" dirty="0">
                          <a:solidFill>
                            <a:schemeClr val="bg2"/>
                          </a:solidFill>
                          <a:latin typeface="Times New Roman"/>
                          <a:ea typeface="Times New Roman"/>
                          <a:cs typeface="Arabic Transparent"/>
                        </a:rPr>
                        <a:t>طبيعة المعرفة؟</a:t>
                      </a:r>
                      <a:endParaRPr lang="fr-FR" sz="1100" b="1" dirty="0">
                        <a:solidFill>
                          <a:schemeClr val="bg2"/>
                        </a:solidFill>
                        <a:latin typeface="Times New Roman"/>
                        <a:ea typeface="Times New Roman"/>
                      </a:endParaRPr>
                    </a:p>
                    <a:p>
                      <a:pPr algn="ctr" rtl="1">
                        <a:spcAft>
                          <a:spcPts val="0"/>
                        </a:spcAft>
                        <a:tabLst>
                          <a:tab pos="388620" algn="r"/>
                        </a:tabLst>
                      </a:pPr>
                      <a:r>
                        <a:rPr lang="fr-FR" sz="1400" b="1" dirty="0">
                          <a:solidFill>
                            <a:schemeClr val="bg2"/>
                          </a:solidFill>
                          <a:latin typeface="Times New Roman"/>
                          <a:ea typeface="Times New Roman"/>
                          <a:cs typeface="Arabic Transparent"/>
                        </a:rPr>
                        <a:t>La nature</a:t>
                      </a:r>
                      <a:endParaRPr lang="fr-FR" sz="1100" b="1" dirty="0">
                        <a:solidFill>
                          <a:schemeClr val="bg2"/>
                        </a:solidFill>
                        <a:latin typeface="Times New Roman"/>
                        <a:ea typeface="Times New Roman"/>
                      </a:endParaRPr>
                    </a:p>
                    <a:p>
                      <a:pPr algn="ctr" rtl="1">
                        <a:spcAft>
                          <a:spcPts val="0"/>
                        </a:spcAft>
                        <a:tabLst>
                          <a:tab pos="388620" algn="r"/>
                        </a:tabLst>
                      </a:pPr>
                      <a:r>
                        <a:rPr lang="fr-FR" sz="1400" b="1" dirty="0">
                          <a:solidFill>
                            <a:schemeClr val="bg2"/>
                          </a:solidFill>
                          <a:latin typeface="Times New Roman"/>
                          <a:ea typeface="Times New Roman"/>
                          <a:cs typeface="Arabic Transparent"/>
                        </a:rPr>
                        <a:t>de la connaissance</a:t>
                      </a:r>
                      <a:endParaRPr lang="fr-FR" sz="1100" b="1" dirty="0">
                        <a:solidFill>
                          <a:schemeClr val="bg2"/>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a:spcAft>
                          <a:spcPts val="0"/>
                        </a:spcAft>
                        <a:tabLst>
                          <a:tab pos="388620" algn="r"/>
                        </a:tabLst>
                      </a:pPr>
                      <a:endParaRPr lang="en-US" sz="1600" dirty="0">
                        <a:solidFill>
                          <a:schemeClr val="bg1"/>
                        </a:solidFill>
                        <a:latin typeface="Times New Roman"/>
                        <a:ea typeface="Times New Roman"/>
                        <a:cs typeface="Arabic Transparent"/>
                      </a:endParaRPr>
                    </a:p>
                    <a:p>
                      <a:pPr algn="ctr" rtl="1">
                        <a:spcAft>
                          <a:spcPts val="0"/>
                        </a:spcAft>
                        <a:tabLst>
                          <a:tab pos="388620" algn="r"/>
                        </a:tabLst>
                      </a:pPr>
                      <a:r>
                        <a:rPr lang="ar-DZ" sz="1600" dirty="0">
                          <a:solidFill>
                            <a:schemeClr val="bg1"/>
                          </a:solidFill>
                          <a:latin typeface="Times New Roman"/>
                          <a:ea typeface="Times New Roman"/>
                          <a:cs typeface="Arabic Transparent"/>
                        </a:rPr>
                        <a:t>ا</a:t>
                      </a:r>
                      <a:r>
                        <a:rPr lang="ar-DZ" sz="1600" b="1" dirty="0">
                          <a:solidFill>
                            <a:schemeClr val="bg1"/>
                          </a:solidFill>
                          <a:latin typeface="Times New Roman"/>
                          <a:ea typeface="Times New Roman"/>
                          <a:cs typeface="Arabic Transparent"/>
                        </a:rPr>
                        <a:t>ستقلالية</a:t>
                      </a:r>
                      <a:r>
                        <a:rPr lang="ar-DZ" sz="1600" dirty="0">
                          <a:solidFill>
                            <a:schemeClr val="bg1"/>
                          </a:solidFill>
                          <a:latin typeface="Times New Roman"/>
                          <a:ea typeface="Times New Roman"/>
                          <a:cs typeface="Arabic Transparent"/>
                        </a:rPr>
                        <a:t> الباحث عن الموضوع </a:t>
                      </a:r>
                      <a:r>
                        <a:rPr lang="fr-FR" sz="1600" dirty="0">
                          <a:solidFill>
                            <a:schemeClr val="bg1"/>
                          </a:solidFill>
                          <a:latin typeface="Times New Roman"/>
                          <a:ea typeface="Times New Roman"/>
                          <a:cs typeface="Arabic Transparent"/>
                        </a:rPr>
                        <a:t>objet/sujet</a:t>
                      </a:r>
                      <a:r>
                        <a:rPr lang="fr-FR" sz="1600" dirty="0">
                          <a:solidFill>
                            <a:schemeClr val="bg1"/>
                          </a:solidFill>
                          <a:latin typeface="Arabic Transparent"/>
                          <a:ea typeface="Times New Roman"/>
                        </a:rPr>
                        <a:t> </a:t>
                      </a:r>
                      <a:endParaRPr lang="fr-FR" sz="1200" dirty="0">
                        <a:solidFill>
                          <a:schemeClr val="bg1"/>
                        </a:solidFill>
                        <a:latin typeface="Times New Roman"/>
                        <a:ea typeface="Times New Roman"/>
                      </a:endParaRPr>
                    </a:p>
                    <a:p>
                      <a:pPr algn="ctr" rtl="1">
                        <a:spcAft>
                          <a:spcPts val="0"/>
                        </a:spcAft>
                        <a:tabLst>
                          <a:tab pos="388620" algn="r"/>
                        </a:tabLst>
                      </a:pPr>
                      <a:r>
                        <a:rPr lang="ar-DZ" sz="1600" b="1" dirty="0">
                          <a:solidFill>
                            <a:schemeClr val="bg1"/>
                          </a:solidFill>
                          <a:latin typeface="Times New Roman"/>
                          <a:ea typeface="Times New Roman"/>
                          <a:cs typeface="Arabic Transparent"/>
                        </a:rPr>
                        <a:t>فرضية محددة </a:t>
                      </a:r>
                      <a:r>
                        <a:rPr lang="fr-FR" sz="1600" b="1" dirty="0">
                          <a:solidFill>
                            <a:schemeClr val="bg1"/>
                          </a:solidFill>
                          <a:latin typeface="Times New Roman"/>
                          <a:ea typeface="Times New Roman"/>
                          <a:cs typeface="Arabic Transparent"/>
                        </a:rPr>
                        <a:t>Déterministe</a:t>
                      </a:r>
                      <a:endParaRPr lang="fr-FR" sz="1200" dirty="0">
                        <a:solidFill>
                          <a:schemeClr val="bg1"/>
                        </a:solidFill>
                        <a:latin typeface="Times New Roman"/>
                        <a:ea typeface="Times New Roman"/>
                      </a:endParaRPr>
                    </a:p>
                    <a:p>
                      <a:pPr algn="ctr" rtl="1">
                        <a:spcAft>
                          <a:spcPts val="0"/>
                        </a:spcAft>
                        <a:tabLst>
                          <a:tab pos="388620" algn="r"/>
                        </a:tabLst>
                      </a:pPr>
                      <a:r>
                        <a:rPr lang="ar-DZ" sz="1600" dirty="0">
                          <a:solidFill>
                            <a:schemeClr val="bg1"/>
                          </a:solidFill>
                          <a:latin typeface="Times New Roman"/>
                          <a:ea typeface="Times New Roman"/>
                          <a:cs typeface="Arabic Transparent"/>
                        </a:rPr>
                        <a:t> العالم مشكل من ضروريات</a:t>
                      </a:r>
                      <a:endParaRPr lang="fr-FR" sz="1200"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lvl="0" algn="ctr" rtl="1">
                        <a:spcAft>
                          <a:spcPts val="0"/>
                        </a:spcAft>
                        <a:tabLst>
                          <a:tab pos="388620" algn="r"/>
                        </a:tabLst>
                      </a:pPr>
                      <a:r>
                        <a:rPr lang="ar-DZ" sz="2000" b="1" dirty="0">
                          <a:solidFill>
                            <a:schemeClr val="bg1"/>
                          </a:solidFill>
                          <a:latin typeface="Times New Roman"/>
                          <a:ea typeface="Times New Roman"/>
                          <a:cs typeface="Arabic Transparent"/>
                        </a:rPr>
                        <a:t>وجود تبعية بين الباحث والموضوع</a:t>
                      </a:r>
                      <a:r>
                        <a:rPr lang="fr-FR" sz="2000" b="1" dirty="0">
                          <a:solidFill>
                            <a:schemeClr val="bg1"/>
                          </a:solidFill>
                          <a:latin typeface="Times New Roman"/>
                          <a:ea typeface="Times New Roman"/>
                          <a:cs typeface="Arabic Transparent"/>
                        </a:rPr>
                        <a:t> </a:t>
                      </a:r>
                      <a:r>
                        <a:rPr lang="ar-DZ" sz="2000" b="1" dirty="0">
                          <a:solidFill>
                            <a:schemeClr val="bg1"/>
                          </a:solidFill>
                          <a:latin typeface="Times New Roman"/>
                          <a:ea typeface="Times New Roman"/>
                          <a:cs typeface="Arabic Transparent"/>
                        </a:rPr>
                        <a:t>، فرضية قصدية (عمدية)</a:t>
                      </a:r>
                      <a:endParaRPr lang="fr-FR" sz="1600" b="1" dirty="0">
                        <a:solidFill>
                          <a:schemeClr val="bg1"/>
                        </a:solidFill>
                        <a:latin typeface="Times New Roman"/>
                        <a:ea typeface="Times New Roman"/>
                      </a:endParaRPr>
                    </a:p>
                    <a:p>
                      <a:pPr lvl="0" algn="ctr" rtl="1">
                        <a:spcAft>
                          <a:spcPts val="0"/>
                        </a:spcAft>
                        <a:tabLst>
                          <a:tab pos="388620" algn="r"/>
                        </a:tabLst>
                      </a:pPr>
                      <a:r>
                        <a:rPr lang="en-US" sz="2000" b="1" dirty="0">
                          <a:solidFill>
                            <a:schemeClr val="bg1"/>
                          </a:solidFill>
                          <a:latin typeface="Arabic Transparent"/>
                          <a:ea typeface="Times New Roman"/>
                        </a:rPr>
                        <a:t> </a:t>
                      </a:r>
                      <a:r>
                        <a:rPr lang="fr-FR" sz="2000" b="1" dirty="0">
                          <a:solidFill>
                            <a:schemeClr val="bg1"/>
                          </a:solidFill>
                          <a:latin typeface="Times New Roman"/>
                          <a:ea typeface="Times New Roman"/>
                          <a:cs typeface="Arabic Transparent"/>
                        </a:rPr>
                        <a:t>Intentionnelle</a:t>
                      </a:r>
                      <a:r>
                        <a:rPr lang="ar-DZ" sz="2000" b="1" dirty="0">
                          <a:solidFill>
                            <a:schemeClr val="bg1"/>
                          </a:solidFill>
                          <a:latin typeface="Times New Roman"/>
                          <a:ea typeface="Times New Roman"/>
                          <a:cs typeface="Arabic Transparent"/>
                        </a:rPr>
                        <a:t>، العالم مشكل من إمكانيا</a:t>
                      </a:r>
                      <a:r>
                        <a:rPr lang="ar-DZ" sz="1800" b="1" dirty="0">
                          <a:solidFill>
                            <a:schemeClr val="bg1"/>
                          </a:solidFill>
                          <a:latin typeface="Times New Roman"/>
                          <a:ea typeface="Times New Roman"/>
                          <a:cs typeface="Arabic Transparent"/>
                        </a:rPr>
                        <a:t>ت</a:t>
                      </a:r>
                    </a:p>
                    <a:p>
                      <a:pPr lvl="0" algn="ctr" rtl="1">
                        <a:spcAft>
                          <a:spcPts val="0"/>
                        </a:spcAft>
                        <a:tabLst>
                          <a:tab pos="388620" algn="r"/>
                        </a:tabLst>
                      </a:pPr>
                      <a:r>
                        <a:rPr kumimoji="0" lang="fr-FR" sz="1800" b="1" i="0" kern="1200" dirty="0">
                          <a:solidFill>
                            <a:srgbClr val="C00000"/>
                          </a:solidFill>
                          <a:latin typeface="+mn-lt"/>
                          <a:ea typeface="+mn-ea"/>
                          <a:cs typeface="+mn-cs"/>
                        </a:rPr>
                        <a:t>« La connaissance n’est pas la découverte des nécessités, mais l’actualisation des possibles » (PIAGET</a:t>
                      </a:r>
                      <a:endParaRPr lang="fr-FR" sz="1400" b="1" i="0" dirty="0">
                        <a:solidFill>
                          <a:srgbClr val="C00000"/>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hMerge="1">
                  <a:txBody>
                    <a:bodyPr/>
                    <a:lstStyle/>
                    <a:p>
                      <a:endParaRPr lang="fr-FR"/>
                    </a:p>
                  </a:txBody>
                  <a:tcPr/>
                </a:tc>
                <a:extLst>
                  <a:ext uri="{0D108BD9-81ED-4DB2-BD59-A6C34878D82A}">
                    <a16:rowId xmlns:a16="http://schemas.microsoft.com/office/drawing/2014/main" val="10002"/>
                  </a:ext>
                </a:extLst>
              </a:tr>
              <a:tr h="1391340">
                <a:tc>
                  <a:txBody>
                    <a:bodyPr/>
                    <a:lstStyle/>
                    <a:p>
                      <a:pPr algn="ctr" rtl="1">
                        <a:spcAft>
                          <a:spcPts val="0"/>
                        </a:spcAft>
                        <a:tabLst>
                          <a:tab pos="388620" algn="r"/>
                        </a:tabLst>
                      </a:pPr>
                      <a:r>
                        <a:rPr lang="ar-DZ" sz="1400" b="1" dirty="0">
                          <a:solidFill>
                            <a:schemeClr val="bg2"/>
                          </a:solidFill>
                          <a:latin typeface="Times New Roman"/>
                          <a:ea typeface="Times New Roman"/>
                          <a:cs typeface="Arabic Transparent"/>
                        </a:rPr>
                        <a:t>كيف تنشأ المعرفة؟</a:t>
                      </a:r>
                      <a:endParaRPr lang="fr-FR" sz="1100" b="1" dirty="0">
                        <a:solidFill>
                          <a:schemeClr val="bg2"/>
                        </a:solidFill>
                        <a:latin typeface="Times New Roman"/>
                        <a:ea typeface="Times New Roman"/>
                      </a:endParaRPr>
                    </a:p>
                    <a:p>
                      <a:pPr algn="ctr" rtl="1">
                        <a:spcAft>
                          <a:spcPts val="0"/>
                        </a:spcAft>
                        <a:tabLst>
                          <a:tab pos="388620" algn="r"/>
                        </a:tabLst>
                      </a:pPr>
                      <a:r>
                        <a:rPr lang="ar-DZ" sz="1400" b="1" dirty="0">
                          <a:solidFill>
                            <a:schemeClr val="bg2"/>
                          </a:solidFill>
                          <a:latin typeface="Times New Roman"/>
                          <a:ea typeface="Times New Roman"/>
                          <a:cs typeface="Arabic Transparent"/>
                        </a:rPr>
                        <a:t>طرق المعرفة العلمية</a:t>
                      </a:r>
                      <a:endParaRPr lang="fr-FR" sz="1100" b="1" dirty="0">
                        <a:solidFill>
                          <a:schemeClr val="bg2"/>
                        </a:solidFill>
                        <a:latin typeface="Times New Roman"/>
                        <a:ea typeface="Times New Roman"/>
                      </a:endParaRPr>
                    </a:p>
                    <a:p>
                      <a:pPr algn="ctr" rtl="1">
                        <a:spcAft>
                          <a:spcPts val="0"/>
                        </a:spcAft>
                        <a:tabLst>
                          <a:tab pos="388620" algn="r"/>
                        </a:tabLst>
                      </a:pPr>
                      <a:r>
                        <a:rPr lang="fr-FR" sz="1400" b="1" dirty="0">
                          <a:solidFill>
                            <a:schemeClr val="bg2"/>
                          </a:solidFill>
                          <a:latin typeface="Times New Roman"/>
                          <a:ea typeface="Times New Roman"/>
                          <a:cs typeface="Arabic Transparent"/>
                        </a:rPr>
                        <a:t>Les chemins de la connaissance</a:t>
                      </a:r>
                      <a:endParaRPr lang="fr-FR" sz="1100" b="1" dirty="0">
                        <a:solidFill>
                          <a:schemeClr val="bg2"/>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spcAft>
                          <a:spcPts val="0"/>
                        </a:spcAft>
                        <a:tabLst>
                          <a:tab pos="388620" algn="r"/>
                        </a:tabLst>
                      </a:pPr>
                      <a:r>
                        <a:rPr lang="ar-DZ" sz="1600" b="1" u="sng" dirty="0">
                          <a:solidFill>
                            <a:schemeClr val="bg1"/>
                          </a:solidFill>
                          <a:latin typeface="Times New Roman"/>
                          <a:ea typeface="Times New Roman"/>
                          <a:cs typeface="Arabic Transparent"/>
                        </a:rPr>
                        <a:t>الاكتشاف</a:t>
                      </a:r>
                      <a:endParaRPr lang="fr-FR" sz="1200" dirty="0">
                        <a:solidFill>
                          <a:schemeClr val="bg1"/>
                        </a:solidFill>
                        <a:latin typeface="Times New Roman"/>
                        <a:ea typeface="Times New Roman"/>
                      </a:endParaRPr>
                    </a:p>
                    <a:p>
                      <a:pPr algn="ctr" rtl="1">
                        <a:spcAft>
                          <a:spcPts val="0"/>
                        </a:spcAft>
                        <a:tabLst>
                          <a:tab pos="388620" algn="r"/>
                        </a:tabLst>
                      </a:pPr>
                      <a:r>
                        <a:rPr lang="ar-DZ" sz="1600" dirty="0">
                          <a:solidFill>
                            <a:schemeClr val="bg1"/>
                          </a:solidFill>
                          <a:latin typeface="Times New Roman"/>
                          <a:ea typeface="Times New Roman"/>
                          <a:cs typeface="Arabic Transparent"/>
                        </a:rPr>
                        <a:t>البحث يكون مصاغا بطريقة : </a:t>
                      </a:r>
                      <a:endParaRPr lang="fr-FR" sz="1200" dirty="0">
                        <a:solidFill>
                          <a:schemeClr val="bg1"/>
                        </a:solidFill>
                        <a:latin typeface="Times New Roman"/>
                        <a:ea typeface="Times New Roman"/>
                      </a:endParaRPr>
                    </a:p>
                    <a:p>
                      <a:pPr algn="ctr" rtl="1">
                        <a:spcAft>
                          <a:spcPts val="0"/>
                        </a:spcAft>
                        <a:tabLst>
                          <a:tab pos="388620" algn="r"/>
                        </a:tabLst>
                      </a:pPr>
                      <a:r>
                        <a:rPr lang="ar-DZ" sz="1600" dirty="0">
                          <a:solidFill>
                            <a:schemeClr val="bg1"/>
                          </a:solidFill>
                          <a:latin typeface="Times New Roman"/>
                          <a:ea typeface="Times New Roman"/>
                          <a:cs typeface="Arabic Transparent"/>
                        </a:rPr>
                        <a:t> كيف؟ لأي سبب..؟</a:t>
                      </a:r>
                      <a:endParaRPr lang="fr-FR" sz="1200" dirty="0">
                        <a:solidFill>
                          <a:schemeClr val="bg1"/>
                        </a:solidFill>
                        <a:latin typeface="Times New Roman"/>
                        <a:ea typeface="Times New Roman"/>
                      </a:endParaRPr>
                    </a:p>
                    <a:p>
                      <a:pPr algn="ctr" rtl="1">
                        <a:spcAft>
                          <a:spcPts val="0"/>
                        </a:spcAft>
                        <a:tabLst>
                          <a:tab pos="388620" algn="r"/>
                        </a:tabLst>
                      </a:pPr>
                      <a:r>
                        <a:rPr lang="ar-DZ" sz="1800" b="1" u="sng" dirty="0">
                          <a:solidFill>
                            <a:schemeClr val="bg1"/>
                          </a:solidFill>
                          <a:latin typeface="Times New Roman"/>
                          <a:ea typeface="Times New Roman"/>
                          <a:cs typeface="Arabic Transparent"/>
                        </a:rPr>
                        <a:t>الوضع المفضل:</a:t>
                      </a:r>
                      <a:r>
                        <a:rPr lang="fr-FR" sz="2000" b="1" u="sng" dirty="0">
                          <a:solidFill>
                            <a:schemeClr val="bg1"/>
                          </a:solidFill>
                          <a:latin typeface="Times New Roman"/>
                          <a:ea typeface="Times New Roman"/>
                          <a:cs typeface="Arabic Transparent"/>
                        </a:rPr>
                        <a:t>  </a:t>
                      </a:r>
                      <a:r>
                        <a:rPr lang="ar-DZ" sz="2000" b="1" u="sng" dirty="0">
                          <a:solidFill>
                            <a:schemeClr val="bg1"/>
                          </a:solidFill>
                          <a:latin typeface="Times New Roman"/>
                          <a:ea typeface="Times New Roman"/>
                          <a:cs typeface="Arabic Transparent"/>
                        </a:rPr>
                        <a:t>الشرح</a:t>
                      </a:r>
                      <a:endParaRPr lang="fr-FR" sz="1400" b="1"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spcAft>
                          <a:spcPts val="0"/>
                        </a:spcAft>
                        <a:tabLst>
                          <a:tab pos="388620" algn="r"/>
                        </a:tabLst>
                      </a:pPr>
                      <a:r>
                        <a:rPr lang="ar-DZ" sz="1800" b="1" u="sng" dirty="0">
                          <a:solidFill>
                            <a:schemeClr val="bg1"/>
                          </a:solidFill>
                          <a:latin typeface="Times New Roman"/>
                          <a:ea typeface="Times New Roman"/>
                          <a:cs typeface="Arabic Transparent"/>
                        </a:rPr>
                        <a:t>التفسير</a:t>
                      </a:r>
                      <a:endParaRPr lang="fr-FR" sz="1400" dirty="0">
                        <a:solidFill>
                          <a:schemeClr val="bg1"/>
                        </a:solidFill>
                        <a:latin typeface="Times New Roman"/>
                        <a:ea typeface="Times New Roman"/>
                      </a:endParaRPr>
                    </a:p>
                    <a:p>
                      <a:pPr algn="ctr" rtl="1">
                        <a:spcAft>
                          <a:spcPts val="0"/>
                        </a:spcAft>
                        <a:tabLst>
                          <a:tab pos="388620" algn="r"/>
                        </a:tabLst>
                      </a:pPr>
                      <a:r>
                        <a:rPr lang="ar-DZ" sz="1800" dirty="0">
                          <a:solidFill>
                            <a:schemeClr val="bg1"/>
                          </a:solidFill>
                          <a:latin typeface="Times New Roman"/>
                          <a:ea typeface="Times New Roman"/>
                          <a:cs typeface="Arabic Transparent"/>
                        </a:rPr>
                        <a:t>صياغة أسئلة البحث بطريقة: </a:t>
                      </a:r>
                      <a:endParaRPr lang="fr-FR" sz="1400" dirty="0">
                        <a:solidFill>
                          <a:schemeClr val="bg1"/>
                        </a:solidFill>
                        <a:latin typeface="Times New Roman"/>
                        <a:ea typeface="Times New Roman"/>
                      </a:endParaRPr>
                    </a:p>
                    <a:p>
                      <a:pPr algn="ctr" rtl="1">
                        <a:spcAft>
                          <a:spcPts val="0"/>
                        </a:spcAft>
                        <a:tabLst>
                          <a:tab pos="388620" algn="r"/>
                        </a:tabLst>
                      </a:pPr>
                      <a:r>
                        <a:rPr lang="ar-DZ" sz="1800" dirty="0">
                          <a:solidFill>
                            <a:schemeClr val="bg1"/>
                          </a:solidFill>
                          <a:latin typeface="Times New Roman"/>
                          <a:ea typeface="Times New Roman"/>
                          <a:cs typeface="Arabic Transparent"/>
                        </a:rPr>
                        <a:t>لأي؟ ..من أجل أي؟ </a:t>
                      </a:r>
                      <a:endParaRPr lang="fr-FR" sz="1400" dirty="0">
                        <a:solidFill>
                          <a:schemeClr val="bg1"/>
                        </a:solidFill>
                        <a:latin typeface="Times New Roman"/>
                        <a:ea typeface="Times New Roman"/>
                      </a:endParaRPr>
                    </a:p>
                    <a:p>
                      <a:pPr algn="ctr" rtl="1">
                        <a:spcAft>
                          <a:spcPts val="0"/>
                        </a:spcAft>
                        <a:tabLst>
                          <a:tab pos="388620" algn="r"/>
                        </a:tabLst>
                      </a:pPr>
                      <a:r>
                        <a:rPr lang="ar-DZ" sz="1800" b="1" u="sng" dirty="0">
                          <a:solidFill>
                            <a:schemeClr val="bg1"/>
                          </a:solidFill>
                          <a:latin typeface="Times New Roman"/>
                          <a:ea typeface="Times New Roman"/>
                          <a:cs typeface="Arabic Transparent"/>
                        </a:rPr>
                        <a:t>الوضع المفضل:</a:t>
                      </a:r>
                      <a:r>
                        <a:rPr lang="fr-FR" sz="1800" b="1" u="sng" dirty="0">
                          <a:solidFill>
                            <a:schemeClr val="bg1"/>
                          </a:solidFill>
                          <a:latin typeface="Times New Roman"/>
                          <a:ea typeface="Times New Roman"/>
                          <a:cs typeface="Arabic Transparent"/>
                        </a:rPr>
                        <a:t>    </a:t>
                      </a:r>
                      <a:r>
                        <a:rPr lang="ar-DZ" sz="1800" b="1" u="sng" dirty="0">
                          <a:solidFill>
                            <a:schemeClr val="bg1"/>
                          </a:solidFill>
                          <a:latin typeface="Times New Roman"/>
                          <a:ea typeface="Times New Roman"/>
                          <a:cs typeface="Arabic Transparent"/>
                        </a:rPr>
                        <a:t> الفهم</a:t>
                      </a:r>
                      <a:endParaRPr lang="fr-FR" sz="1400"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spcAft>
                          <a:spcPts val="0"/>
                        </a:spcAft>
                        <a:tabLst>
                          <a:tab pos="388620" algn="r"/>
                        </a:tabLst>
                      </a:pPr>
                      <a:r>
                        <a:rPr lang="ar-DZ" sz="1800" b="1" u="sng" dirty="0">
                          <a:solidFill>
                            <a:schemeClr val="bg1"/>
                          </a:solidFill>
                          <a:latin typeface="Times New Roman"/>
                          <a:ea typeface="Times New Roman"/>
                          <a:cs typeface="Arabic Transparent"/>
                        </a:rPr>
                        <a:t>البناء</a:t>
                      </a:r>
                      <a:endParaRPr lang="fr-FR" sz="1400" dirty="0">
                        <a:solidFill>
                          <a:schemeClr val="bg1"/>
                        </a:solidFill>
                        <a:latin typeface="Times New Roman"/>
                        <a:ea typeface="Times New Roman"/>
                      </a:endParaRPr>
                    </a:p>
                    <a:p>
                      <a:pPr algn="ctr" rtl="1">
                        <a:spcAft>
                          <a:spcPts val="0"/>
                        </a:spcAft>
                        <a:tabLst>
                          <a:tab pos="388620" algn="r"/>
                        </a:tabLst>
                      </a:pPr>
                      <a:r>
                        <a:rPr lang="ar-DZ" sz="1800" dirty="0">
                          <a:solidFill>
                            <a:schemeClr val="bg1"/>
                          </a:solidFill>
                          <a:latin typeface="Times New Roman"/>
                          <a:ea typeface="Times New Roman"/>
                          <a:cs typeface="Arabic Transparent"/>
                        </a:rPr>
                        <a:t>صياغة أسئلة البحث : لأي هدف</a:t>
                      </a:r>
                      <a:endParaRPr lang="fr-FR" sz="1400" dirty="0">
                        <a:solidFill>
                          <a:schemeClr val="bg1"/>
                        </a:solidFill>
                        <a:latin typeface="Times New Roman"/>
                        <a:ea typeface="Times New Roman"/>
                      </a:endParaRPr>
                    </a:p>
                    <a:p>
                      <a:pPr algn="ctr" rtl="1">
                        <a:spcAft>
                          <a:spcPts val="0"/>
                        </a:spcAft>
                        <a:tabLst>
                          <a:tab pos="388620" algn="r"/>
                        </a:tabLst>
                      </a:pPr>
                      <a:r>
                        <a:rPr lang="ar-DZ" sz="1800" dirty="0">
                          <a:solidFill>
                            <a:schemeClr val="bg1"/>
                          </a:solidFill>
                          <a:latin typeface="Times New Roman"/>
                          <a:ea typeface="Times New Roman"/>
                          <a:cs typeface="Arabic Transparent"/>
                        </a:rPr>
                        <a:t> (النهاية أو الغاية  </a:t>
                      </a:r>
                      <a:r>
                        <a:rPr lang="fr-FR" sz="1800" dirty="0">
                          <a:solidFill>
                            <a:schemeClr val="bg1"/>
                          </a:solidFill>
                          <a:latin typeface="Times New Roman"/>
                          <a:ea typeface="Times New Roman"/>
                          <a:cs typeface="Arabic Transparent"/>
                        </a:rPr>
                        <a:t>Finalité </a:t>
                      </a:r>
                      <a:r>
                        <a:rPr lang="ar-DZ" sz="1800" dirty="0">
                          <a:solidFill>
                            <a:schemeClr val="bg1"/>
                          </a:solidFill>
                          <a:latin typeface="Times New Roman"/>
                          <a:ea typeface="Times New Roman"/>
                          <a:cs typeface="Arabic Transparent"/>
                        </a:rPr>
                        <a:t>)؟ </a:t>
                      </a:r>
                      <a:endParaRPr lang="fr-FR" sz="1400" dirty="0">
                        <a:solidFill>
                          <a:schemeClr val="bg1"/>
                        </a:solidFill>
                        <a:latin typeface="Times New Roman"/>
                        <a:ea typeface="Times New Roman"/>
                      </a:endParaRPr>
                    </a:p>
                    <a:p>
                      <a:pPr algn="ctr" rtl="1">
                        <a:spcAft>
                          <a:spcPts val="0"/>
                        </a:spcAft>
                        <a:tabLst>
                          <a:tab pos="388620" algn="r"/>
                        </a:tabLst>
                      </a:pPr>
                      <a:r>
                        <a:rPr lang="ar-DZ" sz="1800" b="1" u="sng" dirty="0">
                          <a:solidFill>
                            <a:schemeClr val="bg1"/>
                          </a:solidFill>
                          <a:latin typeface="Times New Roman"/>
                          <a:ea typeface="Times New Roman"/>
                          <a:cs typeface="Arabic Transparent"/>
                        </a:rPr>
                        <a:t>الوضع المفضل:</a:t>
                      </a:r>
                      <a:r>
                        <a:rPr lang="fr-FR" sz="1800" b="1" u="sng" dirty="0">
                          <a:solidFill>
                            <a:schemeClr val="bg1"/>
                          </a:solidFill>
                          <a:latin typeface="Times New Roman"/>
                          <a:ea typeface="Times New Roman"/>
                          <a:cs typeface="Arabic Transparent"/>
                        </a:rPr>
                        <a:t>       </a:t>
                      </a:r>
                      <a:r>
                        <a:rPr lang="ar-DZ" sz="1800" b="1" u="sng" dirty="0">
                          <a:solidFill>
                            <a:schemeClr val="bg1"/>
                          </a:solidFill>
                          <a:latin typeface="Times New Roman"/>
                          <a:ea typeface="Times New Roman"/>
                          <a:cs typeface="Arabic Transparent"/>
                        </a:rPr>
                        <a:t>البناء</a:t>
                      </a:r>
                      <a:endParaRPr lang="fr-FR" sz="1400"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1484095">
                <a:tc>
                  <a:txBody>
                    <a:bodyPr/>
                    <a:lstStyle/>
                    <a:p>
                      <a:pPr algn="ctr" rtl="1">
                        <a:spcAft>
                          <a:spcPts val="0"/>
                        </a:spcAft>
                        <a:tabLst>
                          <a:tab pos="388620" algn="r"/>
                        </a:tabLst>
                      </a:pPr>
                      <a:r>
                        <a:rPr lang="ar-DZ" sz="1400" b="1" dirty="0">
                          <a:solidFill>
                            <a:schemeClr val="bg2"/>
                          </a:solidFill>
                          <a:latin typeface="Times New Roman"/>
                          <a:ea typeface="Times New Roman"/>
                          <a:cs typeface="Arabic Transparent"/>
                        </a:rPr>
                        <a:t>ما هي قيمة المعرفة العلمية؟</a:t>
                      </a:r>
                      <a:endParaRPr lang="fr-FR" sz="1100" b="1" dirty="0">
                        <a:solidFill>
                          <a:schemeClr val="bg2"/>
                        </a:solidFill>
                        <a:latin typeface="Times New Roman"/>
                        <a:ea typeface="Times New Roman"/>
                      </a:endParaRPr>
                    </a:p>
                    <a:p>
                      <a:pPr algn="ctr" rtl="1">
                        <a:spcAft>
                          <a:spcPts val="0"/>
                        </a:spcAft>
                        <a:tabLst>
                          <a:tab pos="388620" algn="r"/>
                        </a:tabLst>
                      </a:pPr>
                      <a:r>
                        <a:rPr lang="ar-DZ" sz="1400" b="1" dirty="0">
                          <a:solidFill>
                            <a:schemeClr val="bg2"/>
                          </a:solidFill>
                          <a:latin typeface="Times New Roman"/>
                          <a:ea typeface="Times New Roman"/>
                          <a:cs typeface="Arabic Transparent"/>
                        </a:rPr>
                        <a:t>معايير قبول صحتها</a:t>
                      </a:r>
                      <a:endParaRPr lang="fr-FR" sz="1100" b="1" dirty="0">
                        <a:solidFill>
                          <a:schemeClr val="bg2"/>
                        </a:solidFill>
                        <a:latin typeface="Times New Roman"/>
                        <a:ea typeface="Times New Roman"/>
                      </a:endParaRPr>
                    </a:p>
                    <a:p>
                      <a:pPr algn="ctr" rtl="1">
                        <a:spcAft>
                          <a:spcPts val="0"/>
                        </a:spcAft>
                        <a:tabLst>
                          <a:tab pos="388620" algn="r"/>
                        </a:tabLst>
                      </a:pPr>
                      <a:r>
                        <a:rPr lang="fr-FR" sz="1400" b="1" dirty="0">
                          <a:solidFill>
                            <a:schemeClr val="bg2"/>
                          </a:solidFill>
                          <a:latin typeface="Times New Roman"/>
                          <a:ea typeface="Times New Roman"/>
                          <a:cs typeface="Arabic Transparent"/>
                        </a:rPr>
                        <a:t>Les critères de sa validité</a:t>
                      </a:r>
                      <a:endParaRPr lang="fr-FR" sz="1100" b="1" dirty="0">
                        <a:solidFill>
                          <a:schemeClr val="bg2"/>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rtl="1">
                        <a:spcAft>
                          <a:spcPts val="0"/>
                        </a:spcAft>
                        <a:tabLst>
                          <a:tab pos="388620" algn="r"/>
                        </a:tabLst>
                      </a:pPr>
                      <a:r>
                        <a:rPr lang="ar-DZ" sz="1600" b="1" dirty="0">
                          <a:solidFill>
                            <a:schemeClr val="bg1"/>
                          </a:solidFill>
                          <a:latin typeface="Times New Roman"/>
                          <a:ea typeface="Times New Roman"/>
                          <a:cs typeface="Arabic Transparent"/>
                        </a:rPr>
                        <a:t>-  قابلية التحقق</a:t>
                      </a:r>
                      <a:r>
                        <a:rPr lang="en-US" sz="1600" b="1" dirty="0">
                          <a:solidFill>
                            <a:schemeClr val="bg1"/>
                          </a:solidFill>
                          <a:latin typeface="Times New Roman"/>
                          <a:ea typeface="Times New Roman"/>
                          <a:cs typeface="Arabic Transparent"/>
                        </a:rPr>
                        <a:t>   </a:t>
                      </a:r>
                      <a:endParaRPr lang="fr-FR" sz="1200" dirty="0">
                        <a:solidFill>
                          <a:schemeClr val="bg1"/>
                        </a:solidFill>
                        <a:latin typeface="Times New Roman"/>
                        <a:ea typeface="Times New Roman"/>
                      </a:endParaRPr>
                    </a:p>
                    <a:p>
                      <a:pPr algn="just" rtl="1">
                        <a:spcAft>
                          <a:spcPts val="0"/>
                        </a:spcAft>
                        <a:tabLst>
                          <a:tab pos="388620" algn="r"/>
                        </a:tabLst>
                      </a:pPr>
                      <a:r>
                        <a:rPr lang="ar-DZ" sz="1600" b="1" dirty="0">
                          <a:solidFill>
                            <a:schemeClr val="bg1"/>
                          </a:solidFill>
                          <a:latin typeface="Times New Roman"/>
                          <a:ea typeface="Times New Roman"/>
                          <a:cs typeface="Arabic Transparent"/>
                        </a:rPr>
                        <a:t>   </a:t>
                      </a:r>
                      <a:r>
                        <a:rPr lang="en-US" sz="1600" b="1" dirty="0">
                          <a:solidFill>
                            <a:schemeClr val="bg1"/>
                          </a:solidFill>
                          <a:latin typeface="Times New Roman"/>
                          <a:ea typeface="Times New Roman"/>
                          <a:cs typeface="Arabic Transparent"/>
                        </a:rPr>
                        <a:t>Vérifiabilité</a:t>
                      </a:r>
                      <a:endParaRPr lang="fr-FR" sz="1200" dirty="0">
                        <a:solidFill>
                          <a:schemeClr val="bg1"/>
                        </a:solidFill>
                        <a:latin typeface="Times New Roman"/>
                        <a:ea typeface="Times New Roman"/>
                      </a:endParaRPr>
                    </a:p>
                    <a:p>
                      <a:pPr algn="just" rtl="1">
                        <a:spcAft>
                          <a:spcPts val="0"/>
                        </a:spcAft>
                        <a:tabLst>
                          <a:tab pos="388620" algn="r"/>
                        </a:tabLst>
                      </a:pPr>
                      <a:r>
                        <a:rPr lang="ar-DZ" sz="1600" b="1" dirty="0">
                          <a:solidFill>
                            <a:schemeClr val="bg1"/>
                          </a:solidFill>
                          <a:latin typeface="Times New Roman"/>
                          <a:ea typeface="Times New Roman"/>
                          <a:cs typeface="Arabic Transparent"/>
                        </a:rPr>
                        <a:t>- قابلية التأكيد </a:t>
                      </a:r>
                      <a:r>
                        <a:rPr lang="fr-FR" sz="1600" b="1" dirty="0">
                          <a:solidFill>
                            <a:schemeClr val="bg1"/>
                          </a:solidFill>
                          <a:latin typeface="Times New Roman"/>
                          <a:ea typeface="Times New Roman"/>
                          <a:cs typeface="Arabic Transparent"/>
                        </a:rPr>
                        <a:t>   Confirmabilité </a:t>
                      </a:r>
                      <a:endParaRPr lang="fr-FR" sz="1200" dirty="0">
                        <a:solidFill>
                          <a:schemeClr val="bg1"/>
                        </a:solidFill>
                        <a:latin typeface="Times New Roman"/>
                        <a:ea typeface="Times New Roman"/>
                      </a:endParaRPr>
                    </a:p>
                    <a:p>
                      <a:pPr algn="ctr" rtl="1">
                        <a:spcAft>
                          <a:spcPts val="0"/>
                        </a:spcAft>
                        <a:tabLst>
                          <a:tab pos="388620" algn="r"/>
                        </a:tabLst>
                      </a:pPr>
                      <a:r>
                        <a:rPr lang="en-US" sz="1600" b="1" dirty="0">
                          <a:solidFill>
                            <a:schemeClr val="bg1"/>
                          </a:solidFill>
                          <a:latin typeface="Times New Roman"/>
                          <a:ea typeface="Times New Roman"/>
                          <a:cs typeface="Arabic Transparent"/>
                        </a:rPr>
                        <a:t>- </a:t>
                      </a:r>
                      <a:r>
                        <a:rPr lang="ar-DZ" sz="1600" b="1" dirty="0">
                          <a:solidFill>
                            <a:schemeClr val="bg1"/>
                          </a:solidFill>
                          <a:latin typeface="Times New Roman"/>
                          <a:ea typeface="Times New Roman"/>
                          <a:cs typeface="Arabic Transparent"/>
                        </a:rPr>
                        <a:t>قابلية الرفض</a:t>
                      </a:r>
                      <a:r>
                        <a:rPr lang="en-US" sz="1600" b="1" dirty="0">
                          <a:solidFill>
                            <a:schemeClr val="bg1"/>
                          </a:solidFill>
                          <a:latin typeface="Times New Roman"/>
                          <a:ea typeface="Times New Roman"/>
                          <a:cs typeface="Arabic Transparent"/>
                        </a:rPr>
                        <a:t> </a:t>
                      </a:r>
                      <a:r>
                        <a:rPr lang="fr-FR" sz="1600" b="1" dirty="0">
                          <a:solidFill>
                            <a:schemeClr val="bg1"/>
                          </a:solidFill>
                          <a:latin typeface="Times New Roman"/>
                          <a:ea typeface="Times New Roman"/>
                          <a:cs typeface="Arabic Transparent"/>
                        </a:rPr>
                        <a:t>K. Popper Réfutabilité</a:t>
                      </a:r>
                      <a:endParaRPr lang="fr-FR" sz="1200"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42900" lvl="0" indent="-342900" algn="just" rtl="0">
                        <a:spcAft>
                          <a:spcPts val="0"/>
                        </a:spcAft>
                        <a:buFont typeface="Times New Roman"/>
                        <a:buChar char="-"/>
                        <a:tabLst>
                          <a:tab pos="388620" algn="r"/>
                          <a:tab pos="457200" algn="l"/>
                        </a:tabLst>
                      </a:pPr>
                      <a:r>
                        <a:rPr lang="fr-FR" sz="1800" b="1" dirty="0">
                          <a:solidFill>
                            <a:schemeClr val="bg1"/>
                          </a:solidFill>
                          <a:latin typeface="Times New Roman"/>
                          <a:ea typeface="Times New Roman"/>
                          <a:cs typeface="Arabic Transparent"/>
                        </a:rPr>
                        <a:t>Idiographie</a:t>
                      </a:r>
                      <a:endParaRPr lang="fr-FR" sz="1400" dirty="0">
                        <a:solidFill>
                          <a:schemeClr val="bg1"/>
                        </a:solidFill>
                        <a:latin typeface="Times New Roman"/>
                        <a:ea typeface="Times New Roman"/>
                        <a:cs typeface="Arabic Transparent"/>
                      </a:endParaRPr>
                    </a:p>
                    <a:p>
                      <a:pPr marL="342900" lvl="0" indent="-342900" algn="just" rtl="0">
                        <a:spcAft>
                          <a:spcPts val="0"/>
                        </a:spcAft>
                        <a:buFont typeface="Times New Roman"/>
                        <a:buChar char="-"/>
                        <a:tabLst>
                          <a:tab pos="388620" algn="r"/>
                          <a:tab pos="457200" algn="l"/>
                        </a:tabLst>
                      </a:pPr>
                      <a:r>
                        <a:rPr lang="fr-FR" sz="1800" b="1" dirty="0">
                          <a:solidFill>
                            <a:schemeClr val="bg1"/>
                          </a:solidFill>
                          <a:latin typeface="Times New Roman"/>
                          <a:ea typeface="Times New Roman"/>
                          <a:cs typeface="Arabic Transparent"/>
                        </a:rPr>
                        <a:t>Empathie</a:t>
                      </a:r>
                      <a:r>
                        <a:rPr lang="fr-FR" sz="1800" dirty="0">
                          <a:solidFill>
                            <a:schemeClr val="bg1"/>
                          </a:solidFill>
                          <a:latin typeface="Times New Roman"/>
                          <a:ea typeface="Times New Roman"/>
                          <a:cs typeface="Arabic Transparent"/>
                        </a:rPr>
                        <a:t> (</a:t>
                      </a:r>
                      <a:r>
                        <a:rPr lang="ar-DZ" sz="1800" dirty="0">
                          <a:solidFill>
                            <a:schemeClr val="bg1"/>
                          </a:solidFill>
                          <a:latin typeface="Times New Roman"/>
                          <a:ea typeface="Times New Roman"/>
                          <a:cs typeface="Arabic Transparent"/>
                        </a:rPr>
                        <a:t>تقمص</a:t>
                      </a:r>
                      <a:r>
                        <a:rPr lang="fr-FR" sz="1800" dirty="0">
                          <a:solidFill>
                            <a:schemeClr val="bg1"/>
                          </a:solidFill>
                          <a:latin typeface="Times New Roman"/>
                          <a:ea typeface="Times New Roman"/>
                          <a:cs typeface="Arabic Transparent"/>
                        </a:rPr>
                        <a:t>)</a:t>
                      </a:r>
                      <a:endParaRPr lang="fr-FR" sz="1400" dirty="0">
                        <a:solidFill>
                          <a:schemeClr val="bg1"/>
                        </a:solidFill>
                        <a:latin typeface="Times New Roman"/>
                        <a:ea typeface="Times New Roman"/>
                        <a:cs typeface="Arabic Transparent"/>
                      </a:endParaRPr>
                    </a:p>
                    <a:p>
                      <a:pPr algn="ctr" rtl="0">
                        <a:spcAft>
                          <a:spcPts val="0"/>
                        </a:spcAft>
                        <a:tabLst>
                          <a:tab pos="388620" algn="r"/>
                        </a:tabLst>
                      </a:pPr>
                      <a:r>
                        <a:rPr lang="fr-FR" sz="1800" b="1" dirty="0">
                          <a:solidFill>
                            <a:schemeClr val="bg1"/>
                          </a:solidFill>
                          <a:latin typeface="Times New Roman"/>
                          <a:ea typeface="Times New Roman"/>
                          <a:cs typeface="Arabic Transparent"/>
                        </a:rPr>
                        <a:t>(révélatrice)</a:t>
                      </a:r>
                      <a:endParaRPr lang="fr-FR" sz="1400" dirty="0">
                        <a:solidFill>
                          <a:schemeClr val="bg1"/>
                        </a:solidFill>
                        <a:latin typeface="Times New Roman"/>
                        <a:ea typeface="Times New Roman"/>
                      </a:endParaRPr>
                    </a:p>
                    <a:p>
                      <a:pPr algn="ctr" rtl="1">
                        <a:spcAft>
                          <a:spcPts val="0"/>
                        </a:spcAft>
                        <a:tabLst>
                          <a:tab pos="388620" algn="r"/>
                        </a:tabLst>
                      </a:pPr>
                      <a:r>
                        <a:rPr lang="ar-DZ" sz="1800" b="1" dirty="0">
                          <a:solidFill>
                            <a:schemeClr val="bg1"/>
                          </a:solidFill>
                          <a:latin typeface="Times New Roman"/>
                          <a:ea typeface="Times New Roman"/>
                          <a:cs typeface="Arabic Transparent"/>
                        </a:rPr>
                        <a:t>تكشف التجربة المعاشة من طرف الباحث</a:t>
                      </a:r>
                      <a:endParaRPr lang="fr-FR" sz="1400"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1">
                        <a:spcAft>
                          <a:spcPts val="0"/>
                        </a:spcAft>
                        <a:tabLst>
                          <a:tab pos="388620" algn="r"/>
                        </a:tabLst>
                      </a:pPr>
                      <a:r>
                        <a:rPr lang="ar-DZ" sz="1800" dirty="0">
                          <a:solidFill>
                            <a:schemeClr val="bg1"/>
                          </a:solidFill>
                          <a:latin typeface="Times New Roman"/>
                          <a:ea typeface="Times New Roman"/>
                          <a:cs typeface="Arabic Transparent"/>
                        </a:rPr>
                        <a:t>- </a:t>
                      </a:r>
                      <a:r>
                        <a:rPr lang="ar-DZ" sz="1800" b="1" dirty="0">
                          <a:solidFill>
                            <a:schemeClr val="bg1"/>
                          </a:solidFill>
                          <a:latin typeface="Times New Roman"/>
                          <a:ea typeface="Times New Roman"/>
                          <a:cs typeface="Arabic Transparent"/>
                        </a:rPr>
                        <a:t>ملائمة</a:t>
                      </a:r>
                      <a:r>
                        <a:rPr lang="fr-FR" sz="1800" b="1" baseline="0" dirty="0">
                          <a:solidFill>
                            <a:schemeClr val="bg1"/>
                          </a:solidFill>
                          <a:latin typeface="Times New Roman"/>
                          <a:ea typeface="Times New Roman"/>
                          <a:cs typeface="Arabic Transparent"/>
                        </a:rPr>
                        <a:t> </a:t>
                      </a:r>
                      <a:r>
                        <a:rPr lang="fr-FR" sz="1800" b="1" dirty="0">
                          <a:solidFill>
                            <a:schemeClr val="bg1"/>
                          </a:solidFill>
                          <a:latin typeface="Times New Roman"/>
                          <a:ea typeface="Times New Roman"/>
                          <a:cs typeface="Arabic Transparent"/>
                        </a:rPr>
                        <a:t>Adéquation/  convenance       Glaserfeld, 1988 </a:t>
                      </a:r>
                      <a:endParaRPr lang="fr-FR" sz="1400" dirty="0">
                        <a:solidFill>
                          <a:schemeClr val="bg1"/>
                        </a:solidFill>
                        <a:latin typeface="Times New Roman"/>
                        <a:ea typeface="Times New Roman"/>
                      </a:endParaRPr>
                    </a:p>
                    <a:p>
                      <a:pPr algn="l" rtl="1">
                        <a:spcAft>
                          <a:spcPts val="0"/>
                        </a:spcAft>
                        <a:tabLst>
                          <a:tab pos="388620" algn="r"/>
                        </a:tabLst>
                      </a:pPr>
                      <a:r>
                        <a:rPr lang="ar-DZ" sz="1800" b="1" dirty="0">
                          <a:solidFill>
                            <a:schemeClr val="bg1"/>
                          </a:solidFill>
                          <a:latin typeface="Times New Roman"/>
                          <a:ea typeface="Times New Roman"/>
                          <a:cs typeface="Arabic Transparent"/>
                        </a:rPr>
                        <a:t>- قابلية التعلم </a:t>
                      </a:r>
                      <a:r>
                        <a:rPr lang="fr-FR" sz="1800" b="1" dirty="0">
                          <a:solidFill>
                            <a:schemeClr val="bg1"/>
                          </a:solidFill>
                          <a:latin typeface="Times New Roman"/>
                          <a:ea typeface="Times New Roman"/>
                          <a:cs typeface="Arabic Transparent"/>
                        </a:rPr>
                        <a:t>Enseignabilité/       Le Moigne 1995 </a:t>
                      </a:r>
                      <a:endParaRPr lang="fr-FR" sz="1400" dirty="0">
                        <a:solidFill>
                          <a:schemeClr val="bg1"/>
                        </a:solidFill>
                        <a:latin typeface="Times New Roman"/>
                        <a:ea typeface="Times New Roman"/>
                      </a:endParaRPr>
                    </a:p>
                  </a:txBody>
                  <a:tcPr marL="46607" marR="466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5" name="Espace réservé du numéro de diapositive 4"/>
          <p:cNvSpPr>
            <a:spLocks noGrp="1"/>
          </p:cNvSpPr>
          <p:nvPr>
            <p:ph type="sldNum" sz="quarter" idx="12"/>
          </p:nvPr>
        </p:nvSpPr>
        <p:spPr/>
        <p:txBody>
          <a:bodyPr/>
          <a:lstStyle/>
          <a:p>
            <a:fld id="{FB56037D-43BB-46E5-BBD8-1DDFCC44719C}" type="slidenum">
              <a:rPr lang="fr-FR" smtClean="0"/>
              <a:pPr/>
              <a:t>18</a:t>
            </a:fld>
            <a:endParaRPr lang="fr-FR"/>
          </a:p>
        </p:txBody>
      </p:sp>
      <p:sp>
        <p:nvSpPr>
          <p:cNvPr id="6" name="Rectangle 1"/>
          <p:cNvSpPr>
            <a:spLocks noChangeArrowheads="1"/>
          </p:cNvSpPr>
          <p:nvPr/>
        </p:nvSpPr>
        <p:spPr bwMode="auto">
          <a:xfrm>
            <a:off x="0" y="6631568"/>
            <a:ext cx="9144000" cy="369332"/>
          </a:xfrm>
          <a:prstGeom prst="rect">
            <a:avLst/>
          </a:prstGeom>
          <a:solidFill>
            <a:schemeClr val="tx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388938" algn="r"/>
              </a:tabLst>
            </a:pPr>
            <a:r>
              <a:rPr kumimoji="0" lang="ar-DZ" b="1" i="1" u="sng" strike="noStrike" cap="none" normalizeH="0" baseline="0" dirty="0">
                <a:ln>
                  <a:noFill/>
                </a:ln>
                <a:solidFill>
                  <a:schemeClr val="bg1"/>
                </a:solidFill>
                <a:effectLst/>
                <a:latin typeface="Arial" pitchFamily="34" charset="0"/>
                <a:ea typeface="Times New Roman" pitchFamily="18" charset="0"/>
                <a:cs typeface="Arabic Transparent" pitchFamily="2" charset="-78"/>
              </a:rPr>
              <a:t>(المصدر (بتصرف): </a:t>
            </a:r>
            <a:r>
              <a:rPr kumimoji="0" lang="fr-FR" b="1" i="1" u="sng" strike="noStrike" cap="none" normalizeH="0" baseline="0" dirty="0">
                <a:ln>
                  <a:noFill/>
                </a:ln>
                <a:solidFill>
                  <a:schemeClr val="bg1"/>
                </a:solidFill>
                <a:effectLst/>
                <a:latin typeface="Arial" pitchFamily="34" charset="0"/>
                <a:ea typeface="Times New Roman" pitchFamily="18" charset="0"/>
                <a:cs typeface="Arabic Transparent" pitchFamily="2" charset="-78"/>
              </a:rPr>
              <a:t>Thiétart, pp 14-15.</a:t>
            </a:r>
            <a:r>
              <a:rPr kumimoji="0" lang="ar-DZ" b="1" i="1" u="sng" strike="noStrike" cap="none" normalizeH="0" baseline="0" dirty="0">
                <a:ln>
                  <a:noFill/>
                </a:ln>
                <a:solidFill>
                  <a:schemeClr val="bg1"/>
                </a:solidFill>
                <a:effectLst/>
                <a:latin typeface="Arial" pitchFamily="34" charset="0"/>
                <a:ea typeface="Times New Roman" pitchFamily="18" charset="0"/>
                <a:cs typeface="Arabic Transparent" pitchFamily="2" charset="-78"/>
              </a:rPr>
              <a:t>)</a:t>
            </a:r>
            <a:endParaRPr kumimoji="0" lang="ar-DZ" b="1" i="0" u="none" strike="noStrike" cap="none" normalizeH="0" baseline="0" dirty="0">
              <a:ln>
                <a:noFill/>
              </a:ln>
              <a:solidFill>
                <a:schemeClr val="bg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214281" y="1500174"/>
          <a:ext cx="8715437" cy="3434716"/>
        </p:xfrm>
        <a:graphic>
          <a:graphicData uri="http://schemas.openxmlformats.org/drawingml/2006/table">
            <a:tbl>
              <a:tblPr rtl="1"/>
              <a:tblGrid>
                <a:gridCol w="2647992">
                  <a:extLst>
                    <a:ext uri="{9D8B030D-6E8A-4147-A177-3AD203B41FA5}">
                      <a16:colId xmlns:a16="http://schemas.microsoft.com/office/drawing/2014/main" val="20000"/>
                    </a:ext>
                  </a:extLst>
                </a:gridCol>
                <a:gridCol w="1263611">
                  <a:extLst>
                    <a:ext uri="{9D8B030D-6E8A-4147-A177-3AD203B41FA5}">
                      <a16:colId xmlns:a16="http://schemas.microsoft.com/office/drawing/2014/main" val="20001"/>
                    </a:ext>
                  </a:extLst>
                </a:gridCol>
                <a:gridCol w="1524316">
                  <a:extLst>
                    <a:ext uri="{9D8B030D-6E8A-4147-A177-3AD203B41FA5}">
                      <a16:colId xmlns:a16="http://schemas.microsoft.com/office/drawing/2014/main" val="20002"/>
                    </a:ext>
                  </a:extLst>
                </a:gridCol>
                <a:gridCol w="1810764">
                  <a:extLst>
                    <a:ext uri="{9D8B030D-6E8A-4147-A177-3AD203B41FA5}">
                      <a16:colId xmlns:a16="http://schemas.microsoft.com/office/drawing/2014/main" val="20003"/>
                    </a:ext>
                  </a:extLst>
                </a:gridCol>
                <a:gridCol w="1468754">
                  <a:extLst>
                    <a:ext uri="{9D8B030D-6E8A-4147-A177-3AD203B41FA5}">
                      <a16:colId xmlns:a16="http://schemas.microsoft.com/office/drawing/2014/main" val="20004"/>
                    </a:ext>
                  </a:extLst>
                </a:gridCol>
              </a:tblGrid>
              <a:tr h="1301116">
                <a:tc>
                  <a:txBody>
                    <a:bodyPr/>
                    <a:lstStyle/>
                    <a:p>
                      <a:pPr algn="ctr" rtl="1">
                        <a:spcAft>
                          <a:spcPts val="0"/>
                        </a:spcAft>
                        <a:tabLst>
                          <a:tab pos="388620" algn="r"/>
                        </a:tabLst>
                      </a:pPr>
                      <a:r>
                        <a:rPr lang="ar-DZ" sz="4000" b="1" dirty="0">
                          <a:solidFill>
                            <a:srgbClr val="C00000"/>
                          </a:solidFill>
                          <a:latin typeface="Times New Roman"/>
                          <a:ea typeface="Times New Roman"/>
                          <a:cs typeface="Arabic Transparent"/>
                        </a:rPr>
                        <a:t>النموذج</a:t>
                      </a:r>
                    </a:p>
                  </a:txBody>
                  <a:tcPr marL="68154" marR="68154" marT="0" marB="0" anchor="ctr">
                    <a:lnL>
                      <a:noFill/>
                    </a:lnL>
                    <a:lnR>
                      <a:noFill/>
                    </a:lnR>
                    <a:lnT>
                      <a:noFill/>
                    </a:lnT>
                    <a:lnB>
                      <a:noFill/>
                    </a:lnB>
                    <a:solidFill>
                      <a:srgbClr val="FF0000">
                        <a:alpha val="33000"/>
                      </a:srgbClr>
                    </a:solidFill>
                  </a:tcPr>
                </a:tc>
                <a:tc>
                  <a:txBody>
                    <a:bodyPr/>
                    <a:lstStyle/>
                    <a:p>
                      <a:pPr algn="ctr" rtl="1">
                        <a:spcAft>
                          <a:spcPts val="0"/>
                        </a:spcAft>
                        <a:tabLst>
                          <a:tab pos="388620" algn="r"/>
                        </a:tabLst>
                      </a:pPr>
                      <a:r>
                        <a:rPr lang="ar-DZ" sz="2400" b="1" dirty="0">
                          <a:solidFill>
                            <a:schemeClr val="tx2">
                              <a:lumMod val="75000"/>
                            </a:schemeClr>
                          </a:solidFill>
                          <a:latin typeface="Times New Roman"/>
                          <a:ea typeface="Times New Roman"/>
                          <a:cs typeface="Arabic Transparent"/>
                        </a:rPr>
                        <a:t>طبيعة المعرفة المنتجة</a:t>
                      </a:r>
                      <a:endParaRPr lang="fr-FR" sz="2000" dirty="0">
                        <a:solidFill>
                          <a:schemeClr val="tx2">
                            <a:lumMod val="75000"/>
                          </a:schemeClr>
                        </a:solidFill>
                        <a:latin typeface="Times New Roman"/>
                        <a:ea typeface="Times New Roman"/>
                      </a:endParaRPr>
                    </a:p>
                  </a:txBody>
                  <a:tcPr marL="68154" marR="68154" marT="0" marB="0" anchor="ctr">
                    <a:lnL>
                      <a:noFill/>
                    </a:lnL>
                    <a:lnR>
                      <a:noFill/>
                    </a:lnR>
                    <a:lnT>
                      <a:noFill/>
                    </a:lnT>
                    <a:lnB>
                      <a:noFill/>
                    </a:lnB>
                    <a:solidFill>
                      <a:srgbClr val="FF0000">
                        <a:alpha val="33000"/>
                      </a:srgbClr>
                    </a:solidFill>
                  </a:tcPr>
                </a:tc>
                <a:tc>
                  <a:txBody>
                    <a:bodyPr/>
                    <a:lstStyle/>
                    <a:p>
                      <a:pPr algn="ctr" rtl="1">
                        <a:spcAft>
                          <a:spcPts val="0"/>
                        </a:spcAft>
                        <a:tabLst>
                          <a:tab pos="388620" algn="r"/>
                        </a:tabLst>
                      </a:pPr>
                      <a:r>
                        <a:rPr lang="ar-DZ" sz="2400" b="1" dirty="0">
                          <a:solidFill>
                            <a:schemeClr val="tx1"/>
                          </a:solidFill>
                          <a:latin typeface="Times New Roman"/>
                          <a:ea typeface="Times New Roman"/>
                          <a:cs typeface="Arabic Transparent"/>
                        </a:rPr>
                        <a:t>طبيعة</a:t>
                      </a:r>
                      <a:endParaRPr lang="fr-FR" sz="2000" dirty="0">
                        <a:solidFill>
                          <a:schemeClr val="tx1"/>
                        </a:solidFill>
                        <a:latin typeface="Times New Roman"/>
                        <a:ea typeface="Times New Roman"/>
                      </a:endParaRPr>
                    </a:p>
                    <a:p>
                      <a:pPr algn="ctr" rtl="1">
                        <a:spcAft>
                          <a:spcPts val="0"/>
                        </a:spcAft>
                        <a:tabLst>
                          <a:tab pos="388620" algn="r"/>
                        </a:tabLst>
                      </a:pPr>
                      <a:r>
                        <a:rPr lang="ar-DZ" sz="2400" b="1" dirty="0">
                          <a:solidFill>
                            <a:schemeClr val="tx1"/>
                          </a:solidFill>
                          <a:latin typeface="Times New Roman"/>
                          <a:ea typeface="Times New Roman"/>
                          <a:cs typeface="Arabic Transparent"/>
                        </a:rPr>
                        <a:t> الواقع</a:t>
                      </a:r>
                      <a:endParaRPr lang="fr-FR" sz="2000" dirty="0">
                        <a:solidFill>
                          <a:schemeClr val="tx1"/>
                        </a:solidFill>
                        <a:latin typeface="Times New Roman"/>
                        <a:ea typeface="Times New Roman"/>
                      </a:endParaRPr>
                    </a:p>
                    <a:p>
                      <a:pPr algn="ctr" rtl="1">
                        <a:spcAft>
                          <a:spcPts val="0"/>
                        </a:spcAft>
                        <a:tabLst>
                          <a:tab pos="388620" algn="r"/>
                        </a:tabLst>
                      </a:pPr>
                      <a:r>
                        <a:rPr lang="ar-DZ" sz="2400" b="1" dirty="0">
                          <a:solidFill>
                            <a:schemeClr val="tx1"/>
                          </a:solidFill>
                          <a:latin typeface="Times New Roman"/>
                          <a:ea typeface="Times New Roman"/>
                          <a:cs typeface="Arabic Transparent"/>
                        </a:rPr>
                        <a:t> </a:t>
                      </a:r>
                      <a:r>
                        <a:rPr lang="ar-DZ" sz="2800" b="1" dirty="0">
                          <a:solidFill>
                            <a:schemeClr val="tx1"/>
                          </a:solidFill>
                          <a:latin typeface="Times New Roman"/>
                          <a:ea typeface="Times New Roman"/>
                          <a:cs typeface="Arabic Transparent"/>
                        </a:rPr>
                        <a:t>(01)</a:t>
                      </a:r>
                      <a:endParaRPr lang="fr-FR" sz="2000" dirty="0">
                        <a:solidFill>
                          <a:schemeClr val="tx1"/>
                        </a:solidFill>
                        <a:latin typeface="Times New Roman"/>
                        <a:ea typeface="Times New Roman"/>
                      </a:endParaRPr>
                    </a:p>
                  </a:txBody>
                  <a:tcPr marL="68154" marR="68154" marT="0" marB="0" anchor="ctr">
                    <a:lnL>
                      <a:noFill/>
                    </a:lnL>
                    <a:lnR>
                      <a:noFill/>
                    </a:lnR>
                    <a:lnT>
                      <a:noFill/>
                    </a:lnT>
                    <a:lnB>
                      <a:noFill/>
                    </a:lnB>
                    <a:solidFill>
                      <a:schemeClr val="bg1">
                        <a:alpha val="33000"/>
                      </a:schemeClr>
                    </a:solidFill>
                  </a:tcPr>
                </a:tc>
                <a:tc>
                  <a:txBody>
                    <a:bodyPr/>
                    <a:lstStyle/>
                    <a:p>
                      <a:pPr algn="ctr" rtl="1">
                        <a:spcAft>
                          <a:spcPts val="0"/>
                        </a:spcAft>
                        <a:tabLst>
                          <a:tab pos="388620" algn="r"/>
                        </a:tabLst>
                      </a:pPr>
                      <a:r>
                        <a:rPr lang="ar-DZ" sz="2400" b="1" dirty="0">
                          <a:solidFill>
                            <a:schemeClr val="tx1"/>
                          </a:solidFill>
                          <a:latin typeface="Times New Roman"/>
                          <a:ea typeface="Times New Roman"/>
                          <a:cs typeface="Arabic Transparent"/>
                        </a:rPr>
                        <a:t>طبيعة العلاقة </a:t>
                      </a:r>
                      <a:endParaRPr lang="fr-FR" sz="2000" dirty="0">
                        <a:solidFill>
                          <a:schemeClr val="tx1"/>
                        </a:solidFill>
                        <a:latin typeface="Times New Roman"/>
                        <a:ea typeface="Times New Roman"/>
                      </a:endParaRPr>
                    </a:p>
                    <a:p>
                      <a:pPr algn="ctr" rtl="1">
                        <a:spcAft>
                          <a:spcPts val="0"/>
                        </a:spcAft>
                        <a:tabLst>
                          <a:tab pos="388620" algn="r"/>
                        </a:tabLst>
                      </a:pPr>
                      <a:r>
                        <a:rPr lang="fr-FR" sz="2400" b="1" dirty="0">
                          <a:solidFill>
                            <a:schemeClr val="tx1"/>
                          </a:solidFill>
                          <a:latin typeface="Times New Roman"/>
                          <a:ea typeface="Times New Roman"/>
                          <a:cs typeface="Arabic Transparent"/>
                        </a:rPr>
                        <a:t>Objet/Sujet    </a:t>
                      </a:r>
                      <a:r>
                        <a:rPr lang="fr-FR" sz="2800" b="1" dirty="0">
                          <a:solidFill>
                            <a:schemeClr val="tx1"/>
                          </a:solidFill>
                          <a:latin typeface="Times New Roman"/>
                          <a:ea typeface="Times New Roman"/>
                          <a:cs typeface="Arabic Transparent"/>
                        </a:rPr>
                        <a:t>(02)</a:t>
                      </a:r>
                      <a:endParaRPr lang="fr-FR" sz="1400" dirty="0">
                        <a:solidFill>
                          <a:schemeClr val="tx1"/>
                        </a:solidFill>
                        <a:latin typeface="Times New Roman"/>
                        <a:ea typeface="Times New Roman"/>
                      </a:endParaRPr>
                    </a:p>
                  </a:txBody>
                  <a:tcPr marL="68154" marR="68154" marT="0" marB="0" anchor="ctr">
                    <a:lnL>
                      <a:noFill/>
                    </a:lnL>
                    <a:lnR>
                      <a:noFill/>
                    </a:lnR>
                    <a:lnT>
                      <a:noFill/>
                    </a:lnT>
                    <a:lnB>
                      <a:noFill/>
                    </a:lnB>
                    <a:solidFill>
                      <a:schemeClr val="bg1">
                        <a:alpha val="33000"/>
                      </a:schemeClr>
                    </a:solidFill>
                  </a:tcPr>
                </a:tc>
                <a:tc>
                  <a:txBody>
                    <a:bodyPr/>
                    <a:lstStyle/>
                    <a:p>
                      <a:pPr algn="ctr" rtl="1">
                        <a:spcAft>
                          <a:spcPts val="0"/>
                        </a:spcAft>
                        <a:tabLst>
                          <a:tab pos="388620" algn="r"/>
                        </a:tabLst>
                      </a:pPr>
                      <a:r>
                        <a:rPr lang="ar-DZ" sz="2400" b="1" dirty="0">
                          <a:solidFill>
                            <a:schemeClr val="tx1"/>
                          </a:solidFill>
                          <a:latin typeface="Times New Roman"/>
                          <a:ea typeface="Times New Roman"/>
                          <a:cs typeface="Arabic Transparent"/>
                        </a:rPr>
                        <a:t>نظرة العالم الاجتماعي</a:t>
                      </a:r>
                      <a:endParaRPr lang="fr-FR" sz="2000" dirty="0">
                        <a:solidFill>
                          <a:schemeClr val="tx1"/>
                        </a:solidFill>
                        <a:latin typeface="Times New Roman"/>
                        <a:ea typeface="Times New Roman"/>
                      </a:endParaRPr>
                    </a:p>
                    <a:p>
                      <a:pPr algn="ctr" rtl="1">
                        <a:spcAft>
                          <a:spcPts val="0"/>
                        </a:spcAft>
                        <a:tabLst>
                          <a:tab pos="388620" algn="r"/>
                        </a:tabLst>
                      </a:pPr>
                      <a:r>
                        <a:rPr lang="ar-DZ" sz="2800" b="1" dirty="0">
                          <a:solidFill>
                            <a:schemeClr val="tx1"/>
                          </a:solidFill>
                          <a:latin typeface="Times New Roman"/>
                          <a:ea typeface="Times New Roman"/>
                          <a:cs typeface="Arabic Transparent"/>
                        </a:rPr>
                        <a:t> (03)</a:t>
                      </a:r>
                      <a:endParaRPr lang="fr-FR" sz="2400" dirty="0">
                        <a:solidFill>
                          <a:schemeClr val="tx1"/>
                        </a:solidFill>
                        <a:latin typeface="Times New Roman"/>
                        <a:ea typeface="Times New Roman"/>
                      </a:endParaRPr>
                    </a:p>
                  </a:txBody>
                  <a:tcPr marL="68154" marR="68154" marT="0" marB="0" anchor="ctr">
                    <a:lnL>
                      <a:noFill/>
                    </a:lnL>
                    <a:lnR>
                      <a:noFill/>
                    </a:lnR>
                    <a:lnT>
                      <a:noFill/>
                    </a:lnT>
                    <a:lnB>
                      <a:noFill/>
                    </a:lnB>
                    <a:solidFill>
                      <a:schemeClr val="bg1">
                        <a:alpha val="33000"/>
                      </a:schemeClr>
                    </a:solidFill>
                  </a:tcPr>
                </a:tc>
                <a:extLst>
                  <a:ext uri="{0D108BD9-81ED-4DB2-BD59-A6C34878D82A}">
                    <a16:rowId xmlns:a16="http://schemas.microsoft.com/office/drawing/2014/main" val="10000"/>
                  </a:ext>
                </a:extLst>
              </a:tr>
              <a:tr h="635051">
                <a:tc>
                  <a:txBody>
                    <a:bodyPr/>
                    <a:lstStyle/>
                    <a:p>
                      <a:pPr algn="ctr" rtl="1">
                        <a:spcAft>
                          <a:spcPts val="0"/>
                        </a:spcAft>
                        <a:tabLst>
                          <a:tab pos="388620" algn="r"/>
                        </a:tabLst>
                      </a:pPr>
                      <a:r>
                        <a:rPr lang="ar-DZ" sz="2800" b="1" dirty="0">
                          <a:solidFill>
                            <a:schemeClr val="tx2">
                              <a:lumMod val="75000"/>
                            </a:schemeClr>
                          </a:solidFill>
                          <a:latin typeface="Times New Roman"/>
                          <a:ea typeface="Times New Roman"/>
                          <a:cs typeface="Arabic Transparent"/>
                        </a:rPr>
                        <a:t> </a:t>
                      </a:r>
                      <a:r>
                        <a:rPr lang="fr-FR" sz="2800" b="1" dirty="0">
                          <a:solidFill>
                            <a:schemeClr val="tx2">
                              <a:lumMod val="75000"/>
                            </a:schemeClr>
                          </a:solidFill>
                          <a:latin typeface="Times New Roman"/>
                          <a:ea typeface="Times New Roman"/>
                          <a:cs typeface="Arabic Transparent"/>
                        </a:rPr>
                        <a:t>Positiviste</a:t>
                      </a:r>
                      <a:endParaRPr lang="fr-FR" sz="2400" b="1" dirty="0">
                        <a:solidFill>
                          <a:schemeClr val="tx2">
                            <a:lumMod val="75000"/>
                          </a:schemeClr>
                        </a:solidFill>
                        <a:latin typeface="Times New Roman"/>
                        <a:ea typeface="Times New Roman"/>
                      </a:endParaRPr>
                    </a:p>
                  </a:txBody>
                  <a:tcPr marL="68154" marR="68154" marT="0" marB="0" anchor="ctr">
                    <a:lnL>
                      <a:noFill/>
                    </a:lnL>
                    <a:lnR>
                      <a:noFill/>
                    </a:lnR>
                    <a:lnT>
                      <a:noFill/>
                    </a:lnT>
                    <a:lnB>
                      <a:noFill/>
                    </a:lnB>
                    <a:solidFill>
                      <a:schemeClr val="accent1">
                        <a:lumMod val="60000"/>
                        <a:lumOff val="40000"/>
                        <a:alpha val="79000"/>
                      </a:schemeClr>
                    </a:solidFill>
                  </a:tcPr>
                </a:tc>
                <a:tc>
                  <a:txBody>
                    <a:bodyPr/>
                    <a:lstStyle/>
                    <a:p>
                      <a:pPr algn="ctr" rtl="1">
                        <a:spcAft>
                          <a:spcPts val="0"/>
                        </a:spcAft>
                        <a:tabLst>
                          <a:tab pos="388620" algn="r"/>
                        </a:tabLst>
                      </a:pPr>
                      <a:r>
                        <a:rPr lang="ar-DZ" sz="2400" b="1" dirty="0">
                          <a:solidFill>
                            <a:schemeClr val="tx1"/>
                          </a:solidFill>
                          <a:latin typeface="Times New Roman"/>
                          <a:ea typeface="Times New Roman"/>
                          <a:cs typeface="Arabic Transparent"/>
                        </a:rPr>
                        <a:t>موضوعية غير ظرفية</a:t>
                      </a:r>
                      <a:endParaRPr lang="fr-FR" sz="2000" b="1" dirty="0">
                        <a:solidFill>
                          <a:schemeClr val="tx1"/>
                        </a:solidFill>
                        <a:latin typeface="Times New Roman"/>
                        <a:ea typeface="Times New Roman"/>
                      </a:endParaRPr>
                    </a:p>
                  </a:txBody>
                  <a:tcPr marL="68154" marR="68154" marT="0" marB="0" anchor="ctr">
                    <a:lnL>
                      <a:noFill/>
                    </a:lnL>
                    <a:lnR>
                      <a:noFill/>
                    </a:lnR>
                    <a:lnT>
                      <a:noFill/>
                    </a:lnT>
                    <a:lnB>
                      <a:noFill/>
                    </a:lnB>
                    <a:solidFill>
                      <a:schemeClr val="accent1">
                        <a:lumMod val="60000"/>
                        <a:lumOff val="40000"/>
                        <a:alpha val="79000"/>
                      </a:schemeClr>
                    </a:solidFill>
                  </a:tcPr>
                </a:tc>
                <a:tc>
                  <a:txBody>
                    <a:bodyPr/>
                    <a:lstStyle/>
                    <a:p>
                      <a:pPr algn="ctr" rtl="1">
                        <a:spcAft>
                          <a:spcPts val="0"/>
                        </a:spcAft>
                        <a:tabLst>
                          <a:tab pos="388620" algn="r"/>
                        </a:tabLst>
                      </a:pPr>
                      <a:r>
                        <a:rPr lang="ar-DZ" sz="2800" b="1" dirty="0">
                          <a:solidFill>
                            <a:schemeClr val="tx2">
                              <a:lumMod val="75000"/>
                            </a:schemeClr>
                          </a:solidFill>
                          <a:latin typeface="Times New Roman"/>
                          <a:ea typeface="Times New Roman"/>
                          <a:cs typeface="Arabic Transparent"/>
                        </a:rPr>
                        <a:t>فرضية عقلانية</a:t>
                      </a:r>
                      <a:endParaRPr lang="fr-FR" sz="2400" b="1" dirty="0">
                        <a:solidFill>
                          <a:schemeClr val="tx2">
                            <a:lumMod val="75000"/>
                          </a:schemeClr>
                        </a:solidFill>
                        <a:latin typeface="Times New Roman"/>
                        <a:ea typeface="Times New Roman"/>
                      </a:endParaRPr>
                    </a:p>
                  </a:txBody>
                  <a:tcPr marL="68154" marR="68154" marT="0" marB="0" anchor="ctr">
                    <a:lnL>
                      <a:noFill/>
                    </a:lnL>
                    <a:lnR>
                      <a:noFill/>
                    </a:lnR>
                    <a:lnT>
                      <a:noFill/>
                    </a:lnT>
                    <a:lnB>
                      <a:noFill/>
                    </a:lnB>
                    <a:solidFill>
                      <a:schemeClr val="accent1">
                        <a:lumMod val="60000"/>
                        <a:lumOff val="40000"/>
                        <a:alpha val="79000"/>
                      </a:schemeClr>
                    </a:solidFill>
                  </a:tcPr>
                </a:tc>
                <a:tc>
                  <a:txBody>
                    <a:bodyPr/>
                    <a:lstStyle/>
                    <a:p>
                      <a:pPr algn="ctr" rtl="1">
                        <a:spcAft>
                          <a:spcPts val="0"/>
                        </a:spcAft>
                        <a:tabLst>
                          <a:tab pos="388620" algn="r"/>
                        </a:tabLst>
                      </a:pPr>
                      <a:r>
                        <a:rPr lang="ar-DZ" sz="2800" b="1" dirty="0">
                          <a:solidFill>
                            <a:schemeClr val="tx2">
                              <a:lumMod val="75000"/>
                            </a:schemeClr>
                          </a:solidFill>
                          <a:latin typeface="Times New Roman"/>
                          <a:ea typeface="Times New Roman"/>
                          <a:cs typeface="Arabic Transparent"/>
                        </a:rPr>
                        <a:t>استقلالية</a:t>
                      </a:r>
                      <a:endParaRPr lang="fr-FR" sz="2400" b="1" dirty="0">
                        <a:solidFill>
                          <a:schemeClr val="tx2">
                            <a:lumMod val="75000"/>
                          </a:schemeClr>
                        </a:solidFill>
                        <a:latin typeface="Times New Roman"/>
                        <a:ea typeface="Times New Roman"/>
                      </a:endParaRPr>
                    </a:p>
                  </a:txBody>
                  <a:tcPr marL="68154" marR="68154" marT="0" marB="0" anchor="ctr">
                    <a:lnL>
                      <a:noFill/>
                    </a:lnL>
                    <a:lnR>
                      <a:noFill/>
                    </a:lnR>
                    <a:lnT>
                      <a:noFill/>
                    </a:lnT>
                    <a:lnB>
                      <a:noFill/>
                    </a:lnB>
                    <a:solidFill>
                      <a:schemeClr val="accent1">
                        <a:lumMod val="60000"/>
                        <a:lumOff val="40000"/>
                        <a:alpha val="79000"/>
                      </a:schemeClr>
                    </a:solidFill>
                  </a:tcPr>
                </a:tc>
                <a:tc>
                  <a:txBody>
                    <a:bodyPr/>
                    <a:lstStyle/>
                    <a:p>
                      <a:pPr algn="ctr" rtl="1">
                        <a:spcAft>
                          <a:spcPts val="0"/>
                        </a:spcAft>
                        <a:tabLst>
                          <a:tab pos="388620" algn="r"/>
                        </a:tabLst>
                      </a:pPr>
                      <a:r>
                        <a:rPr lang="ar-DZ" sz="2800" b="1" dirty="0">
                          <a:solidFill>
                            <a:schemeClr val="tx2">
                              <a:lumMod val="75000"/>
                            </a:schemeClr>
                          </a:solidFill>
                          <a:latin typeface="Times New Roman"/>
                          <a:ea typeface="Times New Roman"/>
                          <a:cs typeface="Arabic Transparent"/>
                        </a:rPr>
                        <a:t>محددة</a:t>
                      </a:r>
                      <a:endParaRPr lang="fr-FR" sz="2400" b="1" dirty="0">
                        <a:solidFill>
                          <a:schemeClr val="tx2">
                            <a:lumMod val="75000"/>
                          </a:schemeClr>
                        </a:solidFill>
                        <a:latin typeface="Times New Roman"/>
                        <a:ea typeface="Times New Roman"/>
                      </a:endParaRPr>
                    </a:p>
                  </a:txBody>
                  <a:tcPr marL="68154" marR="68154" marT="0" marB="0" anchor="ctr">
                    <a:lnL>
                      <a:noFill/>
                    </a:lnL>
                    <a:lnR>
                      <a:noFill/>
                    </a:lnR>
                    <a:lnT>
                      <a:noFill/>
                    </a:lnT>
                    <a:lnB>
                      <a:noFill/>
                    </a:lnB>
                    <a:solidFill>
                      <a:schemeClr val="accent1">
                        <a:lumMod val="60000"/>
                        <a:lumOff val="40000"/>
                        <a:alpha val="79000"/>
                      </a:schemeClr>
                    </a:solidFill>
                  </a:tcPr>
                </a:tc>
                <a:extLst>
                  <a:ext uri="{0D108BD9-81ED-4DB2-BD59-A6C34878D82A}">
                    <a16:rowId xmlns:a16="http://schemas.microsoft.com/office/drawing/2014/main" val="10001"/>
                  </a:ext>
                </a:extLst>
              </a:tr>
              <a:tr h="635051">
                <a:tc>
                  <a:txBody>
                    <a:bodyPr/>
                    <a:lstStyle/>
                    <a:p>
                      <a:pPr algn="ctr" rtl="1">
                        <a:spcAft>
                          <a:spcPts val="0"/>
                        </a:spcAft>
                        <a:tabLst>
                          <a:tab pos="388620" algn="r"/>
                        </a:tabLst>
                      </a:pPr>
                      <a:r>
                        <a:rPr lang="fr-FR" sz="2800" b="1" dirty="0">
                          <a:solidFill>
                            <a:schemeClr val="tx2">
                              <a:lumMod val="75000"/>
                            </a:schemeClr>
                          </a:solidFill>
                          <a:latin typeface="Times New Roman"/>
                          <a:ea typeface="Times New Roman"/>
                          <a:cs typeface="Arabic Transparent"/>
                        </a:rPr>
                        <a:t>Interprétativiste</a:t>
                      </a:r>
                      <a:r>
                        <a:rPr lang="fr-FR" sz="2800" b="1" baseline="0" dirty="0">
                          <a:solidFill>
                            <a:schemeClr val="tx2">
                              <a:lumMod val="75000"/>
                            </a:schemeClr>
                          </a:solidFill>
                          <a:latin typeface="Times New Roman"/>
                          <a:ea typeface="Times New Roman"/>
                          <a:cs typeface="Arabic Transparent"/>
                        </a:rPr>
                        <a:t> &amp; constructiviste </a:t>
                      </a:r>
                      <a:endParaRPr lang="fr-FR" sz="2400" b="1" dirty="0">
                        <a:solidFill>
                          <a:schemeClr val="tx2">
                            <a:lumMod val="75000"/>
                          </a:schemeClr>
                        </a:solidFill>
                        <a:latin typeface="Times New Roman"/>
                        <a:ea typeface="Times New Roman"/>
                      </a:endParaRPr>
                    </a:p>
                  </a:txBody>
                  <a:tcPr marL="68154" marR="68154" marT="0" marB="0" anchor="ctr">
                    <a:lnL>
                      <a:noFill/>
                    </a:lnL>
                    <a:lnR>
                      <a:noFill/>
                    </a:lnR>
                    <a:lnT>
                      <a:noFill/>
                    </a:lnT>
                    <a:lnB>
                      <a:noFill/>
                    </a:lnB>
                    <a:solidFill>
                      <a:srgbClr val="FFFF99">
                        <a:alpha val="81000"/>
                      </a:srgbClr>
                    </a:solidFill>
                  </a:tcPr>
                </a:tc>
                <a:tc>
                  <a:txBody>
                    <a:bodyPr/>
                    <a:lstStyle/>
                    <a:p>
                      <a:pPr algn="ctr" rtl="1">
                        <a:spcAft>
                          <a:spcPts val="0"/>
                        </a:spcAft>
                        <a:tabLst>
                          <a:tab pos="388620" algn="r"/>
                        </a:tabLst>
                      </a:pPr>
                      <a:r>
                        <a:rPr lang="ar-DZ" sz="2800" b="1" dirty="0">
                          <a:solidFill>
                            <a:schemeClr val="tx2">
                              <a:lumMod val="75000"/>
                            </a:schemeClr>
                          </a:solidFill>
                          <a:latin typeface="Times New Roman"/>
                          <a:ea typeface="Times New Roman"/>
                          <a:cs typeface="Arabic Transparent"/>
                        </a:rPr>
                        <a:t>ذاتية ظرفية</a:t>
                      </a:r>
                      <a:endParaRPr lang="fr-FR" sz="2400" b="1" dirty="0">
                        <a:solidFill>
                          <a:schemeClr val="tx2">
                            <a:lumMod val="75000"/>
                          </a:schemeClr>
                        </a:solidFill>
                        <a:latin typeface="Times New Roman"/>
                        <a:ea typeface="Times New Roman"/>
                      </a:endParaRPr>
                    </a:p>
                  </a:txBody>
                  <a:tcPr marL="68154" marR="68154" marT="0" marB="0" anchor="ctr">
                    <a:lnL>
                      <a:noFill/>
                    </a:lnL>
                    <a:lnR>
                      <a:noFill/>
                    </a:lnR>
                    <a:lnT>
                      <a:noFill/>
                    </a:lnT>
                    <a:lnB>
                      <a:noFill/>
                    </a:lnB>
                    <a:solidFill>
                      <a:srgbClr val="FFFF99">
                        <a:alpha val="81000"/>
                      </a:srgbClr>
                    </a:solidFill>
                  </a:tcPr>
                </a:tc>
                <a:tc>
                  <a:txBody>
                    <a:bodyPr/>
                    <a:lstStyle/>
                    <a:p>
                      <a:pPr algn="ctr" rtl="1">
                        <a:spcAft>
                          <a:spcPts val="0"/>
                        </a:spcAft>
                        <a:tabLst>
                          <a:tab pos="388620" algn="r"/>
                        </a:tabLst>
                      </a:pPr>
                      <a:r>
                        <a:rPr lang="ar-DZ" sz="2800" b="1" dirty="0">
                          <a:solidFill>
                            <a:schemeClr val="tx2">
                              <a:lumMod val="75000"/>
                            </a:schemeClr>
                          </a:solidFill>
                          <a:latin typeface="Times New Roman"/>
                          <a:ea typeface="Times New Roman"/>
                          <a:cs typeface="Arabic Transparent"/>
                        </a:rPr>
                        <a:t>فرضية نسبية</a:t>
                      </a:r>
                      <a:endParaRPr lang="fr-FR" sz="2400" b="1" dirty="0">
                        <a:solidFill>
                          <a:schemeClr val="tx2">
                            <a:lumMod val="75000"/>
                          </a:schemeClr>
                        </a:solidFill>
                        <a:latin typeface="Times New Roman"/>
                        <a:ea typeface="Times New Roman"/>
                      </a:endParaRPr>
                    </a:p>
                  </a:txBody>
                  <a:tcPr marL="68154" marR="68154" marT="0" marB="0" anchor="ctr">
                    <a:lnL>
                      <a:noFill/>
                    </a:lnL>
                    <a:lnR>
                      <a:noFill/>
                    </a:lnR>
                    <a:lnT>
                      <a:noFill/>
                    </a:lnT>
                    <a:lnB>
                      <a:noFill/>
                    </a:lnB>
                    <a:solidFill>
                      <a:srgbClr val="FFFF99">
                        <a:alpha val="81000"/>
                      </a:srgbClr>
                    </a:solidFill>
                  </a:tcPr>
                </a:tc>
                <a:tc>
                  <a:txBody>
                    <a:bodyPr/>
                    <a:lstStyle/>
                    <a:p>
                      <a:pPr algn="ctr" rtl="1">
                        <a:spcAft>
                          <a:spcPts val="0"/>
                        </a:spcAft>
                        <a:tabLst>
                          <a:tab pos="388620" algn="r"/>
                        </a:tabLst>
                      </a:pPr>
                      <a:r>
                        <a:rPr lang="ar-DZ" sz="2800" b="1" dirty="0">
                          <a:solidFill>
                            <a:schemeClr val="tx2">
                              <a:lumMod val="75000"/>
                            </a:schemeClr>
                          </a:solidFill>
                          <a:latin typeface="Times New Roman"/>
                          <a:ea typeface="Times New Roman"/>
                          <a:cs typeface="Arabic Transparent"/>
                        </a:rPr>
                        <a:t>تبعية </a:t>
                      </a:r>
                    </a:p>
                    <a:p>
                      <a:pPr algn="ctr" rtl="1">
                        <a:spcAft>
                          <a:spcPts val="0"/>
                        </a:spcAft>
                        <a:tabLst>
                          <a:tab pos="388620" algn="r"/>
                        </a:tabLst>
                      </a:pPr>
                      <a:r>
                        <a:rPr lang="ar-DZ" sz="2800" b="1" dirty="0">
                          <a:solidFill>
                            <a:schemeClr val="tx2">
                              <a:lumMod val="75000"/>
                            </a:schemeClr>
                          </a:solidFill>
                          <a:latin typeface="Times New Roman"/>
                          <a:ea typeface="Times New Roman"/>
                          <a:cs typeface="Arabic Transparent"/>
                        </a:rPr>
                        <a:t>وارتباط</a:t>
                      </a:r>
                      <a:endParaRPr lang="fr-FR" sz="2400" b="1" dirty="0">
                        <a:solidFill>
                          <a:schemeClr val="tx2">
                            <a:lumMod val="75000"/>
                          </a:schemeClr>
                        </a:solidFill>
                        <a:latin typeface="Times New Roman"/>
                        <a:ea typeface="Times New Roman"/>
                      </a:endParaRPr>
                    </a:p>
                  </a:txBody>
                  <a:tcPr marL="68154" marR="68154" marT="0" marB="0" anchor="ctr">
                    <a:lnL>
                      <a:noFill/>
                    </a:lnL>
                    <a:lnR>
                      <a:noFill/>
                    </a:lnR>
                    <a:lnT>
                      <a:noFill/>
                    </a:lnT>
                    <a:lnB>
                      <a:noFill/>
                    </a:lnB>
                    <a:solidFill>
                      <a:srgbClr val="FFFF99">
                        <a:alpha val="81000"/>
                      </a:srgbClr>
                    </a:solidFill>
                  </a:tcPr>
                </a:tc>
                <a:tc>
                  <a:txBody>
                    <a:bodyPr/>
                    <a:lstStyle/>
                    <a:p>
                      <a:pPr algn="ctr" rtl="1">
                        <a:spcAft>
                          <a:spcPts val="0"/>
                        </a:spcAft>
                        <a:tabLst>
                          <a:tab pos="388620" algn="r"/>
                        </a:tabLst>
                      </a:pPr>
                      <a:r>
                        <a:rPr lang="ar-DZ" sz="2800" b="1" dirty="0">
                          <a:solidFill>
                            <a:schemeClr val="tx2">
                              <a:lumMod val="75000"/>
                            </a:schemeClr>
                          </a:solidFill>
                          <a:latin typeface="Times New Roman"/>
                          <a:ea typeface="Times New Roman"/>
                          <a:cs typeface="Arabic Transparent"/>
                        </a:rPr>
                        <a:t>مقصودة وعمدية</a:t>
                      </a:r>
                      <a:endParaRPr lang="fr-FR" sz="2400" b="1" dirty="0">
                        <a:solidFill>
                          <a:schemeClr val="tx2">
                            <a:lumMod val="75000"/>
                          </a:schemeClr>
                        </a:solidFill>
                        <a:latin typeface="Times New Roman"/>
                        <a:ea typeface="Times New Roman"/>
                      </a:endParaRPr>
                    </a:p>
                  </a:txBody>
                  <a:tcPr marL="68154" marR="68154" marT="0" marB="0" anchor="ctr">
                    <a:lnL>
                      <a:noFill/>
                    </a:lnL>
                    <a:lnR>
                      <a:noFill/>
                    </a:lnR>
                    <a:lnT>
                      <a:noFill/>
                    </a:lnT>
                    <a:lnB>
                      <a:noFill/>
                    </a:lnB>
                    <a:solidFill>
                      <a:srgbClr val="FFFF99">
                        <a:alpha val="81000"/>
                      </a:srgbClr>
                    </a:solidFill>
                  </a:tcPr>
                </a:tc>
                <a:extLst>
                  <a:ext uri="{0D108BD9-81ED-4DB2-BD59-A6C34878D82A}">
                    <a16:rowId xmlns:a16="http://schemas.microsoft.com/office/drawing/2014/main" val="10002"/>
                  </a:ext>
                </a:extLst>
              </a:tr>
            </a:tbl>
          </a:graphicData>
        </a:graphic>
      </p:graphicFrame>
      <p:sp>
        <p:nvSpPr>
          <p:cNvPr id="1025" name="Rectangle 1"/>
          <p:cNvSpPr>
            <a:spLocks noChangeArrowheads="1"/>
          </p:cNvSpPr>
          <p:nvPr/>
        </p:nvSpPr>
        <p:spPr bwMode="auto">
          <a:xfrm>
            <a:off x="642910" y="285728"/>
            <a:ext cx="8215370" cy="11233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388938" algn="r"/>
              </a:tabLst>
            </a:pPr>
            <a:endParaRPr kumimoji="0" lang="ar-DZ" sz="2000" b="1" i="0" u="none" strike="noStrike" cap="none" normalizeH="0" baseline="0" dirty="0">
              <a:ln>
                <a:noFill/>
              </a:ln>
              <a:solidFill>
                <a:schemeClr val="tx2">
                  <a:lumMod val="75000"/>
                </a:schemeClr>
              </a:solidFill>
              <a:effectLst/>
              <a:latin typeface="Arial" pitchFamily="34" charset="0"/>
              <a:ea typeface="Times New Roman" pitchFamily="18" charset="0"/>
              <a:cs typeface="Arabic Transparent" pitchFamily="2" charset="-78"/>
            </a:endParaRPr>
          </a:p>
          <a:p>
            <a:pPr marL="0" marR="0" lvl="0" indent="0" algn="justLow" defTabSz="914400" rtl="1" eaLnBrk="0" fontAlgn="base" latinLnBrk="0" hangingPunct="0">
              <a:lnSpc>
                <a:spcPct val="100000"/>
              </a:lnSpc>
              <a:spcBef>
                <a:spcPct val="0"/>
              </a:spcBef>
              <a:spcAft>
                <a:spcPct val="0"/>
              </a:spcAft>
              <a:buClrTx/>
              <a:buSzTx/>
              <a:buFontTx/>
              <a:buChar char="•"/>
              <a:tabLst>
                <a:tab pos="388938" algn="r"/>
              </a:tabLst>
            </a:pPr>
            <a:endParaRPr kumimoji="0" lang="fr-FR" sz="1600" b="1" i="0" u="none" strike="noStrike" cap="none" normalizeH="0" baseline="0" dirty="0">
              <a:ln>
                <a:noFill/>
              </a:ln>
              <a:solidFill>
                <a:schemeClr val="tx2">
                  <a:lumMod val="75000"/>
                </a:schemeClr>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tab pos="388938" algn="r"/>
              </a:tabLst>
            </a:pPr>
            <a:r>
              <a:rPr lang="ar-DZ" sz="2000" b="1" u="sng" dirty="0">
                <a:solidFill>
                  <a:schemeClr val="accent4">
                    <a:lumMod val="50000"/>
                  </a:schemeClr>
                </a:solidFill>
                <a:latin typeface="Arial" pitchFamily="34" charset="0"/>
                <a:ea typeface="Times New Roman" pitchFamily="18" charset="0"/>
                <a:cs typeface="Arabic Transparent" pitchFamily="2" charset="-78"/>
              </a:rPr>
              <a:t>الجدول رقم 02: فرضيات (ضمنية وكامنة) </a:t>
            </a:r>
            <a:r>
              <a:rPr lang="fr-FR" sz="2000" b="1" u="sng" dirty="0">
                <a:solidFill>
                  <a:schemeClr val="accent4">
                    <a:lumMod val="50000"/>
                  </a:schemeClr>
                </a:solidFill>
                <a:latin typeface="Arial" pitchFamily="34" charset="0"/>
                <a:ea typeface="Times New Roman" pitchFamily="18" charset="0"/>
                <a:cs typeface="Arabic Transparent" pitchFamily="2" charset="-78"/>
              </a:rPr>
              <a:t>Sous jacentes</a:t>
            </a:r>
            <a:r>
              <a:rPr lang="ar-DZ" sz="2000" b="1" u="sng" dirty="0">
                <a:solidFill>
                  <a:schemeClr val="accent4">
                    <a:lumMod val="50000"/>
                  </a:schemeClr>
                </a:solidFill>
                <a:latin typeface="Arial" pitchFamily="34" charset="0"/>
                <a:ea typeface="Times New Roman" pitchFamily="18" charset="0"/>
                <a:cs typeface="Arabic Transparent" pitchFamily="2" charset="-78"/>
              </a:rPr>
              <a:t> لطبيعة المعرفة المنتجة :</a:t>
            </a:r>
            <a:endParaRPr lang="fr-FR" sz="1600" b="1" u="sng" dirty="0">
              <a:solidFill>
                <a:schemeClr val="accent4">
                  <a:lumMod val="50000"/>
                </a:schemeClr>
              </a:solidFill>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388938" algn="r"/>
              </a:tabLst>
            </a:pPr>
            <a:endParaRPr kumimoji="0" lang="fr-FR" sz="1100" b="0" i="0" u="none" strike="noStrike" cap="none" normalizeH="0" baseline="0" dirty="0">
              <a:ln>
                <a:noFill/>
              </a:ln>
              <a:solidFill>
                <a:schemeClr val="tx1"/>
              </a:solidFill>
              <a:effectLst/>
              <a:latin typeface="Arial" pitchFamily="34" charset="0"/>
              <a:cs typeface="Arial" pitchFamily="34" charset="0"/>
            </a:endParaRPr>
          </a:p>
        </p:txBody>
      </p:sp>
      <p:sp>
        <p:nvSpPr>
          <p:cNvPr id="5" name="Espace réservé du numéro de diapositive 4"/>
          <p:cNvSpPr>
            <a:spLocks noGrp="1"/>
          </p:cNvSpPr>
          <p:nvPr>
            <p:ph type="sldNum" sz="quarter" idx="12"/>
          </p:nvPr>
        </p:nvSpPr>
        <p:spPr/>
        <p:txBody>
          <a:bodyPr/>
          <a:lstStyle/>
          <a:p>
            <a:fld id="{FB56037D-43BB-46E5-BBD8-1DDFCC44719C}" type="slidenum">
              <a:rPr lang="fr-FR" smtClean="0"/>
              <a:pPr/>
              <a:t>19</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2"/>
          </p:nvPr>
        </p:nvSpPr>
        <p:spPr>
          <a:xfrm>
            <a:off x="685800" y="500042"/>
            <a:ext cx="7886728" cy="5748358"/>
          </a:xfrm>
        </p:spPr>
        <p:txBody>
          <a:bodyPr>
            <a:normAutofit/>
          </a:bodyPr>
          <a:lstStyle/>
          <a:p>
            <a:pPr algn="ctr"/>
            <a:endParaRPr lang="ar-DZ" sz="5400" b="1" dirty="0">
              <a:solidFill>
                <a:srgbClr val="7030A0"/>
              </a:solidFill>
              <a:effectLst>
                <a:outerShdw blurRad="533400" dist="203200" dir="14520000" algn="ctr" rotWithShape="0">
                  <a:srgbClr val="000000">
                    <a:alpha val="66000"/>
                  </a:srgbClr>
                </a:outerShdw>
              </a:effectLst>
              <a:cs typeface="Times New Roman" pitchFamily="18" charset="0"/>
            </a:endParaRPr>
          </a:p>
          <a:p>
            <a:pPr algn="ctr"/>
            <a:r>
              <a:rPr lang="ar-DZ" sz="7200" b="1" dirty="0">
                <a:solidFill>
                  <a:srgbClr val="C00000"/>
                </a:solidFill>
                <a:effectLst>
                  <a:outerShdw blurRad="533400" dist="203200" dir="14520000" algn="ctr" rotWithShape="0">
                    <a:srgbClr val="000000">
                      <a:alpha val="66000"/>
                    </a:srgbClr>
                  </a:outerShdw>
                </a:effectLst>
                <a:cs typeface="Times New Roman" pitchFamily="18" charset="0"/>
              </a:rPr>
              <a:t>الفكرة سراج العقل </a:t>
            </a:r>
            <a:endParaRPr lang="fr-FR" sz="7200" b="1" dirty="0">
              <a:solidFill>
                <a:srgbClr val="C00000"/>
              </a:solidFill>
              <a:effectLst>
                <a:outerShdw blurRad="533400" dist="203200" dir="14520000" algn="ctr" rotWithShape="0">
                  <a:srgbClr val="000000">
                    <a:alpha val="66000"/>
                  </a:srgbClr>
                </a:outerShdw>
              </a:effectLst>
              <a:cs typeface="Times New Roman" pitchFamily="18" charset="0"/>
            </a:endParaRPr>
          </a:p>
          <a:p>
            <a:pPr algn="ctr" rtl="1"/>
            <a:r>
              <a:rPr lang="ar-DZ" sz="6600" b="1" dirty="0">
                <a:solidFill>
                  <a:srgbClr val="C00000"/>
                </a:solidFill>
                <a:effectLst>
                  <a:outerShdw blurRad="533400" dist="203200" dir="14520000" algn="ctr" rotWithShape="0">
                    <a:srgbClr val="000000">
                      <a:alpha val="66000"/>
                    </a:srgbClr>
                  </a:outerShdw>
                </a:effectLst>
                <a:cs typeface="Times New Roman" pitchFamily="18" charset="0"/>
              </a:rPr>
              <a:t>فإذا ذهبت فلا إضاءة له</a:t>
            </a:r>
            <a:r>
              <a:rPr lang="fr-FR" sz="6600" b="1" dirty="0">
                <a:solidFill>
                  <a:srgbClr val="C00000"/>
                </a:solidFill>
                <a:effectLst>
                  <a:outerShdw blurRad="533400" dist="203200" dir="14520000" algn="ctr" rotWithShape="0">
                    <a:srgbClr val="000000">
                      <a:alpha val="66000"/>
                    </a:srgbClr>
                  </a:outerShdw>
                </a:effectLst>
                <a:cs typeface="Times New Roman" pitchFamily="18" charset="0"/>
              </a:rPr>
              <a:t> </a:t>
            </a:r>
            <a:br>
              <a:rPr lang="fr-FR" sz="5400" b="1" dirty="0">
                <a:solidFill>
                  <a:srgbClr val="C00000"/>
                </a:solidFill>
                <a:effectLst>
                  <a:outerShdw blurRad="533400" dist="203200" dir="14520000" algn="ctr" rotWithShape="0">
                    <a:srgbClr val="000000">
                      <a:alpha val="66000"/>
                    </a:srgbClr>
                  </a:outerShdw>
                </a:effectLst>
                <a:cs typeface="Times New Roman" pitchFamily="18" charset="0"/>
              </a:rPr>
            </a:br>
            <a:r>
              <a:rPr lang="ar-DZ" sz="3600" b="1" dirty="0">
                <a:solidFill>
                  <a:schemeClr val="accent1"/>
                </a:solidFill>
                <a:effectLst>
                  <a:outerShdw blurRad="533400" dist="203200" dir="14520000" algn="ctr" rotWithShape="0">
                    <a:srgbClr val="000000">
                      <a:alpha val="66000"/>
                    </a:srgbClr>
                  </a:outerShdw>
                </a:effectLst>
                <a:cs typeface="Times New Roman" pitchFamily="18" charset="0"/>
              </a:rPr>
              <a:t>من حكم أبي عطاء السكندري </a:t>
            </a:r>
            <a:endParaRPr lang="fr-FR" sz="3600" b="1" dirty="0">
              <a:solidFill>
                <a:schemeClr val="accent1"/>
              </a:solidFill>
              <a:effectLst>
                <a:outerShdw blurRad="533400" dist="203200" dir="14520000" algn="ctr" rotWithShape="0">
                  <a:srgbClr val="000000">
                    <a:alpha val="66000"/>
                  </a:srgbClr>
                </a:outerShdw>
              </a:effectLst>
              <a:cs typeface="Times New Roman" pitchFamily="18" charset="0"/>
            </a:endParaRPr>
          </a:p>
          <a:p>
            <a:endParaRPr lang="fr-FR" sz="5400" dirty="0">
              <a:solidFill>
                <a:schemeClr val="accent1"/>
              </a:solidFill>
              <a:effectLst>
                <a:outerShdw blurRad="533400" dist="203200" dir="14520000" algn="ctr" rotWithShape="0">
                  <a:srgbClr val="000000">
                    <a:alpha val="66000"/>
                  </a:srgbClr>
                </a:outerShdw>
              </a:effectLst>
            </a:endParaRPr>
          </a:p>
        </p:txBody>
      </p:sp>
      <p:sp>
        <p:nvSpPr>
          <p:cNvPr id="4" name="Espace réservé du numéro de diapositive 3"/>
          <p:cNvSpPr>
            <a:spLocks noGrp="1"/>
          </p:cNvSpPr>
          <p:nvPr>
            <p:ph type="sldNum" sz="quarter" idx="12"/>
          </p:nvPr>
        </p:nvSpPr>
        <p:spPr/>
        <p:txBody>
          <a:bodyPr/>
          <a:lstStyle/>
          <a:p>
            <a:fld id="{FB56037D-43BB-46E5-BBD8-1DDFCC44719C}" type="slidenum">
              <a:rPr lang="fr-FR" smtClean="0"/>
              <a:pPr/>
              <a:t>2</a:t>
            </a:fld>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B56037D-43BB-46E5-BBD8-1DDFCC44719C}" type="slidenum">
              <a:rPr lang="fr-FR" smtClean="0">
                <a:solidFill>
                  <a:schemeClr val="bg1"/>
                </a:solidFill>
              </a:rPr>
              <a:pPr/>
              <a:t>20</a:t>
            </a:fld>
            <a:endParaRPr lang="fr-FR" dirty="0">
              <a:solidFill>
                <a:schemeClr val="bg1"/>
              </a:solidFill>
            </a:endParaRPr>
          </a:p>
        </p:txBody>
      </p:sp>
      <p:sp>
        <p:nvSpPr>
          <p:cNvPr id="7" name="Rectangle 6"/>
          <p:cNvSpPr/>
          <p:nvPr/>
        </p:nvSpPr>
        <p:spPr>
          <a:xfrm>
            <a:off x="285720" y="642918"/>
            <a:ext cx="8858280" cy="4739759"/>
          </a:xfrm>
          <a:prstGeom prst="rect">
            <a:avLst/>
          </a:prstGeom>
        </p:spPr>
        <p:txBody>
          <a:bodyPr wrap="square">
            <a:spAutoFit/>
          </a:bodyPr>
          <a:lstStyle/>
          <a:p>
            <a:pPr marL="742950" indent="-742950" algn="r" rtl="1"/>
            <a:r>
              <a:rPr lang="ar-DZ" sz="3600" b="1" dirty="0">
                <a:solidFill>
                  <a:schemeClr val="bg1"/>
                </a:solidFill>
              </a:rPr>
              <a:t>           </a:t>
            </a:r>
            <a:r>
              <a:rPr lang="ar-DZ" sz="3600" b="1" u="sng" dirty="0">
                <a:solidFill>
                  <a:schemeClr val="bg1"/>
                </a:solidFill>
              </a:rPr>
              <a:t>أنماط التفكير المستخدمة حسب كل نموذج :</a:t>
            </a:r>
            <a:br>
              <a:rPr lang="ar-DZ" dirty="0">
                <a:solidFill>
                  <a:schemeClr val="bg1"/>
                </a:solidFill>
              </a:rPr>
            </a:br>
            <a:br>
              <a:rPr lang="ar-DZ" dirty="0">
                <a:solidFill>
                  <a:schemeClr val="bg1"/>
                </a:solidFill>
              </a:rPr>
            </a:br>
            <a:r>
              <a:rPr lang="ar-DZ" sz="2000" dirty="0">
                <a:solidFill>
                  <a:schemeClr val="bg1"/>
                </a:solidFill>
              </a:rPr>
              <a:t> </a:t>
            </a:r>
            <a:r>
              <a:rPr lang="ar-DZ" sz="3600" b="1" u="sng" dirty="0">
                <a:solidFill>
                  <a:schemeClr val="bg1"/>
                </a:solidFill>
              </a:rPr>
              <a:t>النموذج الوضعي- الوصفي :</a:t>
            </a:r>
            <a:endParaRPr lang="fr-FR" sz="3600" b="1" u="sng" dirty="0">
              <a:solidFill>
                <a:schemeClr val="bg1"/>
              </a:solidFill>
            </a:endParaRPr>
          </a:p>
          <a:p>
            <a:pPr rtl="1"/>
            <a:br>
              <a:rPr lang="ar-DZ" sz="2400" b="1" dirty="0">
                <a:solidFill>
                  <a:schemeClr val="bg1"/>
                </a:solidFill>
              </a:rPr>
            </a:br>
            <a:r>
              <a:rPr lang="ar-DZ" sz="2400" b="1" dirty="0">
                <a:solidFill>
                  <a:schemeClr val="bg1"/>
                </a:solidFill>
              </a:rPr>
              <a:t>المنطق الاستنتاجي  (البر هاني)  و المقاربة الافتراضية- الاستنتاجية</a:t>
            </a:r>
            <a:br>
              <a:rPr lang="ar-DZ" sz="2400" b="1" dirty="0">
                <a:solidFill>
                  <a:schemeClr val="bg1"/>
                </a:solidFill>
              </a:rPr>
            </a:br>
            <a:r>
              <a:rPr lang="fr-FR" sz="2400" b="1" dirty="0">
                <a:solidFill>
                  <a:schemeClr val="bg1"/>
                </a:solidFill>
              </a:rPr>
              <a:t>Logique  déductive  et  approche  Hypothético-déductive.  </a:t>
            </a:r>
            <a:br>
              <a:rPr lang="fr-FR" sz="3200" b="1" dirty="0">
                <a:solidFill>
                  <a:schemeClr val="bg1"/>
                </a:solidFill>
              </a:rPr>
            </a:br>
            <a:endParaRPr lang="fr-FR" sz="3200" b="1" dirty="0">
              <a:solidFill>
                <a:schemeClr val="bg1"/>
              </a:solidFill>
            </a:endParaRPr>
          </a:p>
          <a:p>
            <a:pPr algn="ctr" rtl="1"/>
            <a:r>
              <a:rPr lang="ar-DZ" sz="2000" b="1" dirty="0">
                <a:solidFill>
                  <a:schemeClr val="bg1"/>
                </a:solidFill>
              </a:rPr>
              <a:t>الاستنتاج إذا هو وسيلة للإثبات (البرهان، التبرير)</a:t>
            </a:r>
            <a:r>
              <a:rPr lang="fr-FR" sz="2000" b="1" dirty="0">
                <a:solidFill>
                  <a:schemeClr val="bg1"/>
                </a:solidFill>
              </a:rPr>
              <a:t>*</a:t>
            </a:r>
            <a:r>
              <a:rPr lang="ar-DZ" sz="2000" b="1" dirty="0">
                <a:solidFill>
                  <a:schemeClr val="bg1"/>
                </a:solidFill>
              </a:rPr>
              <a:t> </a:t>
            </a:r>
            <a:r>
              <a:rPr lang="fr-FR" sz="2000" b="1" dirty="0">
                <a:solidFill>
                  <a:schemeClr val="bg1"/>
                </a:solidFill>
              </a:rPr>
              <a:t>Un moyen de démonstration  </a:t>
            </a:r>
            <a:endParaRPr lang="ar-DZ" sz="2000" b="1" dirty="0">
              <a:solidFill>
                <a:schemeClr val="bg1"/>
              </a:solidFill>
            </a:endParaRPr>
          </a:p>
          <a:p>
            <a:pPr algn="ctr" rtl="1"/>
            <a:r>
              <a:rPr lang="ar-DZ" sz="2000" b="1" dirty="0">
                <a:solidFill>
                  <a:schemeClr val="bg1"/>
                </a:solidFill>
              </a:rPr>
              <a:t>إذا كانت الفرضيات صحيحة فالنتائج كذلك </a:t>
            </a:r>
          </a:p>
          <a:p>
            <a:r>
              <a:rPr lang="ar-DZ" sz="2000" dirty="0">
                <a:solidFill>
                  <a:schemeClr val="bg1"/>
                </a:solidFill>
              </a:rPr>
              <a:t> </a:t>
            </a:r>
            <a:endParaRPr lang="fr-FR" sz="2000" dirty="0">
              <a:solidFill>
                <a:schemeClr val="bg1"/>
              </a:solidFill>
            </a:endParaRPr>
          </a:p>
          <a:p>
            <a:pPr marL="742950" indent="-742950" algn="ctr" rtl="1">
              <a:buFont typeface="Arial" pitchFamily="34" charset="0"/>
              <a:buChar char="•"/>
            </a:pPr>
            <a:r>
              <a:rPr lang="ar-DZ" sz="2400" b="1" dirty="0">
                <a:solidFill>
                  <a:schemeClr val="bg1"/>
                </a:solidFill>
              </a:rPr>
              <a:t>الاستنتاج الرسمي : </a:t>
            </a:r>
            <a:r>
              <a:rPr lang="fr-FR" sz="2400" b="1" dirty="0">
                <a:solidFill>
                  <a:schemeClr val="bg1"/>
                </a:solidFill>
              </a:rPr>
              <a:t>La déduction formelle       </a:t>
            </a:r>
            <a:endParaRPr lang="ar-DZ" sz="2400" b="1" dirty="0">
              <a:solidFill>
                <a:schemeClr val="bg1"/>
              </a:solidFill>
            </a:endParaRPr>
          </a:p>
          <a:p>
            <a:pPr marL="742950" indent="-742950" algn="ctr" rtl="1">
              <a:buFont typeface="Arial" pitchFamily="34" charset="0"/>
              <a:buChar char="•"/>
            </a:pPr>
            <a:r>
              <a:rPr lang="ar-DZ" sz="2400" b="1" dirty="0">
                <a:solidFill>
                  <a:schemeClr val="bg1"/>
                </a:solidFill>
              </a:rPr>
              <a:t>الاستنتاج البنائي  :</a:t>
            </a:r>
            <a:r>
              <a:rPr lang="fr-FR" sz="2400" b="1" dirty="0">
                <a:solidFill>
                  <a:schemeClr val="bg1"/>
                </a:solidFill>
              </a:rPr>
              <a:t>La déduction constructive </a:t>
            </a:r>
            <a:endParaRPr lang="ar-DZ" sz="2000" dirty="0">
              <a:solidFill>
                <a:schemeClr val="bg1"/>
              </a:solidFill>
            </a:endParaRPr>
          </a:p>
        </p:txBody>
      </p:sp>
      <p:sp>
        <p:nvSpPr>
          <p:cNvPr id="4" name="Rectangle 3"/>
          <p:cNvSpPr/>
          <p:nvPr/>
        </p:nvSpPr>
        <p:spPr>
          <a:xfrm>
            <a:off x="0" y="6000768"/>
            <a:ext cx="9144000" cy="400110"/>
          </a:xfrm>
          <a:prstGeom prst="rect">
            <a:avLst/>
          </a:prstGeom>
          <a:solidFill>
            <a:schemeClr val="tx1"/>
          </a:solidFill>
        </p:spPr>
        <p:txBody>
          <a:bodyPr wrap="square">
            <a:spAutoFit/>
          </a:bodyPr>
          <a:lstStyle/>
          <a:p>
            <a:pPr algn="ctr"/>
            <a:r>
              <a:rPr lang="fr-FR" sz="2000" b="1" dirty="0">
                <a:solidFill>
                  <a:srgbClr val="C00000"/>
                </a:solidFill>
              </a:rPr>
              <a:t> *Grawitz 1996,  in </a:t>
            </a:r>
            <a:r>
              <a:rPr lang="en-GB" sz="2000" b="1" dirty="0">
                <a:solidFill>
                  <a:srgbClr val="C00000"/>
                </a:solidFill>
              </a:rPr>
              <a:t>Thiétart</a:t>
            </a:r>
            <a:r>
              <a:rPr lang="fr-FR" sz="2000" b="1" dirty="0">
                <a:solidFill>
                  <a:srgbClr val="C00000"/>
                </a:solidFill>
              </a:rPr>
              <a:t>, R.A et Coll.</a:t>
            </a:r>
            <a:r>
              <a:rPr lang="en-GB" sz="2000" b="1" dirty="0">
                <a:solidFill>
                  <a:srgbClr val="C00000"/>
                </a:solidFill>
              </a:rPr>
              <a:t>,</a:t>
            </a:r>
            <a:r>
              <a:rPr lang="fr-FR" sz="2000" b="1" dirty="0">
                <a:solidFill>
                  <a:srgbClr val="C00000"/>
                </a:solidFill>
              </a:rPr>
              <a:t> Op.cit, p 59.</a:t>
            </a:r>
            <a:endParaRPr lang="fr-FR" b="1" dirty="0">
              <a:solidFill>
                <a:srgbClr val="C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571480"/>
            <a:ext cx="8305800" cy="5357850"/>
          </a:xfrm>
        </p:spPr>
        <p:txBody>
          <a:bodyPr>
            <a:noAutofit/>
          </a:bodyPr>
          <a:lstStyle/>
          <a:p>
            <a:pPr algn="ctr" rtl="1"/>
            <a:br>
              <a:rPr lang="ar-DZ" sz="3200" b="1" u="sng" dirty="0">
                <a:solidFill>
                  <a:schemeClr val="accent1"/>
                </a:solidFill>
                <a:cs typeface="+mn-cs"/>
              </a:rPr>
            </a:br>
            <a:br>
              <a:rPr lang="ar-DZ" sz="3200" b="1" u="sng" dirty="0">
                <a:solidFill>
                  <a:schemeClr val="accent1"/>
                </a:solidFill>
                <a:cs typeface="+mn-cs"/>
              </a:rPr>
            </a:br>
            <a:r>
              <a:rPr lang="fr-FR" sz="6000" b="1" u="sng" dirty="0">
                <a:solidFill>
                  <a:schemeClr val="accent4">
                    <a:lumMod val="50000"/>
                  </a:schemeClr>
                </a:solidFill>
                <a:cs typeface="+mn-cs"/>
              </a:rPr>
              <a:t> </a:t>
            </a:r>
            <a:r>
              <a:rPr lang="ar-DZ" sz="6000" b="1" u="sng" dirty="0">
                <a:solidFill>
                  <a:schemeClr val="accent4">
                    <a:lumMod val="50000"/>
                  </a:schemeClr>
                </a:solidFill>
                <a:cs typeface="+mn-cs"/>
              </a:rPr>
              <a:t>النموذجين البنائي/ التفسيري:</a:t>
            </a:r>
            <a:br>
              <a:rPr lang="fr-FR" sz="1400" b="1" dirty="0">
                <a:solidFill>
                  <a:schemeClr val="accent5"/>
                </a:solidFill>
                <a:cs typeface="+mn-cs"/>
              </a:rPr>
            </a:br>
            <a:r>
              <a:rPr lang="ar-DZ" sz="1400" b="1" dirty="0">
                <a:solidFill>
                  <a:schemeClr val="tx1"/>
                </a:solidFill>
                <a:cs typeface="+mn-cs"/>
              </a:rPr>
              <a:t> </a:t>
            </a:r>
            <a:br>
              <a:rPr lang="ar-DZ" sz="1400" b="1" dirty="0">
                <a:solidFill>
                  <a:schemeClr val="tx1"/>
                </a:solidFill>
                <a:cs typeface="+mn-cs"/>
              </a:rPr>
            </a:br>
            <a:r>
              <a:rPr lang="ar-DZ" sz="2400" b="1" dirty="0">
                <a:solidFill>
                  <a:schemeClr val="tx1"/>
                </a:solidFill>
                <a:cs typeface="+mn-cs"/>
              </a:rPr>
              <a:t>المنطق الاستقرائي (غير البرهاني) و المقاربة التفسيرية  أو </a:t>
            </a:r>
            <a:r>
              <a:rPr lang="ar-DZ" sz="2000" b="1" dirty="0">
                <a:solidFill>
                  <a:schemeClr val="tx1"/>
                </a:solidFill>
                <a:cs typeface="+mn-cs"/>
              </a:rPr>
              <a:t>الابعادية</a:t>
            </a:r>
            <a:r>
              <a:rPr lang="fr-FR" sz="2000" b="1" dirty="0">
                <a:solidFill>
                  <a:schemeClr val="tx1"/>
                </a:solidFill>
                <a:cs typeface="+mn-cs"/>
              </a:rPr>
              <a:t>                                inductive  et  approche Holistico- inductive (Abductive)</a:t>
            </a:r>
            <a:r>
              <a:rPr lang="ar-DZ" sz="2000" b="1" dirty="0">
                <a:solidFill>
                  <a:schemeClr val="tx1"/>
                </a:solidFill>
                <a:cs typeface="+mn-cs"/>
              </a:rPr>
              <a:t> </a:t>
            </a:r>
            <a:r>
              <a:rPr lang="fr-FR" sz="2000" b="1" dirty="0">
                <a:solidFill>
                  <a:schemeClr val="tx1"/>
                </a:solidFill>
                <a:cs typeface="+mn-cs"/>
              </a:rPr>
              <a:t>Logique </a:t>
            </a:r>
            <a:r>
              <a:rPr lang="ar-DZ" sz="1800" b="1" dirty="0">
                <a:solidFill>
                  <a:schemeClr val="tx1"/>
                </a:solidFill>
                <a:cs typeface="+mn-cs"/>
              </a:rPr>
              <a:t>             </a:t>
            </a:r>
            <a:r>
              <a:rPr lang="ar-DZ" sz="2400" b="1" dirty="0">
                <a:solidFill>
                  <a:schemeClr val="tx1"/>
                </a:solidFill>
                <a:cs typeface="+mn-cs"/>
              </a:rPr>
              <a:t>	</a:t>
            </a:r>
            <a:r>
              <a:rPr lang="ar-DZ" sz="2000" b="1" dirty="0">
                <a:solidFill>
                  <a:schemeClr val="tx1"/>
                </a:solidFill>
                <a:cs typeface="+mn-cs"/>
              </a:rPr>
              <a:t> تعتمد على الاستقراء الذي ينتقل (عكس الاستنتاج) من الخاص إلى العام</a:t>
            </a:r>
            <a:br>
              <a:rPr lang="fr-FR" sz="1400" b="1" dirty="0">
                <a:solidFill>
                  <a:schemeClr val="tx1"/>
                </a:solidFill>
                <a:cs typeface="+mn-cs"/>
              </a:rPr>
            </a:br>
            <a:br>
              <a:rPr lang="ar-DZ" sz="1400" b="1" dirty="0">
                <a:solidFill>
                  <a:schemeClr val="tx1"/>
                </a:solidFill>
                <a:cs typeface="+mn-cs"/>
              </a:rPr>
            </a:br>
            <a:r>
              <a:rPr lang="ar-DZ" sz="2800" b="1" dirty="0">
                <a:solidFill>
                  <a:schemeClr val="tx1"/>
                </a:solidFill>
                <a:cs typeface="+mn-cs"/>
              </a:rPr>
              <a:t>الإبعاد </a:t>
            </a:r>
            <a:r>
              <a:rPr lang="fr-FR" sz="2800" b="1" dirty="0">
                <a:solidFill>
                  <a:schemeClr val="tx1"/>
                </a:solidFill>
                <a:cs typeface="+mn-cs"/>
              </a:rPr>
              <a:t>L’Abduction</a:t>
            </a:r>
            <a:r>
              <a:rPr lang="ar-DZ" sz="2800" b="1" dirty="0">
                <a:solidFill>
                  <a:schemeClr val="tx1"/>
                </a:solidFill>
                <a:cs typeface="+mn-cs"/>
              </a:rPr>
              <a:t>  </a:t>
            </a:r>
            <a:r>
              <a:rPr lang="ar-DZ" sz="2000" b="1" dirty="0">
                <a:solidFill>
                  <a:schemeClr val="tx1"/>
                </a:solidFill>
                <a:cs typeface="+mn-cs"/>
              </a:rPr>
              <a:t> </a:t>
            </a:r>
            <a:br>
              <a:rPr lang="ar-DZ" sz="2000" b="1" dirty="0">
                <a:solidFill>
                  <a:schemeClr val="tx1"/>
                </a:solidFill>
                <a:cs typeface="+mn-cs"/>
              </a:rPr>
            </a:br>
            <a:r>
              <a:rPr lang="ar-DZ" sz="2000" b="1" dirty="0">
                <a:solidFill>
                  <a:schemeClr val="tx1"/>
                </a:solidFill>
                <a:cs typeface="+mn-cs"/>
              </a:rPr>
              <a:t> </a:t>
            </a:r>
            <a:br>
              <a:rPr lang="ar-DZ" sz="1400" b="1" dirty="0">
                <a:solidFill>
                  <a:schemeClr val="tx1"/>
                </a:solidFill>
                <a:cs typeface="+mn-cs"/>
              </a:rPr>
            </a:br>
            <a:r>
              <a:rPr lang="ar-DZ" sz="1600" b="1" dirty="0">
                <a:solidFill>
                  <a:schemeClr val="tx1"/>
                </a:solidFill>
                <a:cs typeface="+mn-cs"/>
              </a:rPr>
              <a:t>- </a:t>
            </a:r>
            <a:r>
              <a:rPr lang="ar-DZ" sz="2000" b="1" dirty="0">
                <a:solidFill>
                  <a:schemeClr val="tx1"/>
                </a:solidFill>
                <a:cs typeface="+mn-cs"/>
              </a:rPr>
              <a:t>يساعد الجزء من الاستقراء الذي يعتمد على استدلال منطقي على إيجاد تفسير أو فهم من أجل أن يصبح قانونا أو قاعدة لا بد أن تختبر.</a:t>
            </a:r>
            <a:br>
              <a:rPr lang="ar-DZ" sz="2000" b="1" dirty="0">
                <a:solidFill>
                  <a:schemeClr val="tx1"/>
                </a:solidFill>
                <a:cs typeface="+mn-cs"/>
              </a:rPr>
            </a:br>
            <a:br>
              <a:rPr lang="fr-FR" sz="2000" b="1" dirty="0">
                <a:solidFill>
                  <a:schemeClr val="tx1"/>
                </a:solidFill>
                <a:cs typeface="+mn-cs"/>
              </a:rPr>
            </a:br>
            <a:r>
              <a:rPr lang="ar-DZ" sz="2000" b="1" dirty="0">
                <a:solidFill>
                  <a:schemeClr val="tx1"/>
                </a:solidFill>
                <a:cs typeface="+mn-cs"/>
              </a:rPr>
              <a:t>- في إطار البحث الإبعادي، بناء المعرفة يتم بالاعتماد على طرق خارجة عن المنطق بحيث يلجأ الباحث لأن يستخدم مثلا القياس </a:t>
            </a:r>
            <a:r>
              <a:rPr lang="fr-FR" sz="2000" b="1" dirty="0">
                <a:solidFill>
                  <a:schemeClr val="tx1"/>
                </a:solidFill>
                <a:cs typeface="+mn-cs"/>
              </a:rPr>
              <a:t>Analogie</a:t>
            </a:r>
            <a:r>
              <a:rPr lang="ar-DZ" sz="2000" b="1" dirty="0">
                <a:solidFill>
                  <a:schemeClr val="tx1"/>
                </a:solidFill>
                <a:cs typeface="+mn-cs"/>
              </a:rPr>
              <a:t> أو الاستعارة </a:t>
            </a:r>
            <a:r>
              <a:rPr lang="fr-FR" sz="2000" b="1" dirty="0">
                <a:solidFill>
                  <a:schemeClr val="tx1"/>
                </a:solidFill>
                <a:cs typeface="+mn-cs"/>
              </a:rPr>
              <a:t>Métaphore </a:t>
            </a:r>
            <a:r>
              <a:rPr lang="ar-DZ" sz="2000" b="1" dirty="0">
                <a:solidFill>
                  <a:schemeClr val="tx1"/>
                </a:solidFill>
                <a:cs typeface="+mn-cs"/>
              </a:rPr>
              <a:t> ... من أجل الفهم أو التفسير، (إنتاج المعرفة عن طريق المقارنات </a:t>
            </a:r>
            <a:r>
              <a:rPr lang="ar-DZ" sz="2000" b="1" dirty="0" err="1">
                <a:solidFill>
                  <a:schemeClr val="tx1"/>
                </a:solidFill>
                <a:cs typeface="+mn-cs"/>
              </a:rPr>
              <a:t>و</a:t>
            </a:r>
            <a:r>
              <a:rPr lang="ar-DZ" sz="2000" b="1" dirty="0">
                <a:solidFill>
                  <a:schemeClr val="tx1"/>
                </a:solidFill>
                <a:cs typeface="+mn-cs"/>
              </a:rPr>
              <a:t> تقديم تفسيرات لظاهرة ما).</a:t>
            </a:r>
            <a:br>
              <a:rPr lang="fr-FR" sz="1400" b="1" dirty="0">
                <a:solidFill>
                  <a:schemeClr val="tx1"/>
                </a:solidFill>
                <a:cs typeface="+mn-cs"/>
              </a:rPr>
            </a:br>
            <a:r>
              <a:rPr lang="ar-DZ" sz="1400" b="1" dirty="0">
                <a:solidFill>
                  <a:schemeClr val="tx1"/>
                </a:solidFill>
                <a:cs typeface="+mn-cs"/>
              </a:rPr>
              <a:t> </a:t>
            </a:r>
            <a:br>
              <a:rPr lang="fr-FR" sz="1400" b="1" dirty="0">
                <a:solidFill>
                  <a:schemeClr val="tx1"/>
                </a:solidFill>
                <a:cs typeface="+mn-cs"/>
              </a:rPr>
            </a:br>
            <a:r>
              <a:rPr lang="ar-DZ" sz="1400" b="1" dirty="0">
                <a:solidFill>
                  <a:schemeClr val="tx1"/>
                </a:solidFill>
                <a:cs typeface="+mn-cs"/>
              </a:rPr>
              <a:t> </a:t>
            </a:r>
            <a:endParaRPr lang="fr-FR" sz="1400" b="1" dirty="0">
              <a:solidFill>
                <a:schemeClr val="tx1"/>
              </a:solidFill>
              <a:cs typeface="+mn-cs"/>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21</a:t>
            </a:fld>
            <a:endParaRPr lang="fr-F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0"/>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388938" algn="r"/>
              </a:tabLst>
            </a:pPr>
            <a:endParaRPr kumimoji="0" lang="fr-FR" sz="2200" b="1" i="0" u="none" strike="noStrike" cap="none" normalizeH="0" baseline="0" dirty="0">
              <a:ln>
                <a:noFill/>
              </a:ln>
              <a:solidFill>
                <a:srgbClr val="FF0000"/>
              </a:solidFill>
              <a:effectLst/>
              <a:latin typeface="Arial" pitchFamily="34" charset="0"/>
              <a:ea typeface="Times New Roman" pitchFamily="18" charset="0"/>
              <a:cs typeface="Arabic Transparent" pitchFamily="2" charset="-78"/>
            </a:endParaRPr>
          </a:p>
          <a:p>
            <a:pPr marL="0" marR="0" lvl="0" indent="0" algn="l" defTabSz="914400" rtl="1" eaLnBrk="1" fontAlgn="base" latinLnBrk="0" hangingPunct="1">
              <a:lnSpc>
                <a:spcPct val="100000"/>
              </a:lnSpc>
              <a:spcBef>
                <a:spcPct val="0"/>
              </a:spcBef>
              <a:spcAft>
                <a:spcPct val="0"/>
              </a:spcAft>
              <a:buClrTx/>
              <a:buSzTx/>
              <a:buFontTx/>
              <a:buNone/>
              <a:tabLst>
                <a:tab pos="388938" algn="r"/>
              </a:tabLst>
            </a:pPr>
            <a:endParaRPr lang="fr-FR" sz="2200" b="1" dirty="0">
              <a:solidFill>
                <a:srgbClr val="FF0000"/>
              </a:solidFill>
              <a:latin typeface="Arial" pitchFamily="34" charset="0"/>
              <a:ea typeface="Times New Roman" pitchFamily="18" charset="0"/>
              <a:cs typeface="Arabic Transparent" pitchFamily="2" charset="-78"/>
            </a:endParaRPr>
          </a:p>
          <a:p>
            <a:pPr marL="0" marR="0" lvl="0" indent="0" algn="l" defTabSz="914400" rtl="1" eaLnBrk="1" fontAlgn="base" latinLnBrk="0" hangingPunct="1">
              <a:lnSpc>
                <a:spcPct val="100000"/>
              </a:lnSpc>
              <a:spcBef>
                <a:spcPct val="0"/>
              </a:spcBef>
              <a:spcAft>
                <a:spcPct val="0"/>
              </a:spcAft>
              <a:buClrTx/>
              <a:buSzTx/>
              <a:buFontTx/>
              <a:buNone/>
              <a:tabLst>
                <a:tab pos="388938" algn="r"/>
              </a:tabLst>
            </a:pPr>
            <a:endParaRPr kumimoji="0" lang="fr-FR" sz="2200" b="1" i="0" u="none" strike="noStrike" cap="none" normalizeH="0" baseline="0" dirty="0">
              <a:ln>
                <a:noFill/>
              </a:ln>
              <a:solidFill>
                <a:srgbClr val="FF0000"/>
              </a:solidFill>
              <a:effectLst/>
              <a:latin typeface="Arial" pitchFamily="34" charset="0"/>
              <a:ea typeface="Times New Roman" pitchFamily="18" charset="0"/>
              <a:cs typeface="Arabic Transparent"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tab pos="388938" algn="r"/>
              </a:tabLst>
            </a:pPr>
            <a:endParaRPr kumimoji="0" lang="fr-FR" sz="2800" b="1" i="0" u="none" strike="noStrike" cap="none" normalizeH="0" baseline="0" dirty="0">
              <a:ln>
                <a:noFill/>
              </a:ln>
              <a:solidFill>
                <a:srgbClr val="FF0000"/>
              </a:solidFill>
              <a:effectLst/>
              <a:latin typeface="Arial" pitchFamily="34" charset="0"/>
              <a:ea typeface="Times New Roman" pitchFamily="18" charset="0"/>
              <a:cs typeface="Arabic Transparent"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tab pos="388938" algn="r"/>
              </a:tabLst>
            </a:pPr>
            <a:endParaRPr lang="fr-FR" sz="2800" b="1" dirty="0">
              <a:solidFill>
                <a:srgbClr val="FF0000"/>
              </a:solidFill>
              <a:latin typeface="Arial" pitchFamily="34" charset="0"/>
              <a:ea typeface="Times New Roman" pitchFamily="18" charset="0"/>
              <a:cs typeface="Arabic Transparent" pitchFamily="2" charset="-78"/>
            </a:endParaRPr>
          </a:p>
          <a:p>
            <a:pPr lvl="0" algn="ctr" rtl="1" fontAlgn="base">
              <a:spcBef>
                <a:spcPct val="0"/>
              </a:spcBef>
              <a:spcAft>
                <a:spcPct val="0"/>
              </a:spcAft>
              <a:tabLst>
                <a:tab pos="388938" algn="r"/>
              </a:tabLst>
            </a:pPr>
            <a:r>
              <a:rPr kumimoji="0" lang="ar-DZ" sz="8000" b="1" i="0" u="none" strike="noStrike" cap="none" normalizeH="0" baseline="0" dirty="0">
                <a:ln>
                  <a:noFill/>
                </a:ln>
                <a:effectLst/>
                <a:latin typeface="Arial" pitchFamily="34" charset="0"/>
                <a:ea typeface="Times New Roman" pitchFamily="18" charset="0"/>
                <a:cs typeface="Arabic Transparent" pitchFamily="2" charset="-78"/>
              </a:rPr>
              <a:t>الإستنتاج و </a:t>
            </a:r>
            <a:r>
              <a:rPr lang="ar-DZ" sz="8000" b="1" dirty="0">
                <a:latin typeface="Arial" pitchFamily="34" charset="0"/>
                <a:ea typeface="Times New Roman" pitchFamily="18" charset="0"/>
                <a:cs typeface="Arabic Transparent" pitchFamily="2" charset="-78"/>
              </a:rPr>
              <a:t>الإ</a:t>
            </a:r>
            <a:r>
              <a:rPr kumimoji="0" lang="ar-DZ" sz="8000" b="1" i="0" u="none" strike="noStrike" cap="none" normalizeH="0" baseline="0" dirty="0">
                <a:ln>
                  <a:noFill/>
                </a:ln>
                <a:effectLst/>
                <a:latin typeface="Arial" pitchFamily="34" charset="0"/>
                <a:ea typeface="Times New Roman" pitchFamily="18" charset="0"/>
                <a:cs typeface="Arabic Transparent" pitchFamily="2" charset="-78"/>
              </a:rPr>
              <a:t>ستقراء: </a:t>
            </a:r>
            <a:r>
              <a:rPr lang="ar-DZ" sz="8000" b="1" dirty="0">
                <a:latin typeface="Arial" pitchFamily="34" charset="0"/>
                <a:ea typeface="Times New Roman" pitchFamily="18" charset="0"/>
                <a:cs typeface="Arabic Transparent" pitchFamily="2" charset="-78"/>
              </a:rPr>
              <a:t>تنافر أم توافق وتكامل</a:t>
            </a:r>
            <a:endParaRPr kumimoji="0" lang="fr-FR" sz="5400" b="0" i="0" u="none" strike="noStrike" cap="none" normalizeH="0" baseline="0" dirty="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388938" algn="r"/>
              </a:tabLst>
            </a:pPr>
            <a:br>
              <a:rPr kumimoji="0" lang="fr-FR" sz="2400" b="0" i="0" u="none" strike="noStrike" cap="none" normalizeH="0" baseline="0" dirty="0">
                <a:ln>
                  <a:noFill/>
                </a:ln>
                <a:solidFill>
                  <a:srgbClr val="0070C0"/>
                </a:solidFill>
                <a:effectLst/>
                <a:latin typeface="Arial" pitchFamily="34" charset="0"/>
                <a:cs typeface="Arial" pitchFamily="34" charset="0"/>
              </a:rPr>
            </a:br>
            <a:endParaRPr kumimoji="0" lang="fr-FR" sz="1800" b="0" i="0" u="none" strike="noStrike" cap="none" normalizeH="0" baseline="0" dirty="0">
              <a:ln>
                <a:noFill/>
              </a:ln>
              <a:solidFill>
                <a:srgbClr val="0070C0"/>
              </a:solidFill>
              <a:effectLst/>
              <a:latin typeface="Arial" pitchFamily="34" charset="0"/>
              <a:cs typeface="Arial" pitchFamily="34" charset="0"/>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22</a:t>
            </a:fld>
            <a:endParaRPr lang="fr-F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346320" y="1003201"/>
          <a:ext cx="8440522" cy="4783253"/>
        </p:xfrm>
        <a:graphic>
          <a:graphicData uri="http://schemas.openxmlformats.org/drawingml/2006/table">
            <a:tbl>
              <a:tblPr rtl="1"/>
              <a:tblGrid>
                <a:gridCol w="1541661">
                  <a:extLst>
                    <a:ext uri="{9D8B030D-6E8A-4147-A177-3AD203B41FA5}">
                      <a16:colId xmlns:a16="http://schemas.microsoft.com/office/drawing/2014/main" val="20000"/>
                    </a:ext>
                  </a:extLst>
                </a:gridCol>
                <a:gridCol w="771067">
                  <a:extLst>
                    <a:ext uri="{9D8B030D-6E8A-4147-A177-3AD203B41FA5}">
                      <a16:colId xmlns:a16="http://schemas.microsoft.com/office/drawing/2014/main" val="20001"/>
                    </a:ext>
                  </a:extLst>
                </a:gridCol>
                <a:gridCol w="6127794">
                  <a:extLst>
                    <a:ext uri="{9D8B030D-6E8A-4147-A177-3AD203B41FA5}">
                      <a16:colId xmlns:a16="http://schemas.microsoft.com/office/drawing/2014/main" val="20002"/>
                    </a:ext>
                  </a:extLst>
                </a:gridCol>
              </a:tblGrid>
              <a:tr h="464989">
                <a:tc rowSpan="3">
                  <a:txBody>
                    <a:bodyPr/>
                    <a:lstStyle/>
                    <a:p>
                      <a:pPr algn="ctr" rtl="1">
                        <a:spcAft>
                          <a:spcPts val="0"/>
                        </a:spcAft>
                        <a:tabLst>
                          <a:tab pos="388620" algn="r"/>
                        </a:tabLst>
                      </a:pPr>
                      <a:r>
                        <a:rPr lang="fr-FR" sz="2400" b="1" dirty="0">
                          <a:latin typeface="Times New Roman"/>
                          <a:ea typeface="Times New Roman"/>
                          <a:cs typeface="Arabic Transparent"/>
                        </a:rPr>
                        <a:t>ABC</a:t>
                      </a:r>
                      <a:endParaRPr lang="fr-FR" sz="1200" dirty="0">
                        <a:latin typeface="Times New Roman"/>
                        <a:ea typeface="Times New Roman"/>
                      </a:endParaRPr>
                    </a:p>
                    <a:p>
                      <a:pPr algn="ctr" rtl="1">
                        <a:spcAft>
                          <a:spcPts val="0"/>
                        </a:spcAft>
                        <a:tabLst>
                          <a:tab pos="388620" algn="r"/>
                        </a:tabLst>
                      </a:pPr>
                      <a:r>
                        <a:rPr lang="ar-DZ" sz="2400" b="1" dirty="0">
                          <a:latin typeface="Times New Roman"/>
                          <a:ea typeface="Times New Roman"/>
                          <a:cs typeface="Arabic Transparent"/>
                        </a:rPr>
                        <a:t>استنتــاج</a:t>
                      </a:r>
                      <a:endParaRPr lang="fr-FR" sz="1200" dirty="0">
                        <a:latin typeface="Times New Roman"/>
                        <a:ea typeface="Times New Roman"/>
                      </a:endParaRPr>
                    </a:p>
                    <a:p>
                      <a:pPr algn="ctr" rtl="1">
                        <a:spcAft>
                          <a:spcPts val="0"/>
                        </a:spcAft>
                        <a:tabLst>
                          <a:tab pos="388620" algn="r"/>
                        </a:tabLst>
                      </a:pPr>
                      <a:r>
                        <a:rPr lang="fr-FR" sz="2400" b="1" dirty="0">
                          <a:latin typeface="Times New Roman"/>
                          <a:ea typeface="Times New Roman"/>
                          <a:cs typeface="Arabic Transparent"/>
                        </a:rPr>
                        <a:t>Déduction</a:t>
                      </a:r>
                      <a:endParaRPr lang="fr-FR" sz="1200" dirty="0">
                        <a:latin typeface="Times New Roman"/>
                        <a:ea typeface="Times New Roman"/>
                      </a:endParaRPr>
                    </a:p>
                  </a:txBody>
                  <a:tcPr marL="46137" marR="46137" marT="0" marB="0">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A</a:t>
                      </a:r>
                      <a:endParaRPr lang="fr-FR" sz="1600" dirty="0">
                        <a:solidFill>
                          <a:schemeClr val="tx1"/>
                        </a:solidFill>
                        <a:latin typeface="Times New Roman"/>
                        <a:ea typeface="Times New Roman"/>
                      </a:endParaRPr>
                    </a:p>
                  </a:txBody>
                  <a:tcPr marL="46137" marR="46137" marT="0" marB="0">
                    <a:lnL>
                      <a:noFill/>
                    </a:lnL>
                    <a:lnR>
                      <a:noFill/>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قاعدة:</a:t>
                      </a:r>
                      <a:r>
                        <a:rPr lang="ar-DZ" sz="2800" dirty="0">
                          <a:solidFill>
                            <a:schemeClr val="tx1"/>
                          </a:solidFill>
                          <a:latin typeface="Times New Roman"/>
                          <a:ea typeface="Times New Roman"/>
                          <a:cs typeface="Arabic Transparent"/>
                        </a:rPr>
                        <a:t> كل البازلاء في هذا الكيس بيضاء</a:t>
                      </a:r>
                      <a:endParaRPr lang="fr-FR" sz="1400" dirty="0">
                        <a:solidFill>
                          <a:schemeClr val="tx1"/>
                        </a:solidFill>
                        <a:latin typeface="Times New Roman"/>
                        <a:ea typeface="Times New Roman"/>
                      </a:endParaRPr>
                    </a:p>
                  </a:txBody>
                  <a:tcPr marL="46137" marR="46137" marT="0" marB="0">
                    <a:lnL>
                      <a:noFill/>
                    </a:lnL>
                    <a:lnR>
                      <a:noFill/>
                    </a:lnR>
                    <a:lnT>
                      <a:noFill/>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64989">
                <a:tc vMerge="1">
                  <a:txBody>
                    <a:bodyPr/>
                    <a:lstStyle/>
                    <a:p>
                      <a:endParaRPr lang="fr-FR"/>
                    </a:p>
                  </a:txBody>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B</a:t>
                      </a:r>
                      <a:endParaRPr lang="fr-FR" sz="16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حالة:</a:t>
                      </a:r>
                      <a:r>
                        <a:rPr lang="ar-DZ" sz="2800" dirty="0">
                          <a:solidFill>
                            <a:schemeClr val="tx1"/>
                          </a:solidFill>
                          <a:latin typeface="Times New Roman"/>
                          <a:ea typeface="Times New Roman"/>
                          <a:cs typeface="Arabic Transparent"/>
                        </a:rPr>
                        <a:t> هذه البازلاء من هذا الكيس </a:t>
                      </a:r>
                      <a:endParaRPr lang="fr-FR" sz="14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84905">
                <a:tc vMerge="1">
                  <a:txBody>
                    <a:bodyPr/>
                    <a:lstStyle/>
                    <a:p>
                      <a:endParaRPr lang="fr-FR"/>
                    </a:p>
                  </a:txBody>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C</a:t>
                      </a:r>
                      <a:endParaRPr lang="fr-FR" sz="16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نتيجة:</a:t>
                      </a:r>
                      <a:r>
                        <a:rPr lang="ar-DZ" sz="2800" dirty="0">
                          <a:solidFill>
                            <a:schemeClr val="tx1"/>
                          </a:solidFill>
                          <a:latin typeface="Times New Roman"/>
                          <a:ea typeface="Times New Roman"/>
                          <a:cs typeface="Arabic Transparent"/>
                        </a:rPr>
                        <a:t> هذه البازلاء بيضاء</a:t>
                      </a:r>
                      <a:endParaRPr lang="fr-FR" sz="14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464989">
                <a:tc rowSpan="3">
                  <a:txBody>
                    <a:bodyPr/>
                    <a:lstStyle/>
                    <a:p>
                      <a:pPr algn="ctr" rtl="1">
                        <a:spcAft>
                          <a:spcPts val="0"/>
                        </a:spcAft>
                        <a:tabLst>
                          <a:tab pos="388620" algn="r"/>
                        </a:tabLst>
                      </a:pPr>
                      <a:r>
                        <a:rPr lang="fr-FR" sz="2400" b="1" dirty="0">
                          <a:latin typeface="Times New Roman"/>
                          <a:ea typeface="Times New Roman"/>
                          <a:cs typeface="Arabic Transparent"/>
                        </a:rPr>
                        <a:t>BCA</a:t>
                      </a:r>
                      <a:endParaRPr lang="fr-FR" sz="1200" dirty="0">
                        <a:latin typeface="Times New Roman"/>
                        <a:ea typeface="Times New Roman"/>
                      </a:endParaRPr>
                    </a:p>
                    <a:p>
                      <a:pPr algn="ctr" rtl="1">
                        <a:spcAft>
                          <a:spcPts val="0"/>
                        </a:spcAft>
                        <a:tabLst>
                          <a:tab pos="388620" algn="r"/>
                        </a:tabLst>
                      </a:pPr>
                      <a:r>
                        <a:rPr lang="ar-DZ" sz="2400" b="1" dirty="0">
                          <a:latin typeface="Times New Roman"/>
                          <a:ea typeface="Times New Roman"/>
                          <a:cs typeface="Arabic Transparent"/>
                        </a:rPr>
                        <a:t>استقـــراء</a:t>
                      </a:r>
                      <a:endParaRPr lang="fr-FR" sz="1200" dirty="0">
                        <a:latin typeface="Times New Roman"/>
                        <a:ea typeface="Times New Roman"/>
                      </a:endParaRPr>
                    </a:p>
                    <a:p>
                      <a:pPr algn="ctr" rtl="1">
                        <a:spcAft>
                          <a:spcPts val="0"/>
                        </a:spcAft>
                        <a:tabLst>
                          <a:tab pos="388620" algn="r"/>
                        </a:tabLst>
                      </a:pPr>
                      <a:r>
                        <a:rPr lang="fr-FR" sz="2400" b="1" dirty="0">
                          <a:latin typeface="Times New Roman"/>
                          <a:ea typeface="Times New Roman"/>
                          <a:cs typeface="Arabic Transparent"/>
                        </a:rPr>
                        <a:t>Induction</a:t>
                      </a:r>
                      <a:endParaRPr lang="fr-FR" sz="1200" dirty="0">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B</a:t>
                      </a:r>
                      <a:endParaRPr lang="fr-FR" sz="16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حالة:</a:t>
                      </a:r>
                      <a:r>
                        <a:rPr lang="ar-DZ" sz="2800" dirty="0">
                          <a:solidFill>
                            <a:schemeClr val="tx1"/>
                          </a:solidFill>
                          <a:latin typeface="Times New Roman"/>
                          <a:ea typeface="Times New Roman"/>
                          <a:cs typeface="Arabic Transparent"/>
                        </a:rPr>
                        <a:t> هذه البازلاء من هذا الكيس </a:t>
                      </a:r>
                      <a:endParaRPr lang="fr-FR" sz="14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64989">
                <a:tc vMerge="1">
                  <a:txBody>
                    <a:bodyPr/>
                    <a:lstStyle/>
                    <a:p>
                      <a:endParaRPr lang="fr-FR"/>
                    </a:p>
                  </a:txBody>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C</a:t>
                      </a:r>
                      <a:endParaRPr lang="fr-FR" sz="16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نتيجة:</a:t>
                      </a:r>
                      <a:r>
                        <a:rPr lang="ar-DZ" sz="2800" dirty="0">
                          <a:solidFill>
                            <a:schemeClr val="tx1"/>
                          </a:solidFill>
                          <a:latin typeface="Times New Roman"/>
                          <a:ea typeface="Times New Roman"/>
                          <a:cs typeface="Arabic Transparent"/>
                        </a:rPr>
                        <a:t> هذه البازلاء بيضاء</a:t>
                      </a:r>
                      <a:endParaRPr lang="fr-FR" sz="14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84044">
                <a:tc vMerge="1">
                  <a:txBody>
                    <a:bodyPr/>
                    <a:lstStyle/>
                    <a:p>
                      <a:endParaRPr lang="fr-FR"/>
                    </a:p>
                  </a:txBody>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A</a:t>
                      </a:r>
                      <a:endParaRPr lang="fr-FR" sz="16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قاعدة:</a:t>
                      </a:r>
                      <a:r>
                        <a:rPr lang="ar-DZ" sz="2800" dirty="0">
                          <a:solidFill>
                            <a:schemeClr val="tx1"/>
                          </a:solidFill>
                          <a:latin typeface="Times New Roman"/>
                          <a:ea typeface="Times New Roman"/>
                          <a:cs typeface="Arabic Transparent"/>
                        </a:rPr>
                        <a:t> كل البازلاء في هذا الكيس بيضاء</a:t>
                      </a:r>
                      <a:endParaRPr lang="fr-FR" sz="14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5"/>
                  </a:ext>
                </a:extLst>
              </a:tr>
              <a:tr h="464989">
                <a:tc rowSpan="3">
                  <a:txBody>
                    <a:bodyPr/>
                    <a:lstStyle/>
                    <a:p>
                      <a:pPr algn="ctr" rtl="1">
                        <a:spcAft>
                          <a:spcPts val="0"/>
                        </a:spcAft>
                        <a:tabLst>
                          <a:tab pos="388620" algn="r"/>
                        </a:tabLst>
                      </a:pPr>
                      <a:r>
                        <a:rPr lang="en-US" sz="2400" b="1" dirty="0">
                          <a:latin typeface="Times New Roman"/>
                          <a:ea typeface="Times New Roman"/>
                          <a:cs typeface="Arabic Transparent"/>
                        </a:rPr>
                        <a:t>ACB</a:t>
                      </a:r>
                      <a:endParaRPr lang="fr-FR" sz="1200" dirty="0">
                        <a:latin typeface="Times New Roman"/>
                        <a:ea typeface="Times New Roman"/>
                      </a:endParaRPr>
                    </a:p>
                    <a:p>
                      <a:pPr algn="ctr" rtl="1">
                        <a:spcAft>
                          <a:spcPts val="0"/>
                        </a:spcAft>
                        <a:tabLst>
                          <a:tab pos="388620" algn="r"/>
                        </a:tabLst>
                      </a:pPr>
                      <a:r>
                        <a:rPr lang="ar-DZ" sz="2400" b="1" dirty="0">
                          <a:latin typeface="Times New Roman"/>
                          <a:ea typeface="Times New Roman"/>
                          <a:cs typeface="Arabic Transparent"/>
                        </a:rPr>
                        <a:t>إبعـــاد</a:t>
                      </a:r>
                      <a:endParaRPr lang="fr-FR" sz="1200" dirty="0">
                        <a:latin typeface="Times New Roman"/>
                        <a:ea typeface="Times New Roman"/>
                      </a:endParaRPr>
                    </a:p>
                    <a:p>
                      <a:pPr algn="ctr" rtl="1">
                        <a:spcAft>
                          <a:spcPts val="0"/>
                        </a:spcAft>
                        <a:tabLst>
                          <a:tab pos="388620" algn="r"/>
                        </a:tabLst>
                      </a:pPr>
                      <a:r>
                        <a:rPr lang="fr-FR" sz="2400" b="1" dirty="0">
                          <a:latin typeface="Times New Roman"/>
                          <a:ea typeface="Times New Roman"/>
                          <a:cs typeface="Arabic Transparent"/>
                        </a:rPr>
                        <a:t>Abduction</a:t>
                      </a:r>
                      <a:endParaRPr lang="fr-FR" sz="1200" dirty="0">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A</a:t>
                      </a:r>
                      <a:endParaRPr lang="fr-FR" sz="16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قاعدة:</a:t>
                      </a:r>
                      <a:r>
                        <a:rPr lang="ar-DZ" sz="2800" dirty="0">
                          <a:solidFill>
                            <a:schemeClr val="tx1"/>
                          </a:solidFill>
                          <a:latin typeface="Times New Roman"/>
                          <a:ea typeface="Times New Roman"/>
                          <a:cs typeface="Arabic Transparent"/>
                        </a:rPr>
                        <a:t> كل البازلاء في هذا الكيس بيضاء</a:t>
                      </a:r>
                      <a:endParaRPr lang="fr-FR" sz="14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64989">
                <a:tc vMerge="1">
                  <a:txBody>
                    <a:bodyPr/>
                    <a:lstStyle/>
                    <a:p>
                      <a:endParaRPr lang="fr-FR"/>
                    </a:p>
                  </a:txBody>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C</a:t>
                      </a:r>
                      <a:endParaRPr lang="fr-FR" sz="16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نتيجة:</a:t>
                      </a:r>
                      <a:r>
                        <a:rPr lang="ar-DZ" sz="2800" dirty="0">
                          <a:solidFill>
                            <a:schemeClr val="tx1"/>
                          </a:solidFill>
                          <a:latin typeface="Times New Roman"/>
                          <a:ea typeface="Times New Roman"/>
                          <a:cs typeface="Arabic Transparent"/>
                        </a:rPr>
                        <a:t> هذه البازلاء بيضاء</a:t>
                      </a:r>
                      <a:endParaRPr lang="fr-FR" sz="14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784588">
                <a:tc vMerge="1">
                  <a:txBody>
                    <a:bodyPr/>
                    <a:lstStyle/>
                    <a:p>
                      <a:endParaRPr lang="fr-FR"/>
                    </a:p>
                  </a:txBody>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B</a:t>
                      </a:r>
                      <a:endParaRPr lang="fr-FR" sz="16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حالة:</a:t>
                      </a:r>
                      <a:r>
                        <a:rPr lang="ar-DZ" sz="2800" dirty="0">
                          <a:solidFill>
                            <a:schemeClr val="tx1"/>
                          </a:solidFill>
                          <a:latin typeface="Times New Roman"/>
                          <a:ea typeface="Times New Roman"/>
                          <a:cs typeface="Arabic Transparent"/>
                        </a:rPr>
                        <a:t> هذه البازلاء من هذا الكيس </a:t>
                      </a:r>
                      <a:endParaRPr lang="fr-FR" sz="1400" dirty="0">
                        <a:solidFill>
                          <a:schemeClr val="tx1"/>
                        </a:solidFill>
                        <a:latin typeface="Times New Roman"/>
                        <a:ea typeface="Times New Roman"/>
                      </a:endParaRPr>
                    </a:p>
                  </a:txBody>
                  <a:tcPr marL="46137" marR="46137" marT="0" marB="0">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extLst>
                  <a:ext uri="{0D108BD9-81ED-4DB2-BD59-A6C34878D82A}">
                    <a16:rowId xmlns:a16="http://schemas.microsoft.com/office/drawing/2014/main" val="10008"/>
                  </a:ext>
                </a:extLst>
              </a:tr>
            </a:tbl>
          </a:graphicData>
        </a:graphic>
      </p:graphicFrame>
      <p:sp>
        <p:nvSpPr>
          <p:cNvPr id="3" name="Espace réservé du numéro de diapositive 2"/>
          <p:cNvSpPr>
            <a:spLocks noGrp="1"/>
          </p:cNvSpPr>
          <p:nvPr>
            <p:ph type="sldNum" sz="quarter" idx="12"/>
          </p:nvPr>
        </p:nvSpPr>
        <p:spPr/>
        <p:txBody>
          <a:bodyPr/>
          <a:lstStyle/>
          <a:p>
            <a:fld id="{FB56037D-43BB-46E5-BBD8-1DDFCC44719C}" type="slidenum">
              <a:rPr lang="fr-FR" smtClean="0"/>
              <a:pPr/>
              <a:t>23</a:t>
            </a:fld>
            <a:endParaRPr lang="fr-FR"/>
          </a:p>
        </p:txBody>
      </p:sp>
      <p:sp>
        <p:nvSpPr>
          <p:cNvPr id="4" name="Rectangle 3"/>
          <p:cNvSpPr/>
          <p:nvPr/>
        </p:nvSpPr>
        <p:spPr>
          <a:xfrm>
            <a:off x="214282" y="6000768"/>
            <a:ext cx="8501122" cy="369332"/>
          </a:xfrm>
          <a:prstGeom prst="rect">
            <a:avLst/>
          </a:prstGeom>
        </p:spPr>
        <p:txBody>
          <a:bodyPr wrap="square">
            <a:spAutoFit/>
          </a:bodyPr>
          <a:lstStyle/>
          <a:p>
            <a:pPr algn="ctr"/>
            <a:r>
              <a:rPr lang="fr-FR" b="1" dirty="0">
                <a:solidFill>
                  <a:srgbClr val="C00000"/>
                </a:solidFill>
                <a:latin typeface="Arial" pitchFamily="34" charset="0"/>
                <a:ea typeface="Times New Roman" pitchFamily="18" charset="0"/>
                <a:cs typeface="Arabic Transparent" pitchFamily="2" charset="-78"/>
              </a:rPr>
              <a:t>D’après Pierce in Albert David,  p03</a:t>
            </a:r>
            <a:endParaRPr lang="fr-FR"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p:cNvSpPr>
            <a:spLocks noChangeArrowheads="1"/>
          </p:cNvSpPr>
          <p:nvPr/>
        </p:nvSpPr>
        <p:spPr bwMode="auto">
          <a:xfrm rot="10800000" flipV="1">
            <a:off x="0" y="770405"/>
            <a:ext cx="8572528" cy="39395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388938" algn="r"/>
              </a:tabLst>
            </a:pPr>
            <a:endParaRPr kumimoji="0" lang="fr-FR" sz="1400" b="1" i="0" u="none" strike="noStrike" cap="none" normalizeH="0" baseline="0" dirty="0">
              <a:ln>
                <a:noFill/>
              </a:ln>
              <a:solidFill>
                <a:schemeClr val="tx1"/>
              </a:solidFill>
              <a:effectLst/>
              <a:latin typeface="Arial" pitchFamily="34" charset="0"/>
              <a:ea typeface="Times New Roman" pitchFamily="18" charset="0"/>
              <a:cs typeface="Arabic Transparent" pitchFamily="2" charset="-78"/>
            </a:endParaRPr>
          </a:p>
          <a:p>
            <a:pPr marL="0" marR="0" lvl="0" indent="0" algn="l" defTabSz="914400" rtl="1" eaLnBrk="1" fontAlgn="base" latinLnBrk="0" hangingPunct="1">
              <a:lnSpc>
                <a:spcPct val="100000"/>
              </a:lnSpc>
              <a:spcBef>
                <a:spcPct val="0"/>
              </a:spcBef>
              <a:spcAft>
                <a:spcPct val="0"/>
              </a:spcAft>
              <a:buClrTx/>
              <a:buSzTx/>
              <a:buFontTx/>
              <a:buNone/>
              <a:tabLst>
                <a:tab pos="388938" algn="r"/>
              </a:tabLst>
            </a:pPr>
            <a:endParaRPr lang="fr-FR" sz="1400" b="1" dirty="0">
              <a:latin typeface="Arial" pitchFamily="34" charset="0"/>
              <a:ea typeface="Times New Roman" pitchFamily="18" charset="0"/>
              <a:cs typeface="Arabic Transparent" pitchFamily="2" charset="-78"/>
            </a:endParaRPr>
          </a:p>
          <a:p>
            <a:pPr marL="0" marR="0" lvl="0" indent="0" algn="l" defTabSz="914400" rtl="1" eaLnBrk="1" fontAlgn="base" latinLnBrk="0" hangingPunct="1">
              <a:lnSpc>
                <a:spcPct val="100000"/>
              </a:lnSpc>
              <a:spcBef>
                <a:spcPct val="0"/>
              </a:spcBef>
              <a:spcAft>
                <a:spcPct val="0"/>
              </a:spcAft>
              <a:buClrTx/>
              <a:buSzTx/>
              <a:buFontTx/>
              <a:buNone/>
              <a:tabLst>
                <a:tab pos="388938" algn="r"/>
              </a:tabLst>
            </a:pPr>
            <a:endParaRPr kumimoji="0" lang="fr-FR" sz="1400" b="1" i="0" u="none" strike="noStrike" cap="none" normalizeH="0" baseline="0" dirty="0">
              <a:ln>
                <a:noFill/>
              </a:ln>
              <a:solidFill>
                <a:schemeClr val="tx1"/>
              </a:solidFill>
              <a:effectLst/>
              <a:latin typeface="Arial" pitchFamily="34" charset="0"/>
              <a:ea typeface="Times New Roman" pitchFamily="18" charset="0"/>
              <a:cs typeface="Arabic Transparent" pitchFamily="2" charset="-78"/>
            </a:endParaRPr>
          </a:p>
          <a:p>
            <a:pPr marL="0" marR="0" lvl="0" indent="0" algn="l" defTabSz="914400" rtl="1" eaLnBrk="1" fontAlgn="base" latinLnBrk="0" hangingPunct="1">
              <a:lnSpc>
                <a:spcPct val="100000"/>
              </a:lnSpc>
              <a:spcBef>
                <a:spcPct val="0"/>
              </a:spcBef>
              <a:spcAft>
                <a:spcPct val="0"/>
              </a:spcAft>
              <a:buClrTx/>
              <a:buSzTx/>
              <a:buFontTx/>
              <a:buNone/>
              <a:tabLst>
                <a:tab pos="388938" algn="r"/>
              </a:tabLst>
            </a:pPr>
            <a:endParaRPr lang="fr-FR" sz="1400" b="1" dirty="0">
              <a:latin typeface="Arial" pitchFamily="34" charset="0"/>
              <a:ea typeface="Times New Roman" pitchFamily="18" charset="0"/>
              <a:cs typeface="Arabic Transparent"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tab pos="388938" algn="r"/>
              </a:tabLst>
            </a:pPr>
            <a:r>
              <a:rPr kumimoji="0" lang="ar-DZ" sz="2800" b="1" i="0" u="none" strike="noStrike" cap="none" normalizeH="0" baseline="0" dirty="0">
                <a:ln>
                  <a:noFill/>
                </a:ln>
                <a:effectLst/>
                <a:latin typeface="Arial" pitchFamily="34" charset="0"/>
                <a:ea typeface="Times New Roman" pitchFamily="18" charset="0"/>
              </a:rPr>
              <a:t>– الاستنتــاج: </a:t>
            </a:r>
            <a:r>
              <a:rPr kumimoji="0" lang="en-US" sz="2800" b="1" i="0" u="none" strike="noStrike" cap="none" normalizeH="0" baseline="0" dirty="0">
                <a:ln>
                  <a:noFill/>
                </a:ln>
                <a:effectLst/>
                <a:latin typeface="Arial" pitchFamily="34" charset="0"/>
                <a:ea typeface="Times New Roman" pitchFamily="18" charset="0"/>
              </a:rPr>
              <a:t> (ABC)</a:t>
            </a:r>
            <a:r>
              <a:rPr kumimoji="0" lang="ar-DZ" sz="2800" b="1" i="0" u="none" strike="noStrike" cap="none" normalizeH="0" baseline="0" dirty="0">
                <a:ln>
                  <a:noFill/>
                </a:ln>
                <a:effectLst/>
                <a:latin typeface="Arial" pitchFamily="34" charset="0"/>
                <a:ea typeface="Times New Roman" pitchFamily="18" charset="0"/>
              </a:rPr>
              <a:t>الذهاب من العام إلى الخاص </a:t>
            </a:r>
            <a:r>
              <a:rPr kumimoji="0" lang="en-US" sz="2800" b="1" i="0" u="none" strike="noStrike" cap="none" normalizeH="0" baseline="0" dirty="0">
                <a:ln>
                  <a:noFill/>
                </a:ln>
                <a:effectLst/>
                <a:latin typeface="Times New Roman" pitchFamily="18" charset="0"/>
                <a:ea typeface="Times New Roman" pitchFamily="18" charset="0"/>
                <a:sym typeface="Wingdings 3" pitchFamily="18" charset="2"/>
              </a:rPr>
              <a:t></a:t>
            </a:r>
            <a:r>
              <a:rPr kumimoji="0" lang="ar-DZ" sz="2800" b="1" i="0" u="none" strike="noStrike" cap="none" normalizeH="0" baseline="0" dirty="0">
                <a:ln>
                  <a:noFill/>
                </a:ln>
                <a:effectLst/>
                <a:latin typeface="Arial" pitchFamily="34" charset="0"/>
                <a:ea typeface="Times New Roman" pitchFamily="18" charset="0"/>
              </a:rPr>
              <a:t> يعتبر منطق</a:t>
            </a:r>
          </a:p>
          <a:p>
            <a:pPr marL="0" marR="0" lvl="0" indent="0" algn="r" defTabSz="914400" rtl="1" eaLnBrk="1" fontAlgn="base" latinLnBrk="0" hangingPunct="1">
              <a:lnSpc>
                <a:spcPct val="100000"/>
              </a:lnSpc>
              <a:spcBef>
                <a:spcPct val="0"/>
              </a:spcBef>
              <a:spcAft>
                <a:spcPct val="0"/>
              </a:spcAft>
              <a:buClrTx/>
              <a:buSzTx/>
              <a:buFontTx/>
              <a:buNone/>
              <a:tabLst>
                <a:tab pos="388938" algn="r"/>
              </a:tabLst>
            </a:pPr>
            <a:endParaRPr kumimoji="0" lang="fr-FR" sz="2000" b="1" i="0" u="none" strike="noStrike" cap="none" normalizeH="0" baseline="0" dirty="0">
              <a:ln>
                <a:noFill/>
              </a:ln>
              <a:effectLst/>
              <a:latin typeface="Times New Roman" pitchFamily="18" charset="0"/>
              <a:sym typeface="Wingdings 3" pitchFamily="18" charset="2"/>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r>
              <a:rPr kumimoji="0" lang="ar-DZ" sz="2800" b="1" i="0" u="none" strike="noStrike" cap="none" normalizeH="0" baseline="0" dirty="0">
                <a:ln>
                  <a:noFill/>
                </a:ln>
                <a:effectLst/>
                <a:latin typeface="Times New Roman" pitchFamily="18" charset="0"/>
                <a:ea typeface="Times New Roman" pitchFamily="18" charset="0"/>
                <a:sym typeface="Wingdings 3" pitchFamily="18" charset="2"/>
              </a:rPr>
              <a:t>– الاستقــراء</a:t>
            </a:r>
            <a:r>
              <a:rPr kumimoji="0" lang="ar-DZ" sz="2800" b="0" i="0" u="none" strike="noStrike" cap="none" normalizeH="0" baseline="0" dirty="0">
                <a:ln>
                  <a:noFill/>
                </a:ln>
                <a:effectLst/>
                <a:latin typeface="Times New Roman" pitchFamily="18" charset="0"/>
                <a:ea typeface="Times New Roman" pitchFamily="18" charset="0"/>
                <a:sym typeface="Wingdings 3" pitchFamily="18" charset="2"/>
              </a:rPr>
              <a:t>: </a:t>
            </a:r>
            <a:r>
              <a:rPr kumimoji="0" lang="en-US" sz="2800" b="1" i="0" u="none" strike="noStrike" cap="none" normalizeH="0" baseline="0" dirty="0">
                <a:ln>
                  <a:noFill/>
                </a:ln>
                <a:effectLst/>
                <a:latin typeface="Times New Roman" pitchFamily="18" charset="0"/>
                <a:ea typeface="Times New Roman" pitchFamily="18" charset="0"/>
                <a:sym typeface="Wingdings 3" pitchFamily="18" charset="2"/>
              </a:rPr>
              <a:t> (BCA)</a:t>
            </a:r>
            <a:r>
              <a:rPr kumimoji="0" lang="ar-DZ" sz="2800" b="1" i="0" u="none" strike="noStrike" cap="none" normalizeH="0" baseline="0" dirty="0">
                <a:ln>
                  <a:noFill/>
                </a:ln>
                <a:effectLst/>
                <a:latin typeface="Times New Roman" pitchFamily="18" charset="0"/>
                <a:ea typeface="Times New Roman" pitchFamily="18" charset="0"/>
                <a:sym typeface="Wingdings 3" pitchFamily="18" charset="2"/>
              </a:rPr>
              <a:t>الذهاب من الخاص إلى العام </a:t>
            </a:r>
            <a:r>
              <a:rPr kumimoji="0" lang="en-US" sz="2800" b="1" i="0" u="none" strike="noStrike" cap="none" normalizeH="0" baseline="0" dirty="0">
                <a:ln>
                  <a:noFill/>
                </a:ln>
                <a:effectLst/>
                <a:latin typeface="Times New Roman" pitchFamily="18" charset="0"/>
                <a:ea typeface="Times New Roman" pitchFamily="18" charset="0"/>
                <a:sym typeface="Wingdings 3" pitchFamily="18" charset="2"/>
              </a:rPr>
              <a:t></a:t>
            </a:r>
            <a:r>
              <a:rPr kumimoji="0" lang="ar-DZ" sz="2800" b="1" i="0" u="none" strike="noStrike" cap="none" normalizeH="0" baseline="0" dirty="0">
                <a:ln>
                  <a:noFill/>
                </a:ln>
                <a:effectLst/>
                <a:latin typeface="Arial" pitchFamily="34" charset="0"/>
                <a:ea typeface="Times New Roman" pitchFamily="18" charset="0"/>
              </a:rPr>
              <a:t> يعتبر غير منطق</a:t>
            </a: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endParaRPr kumimoji="0" lang="fr-FR" sz="2000" b="1" i="0" u="none" strike="noStrike" cap="none" normalizeH="0" baseline="0" dirty="0">
              <a:ln>
                <a:noFill/>
              </a:ln>
              <a:effectLst/>
              <a:latin typeface="Times New Roman" pitchFamily="18" charset="0"/>
              <a:sym typeface="Wingdings 3" pitchFamily="18" charset="2"/>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r>
              <a:rPr kumimoji="0" lang="ar-DZ" sz="2800" b="1" i="0" u="none" strike="noStrike" cap="none" normalizeH="0" baseline="0" dirty="0">
                <a:ln>
                  <a:noFill/>
                </a:ln>
                <a:effectLst/>
                <a:latin typeface="Times New Roman" pitchFamily="18" charset="0"/>
                <a:ea typeface="Times New Roman" pitchFamily="18" charset="0"/>
                <a:sym typeface="Wingdings 3" pitchFamily="18" charset="2"/>
              </a:rPr>
              <a:t>-الإبعـــاد:(</a:t>
            </a:r>
            <a:r>
              <a:rPr kumimoji="0" lang="fr-FR" sz="2800" b="1" i="0" u="none" strike="noStrike" cap="none" normalizeH="0" baseline="0" dirty="0">
                <a:ln>
                  <a:noFill/>
                </a:ln>
                <a:effectLst/>
                <a:latin typeface="Times New Roman" pitchFamily="18" charset="0"/>
                <a:ea typeface="Times New Roman" pitchFamily="18" charset="0"/>
                <a:sym typeface="Wingdings 3" pitchFamily="18" charset="2"/>
              </a:rPr>
              <a:t>ACB</a:t>
            </a:r>
            <a:r>
              <a:rPr kumimoji="0" lang="ar-DZ" sz="2800" b="1" i="0" u="none" strike="noStrike" cap="none" normalizeH="0" baseline="0" dirty="0">
                <a:ln>
                  <a:noFill/>
                </a:ln>
                <a:effectLst/>
                <a:latin typeface="Times New Roman" pitchFamily="18" charset="0"/>
                <a:ea typeface="Times New Roman" pitchFamily="18" charset="0"/>
                <a:sym typeface="Wingdings 3" pitchFamily="18" charset="2"/>
              </a:rPr>
              <a:t>)</a:t>
            </a:r>
            <a:r>
              <a:rPr kumimoji="0" lang="ar-DZ" sz="2800" b="0" i="0" u="none" strike="noStrike" cap="none" normalizeH="0" baseline="0" dirty="0">
                <a:ln>
                  <a:noFill/>
                </a:ln>
                <a:effectLst/>
                <a:latin typeface="Times New Roman" pitchFamily="18" charset="0"/>
                <a:ea typeface="Times New Roman" pitchFamily="18" charset="0"/>
                <a:sym typeface="Wingdings 3" pitchFamily="18" charset="2"/>
              </a:rPr>
              <a:t> </a:t>
            </a:r>
            <a:r>
              <a:rPr kumimoji="0" lang="ar-DZ" sz="2800" b="1" i="0" u="none" strike="noStrike" cap="none" normalizeH="0" baseline="0" dirty="0">
                <a:ln>
                  <a:noFill/>
                </a:ln>
                <a:effectLst/>
                <a:latin typeface="Times New Roman" pitchFamily="18" charset="0"/>
                <a:ea typeface="Times New Roman" pitchFamily="18" charset="0"/>
                <a:sym typeface="Wingdings 3" pitchFamily="18" charset="2"/>
              </a:rPr>
              <a:t>يتمثل في إعداد ملاحظة تجريبية تربط قاعدة عامة بالنتيجة، يعني أنها تسمح بإيجاد النتيجة إذا كانت القاعدة العامة صحيحة.</a:t>
            </a:r>
            <a:endParaRPr kumimoji="0" lang="en-US" sz="2400" b="1" i="0" u="none" strike="noStrike" cap="none" normalizeH="0" baseline="0" dirty="0">
              <a:ln>
                <a:noFill/>
              </a:ln>
              <a:effectLst/>
              <a:latin typeface="Times New Roman" pitchFamily="18" charset="0"/>
              <a:ea typeface="Times New Roman" pitchFamily="18" charset="0"/>
              <a:sym typeface="Wingdings 3" pitchFamily="18" charset="2"/>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endParaRPr kumimoji="0" lang="fr-FR" sz="1400" b="0" i="0" u="none" strike="noStrike" cap="none" normalizeH="0" baseline="0" dirty="0">
              <a:ln>
                <a:noFill/>
              </a:ln>
              <a:effectLst/>
              <a:latin typeface="Times New Roman" pitchFamily="18" charset="0"/>
              <a:cs typeface="Arial" pitchFamily="34" charset="0"/>
              <a:sym typeface="Wingdings 3"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388938" algn="r"/>
              </a:tabLst>
            </a:pPr>
            <a:br>
              <a:rPr kumimoji="0" lang="fr-FR" sz="1400" b="0" i="0" u="none" strike="noStrike" cap="none" normalizeH="0" baseline="0" dirty="0">
                <a:ln>
                  <a:noFill/>
                </a:ln>
                <a:solidFill>
                  <a:schemeClr val="tx1"/>
                </a:solidFill>
                <a:effectLst/>
                <a:latin typeface="Times New Roman" pitchFamily="18" charset="0"/>
                <a:ea typeface="Times New Roman" pitchFamily="18" charset="0"/>
                <a:cs typeface="Arabic Transparent" pitchFamily="2" charset="-78"/>
                <a:sym typeface="Wingdings 3" pitchFamily="18" charset="2"/>
              </a:rPr>
            </a:br>
            <a:endParaRPr kumimoji="0" lang="fr-FR" sz="1400" b="0" i="0" u="none" strike="noStrike" cap="none" normalizeH="0" baseline="0" dirty="0">
              <a:ln>
                <a:noFill/>
              </a:ln>
              <a:solidFill>
                <a:schemeClr val="tx1"/>
              </a:solidFill>
              <a:effectLst/>
              <a:latin typeface="Times New Roman" pitchFamily="18" charset="0"/>
              <a:ea typeface="Times New Roman" pitchFamily="18" charset="0"/>
              <a:cs typeface="Arabic Transparent" pitchFamily="2" charset="-78"/>
              <a:sym typeface="Wingdings 3" pitchFamily="18" charset="2"/>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24</a:t>
            </a:fld>
            <a:endParaRPr lang="fr-F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357158" y="628796"/>
            <a:ext cx="8429684"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388938" algn="r"/>
              </a:tabLst>
            </a:pPr>
            <a:r>
              <a:rPr kumimoji="0" lang="ar-DZ" sz="3200" b="1" i="0" u="sng" strike="noStrike" cap="none" normalizeH="0" baseline="0" dirty="0">
                <a:ln>
                  <a:noFill/>
                </a:ln>
                <a:effectLst/>
                <a:latin typeface="Arial" pitchFamily="34" charset="0"/>
                <a:ea typeface="Times New Roman" pitchFamily="18" charset="0"/>
                <a:cs typeface="Arabic Transparent" pitchFamily="2" charset="-78"/>
              </a:rPr>
              <a:t>مثال عن عملية التفكيرالابعادي:</a:t>
            </a:r>
          </a:p>
          <a:p>
            <a:pPr marL="0" marR="0" lvl="0" indent="0" algn="r" defTabSz="914400" rtl="1" eaLnBrk="0" fontAlgn="base" latinLnBrk="0" hangingPunct="0">
              <a:lnSpc>
                <a:spcPct val="100000"/>
              </a:lnSpc>
              <a:spcBef>
                <a:spcPct val="0"/>
              </a:spcBef>
              <a:spcAft>
                <a:spcPct val="0"/>
              </a:spcAft>
              <a:buClrTx/>
              <a:buSzTx/>
              <a:buFontTx/>
              <a:buChar char="•"/>
              <a:tabLst>
                <a:tab pos="388938" algn="r"/>
              </a:tabLst>
            </a:pPr>
            <a:r>
              <a:rPr kumimoji="0" lang="ar-DZ" sz="2800" b="0" i="0" u="none" strike="noStrike" cap="none" normalizeH="0" baseline="0" dirty="0">
                <a:ln>
                  <a:noFill/>
                </a:ln>
                <a:effectLst/>
                <a:latin typeface="Arial" pitchFamily="34" charset="0"/>
                <a:ea typeface="Times New Roman" pitchFamily="18" charset="0"/>
                <a:cs typeface="Arabic Transparent" pitchFamily="2" charset="-78"/>
              </a:rPr>
              <a:t>إذا كان المطر يتساقط فالطريق مبتلة </a:t>
            </a:r>
            <a:r>
              <a:rPr kumimoji="0" lang="ar-DZ" sz="2800" b="1" i="0" u="none" strike="noStrike" cap="none" normalizeH="0" baseline="0" dirty="0">
                <a:ln>
                  <a:noFill/>
                </a:ln>
                <a:effectLst/>
                <a:latin typeface="Arial" pitchFamily="34" charset="0"/>
                <a:ea typeface="Times New Roman" pitchFamily="18" charset="0"/>
                <a:cs typeface="Arabic Transparent" pitchFamily="2" charset="-78"/>
              </a:rPr>
              <a:t>(قاعدة)</a:t>
            </a:r>
            <a:endParaRPr kumimoji="0" lang="fr-FR" sz="1600" b="0" i="0" u="none" strike="noStrike" cap="none" normalizeH="0" baseline="0" dirty="0">
              <a:ln>
                <a:noFill/>
              </a:ln>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388938" algn="r"/>
              </a:tabLst>
            </a:pPr>
            <a:r>
              <a:rPr kumimoji="0" lang="ar-DZ" sz="2800" b="0" i="0" u="none" strike="noStrike" cap="none" normalizeH="0" baseline="0" dirty="0">
                <a:ln>
                  <a:noFill/>
                </a:ln>
                <a:effectLst/>
                <a:latin typeface="Arial" pitchFamily="34" charset="0"/>
                <a:ea typeface="Times New Roman" pitchFamily="18" charset="0"/>
                <a:cs typeface="Arabic Transparent" pitchFamily="2" charset="-78"/>
              </a:rPr>
              <a:t>الطريق مبتلة </a:t>
            </a:r>
            <a:r>
              <a:rPr kumimoji="0" lang="ar-DZ" sz="2800" b="1" i="0" u="none" strike="noStrike" cap="none" normalizeH="0" baseline="0" dirty="0">
                <a:ln>
                  <a:noFill/>
                </a:ln>
                <a:effectLst/>
                <a:latin typeface="Arial" pitchFamily="34" charset="0"/>
                <a:ea typeface="Times New Roman" pitchFamily="18" charset="0"/>
                <a:cs typeface="Arabic Transparent" pitchFamily="2" charset="-78"/>
              </a:rPr>
              <a:t>(نتيجة)</a:t>
            </a:r>
            <a:endParaRPr kumimoji="0" lang="fr-FR" sz="1600" b="0" i="0" u="none" strike="noStrike" cap="none" normalizeH="0" baseline="0" dirty="0">
              <a:ln>
                <a:noFill/>
              </a:ln>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388938" algn="r"/>
              </a:tabLst>
            </a:pPr>
            <a:r>
              <a:rPr kumimoji="0" lang="ar-DZ" sz="2800" b="0" i="0" u="none" strike="noStrike" cap="none" normalizeH="0" baseline="0" dirty="0">
                <a:ln>
                  <a:noFill/>
                </a:ln>
                <a:effectLst/>
                <a:latin typeface="Arial" pitchFamily="34" charset="0"/>
                <a:ea typeface="Times New Roman" pitchFamily="18" charset="0"/>
                <a:cs typeface="Arabic Transparent" pitchFamily="2" charset="-78"/>
              </a:rPr>
              <a:t>إذا فالمطر يتساقط </a:t>
            </a:r>
            <a:r>
              <a:rPr kumimoji="0" lang="ar-DZ" sz="2800" b="1" i="0" u="none" strike="noStrike" cap="none" normalizeH="0" baseline="0" dirty="0">
                <a:ln>
                  <a:noFill/>
                </a:ln>
                <a:effectLst/>
                <a:latin typeface="Arial" pitchFamily="34" charset="0"/>
                <a:ea typeface="Times New Roman" pitchFamily="18" charset="0"/>
                <a:cs typeface="Arabic Transparent" pitchFamily="2" charset="-78"/>
              </a:rPr>
              <a:t>(حالة)</a:t>
            </a:r>
            <a:endParaRPr kumimoji="0" lang="fr-FR" sz="2800" b="1" i="0" u="none" strike="noStrike" cap="none" normalizeH="0" baseline="0" dirty="0">
              <a:ln>
                <a:noFill/>
              </a:ln>
              <a:effectLst/>
              <a:latin typeface="Arial" pitchFamily="34" charset="0"/>
              <a:ea typeface="Times New Roman" pitchFamily="18"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r>
              <a:rPr kumimoji="0" lang="ar-DZ" sz="3600" b="1" i="0" u="sng" strike="noStrike" cap="none" normalizeH="0" baseline="0" dirty="0">
                <a:ln>
                  <a:noFill/>
                </a:ln>
                <a:effectLst/>
                <a:latin typeface="Arial" pitchFamily="34" charset="0"/>
                <a:ea typeface="Times New Roman" pitchFamily="18" charset="0"/>
                <a:cs typeface="Arabic Transparent" pitchFamily="2" charset="-78"/>
              </a:rPr>
              <a:t>مثلا </a:t>
            </a:r>
            <a:r>
              <a:rPr kumimoji="0" lang="ar-DZ" sz="2000" b="1" i="0" u="sng" strike="noStrike" cap="none" normalizeH="0" baseline="0" dirty="0">
                <a:ln>
                  <a:noFill/>
                </a:ln>
                <a:effectLst/>
                <a:latin typeface="Arial" pitchFamily="34" charset="0"/>
                <a:ea typeface="Times New Roman" pitchFamily="18" charset="0"/>
                <a:cs typeface="Arabic Transparent" pitchFamily="2" charset="-78"/>
              </a:rPr>
              <a:t>:</a:t>
            </a:r>
            <a:endParaRPr kumimoji="0" lang="fr-FR" sz="1200" b="0" i="0" u="none" strike="noStrike" cap="none" normalizeH="0" baseline="0" dirty="0">
              <a:ln>
                <a:noFill/>
              </a:ln>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r>
              <a:rPr kumimoji="0" lang="ar-DZ" sz="2800" b="0" i="0" u="none" strike="noStrike" cap="none" normalizeH="0" baseline="0" dirty="0">
                <a:ln>
                  <a:noFill/>
                </a:ln>
                <a:effectLst/>
                <a:latin typeface="Arial" pitchFamily="34" charset="0"/>
                <a:ea typeface="Times New Roman" pitchFamily="18" charset="0"/>
                <a:cs typeface="Arabic Transparent" pitchFamily="2" charset="-78"/>
              </a:rPr>
              <a:t>-  إذا عرفنا أن شاحنة رش المياه مرت وقد تكون الأرض مبتلة بسببها،</a:t>
            </a:r>
            <a:endParaRPr kumimoji="0" lang="fr-FR" sz="1600" b="0" i="0" u="none" strike="noStrike" cap="none" normalizeH="0" baseline="0" dirty="0">
              <a:ln>
                <a:noFill/>
              </a:ln>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388938" algn="r"/>
              </a:tabLst>
            </a:pPr>
            <a:r>
              <a:rPr kumimoji="0" lang="ar-DZ" sz="2800" b="0" i="0" u="none" strike="noStrike" cap="none" normalizeH="0" baseline="0" dirty="0">
                <a:ln>
                  <a:noFill/>
                </a:ln>
                <a:effectLst/>
                <a:latin typeface="Arial" pitchFamily="34" charset="0"/>
                <a:ea typeface="Times New Roman" pitchFamily="18" charset="0"/>
                <a:cs typeface="Arabic Transparent" pitchFamily="2" charset="-78"/>
              </a:rPr>
              <a:t>  وإذا عرفنا كذلك أن الشاحنة تمر فقط بعد الزوال، </a:t>
            </a: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r>
              <a:rPr kumimoji="0" lang="ar-DZ" sz="3200" b="1" i="0" u="sng" strike="noStrike" cap="none" normalizeH="0" baseline="0" dirty="0">
                <a:ln>
                  <a:noFill/>
                </a:ln>
                <a:effectLst/>
                <a:latin typeface="Arial" pitchFamily="34" charset="0"/>
                <a:ea typeface="Times New Roman" pitchFamily="18" charset="0"/>
                <a:cs typeface="Arabic Transparent" pitchFamily="2" charset="-78"/>
              </a:rPr>
              <a:t>يجب إذا إعادة صياغة السؤال:</a:t>
            </a: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r>
              <a:rPr kumimoji="0" lang="ar-DZ" sz="2800" b="1" i="0" u="none" strike="noStrike" cap="none" normalizeH="0" baseline="0" dirty="0">
                <a:ln>
                  <a:noFill/>
                </a:ln>
                <a:effectLst/>
                <a:latin typeface="Arial" pitchFamily="34" charset="0"/>
                <a:ea typeface="Times New Roman" pitchFamily="18" charset="0"/>
                <a:cs typeface="Arabic Transparent" pitchFamily="2" charset="-78"/>
              </a:rPr>
              <a:t>- إذا كانت السماء تمطر والأرض مبتلة (قاعدة عامة)</a:t>
            </a:r>
            <a:endParaRPr kumimoji="0" lang="fr-FR" sz="1600" b="1" i="0" u="none" strike="noStrike" cap="none" normalizeH="0" baseline="0" dirty="0">
              <a:ln>
                <a:noFill/>
              </a:ln>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r>
              <a:rPr kumimoji="0" lang="ar-DZ" sz="2800" b="0" i="0" u="none" strike="noStrike" cap="none" normalizeH="0" baseline="0" dirty="0">
                <a:ln>
                  <a:noFill/>
                </a:ln>
                <a:effectLst/>
                <a:latin typeface="Arial" pitchFamily="34" charset="0"/>
                <a:ea typeface="Times New Roman" pitchFamily="18" charset="0"/>
                <a:cs typeface="Arabic Transparent" pitchFamily="2" charset="-78"/>
              </a:rPr>
              <a:t>- إذا مرت الشاحنة فالأرض مبتلة </a:t>
            </a:r>
            <a:endParaRPr kumimoji="0" lang="fr-FR" sz="1600" b="0" i="0" u="none" strike="noStrike" cap="none" normalizeH="0" baseline="0" dirty="0">
              <a:ln>
                <a:noFill/>
              </a:ln>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r>
              <a:rPr kumimoji="0" lang="ar-DZ" sz="2800" b="0" i="0" u="none" strike="noStrike" cap="none" normalizeH="0" baseline="0" dirty="0">
                <a:ln>
                  <a:noFill/>
                </a:ln>
                <a:effectLst/>
                <a:latin typeface="Arial" pitchFamily="34" charset="0"/>
                <a:ea typeface="Times New Roman" pitchFamily="18" charset="0"/>
                <a:cs typeface="Arabic Transparent" pitchFamily="2" charset="-78"/>
              </a:rPr>
              <a:t>- الشاحنة لا تمر إلا زوالا</a:t>
            </a:r>
            <a:endParaRPr kumimoji="0" lang="fr-FR" sz="1600" b="0" i="0" u="none" strike="noStrike" cap="none" normalizeH="0" baseline="0" dirty="0">
              <a:ln>
                <a:noFill/>
              </a:ln>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r>
              <a:rPr kumimoji="0" lang="ar-DZ" sz="2800" b="0" i="0" u="none" strike="noStrike" cap="none" normalizeH="0" baseline="0" dirty="0">
                <a:ln>
                  <a:noFill/>
                </a:ln>
                <a:effectLst/>
                <a:latin typeface="Arial" pitchFamily="34" charset="0"/>
                <a:ea typeface="Times New Roman" pitchFamily="18" charset="0"/>
                <a:cs typeface="Arabic Transparent" pitchFamily="2" charset="-78"/>
              </a:rPr>
              <a:t>- نحن في الصباح والماء الموجود على الأرض مصدره ليس الشاحنة</a:t>
            </a:r>
            <a:endParaRPr kumimoji="0" lang="fr-FR" sz="1600" b="0" i="0" u="none" strike="noStrike" cap="none" normalizeH="0" baseline="0" dirty="0">
              <a:ln>
                <a:noFill/>
              </a:ln>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r>
              <a:rPr kumimoji="0" lang="ar-DZ" sz="2800" b="1" i="0" u="none" strike="noStrike" cap="none" normalizeH="0" baseline="0" dirty="0">
                <a:ln>
                  <a:noFill/>
                </a:ln>
                <a:effectLst/>
                <a:latin typeface="Arial" pitchFamily="34" charset="0"/>
                <a:ea typeface="Times New Roman" pitchFamily="18" charset="0"/>
                <a:cs typeface="Arabic Transparent" pitchFamily="2" charset="-78"/>
              </a:rPr>
              <a:t>- إذا فهي تمطر(النتيجة)</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25</a:t>
            </a:fld>
            <a:endParaRPr lang="fr-F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214282" y="1071546"/>
            <a:ext cx="8643966" cy="49859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rtl="1" eaLnBrk="0" fontAlgn="base" hangingPunct="0">
              <a:spcBef>
                <a:spcPct val="0"/>
              </a:spcBef>
              <a:spcAft>
                <a:spcPct val="0"/>
              </a:spcAft>
              <a:tabLst>
                <a:tab pos="388938" algn="r"/>
              </a:tabLst>
            </a:pPr>
            <a:r>
              <a:rPr kumimoji="0" lang="ar-DZ" sz="3600" b="1" i="0" u="none" strike="noStrike" cap="none" normalizeH="0" baseline="0" dirty="0">
                <a:ln>
                  <a:noFill/>
                </a:ln>
                <a:effectLst/>
                <a:latin typeface="Arial" pitchFamily="34" charset="0"/>
                <a:ea typeface="Times New Roman" pitchFamily="18" charset="0"/>
              </a:rPr>
              <a:t>– (الاستنتــاج) يسمح بإعطاء نتائج  "</a:t>
            </a:r>
            <a:r>
              <a:rPr kumimoji="0" lang="fr-FR" sz="3600" b="1" i="0" u="none" strike="noStrike" cap="none" normalizeH="0" baseline="0" dirty="0">
                <a:ln>
                  <a:noFill/>
                </a:ln>
                <a:effectLst/>
                <a:latin typeface="Arial" pitchFamily="34" charset="0"/>
                <a:ea typeface="Times New Roman" pitchFamily="18" charset="0"/>
              </a:rPr>
              <a:t>C </a:t>
            </a:r>
            <a:r>
              <a:rPr lang="ar-DZ" sz="3600" b="1" dirty="0">
                <a:latin typeface="Arial" pitchFamily="34" charset="0"/>
                <a:ea typeface="Times New Roman" pitchFamily="18" charset="0"/>
              </a:rPr>
              <a:t>"</a:t>
            </a:r>
            <a:r>
              <a:rPr kumimoji="0" lang="ar-DZ" sz="3600" b="1" i="0" u="none" strike="noStrike" cap="none" normalizeH="0" baseline="0" dirty="0">
                <a:ln>
                  <a:noFill/>
                </a:ln>
                <a:effectLst/>
                <a:latin typeface="Arial" pitchFamily="34" charset="0"/>
                <a:ea typeface="Times New Roman" pitchFamily="18" charset="0"/>
              </a:rPr>
              <a:t> </a:t>
            </a:r>
            <a:endParaRPr kumimoji="0" lang="fr-FR" sz="3600" b="1" i="0" u="none" strike="noStrike" cap="none" normalizeH="0" baseline="0" dirty="0">
              <a:ln>
                <a:noFill/>
              </a:ln>
              <a:effectLst/>
              <a:latin typeface="Arial" pitchFamily="34" charset="0"/>
              <a:ea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endParaRPr kumimoji="0" lang="fr-FR" sz="2400" b="1" i="0" u="none" strike="noStrike" cap="none" normalizeH="0" baseline="0" dirty="0">
              <a:ln>
                <a:noFill/>
              </a:ln>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r>
              <a:rPr kumimoji="0" lang="ar-DZ" sz="3600" b="1" i="0" u="none" strike="noStrike" cap="none" normalizeH="0" baseline="0" dirty="0">
                <a:ln>
                  <a:noFill/>
                </a:ln>
                <a:effectLst/>
                <a:latin typeface="Arial" pitchFamily="34" charset="0"/>
                <a:ea typeface="Times New Roman" pitchFamily="18" charset="0"/>
              </a:rPr>
              <a:t>– (الاستقــراء) يسمح بإعطاء قواعد عامة  "</a:t>
            </a:r>
            <a:r>
              <a:rPr kumimoji="0" lang="fr-FR" sz="3600" b="1" i="0" u="none" strike="noStrike" cap="none" normalizeH="0" baseline="0" dirty="0">
                <a:ln>
                  <a:noFill/>
                </a:ln>
                <a:effectLst/>
                <a:latin typeface="Arial" pitchFamily="34" charset="0"/>
                <a:ea typeface="Times New Roman" pitchFamily="18" charset="0"/>
              </a:rPr>
              <a:t>A</a:t>
            </a:r>
            <a:r>
              <a:rPr kumimoji="0" lang="ar-DZ" sz="3600" b="1" i="0" u="none" strike="noStrike" cap="none" normalizeH="0" baseline="0" dirty="0">
                <a:ln>
                  <a:noFill/>
                </a:ln>
                <a:effectLst/>
                <a:latin typeface="Arial" pitchFamily="34" charset="0"/>
                <a:ea typeface="Times New Roman" pitchFamily="18" charset="0"/>
              </a:rPr>
              <a:t>" </a:t>
            </a:r>
            <a:endParaRPr kumimoji="0" lang="fr-FR" sz="3600" b="1" i="0" u="none" strike="noStrike" cap="none" normalizeH="0" baseline="0" dirty="0">
              <a:ln>
                <a:noFill/>
              </a:ln>
              <a:effectLst/>
              <a:latin typeface="Arial" pitchFamily="34" charset="0"/>
              <a:ea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endParaRPr kumimoji="0" lang="fr-FR" sz="2400" b="1" i="0" u="none" strike="noStrike" cap="none" normalizeH="0" baseline="0" dirty="0">
              <a:ln>
                <a:noFill/>
              </a:ln>
              <a:effectLst/>
              <a:latin typeface="Arial" pitchFamily="34" charset="0"/>
            </a:endParaRPr>
          </a:p>
          <a:p>
            <a:pPr lvl="0" algn="r" rtl="1" eaLnBrk="0" fontAlgn="base" hangingPunct="0">
              <a:spcBef>
                <a:spcPct val="0"/>
              </a:spcBef>
              <a:spcAft>
                <a:spcPct val="0"/>
              </a:spcAft>
              <a:buFontTx/>
              <a:buChar char="-"/>
              <a:tabLst>
                <a:tab pos="388938" algn="r"/>
              </a:tabLst>
            </a:pPr>
            <a:r>
              <a:rPr kumimoji="0" lang="ar-DZ" sz="3600" b="1" i="0" u="none" strike="noStrike" cap="none" normalizeH="0" baseline="0" dirty="0">
                <a:ln>
                  <a:noFill/>
                </a:ln>
                <a:effectLst/>
                <a:latin typeface="Arial" pitchFamily="34" charset="0"/>
                <a:ea typeface="Times New Roman" pitchFamily="18" charset="0"/>
              </a:rPr>
              <a:t>  (الإبعـــاد) يقترح فرضيات  </a:t>
            </a:r>
            <a:r>
              <a:rPr lang="ar-DZ" sz="3600" b="1" dirty="0">
                <a:latin typeface="Arial" pitchFamily="34" charset="0"/>
                <a:ea typeface="Times New Roman" pitchFamily="18" charset="0"/>
              </a:rPr>
              <a:t>"</a:t>
            </a:r>
            <a:r>
              <a:rPr lang="fr-FR" sz="3600" b="1" dirty="0">
                <a:latin typeface="Arial" pitchFamily="34" charset="0"/>
                <a:ea typeface="Times New Roman" pitchFamily="18" charset="0"/>
              </a:rPr>
              <a:t>B</a:t>
            </a:r>
            <a:r>
              <a:rPr lang="ar-DZ" sz="3600" b="1" dirty="0">
                <a:latin typeface="Arial" pitchFamily="34" charset="0"/>
                <a:ea typeface="Times New Roman" pitchFamily="18" charset="0"/>
              </a:rPr>
              <a:t>"</a:t>
            </a:r>
            <a:endParaRPr kumimoji="0" lang="fr-FR" sz="3600" b="1" i="0" u="none" strike="noStrike" cap="none" normalizeH="0" baseline="0" dirty="0">
              <a:ln>
                <a:noFill/>
              </a:ln>
              <a:effectLst/>
              <a:latin typeface="Arial" pitchFamily="34" charset="0"/>
              <a:ea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Char char="-"/>
              <a:tabLst>
                <a:tab pos="388938" algn="r"/>
              </a:tabLst>
            </a:pPr>
            <a:endParaRPr lang="fr-FR" b="1" dirty="0">
              <a:latin typeface="Arial" pitchFamily="34"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tabLst>
                <a:tab pos="388938" algn="r"/>
              </a:tabLst>
            </a:pPr>
            <a:endParaRPr kumimoji="0" lang="fr-FR" sz="1200" b="1" i="0" u="none" strike="noStrike" cap="none" normalizeH="0" baseline="0" dirty="0">
              <a:ln>
                <a:noFill/>
              </a:ln>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tab pos="388938" algn="r"/>
              </a:tabLst>
            </a:pPr>
            <a:r>
              <a:rPr kumimoji="0" lang="ar-DZ" sz="2400" b="1" i="0" u="none" strike="noStrike" cap="none" normalizeH="0" baseline="0" dirty="0">
                <a:ln>
                  <a:noFill/>
                </a:ln>
                <a:effectLst/>
                <a:latin typeface="Arial" pitchFamily="34" charset="0"/>
                <a:ea typeface="Times New Roman" pitchFamily="18" charset="0"/>
                <a:cs typeface="Arabic Transparent" pitchFamily="2" charset="-78"/>
              </a:rPr>
              <a:t>و كما يشرح ذلك </a:t>
            </a:r>
            <a:r>
              <a:rPr kumimoji="0" lang="fr-FR" sz="2400" b="1" i="0" u="none" strike="noStrike" cap="none" normalizeH="0" baseline="0" dirty="0">
                <a:ln>
                  <a:noFill/>
                </a:ln>
                <a:effectLst/>
                <a:latin typeface="Arial" pitchFamily="34" charset="0"/>
                <a:ea typeface="Times New Roman" pitchFamily="18" charset="0"/>
                <a:cs typeface="Arabic Transparent" pitchFamily="2" charset="-78"/>
              </a:rPr>
              <a:t>[Carantini, p 90]</a:t>
            </a:r>
            <a:r>
              <a:rPr kumimoji="0" lang="ar-DZ" sz="2400" b="1" i="0" u="none" strike="noStrike" cap="none" normalizeH="0" baseline="0" dirty="0">
                <a:ln>
                  <a:noFill/>
                </a:ln>
                <a:effectLst/>
                <a:latin typeface="Arial" pitchFamily="34" charset="0"/>
                <a:ea typeface="Times New Roman" pitchFamily="18" charset="0"/>
                <a:cs typeface="Arabic Transparent" pitchFamily="2" charset="-78"/>
              </a:rPr>
              <a:t> يقول: كل المعرفة تبدأ بهذا التسلسل: فرضيات تقود إلى ملاحظات مؤطرة بفرضيات، هذه الملاحظات تؤدي لصياغة فرضيات جديدة أو تعديل الفرضيات الأولى وبالتالي إلى ملاحظات جديدة وهكذا إلى النهاية (عملية تكرارية). </a:t>
            </a:r>
            <a:endParaRPr kumimoji="0" lang="fr-FR" sz="1400" b="1" i="0" u="none" strike="noStrike" cap="none" normalizeH="0" baseline="0" dirty="0">
              <a:ln>
                <a:noFill/>
              </a:ln>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388938" algn="r"/>
              </a:tabLst>
            </a:pPr>
            <a:br>
              <a:rPr kumimoji="0" lang="fr-FR" sz="1800" b="1" i="0" u="none" strike="noStrike" cap="none" normalizeH="0" baseline="0" dirty="0">
                <a:ln>
                  <a:noFill/>
                </a:ln>
                <a:effectLst/>
                <a:latin typeface="Arial" pitchFamily="34" charset="0"/>
                <a:cs typeface="Arial" pitchFamily="34" charset="0"/>
              </a:rPr>
            </a:br>
            <a:endParaRPr kumimoji="0" lang="fr-FR" sz="1800" b="1" i="0" u="none" strike="noStrike" cap="none" normalizeH="0" baseline="0" dirty="0">
              <a:ln>
                <a:noFill/>
              </a:ln>
              <a:effectLst/>
              <a:latin typeface="Arial" pitchFamily="34" charset="0"/>
              <a:cs typeface="Arial" pitchFamily="34" charset="0"/>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26</a:t>
            </a:fld>
            <a:endParaRPr lang="fr-F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357298"/>
            <a:ext cx="8305800" cy="4071966"/>
          </a:xfrm>
        </p:spPr>
        <p:txBody>
          <a:bodyPr>
            <a:noAutofit/>
          </a:bodyPr>
          <a:lstStyle/>
          <a:p>
            <a:pPr algn="ctr" rtl="1"/>
            <a:br>
              <a:rPr lang="ar-DZ" sz="3600" b="1" dirty="0">
                <a:solidFill>
                  <a:schemeClr val="accent1"/>
                </a:solidFill>
                <a:cs typeface="+mn-cs"/>
              </a:rPr>
            </a:br>
            <a:r>
              <a:rPr lang="ar-DZ" sz="3600" b="1" dirty="0">
                <a:solidFill>
                  <a:schemeClr val="tx1"/>
                </a:solidFill>
                <a:cs typeface="+mn-cs"/>
              </a:rPr>
              <a:t>إذا كان النموذج الوضعي- الوصفي الاستنتاجي يعتمد على طرق كمية للتحليل  بينما النموذجين الآخرين (التفسيري و البنائي) الاستقرائيين يعتمدان على طرق كيفية للتحليل،</a:t>
            </a:r>
            <a:br>
              <a:rPr lang="ar-DZ" sz="3600" b="1" dirty="0">
                <a:solidFill>
                  <a:schemeClr val="tx1"/>
                </a:solidFill>
                <a:cs typeface="+mn-cs"/>
              </a:rPr>
            </a:br>
            <a:r>
              <a:rPr lang="ar-DZ" sz="3600" b="1" dirty="0">
                <a:solidFill>
                  <a:schemeClr val="tx1"/>
                </a:solidFill>
                <a:cs typeface="+mn-cs"/>
              </a:rPr>
              <a:t> </a:t>
            </a:r>
            <a:br>
              <a:rPr lang="ar-DZ" sz="3600" b="1" dirty="0">
                <a:solidFill>
                  <a:schemeClr val="tx1"/>
                </a:solidFill>
                <a:cs typeface="+mn-cs"/>
              </a:rPr>
            </a:br>
            <a:r>
              <a:rPr lang="ar-DZ" sz="3600" b="1" dirty="0">
                <a:solidFill>
                  <a:schemeClr val="tx1"/>
                </a:solidFill>
                <a:cs typeface="+mn-cs"/>
              </a:rPr>
              <a:t>فإلى أي مدى يمكن التوفيق بينهما ؟</a:t>
            </a:r>
            <a:br>
              <a:rPr lang="fr-FR" sz="4400" b="1" dirty="0">
                <a:solidFill>
                  <a:schemeClr val="tx1"/>
                </a:solidFill>
                <a:cs typeface="+mn-cs"/>
              </a:rPr>
            </a:br>
            <a:endParaRPr lang="fr-FR" sz="4400" b="1" dirty="0">
              <a:solidFill>
                <a:schemeClr val="tx1"/>
              </a:solidFill>
              <a:cs typeface="+mn-cs"/>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27</a:t>
            </a:fld>
            <a:endParaRPr lang="fr-F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274" name="Group 2"/>
          <p:cNvGrpSpPr>
            <a:grpSpLocks/>
          </p:cNvGrpSpPr>
          <p:nvPr/>
        </p:nvGrpSpPr>
        <p:grpSpPr bwMode="auto">
          <a:xfrm>
            <a:off x="285654" y="808038"/>
            <a:ext cx="8501188" cy="4835540"/>
            <a:chOff x="845" y="2857"/>
            <a:chExt cx="9932" cy="4012"/>
          </a:xfrm>
        </p:grpSpPr>
        <p:sp>
          <p:nvSpPr>
            <p:cNvPr id="54275" name="Text Box 3"/>
            <p:cNvSpPr txBox="1">
              <a:spLocks noChangeArrowheads="1"/>
            </p:cNvSpPr>
            <p:nvPr/>
          </p:nvSpPr>
          <p:spPr bwMode="auto">
            <a:xfrm>
              <a:off x="4267" y="2857"/>
              <a:ext cx="3505" cy="5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قوانين ونظريات عامة</a:t>
              </a:r>
              <a:endParaRPr kumimoji="0" lang="fr-FR" sz="3200" b="1" i="0" u="none" strike="noStrike" cap="none" normalizeH="0" baseline="0" dirty="0">
                <a:ln>
                  <a:noFill/>
                </a:ln>
                <a:solidFill>
                  <a:schemeClr val="accent1"/>
                </a:solidFill>
                <a:effectLst/>
                <a:latin typeface="Arial" pitchFamily="34" charset="0"/>
                <a:cs typeface="Arial" pitchFamily="34" charset="0"/>
              </a:endParaRPr>
            </a:p>
          </p:txBody>
        </p:sp>
        <p:sp>
          <p:nvSpPr>
            <p:cNvPr id="54276" name="Text Box 4"/>
            <p:cNvSpPr txBox="1">
              <a:spLocks noChangeArrowheads="1"/>
            </p:cNvSpPr>
            <p:nvPr/>
          </p:nvSpPr>
          <p:spPr bwMode="auto">
            <a:xfrm>
              <a:off x="6854" y="4837"/>
              <a:ext cx="2640" cy="54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1400" b="1" i="0" u="none" strike="noStrike" cap="none" normalizeH="0" baseline="0" dirty="0">
                  <a:ln>
                    <a:noFill/>
                  </a:ln>
                  <a:solidFill>
                    <a:schemeClr val="tx1"/>
                  </a:solidFill>
                  <a:effectLst/>
                  <a:latin typeface="Calibri" pitchFamily="34" charset="0"/>
                  <a:ea typeface="Arial" pitchFamily="34" charset="0"/>
                  <a:cs typeface="Arabic Transparent" pitchFamily="2" charset="-78"/>
                </a:rPr>
                <a:t>مسار افتراضي استنتاجي</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54277" name="Text Box 5"/>
            <p:cNvSpPr txBox="1">
              <a:spLocks noChangeArrowheads="1"/>
            </p:cNvSpPr>
            <p:nvPr/>
          </p:nvSpPr>
          <p:spPr bwMode="auto">
            <a:xfrm>
              <a:off x="3037" y="5857"/>
              <a:ext cx="2520" cy="60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1400" b="1" i="0" u="none" strike="noStrike" cap="none" normalizeH="0" baseline="0" dirty="0">
                  <a:ln>
                    <a:noFill/>
                  </a:ln>
                  <a:solidFill>
                    <a:schemeClr val="tx1"/>
                  </a:solidFill>
                  <a:effectLst/>
                  <a:latin typeface="Calibri" pitchFamily="34" charset="0"/>
                  <a:ea typeface="Arial" pitchFamily="34" charset="0"/>
                  <a:cs typeface="Arabic Transparent" pitchFamily="2" charset="-78"/>
                </a:rPr>
                <a:t>أحداث معدة عن طريق الملاحظة</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54278" name="Text Box 6"/>
            <p:cNvSpPr txBox="1">
              <a:spLocks noChangeArrowheads="1"/>
            </p:cNvSpPr>
            <p:nvPr/>
          </p:nvSpPr>
          <p:spPr bwMode="auto">
            <a:xfrm>
              <a:off x="6938" y="5917"/>
              <a:ext cx="2130" cy="54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1400" b="1" i="0" u="none" strike="noStrike" cap="none" normalizeH="0" baseline="0">
                  <a:ln>
                    <a:noFill/>
                  </a:ln>
                  <a:solidFill>
                    <a:schemeClr val="tx1"/>
                  </a:solidFill>
                  <a:effectLst/>
                  <a:latin typeface="Calibri" pitchFamily="34" charset="0"/>
                  <a:ea typeface="Arial" pitchFamily="34" charset="0"/>
                  <a:cs typeface="Arabic Transparent" pitchFamily="2" charset="-78"/>
                </a:rPr>
                <a:t>شرح / توقع</a:t>
              </a: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54279" name="Text Box 7"/>
            <p:cNvSpPr txBox="1">
              <a:spLocks noChangeArrowheads="1"/>
            </p:cNvSpPr>
            <p:nvPr/>
          </p:nvSpPr>
          <p:spPr bwMode="auto">
            <a:xfrm>
              <a:off x="2212" y="4837"/>
              <a:ext cx="2520" cy="54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1400" b="1" i="0" u="none" strike="noStrike" cap="none" normalizeH="0" baseline="0">
                  <a:ln>
                    <a:noFill/>
                  </a:ln>
                  <a:solidFill>
                    <a:schemeClr val="tx1"/>
                  </a:solidFill>
                  <a:effectLst/>
                  <a:latin typeface="Calibri" pitchFamily="34" charset="0"/>
                  <a:ea typeface="Arial" pitchFamily="34" charset="0"/>
                  <a:cs typeface="Arabic Transparent" pitchFamily="2" charset="-78"/>
                </a:rPr>
                <a:t>مسار تفسيري إبعادي</a:t>
              </a: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54280" name="Text Box 8"/>
            <p:cNvSpPr txBox="1">
              <a:spLocks noChangeArrowheads="1"/>
            </p:cNvSpPr>
            <p:nvPr/>
          </p:nvSpPr>
          <p:spPr bwMode="auto">
            <a:xfrm>
              <a:off x="3683" y="3757"/>
              <a:ext cx="4184" cy="34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تصورات </a:t>
              </a:r>
              <a:r>
                <a:rPr lang="ar-DZ" sz="2000" b="1" dirty="0">
                  <a:solidFill>
                    <a:schemeClr val="accent1"/>
                  </a:solidFill>
                  <a:latin typeface="Calibri" pitchFamily="34" charset="0"/>
                  <a:ea typeface="Arial" pitchFamily="34" charset="0"/>
                  <a:cs typeface="Arabic Transparent" pitchFamily="2" charset="-78"/>
                </a:rPr>
                <a:t>، </a:t>
              </a:r>
              <a:r>
                <a:rPr kumimoji="0" lang="ar-DZ" sz="20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فرضيات، نماذج، نظريات)</a:t>
              </a:r>
              <a:r>
                <a:rPr kumimoji="0" lang="fr-FR" sz="20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a:t>
              </a:r>
              <a:endParaRPr kumimoji="0" lang="fr-FR" sz="2800" b="1" i="0" u="none" strike="noStrike" cap="none" normalizeH="0" baseline="0" dirty="0">
                <a:ln>
                  <a:noFill/>
                </a:ln>
                <a:solidFill>
                  <a:schemeClr val="accent1"/>
                </a:solidFill>
                <a:effectLst/>
                <a:latin typeface="Arial" pitchFamily="34" charset="0"/>
                <a:cs typeface="Arial" pitchFamily="34" charset="0"/>
              </a:endParaRPr>
            </a:p>
          </p:txBody>
        </p:sp>
        <p:sp>
          <p:nvSpPr>
            <p:cNvPr id="54281" name="Arc 9"/>
            <p:cNvSpPr>
              <a:spLocks/>
            </p:cNvSpPr>
            <p:nvPr/>
          </p:nvSpPr>
          <p:spPr bwMode="auto">
            <a:xfrm rot="21000165" flipH="1">
              <a:off x="2017" y="3295"/>
              <a:ext cx="3173" cy="2873"/>
            </a:xfrm>
            <a:custGeom>
              <a:avLst/>
              <a:gdLst>
                <a:gd name="G0" fmla="+- 803 0 0"/>
                <a:gd name="G1" fmla="+- 21600 0 0"/>
                <a:gd name="G2" fmla="+- 21600 0 0"/>
                <a:gd name="T0" fmla="*/ 0 w 22403"/>
                <a:gd name="T1" fmla="*/ 15 h 37844"/>
                <a:gd name="T2" fmla="*/ 15040 w 22403"/>
                <a:gd name="T3" fmla="*/ 37844 h 37844"/>
                <a:gd name="T4" fmla="*/ 803 w 22403"/>
                <a:gd name="T5" fmla="*/ 21600 h 37844"/>
              </a:gdLst>
              <a:ahLst/>
              <a:cxnLst>
                <a:cxn ang="0">
                  <a:pos x="T0" y="T1"/>
                </a:cxn>
                <a:cxn ang="0">
                  <a:pos x="T2" y="T3"/>
                </a:cxn>
                <a:cxn ang="0">
                  <a:pos x="T4" y="T5"/>
                </a:cxn>
              </a:cxnLst>
              <a:rect l="0" t="0" r="r" b="b"/>
              <a:pathLst>
                <a:path w="22403" h="37844" fill="none" extrusionOk="0">
                  <a:moveTo>
                    <a:pt x="-1" y="14"/>
                  </a:moveTo>
                  <a:cubicBezTo>
                    <a:pt x="267" y="4"/>
                    <a:pt x="535" y="-1"/>
                    <a:pt x="803" y="0"/>
                  </a:cubicBezTo>
                  <a:cubicBezTo>
                    <a:pt x="12732" y="0"/>
                    <a:pt x="22403" y="9670"/>
                    <a:pt x="22403" y="21600"/>
                  </a:cubicBezTo>
                  <a:cubicBezTo>
                    <a:pt x="22403" y="27822"/>
                    <a:pt x="19719" y="33742"/>
                    <a:pt x="15040" y="37844"/>
                  </a:cubicBezTo>
                </a:path>
                <a:path w="22403" h="37844" stroke="0" extrusionOk="0">
                  <a:moveTo>
                    <a:pt x="-1" y="14"/>
                  </a:moveTo>
                  <a:cubicBezTo>
                    <a:pt x="267" y="4"/>
                    <a:pt x="535" y="-1"/>
                    <a:pt x="803" y="0"/>
                  </a:cubicBezTo>
                  <a:cubicBezTo>
                    <a:pt x="12732" y="0"/>
                    <a:pt x="22403" y="9670"/>
                    <a:pt x="22403" y="21600"/>
                  </a:cubicBezTo>
                  <a:cubicBezTo>
                    <a:pt x="22403" y="27822"/>
                    <a:pt x="19719" y="33742"/>
                    <a:pt x="15040" y="37844"/>
                  </a:cubicBezTo>
                  <a:lnTo>
                    <a:pt x="803" y="21600"/>
                  </a:lnTo>
                  <a:close/>
                </a:path>
              </a:pathLst>
            </a:custGeom>
            <a:no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282" name="Arc 10"/>
            <p:cNvSpPr>
              <a:spLocks/>
            </p:cNvSpPr>
            <p:nvPr/>
          </p:nvSpPr>
          <p:spPr bwMode="auto">
            <a:xfrm rot="9339557" flipH="1">
              <a:off x="5262" y="2940"/>
              <a:ext cx="4029" cy="3929"/>
            </a:xfrm>
            <a:custGeom>
              <a:avLst/>
              <a:gdLst>
                <a:gd name="G0" fmla="+- 0 0 0"/>
                <a:gd name="G1" fmla="+- 13541 0 0"/>
                <a:gd name="G2" fmla="+- 21600 0 0"/>
                <a:gd name="T0" fmla="*/ 16829 w 21600"/>
                <a:gd name="T1" fmla="*/ 0 h 32003"/>
                <a:gd name="T2" fmla="*/ 11212 w 21600"/>
                <a:gd name="T3" fmla="*/ 32003 h 32003"/>
                <a:gd name="T4" fmla="*/ 0 w 21600"/>
                <a:gd name="T5" fmla="*/ 13541 h 32003"/>
              </a:gdLst>
              <a:ahLst/>
              <a:cxnLst>
                <a:cxn ang="0">
                  <a:pos x="T0" y="T1"/>
                </a:cxn>
                <a:cxn ang="0">
                  <a:pos x="T2" y="T3"/>
                </a:cxn>
                <a:cxn ang="0">
                  <a:pos x="T4" y="T5"/>
                </a:cxn>
              </a:cxnLst>
              <a:rect l="0" t="0" r="r" b="b"/>
              <a:pathLst>
                <a:path w="21600" h="32003" fill="none" extrusionOk="0">
                  <a:moveTo>
                    <a:pt x="16828" y="0"/>
                  </a:moveTo>
                  <a:cubicBezTo>
                    <a:pt x="19916" y="3837"/>
                    <a:pt x="21600" y="8615"/>
                    <a:pt x="21600" y="13541"/>
                  </a:cubicBezTo>
                  <a:cubicBezTo>
                    <a:pt x="21600" y="21087"/>
                    <a:pt x="17661" y="28086"/>
                    <a:pt x="11212" y="32003"/>
                  </a:cubicBezTo>
                </a:path>
                <a:path w="21600" h="32003" stroke="0" extrusionOk="0">
                  <a:moveTo>
                    <a:pt x="16828" y="0"/>
                  </a:moveTo>
                  <a:cubicBezTo>
                    <a:pt x="19916" y="3837"/>
                    <a:pt x="21600" y="8615"/>
                    <a:pt x="21600" y="13541"/>
                  </a:cubicBezTo>
                  <a:cubicBezTo>
                    <a:pt x="21600" y="21087"/>
                    <a:pt x="17661" y="28086"/>
                    <a:pt x="11212" y="32003"/>
                  </a:cubicBezTo>
                  <a:lnTo>
                    <a:pt x="0" y="13541"/>
                  </a:lnTo>
                  <a:close/>
                </a:path>
              </a:pathLst>
            </a:cu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283" name="Text Box 11"/>
            <p:cNvSpPr txBox="1">
              <a:spLocks noChangeArrowheads="1"/>
            </p:cNvSpPr>
            <p:nvPr/>
          </p:nvSpPr>
          <p:spPr bwMode="auto">
            <a:xfrm>
              <a:off x="845" y="3587"/>
              <a:ext cx="1080" cy="2994"/>
            </a:xfrm>
            <a:prstGeom prst="rect">
              <a:avLst/>
            </a:prstGeom>
            <a:solidFill>
              <a:schemeClr val="accent1"/>
            </a:solidFill>
            <a:ln w="9525">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3200" b="1" i="0" u="none" strike="noStrike" cap="none" normalizeH="0" baseline="0" dirty="0">
                  <a:ln>
                    <a:noFill/>
                  </a:ln>
                  <a:effectLst/>
                  <a:latin typeface="Calibri" pitchFamily="34" charset="0"/>
                  <a:ea typeface="Arial" pitchFamily="34" charset="0"/>
                  <a:cs typeface="Arabic Transparent" pitchFamily="2" charset="-78"/>
                </a:rPr>
                <a:t>منطق استقرائي</a:t>
              </a:r>
              <a:endParaRPr kumimoji="0" lang="fr-FR" sz="4000" b="0" i="0" u="none" strike="noStrike" cap="none" normalizeH="0" baseline="0" dirty="0">
                <a:ln>
                  <a:noFill/>
                </a:ln>
                <a:effectLst/>
                <a:latin typeface="Arial" pitchFamily="34" charset="0"/>
                <a:cs typeface="Arial" pitchFamily="34" charset="0"/>
              </a:endParaRPr>
            </a:p>
          </p:txBody>
        </p:sp>
        <p:sp>
          <p:nvSpPr>
            <p:cNvPr id="54284" name="Text Box 12"/>
            <p:cNvSpPr txBox="1">
              <a:spLocks noChangeArrowheads="1"/>
            </p:cNvSpPr>
            <p:nvPr/>
          </p:nvSpPr>
          <p:spPr bwMode="auto">
            <a:xfrm>
              <a:off x="9697" y="3584"/>
              <a:ext cx="1080" cy="2824"/>
            </a:xfrm>
            <a:prstGeom prst="rect">
              <a:avLst/>
            </a:prstGeom>
            <a:solidFill>
              <a:srgbClr val="C00000"/>
            </a:solidFill>
            <a:ln w="9525">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a:ln>
                    <a:noFill/>
                  </a:ln>
                  <a:effectLst/>
                  <a:latin typeface="Calibri" pitchFamily="34" charset="0"/>
                  <a:ea typeface="Arial" pitchFamily="34" charset="0"/>
                  <a:cs typeface="Arabic Transparent" pitchFamily="2" charset="-78"/>
                </a:rPr>
                <a:t>منطق استنتاجي</a:t>
              </a:r>
              <a:endParaRPr kumimoji="0" lang="fr-FR" sz="3600" b="0" i="0" u="none" strike="noStrike" cap="none" normalizeH="0" baseline="0" dirty="0">
                <a:ln>
                  <a:noFill/>
                </a:ln>
                <a:effectLst/>
                <a:latin typeface="Arial" pitchFamily="34" charset="0"/>
                <a:cs typeface="Arial" pitchFamily="34" charset="0"/>
              </a:endParaRPr>
            </a:p>
          </p:txBody>
        </p:sp>
        <p:sp>
          <p:nvSpPr>
            <p:cNvPr id="54285" name="Line 13"/>
            <p:cNvSpPr>
              <a:spLocks noChangeShapeType="1"/>
            </p:cNvSpPr>
            <p:nvPr/>
          </p:nvSpPr>
          <p:spPr bwMode="auto">
            <a:xfrm>
              <a:off x="5947" y="3397"/>
              <a:ext cx="0" cy="36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sp>
          <p:nvSpPr>
            <p:cNvPr id="54286" name="Line 14"/>
            <p:cNvSpPr>
              <a:spLocks noChangeShapeType="1"/>
            </p:cNvSpPr>
            <p:nvPr/>
          </p:nvSpPr>
          <p:spPr bwMode="auto">
            <a:xfrm flipV="1">
              <a:off x="3757" y="4297"/>
              <a:ext cx="720" cy="5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sp>
          <p:nvSpPr>
            <p:cNvPr id="54287" name="Line 15"/>
            <p:cNvSpPr>
              <a:spLocks noChangeShapeType="1"/>
            </p:cNvSpPr>
            <p:nvPr/>
          </p:nvSpPr>
          <p:spPr bwMode="auto">
            <a:xfrm flipH="1" flipV="1">
              <a:off x="7357" y="4297"/>
              <a:ext cx="720" cy="5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sp>
          <p:nvSpPr>
            <p:cNvPr id="54288" name="Line 16"/>
            <p:cNvSpPr>
              <a:spLocks noChangeShapeType="1"/>
            </p:cNvSpPr>
            <p:nvPr/>
          </p:nvSpPr>
          <p:spPr bwMode="auto">
            <a:xfrm>
              <a:off x="8437" y="5377"/>
              <a:ext cx="0" cy="5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18" name="Rectangle 17"/>
          <p:cNvSpPr/>
          <p:nvPr/>
        </p:nvSpPr>
        <p:spPr>
          <a:xfrm>
            <a:off x="1214414" y="5586741"/>
            <a:ext cx="6042049" cy="523220"/>
          </a:xfrm>
          <a:prstGeom prst="rect">
            <a:avLst/>
          </a:prstGeom>
          <a:solidFill>
            <a:schemeClr val="tx1"/>
          </a:solidFill>
        </p:spPr>
        <p:txBody>
          <a:bodyPr wrap="square">
            <a:spAutoFit/>
          </a:bodyPr>
          <a:lstStyle/>
          <a:p>
            <a:pPr lvl="0" algn="ctr" rtl="1" fontAlgn="base">
              <a:spcBef>
                <a:spcPct val="0"/>
              </a:spcBef>
              <a:spcAft>
                <a:spcPct val="0"/>
              </a:spcAft>
              <a:tabLst>
                <a:tab pos="388938" algn="r"/>
              </a:tabLst>
            </a:pPr>
            <a:r>
              <a:rPr lang="ar-DZ" sz="2800" b="1" u="sng" dirty="0">
                <a:solidFill>
                  <a:srgbClr val="FFFF00"/>
                </a:solidFill>
                <a:latin typeface="Arial" pitchFamily="34" charset="0"/>
                <a:ea typeface="Times New Roman" pitchFamily="18" charset="0"/>
                <a:cs typeface="Arabic Transparent" pitchFamily="2" charset="-78"/>
              </a:rPr>
              <a:t>أنماط التفكير والمعرفة العلمية </a:t>
            </a:r>
            <a:r>
              <a:rPr lang="fr-FR" sz="2800" b="1" u="sng" dirty="0">
                <a:solidFill>
                  <a:srgbClr val="FFFF00"/>
                </a:solidFill>
                <a:latin typeface="Arial" pitchFamily="34" charset="0"/>
                <a:ea typeface="Times New Roman" pitchFamily="18" charset="0"/>
                <a:cs typeface="Arabic Transparent" pitchFamily="2" charset="-78"/>
              </a:rPr>
              <a:t>Thiétart, p 63</a:t>
            </a:r>
            <a:endParaRPr lang="fr-FR" sz="3600" dirty="0">
              <a:solidFill>
                <a:srgbClr val="FFFF00"/>
              </a:solidFill>
              <a:latin typeface="Arial" pitchFamily="34" charset="0"/>
              <a:cs typeface="Arial" pitchFamily="34" charset="0"/>
            </a:endParaRPr>
          </a:p>
        </p:txBody>
      </p:sp>
      <p:sp>
        <p:nvSpPr>
          <p:cNvPr id="19" name="Espace réservé du numéro de diapositive 18"/>
          <p:cNvSpPr>
            <a:spLocks noGrp="1"/>
          </p:cNvSpPr>
          <p:nvPr>
            <p:ph type="sldNum" sz="quarter" idx="12"/>
          </p:nvPr>
        </p:nvSpPr>
        <p:spPr/>
        <p:txBody>
          <a:bodyPr/>
          <a:lstStyle/>
          <a:p>
            <a:fld id="{FB56037D-43BB-46E5-BBD8-1DDFCC44719C}" type="slidenum">
              <a:rPr lang="fr-FR" smtClean="0"/>
              <a:pPr/>
              <a:t>28</a:t>
            </a:fld>
            <a:endParaRPr lang="fr-F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B56037D-43BB-46E5-BBD8-1DDFCC44719C}" type="slidenum">
              <a:rPr lang="fr-FR" smtClean="0"/>
              <a:pPr/>
              <a:t>29</a:t>
            </a:fld>
            <a:endParaRPr lang="fr-FR"/>
          </a:p>
        </p:txBody>
      </p:sp>
      <p:sp>
        <p:nvSpPr>
          <p:cNvPr id="3" name="Rectangle 2"/>
          <p:cNvSpPr/>
          <p:nvPr/>
        </p:nvSpPr>
        <p:spPr>
          <a:xfrm>
            <a:off x="357158" y="1273151"/>
            <a:ext cx="8358246" cy="3785652"/>
          </a:xfrm>
          <a:prstGeom prst="rect">
            <a:avLst/>
          </a:prstGeom>
          <a:gradFill flip="none" rotWithShape="1">
            <a:gsLst>
              <a:gs pos="0">
                <a:srgbClr val="FFEFD1"/>
              </a:gs>
              <a:gs pos="64999">
                <a:srgbClr val="F0EBD5"/>
              </a:gs>
              <a:gs pos="100000">
                <a:srgbClr val="D1C39F"/>
              </a:gs>
            </a:gsLst>
            <a:lin ang="5400000" scaled="1"/>
            <a:tileRect/>
          </a:gradFill>
        </p:spPr>
        <p:txBody>
          <a:bodyPr wrap="square">
            <a:spAutoFit/>
          </a:bodyPr>
          <a:lstStyle/>
          <a:p>
            <a:pPr algn="ctr"/>
            <a:endParaRPr lang="fr-FR" sz="2800" b="1" dirty="0"/>
          </a:p>
          <a:p>
            <a:pPr algn="ctr"/>
            <a:r>
              <a:rPr lang="fr-FR" sz="4400" b="1" cap="small" dirty="0">
                <a:solidFill>
                  <a:schemeClr val="accent1"/>
                </a:solidFill>
              </a:rPr>
              <a:t>Si je diffère de toi, </a:t>
            </a:r>
          </a:p>
          <a:p>
            <a:pPr algn="ctr"/>
            <a:r>
              <a:rPr lang="fr-FR" sz="4400" b="1" cap="small" dirty="0">
                <a:solidFill>
                  <a:schemeClr val="accent1"/>
                </a:solidFill>
              </a:rPr>
              <a:t>loin de te léser</a:t>
            </a:r>
          </a:p>
          <a:p>
            <a:pPr algn="ctr"/>
            <a:r>
              <a:rPr lang="fr-FR" sz="4400" b="1" cap="small" dirty="0">
                <a:solidFill>
                  <a:schemeClr val="accent1"/>
                </a:solidFill>
              </a:rPr>
              <a:t> je t’augmente.</a:t>
            </a:r>
          </a:p>
          <a:p>
            <a:pPr algn="ctr"/>
            <a:r>
              <a:rPr lang="fr-FR" sz="4400" b="1" cap="small" dirty="0">
                <a:solidFill>
                  <a:srgbClr val="FF0000"/>
                </a:solidFill>
              </a:rPr>
              <a:t>P</a:t>
            </a:r>
            <a:r>
              <a:rPr lang="fr-FR" sz="4400" b="1" dirty="0">
                <a:solidFill>
                  <a:srgbClr val="FF0000"/>
                </a:solidFill>
              </a:rPr>
              <a:t>roverbe</a:t>
            </a:r>
            <a:r>
              <a:rPr lang="fr-FR" sz="4400" b="1" cap="small" dirty="0">
                <a:solidFill>
                  <a:srgbClr val="FF0000"/>
                </a:solidFill>
              </a:rPr>
              <a:t>.</a:t>
            </a:r>
          </a:p>
          <a:p>
            <a:pPr algn="ctr"/>
            <a:br>
              <a:rPr lang="fr-FR" b="1" dirty="0">
                <a:solidFill>
                  <a:schemeClr val="accent4">
                    <a:lumMod val="50000"/>
                  </a:schemeClr>
                </a:solidFill>
              </a:rPr>
            </a:br>
            <a:endParaRPr lang="fr-FR" b="1" dirty="0">
              <a:solidFill>
                <a:schemeClr val="accent4">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530352" y="642918"/>
            <a:ext cx="7772400" cy="4857784"/>
          </a:xfrm>
        </p:spPr>
        <p:txBody>
          <a:bodyPr>
            <a:normAutofit fontScale="25000" lnSpcReduction="20000"/>
          </a:bodyPr>
          <a:lstStyle/>
          <a:p>
            <a:pPr lvl="0" rtl="1"/>
            <a:r>
              <a:rPr lang="ar-DZ" b="1" dirty="0"/>
              <a:t>هناك مشكلة المصطلحات :</a:t>
            </a:r>
            <a:endParaRPr lang="fr-FR" dirty="0"/>
          </a:p>
          <a:p>
            <a:pPr rtl="1"/>
            <a:r>
              <a:rPr lang="ar-DZ" b="1" dirty="0"/>
              <a:t> </a:t>
            </a:r>
            <a:endParaRPr lang="fr-FR" dirty="0"/>
          </a:p>
          <a:p>
            <a:pPr algn="ctr" rtl="1"/>
            <a:endParaRPr lang="ar-DZ" sz="11200" b="1" dirty="0">
              <a:solidFill>
                <a:schemeClr val="accent1"/>
              </a:solidFill>
            </a:endParaRPr>
          </a:p>
          <a:p>
            <a:pPr algn="ctr" rtl="1"/>
            <a:r>
              <a:rPr lang="ar-DZ" sz="16000" b="1" dirty="0">
                <a:solidFill>
                  <a:schemeClr val="bg1"/>
                </a:solidFill>
              </a:rPr>
              <a:t>المعرفة، البحث العلمي</a:t>
            </a:r>
          </a:p>
          <a:p>
            <a:pPr algn="ctr" rtl="1"/>
            <a:r>
              <a:rPr lang="ar-DZ" sz="16000" b="1" dirty="0">
                <a:solidFill>
                  <a:schemeClr val="bg1"/>
                </a:solidFill>
              </a:rPr>
              <a:t> و إشكالية تحديد مفهوم المعرفة</a:t>
            </a:r>
            <a:endParaRPr lang="fr-FR" sz="16000" dirty="0">
              <a:solidFill>
                <a:schemeClr val="bg1"/>
              </a:solidFill>
            </a:endParaRPr>
          </a:p>
          <a:p>
            <a:pPr algn="ctr" rtl="1"/>
            <a:r>
              <a:rPr lang="ar-DZ" sz="16000" b="1" dirty="0">
                <a:solidFill>
                  <a:schemeClr val="bg1"/>
                </a:solidFill>
              </a:rPr>
              <a:t>دور الابستومولوجيا و فلسفة العلوم </a:t>
            </a:r>
            <a:endParaRPr lang="fr-FR" sz="16000" dirty="0">
              <a:solidFill>
                <a:schemeClr val="bg1"/>
              </a:solidFill>
            </a:endParaRPr>
          </a:p>
          <a:p>
            <a:pPr algn="ctr" rtl="1"/>
            <a:r>
              <a:rPr lang="ar-DZ" sz="16000" b="1" dirty="0">
                <a:solidFill>
                  <a:schemeClr val="bg1"/>
                </a:solidFill>
              </a:rPr>
              <a:t> </a:t>
            </a:r>
            <a:endParaRPr lang="fr-FR" sz="16000" dirty="0">
              <a:solidFill>
                <a:schemeClr val="bg1"/>
              </a:solidFill>
            </a:endParaRPr>
          </a:p>
          <a:p>
            <a:pPr algn="ctr" rtl="1"/>
            <a:r>
              <a:rPr lang="ar-DZ" sz="16000" b="1" dirty="0">
                <a:solidFill>
                  <a:schemeClr val="bg1"/>
                </a:solidFill>
              </a:rPr>
              <a:t>تعريف </a:t>
            </a:r>
            <a:r>
              <a:rPr lang="fr-FR" sz="16000" dirty="0">
                <a:solidFill>
                  <a:schemeClr val="bg1"/>
                </a:solidFill>
              </a:rPr>
              <a:t>Fortin 1996</a:t>
            </a:r>
          </a:p>
          <a:p>
            <a:pPr algn="ctr" rtl="1"/>
            <a:r>
              <a:rPr lang="ar-DZ" sz="16000" b="1" dirty="0">
                <a:solidFill>
                  <a:schemeClr val="bg1"/>
                </a:solidFill>
              </a:rPr>
              <a:t>تعريف </a:t>
            </a:r>
            <a:r>
              <a:rPr lang="fr-FR" sz="16000" dirty="0">
                <a:solidFill>
                  <a:schemeClr val="bg1"/>
                </a:solidFill>
              </a:rPr>
              <a:t>Seaman 1987</a:t>
            </a:r>
          </a:p>
          <a:p>
            <a:pPr algn="ctr" rtl="1"/>
            <a:r>
              <a:rPr lang="ar-DZ" sz="11200" dirty="0">
                <a:solidFill>
                  <a:schemeClr val="bg1"/>
                </a:solidFill>
              </a:rPr>
              <a:t> </a:t>
            </a:r>
            <a:endParaRPr lang="fr-FR" sz="11200" dirty="0">
              <a:solidFill>
                <a:schemeClr val="bg1"/>
              </a:solidFill>
            </a:endParaRPr>
          </a:p>
          <a:p>
            <a:pPr algn="ctr" rtl="1"/>
            <a:r>
              <a:rPr lang="ar-DZ" sz="11200" dirty="0">
                <a:solidFill>
                  <a:schemeClr val="accent1"/>
                </a:solidFill>
              </a:rPr>
              <a:t> </a:t>
            </a:r>
            <a:endParaRPr lang="fr-FR" sz="11200" dirty="0">
              <a:solidFill>
                <a:schemeClr val="accent1"/>
              </a:solidFill>
            </a:endParaRPr>
          </a:p>
          <a:p>
            <a:pPr algn="ctr"/>
            <a:endParaRPr lang="fr-FR" sz="11200" dirty="0">
              <a:solidFill>
                <a:schemeClr val="accent1"/>
              </a:solidFill>
            </a:endParaRPr>
          </a:p>
        </p:txBody>
      </p:sp>
      <p:sp>
        <p:nvSpPr>
          <p:cNvPr id="4" name="Espace réservé du numéro de diapositive 3"/>
          <p:cNvSpPr>
            <a:spLocks noGrp="1"/>
          </p:cNvSpPr>
          <p:nvPr>
            <p:ph type="sldNum" sz="quarter" idx="12"/>
          </p:nvPr>
        </p:nvSpPr>
        <p:spPr/>
        <p:txBody>
          <a:bodyPr/>
          <a:lstStyle/>
          <a:p>
            <a:fld id="{FB56037D-43BB-46E5-BBD8-1DDFCC44719C}" type="slidenum">
              <a:rPr lang="fr-FR" smtClean="0"/>
              <a:pPr/>
              <a:t>3</a:t>
            </a:fld>
            <a:endParaRPr lang="fr-F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B56037D-43BB-46E5-BBD8-1DDFCC44719C}" type="slidenum">
              <a:rPr lang="fr-FR" smtClean="0"/>
              <a:pPr/>
              <a:t>30</a:t>
            </a:fld>
            <a:endParaRPr lang="fr-FR"/>
          </a:p>
        </p:txBody>
      </p:sp>
      <p:sp>
        <p:nvSpPr>
          <p:cNvPr id="3" name="Rectangle 2"/>
          <p:cNvSpPr/>
          <p:nvPr/>
        </p:nvSpPr>
        <p:spPr>
          <a:xfrm>
            <a:off x="-1607" y="71414"/>
            <a:ext cx="9157616" cy="523220"/>
          </a:xfrm>
          <a:prstGeom prst="rect">
            <a:avLst/>
          </a:prstGeom>
          <a:noFill/>
        </p:spPr>
        <p:txBody>
          <a:bodyPr wrap="square">
            <a:spAutoFit/>
          </a:bodyPr>
          <a:lstStyle/>
          <a:p>
            <a:pPr lvl="0" algn="ctr" rtl="1" fontAlgn="base">
              <a:spcBef>
                <a:spcPct val="0"/>
              </a:spcBef>
              <a:spcAft>
                <a:spcPct val="0"/>
              </a:spcAft>
              <a:tabLst>
                <a:tab pos="274638" algn="r"/>
                <a:tab pos="388938" algn="r"/>
              </a:tabLst>
            </a:pPr>
            <a:r>
              <a:rPr lang="ar-DZ" sz="2800" b="1" dirty="0">
                <a:latin typeface="Arial" pitchFamily="34" charset="0"/>
                <a:ea typeface="Times New Roman" pitchFamily="18" charset="0"/>
                <a:cs typeface="Arabic Transparent" pitchFamily="2" charset="-78"/>
              </a:rPr>
              <a:t>تعليق على النماذج الثلاث وضعي- وصفي، تفسيري و بنائي :</a:t>
            </a:r>
            <a:endParaRPr lang="fr-FR" sz="1400" b="1" dirty="0">
              <a:latin typeface="Arial" pitchFamily="34" charset="0"/>
              <a:cs typeface="Arial" pitchFamily="34" charset="0"/>
            </a:endParaRPr>
          </a:p>
        </p:txBody>
      </p:sp>
      <p:sp>
        <p:nvSpPr>
          <p:cNvPr id="4" name="Rectangle 3"/>
          <p:cNvSpPr/>
          <p:nvPr/>
        </p:nvSpPr>
        <p:spPr>
          <a:xfrm>
            <a:off x="380650" y="642918"/>
            <a:ext cx="8529195" cy="4770537"/>
          </a:xfrm>
          <a:prstGeom prst="rect">
            <a:avLst/>
          </a:prstGeom>
        </p:spPr>
        <p:txBody>
          <a:bodyPr wrap="square">
            <a:spAutoFit/>
          </a:bodyPr>
          <a:lstStyle/>
          <a:p>
            <a:pPr lvl="0" algn="just" rtl="1" eaLnBrk="0" fontAlgn="base" hangingPunct="0">
              <a:spcBef>
                <a:spcPct val="0"/>
              </a:spcBef>
              <a:spcAft>
                <a:spcPct val="0"/>
              </a:spcAft>
              <a:tabLst>
                <a:tab pos="388938" algn="r"/>
              </a:tabLst>
            </a:pPr>
            <a:r>
              <a:rPr lang="fr-FR" sz="2400" b="1" u="sng" dirty="0">
                <a:latin typeface="Arial" pitchFamily="34" charset="0"/>
                <a:ea typeface="Times New Roman" pitchFamily="18" charset="0"/>
                <a:cs typeface="Arabic Transparent" pitchFamily="2" charset="-78"/>
              </a:rPr>
              <a:t>Scherer 1998</a:t>
            </a:r>
            <a:r>
              <a:rPr lang="fr-FR" sz="2400" b="1" u="sng" baseline="30000" dirty="0">
                <a:latin typeface="Arial" pitchFamily="34" charset="0"/>
                <a:ea typeface="Times New Roman" pitchFamily="18" charset="0"/>
                <a:cs typeface="Arabic Transparent" pitchFamily="2" charset="-78"/>
              </a:rPr>
              <a:t>01</a:t>
            </a:r>
            <a:r>
              <a:rPr lang="ar-DZ" sz="2400" b="1" dirty="0" bmk="">
                <a:latin typeface="Arial" pitchFamily="34" charset="0"/>
                <a:ea typeface="Times New Roman" pitchFamily="18" charset="0"/>
                <a:cs typeface="Arabic Transparent" pitchFamily="2" charset="-78"/>
              </a:rPr>
              <a:t>: من الضروري اختيار نموذج واحد والالتزام به (حسب هذه النظرة فالنماذج المتوفرة شاسعة جدا ولا يمكن مزجها أو التوفيق بينها ولا يجب أن يتم التحاور بينهم. </a:t>
            </a:r>
          </a:p>
          <a:p>
            <a:pPr lvl="0" algn="just" rtl="1" eaLnBrk="0" fontAlgn="base" hangingPunct="0">
              <a:spcBef>
                <a:spcPct val="0"/>
              </a:spcBef>
              <a:spcAft>
                <a:spcPct val="0"/>
              </a:spcAft>
              <a:tabLst>
                <a:tab pos="388938" algn="r"/>
              </a:tabLst>
            </a:pPr>
            <a:endParaRPr lang="fr-FR" sz="2400" dirty="0" bmk="">
              <a:latin typeface="Arial" pitchFamily="34" charset="0"/>
              <a:ea typeface="Times New Roman" pitchFamily="18" charset="0"/>
              <a:cs typeface="Arabic Transparent" pitchFamily="2" charset="-78"/>
            </a:endParaRPr>
          </a:p>
          <a:p>
            <a:pPr lvl="0" algn="just" rtl="1" fontAlgn="base">
              <a:spcBef>
                <a:spcPct val="0"/>
              </a:spcBef>
              <a:spcAft>
                <a:spcPct val="0"/>
              </a:spcAft>
              <a:tabLst>
                <a:tab pos="388938" algn="r"/>
              </a:tabLst>
            </a:pPr>
            <a:r>
              <a:rPr lang="ar-DZ" sz="2400" b="1" u="sng" dirty="0">
                <a:latin typeface="Arial" pitchFamily="34" charset="0"/>
                <a:ea typeface="Times New Roman" pitchFamily="18" charset="0"/>
                <a:cs typeface="Arabic Transparent" pitchFamily="2" charset="-78"/>
              </a:rPr>
              <a:t>حسب</a:t>
            </a:r>
            <a:r>
              <a:rPr lang="fr-FR" sz="2400" b="1" u="sng" dirty="0">
                <a:latin typeface="Arial" pitchFamily="34" charset="0"/>
                <a:ea typeface="Times New Roman" pitchFamily="18" charset="0"/>
                <a:cs typeface="Arabic Transparent" pitchFamily="2" charset="-78"/>
              </a:rPr>
              <a:t> Kuhn 198</a:t>
            </a:r>
            <a:r>
              <a:rPr lang="fr-FR" sz="2400" b="1" u="sng" dirty="0" bmk="">
                <a:latin typeface="Arial" pitchFamily="34" charset="0"/>
                <a:ea typeface="Times New Roman" pitchFamily="18" charset="0"/>
                <a:cs typeface="Arabic Transparent" pitchFamily="2" charset="-78"/>
              </a:rPr>
              <a:t>3</a:t>
            </a:r>
            <a:r>
              <a:rPr lang="fr-FR" sz="2400" b="1" u="sng" baseline="30000" dirty="0">
                <a:latin typeface="Arial" pitchFamily="34" charset="0"/>
                <a:ea typeface="Times New Roman" pitchFamily="18" charset="0"/>
                <a:cs typeface="Arabic Transparent" pitchFamily="2" charset="-78"/>
              </a:rPr>
              <a:t>02</a:t>
            </a:r>
            <a:r>
              <a:rPr lang="fr-FR" sz="2400" b="1" u="sng" dirty="0">
                <a:latin typeface="Arial" pitchFamily="34" charset="0"/>
                <a:ea typeface="Times New Roman" pitchFamily="18" charset="0"/>
                <a:cs typeface="Arabic Transparent" pitchFamily="2" charset="-78"/>
              </a:rPr>
              <a:t>:</a:t>
            </a:r>
            <a:r>
              <a:rPr lang="ar-DZ" sz="2400" dirty="0">
                <a:latin typeface="Arial" pitchFamily="34" charset="0"/>
                <a:ea typeface="Times New Roman" pitchFamily="18" charset="0"/>
                <a:cs typeface="Arabic Transparent" pitchFamily="2" charset="-78"/>
              </a:rPr>
              <a:t> فان</a:t>
            </a:r>
            <a:r>
              <a:rPr lang="ar-DZ" sz="2400" b="1" dirty="0">
                <a:latin typeface="Arial" pitchFamily="34" charset="0"/>
                <a:ea typeface="Times New Roman" pitchFamily="18" charset="0"/>
                <a:cs typeface="Arabic Transparent" pitchFamily="2" charset="-78"/>
              </a:rPr>
              <a:t> </a:t>
            </a:r>
            <a:r>
              <a:rPr lang="ar-DZ" sz="2400" dirty="0">
                <a:latin typeface="Arial" pitchFamily="34" charset="0"/>
                <a:ea typeface="Times New Roman" pitchFamily="18" charset="0"/>
                <a:cs typeface="Arabic Transparent" pitchFamily="2" charset="-78"/>
              </a:rPr>
              <a:t>التفكير في محاولة إيجاد تقارب (تكامل) بين هذه النماذج المتنافسة يندرج في أحد هذه النقاط الثلاثة:</a:t>
            </a:r>
            <a:endParaRPr lang="fr-FR" sz="3200" dirty="0">
              <a:latin typeface="Arial" pitchFamily="34" charset="0"/>
              <a:cs typeface="Arial" pitchFamily="34" charset="0"/>
            </a:endParaRPr>
          </a:p>
          <a:p>
            <a:pPr lvl="0" algn="just" rtl="1" eaLnBrk="0" fontAlgn="base" hangingPunct="0">
              <a:spcBef>
                <a:spcPct val="0"/>
              </a:spcBef>
              <a:spcAft>
                <a:spcPct val="0"/>
              </a:spcAft>
              <a:buFontTx/>
              <a:buChar char="•"/>
              <a:tabLst>
                <a:tab pos="388938" algn="r"/>
              </a:tabLst>
            </a:pPr>
            <a:r>
              <a:rPr lang="ar-DZ" sz="2400" b="1" dirty="0">
                <a:latin typeface="Arial" pitchFamily="34" charset="0"/>
                <a:ea typeface="Times New Roman" pitchFamily="18" charset="0"/>
                <a:cs typeface="Arabic Transparent" pitchFamily="2" charset="-78"/>
              </a:rPr>
              <a:t>إشارة لعدم نضج العلوم الاجتماعية وخاصة المنظمات.</a:t>
            </a:r>
            <a:endParaRPr lang="fr-FR" sz="3200" b="1" dirty="0">
              <a:latin typeface="Arial" pitchFamily="34" charset="0"/>
              <a:cs typeface="Arial" pitchFamily="34" charset="0"/>
            </a:endParaRPr>
          </a:p>
          <a:p>
            <a:pPr lvl="0" algn="just" rtl="1" eaLnBrk="0" fontAlgn="base" hangingPunct="0">
              <a:spcBef>
                <a:spcPct val="0"/>
              </a:spcBef>
              <a:spcAft>
                <a:spcPct val="0"/>
              </a:spcAft>
              <a:buFontTx/>
              <a:buChar char="•"/>
              <a:tabLst>
                <a:tab pos="388938" algn="r"/>
              </a:tabLst>
            </a:pPr>
            <a:r>
              <a:rPr lang="ar-DZ" sz="2400" b="1" dirty="0">
                <a:latin typeface="Arial" pitchFamily="34" charset="0"/>
                <a:ea typeface="Times New Roman" pitchFamily="18" charset="0"/>
                <a:cs typeface="Arabic Transparent" pitchFamily="2" charset="-78"/>
              </a:rPr>
              <a:t>إشارة إلى أن هذه العلوم تمر بأزمة ابستمولوجية</a:t>
            </a:r>
            <a:r>
              <a:rPr lang="en-US" sz="2400" b="1" dirty="0">
                <a:latin typeface="Arial" pitchFamily="34" charset="0"/>
                <a:ea typeface="Times New Roman" pitchFamily="18" charset="0"/>
                <a:cs typeface="Arabic Transparent" pitchFamily="2" charset="-78"/>
              </a:rPr>
              <a:t>.</a:t>
            </a:r>
            <a:endParaRPr lang="fr-FR" sz="3200" b="1" dirty="0">
              <a:latin typeface="Arial" pitchFamily="34" charset="0"/>
              <a:cs typeface="Arial" pitchFamily="34" charset="0"/>
            </a:endParaRPr>
          </a:p>
          <a:p>
            <a:pPr lvl="0" algn="just" rtl="1" eaLnBrk="0" fontAlgn="base" hangingPunct="0">
              <a:spcBef>
                <a:spcPct val="0"/>
              </a:spcBef>
              <a:spcAft>
                <a:spcPct val="0"/>
              </a:spcAft>
              <a:buFontTx/>
              <a:buChar char="•"/>
              <a:tabLst>
                <a:tab pos="388938" algn="r"/>
              </a:tabLst>
            </a:pPr>
            <a:r>
              <a:rPr lang="ar-DZ" sz="2400" b="1" dirty="0">
                <a:latin typeface="Arial" pitchFamily="34" charset="0"/>
                <a:ea typeface="Times New Roman" pitchFamily="18" charset="0"/>
                <a:cs typeface="Arabic Transparent" pitchFamily="2" charset="-78"/>
              </a:rPr>
              <a:t>إشارة لوجود فرصة.</a:t>
            </a:r>
          </a:p>
          <a:p>
            <a:pPr lvl="0" algn="just" rtl="1" eaLnBrk="0" fontAlgn="base" hangingPunct="0">
              <a:spcBef>
                <a:spcPct val="0"/>
              </a:spcBef>
              <a:spcAft>
                <a:spcPct val="0"/>
              </a:spcAft>
              <a:tabLst>
                <a:tab pos="388938" algn="r"/>
              </a:tabLst>
            </a:pPr>
            <a:endParaRPr lang="fr-FR" sz="2400" dirty="0">
              <a:latin typeface="Arial" pitchFamily="34" charset="0"/>
              <a:ea typeface="Times New Roman" pitchFamily="18" charset="0"/>
              <a:cs typeface="Arabic Transparent" pitchFamily="2" charset="-78"/>
            </a:endParaRPr>
          </a:p>
          <a:p>
            <a:pPr lvl="0" algn="just" rtl="1" eaLnBrk="0" fontAlgn="base" hangingPunct="0">
              <a:spcBef>
                <a:spcPct val="0"/>
              </a:spcBef>
              <a:spcAft>
                <a:spcPct val="0"/>
              </a:spcAft>
              <a:tabLst>
                <a:tab pos="388938" algn="r"/>
              </a:tabLst>
            </a:pPr>
            <a:r>
              <a:rPr lang="fr-FR" sz="2000" b="1" u="sng" dirty="0" bmk="">
                <a:latin typeface="Arial" pitchFamily="34" charset="0"/>
                <a:ea typeface="Times New Roman" pitchFamily="18" charset="0"/>
                <a:cs typeface="Arabic Transparent" pitchFamily="2" charset="-78"/>
              </a:rPr>
              <a:t>Koenig, 1993</a:t>
            </a:r>
            <a:r>
              <a:rPr lang="fr-FR" sz="2000" b="1" u="sng" baseline="30000" dirty="0">
                <a:latin typeface="Arial" pitchFamily="34" charset="0"/>
                <a:ea typeface="Times New Roman" pitchFamily="18" charset="0"/>
                <a:cs typeface="Arabic Transparent" pitchFamily="2" charset="-78"/>
              </a:rPr>
              <a:t>03</a:t>
            </a:r>
            <a:r>
              <a:rPr lang="fr-FR" sz="2000" b="1" u="sng" dirty="0">
                <a:latin typeface="Arial" pitchFamily="34" charset="0"/>
                <a:ea typeface="Times New Roman" pitchFamily="18" charset="0"/>
                <a:cs typeface="Arabic Transparent" pitchFamily="2" charset="-78"/>
              </a:rPr>
              <a:t> </a:t>
            </a:r>
            <a:r>
              <a:rPr lang="ar-DZ" sz="2000" b="1" u="sng" dirty="0">
                <a:latin typeface="Arial" pitchFamily="34" charset="0"/>
                <a:ea typeface="Times New Roman" pitchFamily="18" charset="0"/>
                <a:cs typeface="Arabic Transparent" pitchFamily="2" charset="-78"/>
              </a:rPr>
              <a:t>:</a:t>
            </a:r>
            <a:r>
              <a:rPr lang="ar-DZ" sz="2000" b="1" dirty="0">
                <a:latin typeface="Arial" pitchFamily="34" charset="0"/>
                <a:ea typeface="Times New Roman" pitchFamily="18" charset="0"/>
                <a:cs typeface="Arabic Transparent" pitchFamily="2" charset="-78"/>
              </a:rPr>
              <a:t> يرى أنه يجب أن نجد مجالا مشتركا (معياريا </a:t>
            </a:r>
            <a:r>
              <a:rPr lang="fr-FR" sz="2000" b="1" dirty="0">
                <a:latin typeface="Arial" pitchFamily="34" charset="0"/>
                <a:ea typeface="Times New Roman" pitchFamily="18" charset="0"/>
                <a:cs typeface="Arabic Transparent" pitchFamily="2" charset="-78"/>
              </a:rPr>
              <a:t>Standard</a:t>
            </a:r>
            <a:r>
              <a:rPr lang="ar-DZ" sz="2000" b="1" dirty="0">
                <a:latin typeface="Arial" pitchFamily="34" charset="0"/>
                <a:ea typeface="Times New Roman" pitchFamily="18" charset="0"/>
                <a:cs typeface="Arabic Transparent" pitchFamily="2" charset="-78"/>
              </a:rPr>
              <a:t>)، وأن هذه الثروة الموجودة لا بد للباحث أن يستفيد منها ويستخدمها لفهم الظواهر الاجتماعية. ويشاركه في هذه النظرة كذلك </a:t>
            </a:r>
            <a:r>
              <a:rPr lang="fr-FR" sz="2000" b="1" dirty="0">
                <a:latin typeface="Arial" pitchFamily="34" charset="0"/>
                <a:ea typeface="Times New Roman" pitchFamily="18" charset="0"/>
                <a:cs typeface="Arabic Transparent" pitchFamily="2" charset="-78"/>
              </a:rPr>
              <a:t>.Thiétart</a:t>
            </a:r>
            <a:endParaRPr lang="fr-FR" sz="2000" b="1" dirty="0">
              <a:latin typeface="Arial" pitchFamily="34" charset="0"/>
              <a:cs typeface="Arial" pitchFamily="34" charset="0"/>
            </a:endParaRPr>
          </a:p>
        </p:txBody>
      </p:sp>
      <p:sp>
        <p:nvSpPr>
          <p:cNvPr id="5" name="Rectangle 4"/>
          <p:cNvSpPr/>
          <p:nvPr/>
        </p:nvSpPr>
        <p:spPr>
          <a:xfrm rot="10800000" flipV="1">
            <a:off x="-32" y="6330427"/>
            <a:ext cx="9144000" cy="461665"/>
          </a:xfrm>
          <a:prstGeom prst="rect">
            <a:avLst/>
          </a:prstGeom>
          <a:solidFill>
            <a:schemeClr val="bg1"/>
          </a:solidFill>
        </p:spPr>
        <p:txBody>
          <a:bodyPr wrap="square">
            <a:spAutoFit/>
          </a:bodyPr>
          <a:lstStyle/>
          <a:p>
            <a:pPr lvl="0" algn="ctr" fontAlgn="base">
              <a:spcBef>
                <a:spcPct val="0"/>
              </a:spcBef>
              <a:spcAft>
                <a:spcPct val="0"/>
              </a:spcAft>
            </a:pPr>
            <a:r>
              <a:rPr lang="fr-FR" sz="2000" b="1" dirty="0">
                <a:solidFill>
                  <a:srgbClr val="C00000"/>
                </a:solidFill>
                <a:latin typeface="Arial" pitchFamily="34" charset="0"/>
                <a:ea typeface="Times New Roman" pitchFamily="18" charset="0"/>
                <a:cs typeface="Arial" pitchFamily="34" charset="0"/>
              </a:rPr>
              <a:t>01, 02 et 03 </a:t>
            </a:r>
            <a:r>
              <a:rPr lang="en-GB" sz="2400" b="1" dirty="0">
                <a:solidFill>
                  <a:srgbClr val="C00000"/>
                </a:solidFill>
                <a:latin typeface="Arial" pitchFamily="34" charset="0"/>
                <a:ea typeface="Times New Roman" pitchFamily="18" charset="0"/>
                <a:cs typeface="Arial" pitchFamily="34" charset="0"/>
              </a:rPr>
              <a:t>in Thiétart</a:t>
            </a:r>
            <a:r>
              <a:rPr lang="fr-FR" sz="2400" b="1" dirty="0">
                <a:solidFill>
                  <a:srgbClr val="C00000"/>
                </a:solidFill>
                <a:latin typeface="Arial" pitchFamily="34" charset="0"/>
                <a:ea typeface="Times New Roman" pitchFamily="18" charset="0"/>
                <a:cs typeface="Arial" pitchFamily="34" charset="0"/>
              </a:rPr>
              <a:t>, R.A et Coll.</a:t>
            </a:r>
            <a:r>
              <a:rPr lang="en-GB" sz="2400" b="1" dirty="0">
                <a:solidFill>
                  <a:srgbClr val="C00000"/>
                </a:solidFill>
                <a:latin typeface="Arial" pitchFamily="34" charset="0"/>
                <a:ea typeface="Times New Roman" pitchFamily="18" charset="0"/>
                <a:cs typeface="Arial" pitchFamily="34" charset="0"/>
              </a:rPr>
              <a:t>, </a:t>
            </a:r>
            <a:r>
              <a:rPr lang="fr-FR" sz="2400" b="1" dirty="0">
                <a:solidFill>
                  <a:srgbClr val="C00000"/>
                </a:solidFill>
                <a:latin typeface="Arial" pitchFamily="34" charset="0"/>
                <a:ea typeface="Times New Roman" pitchFamily="18" charset="0"/>
                <a:cs typeface="Arabic Transparent" pitchFamily="2" charset="-78"/>
              </a:rPr>
              <a:t>Op.cit</a:t>
            </a:r>
            <a:r>
              <a:rPr lang="en-GB" sz="2400" b="1" dirty="0">
                <a:solidFill>
                  <a:srgbClr val="C00000"/>
                </a:solidFill>
                <a:latin typeface="Arial" pitchFamily="34" charset="0"/>
                <a:ea typeface="Times New Roman" pitchFamily="18" charset="0"/>
                <a:cs typeface="Arial" pitchFamily="34" charset="0"/>
              </a:rPr>
              <a:t> , pp 30-32.</a:t>
            </a:r>
            <a:endParaRPr lang="en-GB" sz="4800" b="1" dirty="0">
              <a:solidFill>
                <a:srgbClr val="C00000"/>
              </a:solidFill>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B56037D-43BB-46E5-BBD8-1DDFCC44719C}" type="slidenum">
              <a:rPr lang="fr-FR" smtClean="0"/>
              <a:pPr/>
              <a:t>31</a:t>
            </a:fld>
            <a:endParaRPr lang="fr-FR"/>
          </a:p>
        </p:txBody>
      </p:sp>
      <p:sp>
        <p:nvSpPr>
          <p:cNvPr id="3" name="Rectangle 2"/>
          <p:cNvSpPr/>
          <p:nvPr/>
        </p:nvSpPr>
        <p:spPr>
          <a:xfrm>
            <a:off x="642910" y="1142984"/>
            <a:ext cx="8072494" cy="4770537"/>
          </a:xfrm>
          <a:prstGeom prst="rect">
            <a:avLst/>
          </a:prstGeom>
          <a:noFill/>
        </p:spPr>
        <p:txBody>
          <a:bodyPr wrap="square">
            <a:spAutoFit/>
          </a:bodyPr>
          <a:lstStyle/>
          <a:p>
            <a:pPr algn="ctr"/>
            <a:r>
              <a:rPr lang="ar-DZ" sz="4400" b="1" dirty="0"/>
              <a:t>الاستكشاف و الاختبار في إطار الطريقة </a:t>
            </a:r>
          </a:p>
          <a:p>
            <a:pPr algn="ctr"/>
            <a:r>
              <a:rPr lang="ar-DZ" sz="4400" b="1" dirty="0"/>
              <a:t>المقارنة – الكم- كيفية "العملية المثلثية</a:t>
            </a:r>
            <a:br>
              <a:rPr lang="fr-FR" sz="3600" dirty="0"/>
            </a:br>
            <a:endParaRPr lang="ar-DZ" sz="3600" dirty="0"/>
          </a:p>
          <a:p>
            <a:pPr algn="ctr"/>
            <a:r>
              <a:rPr lang="fr-FR" sz="3600" b="1" dirty="0"/>
              <a:t>« La triangulation »</a:t>
            </a:r>
          </a:p>
          <a:p>
            <a:pPr algn="ctr">
              <a:buFontTx/>
              <a:buChar char="-"/>
            </a:pPr>
            <a:r>
              <a:rPr lang="fr-FR" sz="3600" b="1" dirty="0"/>
              <a:t>Exploration et Test – </a:t>
            </a:r>
          </a:p>
          <a:p>
            <a:pPr algn="ctr"/>
            <a:r>
              <a:rPr lang="fr-FR" sz="3600" b="1" dirty="0"/>
              <a:t>Dans le cadre de la méthode comparative quali- quantitative. </a:t>
            </a:r>
            <a:br>
              <a:rPr lang="fr-FR" sz="3600" dirty="0"/>
            </a:br>
            <a:endParaRPr lang="fr-FR" sz="3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rot="10800000" flipV="1">
            <a:off x="357158" y="2070062"/>
            <a:ext cx="8286808"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tab pos="388938" algn="r"/>
              </a:tabLst>
            </a:pPr>
            <a:r>
              <a:rPr kumimoji="0" lang="ar-DZ" sz="2400" b="1" i="0" u="none" strike="noStrike" cap="none" normalizeH="0" baseline="0" dirty="0">
                <a:ln>
                  <a:noFill/>
                </a:ln>
                <a:solidFill>
                  <a:srgbClr val="C00000"/>
                </a:solidFill>
                <a:effectLst/>
                <a:latin typeface="Arial" pitchFamily="34" charset="0"/>
                <a:ea typeface="Times New Roman" pitchFamily="18" charset="0"/>
                <a:cs typeface="Arabic Transparent" pitchFamily="2" charset="-78"/>
              </a:rPr>
              <a:t> </a:t>
            </a:r>
            <a:r>
              <a:rPr kumimoji="0" lang="ar-DZ" sz="2400" b="1" i="0" u="none" strike="noStrike" cap="none" normalizeH="0" baseline="0" dirty="0">
                <a:ln>
                  <a:noFill/>
                </a:ln>
                <a:effectLst/>
                <a:latin typeface="Arial" pitchFamily="34" charset="0"/>
                <a:ea typeface="Times New Roman" pitchFamily="18" charset="0"/>
                <a:cs typeface="Arabic Transparent" pitchFamily="2" charset="-78"/>
              </a:rPr>
              <a:t>الاستكشاف </a:t>
            </a:r>
            <a:r>
              <a:rPr kumimoji="0" lang="fr-FR" sz="2400" b="1" i="0" u="none" strike="noStrike" cap="none" normalizeH="0" baseline="0" dirty="0">
                <a:ln>
                  <a:noFill/>
                </a:ln>
                <a:effectLst/>
                <a:latin typeface="Arial" pitchFamily="34" charset="0"/>
                <a:ea typeface="Times New Roman" pitchFamily="18" charset="0"/>
                <a:cs typeface="Arabic Transparent" pitchFamily="2" charset="-78"/>
              </a:rPr>
              <a:t>E</a:t>
            </a:r>
            <a:r>
              <a:rPr kumimoji="0" lang="fr-FR" sz="2400" b="1" i="0" u="none" strike="noStrike" cap="none" normalizeH="0" baseline="0" dirty="0" bmk="">
                <a:ln>
                  <a:noFill/>
                </a:ln>
                <a:effectLst/>
                <a:latin typeface="Arial" pitchFamily="34" charset="0"/>
                <a:ea typeface="Times New Roman" pitchFamily="18" charset="0"/>
                <a:cs typeface="Arabic Transparent" pitchFamily="2" charset="-78"/>
              </a:rPr>
              <a:t>xploration</a:t>
            </a:r>
            <a:r>
              <a:rPr kumimoji="0" lang="ar-DZ" sz="2400" b="0" i="0" u="none" strike="noStrike" cap="none" normalizeH="0" baseline="0" dirty="0" bmk="_Hlk247935663">
                <a:ln>
                  <a:noFill/>
                </a:ln>
                <a:effectLst/>
                <a:latin typeface="Arial" pitchFamily="34" charset="0"/>
                <a:ea typeface="Times New Roman" pitchFamily="18" charset="0"/>
                <a:cs typeface="Arabic Transparent" pitchFamily="2" charset="-78"/>
              </a:rPr>
              <a:t>: </a:t>
            </a:r>
            <a:endParaRPr kumimoji="0" lang="fr-FR" sz="1400" b="0" i="0" u="none" strike="noStrike" cap="none" normalizeH="0" baseline="0" dirty="0" bmk="_Hlk247935663">
              <a:ln>
                <a:noFill/>
              </a:ln>
              <a:effectLst/>
              <a:latin typeface="Arial" pitchFamily="34" charset="0"/>
              <a:cs typeface="Arial" pitchFamily="34" charset="0"/>
            </a:endParaRPr>
          </a:p>
          <a:p>
            <a:pPr lvl="0" algn="justLow" rtl="1" eaLnBrk="0" fontAlgn="base" hangingPunct="0">
              <a:spcBef>
                <a:spcPct val="0"/>
              </a:spcBef>
              <a:spcAft>
                <a:spcPct val="0"/>
              </a:spcAft>
              <a:tabLst>
                <a:tab pos="388938" algn="r"/>
              </a:tabLst>
            </a:pPr>
            <a:r>
              <a:rPr kumimoji="0" lang="ar-DZ" sz="2400" b="0" i="0" u="none" strike="noStrike" cap="none" normalizeH="0" baseline="0" dirty="0" bmk="_Hlk247935663">
                <a:ln>
                  <a:noFill/>
                </a:ln>
                <a:effectLst/>
                <a:latin typeface="Arial" pitchFamily="34" charset="0"/>
                <a:ea typeface="Times New Roman" pitchFamily="18" charset="0"/>
                <a:cs typeface="Arabic Transparent" pitchFamily="2" charset="-78"/>
              </a:rPr>
              <a:t>هو تمثيل للطرق المنهجية </a:t>
            </a:r>
            <a:r>
              <a:rPr kumimoji="0" lang="ar-DZ" sz="2400" b="0" i="0" u="none" strike="noStrike" cap="none" normalizeH="0" baseline="0" dirty="0">
                <a:ln>
                  <a:noFill/>
                </a:ln>
                <a:effectLst/>
                <a:latin typeface="Arial" pitchFamily="34" charset="0"/>
                <a:ea typeface="Times New Roman" pitchFamily="18" charset="0"/>
                <a:cs typeface="Arabic Transparent" pitchFamily="2" charset="-78"/>
              </a:rPr>
              <a:t>الكيفية (كلمات)، تضم استكشاف وتعميق البحث بهدف الفهم والتنبؤ و الرغبة في عرض نتائج جديدة (تداخل المفاهيم وتفاعلها وإدخال مفاهيم جديدة في إطار نظري معطى ، </a:t>
            </a:r>
            <a:r>
              <a:rPr lang="ar-DZ" sz="2400" dirty="0">
                <a:latin typeface="Arial" pitchFamily="34" charset="0"/>
                <a:ea typeface="Times New Roman" pitchFamily="18" charset="0"/>
                <a:cs typeface="Arabic Transparent" pitchFamily="2" charset="-78"/>
              </a:rPr>
              <a:t>الاستكشاف يمكن أن يتم بثلاثة طرق (نظرية، تجريبية، خليطه)</a:t>
            </a:r>
            <a:r>
              <a:rPr lang="fr-FR" sz="2400" dirty="0">
                <a:latin typeface="Arial" pitchFamily="34" charset="0"/>
                <a:ea typeface="Times New Roman" pitchFamily="18" charset="0"/>
                <a:cs typeface="Arabic Transparent" pitchFamily="2" charset="-78"/>
              </a:rPr>
              <a:t>.</a:t>
            </a:r>
            <a:r>
              <a:rPr lang="ar-DZ" sz="2400" dirty="0">
                <a:latin typeface="Arial" pitchFamily="34" charset="0"/>
                <a:ea typeface="Times New Roman" pitchFamily="18" charset="0"/>
                <a:cs typeface="Arabic Transparent" pitchFamily="2" charset="-78"/>
              </a:rPr>
              <a:t> </a:t>
            </a:r>
            <a:endParaRPr kumimoji="0" lang="fr-FR" sz="2400" b="0" i="0" u="none" strike="noStrike" cap="none" normalizeH="0" baseline="0" dirty="0">
              <a:ln>
                <a:noFill/>
              </a:ln>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388938" algn="r"/>
              </a:tabLst>
            </a:pPr>
            <a:endParaRPr kumimoji="0" lang="ar-DZ" sz="2400" b="0" i="0" u="none" strike="noStrike" cap="none" normalizeH="0" baseline="0" dirty="0">
              <a:ln>
                <a:noFill/>
              </a:ln>
              <a:effectLst/>
              <a:latin typeface="Arial" pitchFamily="34" charset="0"/>
              <a:ea typeface="Times New Roman" pitchFamily="18" charset="0"/>
              <a:cs typeface="Arabic Transparent" pitchFamily="2" charset="-78"/>
            </a:endParaRPr>
          </a:p>
          <a:p>
            <a:pPr lvl="0" algn="justLow" rtl="1" eaLnBrk="0" fontAlgn="base" hangingPunct="0">
              <a:spcBef>
                <a:spcPct val="0"/>
              </a:spcBef>
              <a:spcAft>
                <a:spcPct val="0"/>
              </a:spcAft>
              <a:buFont typeface="Arial" pitchFamily="34" charset="0"/>
              <a:buChar char="•"/>
              <a:tabLst>
                <a:tab pos="388938" algn="r"/>
              </a:tabLst>
            </a:pPr>
            <a:r>
              <a:rPr kumimoji="0" lang="ar-DZ" sz="2400" b="0" i="0" u="none" strike="noStrike" cap="none" normalizeH="0" baseline="0" dirty="0">
                <a:ln>
                  <a:noFill/>
                </a:ln>
                <a:effectLst/>
                <a:latin typeface="Arial" pitchFamily="34" charset="0"/>
                <a:ea typeface="Times New Roman" pitchFamily="18" charset="0"/>
                <a:cs typeface="Arabic Transparent" pitchFamily="2" charset="-78"/>
              </a:rPr>
              <a:t> بينما </a:t>
            </a:r>
            <a:r>
              <a:rPr kumimoji="0" lang="ar-DZ" sz="2400" b="1" i="0" u="none" strike="noStrike" cap="none" normalizeH="0" baseline="0" dirty="0">
                <a:ln>
                  <a:noFill/>
                </a:ln>
                <a:effectLst/>
                <a:latin typeface="Arial" pitchFamily="34" charset="0"/>
                <a:ea typeface="Times New Roman" pitchFamily="18" charset="0"/>
                <a:cs typeface="Arabic Transparent" pitchFamily="2" charset="-78"/>
              </a:rPr>
              <a:t>الاختبار </a:t>
            </a:r>
            <a:r>
              <a:rPr kumimoji="0" lang="fr-FR" sz="2400" b="1" i="0" u="none" strike="noStrike" cap="none" normalizeH="0" baseline="0" dirty="0">
                <a:ln>
                  <a:noFill/>
                </a:ln>
                <a:effectLst/>
                <a:latin typeface="Arial" pitchFamily="34" charset="0"/>
                <a:ea typeface="Times New Roman" pitchFamily="18" charset="0"/>
                <a:cs typeface="Arabic Transparent" pitchFamily="2" charset="-78"/>
              </a:rPr>
              <a:t>Test</a:t>
            </a:r>
            <a:r>
              <a:rPr kumimoji="0" lang="ar-DZ" sz="2400" b="0" i="0" u="none" strike="noStrike" cap="none" normalizeH="0" baseline="0" dirty="0">
                <a:ln>
                  <a:noFill/>
                </a:ln>
                <a:effectLst/>
                <a:latin typeface="Arial" pitchFamily="34" charset="0"/>
                <a:ea typeface="Times New Roman" pitchFamily="18" charset="0"/>
                <a:cs typeface="Arabic Transparent" pitchFamily="2" charset="-78"/>
              </a:rPr>
              <a:t> هو تمثيل للطرق المنهجية الكمية (أرقام وإحصائيات)، الهدف هو تقديم شرح. </a:t>
            </a:r>
            <a:r>
              <a:rPr lang="ar-DZ" sz="2400" dirty="0">
                <a:latin typeface="Arial" pitchFamily="34" charset="0"/>
                <a:ea typeface="Times New Roman" pitchFamily="18" charset="0"/>
                <a:cs typeface="Arabic Transparent" pitchFamily="2" charset="-78"/>
              </a:rPr>
              <a:t>الاختبار يتم بمقابلة موضوع نظري ما بواقعه الخاص به.</a:t>
            </a:r>
            <a:endParaRPr kumimoji="0" lang="fr-FR" sz="2400" b="0" i="0" u="none" strike="noStrike" cap="none" normalizeH="0" baseline="0" dirty="0">
              <a:ln>
                <a:noFill/>
              </a:ln>
              <a:effectLst/>
              <a:latin typeface="Arial" pitchFamily="34" charset="0"/>
              <a:ea typeface="Times New Roman" pitchFamily="18" charset="0"/>
              <a:cs typeface="Arabic Transparent" pitchFamily="2" charset="-78"/>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32</a:t>
            </a:fld>
            <a:endParaRPr lang="fr-FR"/>
          </a:p>
        </p:txBody>
      </p:sp>
      <p:sp>
        <p:nvSpPr>
          <p:cNvPr id="4" name="Rectangle 3"/>
          <p:cNvSpPr/>
          <p:nvPr/>
        </p:nvSpPr>
        <p:spPr>
          <a:xfrm rot="10087452" flipV="1">
            <a:off x="457030" y="796268"/>
            <a:ext cx="6025483" cy="954107"/>
          </a:xfrm>
          <a:prstGeom prst="rect">
            <a:avLst/>
          </a:prstGeom>
          <a:solidFill>
            <a:srgbClr val="C00000"/>
          </a:solidFill>
        </p:spPr>
        <p:txBody>
          <a:bodyPr wrap="square">
            <a:spAutoFit/>
          </a:bodyPr>
          <a:lstStyle/>
          <a:p>
            <a:pPr lvl="1" algn="ctr" rtl="1" eaLnBrk="0" fontAlgn="base" hangingPunct="0">
              <a:spcBef>
                <a:spcPct val="0"/>
              </a:spcBef>
              <a:spcAft>
                <a:spcPct val="0"/>
              </a:spcAft>
              <a:tabLst>
                <a:tab pos="388938" algn="r"/>
              </a:tabLst>
            </a:pPr>
            <a:r>
              <a:rPr lang="ar-DZ" sz="2800" b="1" dirty="0">
                <a:solidFill>
                  <a:srgbClr val="FFFF00"/>
                </a:solidFill>
                <a:latin typeface="Arial" pitchFamily="34" charset="0"/>
                <a:ea typeface="Times New Roman" pitchFamily="18" charset="0"/>
                <a:cs typeface="Arabic Transparent" pitchFamily="2" charset="-78"/>
              </a:rPr>
              <a:t>الاستكشاف والاختبار هما طريقتان تدعمان</a:t>
            </a:r>
            <a:endParaRPr lang="fr-FR" sz="2800" b="1" dirty="0">
              <a:solidFill>
                <a:srgbClr val="FFFF00"/>
              </a:solidFill>
              <a:latin typeface="Arial" pitchFamily="34" charset="0"/>
              <a:ea typeface="Times New Roman" pitchFamily="18" charset="0"/>
              <a:cs typeface="Arabic Transparent" pitchFamily="2" charset="-78"/>
            </a:endParaRPr>
          </a:p>
          <a:p>
            <a:pPr lvl="1" algn="ctr" rtl="1" eaLnBrk="0" fontAlgn="base" hangingPunct="0">
              <a:spcBef>
                <a:spcPct val="0"/>
              </a:spcBef>
              <a:spcAft>
                <a:spcPct val="0"/>
              </a:spcAft>
              <a:tabLst>
                <a:tab pos="388938" algn="r"/>
              </a:tabLst>
            </a:pPr>
            <a:r>
              <a:rPr lang="ar-DZ" sz="2800" b="1" dirty="0">
                <a:solidFill>
                  <a:srgbClr val="FFFF00"/>
                </a:solidFill>
                <a:latin typeface="Arial" pitchFamily="34" charset="0"/>
                <a:ea typeface="Times New Roman" pitchFamily="18" charset="0"/>
                <a:cs typeface="Arabic Transparent" pitchFamily="2" charset="-78"/>
              </a:rPr>
              <a:t> إعداد المعارف</a:t>
            </a:r>
            <a:r>
              <a:rPr lang="en-GB" sz="2800" b="1" dirty="0">
                <a:solidFill>
                  <a:srgbClr val="FFFF00"/>
                </a:solidFill>
                <a:latin typeface="Arial" pitchFamily="34" charset="0"/>
                <a:ea typeface="Times New Roman" pitchFamily="18" charset="0"/>
                <a:cs typeface="Arabic Transparent" pitchFamily="2" charset="-78"/>
              </a:rPr>
              <a:t>[</a:t>
            </a:r>
            <a:r>
              <a:rPr lang="en-US" sz="2800" b="1" dirty="0">
                <a:solidFill>
                  <a:srgbClr val="FFFF00"/>
                </a:solidFill>
                <a:latin typeface="Arial" pitchFamily="34" charset="0"/>
                <a:ea typeface="Times New Roman" pitchFamily="18" charset="0"/>
                <a:cs typeface="Arabic Transparent" pitchFamily="2" charset="-78"/>
              </a:rPr>
              <a:t>Thiétart, P 58]</a:t>
            </a:r>
            <a:r>
              <a:rPr lang="ar-DZ" sz="2800" b="1" dirty="0">
                <a:solidFill>
                  <a:srgbClr val="FFFF00"/>
                </a:solidFill>
                <a:latin typeface="Arial" pitchFamily="34" charset="0"/>
                <a:ea typeface="Times New Roman" pitchFamily="18" charset="0"/>
                <a:cs typeface="Arabic Transparent" pitchFamily="2" charset="-78"/>
              </a:rPr>
              <a:t>.</a:t>
            </a:r>
            <a:endParaRPr lang="ar-DZ" sz="2800" b="1" dirty="0">
              <a:solidFill>
                <a:srgbClr val="FFFF00"/>
              </a:solidFill>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riangle isocèle 26"/>
          <p:cNvSpPr/>
          <p:nvPr/>
        </p:nvSpPr>
        <p:spPr>
          <a:xfrm>
            <a:off x="2143108" y="785794"/>
            <a:ext cx="4929222" cy="5572164"/>
          </a:xfrm>
          <a:prstGeom prst="triangle">
            <a:avLst>
              <a:gd name="adj" fmla="val 51214"/>
            </a:avLst>
          </a:prstGeom>
          <a:solidFill>
            <a:schemeClr val="bg2">
              <a:lumMod val="60000"/>
              <a:lumOff val="40000"/>
              <a:alpha val="4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59" name="Text Box 11"/>
          <p:cNvSpPr txBox="1">
            <a:spLocks noChangeArrowheads="1"/>
          </p:cNvSpPr>
          <p:nvPr/>
        </p:nvSpPr>
        <p:spPr bwMode="auto">
          <a:xfrm>
            <a:off x="1142976" y="1714488"/>
            <a:ext cx="2786082" cy="571500"/>
          </a:xfrm>
          <a:prstGeom prst="rect">
            <a:avLst/>
          </a:prstGeom>
          <a:solidFill>
            <a:srgbClr val="C6D9F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منطق استقرائي</a:t>
            </a:r>
            <a:endParaRPr kumimoji="0" lang="fr-FR" sz="1400" b="0" i="0" u="none" strike="noStrike" cap="none" normalizeH="0" baseline="0" dirty="0">
              <a:ln>
                <a:noFill/>
              </a:ln>
              <a:solidFill>
                <a:schemeClr val="accent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Logique Inductive</a:t>
            </a:r>
            <a:endParaRPr kumimoji="0" lang="fr-FR" sz="2400" b="0" i="0" u="none" strike="noStrike" cap="none" normalizeH="0" baseline="0" dirty="0">
              <a:ln>
                <a:noFill/>
              </a:ln>
              <a:solidFill>
                <a:schemeClr val="accent1"/>
              </a:solidFill>
              <a:effectLst/>
              <a:latin typeface="Arial" pitchFamily="34" charset="0"/>
              <a:cs typeface="Arial" pitchFamily="34" charset="0"/>
            </a:endParaRPr>
          </a:p>
        </p:txBody>
      </p:sp>
      <p:sp>
        <p:nvSpPr>
          <p:cNvPr id="2056" name="Text Box 8"/>
          <p:cNvSpPr txBox="1">
            <a:spLocks noChangeArrowheads="1"/>
          </p:cNvSpPr>
          <p:nvPr/>
        </p:nvSpPr>
        <p:spPr bwMode="auto">
          <a:xfrm>
            <a:off x="2357422" y="2428868"/>
            <a:ext cx="1828800" cy="342900"/>
          </a:xfrm>
          <a:prstGeom prst="rect">
            <a:avLst/>
          </a:prstGeom>
          <a:solidFill>
            <a:srgbClr val="C6D9F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Formelle</a:t>
            </a:r>
            <a:r>
              <a:rPr kumimoji="0" lang="ar-SA" sz="14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 الرسمي</a:t>
            </a:r>
            <a:r>
              <a:rPr kumimoji="0" lang="fr-FR" sz="14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 </a:t>
            </a:r>
            <a:endParaRPr kumimoji="0" lang="en-US" sz="2000" b="0" i="0" u="none" strike="noStrike" cap="none" normalizeH="0" baseline="0" dirty="0">
              <a:ln>
                <a:noFill/>
              </a:ln>
              <a:solidFill>
                <a:schemeClr val="accent1"/>
              </a:solidFill>
              <a:effectLst/>
              <a:latin typeface="Arial" pitchFamily="34" charset="0"/>
              <a:cs typeface="Arial" pitchFamily="34" charset="0"/>
            </a:endParaRPr>
          </a:p>
        </p:txBody>
      </p:sp>
      <p:sp>
        <p:nvSpPr>
          <p:cNvPr id="2055" name="Text Box 7"/>
          <p:cNvSpPr txBox="1">
            <a:spLocks noChangeArrowheads="1"/>
          </p:cNvSpPr>
          <p:nvPr/>
        </p:nvSpPr>
        <p:spPr bwMode="auto">
          <a:xfrm>
            <a:off x="357158" y="2428868"/>
            <a:ext cx="1828800" cy="342900"/>
          </a:xfrm>
          <a:prstGeom prst="rect">
            <a:avLst/>
          </a:prstGeom>
          <a:solidFill>
            <a:srgbClr val="C6D9F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Abduction</a:t>
            </a:r>
            <a:r>
              <a:rPr kumimoji="0" lang="ar-SA" sz="14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 الإبعاد</a:t>
            </a:r>
            <a:r>
              <a:rPr kumimoji="0" lang="fr-FR" sz="14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 </a:t>
            </a:r>
            <a:endParaRPr kumimoji="0" lang="en-US" sz="2000" b="0" i="0" u="none" strike="noStrike" cap="none" normalizeH="0" baseline="0" dirty="0">
              <a:ln>
                <a:noFill/>
              </a:ln>
              <a:solidFill>
                <a:schemeClr val="accent1"/>
              </a:solidFill>
              <a:effectLst/>
              <a:latin typeface="Arial" pitchFamily="34" charset="0"/>
              <a:cs typeface="Arial" pitchFamily="34" charset="0"/>
            </a:endParaRPr>
          </a:p>
        </p:txBody>
      </p:sp>
      <p:sp>
        <p:nvSpPr>
          <p:cNvPr id="2057" name="Oval 9"/>
          <p:cNvSpPr>
            <a:spLocks noChangeArrowheads="1"/>
          </p:cNvSpPr>
          <p:nvPr/>
        </p:nvSpPr>
        <p:spPr bwMode="auto">
          <a:xfrm>
            <a:off x="5643570" y="4000504"/>
            <a:ext cx="2509866" cy="1314452"/>
          </a:xfrm>
          <a:prstGeom prst="ellipse">
            <a:avLst/>
          </a:prstGeom>
          <a:solidFill>
            <a:srgbClr val="FFC000"/>
          </a:solidFill>
          <a:ln w="9525">
            <a:no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rgbClr val="C00000"/>
                </a:solidFill>
                <a:effectLst/>
                <a:latin typeface="Arial" pitchFamily="34" charset="0"/>
                <a:ea typeface="Times New Roman" pitchFamily="18" charset="0"/>
                <a:cs typeface="Arial" pitchFamily="34" charset="0"/>
              </a:rPr>
              <a:t>Test</a:t>
            </a:r>
            <a:r>
              <a:rPr kumimoji="0" lang="ar-SA" sz="1600" b="1" i="0" u="none" strike="noStrike" cap="none" normalizeH="0" baseline="0" dirty="0">
                <a:ln>
                  <a:noFill/>
                </a:ln>
                <a:solidFill>
                  <a:srgbClr val="C00000"/>
                </a:solidFill>
                <a:effectLst/>
                <a:latin typeface="Arial" pitchFamily="34" charset="0"/>
                <a:ea typeface="Times New Roman" pitchFamily="18" charset="0"/>
                <a:cs typeface="Arial" pitchFamily="34" charset="0"/>
              </a:rPr>
              <a:t> الاختبار</a:t>
            </a:r>
            <a:endParaRPr kumimoji="0" lang="en-US" sz="1400" b="1" i="0" u="none" strike="noStrike" cap="none" normalizeH="0" baseline="0" dirty="0">
              <a:ln>
                <a:noFill/>
              </a:ln>
              <a:solidFill>
                <a:srgbClr val="C00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1" i="0" u="none" strike="noStrike" cap="none" normalizeH="0" baseline="0" dirty="0">
                <a:ln>
                  <a:noFill/>
                </a:ln>
                <a:solidFill>
                  <a:srgbClr val="C00000"/>
                </a:solidFill>
                <a:effectLst/>
                <a:latin typeface="Arial" pitchFamily="34" charset="0"/>
                <a:ea typeface="Times New Roman" pitchFamily="18" charset="0"/>
                <a:cs typeface="Arial" pitchFamily="34" charset="0"/>
              </a:rPr>
              <a:t>طريقة كمية</a:t>
            </a:r>
            <a:endParaRPr kumimoji="0" lang="en-US" sz="1400" b="1" i="0" u="none" strike="noStrike" cap="none" normalizeH="0" baseline="0" dirty="0">
              <a:ln>
                <a:noFill/>
              </a:ln>
              <a:solidFill>
                <a:srgbClr val="C00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C00000"/>
                </a:solidFill>
                <a:effectLst/>
                <a:latin typeface="Arial" pitchFamily="34" charset="0"/>
                <a:ea typeface="Times New Roman" pitchFamily="18" charset="0"/>
                <a:cs typeface="Arial" pitchFamily="34" charset="0"/>
              </a:rPr>
              <a:t>Quantitative </a:t>
            </a:r>
            <a:endParaRPr kumimoji="0" lang="en-US" sz="2400" b="1" i="0" u="none" strike="noStrike" cap="none" normalizeH="0" baseline="0" dirty="0">
              <a:ln>
                <a:noFill/>
              </a:ln>
              <a:solidFill>
                <a:srgbClr val="C00000"/>
              </a:solidFill>
              <a:effectLst/>
              <a:latin typeface="Arial" pitchFamily="34" charset="0"/>
              <a:cs typeface="Arial" pitchFamily="34" charset="0"/>
            </a:endParaRPr>
          </a:p>
        </p:txBody>
      </p:sp>
      <p:sp>
        <p:nvSpPr>
          <p:cNvPr id="2054" name="Oval 6"/>
          <p:cNvSpPr>
            <a:spLocks noChangeArrowheads="1"/>
          </p:cNvSpPr>
          <p:nvPr/>
        </p:nvSpPr>
        <p:spPr bwMode="auto">
          <a:xfrm>
            <a:off x="1142976" y="3786190"/>
            <a:ext cx="2692400" cy="1347791"/>
          </a:xfrm>
          <a:prstGeom prst="ellipse">
            <a:avLst/>
          </a:prstGeom>
          <a:solidFill>
            <a:schemeClr val="accent4">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Exploration</a:t>
            </a:r>
            <a:r>
              <a:rPr kumimoji="0" lang="ar-SA" sz="16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 الاستكشاف</a:t>
            </a:r>
            <a:endParaRPr kumimoji="0" lang="en-US" sz="1400" b="0" i="0" u="none" strike="noStrike" cap="none" normalizeH="0" baseline="0" dirty="0">
              <a:ln>
                <a:noFill/>
              </a:ln>
              <a:solidFill>
                <a:schemeClr val="accent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طريقة كيفية</a:t>
            </a:r>
            <a:r>
              <a:rPr kumimoji="0" lang="fr-FR" sz="16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  </a:t>
            </a:r>
            <a:endParaRPr kumimoji="0" lang="en-US" sz="1400" b="0" i="0" u="none" strike="noStrike" cap="none" normalizeH="0" baseline="0" dirty="0">
              <a:ln>
                <a:noFill/>
              </a:ln>
              <a:solidFill>
                <a:schemeClr val="accent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Qualitative </a:t>
            </a:r>
            <a:endParaRPr kumimoji="0" lang="en-US" sz="2400" b="0" i="0" u="none" strike="noStrike" cap="none" normalizeH="0" baseline="0" dirty="0">
              <a:ln>
                <a:noFill/>
              </a:ln>
              <a:solidFill>
                <a:schemeClr val="accent1"/>
              </a:solidFill>
              <a:effectLst/>
              <a:latin typeface="Arial" pitchFamily="34" charset="0"/>
              <a:cs typeface="Arial" pitchFamily="34" charset="0"/>
            </a:endParaRPr>
          </a:p>
        </p:txBody>
      </p:sp>
      <p:sp>
        <p:nvSpPr>
          <p:cNvPr id="2058" name="Text Box 10"/>
          <p:cNvSpPr txBox="1">
            <a:spLocks noChangeArrowheads="1"/>
          </p:cNvSpPr>
          <p:nvPr/>
        </p:nvSpPr>
        <p:spPr bwMode="auto">
          <a:xfrm>
            <a:off x="5786446" y="1714488"/>
            <a:ext cx="2571768" cy="571504"/>
          </a:xfrm>
          <a:prstGeom prst="rect">
            <a:avLst/>
          </a:prstGeom>
          <a:solidFill>
            <a:srgbClr val="FBD4B4"/>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1" i="0" u="none" strike="noStrike" cap="none" normalizeH="0" baseline="0" dirty="0">
                <a:ln>
                  <a:noFill/>
                </a:ln>
                <a:solidFill>
                  <a:srgbClr val="C00000"/>
                </a:solidFill>
                <a:effectLst/>
                <a:latin typeface="Arial" pitchFamily="34" charset="0"/>
                <a:ea typeface="Times New Roman" pitchFamily="18" charset="0"/>
                <a:cs typeface="Arial" pitchFamily="34" charset="0"/>
              </a:rPr>
              <a:t>منطق استنتاجي</a:t>
            </a:r>
            <a:endParaRPr kumimoji="0" lang="fr-FR" sz="1400" b="1" i="0" u="none" strike="noStrike" cap="none" normalizeH="0" baseline="0" dirty="0">
              <a:ln>
                <a:noFill/>
              </a:ln>
              <a:solidFill>
                <a:srgbClr val="C00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a:ln>
                  <a:noFill/>
                </a:ln>
                <a:solidFill>
                  <a:srgbClr val="C00000"/>
                </a:solidFill>
                <a:effectLst/>
                <a:latin typeface="Arial" pitchFamily="34" charset="0"/>
                <a:ea typeface="Times New Roman" pitchFamily="18" charset="0"/>
                <a:cs typeface="Arial" pitchFamily="34" charset="0"/>
              </a:rPr>
              <a:t>Logique déductive</a:t>
            </a:r>
            <a:endParaRPr kumimoji="0" lang="fr-FR" sz="2400" b="1" i="0" u="none" strike="noStrike" cap="none" normalizeH="0" baseline="0" dirty="0">
              <a:ln>
                <a:noFill/>
              </a:ln>
              <a:solidFill>
                <a:srgbClr val="C00000"/>
              </a:solidFill>
              <a:effectLst/>
              <a:latin typeface="Arial" pitchFamily="34" charset="0"/>
              <a:cs typeface="Arial" pitchFamily="34" charset="0"/>
            </a:endParaRPr>
          </a:p>
        </p:txBody>
      </p:sp>
      <p:sp>
        <p:nvSpPr>
          <p:cNvPr id="2060" name="Rectangle 12"/>
          <p:cNvSpPr>
            <a:spLocks noChangeArrowheads="1"/>
          </p:cNvSpPr>
          <p:nvPr/>
        </p:nvSpPr>
        <p:spPr bwMode="auto">
          <a:xfrm>
            <a:off x="0" y="0"/>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8938" algn="r"/>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8938" algn="r"/>
              </a:tabLst>
            </a:pPr>
            <a:endParaRPr kumimoji="0" lang="en-US" sz="1400" b="0" i="0" u="none" strike="noStrike" cap="none" normalizeH="0" baseline="0">
              <a:ln>
                <a:noFill/>
              </a:ln>
              <a:solidFill>
                <a:schemeClr val="tx1"/>
              </a:solidFill>
              <a:effectLst/>
              <a:latin typeface="Arial" pitchFamily="34" charset="0"/>
              <a:cs typeface="Arabic Transparent"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tab pos="388938" algn="r"/>
              </a:tabLst>
            </a:pPr>
            <a:r>
              <a:rPr kumimoji="0" lang="en-US" sz="1400" b="0" i="0" u="none" strike="noStrike" cap="none" normalizeH="0" baseline="0">
                <a:ln>
                  <a:noFill/>
                </a:ln>
                <a:solidFill>
                  <a:schemeClr val="tx1"/>
                </a:solidFill>
                <a:effectLst/>
                <a:latin typeface="Arial" pitchFamily="34" charset="0"/>
                <a:cs typeface="Arabic Transparent" pitchFamily="2" charset="-78"/>
              </a:rPr>
              <a:t> </a:t>
            </a:r>
            <a:endParaRPr kumimoji="0" lang="fr-FR" sz="11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8938" algn="r"/>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2066" name="Rectangle 18"/>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8938" algn="r"/>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18" name="Text Box 10"/>
          <p:cNvSpPr txBox="1">
            <a:spLocks noChangeArrowheads="1"/>
          </p:cNvSpPr>
          <p:nvPr/>
        </p:nvSpPr>
        <p:spPr bwMode="auto">
          <a:xfrm>
            <a:off x="285720" y="857232"/>
            <a:ext cx="3929090" cy="785818"/>
          </a:xfrm>
          <a:prstGeom prst="rect">
            <a:avLst/>
          </a:prstGeom>
          <a:solidFill>
            <a:schemeClr val="accent4">
              <a:lumMod val="60000"/>
              <a:lumOff val="4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نموذج تفسيري/ بنائي</a:t>
            </a:r>
            <a:endParaRPr kumimoji="0" lang="fr-FR" sz="2000" b="1" i="0" u="none" strike="noStrike" cap="none" normalizeH="0" baseline="0" dirty="0">
              <a:ln>
                <a:noFill/>
              </a:ln>
              <a:solidFill>
                <a:schemeClr val="accent1"/>
              </a:solidFill>
              <a:effectLst/>
              <a:latin typeface="Arial" pitchFamily="34" charset="0"/>
              <a:cs typeface="Arial" pitchFamily="34" charset="0"/>
            </a:endParaRPr>
          </a:p>
        </p:txBody>
      </p:sp>
      <p:sp>
        <p:nvSpPr>
          <p:cNvPr id="19" name="Text Box 10"/>
          <p:cNvSpPr txBox="1">
            <a:spLocks noChangeArrowheads="1"/>
          </p:cNvSpPr>
          <p:nvPr/>
        </p:nvSpPr>
        <p:spPr bwMode="auto">
          <a:xfrm>
            <a:off x="5572132" y="857232"/>
            <a:ext cx="3214710" cy="78581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ar-DZ" sz="2400" b="1" dirty="0">
                <a:solidFill>
                  <a:srgbClr val="C00000"/>
                </a:solidFill>
                <a:latin typeface="Arial" pitchFamily="34" charset="0"/>
                <a:cs typeface="Arial" pitchFamily="34" charset="0"/>
              </a:rPr>
              <a:t>نموذج وصفي</a:t>
            </a:r>
            <a:endParaRPr kumimoji="0" lang="fr-FR" sz="2400" b="1" i="0" u="none" strike="noStrike" cap="none" normalizeH="0" baseline="0" dirty="0">
              <a:ln>
                <a:noFill/>
              </a:ln>
              <a:solidFill>
                <a:srgbClr val="C00000"/>
              </a:solidFill>
              <a:effectLst/>
              <a:latin typeface="Arial" pitchFamily="34" charset="0"/>
              <a:cs typeface="Arial" pitchFamily="34" charset="0"/>
            </a:endParaRPr>
          </a:p>
        </p:txBody>
      </p:sp>
      <p:sp>
        <p:nvSpPr>
          <p:cNvPr id="20" name="Text Box 10"/>
          <p:cNvSpPr txBox="1">
            <a:spLocks noChangeArrowheads="1"/>
          </p:cNvSpPr>
          <p:nvPr/>
        </p:nvSpPr>
        <p:spPr bwMode="auto">
          <a:xfrm>
            <a:off x="5857884" y="2857496"/>
            <a:ext cx="2286016" cy="785818"/>
          </a:xfrm>
          <a:prstGeom prst="rect">
            <a:avLst/>
          </a:prstGeom>
          <a:solidFill>
            <a:srgbClr val="FBD4B4"/>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a:ln>
                  <a:noFill/>
                </a:ln>
                <a:solidFill>
                  <a:srgbClr val="C00000"/>
                </a:solidFill>
                <a:effectLst/>
                <a:latin typeface="Arial" pitchFamily="34" charset="0"/>
                <a:ea typeface="Times New Roman" pitchFamily="18" charset="0"/>
                <a:cs typeface="Arial" pitchFamily="34" charset="0"/>
              </a:rPr>
              <a:t>مقاربة افتراضية- استنتاجيه</a:t>
            </a:r>
          </a:p>
          <a:p>
            <a:pPr marL="0" marR="0" lvl="0" indent="0" algn="ctr" defTabSz="914400" rtl="0" eaLnBrk="0" fontAlgn="base" latinLnBrk="0" hangingPunct="0">
              <a:lnSpc>
                <a:spcPct val="100000"/>
              </a:lnSpc>
              <a:spcBef>
                <a:spcPct val="0"/>
              </a:spcBef>
              <a:spcAft>
                <a:spcPct val="0"/>
              </a:spcAft>
              <a:buClrTx/>
              <a:buSzTx/>
              <a:buFontTx/>
              <a:buNone/>
              <a:tabLst/>
            </a:pPr>
            <a:r>
              <a:rPr lang="fr-FR" sz="1600" b="1" dirty="0">
                <a:solidFill>
                  <a:srgbClr val="C00000"/>
                </a:solidFill>
                <a:latin typeface="Arial" pitchFamily="34" charset="0"/>
                <a:cs typeface="Arial" pitchFamily="34" charset="0"/>
              </a:rPr>
              <a:t>Hypothético- déductive</a:t>
            </a:r>
            <a:endParaRPr kumimoji="0" lang="fr-FR" sz="2400" b="1" i="0" u="none" strike="noStrike" cap="none" normalizeH="0" baseline="0" dirty="0">
              <a:ln>
                <a:noFill/>
              </a:ln>
              <a:solidFill>
                <a:srgbClr val="C00000"/>
              </a:solidFill>
              <a:effectLst/>
              <a:latin typeface="Arial" pitchFamily="34" charset="0"/>
              <a:cs typeface="Arial" pitchFamily="34" charset="0"/>
            </a:endParaRPr>
          </a:p>
        </p:txBody>
      </p:sp>
      <p:sp>
        <p:nvSpPr>
          <p:cNvPr id="21" name="Text Box 10"/>
          <p:cNvSpPr txBox="1">
            <a:spLocks noChangeArrowheads="1"/>
          </p:cNvSpPr>
          <p:nvPr/>
        </p:nvSpPr>
        <p:spPr bwMode="auto">
          <a:xfrm>
            <a:off x="1142976" y="2857496"/>
            <a:ext cx="2286016" cy="785818"/>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a:ln>
                  <a:noFill/>
                </a:ln>
                <a:solidFill>
                  <a:schemeClr val="accent1"/>
                </a:solidFill>
                <a:effectLst/>
                <a:latin typeface="Arial" pitchFamily="34" charset="0"/>
                <a:ea typeface="Times New Roman" pitchFamily="18" charset="0"/>
                <a:cs typeface="Arial" pitchFamily="34" charset="0"/>
              </a:rPr>
              <a:t>مقاربة </a:t>
            </a:r>
            <a:r>
              <a:rPr lang="ar-DZ" sz="1600" b="1" dirty="0">
                <a:solidFill>
                  <a:schemeClr val="accent1"/>
                </a:solidFill>
                <a:latin typeface="Arial" pitchFamily="34" charset="0"/>
                <a:ea typeface="Times New Roman" pitchFamily="18" charset="0"/>
                <a:cs typeface="Arial" pitchFamily="34" charset="0"/>
              </a:rPr>
              <a:t>تفسيرية - ابعادية</a:t>
            </a:r>
            <a:endParaRPr kumimoji="0" lang="ar-DZ" sz="1600" b="1" i="0" u="none" strike="noStrike" cap="none" normalizeH="0" baseline="0" dirty="0">
              <a:ln>
                <a:noFill/>
              </a:ln>
              <a:solidFill>
                <a:schemeClr val="accent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fr-FR" sz="1600" b="1" dirty="0">
                <a:solidFill>
                  <a:schemeClr val="accent1"/>
                </a:solidFill>
                <a:latin typeface="Arial" pitchFamily="34" charset="0"/>
                <a:cs typeface="Arial" pitchFamily="34" charset="0"/>
              </a:rPr>
              <a:t>Holistico - inductive</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a:ln>
                  <a:noFill/>
                </a:ln>
                <a:solidFill>
                  <a:schemeClr val="accent1"/>
                </a:solidFill>
                <a:effectLst/>
                <a:latin typeface="Arial" pitchFamily="34" charset="0"/>
                <a:cs typeface="Arial" pitchFamily="34" charset="0"/>
              </a:rPr>
              <a:t>Abductive</a:t>
            </a:r>
            <a:endParaRPr kumimoji="0" lang="fr-FR" sz="2400" b="1" i="0" u="none" strike="noStrike" cap="none" normalizeH="0" baseline="0" dirty="0">
              <a:ln>
                <a:noFill/>
              </a:ln>
              <a:solidFill>
                <a:schemeClr val="accent1"/>
              </a:solidFill>
              <a:effectLst/>
              <a:latin typeface="Arial" pitchFamily="34" charset="0"/>
              <a:cs typeface="Arial" pitchFamily="34" charset="0"/>
            </a:endParaRPr>
          </a:p>
        </p:txBody>
      </p:sp>
      <p:sp>
        <p:nvSpPr>
          <p:cNvPr id="24" name="Text Box 10"/>
          <p:cNvSpPr txBox="1">
            <a:spLocks noChangeArrowheads="1"/>
          </p:cNvSpPr>
          <p:nvPr/>
        </p:nvSpPr>
        <p:spPr bwMode="auto">
          <a:xfrm>
            <a:off x="7000892" y="2428868"/>
            <a:ext cx="1500198" cy="357190"/>
          </a:xfrm>
          <a:prstGeom prst="rect">
            <a:avLst/>
          </a:prstGeom>
          <a:solidFill>
            <a:srgbClr val="FBD4B4"/>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a:ln>
                  <a:noFill/>
                </a:ln>
                <a:solidFill>
                  <a:srgbClr val="C00000"/>
                </a:solidFill>
                <a:effectLst/>
                <a:latin typeface="Arial" pitchFamily="34" charset="0"/>
                <a:ea typeface="Times New Roman" pitchFamily="18" charset="0"/>
                <a:cs typeface="Arial" pitchFamily="34" charset="0"/>
              </a:rPr>
              <a:t>الرسمي</a:t>
            </a:r>
            <a:endParaRPr kumimoji="0" lang="fr-FR" sz="1400" b="1" i="0" u="none" strike="noStrike" cap="none" normalizeH="0" baseline="0" dirty="0">
              <a:ln>
                <a:noFill/>
              </a:ln>
              <a:solidFill>
                <a:srgbClr val="C00000"/>
              </a:solidFill>
              <a:effectLst/>
              <a:latin typeface="Arial" pitchFamily="34" charset="0"/>
              <a:cs typeface="Arial" pitchFamily="34" charset="0"/>
            </a:endParaRPr>
          </a:p>
        </p:txBody>
      </p:sp>
      <p:sp>
        <p:nvSpPr>
          <p:cNvPr id="25" name="Text Box 10"/>
          <p:cNvSpPr txBox="1">
            <a:spLocks noChangeArrowheads="1"/>
          </p:cNvSpPr>
          <p:nvPr/>
        </p:nvSpPr>
        <p:spPr bwMode="auto">
          <a:xfrm>
            <a:off x="5429256" y="2428868"/>
            <a:ext cx="1500198" cy="357190"/>
          </a:xfrm>
          <a:prstGeom prst="rect">
            <a:avLst/>
          </a:prstGeom>
          <a:solidFill>
            <a:srgbClr val="FBD4B4"/>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a:ln>
                  <a:noFill/>
                </a:ln>
                <a:solidFill>
                  <a:srgbClr val="C00000"/>
                </a:solidFill>
                <a:effectLst/>
                <a:latin typeface="Arial" pitchFamily="34" charset="0"/>
                <a:ea typeface="Times New Roman" pitchFamily="18" charset="0"/>
                <a:cs typeface="Arial" pitchFamily="34" charset="0"/>
              </a:rPr>
              <a:t>البنائي</a:t>
            </a:r>
            <a:endParaRPr kumimoji="0" lang="fr-FR" sz="1400" b="1" i="0" u="none" strike="noStrike" cap="none" normalizeH="0" baseline="0" dirty="0">
              <a:ln>
                <a:noFill/>
              </a:ln>
              <a:solidFill>
                <a:srgbClr val="C00000"/>
              </a:solidFill>
              <a:effectLst/>
              <a:latin typeface="Arial" pitchFamily="34" charset="0"/>
              <a:cs typeface="Arial" pitchFamily="34" charset="0"/>
            </a:endParaRPr>
          </a:p>
        </p:txBody>
      </p:sp>
      <p:sp>
        <p:nvSpPr>
          <p:cNvPr id="22" name="Text Box 11"/>
          <p:cNvSpPr txBox="1">
            <a:spLocks noChangeArrowheads="1"/>
          </p:cNvSpPr>
          <p:nvPr/>
        </p:nvSpPr>
        <p:spPr bwMode="auto">
          <a:xfrm>
            <a:off x="3357554" y="142852"/>
            <a:ext cx="2786082" cy="571500"/>
          </a:xfrm>
          <a:prstGeom prst="rect">
            <a:avLst/>
          </a:prstGeom>
          <a:solidFill>
            <a:schemeClr val="bg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ar-DZ" sz="2400" b="1" dirty="0">
                <a:solidFill>
                  <a:srgbClr val="FFFF00"/>
                </a:solidFill>
                <a:latin typeface="Arial" pitchFamily="34" charset="0"/>
                <a:cs typeface="Arial" pitchFamily="34" charset="0"/>
              </a:rPr>
              <a:t>موضوع البحث</a:t>
            </a:r>
            <a:endParaRPr kumimoji="0" lang="fr-FR" sz="2000" b="1" i="0" u="none" strike="noStrike" cap="none" normalizeH="0" baseline="0" dirty="0">
              <a:ln>
                <a:noFill/>
              </a:ln>
              <a:solidFill>
                <a:srgbClr val="FFFF00"/>
              </a:solidFill>
              <a:effectLst/>
              <a:latin typeface="Arial" pitchFamily="34" charset="0"/>
              <a:cs typeface="Arial" pitchFamily="34" charset="0"/>
            </a:endParaRPr>
          </a:p>
        </p:txBody>
      </p:sp>
      <p:sp>
        <p:nvSpPr>
          <p:cNvPr id="23" name="Text Box 11"/>
          <p:cNvSpPr txBox="1">
            <a:spLocks noChangeArrowheads="1"/>
          </p:cNvSpPr>
          <p:nvPr/>
        </p:nvSpPr>
        <p:spPr bwMode="auto">
          <a:xfrm>
            <a:off x="285720" y="5572144"/>
            <a:ext cx="3929090" cy="571500"/>
          </a:xfrm>
          <a:prstGeom prst="rect">
            <a:avLst/>
          </a:prstGeom>
          <a:solidFill>
            <a:schemeClr val="bg1"/>
          </a:solidFill>
          <a:ln w="9525">
            <a:no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ar-SA" sz="2800" b="1" dirty="0">
                <a:solidFill>
                  <a:srgbClr val="FFFF00"/>
                </a:solidFill>
                <a:latin typeface="Arial" pitchFamily="34" charset="0"/>
                <a:ea typeface="Times New Roman" pitchFamily="18" charset="0"/>
                <a:cs typeface="Arial" pitchFamily="34" charset="0"/>
              </a:rPr>
              <a:t>طرق</a:t>
            </a:r>
            <a:r>
              <a:rPr lang="ar-DZ" sz="2800" b="1" dirty="0">
                <a:solidFill>
                  <a:srgbClr val="FFFF00"/>
                </a:solidFill>
                <a:latin typeface="Arial" pitchFamily="34" charset="0"/>
                <a:ea typeface="Times New Roman" pitchFamily="18" charset="0"/>
                <a:cs typeface="Arial" pitchFamily="34" charset="0"/>
              </a:rPr>
              <a:t> كيفية </a:t>
            </a:r>
            <a:endParaRPr lang="en-US" sz="2400" b="1" dirty="0">
              <a:solidFill>
                <a:srgbClr val="FFFF00"/>
              </a:solidFill>
              <a:latin typeface="Arial" pitchFamily="34" charset="0"/>
              <a:cs typeface="Arial" pitchFamily="34" charset="0"/>
            </a:endParaRPr>
          </a:p>
        </p:txBody>
      </p:sp>
      <p:sp>
        <p:nvSpPr>
          <p:cNvPr id="26" name="Text Box 11"/>
          <p:cNvSpPr txBox="1">
            <a:spLocks noChangeArrowheads="1"/>
          </p:cNvSpPr>
          <p:nvPr/>
        </p:nvSpPr>
        <p:spPr bwMode="auto">
          <a:xfrm>
            <a:off x="5643570" y="5572144"/>
            <a:ext cx="3214710" cy="571500"/>
          </a:xfrm>
          <a:prstGeom prst="rect">
            <a:avLst/>
          </a:prstGeom>
          <a:solidFill>
            <a:schemeClr val="bg1"/>
          </a:solidFill>
          <a:ln w="9525">
            <a:no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ar-SA" sz="2800" b="1" dirty="0">
                <a:solidFill>
                  <a:srgbClr val="FFFF00"/>
                </a:solidFill>
                <a:latin typeface="Arial" pitchFamily="34" charset="0"/>
                <a:ea typeface="Times New Roman" pitchFamily="18" charset="0"/>
                <a:cs typeface="Arial" pitchFamily="34" charset="0"/>
              </a:rPr>
              <a:t>طرق كمية</a:t>
            </a:r>
            <a:endParaRPr lang="en-US" sz="2400" b="1" dirty="0">
              <a:solidFill>
                <a:srgbClr val="FFFF00"/>
              </a:solidFill>
              <a:latin typeface="Arial" pitchFamily="34" charset="0"/>
              <a:cs typeface="Arial" pitchFamily="34" charset="0"/>
            </a:endParaRPr>
          </a:p>
        </p:txBody>
      </p:sp>
      <p:sp>
        <p:nvSpPr>
          <p:cNvPr id="28" name="Espace réservé du numéro de diapositive 27"/>
          <p:cNvSpPr>
            <a:spLocks noGrp="1"/>
          </p:cNvSpPr>
          <p:nvPr>
            <p:ph type="sldNum" sz="quarter" idx="12"/>
          </p:nvPr>
        </p:nvSpPr>
        <p:spPr/>
        <p:txBody>
          <a:bodyPr/>
          <a:lstStyle/>
          <a:p>
            <a:fld id="{FB56037D-43BB-46E5-BBD8-1DDFCC44719C}" type="slidenum">
              <a:rPr lang="fr-FR" smtClean="0"/>
              <a:pPr/>
              <a:t>33</a:t>
            </a:fld>
            <a:endParaRPr lang="fr-F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8" name="Rectangle 10"/>
          <p:cNvSpPr>
            <a:spLocks noChangeArrowheads="1"/>
          </p:cNvSpPr>
          <p:nvPr/>
        </p:nvSpPr>
        <p:spPr bwMode="auto">
          <a:xfrm>
            <a:off x="785786" y="902127"/>
            <a:ext cx="7929618" cy="1169551"/>
          </a:xfrm>
          <a:prstGeom prst="rect">
            <a:avLst/>
          </a:prstGeom>
          <a:solidFill>
            <a:schemeClr val="tx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tabLst>
                <a:tab pos="388938" algn="r"/>
              </a:tabLst>
            </a:pPr>
            <a:r>
              <a:rPr kumimoji="0" lang="ar-SA" sz="3200" b="1" i="0" u="none" strike="noStrike" cap="none" normalizeH="0" baseline="0" dirty="0">
                <a:ln>
                  <a:noFill/>
                </a:ln>
                <a:solidFill>
                  <a:srgbClr val="FFFF00"/>
                </a:solidFill>
                <a:effectLst/>
                <a:latin typeface="Arial" pitchFamily="34" charset="0"/>
                <a:ea typeface="Times New Roman" pitchFamily="18" charset="0"/>
                <a:cs typeface="Arial" pitchFamily="34" charset="0"/>
              </a:rPr>
              <a:t>الطريقة : </a:t>
            </a:r>
            <a:r>
              <a:rPr kumimoji="0" lang="ar-DZ" sz="3200" b="1" i="0" u="none" strike="noStrike" cap="none" normalizeH="0" baseline="0" dirty="0">
                <a:ln>
                  <a:noFill/>
                </a:ln>
                <a:solidFill>
                  <a:srgbClr val="FFFF00"/>
                </a:solidFill>
                <a:effectLst/>
                <a:latin typeface="Arial" pitchFamily="34" charset="0"/>
                <a:ea typeface="Times New Roman" pitchFamily="18" charset="0"/>
                <a:cs typeface="Arial" pitchFamily="34" charset="0"/>
              </a:rPr>
              <a:t>ال</a:t>
            </a:r>
            <a:r>
              <a:rPr kumimoji="0" lang="ar-SA" sz="3200" b="1" i="0" u="none" strike="noStrike" cap="none" normalizeH="0" baseline="0" dirty="0">
                <a:ln>
                  <a:noFill/>
                </a:ln>
                <a:solidFill>
                  <a:srgbClr val="FFFF00"/>
                </a:solidFill>
                <a:effectLst/>
                <a:latin typeface="Arial" pitchFamily="34" charset="0"/>
                <a:ea typeface="Times New Roman" pitchFamily="18" charset="0"/>
                <a:cs typeface="Arial" pitchFamily="34" charset="0"/>
              </a:rPr>
              <a:t>كيفية – الكمية </a:t>
            </a:r>
            <a:r>
              <a:rPr kumimoji="0" lang="ar-DZ" sz="3200" b="1" i="0" u="none" strike="noStrike" cap="none" normalizeH="0" baseline="0" dirty="0">
                <a:ln>
                  <a:noFill/>
                </a:ln>
                <a:solidFill>
                  <a:srgbClr val="FFFF00"/>
                </a:solidFill>
                <a:effectLst/>
                <a:latin typeface="Arial" pitchFamily="34" charset="0"/>
                <a:ea typeface="Times New Roman" pitchFamily="18" charset="0"/>
                <a:cs typeface="Arial" pitchFamily="34" charset="0"/>
              </a:rPr>
              <a:t> :</a:t>
            </a:r>
            <a:endParaRPr kumimoji="0" lang="fr-FR" sz="3200" b="1" i="0" u="none" strike="noStrike" cap="none" normalizeH="0" baseline="0" dirty="0">
              <a:ln>
                <a:noFill/>
              </a:ln>
              <a:solidFill>
                <a:srgbClr val="FFFF00"/>
              </a:solidFill>
              <a:effectLst/>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tabLst>
                <a:tab pos="388938" algn="r"/>
              </a:tabLst>
            </a:pPr>
            <a:r>
              <a:rPr kumimoji="0" lang="fr-FR" sz="2000" b="1" i="0" u="none" strike="noStrike" cap="none" normalizeH="0" baseline="0" dirty="0">
                <a:ln>
                  <a:noFill/>
                </a:ln>
                <a:solidFill>
                  <a:srgbClr val="FFFF00"/>
                </a:solidFill>
                <a:effectLst/>
                <a:latin typeface="Arial" pitchFamily="34" charset="0"/>
                <a:ea typeface="Times New Roman" pitchFamily="18" charset="0"/>
                <a:cs typeface="Arial" pitchFamily="34" charset="0"/>
              </a:rPr>
              <a:t>La méthode comparative : Quali-quantitative </a:t>
            </a:r>
            <a:endParaRPr kumimoji="0" lang="fr-FR" sz="1200" b="1" i="0" u="none" strike="noStrike" cap="none" normalizeH="0" baseline="0" dirty="0">
              <a:ln>
                <a:noFill/>
              </a:ln>
              <a:solidFill>
                <a:srgbClr val="FFFF00"/>
              </a:solidFill>
              <a:effectLst/>
              <a:latin typeface="Arial" pitchFamily="34" charset="0"/>
              <a:cs typeface="Arial" pitchFamily="34" charset="0"/>
            </a:endParaRPr>
          </a:p>
          <a:p>
            <a:pPr algn="ctr" eaLnBrk="0" fontAlgn="base" hangingPunct="0">
              <a:spcBef>
                <a:spcPct val="0"/>
              </a:spcBef>
              <a:spcAft>
                <a:spcPct val="0"/>
              </a:spcAft>
              <a:tabLst>
                <a:tab pos="388938" algn="r"/>
              </a:tabLst>
            </a:pPr>
            <a:r>
              <a:rPr lang="fr-FR" b="1" dirty="0">
                <a:solidFill>
                  <a:srgbClr val="FFFF00"/>
                </a:solidFill>
                <a:latin typeface="Arial" pitchFamily="34" charset="0"/>
                <a:ea typeface="Times New Roman" pitchFamily="18" charset="0"/>
                <a:cs typeface="Arial" pitchFamily="34" charset="0"/>
              </a:rPr>
              <a:t>Charle Ragin </a:t>
            </a:r>
            <a:r>
              <a:rPr lang="ar-DZ" b="1" dirty="0">
                <a:solidFill>
                  <a:srgbClr val="FFFF00"/>
                </a:solidFill>
                <a:latin typeface="Arial" pitchFamily="34" charset="0"/>
                <a:ea typeface="Times New Roman" pitchFamily="18" charset="0"/>
                <a:cs typeface="Arial" pitchFamily="34" charset="0"/>
              </a:rPr>
              <a:t> </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19" name="Diagramme 18"/>
          <p:cNvGraphicFramePr/>
          <p:nvPr/>
        </p:nvGraphicFramePr>
        <p:xfrm>
          <a:off x="1690710" y="22859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FB56037D-43BB-46E5-BBD8-1DDFCC44719C}" type="slidenum">
              <a:rPr lang="fr-FR" smtClean="0"/>
              <a:pPr/>
              <a:t>34</a:t>
            </a:fld>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1"/>
          <p:cNvSpPr>
            <a:spLocks noChangeArrowheads="1"/>
          </p:cNvSpPr>
          <p:nvPr/>
        </p:nvSpPr>
        <p:spPr bwMode="auto">
          <a:xfrm>
            <a:off x="500034" y="1643050"/>
            <a:ext cx="8072494" cy="1815882"/>
          </a:xfrm>
          <a:prstGeom prst="rect">
            <a:avLst/>
          </a:prstGeom>
          <a:gradFill>
            <a:gsLst>
              <a:gs pos="0">
                <a:srgbClr val="FFEFD1"/>
              </a:gs>
              <a:gs pos="64999">
                <a:srgbClr val="F0EBD5"/>
              </a:gs>
              <a:gs pos="100000">
                <a:srgbClr val="D1C39F"/>
              </a:gs>
            </a:gsLst>
            <a:lin ang="5400000" scaled="0"/>
          </a:gra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a:ln>
                  <a:noFill/>
                </a:ln>
                <a:solidFill>
                  <a:schemeClr val="accent1"/>
                </a:solidFill>
                <a:effectLst>
                  <a:outerShdw blurRad="38100" dist="38100" dir="2700000" algn="tl">
                    <a:srgbClr val="C0C0C0"/>
                  </a:outerShdw>
                </a:effectLst>
                <a:latin typeface="Cambria" pitchFamily="18" charset="0"/>
                <a:ea typeface="Times New Roman" pitchFamily="18" charset="0"/>
                <a:cs typeface="arabswell_2"/>
              </a:rPr>
              <a:t>Il n’est pas nécessaire de manger tout le bœuf pour savoir qu’il est coriace !</a:t>
            </a:r>
          </a:p>
          <a:p>
            <a:pPr marL="0" marR="0" lvl="0" indent="0" algn="ctr" defTabSz="914400" rtl="0" eaLnBrk="1" fontAlgn="base" latinLnBrk="0" hangingPunct="1">
              <a:lnSpc>
                <a:spcPct val="100000"/>
              </a:lnSpc>
              <a:spcBef>
                <a:spcPct val="0"/>
              </a:spcBef>
              <a:spcAft>
                <a:spcPct val="0"/>
              </a:spcAft>
              <a:buClrTx/>
              <a:buSzTx/>
              <a:buFontTx/>
              <a:buNone/>
              <a:tabLst/>
            </a:pPr>
            <a:endParaRPr lang="fr-FR" sz="2800" b="1" dirty="0">
              <a:solidFill>
                <a:srgbClr val="000000"/>
              </a:solidFill>
              <a:effectLst>
                <a:outerShdw blurRad="38100" dist="38100" dir="2700000" algn="tl">
                  <a:srgbClr val="C0C0C0"/>
                </a:outerShdw>
              </a:effectLst>
              <a:latin typeface="Cambria" pitchFamily="18" charset="0"/>
              <a:ea typeface="Times New Roman" pitchFamily="18" charset="0"/>
              <a:cs typeface="arabswell_2"/>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a:ln>
                  <a:noFill/>
                </a:ln>
                <a:solidFill>
                  <a:srgbClr val="C00000"/>
                </a:solidFill>
                <a:effectLst>
                  <a:outerShdw blurRad="38100" dist="38100" dir="2700000" algn="tl">
                    <a:srgbClr val="C0C0C0"/>
                  </a:outerShdw>
                </a:effectLst>
                <a:latin typeface="Cambria" pitchFamily="18" charset="0"/>
                <a:ea typeface="Times New Roman" pitchFamily="18" charset="0"/>
                <a:cs typeface="arabswell_2"/>
              </a:rPr>
              <a:t> Samuel Johnson.  </a:t>
            </a:r>
            <a:endParaRPr kumimoji="0" lang="fr-FR" sz="3600" b="1" i="0" u="none" strike="noStrike" cap="none" normalizeH="0" baseline="0" dirty="0">
              <a:ln>
                <a:noFill/>
              </a:ln>
              <a:solidFill>
                <a:srgbClr val="C00000"/>
              </a:solidFill>
              <a:effectLst/>
              <a:latin typeface="Arial" pitchFamily="34" charset="0"/>
              <a:cs typeface="Arial" pitchFamily="34" charset="0"/>
            </a:endParaRPr>
          </a:p>
        </p:txBody>
      </p:sp>
      <p:sp>
        <p:nvSpPr>
          <p:cNvPr id="3" name="Rectangle 2"/>
          <p:cNvSpPr/>
          <p:nvPr/>
        </p:nvSpPr>
        <p:spPr>
          <a:xfrm rot="10800000" flipV="1">
            <a:off x="457029" y="4143380"/>
            <a:ext cx="8115498" cy="584775"/>
          </a:xfrm>
          <a:prstGeom prst="rect">
            <a:avLst/>
          </a:prstGeom>
          <a:noFill/>
        </p:spPr>
        <p:txBody>
          <a:bodyPr wrap="square">
            <a:spAutoFit/>
          </a:bodyPr>
          <a:lstStyle/>
          <a:p>
            <a:pPr lvl="1" algn="ctr" rtl="1" eaLnBrk="0" fontAlgn="base" hangingPunct="0">
              <a:spcBef>
                <a:spcPct val="0"/>
              </a:spcBef>
              <a:spcAft>
                <a:spcPct val="0"/>
              </a:spcAft>
              <a:tabLst>
                <a:tab pos="388938" algn="r"/>
              </a:tabLst>
            </a:pPr>
            <a:r>
              <a:rPr lang="ar-DZ" sz="3200" b="1" dirty="0">
                <a:solidFill>
                  <a:schemeClr val="accent1"/>
                </a:solidFill>
                <a:latin typeface="Arial" pitchFamily="34" charset="0"/>
                <a:ea typeface="Times New Roman" pitchFamily="18" charset="0"/>
                <a:cs typeface="Arabic Transparent" pitchFamily="2" charset="-78"/>
              </a:rPr>
              <a:t>دراسة الحالة  تسمح بتقريب الباحث من موضوع بحثه</a:t>
            </a:r>
            <a:endParaRPr lang="fr-FR" sz="3200" b="1" dirty="0">
              <a:solidFill>
                <a:schemeClr val="accent1"/>
              </a:solidFill>
              <a:latin typeface="Arial" pitchFamily="34" charset="0"/>
              <a:ea typeface="Times New Roman" pitchFamily="18" charset="0"/>
              <a:cs typeface="Arabic Transparent" pitchFamily="2" charset="-78"/>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285720" y="1214422"/>
            <a:ext cx="8286808"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tab pos="388938" algn="r"/>
              </a:tabLst>
            </a:pPr>
            <a:endParaRPr kumimoji="0" lang="fr-FR" sz="1200" b="0" i="0" u="none" strike="noStrike" cap="none" normalizeH="0" baseline="0" dirty="0" bmk="">
              <a:ln>
                <a:noFill/>
              </a:ln>
              <a:solidFill>
                <a:srgbClr val="7030A0"/>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388938" algn="r"/>
              </a:tabLst>
            </a:pPr>
            <a:r>
              <a:rPr kumimoji="0" lang="fr-FR" sz="2800" b="1" i="0" u="none" strike="noStrike" cap="none" normalizeH="0" baseline="0" dirty="0" bmk="">
                <a:ln>
                  <a:noFill/>
                </a:ln>
                <a:effectLst/>
                <a:latin typeface="Arial" pitchFamily="34" charset="0"/>
                <a:ea typeface="Times New Roman" pitchFamily="18" charset="0"/>
                <a:cs typeface="Arabic Transparent" pitchFamily="2" charset="-78"/>
              </a:rPr>
              <a:t>  </a:t>
            </a:r>
            <a:r>
              <a:rPr kumimoji="0" lang="ar-DZ" sz="2800" b="1" i="0" u="none" strike="noStrike" cap="none" normalizeH="0" baseline="0" dirty="0" bmk="">
                <a:ln>
                  <a:noFill/>
                </a:ln>
                <a:effectLst/>
                <a:latin typeface="Arial" pitchFamily="34" charset="0"/>
                <a:ea typeface="Times New Roman" pitchFamily="18" charset="0"/>
                <a:cs typeface="Arabic Transparent" pitchFamily="2" charset="-78"/>
              </a:rPr>
              <a:t>في أذهاننا: لأنه ليس لدينا إلا تمثيليات للواقع.</a:t>
            </a:r>
            <a:endParaRPr kumimoji="0" lang="fr-FR" sz="1600" b="1" i="0" u="none" strike="noStrike" cap="none" normalizeH="0" baseline="0" dirty="0" bmk="">
              <a:ln>
                <a:noFill/>
              </a:ln>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388938" algn="r"/>
              </a:tabLst>
            </a:pPr>
            <a:r>
              <a:rPr kumimoji="0" lang="fr-FR" sz="2800" b="1" i="0" u="none" strike="noStrike" cap="none" normalizeH="0" baseline="0" dirty="0" bmk="">
                <a:ln>
                  <a:noFill/>
                </a:ln>
                <a:effectLst/>
                <a:latin typeface="Arial" pitchFamily="34" charset="0"/>
                <a:ea typeface="Times New Roman" pitchFamily="18" charset="0"/>
                <a:cs typeface="Arabic Transparent" pitchFamily="2" charset="-78"/>
              </a:rPr>
              <a:t>  </a:t>
            </a:r>
            <a:r>
              <a:rPr kumimoji="0" lang="ar-DZ" sz="2800" b="1" i="0" u="none" strike="noStrike" cap="none" normalizeH="0" baseline="0" dirty="0" bmk="">
                <a:ln>
                  <a:noFill/>
                </a:ln>
                <a:effectLst/>
                <a:latin typeface="Arial" pitchFamily="34" charset="0"/>
                <a:ea typeface="Times New Roman" pitchFamily="18" charset="0"/>
                <a:cs typeface="Arabic Transparent" pitchFamily="2" charset="-78"/>
              </a:rPr>
              <a:t>مبنية (مشكلة) لأن مختلف الأطراف بما فيهم الباحثين يبنونها أو </a:t>
            </a:r>
            <a:endParaRPr kumimoji="0" lang="fr-FR" sz="2800" b="1" i="0" u="none" strike="noStrike" cap="none" normalizeH="0" baseline="0" dirty="0" bmk="">
              <a:ln>
                <a:noFill/>
              </a:ln>
              <a:effectLst/>
              <a:latin typeface="Arial" pitchFamily="34" charset="0"/>
              <a:ea typeface="Times New Roman" pitchFamily="18"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tabLst>
                <a:tab pos="388938" algn="r"/>
              </a:tabLst>
            </a:pPr>
            <a:r>
              <a:rPr lang="fr-FR" sz="2800" b="1" dirty="0" bmk="">
                <a:latin typeface="Arial" pitchFamily="34" charset="0"/>
                <a:ea typeface="Times New Roman" pitchFamily="18" charset="0"/>
                <a:cs typeface="Arabic Transparent" pitchFamily="2" charset="-78"/>
              </a:rPr>
              <a:t>   </a:t>
            </a:r>
            <a:r>
              <a:rPr kumimoji="0" lang="ar-DZ" sz="2800" b="1" i="0" u="none" strike="noStrike" cap="none" normalizeH="0" baseline="0" dirty="0" bmk="">
                <a:ln>
                  <a:noFill/>
                </a:ln>
                <a:effectLst/>
                <a:latin typeface="Arial" pitchFamily="34" charset="0"/>
                <a:ea typeface="Times New Roman" pitchFamily="18" charset="0"/>
                <a:cs typeface="Arabic Transparent" pitchFamily="2" charset="-78"/>
              </a:rPr>
              <a:t>يساعدون في عملية بنائها</a:t>
            </a:r>
            <a:r>
              <a:rPr kumimoji="0" lang="en-US" sz="2800" b="1" i="0" u="none" strike="noStrike" cap="none" normalizeH="0" baseline="0" dirty="0" bmk="">
                <a:ln>
                  <a:noFill/>
                </a:ln>
                <a:effectLst/>
                <a:latin typeface="Arial" pitchFamily="34" charset="0"/>
                <a:ea typeface="Times New Roman" pitchFamily="18" charset="0"/>
                <a:cs typeface="Arabic Transparent" pitchFamily="2" charset="-78"/>
              </a:rPr>
              <a:t>.</a:t>
            </a:r>
            <a:r>
              <a:rPr kumimoji="0" lang="en-US" sz="2800" b="1" i="0" u="none" strike="noStrike" cap="none" normalizeH="0" baseline="30000" dirty="0" bmk="">
                <a:ln>
                  <a:noFill/>
                </a:ln>
                <a:effectLst/>
                <a:latin typeface="Arial" pitchFamily="34" charset="0"/>
                <a:ea typeface="Times New Roman" pitchFamily="18" charset="0"/>
                <a:cs typeface="Arabic Transparent" pitchFamily="2" charset="-78"/>
              </a:rPr>
              <a:t>01</a:t>
            </a:r>
            <a:endParaRPr kumimoji="0" lang="en-US" sz="2800" b="1" i="0" u="none" strike="noStrike" cap="none" normalizeH="0" baseline="0" dirty="0" bmk="">
              <a:ln>
                <a:noFill/>
              </a:ln>
              <a:effectLst/>
              <a:latin typeface="Arial" pitchFamily="34" charset="0"/>
              <a:ea typeface="Times New Roman" pitchFamily="18"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tabLst>
                <a:tab pos="388938" algn="r"/>
              </a:tabLst>
            </a:pPr>
            <a:endParaRPr kumimoji="0" lang="fr-FR" sz="1600" b="1" i="0" u="none" strike="noStrike" cap="none" normalizeH="0" baseline="0" dirty="0" bmk="">
              <a:ln>
                <a:noFill/>
              </a:ln>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tab pos="388938" algn="r"/>
              </a:tabLst>
            </a:pPr>
            <a:r>
              <a:rPr kumimoji="0" lang="ar-DZ" sz="2400" b="1" i="0" u="none" strike="noStrike" cap="none" normalizeH="0" baseline="0" dirty="0" bmk="">
                <a:ln>
                  <a:noFill/>
                </a:ln>
                <a:effectLst/>
                <a:latin typeface="Microsoft Sans Serif" pitchFamily="34" charset="0"/>
                <a:ea typeface="Times New Roman" pitchFamily="18" charset="0"/>
                <a:cs typeface="Microsoft Sans Serif" pitchFamily="34" charset="0"/>
              </a:rPr>
              <a:t>مهما يكن من هذه الآراء المختلفة هناك نقطتان أساسيتان</a:t>
            </a:r>
          </a:p>
          <a:p>
            <a:pPr marL="0" marR="0" lvl="0" indent="0" algn="ctr" defTabSz="914400" rtl="1" eaLnBrk="0" fontAlgn="base" latinLnBrk="0" hangingPunct="0">
              <a:lnSpc>
                <a:spcPct val="100000"/>
              </a:lnSpc>
              <a:spcBef>
                <a:spcPct val="0"/>
              </a:spcBef>
              <a:spcAft>
                <a:spcPct val="0"/>
              </a:spcAft>
              <a:buClrTx/>
              <a:buSzTx/>
              <a:buFontTx/>
              <a:buNone/>
              <a:tabLst>
                <a:tab pos="388938" algn="r"/>
              </a:tabLst>
            </a:pPr>
            <a:r>
              <a:rPr kumimoji="0" lang="ar-DZ" sz="2400" b="1" i="0" u="none" strike="noStrike" cap="none" normalizeH="0" baseline="0" dirty="0" bmk="">
                <a:ln>
                  <a:noFill/>
                </a:ln>
                <a:effectLst/>
                <a:latin typeface="Microsoft Sans Serif" pitchFamily="34" charset="0"/>
                <a:ea typeface="Times New Roman" pitchFamily="18" charset="0"/>
                <a:cs typeface="Microsoft Sans Serif" pitchFamily="34" charset="0"/>
              </a:rPr>
              <a:t> يجب على أي باحث القيام بهم</a:t>
            </a:r>
            <a:r>
              <a:rPr kumimoji="0" lang="en-US" sz="2400" b="1" i="0" u="none" strike="noStrike" cap="none" normalizeH="0" baseline="30000" dirty="0" bmk="">
                <a:ln>
                  <a:noFill/>
                </a:ln>
                <a:effectLst/>
                <a:latin typeface="Microsoft Sans Serif" pitchFamily="34" charset="0"/>
                <a:ea typeface="Times New Roman" pitchFamily="18" charset="0"/>
                <a:cs typeface="Microsoft Sans Serif" pitchFamily="34" charset="0"/>
              </a:rPr>
              <a:t>02</a:t>
            </a:r>
            <a:r>
              <a:rPr kumimoji="0" lang="ar-DZ" sz="2400" b="1" i="0" u="none" strike="noStrike" cap="none" normalizeH="0" baseline="0" dirty="0">
                <a:ln>
                  <a:noFill/>
                </a:ln>
                <a:effectLst/>
                <a:latin typeface="Microsoft Sans Serif" pitchFamily="34" charset="0"/>
                <a:ea typeface="Times New Roman" pitchFamily="18" charset="0"/>
                <a:cs typeface="Microsoft Sans Serif" pitchFamily="34" charset="0"/>
              </a:rPr>
              <a:t>:</a:t>
            </a:r>
            <a:endParaRPr kumimoji="0" lang="fr-FR" sz="2400" b="1" i="0" u="none" strike="noStrike" cap="none" normalizeH="0" baseline="0" dirty="0">
              <a:ln>
                <a:noFill/>
              </a:ln>
              <a:effectLst/>
              <a:latin typeface="Microsoft Sans Serif" pitchFamily="34" charset="0"/>
              <a:ea typeface="Times New Roman" pitchFamily="18" charset="0"/>
              <a:cs typeface="Microsoft Sans Serif"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tab pos="388938" algn="r"/>
              </a:tabLst>
            </a:pPr>
            <a:endParaRPr kumimoji="0" lang="fr-FR" sz="2800" b="1" i="0" u="none" strike="noStrike" cap="none" normalizeH="0" baseline="0" dirty="0">
              <a:ln>
                <a:noFill/>
              </a:ln>
              <a:effectLst/>
              <a:latin typeface="Microsoft Sans Serif" pitchFamily="34" charset="0"/>
              <a:ea typeface="Times New Roman" pitchFamily="18" charset="0"/>
              <a:cs typeface="Microsoft Sans Serif"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tab pos="388938" algn="r"/>
              </a:tabLst>
            </a:pPr>
            <a:endParaRPr kumimoji="0" lang="fr-FR" sz="2800" b="1" i="0" u="none" strike="noStrike" cap="none" normalizeH="0" baseline="0" dirty="0">
              <a:ln>
                <a:noFill/>
              </a:ln>
              <a:effectLst/>
              <a:latin typeface="Microsoft Sans Serif" pitchFamily="34" charset="0"/>
              <a:ea typeface="Times New Roman" pitchFamily="18" charset="0"/>
              <a:cs typeface="Microsoft Sans Serif"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388938" algn="r"/>
              </a:tabLst>
            </a:pPr>
            <a:endParaRPr kumimoji="0" lang="fr-FR" sz="1200" b="0" i="0" u="none" strike="noStrike" cap="none" normalizeH="0" baseline="0" dirty="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8938" algn="r"/>
              </a:tabLst>
            </a:pPr>
            <a:br>
              <a:rPr kumimoji="0" lang="fr-FR" sz="1800" b="0" i="0" u="none" strike="noStrike" cap="none" normalizeH="0" baseline="0" dirty="0">
                <a:ln>
                  <a:noFill/>
                </a:ln>
                <a:effectLst/>
                <a:latin typeface="Arial" pitchFamily="34" charset="0"/>
                <a:cs typeface="Arial" pitchFamily="34" charset="0"/>
              </a:rPr>
            </a:br>
            <a:endParaRPr kumimoji="0" lang="fr-FR" sz="1800" b="0" i="0" u="none" strike="noStrike" cap="none" normalizeH="0" baseline="0" dirty="0">
              <a:ln>
                <a:noFill/>
              </a:ln>
              <a:effectLst/>
              <a:latin typeface="Arial" pitchFamily="34" charset="0"/>
              <a:cs typeface="Arial" pitchFamily="34" charset="0"/>
            </a:endParaRPr>
          </a:p>
        </p:txBody>
      </p:sp>
      <p:sp>
        <p:nvSpPr>
          <p:cNvPr id="5123" name="Rectangle 3"/>
          <p:cNvSpPr>
            <a:spLocks noChangeArrowheads="1"/>
          </p:cNvSpPr>
          <p:nvPr/>
        </p:nvSpPr>
        <p:spPr bwMode="auto">
          <a:xfrm>
            <a:off x="0" y="5715016"/>
            <a:ext cx="9144000" cy="954107"/>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30000" dirty="0">
                <a:ln>
                  <a:noFill/>
                </a:ln>
                <a:solidFill>
                  <a:srgbClr val="C00000"/>
                </a:solidFill>
                <a:effectLst/>
                <a:latin typeface="Arial" pitchFamily="34" charset="0"/>
                <a:ea typeface="Times New Roman" pitchFamily="18" charset="0"/>
                <a:cs typeface="Arial" pitchFamily="34" charset="0"/>
              </a:rPr>
              <a:t>01. </a:t>
            </a:r>
            <a:r>
              <a:rPr kumimoji="0" lang="en-GB" sz="1400" b="1" i="0" u="none" strike="noStrike" cap="none" normalizeH="0" baseline="0" dirty="0" bmk="">
                <a:ln>
                  <a:noFill/>
                </a:ln>
                <a:solidFill>
                  <a:srgbClr val="C00000"/>
                </a:solidFill>
                <a:effectLst/>
                <a:latin typeface="Arial" pitchFamily="34" charset="0"/>
                <a:ea typeface="Times New Roman" pitchFamily="18" charset="0"/>
                <a:cs typeface="Arial" pitchFamily="34" charset="0"/>
              </a:rPr>
              <a:t>Denis in Thiétart</a:t>
            </a:r>
            <a:r>
              <a:rPr kumimoji="0" lang="fr-FR" sz="1400" b="1" i="0" u="none" strike="noStrike" cap="none" normalizeH="0" baseline="0" dirty="0" bmk="">
                <a:ln>
                  <a:noFill/>
                </a:ln>
                <a:solidFill>
                  <a:srgbClr val="C00000"/>
                </a:solidFill>
                <a:effectLst/>
                <a:latin typeface="Arial" pitchFamily="34" charset="0"/>
                <a:ea typeface="Times New Roman" pitchFamily="18" charset="0"/>
                <a:cs typeface="Arial" pitchFamily="34" charset="0"/>
              </a:rPr>
              <a:t>, R.A et Coll.</a:t>
            </a:r>
            <a:r>
              <a:rPr kumimoji="0" lang="en-GB" sz="1400" b="1" i="0" u="none" strike="noStrike" cap="none" normalizeH="0" baseline="0" dirty="0" bmk="">
                <a:ln>
                  <a:noFill/>
                </a:ln>
                <a:solidFill>
                  <a:srgbClr val="C00000"/>
                </a:solidFill>
                <a:effectLst/>
                <a:latin typeface="Arial" pitchFamily="34" charset="0"/>
                <a:ea typeface="Times New Roman" pitchFamily="18" charset="0"/>
                <a:cs typeface="Arial" pitchFamily="34" charset="0"/>
              </a:rPr>
              <a:t>,Op.cit, P 117.</a:t>
            </a:r>
            <a:endParaRPr kumimoji="0" lang="fr-FR" b="1" i="0" u="none" strike="noStrike" cap="none" normalizeH="0" baseline="0" dirty="0" bmk="">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fr-FR" sz="1400" b="1" i="0" u="none" strike="noStrike" cap="none" normalizeH="0" baseline="30000" dirty="0" bmk="">
                <a:ln>
                  <a:noFill/>
                </a:ln>
                <a:solidFill>
                  <a:srgbClr val="C00000"/>
                </a:solidFill>
                <a:effectLst/>
                <a:latin typeface="Arial" pitchFamily="34" charset="0"/>
                <a:ea typeface="Times New Roman" pitchFamily="18" charset="0"/>
                <a:cs typeface="Arial" pitchFamily="34" charset="0"/>
              </a:rPr>
              <a:t>02. </a:t>
            </a:r>
            <a:r>
              <a:rPr kumimoji="0" lang="fr-FR" sz="1400" b="1" i="0" u="none" strike="noStrike" cap="none" normalizeH="0" baseline="0" dirty="0" bmk="">
                <a:ln>
                  <a:noFill/>
                </a:ln>
                <a:solidFill>
                  <a:srgbClr val="C00000"/>
                </a:solidFill>
                <a:effectLst/>
                <a:latin typeface="Arial" pitchFamily="34" charset="0"/>
                <a:ea typeface="Times New Roman" pitchFamily="18" charset="0"/>
                <a:cs typeface="Arabic Transparent" pitchFamily="2" charset="-78"/>
              </a:rPr>
              <a:t>Albert Davis, « Logique épistémologique et méthodologie en sciences de gestion », Conférence de </a:t>
            </a:r>
          </a:p>
          <a:p>
            <a:pPr marL="0" marR="0" lvl="0" indent="0" defTabSz="914400" rtl="0" eaLnBrk="0" fontAlgn="base" latinLnBrk="0" hangingPunct="0">
              <a:lnSpc>
                <a:spcPct val="100000"/>
              </a:lnSpc>
              <a:spcBef>
                <a:spcPct val="0"/>
              </a:spcBef>
              <a:spcAft>
                <a:spcPct val="0"/>
              </a:spcAft>
              <a:buClrTx/>
              <a:buSzTx/>
              <a:buFontTx/>
              <a:buNone/>
              <a:tabLst/>
            </a:pPr>
            <a:r>
              <a:rPr lang="fr-FR" sz="1400" b="1" dirty="0" bmk="">
                <a:solidFill>
                  <a:srgbClr val="C00000"/>
                </a:solidFill>
                <a:latin typeface="Arial" pitchFamily="34" charset="0"/>
                <a:ea typeface="Times New Roman" pitchFamily="18" charset="0"/>
                <a:cs typeface="Arabic Transparent" pitchFamily="2" charset="-78"/>
              </a:rPr>
              <a:t>     </a:t>
            </a:r>
            <a:r>
              <a:rPr kumimoji="0" lang="fr-FR" sz="1400" b="1" i="0" u="none" strike="noStrike" cap="none" normalizeH="0" baseline="0" dirty="0" bmk="">
                <a:ln>
                  <a:noFill/>
                </a:ln>
                <a:solidFill>
                  <a:srgbClr val="C00000"/>
                </a:solidFill>
                <a:effectLst/>
                <a:latin typeface="Arial" pitchFamily="34" charset="0"/>
                <a:ea typeface="Times New Roman" pitchFamily="18" charset="0"/>
                <a:cs typeface="Arabic Transparent" pitchFamily="2" charset="-78"/>
              </a:rPr>
              <a:t>l’AIMS, mai 1999, p 15.</a:t>
            </a:r>
            <a:endParaRPr kumimoji="0" lang="fr-FR" b="1" i="0" u="none" strike="noStrike" cap="none" normalizeH="0" baseline="0" dirty="0" bmk="">
              <a:ln>
                <a:noFill/>
              </a:ln>
              <a:solidFill>
                <a:srgbClr val="C0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fr-FR" sz="1400" b="1" i="0" u="none" strike="noStrike" cap="none" normalizeH="0" baseline="30000" dirty="0" bmk="">
                <a:ln>
                  <a:noFill/>
                </a:ln>
                <a:solidFill>
                  <a:srgbClr val="C00000"/>
                </a:solidFill>
                <a:effectLst/>
                <a:latin typeface="Arial" pitchFamily="34" charset="0"/>
                <a:ea typeface="Times New Roman" pitchFamily="18" charset="0"/>
                <a:cs typeface="Arial" pitchFamily="34" charset="0"/>
              </a:rPr>
              <a:t>03. </a:t>
            </a:r>
            <a:r>
              <a:rPr kumimoji="0" lang="en-GB" sz="1400" b="1" i="0" u="none" strike="noStrike" cap="none" normalizeH="0" baseline="0" dirty="0">
                <a:ln>
                  <a:noFill/>
                </a:ln>
                <a:solidFill>
                  <a:srgbClr val="C00000"/>
                </a:solidFill>
                <a:effectLst/>
                <a:latin typeface="Arial" pitchFamily="34" charset="0"/>
                <a:ea typeface="Times New Roman" pitchFamily="18" charset="0"/>
                <a:cs typeface="Arial" pitchFamily="34" charset="0"/>
              </a:rPr>
              <a:t>Thiétart</a:t>
            </a:r>
            <a:r>
              <a:rPr kumimoji="0" lang="fr-FR" sz="1400" b="1" i="0" u="none" strike="noStrike" cap="none" normalizeH="0" baseline="0" dirty="0">
                <a:ln>
                  <a:noFill/>
                </a:ln>
                <a:solidFill>
                  <a:srgbClr val="C00000"/>
                </a:solidFill>
                <a:effectLst/>
                <a:latin typeface="Arial" pitchFamily="34" charset="0"/>
                <a:ea typeface="Times New Roman" pitchFamily="18" charset="0"/>
                <a:cs typeface="Arial" pitchFamily="34" charset="0"/>
              </a:rPr>
              <a:t>, R.A et Coll.</a:t>
            </a:r>
            <a:r>
              <a:rPr kumimoji="0" lang="en-GB" sz="1400" b="1" i="0" u="none" strike="noStrike" cap="none" normalizeH="0" baseline="0" dirty="0">
                <a:ln>
                  <a:noFill/>
                </a:ln>
                <a:solidFill>
                  <a:srgbClr val="C00000"/>
                </a:solidFill>
                <a:effectLst/>
                <a:latin typeface="Arial" pitchFamily="34" charset="0"/>
                <a:ea typeface="Times New Roman" pitchFamily="18" charset="0"/>
                <a:cs typeface="Arial" pitchFamily="34" charset="0"/>
              </a:rPr>
              <a:t>, </a:t>
            </a:r>
            <a:r>
              <a:rPr kumimoji="0" lang="fr-FR" sz="1400" b="1" i="0" u="none" strike="noStrike" cap="none" normalizeH="0" baseline="0" dirty="0">
                <a:ln>
                  <a:noFill/>
                </a:ln>
                <a:solidFill>
                  <a:srgbClr val="C00000"/>
                </a:solidFill>
                <a:effectLst/>
                <a:latin typeface="Arial" pitchFamily="34" charset="0"/>
                <a:ea typeface="Times New Roman" pitchFamily="18" charset="0"/>
                <a:cs typeface="Arabic Transparent" pitchFamily="2" charset="-78"/>
              </a:rPr>
              <a:t>Op.cit,</a:t>
            </a:r>
            <a:r>
              <a:rPr kumimoji="0" lang="en-GB" sz="1400" b="1" i="0" u="none" strike="noStrike" cap="none" normalizeH="0" baseline="0" dirty="0">
                <a:ln>
                  <a:noFill/>
                </a:ln>
                <a:solidFill>
                  <a:srgbClr val="C00000"/>
                </a:solidFill>
                <a:effectLst/>
                <a:latin typeface="Arial" pitchFamily="34" charset="0"/>
                <a:ea typeface="Times New Roman" pitchFamily="18" charset="0"/>
                <a:cs typeface="Arial" pitchFamily="34" charset="0"/>
              </a:rPr>
              <a:t> p 32.</a:t>
            </a:r>
            <a:endParaRPr kumimoji="0" lang="en-GB" sz="3200" b="1" i="0" u="none" strike="noStrike" cap="none" normalizeH="0" baseline="0" dirty="0">
              <a:ln>
                <a:noFill/>
              </a:ln>
              <a:solidFill>
                <a:srgbClr val="C00000"/>
              </a:solidFill>
              <a:effectLst/>
              <a:latin typeface="Arial" pitchFamily="34" charset="0"/>
              <a:cs typeface="Arial" pitchFamily="34" charset="0"/>
            </a:endParaRPr>
          </a:p>
        </p:txBody>
      </p:sp>
      <p:sp>
        <p:nvSpPr>
          <p:cNvPr id="4" name="Espace réservé du numéro de diapositive 3"/>
          <p:cNvSpPr>
            <a:spLocks noGrp="1"/>
          </p:cNvSpPr>
          <p:nvPr>
            <p:ph type="sldNum" sz="quarter" idx="12"/>
          </p:nvPr>
        </p:nvSpPr>
        <p:spPr/>
        <p:txBody>
          <a:bodyPr/>
          <a:lstStyle/>
          <a:p>
            <a:fld id="{FB56037D-43BB-46E5-BBD8-1DDFCC44719C}" type="slidenum">
              <a:rPr lang="fr-FR" smtClean="0"/>
              <a:pPr/>
              <a:t>36</a:t>
            </a:fld>
            <a:endParaRPr lang="fr-FR"/>
          </a:p>
        </p:txBody>
      </p:sp>
      <p:sp>
        <p:nvSpPr>
          <p:cNvPr id="5" name="Rectangle 4"/>
          <p:cNvSpPr/>
          <p:nvPr/>
        </p:nvSpPr>
        <p:spPr>
          <a:xfrm rot="546984">
            <a:off x="1808334" y="578995"/>
            <a:ext cx="7345484" cy="461665"/>
          </a:xfrm>
          <a:prstGeom prst="rect">
            <a:avLst/>
          </a:prstGeom>
          <a:solidFill>
            <a:srgbClr val="FFFF00"/>
          </a:solidFill>
        </p:spPr>
        <p:txBody>
          <a:bodyPr wrap="square">
            <a:spAutoFit/>
          </a:bodyPr>
          <a:lstStyle/>
          <a:p>
            <a:pPr lvl="0" algn="ctr" rtl="1" fontAlgn="base">
              <a:spcBef>
                <a:spcPct val="0"/>
              </a:spcBef>
              <a:spcAft>
                <a:spcPct val="0"/>
              </a:spcAft>
              <a:tabLst>
                <a:tab pos="388938" algn="r"/>
              </a:tabLst>
            </a:pPr>
            <a:r>
              <a:rPr lang="ar-DZ" sz="2400" b="1" dirty="0" bmk="">
                <a:solidFill>
                  <a:prstClr val="black"/>
                </a:solidFill>
                <a:latin typeface="Arial" pitchFamily="34" charset="0"/>
                <a:ea typeface="Times New Roman" pitchFamily="18" charset="0"/>
                <a:cs typeface="Arabic Transparent" pitchFamily="2" charset="-78"/>
              </a:rPr>
              <a:t>يجب أن نقبل في علوم التسيير أن الواقع موجود وكذلك مبني بطريقتين:</a:t>
            </a:r>
            <a:endParaRPr lang="fr-FR" sz="2400" b="1" dirty="0" bmk="">
              <a:solidFill>
                <a:prstClr val="black"/>
              </a:solidFill>
              <a:latin typeface="Arial" pitchFamily="34" charset="0"/>
              <a:ea typeface="Times New Roman" pitchFamily="18" charset="0"/>
              <a:cs typeface="Arabic Transparent" pitchFamily="2" charset="-78"/>
            </a:endParaRPr>
          </a:p>
        </p:txBody>
      </p:sp>
      <p:sp>
        <p:nvSpPr>
          <p:cNvPr id="6" name="Rectangle 5"/>
          <p:cNvSpPr/>
          <p:nvPr/>
        </p:nvSpPr>
        <p:spPr>
          <a:xfrm rot="10800000" flipV="1">
            <a:off x="285720" y="3929066"/>
            <a:ext cx="8501122" cy="1815882"/>
          </a:xfrm>
          <a:prstGeom prst="rect">
            <a:avLst/>
          </a:prstGeom>
          <a:noFill/>
        </p:spPr>
        <p:txBody>
          <a:bodyPr wrap="square">
            <a:spAutoFit/>
          </a:bodyPr>
          <a:lstStyle/>
          <a:p>
            <a:pPr marL="514350" lvl="0" indent="-514350" algn="r" rtl="1" eaLnBrk="0" fontAlgn="base" hangingPunct="0">
              <a:spcBef>
                <a:spcPct val="0"/>
              </a:spcBef>
              <a:spcAft>
                <a:spcPct val="0"/>
              </a:spcAft>
              <a:buFont typeface="+mj-lt"/>
              <a:buAutoNum type="arabicPeriod"/>
              <a:tabLst>
                <a:tab pos="388938" algn="r"/>
              </a:tabLst>
            </a:pPr>
            <a:r>
              <a:rPr lang="ar-DZ" sz="2800" b="1" dirty="0">
                <a:latin typeface="Arial" pitchFamily="34" charset="0"/>
                <a:ea typeface="Times New Roman" pitchFamily="18" charset="0"/>
                <a:cs typeface="Arabic Transparent" pitchFamily="2" charset="-78"/>
              </a:rPr>
              <a:t>من الضروري القيام بتفكير ابستمولوجي يسمح للباحث بالتعبير بوضوح عن افتراضاته المبدئية.</a:t>
            </a:r>
            <a:endParaRPr lang="fr-FR" sz="1600" b="1" dirty="0">
              <a:latin typeface="Arial" pitchFamily="34" charset="0"/>
              <a:cs typeface="Arial" pitchFamily="34" charset="0"/>
            </a:endParaRPr>
          </a:p>
          <a:p>
            <a:pPr marL="514350" lvl="0" indent="-514350" algn="r" rtl="1" eaLnBrk="0" fontAlgn="base" hangingPunct="0">
              <a:spcBef>
                <a:spcPct val="0"/>
              </a:spcBef>
              <a:spcAft>
                <a:spcPct val="0"/>
              </a:spcAft>
              <a:buFont typeface="+mj-lt"/>
              <a:buAutoNum type="arabicPeriod"/>
              <a:tabLst>
                <a:tab pos="388938" algn="r"/>
              </a:tabLst>
            </a:pPr>
            <a:r>
              <a:rPr lang="ar-DZ" sz="2800" b="1" dirty="0">
                <a:latin typeface="Arial" pitchFamily="34" charset="0"/>
                <a:ea typeface="Times New Roman" pitchFamily="18" charset="0"/>
                <a:cs typeface="Arabic Transparent" pitchFamily="2" charset="-78"/>
              </a:rPr>
              <a:t>لا يجب على الباحث أن يهمل أو يتجنب العوائق العملية التي تضعها أمامه البحوث التجريبية (الاختبارية).</a:t>
            </a:r>
            <a:endParaRPr lang="fr-FR" sz="1600" b="1" dirty="0">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142844" y="4500570"/>
            <a:ext cx="8715436" cy="1323439"/>
          </a:xfrm>
          <a:prstGeom prst="rect">
            <a:avLst/>
          </a:prstGeom>
          <a:solidFill>
            <a:schemeClr val="tx1"/>
          </a:solidFill>
        </p:spPr>
        <p:txBody>
          <a:bodyPr wrap="square">
            <a:spAutoFit/>
          </a:bodyPr>
          <a:lstStyle/>
          <a:p>
            <a:pPr algn="ctr"/>
            <a:r>
              <a:rPr kumimoji="1" lang="en-US" sz="3200" b="1" dirty="0">
                <a:solidFill>
                  <a:srgbClr val="C00000"/>
                </a:solidFill>
                <a:effectLst>
                  <a:outerShdw blurRad="38100" dist="25400" dir="5400000" algn="tl" rotWithShape="0">
                    <a:srgbClr val="000000">
                      <a:alpha val="43000"/>
                    </a:srgbClr>
                  </a:outerShdw>
                </a:effectLst>
                <a:latin typeface="Times New Roman" pitchFamily="18" charset="0"/>
                <a:ea typeface="+mj-ea"/>
                <a:cs typeface="+mj-cs"/>
              </a:rPr>
              <a:t>Crespi</a:t>
            </a:r>
            <a:r>
              <a:rPr kumimoji="1" lang="en-US" sz="2400" b="1" dirty="0">
                <a:solidFill>
                  <a:srgbClr val="C00000"/>
                </a:solidFill>
                <a:effectLst>
                  <a:outerShdw blurRad="38100" dist="25400" dir="5400000" algn="tl" rotWithShape="0">
                    <a:srgbClr val="000000">
                      <a:alpha val="43000"/>
                    </a:srgbClr>
                  </a:outerShdw>
                </a:effectLst>
                <a:latin typeface="Times New Roman" pitchFamily="18" charset="0"/>
                <a:ea typeface="+mj-ea"/>
                <a:cs typeface="+mj-cs"/>
              </a:rPr>
              <a:t>, </a:t>
            </a:r>
            <a:br>
              <a:rPr kumimoji="1" lang="ar-DZ" sz="2400" b="1" dirty="0">
                <a:solidFill>
                  <a:srgbClr val="C00000"/>
                </a:solidFill>
                <a:effectLst>
                  <a:outerShdw blurRad="38100" dist="25400" dir="5400000" algn="tl" rotWithShape="0">
                    <a:srgbClr val="000000">
                      <a:alpha val="43000"/>
                    </a:srgbClr>
                  </a:outerShdw>
                </a:effectLst>
                <a:latin typeface="Times New Roman" pitchFamily="18" charset="0"/>
                <a:ea typeface="+mj-ea"/>
                <a:cs typeface="Traditional Arabic"/>
              </a:rPr>
            </a:br>
            <a:r>
              <a:rPr kumimoji="1" lang="en-US" sz="2400" b="1" dirty="0">
                <a:solidFill>
                  <a:srgbClr val="C00000"/>
                </a:solidFill>
                <a:effectLst>
                  <a:outerShdw blurRad="38100" dist="25400" dir="5400000" algn="tl" rotWithShape="0">
                    <a:srgbClr val="000000">
                      <a:alpha val="43000"/>
                    </a:srgbClr>
                  </a:outerShdw>
                </a:effectLst>
                <a:latin typeface="Times New Roman" pitchFamily="18" charset="0"/>
                <a:ea typeface="+mj-ea"/>
                <a:cs typeface="+mj-cs"/>
              </a:rPr>
              <a:t> « Sociologie postmoderne / Sociologie de l’existence », </a:t>
            </a:r>
            <a:endParaRPr kumimoji="1" lang="ar-DZ" sz="2400" b="1" dirty="0">
              <a:solidFill>
                <a:srgbClr val="C00000"/>
              </a:solidFill>
              <a:effectLst>
                <a:outerShdw blurRad="38100" dist="25400" dir="5400000" algn="tl" rotWithShape="0">
                  <a:srgbClr val="000000">
                    <a:alpha val="43000"/>
                  </a:srgbClr>
                </a:outerShdw>
              </a:effectLst>
              <a:latin typeface="Times New Roman" pitchFamily="18" charset="0"/>
              <a:ea typeface="+mj-ea"/>
              <a:cs typeface="+mj-cs"/>
            </a:endParaRPr>
          </a:p>
          <a:p>
            <a:pPr algn="ctr"/>
            <a:r>
              <a:rPr kumimoji="1" lang="en-US" sz="2400" b="1" dirty="0">
                <a:solidFill>
                  <a:srgbClr val="C00000"/>
                </a:solidFill>
                <a:effectLst>
                  <a:outerShdw blurRad="38100" dist="25400" dir="5400000" algn="tl" rotWithShape="0">
                    <a:srgbClr val="000000">
                      <a:alpha val="43000"/>
                    </a:srgbClr>
                  </a:outerShdw>
                </a:effectLst>
                <a:latin typeface="Times New Roman" pitchFamily="18" charset="0"/>
                <a:ea typeface="+mj-ea"/>
                <a:cs typeface="+mj-cs"/>
              </a:rPr>
              <a:t>Société, n° 35, 1992,  pp 75- 83.</a:t>
            </a:r>
            <a:endParaRPr lang="fr-FR" dirty="0">
              <a:solidFill>
                <a:srgbClr val="C00000"/>
              </a:solidFill>
            </a:endParaRPr>
          </a:p>
        </p:txBody>
      </p:sp>
      <p:sp>
        <p:nvSpPr>
          <p:cNvPr id="7" name="Rectangle 6"/>
          <p:cNvSpPr/>
          <p:nvPr/>
        </p:nvSpPr>
        <p:spPr>
          <a:xfrm>
            <a:off x="0" y="2351476"/>
            <a:ext cx="9143999" cy="1791904"/>
          </a:xfrm>
          <a:prstGeom prst="rect">
            <a:avLst/>
          </a:prstGeom>
          <a:solidFill>
            <a:srgbClr val="FFFF00">
              <a:alpha val="30000"/>
            </a:srgbClr>
          </a:solidFill>
        </p:spPr>
        <p:txBody>
          <a:bodyPr wrap="square">
            <a:spAutoFit/>
          </a:bodyPr>
          <a:lstStyle/>
          <a:p>
            <a:pPr algn="ctr"/>
            <a:r>
              <a:rPr kumimoji="1" lang="en-US" sz="3600" b="1" dirty="0">
                <a:solidFill>
                  <a:schemeClr val="accent1"/>
                </a:solidFill>
                <a:effectLst>
                  <a:outerShdw blurRad="38100" dist="25400" dir="5400000" algn="tl" rotWithShape="0">
                    <a:srgbClr val="000000">
                      <a:alpha val="43000"/>
                    </a:srgbClr>
                  </a:outerShdw>
                </a:effectLst>
                <a:latin typeface="Times New Roman" pitchFamily="18" charset="0"/>
                <a:ea typeface="+mj-ea"/>
                <a:cs typeface="+mj-cs"/>
              </a:rPr>
              <a:t>« L’activité du chercheur</a:t>
            </a:r>
            <a:br>
              <a:rPr kumimoji="1" lang="ar-DZ" sz="3600" b="1" dirty="0">
                <a:solidFill>
                  <a:schemeClr val="accent1"/>
                </a:solidFill>
                <a:effectLst>
                  <a:outerShdw blurRad="38100" dist="25400" dir="5400000" algn="tl" rotWithShape="0">
                    <a:srgbClr val="000000">
                      <a:alpha val="43000"/>
                    </a:srgbClr>
                  </a:outerShdw>
                </a:effectLst>
                <a:latin typeface="Times New Roman" pitchFamily="18" charset="0"/>
                <a:ea typeface="+mj-ea"/>
                <a:cs typeface="Traditional Arabic"/>
              </a:rPr>
            </a:br>
            <a:r>
              <a:rPr kumimoji="1" lang="en-US" sz="3600" b="1" dirty="0">
                <a:solidFill>
                  <a:schemeClr val="accent1"/>
                </a:solidFill>
                <a:effectLst>
                  <a:outerShdw blurRad="38100" dist="25400" dir="5400000" algn="tl" rotWithShape="0">
                    <a:srgbClr val="000000">
                      <a:alpha val="43000"/>
                    </a:srgbClr>
                  </a:outerShdw>
                </a:effectLst>
                <a:latin typeface="Times New Roman" pitchFamily="18" charset="0"/>
                <a:ea typeface="+mj-ea"/>
                <a:cs typeface="+mj-cs"/>
              </a:rPr>
              <a:t> nous apprend  chaque  jour  </a:t>
            </a:r>
            <a:br>
              <a:rPr kumimoji="1" lang="ar-DZ" sz="3600" b="1" dirty="0">
                <a:solidFill>
                  <a:schemeClr val="accent1"/>
                </a:solidFill>
                <a:effectLst>
                  <a:outerShdw blurRad="38100" dist="25400" dir="5400000" algn="tl" rotWithShape="0">
                    <a:srgbClr val="000000">
                      <a:alpha val="43000"/>
                    </a:srgbClr>
                  </a:outerShdw>
                </a:effectLst>
                <a:latin typeface="Times New Roman" pitchFamily="18" charset="0"/>
                <a:ea typeface="+mj-ea"/>
                <a:cs typeface="Traditional Arabic"/>
              </a:rPr>
            </a:br>
            <a:r>
              <a:rPr kumimoji="1" lang="en-US" sz="3600" b="1" dirty="0">
                <a:solidFill>
                  <a:schemeClr val="accent1"/>
                </a:solidFill>
                <a:effectLst>
                  <a:outerShdw blurRad="38100" dist="25400" dir="5400000" algn="tl" rotWithShape="0">
                    <a:srgbClr val="000000">
                      <a:alpha val="43000"/>
                    </a:srgbClr>
                  </a:outerShdw>
                </a:effectLst>
                <a:latin typeface="Times New Roman" pitchFamily="18" charset="0"/>
                <a:ea typeface="+mj-ea"/>
                <a:cs typeface="+mj-cs"/>
              </a:rPr>
              <a:t>à admettre les limites de notre savoir »</a:t>
            </a:r>
            <a:r>
              <a:rPr kumimoji="1" lang="en-US" sz="3600" b="1" i="1" dirty="0">
                <a:solidFill>
                  <a:schemeClr val="accent1"/>
                </a:solidFill>
                <a:effectLst>
                  <a:outerShdw blurRad="38100" dist="25400" dir="5400000" algn="tl" rotWithShape="0">
                    <a:srgbClr val="000000">
                      <a:alpha val="43000"/>
                    </a:srgbClr>
                  </a:outerShdw>
                </a:effectLst>
                <a:latin typeface="Times New Roman" pitchFamily="18" charset="0"/>
                <a:ea typeface="+mj-ea"/>
                <a:cs typeface="+mj-cs"/>
              </a:rPr>
              <a:t> </a:t>
            </a:r>
            <a:endParaRPr lang="fr-FR" dirty="0">
              <a:solidFill>
                <a:schemeClr val="accent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B56037D-43BB-46E5-BBD8-1DDFCC44719C}" type="slidenum">
              <a:rPr lang="fr-FR" smtClean="0"/>
              <a:pPr/>
              <a:t>38</a:t>
            </a:fld>
            <a:endParaRPr lang="fr-FR"/>
          </a:p>
        </p:txBody>
      </p:sp>
      <p:sp>
        <p:nvSpPr>
          <p:cNvPr id="3" name="Titre 1"/>
          <p:cNvSpPr txBox="1">
            <a:spLocks/>
          </p:cNvSpPr>
          <p:nvPr/>
        </p:nvSpPr>
        <p:spPr>
          <a:xfrm>
            <a:off x="500034" y="1142984"/>
            <a:ext cx="8186766" cy="5572164"/>
          </a:xfrm>
          <a:prstGeom prst="rect">
            <a:avLst/>
          </a:prstGeom>
          <a:ln>
            <a:noFill/>
          </a:ln>
        </p:spPr>
        <p:style>
          <a:lnRef idx="2">
            <a:schemeClr val="accent2"/>
          </a:lnRef>
          <a:fillRef idx="1">
            <a:schemeClr val="lt1"/>
          </a:fillRef>
          <a:effectRef idx="0">
            <a:schemeClr val="accent2"/>
          </a:effectRef>
          <a:fontRef idx="minor">
            <a:schemeClr val="dk1"/>
          </a:fontRef>
        </p:style>
        <p:txBody>
          <a:bodyPr vert="horz" lIns="0" rIns="0" bIns="0" anchor="b">
            <a:noAutofit/>
          </a:bodyPr>
          <a:lstStyle/>
          <a:p>
            <a:pPr marL="342900" marR="0" lvl="0" indent="-342900" algn="l" defTabSz="914400" rtl="0" eaLnBrk="1" fontAlgn="auto" latinLnBrk="0" hangingPunct="1">
              <a:lnSpc>
                <a:spcPct val="100000"/>
              </a:lnSpc>
              <a:spcBef>
                <a:spcPct val="0"/>
              </a:spcBef>
              <a:spcAft>
                <a:spcPts val="0"/>
              </a:spcAft>
              <a:buClrTx/>
              <a:buSzTx/>
              <a:tabLst/>
              <a:defRPr/>
            </a:pPr>
            <a:r>
              <a:rPr kumimoji="0" lang="ar-DZ" sz="1200" b="1" i="0" u="none" strike="noStrike" kern="1200" cap="none" spc="0" normalizeH="0" baseline="0" noProof="0" dirty="0">
                <a:ln>
                  <a:noFill/>
                </a:ln>
                <a:solidFill>
                  <a:srgbClr val="7030A0"/>
                </a:solidFill>
                <a:effectLst/>
                <a:uLnTx/>
                <a:uFillTx/>
                <a:latin typeface="+mn-lt"/>
                <a:ea typeface="+mn-ea"/>
                <a:cs typeface="+mn-cs"/>
              </a:rPr>
              <a:t>  </a:t>
            </a:r>
            <a:br>
              <a:rPr kumimoji="0" lang="fr-FR" sz="4000" b="1" i="0" u="none" strike="noStrike" kern="1200" cap="none" spc="0" normalizeH="0" baseline="0" noProof="0" dirty="0">
                <a:ln>
                  <a:noFill/>
                </a:ln>
                <a:solidFill>
                  <a:srgbClr val="7030A0"/>
                </a:solidFill>
                <a:effectLst/>
                <a:uLnTx/>
                <a:uFillTx/>
                <a:latin typeface="+mn-lt"/>
                <a:ea typeface="+mn-ea"/>
                <a:cs typeface="+mn-cs"/>
              </a:rPr>
            </a:br>
            <a:r>
              <a:rPr kumimoji="0" lang="ar-DZ" sz="4000" b="1" i="0" u="none" strike="noStrike" kern="1200" cap="none" spc="0" normalizeH="0" baseline="0" noProof="0" dirty="0">
                <a:ln>
                  <a:noFill/>
                </a:ln>
                <a:solidFill>
                  <a:srgbClr val="7030A0"/>
                </a:solidFill>
                <a:effectLst/>
                <a:uLnTx/>
                <a:uFillTx/>
                <a:latin typeface="+mn-lt"/>
                <a:ea typeface="+mn-ea"/>
                <a:cs typeface="+mn-cs"/>
              </a:rPr>
              <a:t>         </a:t>
            </a:r>
            <a:br>
              <a:rPr kumimoji="0" lang="ar-DZ" sz="4000" b="1" i="0" u="none" strike="noStrike" kern="1200" cap="none" spc="0" normalizeH="0" baseline="0" noProof="0" dirty="0">
                <a:ln>
                  <a:noFill/>
                </a:ln>
                <a:solidFill>
                  <a:srgbClr val="7030A0"/>
                </a:solidFill>
                <a:effectLst/>
                <a:uLnTx/>
                <a:uFillTx/>
                <a:latin typeface="+mn-lt"/>
                <a:ea typeface="+mn-ea"/>
                <a:cs typeface="+mn-cs"/>
              </a:rPr>
            </a:br>
            <a:r>
              <a:rPr kumimoji="0" lang="ar-DZ" sz="4000" b="1" i="0" u="none" strike="noStrike" kern="1200" cap="none" spc="0" normalizeH="0" baseline="0" noProof="0" dirty="0">
                <a:ln>
                  <a:noFill/>
                </a:ln>
                <a:solidFill>
                  <a:schemeClr val="accent1"/>
                </a:solidFill>
                <a:effectLst/>
                <a:uLnTx/>
                <a:uFillTx/>
                <a:latin typeface="+mn-lt"/>
                <a:ea typeface="+mn-ea"/>
                <a:cs typeface="+mn-cs"/>
              </a:rPr>
              <a:t> </a:t>
            </a:r>
            <a:r>
              <a:rPr kumimoji="0" lang="ar-DZ" sz="4000" b="1" i="0" u="none" strike="noStrike" kern="1200" cap="none" spc="0" normalizeH="0" baseline="0" noProof="0" dirty="0">
                <a:ln>
                  <a:noFill/>
                </a:ln>
                <a:solidFill>
                  <a:schemeClr val="tx1"/>
                </a:solidFill>
                <a:effectLst/>
                <a:uLnTx/>
                <a:uFillTx/>
                <a:latin typeface="+mn-lt"/>
                <a:ea typeface="+mn-ea"/>
                <a:cs typeface="+mn-cs"/>
              </a:rPr>
              <a:t>بعض المراجع المستخدمة </a:t>
            </a:r>
            <a:r>
              <a:rPr kumimoji="0" lang="ar-DZ" sz="4000" b="1" i="0" u="none" strike="noStrike" kern="1200" cap="none" spc="0" normalizeH="0" baseline="0" noProof="0" dirty="0">
                <a:ln>
                  <a:noFill/>
                </a:ln>
                <a:solidFill>
                  <a:srgbClr val="FFC000"/>
                </a:solidFill>
                <a:effectLst/>
                <a:uLnTx/>
                <a:uFillTx/>
                <a:latin typeface="+mn-lt"/>
                <a:ea typeface="+mn-ea"/>
                <a:cs typeface="+mn-cs"/>
              </a:rPr>
              <a:t> </a:t>
            </a:r>
            <a:r>
              <a:rPr kumimoji="0" lang="ar-DZ" sz="4000" b="1" i="0" u="none" strike="noStrike" kern="1200" cap="none" spc="0" normalizeH="0" baseline="0" noProof="0" dirty="0">
                <a:ln>
                  <a:noFill/>
                </a:ln>
                <a:solidFill>
                  <a:schemeClr val="accent1"/>
                </a:solidFill>
                <a:effectLst/>
                <a:uLnTx/>
                <a:uFillTx/>
                <a:latin typeface="+mn-lt"/>
                <a:ea typeface="+mn-ea"/>
                <a:cs typeface="+mn-cs"/>
              </a:rPr>
              <a:t>          </a:t>
            </a:r>
            <a:br>
              <a:rPr kumimoji="0" lang="fr-FR" sz="1200" b="1" i="0" u="none" strike="noStrike" kern="1200" cap="none" spc="0" normalizeH="0" baseline="0" noProof="0" dirty="0">
                <a:ln>
                  <a:noFill/>
                </a:ln>
                <a:solidFill>
                  <a:srgbClr val="7030A0"/>
                </a:solidFill>
                <a:effectLst/>
                <a:uLnTx/>
                <a:uFillTx/>
                <a:latin typeface="+mn-lt"/>
                <a:ea typeface="+mn-ea"/>
                <a:cs typeface="+mn-cs"/>
              </a:rPr>
            </a:br>
            <a:r>
              <a:rPr kumimoji="0" lang="fr-FR" sz="1800" b="1" i="0" u="none" strike="noStrike" kern="1200" cap="none" spc="0" normalizeH="0" baseline="0" noProof="0" dirty="0">
                <a:ln>
                  <a:noFill/>
                </a:ln>
                <a:solidFill>
                  <a:schemeClr val="tx1"/>
                </a:solidFill>
                <a:effectLst/>
                <a:uLnTx/>
                <a:uFillTx/>
                <a:latin typeface="+mn-lt"/>
                <a:ea typeface="+mn-ea"/>
                <a:cs typeface="+mn-cs"/>
              </a:rPr>
              <a:t>Albert Davis, </a:t>
            </a:r>
            <a:r>
              <a:rPr kumimoji="0" lang="fr-FR" sz="1800" b="0" i="0" u="none" strike="noStrike" kern="1200" cap="none" spc="0" normalizeH="0" baseline="0" noProof="0" dirty="0">
                <a:ln>
                  <a:noFill/>
                </a:ln>
                <a:solidFill>
                  <a:schemeClr val="tx1"/>
                </a:solidFill>
                <a:effectLst/>
                <a:uLnTx/>
                <a:uFillTx/>
                <a:latin typeface="+mn-lt"/>
                <a:ea typeface="+mn-ea"/>
                <a:cs typeface="+mn-cs"/>
              </a:rPr>
              <a:t>« Logique épistémologique et méthodologie en sciences de gestion », Conférence de l’AIMS, mai 1999.</a:t>
            </a:r>
            <a:br>
              <a:rPr kumimoji="0" lang="fr-FR" sz="1800" b="0" i="0" u="none" strike="noStrike" kern="1200" cap="none" spc="0" normalizeH="0" baseline="0" noProof="0" dirty="0">
                <a:ln>
                  <a:noFill/>
                </a:ln>
                <a:solidFill>
                  <a:schemeClr val="tx1"/>
                </a:solidFill>
                <a:effectLst/>
                <a:uLnTx/>
                <a:uFillTx/>
                <a:latin typeface="+mn-lt"/>
                <a:ea typeface="+mn-ea"/>
                <a:cs typeface="+mn-cs"/>
              </a:rPr>
            </a:br>
            <a:r>
              <a:rPr kumimoji="0" lang="fr-FR" sz="1800" b="1" i="0" u="none" strike="noStrike" kern="1200" cap="none" spc="0" normalizeH="0" baseline="0" noProof="0" dirty="0">
                <a:ln>
                  <a:noFill/>
                </a:ln>
                <a:solidFill>
                  <a:schemeClr val="tx1"/>
                </a:solidFill>
                <a:effectLst/>
                <a:uLnTx/>
                <a:uFillTx/>
                <a:latin typeface="+mn-lt"/>
                <a:ea typeface="+mn-ea"/>
                <a:cs typeface="+mn-cs"/>
              </a:rPr>
              <a:t>Audet, M et Larouche, V </a:t>
            </a:r>
            <a:r>
              <a:rPr kumimoji="0" lang="fr-FR" sz="1800" b="0" i="0" u="none" strike="noStrike" kern="1200" cap="none" spc="0" normalizeH="0" baseline="0" noProof="0" dirty="0">
                <a:ln>
                  <a:noFill/>
                </a:ln>
                <a:solidFill>
                  <a:schemeClr val="tx1"/>
                </a:solidFill>
                <a:effectLst/>
                <a:uLnTx/>
                <a:uFillTx/>
                <a:latin typeface="+mn-lt"/>
                <a:ea typeface="+mn-ea"/>
                <a:cs typeface="+mn-cs"/>
              </a:rPr>
              <a:t>« Paradigmes, écoles de pensée et théories en relations industrielles », Relations industrielles, Vol, 43,N°1, 1988. </a:t>
            </a:r>
            <a:br>
              <a:rPr kumimoji="0" lang="fr-FR" sz="1800" b="0" i="0" u="none" strike="noStrike" kern="1200" cap="none" spc="0" normalizeH="0" baseline="0" noProof="0" dirty="0">
                <a:ln>
                  <a:noFill/>
                </a:ln>
                <a:solidFill>
                  <a:schemeClr val="tx1"/>
                </a:solidFill>
                <a:effectLst/>
                <a:uLnTx/>
                <a:uFillTx/>
                <a:latin typeface="+mn-lt"/>
                <a:ea typeface="+mn-ea"/>
                <a:cs typeface="+mn-cs"/>
              </a:rPr>
            </a:br>
            <a:r>
              <a:rPr kumimoji="0" lang="fr-FR" sz="1800" b="1" i="0" u="none" strike="noStrike" kern="1200" cap="none" spc="0" normalizeH="0" baseline="0" noProof="0" dirty="0">
                <a:ln>
                  <a:noFill/>
                </a:ln>
                <a:solidFill>
                  <a:schemeClr val="tx1"/>
                </a:solidFill>
                <a:effectLst/>
                <a:uLnTx/>
                <a:uFillTx/>
                <a:latin typeface="+mn-lt"/>
                <a:ea typeface="+mn-ea"/>
                <a:cs typeface="+mn-cs"/>
              </a:rPr>
              <a:t>Curchod,</a:t>
            </a:r>
            <a:r>
              <a:rPr kumimoji="0" lang="fr-FR" sz="1800" b="0" i="0" u="none" strike="noStrike" kern="1200" cap="none" spc="0" normalizeH="0" baseline="0" noProof="0" dirty="0">
                <a:ln>
                  <a:noFill/>
                </a:ln>
                <a:solidFill>
                  <a:schemeClr val="tx1"/>
                </a:solidFill>
                <a:effectLst/>
                <a:uLnTx/>
                <a:uFillTx/>
                <a:latin typeface="+mn-lt"/>
                <a:ea typeface="+mn-ea"/>
                <a:cs typeface="+mn-cs"/>
              </a:rPr>
              <a:t> « La méthode comparative en sciences de gestion : vers une approche quali- quantitative de la réalité managériale », Revue Finance, Contrôle, Stratégie, Vol, 06, n° 02, juin 2003.</a:t>
            </a:r>
            <a:br>
              <a:rPr kumimoji="0" lang="fr-FR" sz="1800" b="0" i="0" u="none" strike="noStrike" kern="1200" cap="none" spc="0" normalizeH="0" baseline="0" noProof="0" dirty="0">
                <a:ln>
                  <a:noFill/>
                </a:ln>
                <a:solidFill>
                  <a:schemeClr val="tx1"/>
                </a:solidFill>
                <a:effectLst/>
                <a:uLnTx/>
                <a:uFillTx/>
                <a:latin typeface="+mn-lt"/>
                <a:ea typeface="+mn-ea"/>
                <a:cs typeface="+mn-cs"/>
              </a:rPr>
            </a:br>
            <a:r>
              <a:rPr kumimoji="0" lang="fr-FR" sz="1800" b="1" i="0" u="none" strike="noStrike" kern="1200" cap="none" spc="0" normalizeH="0" baseline="0" noProof="0" dirty="0">
                <a:ln>
                  <a:noFill/>
                </a:ln>
                <a:solidFill>
                  <a:schemeClr val="tx1"/>
                </a:solidFill>
                <a:effectLst/>
                <a:uLnTx/>
                <a:uFillTx/>
                <a:latin typeface="+mn-lt"/>
                <a:ea typeface="+mn-ea"/>
                <a:cs typeface="+mn-cs"/>
              </a:rPr>
              <a:t>Dennis, ST- GYR Tribble et Line Saintonge </a:t>
            </a:r>
            <a:r>
              <a:rPr kumimoji="0" lang="fr-FR" sz="1800" b="0" i="0" u="none" strike="noStrike" kern="1200" cap="none" spc="0" normalizeH="0" baseline="0" noProof="0" dirty="0">
                <a:ln>
                  <a:noFill/>
                </a:ln>
                <a:solidFill>
                  <a:schemeClr val="tx1"/>
                </a:solidFill>
                <a:effectLst/>
                <a:uLnTx/>
                <a:uFillTx/>
                <a:latin typeface="+mn-lt"/>
                <a:ea typeface="+mn-ea"/>
                <a:cs typeface="+mn-cs"/>
              </a:rPr>
              <a:t>« Réalité, subjectivité et crédibilité en recherche qualitative : quelques questionnements », revue Recherches qualitatives, Vol 20, 1999.</a:t>
            </a:r>
            <a:br>
              <a:rPr kumimoji="0" lang="fr-FR" sz="1800" b="0" i="0" u="none" strike="noStrike" kern="1200" cap="none" spc="0" normalizeH="0" baseline="0" noProof="0" dirty="0">
                <a:ln>
                  <a:noFill/>
                </a:ln>
                <a:solidFill>
                  <a:schemeClr val="tx1"/>
                </a:solidFill>
                <a:effectLst/>
                <a:uLnTx/>
                <a:uFillTx/>
                <a:latin typeface="+mn-lt"/>
                <a:ea typeface="+mn-ea"/>
                <a:cs typeface="+mn-cs"/>
              </a:rPr>
            </a:br>
            <a:r>
              <a:rPr kumimoji="0" lang="fr-FR" sz="1800" b="1" i="0" u="none" strike="noStrike" kern="1200" cap="none" spc="0" normalizeH="0" baseline="0" noProof="0" dirty="0">
                <a:ln>
                  <a:noFill/>
                </a:ln>
                <a:solidFill>
                  <a:schemeClr val="tx1"/>
                </a:solidFill>
                <a:effectLst/>
                <a:uLnTx/>
                <a:uFillTx/>
                <a:latin typeface="+mn-lt"/>
                <a:ea typeface="+mn-ea"/>
                <a:cs typeface="+mn-cs"/>
              </a:rPr>
              <a:t>Haxchuel .A </a:t>
            </a:r>
            <a:r>
              <a:rPr kumimoji="0" lang="fr-FR" sz="1800" b="0" i="0" u="none" strike="noStrike" kern="1200" cap="none" spc="0" normalizeH="0" baseline="0" noProof="0" dirty="0">
                <a:ln>
                  <a:noFill/>
                </a:ln>
                <a:solidFill>
                  <a:schemeClr val="tx1"/>
                </a:solidFill>
                <a:effectLst/>
                <a:uLnTx/>
                <a:uFillTx/>
                <a:latin typeface="+mn-lt"/>
                <a:ea typeface="+mn-ea"/>
                <a:cs typeface="+mn-cs"/>
              </a:rPr>
              <a:t>« Epistémologie et méthodologies qualitatives » Cours de DEA, GDO, MOPP, Ecole des mines, Nanterre,  Paris</a:t>
            </a:r>
            <a:r>
              <a:rPr kumimoji="0" lang="ar-SA" sz="1800" b="0" i="0" u="none" strike="noStrike" kern="1200" cap="none" spc="0" normalizeH="0" baseline="0" noProof="0" dirty="0">
                <a:ln>
                  <a:noFill/>
                </a:ln>
                <a:solidFill>
                  <a:schemeClr val="tx1"/>
                </a:solidFill>
                <a:effectLst/>
                <a:uLnTx/>
                <a:uFillTx/>
                <a:latin typeface="+mn-lt"/>
                <a:ea typeface="+mn-ea"/>
                <a:cs typeface="+mn-cs"/>
              </a:rPr>
              <a:t>.</a:t>
            </a:r>
            <a:br>
              <a:rPr kumimoji="0" lang="fr-FR" sz="1800" b="0" i="0" u="none" strike="noStrike" kern="1200" cap="none" spc="0" normalizeH="0" baseline="0" noProof="0" dirty="0">
                <a:ln>
                  <a:noFill/>
                </a:ln>
                <a:solidFill>
                  <a:schemeClr val="tx1"/>
                </a:solidFill>
                <a:effectLst/>
                <a:uLnTx/>
                <a:uFillTx/>
                <a:latin typeface="+mn-lt"/>
                <a:ea typeface="+mn-ea"/>
                <a:cs typeface="+mn-cs"/>
              </a:rPr>
            </a:br>
            <a:r>
              <a:rPr kumimoji="0" lang="fr-FR" sz="1800" b="1" i="0" u="none" strike="noStrike" kern="1200" cap="none" spc="0" normalizeH="0" baseline="0" noProof="0" dirty="0">
                <a:ln>
                  <a:noFill/>
                </a:ln>
                <a:solidFill>
                  <a:schemeClr val="tx1"/>
                </a:solidFill>
                <a:effectLst/>
                <a:uLnTx/>
                <a:uFillTx/>
                <a:latin typeface="+mn-lt"/>
                <a:ea typeface="+mn-ea"/>
                <a:cs typeface="+mn-cs"/>
              </a:rPr>
              <a:t>Hélène Hagège </a:t>
            </a:r>
            <a:r>
              <a:rPr kumimoji="0" lang="fr-FR" sz="1800" b="0" i="0" u="none" strike="noStrike" kern="1200" cap="none" spc="0" normalizeH="0" baseline="0" noProof="0" dirty="0">
                <a:ln>
                  <a:noFill/>
                </a:ln>
                <a:solidFill>
                  <a:schemeClr val="tx1"/>
                </a:solidFill>
                <a:effectLst/>
                <a:uLnTx/>
                <a:uFillTx/>
                <a:latin typeface="+mn-lt"/>
                <a:ea typeface="+mn-ea"/>
                <a:cs typeface="+mn-cs"/>
              </a:rPr>
              <a:t>« La démarche scientifique : invariants et spécificités disciplinaires, une approche épistémologique », LIRDEF – Université Montpellier II – IREM</a:t>
            </a:r>
            <a:r>
              <a:rPr kumimoji="0" lang="ar-SA" sz="1800" b="0" i="0" u="none" strike="noStrike" kern="1200" cap="none" spc="0" normalizeH="0" baseline="0" noProof="0" dirty="0">
                <a:ln>
                  <a:noFill/>
                </a:ln>
                <a:solidFill>
                  <a:schemeClr val="tx1"/>
                </a:solidFill>
                <a:effectLst/>
                <a:uLnTx/>
                <a:uFillTx/>
                <a:latin typeface="+mn-lt"/>
                <a:ea typeface="+mn-ea"/>
                <a:cs typeface="+mn-cs"/>
              </a:rPr>
              <a:t>ة </a:t>
            </a:r>
            <a:r>
              <a:rPr kumimoji="0" lang="fr-FR" sz="1800" b="0" i="0" u="none" strike="noStrike" kern="1200" cap="none" spc="0" normalizeH="0" baseline="0" noProof="0" dirty="0">
                <a:ln>
                  <a:noFill/>
                </a:ln>
                <a:solidFill>
                  <a:schemeClr val="tx1"/>
                </a:solidFill>
                <a:effectLst/>
                <a:uLnTx/>
                <a:uFillTx/>
                <a:latin typeface="+mn-lt"/>
                <a:ea typeface="+mn-ea"/>
                <a:cs typeface="+mn-cs"/>
              </a:rPr>
              <a:t>« La démarche scientifique » - février 2007</a:t>
            </a:r>
            <a:r>
              <a:rPr kumimoji="0" lang="ar-SA" sz="1800" b="0" i="0" u="none" strike="noStrike" kern="1200" cap="none" spc="0" normalizeH="0" baseline="0" noProof="0" dirty="0">
                <a:ln>
                  <a:noFill/>
                </a:ln>
                <a:solidFill>
                  <a:schemeClr val="tx1"/>
                </a:solidFill>
                <a:effectLst/>
                <a:uLnTx/>
                <a:uFillTx/>
                <a:latin typeface="+mn-lt"/>
                <a:ea typeface="+mn-ea"/>
                <a:cs typeface="+mn-cs"/>
              </a:rPr>
              <a:t>.</a:t>
            </a:r>
            <a:br>
              <a:rPr kumimoji="0" lang="fr-FR" sz="1800" b="0" i="0" u="none" strike="noStrike" kern="1200" cap="none" spc="0" normalizeH="0" baseline="0" noProof="0" dirty="0">
                <a:ln>
                  <a:noFill/>
                </a:ln>
                <a:solidFill>
                  <a:schemeClr val="tx1"/>
                </a:solidFill>
                <a:effectLst/>
                <a:uLnTx/>
                <a:uFillTx/>
                <a:latin typeface="+mn-lt"/>
                <a:ea typeface="+mn-ea"/>
                <a:cs typeface="+mn-cs"/>
              </a:rPr>
            </a:br>
            <a:r>
              <a:rPr kumimoji="0" lang="fr-FR" sz="1800" b="1" i="0" u="none" strike="noStrike" kern="1200" cap="none" spc="0" normalizeH="0" baseline="0" noProof="0" dirty="0">
                <a:ln>
                  <a:noFill/>
                </a:ln>
                <a:solidFill>
                  <a:schemeClr val="tx1"/>
                </a:solidFill>
                <a:effectLst/>
                <a:uLnTx/>
                <a:uFillTx/>
                <a:latin typeface="+mn-lt"/>
                <a:ea typeface="+mn-ea"/>
                <a:cs typeface="+mn-cs"/>
              </a:rPr>
              <a:t>http://ar.wikipedia.org/Mercredi, 18/11/2009 à 10h52.</a:t>
            </a:r>
            <a:br>
              <a:rPr kumimoji="0" lang="fr-FR" sz="1800" b="0" i="0" u="none" strike="noStrike" kern="1200" cap="none" spc="0" normalizeH="0" baseline="0" noProof="0" dirty="0">
                <a:ln>
                  <a:noFill/>
                </a:ln>
                <a:solidFill>
                  <a:schemeClr val="tx1"/>
                </a:solidFill>
                <a:effectLst/>
                <a:uLnTx/>
                <a:uFillTx/>
                <a:latin typeface="+mn-lt"/>
                <a:ea typeface="+mn-ea"/>
                <a:cs typeface="+mn-cs"/>
              </a:rPr>
            </a:br>
            <a:r>
              <a:rPr kumimoji="0" lang="fr-FR" sz="1800" b="1" i="0" u="none" strike="noStrike" kern="1200" cap="none" spc="0" normalizeH="0" baseline="0" noProof="0" dirty="0">
                <a:ln>
                  <a:noFill/>
                </a:ln>
                <a:solidFill>
                  <a:schemeClr val="tx1"/>
                </a:solidFill>
                <a:effectLst/>
                <a:uLnTx/>
                <a:uFillTx/>
                <a:latin typeface="+mn-lt"/>
                <a:ea typeface="+mn-ea"/>
                <a:cs typeface="+mn-cs"/>
              </a:rPr>
              <a:t>Tatiani Burtin et al,</a:t>
            </a:r>
            <a:r>
              <a:rPr kumimoji="0" lang="fr-FR" sz="1800" b="0" i="0" u="none" strike="noStrike" kern="1200" cap="none" spc="0" normalizeH="0" baseline="0" noProof="0" dirty="0">
                <a:ln>
                  <a:noFill/>
                </a:ln>
                <a:solidFill>
                  <a:schemeClr val="tx1"/>
                </a:solidFill>
                <a:effectLst/>
                <a:uLnTx/>
                <a:uFillTx/>
                <a:latin typeface="+mn-lt"/>
                <a:ea typeface="+mn-ea"/>
                <a:cs typeface="+mn-cs"/>
              </a:rPr>
              <a:t> « La science », H&amp;K, France, juillet 2006. </a:t>
            </a:r>
            <a:br>
              <a:rPr kumimoji="0" lang="ar-DZ" sz="1800" b="0" i="0" u="none" strike="noStrike" kern="1200" cap="none" spc="0" normalizeH="0" baseline="0" noProof="0" dirty="0">
                <a:ln>
                  <a:noFill/>
                </a:ln>
                <a:solidFill>
                  <a:schemeClr val="tx1"/>
                </a:solidFill>
                <a:effectLst/>
                <a:uLnTx/>
                <a:uFillTx/>
                <a:latin typeface="+mn-lt"/>
                <a:ea typeface="+mn-ea"/>
                <a:cs typeface="+mn-cs"/>
              </a:rPr>
            </a:br>
            <a:r>
              <a:rPr kumimoji="0" lang="fr-FR" sz="1800" b="0" i="0" u="none" strike="noStrike" kern="1200" cap="none" spc="0" normalizeH="0" baseline="0" noProof="0" dirty="0">
                <a:ln>
                  <a:noFill/>
                </a:ln>
                <a:solidFill>
                  <a:schemeClr val="tx1"/>
                </a:solidFill>
                <a:effectLst/>
                <a:uLnTx/>
                <a:uFillTx/>
                <a:latin typeface="+mn-lt"/>
                <a:ea typeface="+mn-ea"/>
                <a:cs typeface="+mn-cs"/>
              </a:rPr>
              <a:t> </a:t>
            </a:r>
            <a:r>
              <a:rPr kumimoji="0" lang="fr-FR" sz="1800" b="1" i="0" u="none" strike="noStrike" kern="1200" cap="none" spc="0" normalizeH="0" baseline="0" noProof="0" dirty="0">
                <a:ln>
                  <a:noFill/>
                </a:ln>
                <a:solidFill>
                  <a:schemeClr val="tx1"/>
                </a:solidFill>
                <a:effectLst/>
                <a:uLnTx/>
                <a:uFillTx/>
                <a:latin typeface="+mn-lt"/>
                <a:ea typeface="+mn-ea"/>
                <a:cs typeface="+mn-cs"/>
              </a:rPr>
              <a:t>Thiétart, R.A et Coll. « Méthodes de recherches en management », 2</a:t>
            </a:r>
            <a:r>
              <a:rPr kumimoji="0" lang="fr-FR" sz="1800" b="1" i="0" u="none" strike="noStrike" kern="1200" cap="none" spc="0" normalizeH="0" baseline="30000" noProof="0" dirty="0">
                <a:ln>
                  <a:noFill/>
                </a:ln>
                <a:solidFill>
                  <a:schemeClr val="tx1"/>
                </a:solidFill>
                <a:effectLst/>
                <a:uLnTx/>
                <a:uFillTx/>
                <a:latin typeface="+mn-lt"/>
                <a:ea typeface="+mn-ea"/>
                <a:cs typeface="+mn-cs"/>
              </a:rPr>
              <a:t>ème</a:t>
            </a:r>
            <a:r>
              <a:rPr kumimoji="0" lang="fr-FR" sz="1800" b="1" i="0" u="none" strike="noStrike" kern="1200" cap="none" spc="0" normalizeH="0" baseline="0" noProof="0" dirty="0">
                <a:ln>
                  <a:noFill/>
                </a:ln>
                <a:solidFill>
                  <a:schemeClr val="tx1"/>
                </a:solidFill>
                <a:effectLst/>
                <a:uLnTx/>
                <a:uFillTx/>
                <a:latin typeface="+mn-lt"/>
                <a:ea typeface="+mn-ea"/>
                <a:cs typeface="+mn-cs"/>
              </a:rPr>
              <a:t> Edition, Dunod, Paris 2003</a:t>
            </a:r>
            <a:r>
              <a:rPr kumimoji="0" lang="ar-DZ" sz="1800" b="1" i="0" u="none" strike="noStrike" kern="1200" cap="none" spc="0" normalizeH="0" baseline="0" noProof="0" dirty="0">
                <a:ln>
                  <a:noFill/>
                </a:ln>
                <a:solidFill>
                  <a:schemeClr val="tx1"/>
                </a:solidFill>
                <a:effectLst/>
                <a:uLnTx/>
                <a:uFillTx/>
                <a:latin typeface="+mn-lt"/>
                <a:ea typeface="+mn-ea"/>
                <a:cs typeface="+mn-cs"/>
              </a:rPr>
              <a:t>. </a:t>
            </a:r>
            <a:br>
              <a:rPr kumimoji="0" lang="fr-FR" sz="1100" b="0" i="0" u="none" strike="noStrike" kern="1200" cap="none" spc="0" normalizeH="0" baseline="0" noProof="0" dirty="0">
                <a:ln>
                  <a:noFill/>
                </a:ln>
                <a:solidFill>
                  <a:schemeClr val="tx1"/>
                </a:solidFill>
                <a:effectLst/>
                <a:uLnTx/>
                <a:uFillTx/>
                <a:latin typeface="+mn-lt"/>
                <a:ea typeface="+mn-ea"/>
                <a:cs typeface="+mn-cs"/>
              </a:rPr>
            </a:br>
            <a:br>
              <a:rPr kumimoji="0" lang="fr-FR" sz="1200" b="0" i="0" u="none" strike="noStrike" kern="1200" cap="none" spc="0" normalizeH="0" baseline="0" noProof="0" dirty="0">
                <a:ln>
                  <a:noFill/>
                </a:ln>
                <a:solidFill>
                  <a:schemeClr val="tx1"/>
                </a:solidFill>
                <a:effectLst/>
                <a:uLnTx/>
                <a:uFillTx/>
                <a:latin typeface="+mn-lt"/>
                <a:ea typeface="+mn-ea"/>
                <a:cs typeface="+mn-cs"/>
              </a:rPr>
            </a:br>
            <a:endParaRPr kumimoji="0" lang="fr-FR"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285728"/>
            <a:ext cx="8286808" cy="4647426"/>
          </a:xfrm>
          <a:prstGeom prst="rect">
            <a:avLst/>
          </a:prstGeom>
          <a:noFill/>
          <a:ln w="127000" cmpd="sng">
            <a:noFill/>
          </a:ln>
          <a:effectLst>
            <a:innerShdw blurRad="63500" dist="50800">
              <a:prstClr val="black"/>
            </a:innerShdw>
          </a:effectLst>
          <a:scene3d>
            <a:camera prst="orthographicFront"/>
            <a:lightRig rig="glow" dir="t"/>
          </a:scene3d>
          <a:sp3d extrusionH="76200" prstMaterial="softEdge">
            <a:bevelT w="152400" h="50800" prst="softRound"/>
            <a:bevelB prst="slope"/>
            <a:extrusionClr>
              <a:schemeClr val="bg2"/>
            </a:extrusionClr>
            <a:contourClr>
              <a:schemeClr val="tx1"/>
            </a:contourClr>
          </a:sp3d>
        </p:spPr>
        <p:txBody>
          <a:bodyPr wrap="square">
            <a:spAutoFit/>
          </a:bodyPr>
          <a:lstStyle/>
          <a:p>
            <a:pPr algn="ctr">
              <a:spcBef>
                <a:spcPts val="0"/>
              </a:spcBef>
            </a:pPr>
            <a:r>
              <a:rPr lang="ar-DZ" sz="2000" b="1" cap="all" dirty="0">
                <a:solidFill>
                  <a:schemeClr val="bg1"/>
                </a:solidFill>
                <a:effectLst>
                  <a:outerShdw blurRad="50800" dist="38100" algn="tr" rotWithShape="0">
                    <a:prstClr val="black">
                      <a:alpha val="40000"/>
                    </a:prstClr>
                  </a:outerShdw>
                </a:effectLst>
              </a:rPr>
              <a:t>جامعة محمد خيضر - بسكرة</a:t>
            </a:r>
            <a:br>
              <a:rPr lang="fr-FR" sz="2000" b="1" dirty="0">
                <a:solidFill>
                  <a:schemeClr val="bg1"/>
                </a:solidFill>
              </a:rPr>
            </a:br>
            <a:r>
              <a:rPr lang="ar-DZ" sz="2000" b="1" cap="all" dirty="0">
                <a:solidFill>
                  <a:schemeClr val="bg1"/>
                </a:solidFill>
                <a:effectLst>
                  <a:outerShdw blurRad="50800" dist="38100" algn="tr" rotWithShape="0">
                    <a:prstClr val="black">
                      <a:alpha val="40000"/>
                    </a:prstClr>
                  </a:outerShdw>
                </a:effectLst>
              </a:rPr>
              <a:t>كلية العلوم الاقتصادية والتجارية وعلوم التسيير</a:t>
            </a:r>
            <a:br>
              <a:rPr lang="fr-FR" sz="2000" b="1" dirty="0">
                <a:solidFill>
                  <a:schemeClr val="bg1"/>
                </a:solidFill>
              </a:rPr>
            </a:br>
            <a:br>
              <a:rPr lang="fr-FR" sz="2000" b="1" dirty="0">
                <a:solidFill>
                  <a:schemeClr val="bg1"/>
                </a:solidFill>
              </a:rPr>
            </a:br>
            <a:endParaRPr lang="ar-DZ" sz="2000" b="1" dirty="0">
              <a:solidFill>
                <a:schemeClr val="bg1"/>
              </a:solidFill>
            </a:endParaRPr>
          </a:p>
          <a:p>
            <a:pPr algn="ctr">
              <a:spcBef>
                <a:spcPts val="0"/>
              </a:spcBef>
            </a:pPr>
            <a:r>
              <a:rPr lang="ar-DZ" sz="3600" b="1" cap="all" dirty="0">
                <a:solidFill>
                  <a:schemeClr val="bg1"/>
                </a:solidFill>
                <a:effectLst>
                  <a:outerShdw blurRad="50800" dist="38100" algn="tr" rotWithShape="0">
                    <a:prstClr val="black">
                      <a:alpha val="40000"/>
                    </a:prstClr>
                  </a:outerShdw>
                </a:effectLst>
              </a:rPr>
              <a:t>النماذج الابستمولوجية للبحث العلمي </a:t>
            </a:r>
          </a:p>
          <a:p>
            <a:pPr algn="ctr">
              <a:spcBef>
                <a:spcPts val="0"/>
              </a:spcBef>
            </a:pPr>
            <a:r>
              <a:rPr lang="ar-DZ" sz="3600" b="1" i="1" cap="all" dirty="0">
                <a:solidFill>
                  <a:schemeClr val="bg1"/>
                </a:solidFill>
                <a:effectLst>
                  <a:outerShdw blurRad="50800" dist="38100" algn="tr" rotWithShape="0">
                    <a:prstClr val="black">
                      <a:alpha val="40000"/>
                    </a:prstClr>
                  </a:outerShdw>
                </a:effectLst>
              </a:rPr>
              <a:t>في علوم التسيير</a:t>
            </a:r>
            <a:endParaRPr lang="fr-FR" sz="3600" i="1" dirty="0">
              <a:solidFill>
                <a:schemeClr val="bg1"/>
              </a:solidFill>
            </a:endParaRPr>
          </a:p>
          <a:p>
            <a:pPr algn="ctr"/>
            <a:endParaRPr lang="ar-DZ" sz="2400" b="1" dirty="0">
              <a:solidFill>
                <a:schemeClr val="bg1"/>
              </a:solidFill>
              <a:effectLst>
                <a:outerShdw blurRad="50800" dist="38100" algn="tr" rotWithShape="0">
                  <a:prstClr val="black">
                    <a:alpha val="40000"/>
                  </a:prstClr>
                </a:outerShdw>
              </a:effectLst>
            </a:endParaRPr>
          </a:p>
          <a:p>
            <a:pPr algn="ctr"/>
            <a:r>
              <a:rPr lang="fr-FR" sz="2400" b="1" dirty="0">
                <a:solidFill>
                  <a:schemeClr val="bg1"/>
                </a:solidFill>
                <a:effectLst>
                  <a:outerShdw blurRad="50800" dist="38100" algn="tr" rotWithShape="0">
                    <a:prstClr val="black">
                      <a:alpha val="40000"/>
                    </a:prstClr>
                  </a:outerShdw>
                </a:effectLst>
              </a:rPr>
              <a:t>Les  paradigmes  épistémologiques </a:t>
            </a:r>
            <a:endParaRPr lang="fr-FR" sz="2400" dirty="0">
              <a:solidFill>
                <a:schemeClr val="bg1"/>
              </a:solidFill>
            </a:endParaRPr>
          </a:p>
          <a:p>
            <a:pPr algn="ctr"/>
            <a:r>
              <a:rPr lang="fr-FR" sz="2400" b="1" dirty="0">
                <a:solidFill>
                  <a:schemeClr val="bg1"/>
                </a:solidFill>
                <a:effectLst>
                  <a:outerShdw blurRad="50800" dist="38100" algn="tr" rotWithShape="0">
                    <a:prstClr val="black">
                      <a:alpha val="40000"/>
                    </a:prstClr>
                  </a:outerShdw>
                </a:effectLst>
              </a:rPr>
              <a:t>de  la  recherche  scientifique</a:t>
            </a:r>
            <a:endParaRPr lang="ar-DZ" sz="2400" b="1" dirty="0">
              <a:solidFill>
                <a:schemeClr val="bg1"/>
              </a:solidFill>
              <a:effectLst>
                <a:outerShdw blurRad="50800" dist="38100" algn="tr" rotWithShape="0">
                  <a:prstClr val="black">
                    <a:alpha val="40000"/>
                  </a:prstClr>
                </a:outerShdw>
              </a:effectLst>
            </a:endParaRPr>
          </a:p>
          <a:p>
            <a:pPr algn="ctr"/>
            <a:r>
              <a:rPr lang="fr-FR" sz="2400" b="1" dirty="0">
                <a:solidFill>
                  <a:schemeClr val="bg1"/>
                </a:solidFill>
                <a:effectLst>
                  <a:outerShdw blurRad="50800" dist="38100" algn="tr" rotWithShape="0">
                    <a:prstClr val="black">
                      <a:alpha val="40000"/>
                    </a:prstClr>
                  </a:outerShdw>
                </a:effectLst>
              </a:rPr>
              <a:t>en  sciences  de  gestion</a:t>
            </a:r>
            <a:endParaRPr lang="fr-FR" sz="2400" dirty="0">
              <a:solidFill>
                <a:schemeClr val="bg1"/>
              </a:solidFill>
            </a:endParaRPr>
          </a:p>
          <a:p>
            <a:pPr algn="ctr" rtl="1"/>
            <a:endParaRPr lang="fr-FR" sz="2400" b="1" dirty="0">
              <a:solidFill>
                <a:schemeClr val="bg1"/>
              </a:solidFill>
              <a:effectLst>
                <a:outerShdw blurRad="50800" dist="38100" algn="tr" rotWithShape="0">
                  <a:prstClr val="black">
                    <a:alpha val="40000"/>
                  </a:prstClr>
                </a:outerShdw>
              </a:effectLst>
            </a:endParaRPr>
          </a:p>
          <a:p>
            <a:pPr algn="ctr" rtl="1"/>
            <a:r>
              <a:rPr lang="ar-DZ" sz="2400" b="1" dirty="0">
                <a:solidFill>
                  <a:schemeClr val="bg1"/>
                </a:solidFill>
                <a:effectLst>
                  <a:outerShdw blurRad="50800" dist="38100" algn="tr" rotWithShape="0">
                    <a:prstClr val="black">
                      <a:alpha val="40000"/>
                    </a:prstClr>
                  </a:outerShdw>
                </a:effectLst>
              </a:rPr>
              <a:t>  دبــلـة فــاتــح - أستاذ محاضر</a:t>
            </a:r>
            <a:endParaRPr lang="fr-FR" b="1" dirty="0">
              <a:solidFill>
                <a:schemeClr val="bg1"/>
              </a:solidFill>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1480"/>
            <a:ext cx="8329642" cy="5000660"/>
          </a:xfrm>
        </p:spPr>
        <p:txBody>
          <a:bodyPr>
            <a:noAutofit/>
          </a:bodyPr>
          <a:lstStyle/>
          <a:p>
            <a:pPr algn="ctr"/>
            <a:r>
              <a:rPr lang="ar-DZ" sz="4000" b="1" i="1" dirty="0">
                <a:solidFill>
                  <a:schemeClr val="tx1"/>
                </a:solidFill>
              </a:rPr>
              <a:t>إذا كيف يمكن للمعرفة أن تنشأ ؟</a:t>
            </a:r>
            <a:br>
              <a:rPr lang="ar-DZ" sz="4000" b="1" i="1" dirty="0">
                <a:solidFill>
                  <a:schemeClr val="tx1"/>
                </a:solidFill>
              </a:rPr>
            </a:br>
            <a:r>
              <a:rPr lang="ar-DZ" sz="4000" b="1" i="1" dirty="0">
                <a:solidFill>
                  <a:schemeClr val="tx1"/>
                </a:solidFill>
              </a:rPr>
              <a:t> عن طريق الفهم ؟ التفسير ؟ أو البناء ؟ </a:t>
            </a:r>
            <a:br>
              <a:rPr lang="ar-DZ" sz="4000" b="1" i="1" dirty="0">
                <a:solidFill>
                  <a:schemeClr val="tx1"/>
                </a:solidFill>
              </a:rPr>
            </a:br>
            <a:r>
              <a:rPr lang="ar-DZ" sz="4000" b="1" i="1" dirty="0">
                <a:solidFill>
                  <a:schemeClr val="tx1"/>
                </a:solidFill>
              </a:rPr>
              <a:t>و ما هي طبيعتها ؟</a:t>
            </a:r>
            <a:br>
              <a:rPr lang="fr-FR" sz="4000" b="1" i="1" dirty="0">
                <a:solidFill>
                  <a:schemeClr val="tx1"/>
                </a:solidFill>
              </a:rPr>
            </a:br>
            <a:br>
              <a:rPr lang="ar-DZ" sz="4000" b="1" i="1" dirty="0">
                <a:solidFill>
                  <a:schemeClr val="tx1"/>
                </a:solidFill>
              </a:rPr>
            </a:br>
            <a:r>
              <a:rPr lang="ar-DZ" sz="4000" b="1" i="1" dirty="0">
                <a:solidFill>
                  <a:schemeClr val="tx1"/>
                </a:solidFill>
              </a:rPr>
              <a:t> هل هي موضوعية أم لا "ذاتية" ؟ علمية أم غير علمية ؟ قابلة للتحقق والاختبار أم لا ؟ قابلة للفهم؟ ملائمة؟ </a:t>
            </a:r>
            <a:br>
              <a:rPr lang="fr-FR" sz="4000" dirty="0">
                <a:solidFill>
                  <a:schemeClr val="tx1"/>
                </a:solidFill>
              </a:rPr>
            </a:br>
            <a:r>
              <a:rPr lang="fr-FR" sz="4000" b="1" i="1" dirty="0">
                <a:solidFill>
                  <a:schemeClr val="tx1"/>
                </a:solidFill>
              </a:rPr>
              <a:t> </a:t>
            </a:r>
            <a:r>
              <a:rPr lang="ar-DZ" sz="4000" b="1" i="1" dirty="0">
                <a:solidFill>
                  <a:schemeClr val="tx1"/>
                </a:solidFill>
              </a:rPr>
              <a:t>كاشفة للواقع الملاحظ من طرف الباحث؟...الخ.</a:t>
            </a:r>
            <a:br>
              <a:rPr lang="ar-DZ" sz="4000" b="1" i="1" dirty="0">
                <a:solidFill>
                  <a:schemeClr val="tx1"/>
                </a:solidFill>
              </a:rPr>
            </a:br>
            <a:endParaRPr lang="fr-FR" sz="4000" dirty="0">
              <a:solidFill>
                <a:schemeClr val="tx1"/>
              </a:solidFill>
            </a:endParaRPr>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B56037D-43BB-46E5-BBD8-1DDFCC44719C}" type="slidenum">
              <a:rPr lang="fr-FR" smtClean="0"/>
              <a:pPr/>
              <a:t>5</a:t>
            </a:fld>
            <a:endParaRPr lang="fr-FR"/>
          </a:p>
        </p:txBody>
      </p:sp>
      <p:sp>
        <p:nvSpPr>
          <p:cNvPr id="3" name="Rectangle 2"/>
          <p:cNvSpPr/>
          <p:nvPr/>
        </p:nvSpPr>
        <p:spPr>
          <a:xfrm>
            <a:off x="285720" y="1000108"/>
            <a:ext cx="8572560" cy="4401205"/>
          </a:xfrm>
          <a:prstGeom prst="rect">
            <a:avLst/>
          </a:prstGeom>
        </p:spPr>
        <p:txBody>
          <a:bodyPr wrap="square">
            <a:spAutoFit/>
          </a:bodyPr>
          <a:lstStyle/>
          <a:p>
            <a:pPr lvl="0" algn="ctr" eaLnBrk="0" fontAlgn="base" hangingPunct="0">
              <a:spcAft>
                <a:spcPct val="0"/>
              </a:spcAft>
              <a:buClr>
                <a:schemeClr val="accent1"/>
              </a:buClr>
              <a:buSzPct val="90000"/>
            </a:pPr>
            <a:endParaRPr kumimoji="1" lang="ar-DZ" sz="3600" b="1" cap="small" dirty="0">
              <a:solidFill>
                <a:schemeClr val="accent1"/>
              </a:solidFill>
              <a:latin typeface="Times New Roman" pitchFamily="18" charset="0"/>
            </a:endParaRPr>
          </a:p>
          <a:p>
            <a:pPr lvl="0" algn="ctr" eaLnBrk="0" fontAlgn="base" hangingPunct="0">
              <a:spcAft>
                <a:spcPct val="0"/>
              </a:spcAft>
              <a:buClr>
                <a:schemeClr val="accent1"/>
              </a:buClr>
              <a:buSzPct val="90000"/>
            </a:pPr>
            <a:r>
              <a:rPr kumimoji="1" lang="en-US" sz="4000" b="1" dirty="0">
                <a:solidFill>
                  <a:schemeClr val="accent1">
                    <a:lumMod val="60000"/>
                    <a:lumOff val="40000"/>
                  </a:schemeClr>
                </a:solidFill>
                <a:latin typeface="Bookman Old Style" pitchFamily="18" charset="0"/>
              </a:rPr>
              <a:t>« Rien n’est aussi dangereux </a:t>
            </a:r>
          </a:p>
          <a:p>
            <a:pPr lvl="0" algn="ctr" eaLnBrk="0" fontAlgn="base" hangingPunct="0">
              <a:spcAft>
                <a:spcPct val="0"/>
              </a:spcAft>
              <a:buClr>
                <a:schemeClr val="accent1"/>
              </a:buClr>
              <a:buSzPct val="90000"/>
            </a:pPr>
            <a:r>
              <a:rPr kumimoji="1" lang="en-US" sz="4000" b="1" dirty="0">
                <a:solidFill>
                  <a:schemeClr val="accent1">
                    <a:lumMod val="60000"/>
                    <a:lumOff val="40000"/>
                  </a:schemeClr>
                </a:solidFill>
                <a:latin typeface="Bookman Old Style" pitchFamily="18" charset="0"/>
              </a:rPr>
              <a:t>que la certitude d’avoir raison »</a:t>
            </a:r>
            <a:endParaRPr kumimoji="1" lang="ar-DZ" sz="4000" b="1" dirty="0">
              <a:solidFill>
                <a:schemeClr val="accent1">
                  <a:lumMod val="60000"/>
                  <a:lumOff val="40000"/>
                </a:schemeClr>
              </a:solidFill>
              <a:latin typeface="Bookman Old Style" pitchFamily="18" charset="0"/>
            </a:endParaRPr>
          </a:p>
          <a:p>
            <a:pPr lvl="0" algn="ctr" eaLnBrk="0" fontAlgn="base" hangingPunct="0">
              <a:spcAft>
                <a:spcPct val="0"/>
              </a:spcAft>
              <a:buClr>
                <a:schemeClr val="accent1"/>
              </a:buClr>
              <a:buSzPct val="90000"/>
            </a:pPr>
            <a:endParaRPr kumimoji="1" lang="en-US" sz="2800" b="1" dirty="0">
              <a:solidFill>
                <a:srgbClr val="C00000"/>
              </a:solidFill>
              <a:latin typeface="Times New Roman" pitchFamily="18" charset="0"/>
            </a:endParaRPr>
          </a:p>
          <a:p>
            <a:pPr lvl="0" algn="ctr" eaLnBrk="0" fontAlgn="base" hangingPunct="0">
              <a:spcAft>
                <a:spcPct val="0"/>
              </a:spcAft>
              <a:buClr>
                <a:schemeClr val="accent1"/>
              </a:buClr>
              <a:buSzPct val="90000"/>
            </a:pPr>
            <a:r>
              <a:rPr kumimoji="1" lang="en-US" sz="2800" b="1" dirty="0">
                <a:solidFill>
                  <a:srgbClr val="C00000"/>
                </a:solidFill>
                <a:latin typeface="Times New Roman" pitchFamily="18" charset="0"/>
              </a:rPr>
              <a:t>Jacob, François, </a:t>
            </a:r>
          </a:p>
          <a:p>
            <a:pPr lvl="0" algn="ctr" eaLnBrk="0" fontAlgn="base" hangingPunct="0">
              <a:spcAft>
                <a:spcPct val="0"/>
              </a:spcAft>
              <a:buClr>
                <a:schemeClr val="accent1"/>
              </a:buClr>
              <a:buSzPct val="90000"/>
            </a:pPr>
            <a:r>
              <a:rPr kumimoji="1" lang="en-US" sz="2800" b="1" dirty="0">
                <a:solidFill>
                  <a:srgbClr val="C00000"/>
                </a:solidFill>
                <a:latin typeface="Times New Roman" pitchFamily="18" charset="0"/>
              </a:rPr>
              <a:t>Epistémologue,  Prix Nobel de Médecine.</a:t>
            </a:r>
          </a:p>
          <a:p>
            <a:pPr lvl="0" algn="ctr" eaLnBrk="0" fontAlgn="base" hangingPunct="0">
              <a:spcAft>
                <a:spcPct val="0"/>
              </a:spcAft>
              <a:buClr>
                <a:schemeClr val="accent1"/>
              </a:buClr>
              <a:buSzPct val="90000"/>
            </a:pPr>
            <a:endParaRPr kumimoji="1" lang="en-US" sz="2400" dirty="0">
              <a:solidFill>
                <a:srgbClr val="FF0000"/>
              </a:solidFill>
              <a:latin typeface="Times New Roman" pitchFamily="18" charset="0"/>
            </a:endParaRPr>
          </a:p>
          <a:p>
            <a:pPr lvl="0" algn="ctr" eaLnBrk="0" fontAlgn="base" hangingPunct="0">
              <a:spcAft>
                <a:spcPct val="0"/>
              </a:spcAft>
              <a:buClr>
                <a:schemeClr val="accent1"/>
              </a:buClr>
              <a:buSzPct val="90000"/>
            </a:pPr>
            <a:r>
              <a:rPr kumimoji="1" lang="en-US" sz="2800" b="1" dirty="0">
                <a:solidFill>
                  <a:schemeClr val="accent1"/>
                </a:solidFill>
                <a:latin typeface="Times New Roman" pitchFamily="18" charset="0"/>
              </a:rPr>
              <a:t>« Le jeu des possibles, essai sur la diversité du vivant » </a:t>
            </a:r>
          </a:p>
          <a:p>
            <a:pPr lvl="0" algn="ctr" eaLnBrk="0" fontAlgn="base" hangingPunct="0">
              <a:spcAft>
                <a:spcPct val="0"/>
              </a:spcAft>
              <a:buClr>
                <a:schemeClr val="accent1"/>
              </a:buClr>
              <a:buSzPct val="90000"/>
            </a:pPr>
            <a:r>
              <a:rPr kumimoji="1" lang="en-US" sz="2800" b="1" dirty="0">
                <a:solidFill>
                  <a:schemeClr val="accent1"/>
                </a:solidFill>
                <a:latin typeface="Times New Roman" pitchFamily="18" charset="0"/>
              </a:rPr>
              <a:t>Fayard, Paris 1981, p 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sz="half" idx="1"/>
          </p:nvPr>
        </p:nvSpPr>
        <p:spPr>
          <a:xfrm>
            <a:off x="428596" y="285728"/>
            <a:ext cx="8258204" cy="5786478"/>
          </a:xfrm>
          <a:ln>
            <a:noFill/>
          </a:ln>
        </p:spPr>
        <p:txBody>
          <a:bodyPr>
            <a:noAutofit/>
          </a:bodyPr>
          <a:lstStyle/>
          <a:p>
            <a:pPr algn="ctr">
              <a:buNone/>
            </a:pPr>
            <a:endParaRPr lang="ar-DZ" sz="3600" b="1" dirty="0">
              <a:solidFill>
                <a:schemeClr val="accent1"/>
              </a:solidFill>
            </a:endParaRPr>
          </a:p>
          <a:p>
            <a:pPr algn="ctr">
              <a:buNone/>
            </a:pPr>
            <a:r>
              <a:rPr lang="ar-DZ" sz="3600" b="1" dirty="0"/>
              <a:t>الابستومولوجيا هي علم العلم</a:t>
            </a:r>
          </a:p>
          <a:p>
            <a:pPr algn="ctr">
              <a:buNone/>
            </a:pPr>
            <a:r>
              <a:rPr lang="ar-DZ" sz="3600" b="1" dirty="0"/>
              <a:t> تهتم بدراسة آلية عمل العلم </a:t>
            </a:r>
          </a:p>
          <a:p>
            <a:pPr lvl="1" algn="ctr" rtl="1">
              <a:buNone/>
            </a:pPr>
            <a:r>
              <a:rPr lang="fr-FR" sz="3400" dirty="0"/>
              <a:t> »</a:t>
            </a:r>
            <a:r>
              <a:rPr lang="ar-DZ" sz="3400" dirty="0"/>
              <a:t>مفتاح شرعية العلوم</a:t>
            </a:r>
            <a:r>
              <a:rPr lang="fr-FR" sz="3400" dirty="0"/>
              <a:t> « </a:t>
            </a:r>
          </a:p>
          <a:p>
            <a:pPr lvl="1" algn="ctr" rtl="1">
              <a:buNone/>
            </a:pPr>
            <a:endParaRPr lang="ar-DZ" sz="3400" dirty="0"/>
          </a:p>
          <a:p>
            <a:pPr algn="ctr" rtl="1">
              <a:buNone/>
            </a:pPr>
            <a:r>
              <a:rPr lang="ar-DZ" sz="3600" u="sng" dirty="0"/>
              <a:t>و هي تعرض ثلاثة أسئلة جوهرية :</a:t>
            </a:r>
            <a:endParaRPr lang="fr-FR" sz="3600" u="sng" dirty="0"/>
          </a:p>
          <a:p>
            <a:pPr algn="r" rtl="1"/>
            <a:r>
              <a:rPr lang="ar-DZ" sz="3600" b="1" dirty="0"/>
              <a:t>من أين تأتي المعارف العلمية؟</a:t>
            </a:r>
          </a:p>
          <a:p>
            <a:pPr algn="r" rtl="1"/>
            <a:r>
              <a:rPr lang="ar-DZ" sz="3600" b="1" dirty="0"/>
              <a:t>كيف نثبت صحتها ”شرعيتها“؟</a:t>
            </a:r>
          </a:p>
          <a:p>
            <a:pPr algn="r" rtl="1"/>
            <a:r>
              <a:rPr lang="ar-DZ" sz="3600" b="1" dirty="0"/>
              <a:t>ما هو مجالها ”مقامها“؟</a:t>
            </a:r>
          </a:p>
          <a:p>
            <a:pPr algn="r">
              <a:buNone/>
            </a:pPr>
            <a:endParaRPr lang="ar-DZ" sz="3600" dirty="0"/>
          </a:p>
        </p:txBody>
      </p:sp>
      <p:sp>
        <p:nvSpPr>
          <p:cNvPr id="3" name="Espace réservé du numéro de diapositive 2"/>
          <p:cNvSpPr>
            <a:spLocks noGrp="1"/>
          </p:cNvSpPr>
          <p:nvPr>
            <p:ph type="sldNum" sz="quarter" idx="12"/>
          </p:nvPr>
        </p:nvSpPr>
        <p:spPr/>
        <p:txBody>
          <a:bodyPr/>
          <a:lstStyle/>
          <a:p>
            <a:fld id="{FB56037D-43BB-46E5-BBD8-1DDFCC44719C}" type="slidenum">
              <a:rPr lang="fr-FR" smtClean="0"/>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B56037D-43BB-46E5-BBD8-1DDFCC44719C}" type="slidenum">
              <a:rPr lang="fr-FR" smtClean="0"/>
              <a:pPr/>
              <a:t>7</a:t>
            </a:fld>
            <a:endParaRPr lang="fr-FR"/>
          </a:p>
        </p:txBody>
      </p:sp>
      <p:sp>
        <p:nvSpPr>
          <p:cNvPr id="5" name="Rectangle 4"/>
          <p:cNvSpPr/>
          <p:nvPr/>
        </p:nvSpPr>
        <p:spPr>
          <a:xfrm>
            <a:off x="928662" y="1142984"/>
            <a:ext cx="7215238" cy="4708981"/>
          </a:xfrm>
          <a:prstGeom prst="rect">
            <a:avLst/>
          </a:prstGeom>
        </p:spPr>
        <p:txBody>
          <a:bodyPr wrap="square">
            <a:spAutoFit/>
          </a:bodyPr>
          <a:lstStyle/>
          <a:p>
            <a:pPr algn="ctr"/>
            <a:r>
              <a:rPr lang="fr-FR" sz="3600" b="1" dirty="0"/>
              <a:t> </a:t>
            </a:r>
            <a:r>
              <a:rPr lang="ar-DZ" sz="3600" b="1" dirty="0"/>
              <a:t>العلم بين الذاتية والموضوعية.</a:t>
            </a:r>
            <a:r>
              <a:rPr lang="fr-FR" sz="3600" b="1" dirty="0"/>
              <a:t>     </a:t>
            </a:r>
            <a:r>
              <a:rPr lang="fr-FR" sz="2000" b="1" dirty="0"/>
              <a:t> </a:t>
            </a:r>
            <a:br>
              <a:rPr lang="ar-DZ" dirty="0"/>
            </a:br>
            <a:r>
              <a:rPr lang="ar-DZ" dirty="0"/>
              <a:t> </a:t>
            </a:r>
            <a:br>
              <a:rPr lang="ar-DZ" dirty="0"/>
            </a:br>
            <a:r>
              <a:rPr lang="fr-FR" sz="3200" b="1" i="1" dirty="0"/>
              <a:t>« L’objectivité est la qualité de ce qui donne une représentation fidèle de l’objet  »</a:t>
            </a:r>
            <a:br>
              <a:rPr lang="ar-DZ" sz="3200" b="1" i="1" dirty="0"/>
            </a:br>
            <a:r>
              <a:rPr lang="ar-DZ" sz="3200" dirty="0"/>
              <a:t> </a:t>
            </a:r>
            <a:br>
              <a:rPr lang="fr-FR" sz="3200" b="1" i="1" dirty="0"/>
            </a:br>
            <a:r>
              <a:rPr lang="en-US" sz="3200" i="1" dirty="0"/>
              <a:t>Qualité de ce qui est exempt </a:t>
            </a:r>
            <a:br>
              <a:rPr lang="en-US" sz="3200" i="1" dirty="0"/>
            </a:br>
            <a:r>
              <a:rPr lang="en-US" sz="3200" i="1" dirty="0"/>
              <a:t>de partialité et de préjugés</a:t>
            </a:r>
            <a:br>
              <a:rPr lang="fr-FR" dirty="0"/>
            </a:br>
            <a:r>
              <a:rPr lang="ar-DZ" b="1" i="1" dirty="0"/>
              <a:t> </a:t>
            </a:r>
            <a:br>
              <a:rPr lang="fr-FR" b="1" i="1" dirty="0"/>
            </a:br>
            <a:r>
              <a:rPr lang="fr-FR" b="1" i="1" dirty="0"/>
              <a:t>Dictionnaire : Le Petit Robert 1995, p 1502. </a:t>
            </a:r>
            <a:br>
              <a:rPr lang="ar-DZ" sz="1100" b="1" i="1" dirty="0"/>
            </a:b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B56037D-43BB-46E5-BBD8-1DDFCC44719C}" type="slidenum">
              <a:rPr lang="fr-FR" smtClean="0"/>
              <a:pPr/>
              <a:t>8</a:t>
            </a:fld>
            <a:endParaRPr lang="fr-FR"/>
          </a:p>
        </p:txBody>
      </p:sp>
      <p:sp>
        <p:nvSpPr>
          <p:cNvPr id="3" name="Rectangle 1"/>
          <p:cNvSpPr>
            <a:spLocks noChangeArrowheads="1"/>
          </p:cNvSpPr>
          <p:nvPr/>
        </p:nvSpPr>
        <p:spPr bwMode="auto">
          <a:xfrm>
            <a:off x="32" y="5721510"/>
            <a:ext cx="9143968" cy="707886"/>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fr-FR" sz="2400" b="1" baseline="30000" dirty="0">
                <a:latin typeface="Arial" pitchFamily="34" charset="0"/>
                <a:ea typeface="Times New Roman" pitchFamily="18" charset="0"/>
                <a:cs typeface="Arial" pitchFamily="34" charset="0"/>
              </a:rPr>
              <a:t>*</a:t>
            </a:r>
            <a:r>
              <a:rPr lang="fr-FR" sz="2000" b="1" dirty="0">
                <a:latin typeface="Arial" pitchFamily="34" charset="0"/>
                <a:ea typeface="Times New Roman" pitchFamily="18" charset="0"/>
                <a:cs typeface="Arial" pitchFamily="34" charset="0"/>
              </a:rPr>
              <a:t> Audet, M et Larouche, V « Paradigmes, écoles de pensée et théories en relations industrielles », Relations industrielles, Vol, 43,N°1, 1988, p 4.</a:t>
            </a:r>
            <a:endParaRPr kumimoji="0" lang="fr-FR" sz="3600" b="0" i="0" u="none" strike="noStrike" cap="none" normalizeH="0" baseline="0" dirty="0">
              <a:ln>
                <a:noFill/>
              </a:ln>
              <a:effectLst/>
              <a:latin typeface="Arial" pitchFamily="34" charset="0"/>
              <a:cs typeface="Arial" pitchFamily="34" charset="0"/>
            </a:endParaRPr>
          </a:p>
        </p:txBody>
      </p:sp>
      <p:sp>
        <p:nvSpPr>
          <p:cNvPr id="61441" name="Rectangle 1"/>
          <p:cNvSpPr>
            <a:spLocks noChangeArrowheads="1"/>
          </p:cNvSpPr>
          <p:nvPr/>
        </p:nvSpPr>
        <p:spPr bwMode="auto">
          <a:xfrm>
            <a:off x="0" y="1571612"/>
            <a:ext cx="9144000" cy="2308324"/>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388938" algn="r"/>
              </a:tabLst>
            </a:pPr>
            <a:r>
              <a:rPr kumimoji="0" lang="ar-DZ" sz="3600" b="1" i="0" u="none" strike="noStrike" cap="none" normalizeH="0" baseline="0" dirty="0">
                <a:ln>
                  <a:noFill/>
                </a:ln>
                <a:effectLst/>
                <a:latin typeface="Arial" pitchFamily="34" charset="0"/>
                <a:ea typeface="Times New Roman" pitchFamily="18" charset="0"/>
                <a:cs typeface="Arabic Transparent" pitchFamily="2" charset="-78"/>
              </a:rPr>
              <a:t>بالاعتماد على 4 خصائص،</a:t>
            </a:r>
          </a:p>
          <a:p>
            <a:pPr marL="0" marR="0" lvl="0" indent="0" algn="ctr" defTabSz="914400" rtl="1" eaLnBrk="1" fontAlgn="base" latinLnBrk="0" hangingPunct="1">
              <a:lnSpc>
                <a:spcPct val="100000"/>
              </a:lnSpc>
              <a:spcBef>
                <a:spcPct val="0"/>
              </a:spcBef>
              <a:spcAft>
                <a:spcPct val="0"/>
              </a:spcAft>
              <a:buClrTx/>
              <a:buSzTx/>
              <a:buFontTx/>
              <a:buNone/>
              <a:tabLst>
                <a:tab pos="388938" algn="r"/>
              </a:tabLst>
            </a:pPr>
            <a:r>
              <a:rPr kumimoji="0" lang="ar-DZ" sz="3600" b="1" i="0" u="none" strike="noStrike" cap="none" normalizeH="0" baseline="0" dirty="0">
                <a:ln>
                  <a:noFill/>
                </a:ln>
                <a:effectLst/>
                <a:latin typeface="Arial" pitchFamily="34" charset="0"/>
                <a:ea typeface="Times New Roman" pitchFamily="18" charset="0"/>
                <a:cs typeface="Arabic Transparent" pitchFamily="2" charset="-78"/>
              </a:rPr>
              <a:t> استطاع </a:t>
            </a:r>
            <a:r>
              <a:rPr kumimoji="0" lang="fr-FR" sz="3600" b="1" i="0" u="none" strike="noStrike" cap="none" normalizeH="0" baseline="0" dirty="0">
                <a:ln>
                  <a:noFill/>
                </a:ln>
                <a:effectLst/>
                <a:latin typeface="Arial" pitchFamily="34" charset="0"/>
                <a:ea typeface="Times New Roman" pitchFamily="18" charset="0"/>
                <a:cs typeface="Arabic Transparent" pitchFamily="2" charset="-78"/>
              </a:rPr>
              <a:t>*Burrell et Morgan</a:t>
            </a:r>
            <a:r>
              <a:rPr kumimoji="0" lang="ar-DZ" sz="3600" b="1" i="0" u="none" strike="noStrike" cap="none" normalizeH="0" baseline="0" dirty="0">
                <a:ln>
                  <a:noFill/>
                </a:ln>
                <a:effectLst/>
                <a:latin typeface="Arial" pitchFamily="34" charset="0"/>
                <a:ea typeface="Times New Roman" pitchFamily="18" charset="0"/>
                <a:cs typeface="Arabic Transparent" pitchFamily="2" charset="-78"/>
              </a:rPr>
              <a:t> </a:t>
            </a:r>
          </a:p>
          <a:p>
            <a:pPr marL="0" marR="0" lvl="0" indent="0" algn="ctr" defTabSz="914400" rtl="1" eaLnBrk="1" fontAlgn="base" latinLnBrk="0" hangingPunct="1">
              <a:lnSpc>
                <a:spcPct val="100000"/>
              </a:lnSpc>
              <a:spcBef>
                <a:spcPct val="0"/>
              </a:spcBef>
              <a:spcAft>
                <a:spcPct val="0"/>
              </a:spcAft>
              <a:buClrTx/>
              <a:buSzTx/>
              <a:buFontTx/>
              <a:buNone/>
              <a:tabLst>
                <a:tab pos="388938" algn="r"/>
              </a:tabLst>
            </a:pPr>
            <a:r>
              <a:rPr kumimoji="0" lang="ar-DZ" sz="3600" b="1" i="0" u="none" strike="noStrike" cap="none" normalizeH="0" baseline="0" dirty="0">
                <a:ln>
                  <a:noFill/>
                </a:ln>
                <a:effectLst/>
                <a:latin typeface="Arial" pitchFamily="34" charset="0"/>
                <a:ea typeface="Times New Roman" pitchFamily="18" charset="0"/>
                <a:cs typeface="Arabic Transparent" pitchFamily="2" charset="-78"/>
              </a:rPr>
              <a:t>وضع الأسس الضرورية لتأهيل علم ما هي:</a:t>
            </a:r>
            <a:endParaRPr kumimoji="0" lang="fr-FR" sz="3200" b="1" i="0" u="none" strike="noStrike" cap="none" normalizeH="0" baseline="0" dirty="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8938" algn="r"/>
              </a:tabLst>
            </a:pPr>
            <a:br>
              <a:rPr kumimoji="0" lang="fr-FR" sz="1800" b="0" i="0" u="none" strike="noStrike" cap="none" normalizeH="0" baseline="0" dirty="0">
                <a:ln>
                  <a:noFill/>
                </a:ln>
                <a:solidFill>
                  <a:schemeClr val="tx1"/>
                </a:solidFill>
                <a:effectLst/>
                <a:latin typeface="Arial" pitchFamily="34" charset="0"/>
                <a:cs typeface="Arial" pitchFamily="34" charset="0"/>
              </a:rPr>
            </a:b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5725308"/>
          </a:xfrm>
        </p:spPr>
        <p:txBody>
          <a:bodyPr>
            <a:noAutofit/>
          </a:bodyPr>
          <a:lstStyle/>
          <a:p>
            <a:pPr rtl="1"/>
            <a:r>
              <a:rPr lang="ar-DZ" sz="1800" dirty="0"/>
              <a:t> </a:t>
            </a:r>
            <a:br>
              <a:rPr lang="fr-FR" sz="1800" dirty="0"/>
            </a:br>
            <a:r>
              <a:rPr lang="en-US" sz="1800" b="1" dirty="0"/>
              <a:t> </a:t>
            </a:r>
            <a:br>
              <a:rPr lang="fr-FR" sz="1800" dirty="0"/>
            </a:br>
            <a:r>
              <a:rPr lang="en-US" sz="1800" dirty="0"/>
              <a:t> </a:t>
            </a:r>
            <a:br>
              <a:rPr lang="fr-FR" sz="1800" dirty="0"/>
            </a:br>
            <a:r>
              <a:rPr lang="en-US" sz="1800" dirty="0"/>
              <a:t> </a:t>
            </a:r>
            <a:br>
              <a:rPr lang="fr-FR" sz="1800" dirty="0"/>
            </a:br>
            <a:r>
              <a:rPr lang="en-US" sz="1800" dirty="0"/>
              <a:t> </a:t>
            </a:r>
            <a:br>
              <a:rPr lang="fr-FR" sz="1800" dirty="0"/>
            </a:br>
            <a:r>
              <a:rPr lang="en-US" sz="1800" dirty="0"/>
              <a:t> </a:t>
            </a:r>
            <a:br>
              <a:rPr lang="fr-FR" sz="1800" dirty="0"/>
            </a:br>
            <a:r>
              <a:rPr lang="en-US" sz="1800" dirty="0"/>
              <a:t> </a:t>
            </a:r>
            <a:br>
              <a:rPr lang="fr-FR" sz="1800" dirty="0"/>
            </a:br>
            <a:r>
              <a:rPr lang="en-US" sz="1800" dirty="0"/>
              <a:t> </a:t>
            </a:r>
            <a:br>
              <a:rPr lang="fr-FR" sz="1800" dirty="0"/>
            </a:br>
            <a:r>
              <a:rPr lang="en-US" sz="1800" dirty="0"/>
              <a:t> </a:t>
            </a:r>
            <a:br>
              <a:rPr lang="fr-FR" sz="1800" dirty="0"/>
            </a:br>
            <a:r>
              <a:rPr lang="en-US" sz="1800" dirty="0"/>
              <a:t> </a:t>
            </a:r>
            <a:br>
              <a:rPr lang="fr-FR" sz="1800" dirty="0"/>
            </a:br>
            <a:r>
              <a:rPr lang="en-US" sz="1800" dirty="0"/>
              <a:t> </a:t>
            </a:r>
            <a:br>
              <a:rPr lang="fr-FR" sz="1800" dirty="0"/>
            </a:br>
            <a:r>
              <a:rPr lang="en-US" sz="1800" dirty="0"/>
              <a:t> </a:t>
            </a:r>
            <a:br>
              <a:rPr lang="fr-FR" sz="1800" dirty="0"/>
            </a:br>
            <a:r>
              <a:rPr lang="en-US" sz="1800" dirty="0"/>
              <a:t> </a:t>
            </a:r>
            <a:br>
              <a:rPr lang="fr-FR" sz="1800" dirty="0"/>
            </a:br>
            <a:r>
              <a:rPr lang="en-US" sz="1800" dirty="0"/>
              <a:t> </a:t>
            </a:r>
            <a:br>
              <a:rPr lang="fr-FR" sz="1800" dirty="0"/>
            </a:br>
            <a:r>
              <a:rPr lang="en-US" sz="1800" dirty="0"/>
              <a:t> </a:t>
            </a:r>
            <a:br>
              <a:rPr lang="fr-FR" sz="1800" dirty="0"/>
            </a:br>
            <a:r>
              <a:rPr lang="ar-DZ" sz="1800" dirty="0"/>
              <a:t> </a:t>
            </a:r>
            <a:br>
              <a:rPr lang="fr-FR" sz="1800" dirty="0"/>
            </a:br>
            <a:endParaRPr lang="fr-FR" sz="1800" dirty="0">
              <a:solidFill>
                <a:srgbClr val="FF0000"/>
              </a:solidFill>
            </a:endParaRPr>
          </a:p>
        </p:txBody>
      </p:sp>
      <p:sp>
        <p:nvSpPr>
          <p:cNvPr id="1027" name="Text Box 3"/>
          <p:cNvSpPr txBox="1">
            <a:spLocks noChangeArrowheads="1"/>
          </p:cNvSpPr>
          <p:nvPr/>
        </p:nvSpPr>
        <p:spPr bwMode="auto">
          <a:xfrm>
            <a:off x="6215216" y="285728"/>
            <a:ext cx="2439988" cy="9114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rgbClr val="E36C0A"/>
                </a:solidFill>
                <a:effectLst/>
                <a:latin typeface="Calibri" pitchFamily="34" charset="0"/>
                <a:ea typeface="Arial" pitchFamily="34" charset="0"/>
                <a:cs typeface="Arabic Transparent" pitchFamily="2" charset="-78"/>
              </a:rPr>
              <a:t>Objectivisme</a:t>
            </a:r>
          </a:p>
          <a:p>
            <a:pPr marL="0" marR="0" lvl="0" indent="0" algn="ctr" defTabSz="914400" rtl="0" eaLnBrk="1" fontAlgn="base" latinLnBrk="0" hangingPunct="1">
              <a:lnSpc>
                <a:spcPct val="100000"/>
              </a:lnSpc>
              <a:spcBef>
                <a:spcPct val="0"/>
              </a:spcBef>
              <a:buClrTx/>
              <a:buSzTx/>
              <a:buFontTx/>
              <a:buNone/>
              <a:tabLst/>
            </a:pPr>
            <a:r>
              <a:rPr kumimoji="0" lang="ar-DZ" sz="2800" b="1" i="0" u="none" strike="noStrike" cap="none" normalizeH="0" baseline="0" dirty="0">
                <a:ln>
                  <a:noFill/>
                </a:ln>
                <a:solidFill>
                  <a:srgbClr val="E36C0A"/>
                </a:solidFill>
                <a:effectLst/>
                <a:latin typeface="Calibri" pitchFamily="34" charset="0"/>
                <a:ea typeface="Arial" pitchFamily="34" charset="0"/>
                <a:cs typeface="Arabic Transparent" pitchFamily="2" charset="-78"/>
              </a:rPr>
              <a:t>موضوعية</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1028" name="Text Box 4"/>
          <p:cNvSpPr txBox="1">
            <a:spLocks noChangeArrowheads="1"/>
          </p:cNvSpPr>
          <p:nvPr/>
        </p:nvSpPr>
        <p:spPr bwMode="auto">
          <a:xfrm>
            <a:off x="6508726" y="4198678"/>
            <a:ext cx="2635661" cy="114185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rgbClr val="C00000"/>
                </a:solidFill>
                <a:effectLst/>
                <a:latin typeface="Calibri" pitchFamily="34" charset="0"/>
                <a:ea typeface="Arial" pitchFamily="34" charset="0"/>
                <a:cs typeface="Arabic Transparent" pitchFamily="2" charset="-78"/>
              </a:rPr>
              <a:t>Déterminisme</a:t>
            </a:r>
          </a:p>
          <a:p>
            <a:pPr marL="0" marR="0" lvl="0" indent="0" algn="ctr" defTabSz="914400" rtl="0" eaLnBrk="1" fontAlgn="base" latinLnBrk="0" hangingPunct="1">
              <a:lnSpc>
                <a:spcPct val="100000"/>
              </a:lnSpc>
              <a:spcBef>
                <a:spcPct val="0"/>
              </a:spcBef>
              <a:buClrTx/>
              <a:buSzTx/>
              <a:buFontTx/>
              <a:buNone/>
              <a:tabLst/>
            </a:pPr>
            <a:r>
              <a:rPr kumimoji="0" lang="ar-DZ" sz="2800" b="1" i="0" u="none" strike="noStrike" cap="none" normalizeH="0" baseline="0" dirty="0">
                <a:ln>
                  <a:noFill/>
                </a:ln>
                <a:solidFill>
                  <a:srgbClr val="C00000"/>
                </a:solidFill>
                <a:effectLst/>
                <a:latin typeface="Calibri" pitchFamily="34" charset="0"/>
                <a:ea typeface="Arial" pitchFamily="34" charset="0"/>
                <a:cs typeface="Arabic Transparent" pitchFamily="2" charset="-78"/>
              </a:rPr>
              <a:t>اختزالية /حتمية</a:t>
            </a:r>
            <a:endParaRPr kumimoji="0" lang="fr-FR" sz="2800" b="1" i="0" u="none" strike="noStrike" cap="none" normalizeH="0" baseline="0" dirty="0">
              <a:ln>
                <a:noFill/>
              </a:ln>
              <a:solidFill>
                <a:srgbClr val="C00000"/>
              </a:solidFill>
              <a:effectLst/>
              <a:latin typeface="Arial" pitchFamily="34" charset="0"/>
              <a:cs typeface="Arial" pitchFamily="34" charset="0"/>
            </a:endParaRPr>
          </a:p>
        </p:txBody>
      </p:sp>
      <p:sp>
        <p:nvSpPr>
          <p:cNvPr id="1029" name="Text Box 5"/>
          <p:cNvSpPr txBox="1">
            <a:spLocks noChangeArrowheads="1"/>
          </p:cNvSpPr>
          <p:nvPr/>
        </p:nvSpPr>
        <p:spPr bwMode="auto">
          <a:xfrm>
            <a:off x="6581857" y="2858071"/>
            <a:ext cx="2073347" cy="1139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rgbClr val="C00000"/>
                </a:solidFill>
                <a:effectLst/>
                <a:latin typeface="Calibri" pitchFamily="34" charset="0"/>
                <a:ea typeface="Arial" pitchFamily="34" charset="0"/>
                <a:cs typeface="Arabic Transparent" pitchFamily="2" charset="-78"/>
              </a:rPr>
              <a:t>Positivisme</a:t>
            </a:r>
          </a:p>
          <a:p>
            <a:pPr marL="0" marR="0" lvl="0" indent="0" algn="ctr" defTabSz="914400" rtl="0" eaLnBrk="1" fontAlgn="base" latinLnBrk="0" hangingPunct="1">
              <a:lnSpc>
                <a:spcPct val="100000"/>
              </a:lnSpc>
              <a:spcBef>
                <a:spcPct val="0"/>
              </a:spcBef>
              <a:buClrTx/>
              <a:buSzTx/>
              <a:buFontTx/>
              <a:buNone/>
              <a:tabLst/>
            </a:pPr>
            <a:r>
              <a:rPr kumimoji="0" lang="ar-DZ" sz="2800" b="1" i="0" u="none" strike="noStrike" cap="none" normalizeH="0" baseline="0" dirty="0">
                <a:ln>
                  <a:noFill/>
                </a:ln>
                <a:solidFill>
                  <a:srgbClr val="C00000"/>
                </a:solidFill>
                <a:effectLst/>
                <a:latin typeface="Calibri" pitchFamily="34" charset="0"/>
                <a:ea typeface="Arial" pitchFamily="34" charset="0"/>
                <a:cs typeface="Arabic Transparent" pitchFamily="2" charset="-78"/>
              </a:rPr>
              <a:t>وضعي/وصفي</a:t>
            </a:r>
            <a:endParaRPr kumimoji="0" lang="fr-FR" sz="2800" b="1" i="0" u="none" strike="noStrike" cap="none" normalizeH="0" baseline="0" dirty="0">
              <a:ln>
                <a:noFill/>
              </a:ln>
              <a:solidFill>
                <a:srgbClr val="C00000"/>
              </a:solidFill>
              <a:effectLst/>
              <a:latin typeface="Arial" pitchFamily="34" charset="0"/>
              <a:cs typeface="Arial" pitchFamily="34" charset="0"/>
            </a:endParaRPr>
          </a:p>
        </p:txBody>
      </p:sp>
      <p:sp>
        <p:nvSpPr>
          <p:cNvPr id="1030" name="Text Box 6"/>
          <p:cNvSpPr txBox="1">
            <a:spLocks noChangeArrowheads="1"/>
          </p:cNvSpPr>
          <p:nvPr/>
        </p:nvSpPr>
        <p:spPr bwMode="auto">
          <a:xfrm>
            <a:off x="6876354" y="1490881"/>
            <a:ext cx="1778849" cy="1139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rgbClr val="C00000"/>
                </a:solidFill>
                <a:effectLst/>
                <a:latin typeface="Calibri" pitchFamily="34" charset="0"/>
                <a:ea typeface="Arial" pitchFamily="34" charset="0"/>
                <a:cs typeface="Arabic Transparent" pitchFamily="2" charset="-78"/>
              </a:rPr>
              <a:t>Réalisme</a:t>
            </a:r>
          </a:p>
          <a:p>
            <a:pPr marL="0" marR="0" lvl="0" indent="0" algn="ctr" defTabSz="914400" rtl="0" eaLnBrk="1" fontAlgn="base" latinLnBrk="0" hangingPunct="1">
              <a:lnSpc>
                <a:spcPct val="100000"/>
              </a:lnSpc>
              <a:spcBef>
                <a:spcPct val="0"/>
              </a:spcBef>
              <a:buClrTx/>
              <a:buSzTx/>
              <a:buFontTx/>
              <a:buNone/>
              <a:tabLst/>
            </a:pPr>
            <a:r>
              <a:rPr kumimoji="0" lang="ar-DZ" sz="2800" b="1" i="0" u="none" strike="noStrike" cap="none" normalizeH="0" baseline="0" dirty="0">
                <a:ln>
                  <a:noFill/>
                </a:ln>
                <a:solidFill>
                  <a:srgbClr val="C00000"/>
                </a:solidFill>
                <a:effectLst/>
                <a:latin typeface="Calibri" pitchFamily="34" charset="0"/>
                <a:ea typeface="Arial" pitchFamily="34" charset="0"/>
                <a:cs typeface="Arabic Transparent" pitchFamily="2" charset="-78"/>
              </a:rPr>
              <a:t>واقعية</a:t>
            </a:r>
            <a:endParaRPr kumimoji="0" lang="fr-FR" sz="4400" b="1" i="0" u="none" strike="noStrike" cap="none" normalizeH="0" baseline="0" dirty="0">
              <a:ln>
                <a:noFill/>
              </a:ln>
              <a:solidFill>
                <a:srgbClr val="C00000"/>
              </a:solidFill>
              <a:effectLst/>
              <a:latin typeface="Arial" pitchFamily="34" charset="0"/>
              <a:cs typeface="Arial" pitchFamily="34" charset="0"/>
            </a:endParaRPr>
          </a:p>
        </p:txBody>
      </p:sp>
      <p:sp>
        <p:nvSpPr>
          <p:cNvPr id="1031" name="Text Box 7"/>
          <p:cNvSpPr txBox="1">
            <a:spLocks noChangeArrowheads="1"/>
          </p:cNvSpPr>
          <p:nvPr/>
        </p:nvSpPr>
        <p:spPr bwMode="auto">
          <a:xfrm>
            <a:off x="6143636" y="5374715"/>
            <a:ext cx="3000751" cy="11646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ar-DZ" sz="2800" b="1" i="0" u="none" strike="noStrike" cap="none" normalizeH="0" baseline="0" dirty="0">
                <a:ln>
                  <a:noFill/>
                </a:ln>
                <a:solidFill>
                  <a:srgbClr val="C00000"/>
                </a:solidFill>
                <a:effectLst/>
                <a:latin typeface="Calibri" pitchFamily="34" charset="0"/>
                <a:ea typeface="Arial" pitchFamily="34" charset="0"/>
                <a:cs typeface="Arabic Transparent" pitchFamily="2" charset="-78"/>
              </a:rPr>
              <a:t>   </a:t>
            </a:r>
            <a:r>
              <a:rPr kumimoji="0" lang="fr-FR" sz="2800" b="1" i="0" u="none" strike="noStrike" cap="none" normalizeH="0" baseline="0" dirty="0">
                <a:ln>
                  <a:noFill/>
                </a:ln>
                <a:solidFill>
                  <a:srgbClr val="C00000"/>
                </a:solidFill>
                <a:effectLst/>
                <a:latin typeface="Calibri" pitchFamily="34" charset="0"/>
                <a:ea typeface="Arial" pitchFamily="34" charset="0"/>
                <a:cs typeface="Arabic Transparent" pitchFamily="2" charset="-78"/>
              </a:rPr>
              <a:t>Nomothétique</a:t>
            </a:r>
          </a:p>
          <a:p>
            <a:pPr marL="0" marR="0" lvl="0" indent="0" algn="ctr" defTabSz="914400" rtl="0" eaLnBrk="1" fontAlgn="base" latinLnBrk="0" hangingPunct="1">
              <a:lnSpc>
                <a:spcPct val="100000"/>
              </a:lnSpc>
              <a:spcBef>
                <a:spcPct val="0"/>
              </a:spcBef>
              <a:buClrTx/>
              <a:buSzTx/>
              <a:buFontTx/>
              <a:buNone/>
              <a:tabLst/>
            </a:pPr>
            <a:r>
              <a:rPr kumimoji="0" lang="ar-DZ" sz="2800" b="1" i="0" u="none" strike="noStrike" cap="none" normalizeH="0" baseline="0" dirty="0">
                <a:ln>
                  <a:noFill/>
                </a:ln>
                <a:solidFill>
                  <a:srgbClr val="C00000"/>
                </a:solidFill>
                <a:effectLst/>
                <a:latin typeface="Calibri" pitchFamily="34" charset="0"/>
                <a:ea typeface="Arial" pitchFamily="34" charset="0"/>
                <a:cs typeface="Arabic Transparent" pitchFamily="2" charset="-78"/>
              </a:rPr>
              <a:t>كمية/موضوعية</a:t>
            </a:r>
            <a:endParaRPr kumimoji="0" lang="fr-FR" sz="2800" b="1" i="0" u="none" strike="noStrike" cap="none" normalizeH="0" baseline="0" dirty="0">
              <a:ln>
                <a:noFill/>
              </a:ln>
              <a:solidFill>
                <a:srgbClr val="C00000"/>
              </a:solidFill>
              <a:effectLst/>
              <a:latin typeface="Arial" pitchFamily="34" charset="0"/>
              <a:cs typeface="Arial" pitchFamily="34" charset="0"/>
            </a:endParaRPr>
          </a:p>
        </p:txBody>
      </p:sp>
      <p:sp>
        <p:nvSpPr>
          <p:cNvPr id="1032" name="Text Box 8"/>
          <p:cNvSpPr txBox="1">
            <a:spLocks noChangeArrowheads="1"/>
          </p:cNvSpPr>
          <p:nvPr/>
        </p:nvSpPr>
        <p:spPr bwMode="auto">
          <a:xfrm>
            <a:off x="285720" y="5429264"/>
            <a:ext cx="2571768" cy="10936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Idéographique</a:t>
            </a:r>
          </a:p>
          <a:p>
            <a:pPr marL="0" marR="0" lvl="0" indent="0" algn="ctr" defTabSz="914400" rtl="0" eaLnBrk="1" fontAlgn="base" latinLnBrk="0" hangingPunct="1">
              <a:lnSpc>
                <a:spcPct val="100000"/>
              </a:lnSpc>
              <a:spcBef>
                <a:spcPct val="0"/>
              </a:spcBef>
              <a:buClrTx/>
              <a:buSzTx/>
              <a:buFontTx/>
              <a:buNone/>
              <a:tabLst/>
            </a:pPr>
            <a:r>
              <a:rPr kumimoji="0" lang="ar-DZ" sz="36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كيفية/ذاتية</a:t>
            </a:r>
            <a:endParaRPr kumimoji="0" lang="fr-FR" sz="4400" b="1" i="0" u="none" strike="noStrike" cap="none" normalizeH="0" baseline="0" dirty="0">
              <a:ln>
                <a:noFill/>
              </a:ln>
              <a:solidFill>
                <a:schemeClr val="accent5">
                  <a:lumMod val="75000"/>
                </a:schemeClr>
              </a:solidFill>
              <a:effectLst/>
              <a:latin typeface="Arial" pitchFamily="34" charset="0"/>
              <a:cs typeface="Arial" pitchFamily="34" charset="0"/>
            </a:endParaRPr>
          </a:p>
        </p:txBody>
      </p:sp>
      <p:sp>
        <p:nvSpPr>
          <p:cNvPr id="1033" name="Text Box 9"/>
          <p:cNvSpPr txBox="1">
            <a:spLocks noChangeArrowheads="1"/>
          </p:cNvSpPr>
          <p:nvPr/>
        </p:nvSpPr>
        <p:spPr bwMode="auto">
          <a:xfrm>
            <a:off x="288685" y="4244250"/>
            <a:ext cx="2211613" cy="11089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Volontarisme</a:t>
            </a:r>
          </a:p>
          <a:p>
            <a:pPr marL="0" marR="0" lvl="0" indent="0" algn="ctr" defTabSz="914400" rtl="0" eaLnBrk="1" fontAlgn="base" latinLnBrk="0" hangingPunct="1">
              <a:lnSpc>
                <a:spcPct val="100000"/>
              </a:lnSpc>
              <a:spcBef>
                <a:spcPct val="0"/>
              </a:spcBef>
              <a:buClrTx/>
              <a:buSzTx/>
              <a:buFontTx/>
              <a:buNone/>
              <a:tabLst/>
            </a:pPr>
            <a:r>
              <a:rPr kumimoji="0" lang="ar-DZ" sz="28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إرادية </a:t>
            </a:r>
            <a:r>
              <a:rPr kumimoji="0" lang="en-US" sz="28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 / </a:t>
            </a:r>
            <a:r>
              <a:rPr kumimoji="0" lang="ar-DZ" sz="28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اختيارية</a:t>
            </a:r>
            <a:endParaRPr kumimoji="0" lang="fr-FR" sz="2800" b="1" i="0" u="none" strike="noStrike" cap="none" normalizeH="0" baseline="0" dirty="0">
              <a:ln>
                <a:noFill/>
              </a:ln>
              <a:solidFill>
                <a:schemeClr val="accent5">
                  <a:lumMod val="75000"/>
                </a:schemeClr>
              </a:solidFill>
              <a:effectLst/>
              <a:latin typeface="Arial" pitchFamily="34" charset="0"/>
              <a:cs typeface="Arial" pitchFamily="34" charset="0"/>
            </a:endParaRPr>
          </a:p>
        </p:txBody>
      </p:sp>
      <p:sp>
        <p:nvSpPr>
          <p:cNvPr id="1034" name="Text Box 10"/>
          <p:cNvSpPr txBox="1">
            <a:spLocks noChangeArrowheads="1"/>
          </p:cNvSpPr>
          <p:nvPr/>
        </p:nvSpPr>
        <p:spPr bwMode="auto">
          <a:xfrm>
            <a:off x="214282" y="2883389"/>
            <a:ext cx="2500330" cy="11443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Anti- Positivisme</a:t>
            </a:r>
          </a:p>
          <a:p>
            <a:pPr marL="0" marR="0" lvl="0" indent="0" algn="ctr" defTabSz="914400" rtl="0" eaLnBrk="1" fontAlgn="base" latinLnBrk="0" hangingPunct="1">
              <a:lnSpc>
                <a:spcPct val="100000"/>
              </a:lnSpc>
              <a:spcBef>
                <a:spcPct val="0"/>
              </a:spcBef>
              <a:buClrTx/>
              <a:buSzTx/>
              <a:buFontTx/>
              <a:buNone/>
              <a:tabLst/>
            </a:pPr>
            <a:r>
              <a:rPr kumimoji="0" lang="ar-DZ" sz="28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ضد الوضعي</a:t>
            </a:r>
            <a:endParaRPr kumimoji="0" lang="fr-FR" sz="2800" b="1" i="0" u="none" strike="noStrike" cap="none" normalizeH="0" baseline="0" dirty="0">
              <a:ln>
                <a:noFill/>
              </a:ln>
              <a:solidFill>
                <a:schemeClr val="accent5">
                  <a:lumMod val="75000"/>
                </a:schemeClr>
              </a:solidFill>
              <a:effectLst/>
              <a:latin typeface="Arial" pitchFamily="34" charset="0"/>
              <a:cs typeface="Arial" pitchFamily="34" charset="0"/>
            </a:endParaRPr>
          </a:p>
        </p:txBody>
      </p:sp>
      <p:sp>
        <p:nvSpPr>
          <p:cNvPr id="1035" name="Text Box 11"/>
          <p:cNvSpPr txBox="1">
            <a:spLocks noChangeArrowheads="1"/>
          </p:cNvSpPr>
          <p:nvPr/>
        </p:nvSpPr>
        <p:spPr bwMode="auto">
          <a:xfrm>
            <a:off x="214283" y="1504806"/>
            <a:ext cx="2571767" cy="14241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Nominalisme </a:t>
            </a:r>
          </a:p>
          <a:p>
            <a:pPr marL="0" marR="0" lvl="0" indent="0" algn="ctr" defTabSz="914400" rtl="0"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Artificiel</a:t>
            </a:r>
            <a:r>
              <a:rPr kumimoji="0" lang="ar-DZ" sz="28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اسمي</a:t>
            </a:r>
            <a:r>
              <a:rPr kumimoji="0" lang="ar-DZ" sz="2800" b="1" i="0" u="none" strike="noStrike" cap="none" normalizeH="0" dirty="0">
                <a:ln>
                  <a:noFill/>
                </a:ln>
                <a:solidFill>
                  <a:schemeClr val="accent5">
                    <a:lumMod val="75000"/>
                  </a:schemeClr>
                </a:solidFill>
                <a:effectLst/>
                <a:latin typeface="Calibri" pitchFamily="34" charset="0"/>
                <a:ea typeface="Arial" pitchFamily="34" charset="0"/>
                <a:cs typeface="Arabic Transparent" pitchFamily="2" charset="-78"/>
              </a:rPr>
              <a:t> </a:t>
            </a:r>
            <a:r>
              <a:rPr kumimoji="0" lang="ar-DZ" sz="2800" b="1" i="0" u="none" strike="noStrike" cap="none" normalizeH="0" baseline="0" dirty="0">
                <a:ln>
                  <a:noFill/>
                </a:ln>
                <a:solidFill>
                  <a:schemeClr val="accent5">
                    <a:lumMod val="75000"/>
                  </a:schemeClr>
                </a:solidFill>
                <a:effectLst/>
                <a:latin typeface="Calibri" pitchFamily="34" charset="0"/>
                <a:ea typeface="Arial" pitchFamily="34" charset="0"/>
                <a:cs typeface="Arabic Transparent" pitchFamily="2" charset="-78"/>
              </a:rPr>
              <a:t>صوري </a:t>
            </a:r>
            <a:endParaRPr kumimoji="0" lang="fr-FR" sz="2800" b="1" i="0" u="none" strike="noStrike" cap="none" normalizeH="0" baseline="0" dirty="0">
              <a:ln>
                <a:noFill/>
              </a:ln>
              <a:solidFill>
                <a:schemeClr val="accent5">
                  <a:lumMod val="75000"/>
                </a:schemeClr>
              </a:solidFill>
              <a:effectLst/>
              <a:latin typeface="Arial" pitchFamily="34" charset="0"/>
              <a:cs typeface="Arial" pitchFamily="34" charset="0"/>
            </a:endParaRPr>
          </a:p>
        </p:txBody>
      </p:sp>
      <p:sp>
        <p:nvSpPr>
          <p:cNvPr id="1036" name="Text Box 12"/>
          <p:cNvSpPr txBox="1">
            <a:spLocks noChangeArrowheads="1"/>
          </p:cNvSpPr>
          <p:nvPr/>
        </p:nvSpPr>
        <p:spPr bwMode="auto">
          <a:xfrm>
            <a:off x="428596" y="357166"/>
            <a:ext cx="2773027" cy="9114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rgbClr val="0070C0"/>
                </a:solidFill>
                <a:effectLst/>
                <a:latin typeface="Calibri" pitchFamily="34" charset="0"/>
                <a:ea typeface="Arial" pitchFamily="34" charset="0"/>
                <a:cs typeface="Arabic Transparent" pitchFamily="2" charset="-78"/>
              </a:rPr>
              <a:t>Subjectivisme</a:t>
            </a:r>
          </a:p>
          <a:p>
            <a:pPr marL="0" marR="0" lvl="0" indent="0" algn="ctr" defTabSz="914400" rtl="1" eaLnBrk="1" fontAlgn="base" latinLnBrk="0" hangingPunct="1">
              <a:lnSpc>
                <a:spcPct val="100000"/>
              </a:lnSpc>
              <a:spcBef>
                <a:spcPct val="0"/>
              </a:spcBef>
              <a:buClrTx/>
              <a:buSzTx/>
              <a:buFontTx/>
              <a:buNone/>
              <a:tabLst/>
            </a:pPr>
            <a:r>
              <a:rPr kumimoji="0" lang="ar-DZ" sz="28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ذاتية</a:t>
            </a:r>
            <a:r>
              <a:rPr kumimoji="0" lang="ar-DZ" sz="2800" b="1" i="0" u="none" strike="noStrike" cap="none" normalizeH="0" dirty="0">
                <a:ln>
                  <a:noFill/>
                </a:ln>
                <a:solidFill>
                  <a:schemeClr val="accent1"/>
                </a:solidFill>
                <a:effectLst/>
                <a:latin typeface="Calibri" pitchFamily="34" charset="0"/>
                <a:ea typeface="Arial" pitchFamily="34" charset="0"/>
                <a:cs typeface="Arabic Transparent" pitchFamily="2" charset="-78"/>
              </a:rPr>
              <a:t> </a:t>
            </a:r>
            <a:endParaRPr kumimoji="0" lang="fr-FR" sz="28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a:ln>
                  <a:noFill/>
                </a:ln>
                <a:solidFill>
                  <a:schemeClr val="tx1"/>
                </a:solidFill>
                <a:effectLst/>
                <a:latin typeface="Calibri" pitchFamily="34" charset="0"/>
                <a:ea typeface="Arial" pitchFamily="34" charset="0"/>
                <a:cs typeface="Arabic Transparent" pitchFamily="2" charset="-78"/>
              </a:rPr>
              <a:t>	</a:t>
            </a: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fr-FR" sz="2000" b="0" i="0" u="none" strike="noStrike" cap="none" normalizeH="0" baseline="0" dirty="0">
              <a:ln>
                <a:noFill/>
              </a:ln>
              <a:solidFill>
                <a:schemeClr val="tx1"/>
              </a:solidFill>
              <a:effectLst/>
              <a:latin typeface="Arial" pitchFamily="34" charset="0"/>
              <a:cs typeface="Arial" pitchFamily="34" charset="0"/>
            </a:endParaRPr>
          </a:p>
        </p:txBody>
      </p:sp>
      <p:sp>
        <p:nvSpPr>
          <p:cNvPr id="1037" name="Text Box 13"/>
          <p:cNvSpPr txBox="1">
            <a:spLocks noChangeArrowheads="1"/>
          </p:cNvSpPr>
          <p:nvPr/>
        </p:nvSpPr>
        <p:spPr bwMode="auto">
          <a:xfrm>
            <a:off x="3140772" y="5449403"/>
            <a:ext cx="2781922" cy="112286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Méthodologie </a:t>
            </a:r>
            <a:endParaRPr kumimoji="0" lang="fr-FR" sz="24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endParaRPr>
          </a:p>
          <a:p>
            <a:pPr marL="0" marR="0" lvl="0" indent="0" algn="ctr" defTabSz="914400" rtl="0" eaLnBrk="1" fontAlgn="base" latinLnBrk="0" hangingPunct="1">
              <a:lnSpc>
                <a:spcPct val="100000"/>
              </a:lnSpc>
              <a:spcBef>
                <a:spcPct val="0"/>
              </a:spcBef>
              <a:buClrTx/>
              <a:buSzTx/>
              <a:buFontTx/>
              <a:buNone/>
              <a:tabLst/>
            </a:pPr>
            <a:r>
              <a:rPr kumimoji="0" lang="ar-DZ" sz="32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المنهجية</a:t>
            </a:r>
            <a:endParaRPr kumimoji="0" lang="fr-FR" sz="4000" b="1" i="0" u="none" strike="noStrike" cap="none" normalizeH="0" baseline="0" dirty="0">
              <a:ln>
                <a:noFill/>
              </a:ln>
              <a:solidFill>
                <a:schemeClr val="accent1"/>
              </a:solidFill>
              <a:effectLst/>
              <a:latin typeface="Arial" pitchFamily="34" charset="0"/>
              <a:cs typeface="Arial" pitchFamily="34" charset="0"/>
            </a:endParaRPr>
          </a:p>
        </p:txBody>
      </p:sp>
      <p:sp>
        <p:nvSpPr>
          <p:cNvPr id="1038" name="Text Box 14"/>
          <p:cNvSpPr txBox="1">
            <a:spLocks noChangeArrowheads="1"/>
          </p:cNvSpPr>
          <p:nvPr/>
        </p:nvSpPr>
        <p:spPr bwMode="auto">
          <a:xfrm>
            <a:off x="2848250" y="4177157"/>
            <a:ext cx="3221693" cy="10912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buClrTx/>
              <a:buSzTx/>
              <a:buFontTx/>
              <a:buNone/>
              <a:tabLst/>
            </a:pPr>
            <a:r>
              <a:rPr kumimoji="0" lang="ar-DZ" sz="28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الطبيعة الإنسانية</a:t>
            </a:r>
            <a:endParaRPr kumimoji="0" lang="en-US" sz="28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endParaRPr>
          </a:p>
          <a:p>
            <a:pPr marL="0" marR="0" lvl="0" indent="0" algn="ctr" defTabSz="914400" rtl="1" eaLnBrk="1" fontAlgn="base" latinLnBrk="0" hangingPunct="1">
              <a:lnSpc>
                <a:spcPct val="100000"/>
              </a:lnSpc>
              <a:spcBef>
                <a:spcPct val="0"/>
              </a:spcBef>
              <a:buClrTx/>
              <a:buSzTx/>
              <a:buFontTx/>
              <a:buNone/>
              <a:tabLst/>
            </a:pPr>
            <a:r>
              <a:rPr kumimoji="0" lang="fr-FR" sz="28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Nature</a:t>
            </a:r>
            <a:r>
              <a:rPr kumimoji="0" lang="fr-FR" sz="20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 </a:t>
            </a:r>
            <a:r>
              <a:rPr kumimoji="0" lang="fr-FR" sz="28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humaine</a:t>
            </a:r>
            <a:endParaRPr kumimoji="0" lang="en-US" sz="28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1039" name="Text Box 15"/>
          <p:cNvSpPr txBox="1">
            <a:spLocks noChangeArrowheads="1"/>
          </p:cNvSpPr>
          <p:nvPr/>
        </p:nvSpPr>
        <p:spPr bwMode="auto">
          <a:xfrm>
            <a:off x="3335301" y="2814021"/>
            <a:ext cx="2416270" cy="10734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pPr>
            <a:r>
              <a:rPr kumimoji="0" lang="fr-FR" sz="28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Epistémologie</a:t>
            </a:r>
            <a:r>
              <a:rPr lang="ar-DZ" sz="4000" b="1" dirty="0">
                <a:solidFill>
                  <a:schemeClr val="accent1"/>
                </a:solidFill>
                <a:latin typeface="Calibri" pitchFamily="34" charset="0"/>
                <a:ea typeface="Arial" pitchFamily="34" charset="0"/>
                <a:cs typeface="Arabic Transparent" pitchFamily="2" charset="-78"/>
              </a:rPr>
              <a:t>المعرفة</a:t>
            </a:r>
            <a:endParaRPr kumimoji="0" lang="fr-FR" sz="4000" b="1" i="0" u="none" strike="noStrike" cap="none" normalizeH="0" baseline="0" dirty="0">
              <a:ln>
                <a:noFill/>
              </a:ln>
              <a:solidFill>
                <a:schemeClr val="accent1"/>
              </a:solidFill>
              <a:effectLst/>
              <a:latin typeface="Arial" pitchFamily="34" charset="0"/>
              <a:cs typeface="Arial" pitchFamily="34" charset="0"/>
            </a:endParaRPr>
          </a:p>
        </p:txBody>
      </p:sp>
      <p:sp>
        <p:nvSpPr>
          <p:cNvPr id="1040" name="Text Box 16"/>
          <p:cNvSpPr txBox="1">
            <a:spLocks noChangeArrowheads="1"/>
          </p:cNvSpPr>
          <p:nvPr/>
        </p:nvSpPr>
        <p:spPr bwMode="auto">
          <a:xfrm>
            <a:off x="3496542" y="1620004"/>
            <a:ext cx="1956734" cy="9114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fr-FR" sz="32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Ontologie</a:t>
            </a:r>
            <a:endParaRPr kumimoji="0" lang="fr-FR" sz="28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endParaRPr>
          </a:p>
          <a:p>
            <a:pPr marL="0" marR="0" lvl="0" indent="0" algn="ctr" defTabSz="914400" rtl="0" eaLnBrk="1" fontAlgn="base" latinLnBrk="0" hangingPunct="1">
              <a:lnSpc>
                <a:spcPct val="100000"/>
              </a:lnSpc>
              <a:spcBef>
                <a:spcPct val="0"/>
              </a:spcBef>
              <a:buClrTx/>
              <a:buSzTx/>
              <a:buFontTx/>
              <a:buNone/>
              <a:tabLst/>
            </a:pPr>
            <a:r>
              <a:rPr kumimoji="0" lang="ar-DZ" sz="2800" b="1" i="0" u="none" strike="noStrike" cap="none" normalizeH="0" baseline="0" dirty="0">
                <a:ln>
                  <a:noFill/>
                </a:ln>
                <a:solidFill>
                  <a:schemeClr val="accent1"/>
                </a:solidFill>
                <a:effectLst/>
                <a:latin typeface="Calibri" pitchFamily="34" charset="0"/>
                <a:ea typeface="Arial" pitchFamily="34" charset="0"/>
                <a:cs typeface="Arabic Transparent" pitchFamily="2" charset="-78"/>
              </a:rPr>
              <a:t>الوجودية</a:t>
            </a:r>
            <a:endParaRPr kumimoji="0" lang="fr-FR" sz="4000" b="0" i="0" u="none" strike="noStrike" cap="none" normalizeH="0" baseline="0" dirty="0">
              <a:ln>
                <a:noFill/>
              </a:ln>
              <a:solidFill>
                <a:schemeClr val="accent1"/>
              </a:solidFill>
              <a:effectLst/>
              <a:latin typeface="Arial" pitchFamily="34" charset="0"/>
              <a:cs typeface="Arial" pitchFamily="34" charset="0"/>
            </a:endParaRPr>
          </a:p>
        </p:txBody>
      </p:sp>
      <p:sp>
        <p:nvSpPr>
          <p:cNvPr id="47" name="Flèche droite rayée 46"/>
          <p:cNvSpPr/>
          <p:nvPr/>
        </p:nvSpPr>
        <p:spPr>
          <a:xfrm>
            <a:off x="5643570" y="5786454"/>
            <a:ext cx="1000132" cy="357190"/>
          </a:xfrm>
          <a:prstGeom prst="striped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accent5">
                  <a:lumMod val="75000"/>
                </a:schemeClr>
              </a:solidFill>
            </a:endParaRPr>
          </a:p>
        </p:txBody>
      </p:sp>
      <p:sp>
        <p:nvSpPr>
          <p:cNvPr id="48" name="Flèche droite rayée 47"/>
          <p:cNvSpPr/>
          <p:nvPr/>
        </p:nvSpPr>
        <p:spPr>
          <a:xfrm>
            <a:off x="5643570" y="3286124"/>
            <a:ext cx="1000132" cy="357190"/>
          </a:xfrm>
          <a:prstGeom prst="striped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accent5">
                  <a:lumMod val="75000"/>
                </a:schemeClr>
              </a:solidFill>
            </a:endParaRPr>
          </a:p>
        </p:txBody>
      </p:sp>
      <p:sp>
        <p:nvSpPr>
          <p:cNvPr id="49" name="Flèche droite rayée 48"/>
          <p:cNvSpPr/>
          <p:nvPr/>
        </p:nvSpPr>
        <p:spPr>
          <a:xfrm>
            <a:off x="5643570" y="1928802"/>
            <a:ext cx="1000132" cy="357190"/>
          </a:xfrm>
          <a:prstGeom prst="striped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accent5">
                  <a:lumMod val="75000"/>
                </a:schemeClr>
              </a:solidFill>
            </a:endParaRPr>
          </a:p>
        </p:txBody>
      </p:sp>
      <p:sp>
        <p:nvSpPr>
          <p:cNvPr id="50" name="Flèche droite rayée 49"/>
          <p:cNvSpPr/>
          <p:nvPr/>
        </p:nvSpPr>
        <p:spPr>
          <a:xfrm>
            <a:off x="5643570" y="4429132"/>
            <a:ext cx="1000132" cy="357190"/>
          </a:xfrm>
          <a:prstGeom prst="striped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accent5">
                  <a:lumMod val="75000"/>
                </a:schemeClr>
              </a:solidFill>
            </a:endParaRPr>
          </a:p>
        </p:txBody>
      </p:sp>
      <p:sp>
        <p:nvSpPr>
          <p:cNvPr id="52" name="Flèche droite rayée 51"/>
          <p:cNvSpPr/>
          <p:nvPr/>
        </p:nvSpPr>
        <p:spPr>
          <a:xfrm rot="10800000">
            <a:off x="2500299" y="1928802"/>
            <a:ext cx="1000132" cy="357190"/>
          </a:xfrm>
          <a:prstGeom prst="striped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solidFill>
                  <a:schemeClr val="accent5">
                    <a:lumMod val="75000"/>
                  </a:schemeClr>
                </a:solidFill>
              </a:rPr>
              <a:t>4</a:t>
            </a:r>
            <a:endParaRPr lang="fr-FR" dirty="0">
              <a:solidFill>
                <a:schemeClr val="accent5">
                  <a:lumMod val="75000"/>
                </a:schemeClr>
              </a:solidFill>
            </a:endParaRPr>
          </a:p>
        </p:txBody>
      </p:sp>
      <p:sp>
        <p:nvSpPr>
          <p:cNvPr id="53" name="Flèche droite rayée 52"/>
          <p:cNvSpPr/>
          <p:nvPr/>
        </p:nvSpPr>
        <p:spPr>
          <a:xfrm rot="10800000">
            <a:off x="2500299" y="3286124"/>
            <a:ext cx="1000132" cy="357190"/>
          </a:xfrm>
          <a:prstGeom prst="striped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accent5">
                  <a:lumMod val="75000"/>
                </a:schemeClr>
              </a:solidFill>
            </a:endParaRPr>
          </a:p>
        </p:txBody>
      </p:sp>
      <p:sp>
        <p:nvSpPr>
          <p:cNvPr id="54" name="Flèche droite rayée 53"/>
          <p:cNvSpPr/>
          <p:nvPr/>
        </p:nvSpPr>
        <p:spPr>
          <a:xfrm rot="10800000">
            <a:off x="2500298" y="5786454"/>
            <a:ext cx="1000132" cy="357190"/>
          </a:xfrm>
          <a:prstGeom prst="striped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accent5">
                  <a:lumMod val="75000"/>
                </a:schemeClr>
              </a:solidFill>
            </a:endParaRPr>
          </a:p>
        </p:txBody>
      </p:sp>
      <p:sp>
        <p:nvSpPr>
          <p:cNvPr id="55" name="Flèche droite rayée 54"/>
          <p:cNvSpPr/>
          <p:nvPr/>
        </p:nvSpPr>
        <p:spPr>
          <a:xfrm rot="10800000">
            <a:off x="2500299" y="4429132"/>
            <a:ext cx="1000132" cy="357190"/>
          </a:xfrm>
          <a:prstGeom prst="striped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accent5">
                  <a:lumMod val="75000"/>
                </a:schemeClr>
              </a:solidFill>
            </a:endParaRPr>
          </a:p>
        </p:txBody>
      </p:sp>
      <p:sp>
        <p:nvSpPr>
          <p:cNvPr id="58" name="Forme libre 57"/>
          <p:cNvSpPr/>
          <p:nvPr/>
        </p:nvSpPr>
        <p:spPr>
          <a:xfrm>
            <a:off x="857224" y="285728"/>
            <a:ext cx="7839856" cy="1399082"/>
          </a:xfrm>
          <a:custGeom>
            <a:avLst/>
            <a:gdLst>
              <a:gd name="connsiteX0" fmla="*/ 0 w 7839856"/>
              <a:gd name="connsiteY0" fmla="*/ 949377 h 1399082"/>
              <a:gd name="connsiteX1" fmla="*/ 1379095 w 7839856"/>
              <a:gd name="connsiteY1" fmla="*/ 1189219 h 1399082"/>
              <a:gd name="connsiteX2" fmla="*/ 3132945 w 7839856"/>
              <a:gd name="connsiteY2" fmla="*/ 34977 h 1399082"/>
              <a:gd name="connsiteX3" fmla="*/ 7839856 w 7839856"/>
              <a:gd name="connsiteY3" fmla="*/ 1399082 h 1399082"/>
              <a:gd name="connsiteX4" fmla="*/ 7839856 w 7839856"/>
              <a:gd name="connsiteY4" fmla="*/ 1399082 h 13990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39856" h="1399082">
                <a:moveTo>
                  <a:pt x="0" y="949377"/>
                </a:moveTo>
                <a:cubicBezTo>
                  <a:pt x="428469" y="1145498"/>
                  <a:pt x="856938" y="1341619"/>
                  <a:pt x="1379095" y="1189219"/>
                </a:cubicBezTo>
                <a:cubicBezTo>
                  <a:pt x="1901252" y="1036819"/>
                  <a:pt x="2056152" y="0"/>
                  <a:pt x="3132945" y="34977"/>
                </a:cubicBezTo>
                <a:cubicBezTo>
                  <a:pt x="4209739" y="69954"/>
                  <a:pt x="7839856" y="1399082"/>
                  <a:pt x="7839856" y="1399082"/>
                </a:cubicBezTo>
                <a:lnTo>
                  <a:pt x="7839856" y="1399082"/>
                </a:lnTo>
              </a:path>
            </a:pathLst>
          </a:custGeom>
          <a:ln>
            <a:solidFill>
              <a:srgbClr val="C00000">
                <a:alpha val="46000"/>
              </a:srgb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6" name="Espace réservé du numéro de diapositive 25"/>
          <p:cNvSpPr>
            <a:spLocks noGrp="1"/>
          </p:cNvSpPr>
          <p:nvPr>
            <p:ph type="sldNum" sz="quarter" idx="12"/>
          </p:nvPr>
        </p:nvSpPr>
        <p:spPr/>
        <p:txBody>
          <a:bodyPr/>
          <a:lstStyle/>
          <a:p>
            <a:fld id="{FB56037D-43BB-46E5-BBD8-1DDFCC44719C}" type="slidenum">
              <a:rPr lang="fr-FR" smtClean="0"/>
              <a:pPr/>
              <a:t>9</a:t>
            </a:fld>
            <a:endParaRPr lang="fr-F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solidFill>
          <a:srgbClr val="FFFF00"/>
        </a:solidFill>
      </a:spPr>
      <a:bodyPr wrap="square">
        <a:spAutoFit/>
      </a:bodyPr>
      <a:lstStyle>
        <a:defPPr algn="ctr" rtl="1" fontAlgn="base">
          <a:spcBef>
            <a:spcPct val="0"/>
          </a:spcBef>
          <a:spcAft>
            <a:spcPct val="0"/>
          </a:spcAft>
          <a:tabLst>
            <a:tab pos="274638" algn="r"/>
            <a:tab pos="388938" algn="r"/>
          </a:tabLst>
          <a:defRPr sz="2800" b="1" dirty="0" smtClean="0">
            <a:solidFill>
              <a:schemeClr val="accent1"/>
            </a:solidFill>
            <a:latin typeface="Arial" pitchFamily="34" charset="0"/>
            <a:ea typeface="Times New Roman" pitchFamily="18" charset="0"/>
            <a:cs typeface="Arabic Transparent" pitchFamily="2" charset="-78"/>
          </a:defRPr>
        </a:defPPr>
      </a:lstStyle>
    </a:sp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3470</TotalTime>
  <Words>2684</Words>
  <Application>Microsoft Office PowerPoint</Application>
  <PresentationFormat>On-screen Show (4:3)</PresentationFormat>
  <Paragraphs>443</Paragraphs>
  <Slides>39</Slides>
  <Notes>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39</vt:i4>
      </vt:variant>
    </vt:vector>
  </HeadingPairs>
  <TitlesOfParts>
    <vt:vector size="50" baseType="lpstr">
      <vt:lpstr>Arabic Transparent</vt:lpstr>
      <vt:lpstr>Arial</vt:lpstr>
      <vt:lpstr>Bookman Old Style</vt:lpstr>
      <vt:lpstr>Calibri</vt:lpstr>
      <vt:lpstr>Cambria</vt:lpstr>
      <vt:lpstr>Constantia</vt:lpstr>
      <vt:lpstr>Microsoft Sans Serif</vt:lpstr>
      <vt:lpstr>Symbol</vt:lpstr>
      <vt:lpstr>Times New Roman</vt:lpstr>
      <vt:lpstr>Wingdings 2</vt:lpstr>
      <vt:lpstr>Débit</vt:lpstr>
      <vt:lpstr>PowerPoint Presentation</vt:lpstr>
      <vt:lpstr>PowerPoint Presentation</vt:lpstr>
      <vt:lpstr>PowerPoint Presentation</vt:lpstr>
      <vt:lpstr>إذا كيف يمكن للمعرفة أن تنشأ ؟  عن طريق الفهم ؟ التفسير ؟ أو البناء ؟  و ما هي طبيعتها ؟   هل هي موضوعية أم لا "ذاتية" ؟ علمية أم غير علمية ؟ قابلة للتحقق والاختبار أم لا ؟ قابلة للفهم؟ ملائمة؟   كاشفة للواقع الملاحظ من طرف الباحث؟...الخ. </vt:lpstr>
      <vt:lpstr>PowerPoint Presentation</vt:lpstr>
      <vt:lpstr>PowerPoint Presentation</vt:lpstr>
      <vt:lpstr>PowerPoint Presentation</vt:lpstr>
      <vt:lpstr>PowerPoint Presentation</vt:lpstr>
      <vt:lpstr>                                </vt:lpstr>
      <vt:lpstr>Les  vraies richesses  sont les méthodes.    F. Nietzsche.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النموذجين البنائي/ التفسيري:   المنطق الاستقرائي (غير البرهاني) و المقاربة التفسيرية  أو الابعادية                                inductive  et  approche Holistico- inductive (Abductive) Logique                تعتمد على الاستقراء الذي ينتقل (عكس الاستنتاج) من الخاص إلى العام  الإبعاد L’Abduction      - يساعد الجزء من الاستقراء الذي يعتمد على استدلال منطقي على إيجاد تفسير أو فهم من أجل أن يصبح قانونا أو قاعدة لا بد أن تختبر.  - في إطار البحث الإبعادي، بناء المعرفة يتم بالاعتماد على طرق خارجة عن المنطق بحيث يلجأ الباحث لأن يستخدم مثلا القياس Analogie أو الاستعارة Métaphore  ... من أجل الفهم أو التفسير، (إنتاج المعرفة عن طريق المقارنات و تقديم تفسيرات لظاهرة ما).    </vt:lpstr>
      <vt:lpstr>PowerPoint Presentation</vt:lpstr>
      <vt:lpstr>PowerPoint Presentation</vt:lpstr>
      <vt:lpstr>PowerPoint Presentation</vt:lpstr>
      <vt:lpstr>PowerPoint Presentation</vt:lpstr>
      <vt:lpstr>PowerPoint Presentation</vt:lpstr>
      <vt:lpstr> إذا كان النموذج الوضعي- الوصفي الاستنتاجي يعتمد على طرق كمية للتحليل  بينما النموذجين الآخرين (التفسيري و البنائي) الاستقرائيين يعتمدان على طرق كيفية للتحليل،   فإلى أي مدى يمكن التوفيق بينهما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aaa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خيضر - بسكرة كلية العلوم الاقتصادية والتجارية وعلوم التسيير مخبر العلوم الاقتصادية     يوم دراسي حول منهجية البحث العلمي  عنوان المداخلة:</dc:title>
  <dc:creator>aaa</dc:creator>
  <cp:lastModifiedBy>Nawel Debla</cp:lastModifiedBy>
  <cp:revision>234</cp:revision>
  <dcterms:created xsi:type="dcterms:W3CDTF">2009-12-29T20:27:59Z</dcterms:created>
  <dcterms:modified xsi:type="dcterms:W3CDTF">2020-12-23T21:41:44Z</dcterms:modified>
</cp:coreProperties>
</file>