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66" r:id="rId3"/>
    <p:sldId id="268" r:id="rId4"/>
    <p:sldId id="269" r:id="rId5"/>
    <p:sldId id="271" r:id="rId6"/>
    <p:sldId id="270" r:id="rId7"/>
    <p:sldId id="267" r:id="rId8"/>
    <p:sldId id="257" r:id="rId9"/>
    <p:sldId id="258" r:id="rId10"/>
    <p:sldId id="259" r:id="rId11"/>
    <p:sldId id="260" r:id="rId12"/>
    <p:sldId id="261" r:id="rId13"/>
    <p:sldId id="263" r:id="rId14"/>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21" autoAdjust="0"/>
    <p:restoredTop sz="94660"/>
  </p:normalViewPr>
  <p:slideViewPr>
    <p:cSldViewPr>
      <p:cViewPr>
        <p:scale>
          <a:sx n="65" d="100"/>
          <a:sy n="65" d="100"/>
        </p:scale>
        <p:origin x="-672" y="3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bg>
      <p:bgRef idx="1002">
        <a:schemeClr val="bg2"/>
      </p:bgRef>
    </p:bg>
    <p:spTree>
      <p:nvGrpSpPr>
        <p:cNvPr id="1" name=""/>
        <p:cNvGrpSpPr/>
        <p:nvPr/>
      </p:nvGrpSpPr>
      <p:grpSpPr>
        <a:xfrm>
          <a:off x="0" y="0"/>
          <a:ext cx="0" cy="0"/>
          <a:chOff x="0" y="0"/>
          <a:chExt cx="0" cy="0"/>
        </a:xfrm>
      </p:grpSpPr>
      <p:sp>
        <p:nvSpPr>
          <p:cNvPr id="9" name="Titr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17" name="Sous-titr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30" name="Espace réservé de la date 29"/>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19" name="Espace réservé du pied de page 18"/>
          <p:cNvSpPr>
            <a:spLocks noGrp="1"/>
          </p:cNvSpPr>
          <p:nvPr>
            <p:ph type="ftr" sz="quarter" idx="11"/>
          </p:nvPr>
        </p:nvSpPr>
        <p:spPr/>
        <p:txBody>
          <a:bodyPr/>
          <a:lstStyle/>
          <a:p>
            <a:endParaRPr lang="fr-BE"/>
          </a:p>
        </p:txBody>
      </p:sp>
      <p:sp>
        <p:nvSpPr>
          <p:cNvPr id="27" name="Espace réservé du numéro de diapositive 26"/>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914401"/>
            <a:ext cx="2057400" cy="5211763"/>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914401"/>
            <a:ext cx="6019800" cy="5211763"/>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contenu 2"/>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bg>
      <p:bgRef idx="1002">
        <a:schemeClr val="bg2"/>
      </p:bgRef>
    </p:bg>
    <p:spTree>
      <p:nvGrpSpPr>
        <p:cNvPr id="1" name=""/>
        <p:cNvGrpSpPr/>
        <p:nvPr/>
      </p:nvGrpSpPr>
      <p:grpSpPr>
        <a:xfrm>
          <a:off x="0" y="0"/>
          <a:ext cx="0" cy="0"/>
          <a:chOff x="0" y="0"/>
          <a:chExt cx="0" cy="0"/>
        </a:xfrm>
      </p:grpSpPr>
      <p:sp>
        <p:nvSpPr>
          <p:cNvPr id="2" name="Titr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a:lstStyle/>
          <a:p>
            <a:r>
              <a:rPr kumimoji="0" lang="fr-FR" smtClean="0"/>
              <a:t>Cliquez pour modifier le style du titre</a:t>
            </a:r>
            <a:endParaRPr kumimoji="0" lang="en-US"/>
          </a:p>
        </p:txBody>
      </p:sp>
      <p:sp>
        <p:nvSpPr>
          <p:cNvPr id="3" name="Espace réservé du contenu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u contenu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229600" cy="1143000"/>
          </a:xfrm>
        </p:spPr>
        <p:txBody>
          <a:bodyPr tIns="45720" anchor="b"/>
          <a:lstStyle>
            <a:lvl1pPr>
              <a:defRPr/>
            </a:lvl1pPr>
          </a:lstStyle>
          <a:p>
            <a:r>
              <a:rPr kumimoji="0" lang="fr-FR" smtClean="0"/>
              <a:t>Cliquez pour modifier le style du titre</a:t>
            </a:r>
            <a:endParaRPr kumimoji="0" lang="en-US"/>
          </a:p>
        </p:txBody>
      </p:sp>
      <p:sp>
        <p:nvSpPr>
          <p:cNvPr id="3" name="Espace réservé du texte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texte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5" name="Espace réservé du contenu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6" name="Espace réservé du contenu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fr-FR" smtClean="0"/>
              <a:t>Cliquez pour modifier le style du titre</a:t>
            </a:r>
            <a:endParaRPr kumimoji="0" lang="en-US"/>
          </a:p>
        </p:txBody>
      </p:sp>
      <p:sp>
        <p:nvSpPr>
          <p:cNvPr id="3" name="Espace réservé du texte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9" name="Rogner et arrondir un rectangle à un seul coi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angle rect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r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fr-FR" smtClean="0"/>
              <a:t>Cliquez pour modifier le style du titre</a:t>
            </a:r>
            <a:endParaRPr kumimoji="0" lang="en-US"/>
          </a:p>
        </p:txBody>
      </p:sp>
      <p:sp>
        <p:nvSpPr>
          <p:cNvPr id="4" name="Espace réservé du texte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28/12/2020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a:xfrm>
            <a:off x="8077200" y="6356350"/>
            <a:ext cx="609600" cy="365125"/>
          </a:xfrm>
        </p:spPr>
        <p:txBody>
          <a:bodyPr/>
          <a:lstStyle/>
          <a:p>
            <a:fld id="{CF4668DC-857F-487D-BFFA-8C0CA5037977}" type="slidenum">
              <a:rPr lang="fr-BE" smtClean="0"/>
              <a:pPr/>
              <a:t>‹N°›</a:t>
            </a:fld>
            <a:endParaRPr lang="fr-BE"/>
          </a:p>
        </p:txBody>
      </p:sp>
      <p:sp>
        <p:nvSpPr>
          <p:cNvPr id="3" name="Espace réservé pour une image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fr-FR" smtClean="0"/>
              <a:t>Cliquez sur l'icône pour ajouter une image</a:t>
            </a:r>
            <a:endParaRPr kumimoji="0" lang="en-US" dirty="0"/>
          </a:p>
        </p:txBody>
      </p:sp>
      <p:sp>
        <p:nvSpPr>
          <p:cNvPr id="10" name="Forme lib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e lib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e lib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e lib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ce réservé du titre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fr-FR" smtClean="0"/>
              <a:t>Cliquez pour modifier le style du titre</a:t>
            </a:r>
            <a:endParaRPr kumimoji="0" lang="en-US"/>
          </a:p>
        </p:txBody>
      </p:sp>
      <p:sp>
        <p:nvSpPr>
          <p:cNvPr id="30" name="Espace réservé du texte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0" name="Espace réservé de la date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AA309A6D-C09C-4548-B29A-6CF363A7E532}" type="datetimeFigureOut">
              <a:rPr lang="fr-FR" smtClean="0"/>
              <a:pPr/>
              <a:t>28/12/2020</a:t>
            </a:fld>
            <a:endParaRPr lang="fr-BE"/>
          </a:p>
        </p:txBody>
      </p:sp>
      <p:sp>
        <p:nvSpPr>
          <p:cNvPr id="22" name="Espace réservé du pied de page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r-BE"/>
          </a:p>
        </p:txBody>
      </p:sp>
      <p:sp>
        <p:nvSpPr>
          <p:cNvPr id="18" name="Espace réservé du numéro de diapositiv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F4668DC-857F-487D-BFFA-8C0CA5037977}" type="slidenum">
              <a:rPr lang="fr-BE" smtClean="0"/>
              <a:pPr/>
              <a:t>‹N°›</a:t>
            </a:fld>
            <a:endParaRPr lang="fr-BE"/>
          </a:p>
        </p:txBody>
      </p:sp>
      <p:grpSp>
        <p:nvGrpSpPr>
          <p:cNvPr id="2" name="Groupe 1"/>
          <p:cNvGrpSpPr/>
          <p:nvPr/>
        </p:nvGrpSpPr>
        <p:grpSpPr>
          <a:xfrm>
            <a:off x="-19017" y="202408"/>
            <a:ext cx="9180548" cy="649224"/>
            <a:chOff x="-19045" y="216550"/>
            <a:chExt cx="9180548" cy="649224"/>
          </a:xfrm>
        </p:grpSpPr>
        <p:sp>
          <p:nvSpPr>
            <p:cNvPr id="12" name="Forme lib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e lib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www.teteamodeler.com/ecologie/biologie/index.asp" TargetMode="External"/><Relationship Id="rId2" Type="http://schemas.openxmlformats.org/officeDocument/2006/relationships/hyperlink" Target="http://fr.wikipedia.org/wiki/Grec_ancien" TargetMode="External"/><Relationship Id="rId1" Type="http://schemas.openxmlformats.org/officeDocument/2006/relationships/slideLayout" Target="../slideLayouts/slideLayout7.xml"/><Relationship Id="rId4" Type="http://schemas.openxmlformats.org/officeDocument/2006/relationships/hyperlink" Target="http://www.teteamodeler.com/ecologie/biologie/vivant/definition-vivant.asp"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fr.wikipedia.org/wiki/V%C3%A9g%C3%A9tal" TargetMode="External"/><Relationship Id="rId7" Type="http://schemas.openxmlformats.org/officeDocument/2006/relationships/hyperlink" Target="http://fr.wikipedia.org/wiki/Mati%C3%A8re_organique" TargetMode="External"/><Relationship Id="rId2" Type="http://schemas.openxmlformats.org/officeDocument/2006/relationships/hyperlink" Target="http://fr.wikipedia.org/wiki/Science" TargetMode="External"/><Relationship Id="rId1" Type="http://schemas.openxmlformats.org/officeDocument/2006/relationships/slideLayout" Target="../slideLayouts/slideLayout7.xml"/><Relationship Id="rId6" Type="http://schemas.openxmlformats.org/officeDocument/2006/relationships/hyperlink" Target="http://fr.wikipedia.org/wiki/Organismes_vivants" TargetMode="External"/><Relationship Id="rId5" Type="http://schemas.openxmlformats.org/officeDocument/2006/relationships/hyperlink" Target="http://fr.wikipedia.org/wiki/Eucaryote" TargetMode="External"/><Relationship Id="rId4" Type="http://schemas.openxmlformats.org/officeDocument/2006/relationships/hyperlink" Target="http://fr.wikipedia.org/wiki/Anima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www.toupie.org/Dictionnaire/Environnement.htm"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fr.wikipedia.org/wiki/Organite" TargetMode="External"/><Relationship Id="rId7" Type="http://schemas.openxmlformats.org/officeDocument/2006/relationships/hyperlink" Target="http://fr.wikipedia.org/wiki/Organe" TargetMode="External"/><Relationship Id="rId2" Type="http://schemas.openxmlformats.org/officeDocument/2006/relationships/hyperlink" Target="http://fr.wikipedia.org/wiki/Cellule_(biologie)" TargetMode="External"/><Relationship Id="rId1" Type="http://schemas.openxmlformats.org/officeDocument/2006/relationships/slideLayout" Target="../slideLayouts/slideLayout7.xml"/><Relationship Id="rId6" Type="http://schemas.openxmlformats.org/officeDocument/2006/relationships/hyperlink" Target="http://fr.wikipedia.org/wiki/Tissu_biologique" TargetMode="External"/><Relationship Id="rId5" Type="http://schemas.openxmlformats.org/officeDocument/2006/relationships/hyperlink" Target="http://fr.wikipedia.org/wiki/Virus" TargetMode="External"/><Relationship Id="rId4" Type="http://schemas.openxmlformats.org/officeDocument/2006/relationships/hyperlink" Target="http://fr.wikipedia.org/wiki/%C3%8Atre_vivan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fr.wikipedia.org/wiki/Animal" TargetMode="External"/><Relationship Id="rId2" Type="http://schemas.openxmlformats.org/officeDocument/2006/relationships/hyperlink" Target="http://fr.wikipedia.org/wiki/Esp%C3%A8ce" TargetMode="External"/><Relationship Id="rId1" Type="http://schemas.openxmlformats.org/officeDocument/2006/relationships/slideLayout" Target="../slideLayouts/slideLayout7.xml"/><Relationship Id="rId5" Type="http://schemas.openxmlformats.org/officeDocument/2006/relationships/hyperlink" Target="http://fr.wikipedia.org/wiki/%C3%89cosyst%C3%A8me" TargetMode="External"/><Relationship Id="rId4" Type="http://schemas.openxmlformats.org/officeDocument/2006/relationships/hyperlink" Target="http://fr.wikipedia.org/wiki/Plant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fr.wikipedia.org/wiki/Mitochondries" TargetMode="External"/><Relationship Id="rId2" Type="http://schemas.openxmlformats.org/officeDocument/2006/relationships/hyperlink" Target="http://fr.wikipedia.org/wiki/Noyau_(biologie)" TargetMode="External"/><Relationship Id="rId1" Type="http://schemas.openxmlformats.org/officeDocument/2006/relationships/slideLayout" Target="../slideLayouts/slideLayout7.xml"/><Relationship Id="rId4" Type="http://schemas.openxmlformats.org/officeDocument/2006/relationships/hyperlink" Target="http://fr.wikipedia.org/wiki/Cellule_(biologie)"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a:xfrm>
            <a:off x="-1285916" y="1357298"/>
            <a:ext cx="7851648" cy="1828800"/>
          </a:xfrm>
        </p:spPr>
        <p:txBody>
          <a:bodyPr/>
          <a:lstStyle/>
          <a:p>
            <a:r>
              <a:rPr lang="fr-FR" sz="6000" dirty="0" smtClean="0">
                <a:solidFill>
                  <a:srgbClr val="FFFF00"/>
                </a:solidFill>
              </a:rPr>
              <a:t>Terminologie</a:t>
            </a:r>
            <a:endParaRPr lang="fr-FR" sz="6000" dirty="0">
              <a:solidFill>
                <a:srgbClr val="FFFF00"/>
              </a:solidFill>
            </a:endParaRPr>
          </a:p>
        </p:txBody>
      </p:sp>
      <p:sp>
        <p:nvSpPr>
          <p:cNvPr id="3" name="Sous-titre 2"/>
          <p:cNvSpPr>
            <a:spLocks noGrp="1"/>
          </p:cNvSpPr>
          <p:nvPr>
            <p:ph type="subTitle" idx="1"/>
          </p:nvPr>
        </p:nvSpPr>
        <p:spPr/>
        <p:txBody>
          <a:bodyPr/>
          <a:lstStyle/>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643050"/>
            <a:ext cx="1713354" cy="523220"/>
          </a:xfrm>
          <a:prstGeom prst="rect">
            <a:avLst/>
          </a:prstGeom>
        </p:spPr>
        <p:txBody>
          <a:bodyPr wrap="none">
            <a:spAutoFit/>
          </a:bodyPr>
          <a:lstStyle/>
          <a:p>
            <a:r>
              <a:rPr lang="fr-FR" sz="2800" b="1" dirty="0" smtClean="0"/>
              <a:t>Antigène</a:t>
            </a:r>
            <a:endParaRPr lang="fr-FR" sz="2800" dirty="0"/>
          </a:p>
        </p:txBody>
      </p:sp>
      <p:sp>
        <p:nvSpPr>
          <p:cNvPr id="3" name="Rectangle 2"/>
          <p:cNvSpPr/>
          <p:nvPr/>
        </p:nvSpPr>
        <p:spPr>
          <a:xfrm>
            <a:off x="2571736" y="1071546"/>
            <a:ext cx="5929354" cy="1815882"/>
          </a:xfrm>
          <a:prstGeom prst="rect">
            <a:avLst/>
          </a:prstGeom>
        </p:spPr>
        <p:txBody>
          <a:bodyPr wrap="square">
            <a:spAutoFit/>
          </a:bodyPr>
          <a:lstStyle/>
          <a:p>
            <a:r>
              <a:rPr lang="fr-FR" sz="2800" b="1" dirty="0" smtClean="0"/>
              <a:t>Substance </a:t>
            </a:r>
            <a:r>
              <a:rPr lang="fr-FR" sz="2800" b="1" dirty="0" smtClean="0"/>
              <a:t>reconnue comme étrangère qui induit des réactions de défense, notamment la production d’anticorps.</a:t>
            </a:r>
            <a:endParaRPr lang="fr-FR" sz="2800" dirty="0"/>
          </a:p>
        </p:txBody>
      </p:sp>
      <p:sp>
        <p:nvSpPr>
          <p:cNvPr id="4" name="Rectangle 3"/>
          <p:cNvSpPr/>
          <p:nvPr/>
        </p:nvSpPr>
        <p:spPr>
          <a:xfrm>
            <a:off x="642910" y="3500438"/>
            <a:ext cx="2126801" cy="523220"/>
          </a:xfrm>
          <a:prstGeom prst="rect">
            <a:avLst/>
          </a:prstGeom>
        </p:spPr>
        <p:txBody>
          <a:bodyPr wrap="none">
            <a:spAutoFit/>
          </a:bodyPr>
          <a:lstStyle/>
          <a:p>
            <a:r>
              <a:rPr lang="fr-FR" sz="2800" b="1" dirty="0" smtClean="0"/>
              <a:t>Leucocytes </a:t>
            </a:r>
            <a:endParaRPr lang="fr-FR" sz="2800" dirty="0"/>
          </a:p>
        </p:txBody>
      </p:sp>
      <p:sp>
        <p:nvSpPr>
          <p:cNvPr id="5" name="Rectangle 4"/>
          <p:cNvSpPr/>
          <p:nvPr/>
        </p:nvSpPr>
        <p:spPr>
          <a:xfrm>
            <a:off x="4143372" y="3429000"/>
            <a:ext cx="3028586" cy="523220"/>
          </a:xfrm>
          <a:prstGeom prst="rect">
            <a:avLst/>
          </a:prstGeom>
        </p:spPr>
        <p:txBody>
          <a:bodyPr wrap="none">
            <a:spAutoFit/>
          </a:bodyPr>
          <a:lstStyle/>
          <a:p>
            <a:r>
              <a:rPr lang="fr-FR" b="1" dirty="0" smtClean="0"/>
              <a:t> </a:t>
            </a:r>
            <a:r>
              <a:rPr lang="fr-FR" sz="2800" b="1" dirty="0" smtClean="0"/>
              <a:t>Globules blancs.</a:t>
            </a:r>
            <a:endParaRPr lang="fr-FR" sz="2800" dirty="0"/>
          </a:p>
        </p:txBody>
      </p:sp>
      <p:sp>
        <p:nvSpPr>
          <p:cNvPr id="6" name="Rectangle 5"/>
          <p:cNvSpPr/>
          <p:nvPr/>
        </p:nvSpPr>
        <p:spPr>
          <a:xfrm>
            <a:off x="642910" y="5072074"/>
            <a:ext cx="1130118" cy="523220"/>
          </a:xfrm>
          <a:prstGeom prst="rect">
            <a:avLst/>
          </a:prstGeom>
        </p:spPr>
        <p:txBody>
          <a:bodyPr wrap="none">
            <a:spAutoFit/>
          </a:bodyPr>
          <a:lstStyle/>
          <a:p>
            <a:r>
              <a:rPr lang="fr-FR" sz="2800" b="1" dirty="0" smtClean="0"/>
              <a:t>Acide</a:t>
            </a:r>
            <a:endParaRPr lang="fr-FR" sz="2800" dirty="0"/>
          </a:p>
        </p:txBody>
      </p:sp>
      <p:sp>
        <p:nvSpPr>
          <p:cNvPr id="7" name="Rectangle 6"/>
          <p:cNvSpPr/>
          <p:nvPr/>
        </p:nvSpPr>
        <p:spPr>
          <a:xfrm>
            <a:off x="3571868" y="4572008"/>
            <a:ext cx="4572000" cy="954107"/>
          </a:xfrm>
          <a:prstGeom prst="rect">
            <a:avLst/>
          </a:prstGeom>
        </p:spPr>
        <p:txBody>
          <a:bodyPr>
            <a:spAutoFit/>
          </a:bodyPr>
          <a:lstStyle/>
          <a:p>
            <a:r>
              <a:rPr lang="fr-FR" sz="2800" b="1" dirty="0" smtClean="0"/>
              <a:t>molécule comportant un groupe (-COOH)</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box(in)">
                                      <p:cBhvr>
                                        <p:cTn id="23" dur="500"/>
                                        <p:tgtEl>
                                          <p:spTgt spid="5"/>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ppt_x"/>
                                          </p:val>
                                        </p:tav>
                                        <p:tav tm="100000">
                                          <p:val>
                                            <p:strVal val="#ppt_x"/>
                                          </p:val>
                                        </p:tav>
                                      </p:tavLst>
                                    </p:anim>
                                    <p:anim calcmode="lin" valueType="num">
                                      <p:cBhvr additive="base">
                                        <p:cTn id="2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5"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checkerboard(across)">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714488"/>
            <a:ext cx="1985800" cy="523220"/>
          </a:xfrm>
          <a:prstGeom prst="rect">
            <a:avLst/>
          </a:prstGeom>
        </p:spPr>
        <p:txBody>
          <a:bodyPr wrap="none">
            <a:spAutoFit/>
          </a:bodyPr>
          <a:lstStyle/>
          <a:p>
            <a:r>
              <a:rPr lang="fr-FR" sz="2800" b="1" dirty="0" smtClean="0"/>
              <a:t>Nutriment</a:t>
            </a:r>
            <a:endParaRPr lang="fr-FR" sz="2800" dirty="0"/>
          </a:p>
        </p:txBody>
      </p:sp>
      <p:sp>
        <p:nvSpPr>
          <p:cNvPr id="3" name="Rectangle 2"/>
          <p:cNvSpPr/>
          <p:nvPr/>
        </p:nvSpPr>
        <p:spPr>
          <a:xfrm>
            <a:off x="2643174" y="1285860"/>
            <a:ext cx="6215106" cy="2677656"/>
          </a:xfrm>
          <a:prstGeom prst="rect">
            <a:avLst/>
          </a:prstGeom>
        </p:spPr>
        <p:txBody>
          <a:bodyPr wrap="square">
            <a:spAutoFit/>
          </a:bodyPr>
          <a:lstStyle/>
          <a:p>
            <a:r>
              <a:rPr lang="fr-FR" sz="2800" b="1" dirty="0" smtClean="0"/>
              <a:t>Molécule d'origine alimentaire pouvant être absorbée telle quelle dans l'organisme, tels le glucose ou les vitamines. Les nutriments sont souvent les produits de la digestion des aliments.</a:t>
            </a:r>
            <a:endParaRPr lang="fr-FR" sz="2800" dirty="0"/>
          </a:p>
        </p:txBody>
      </p:sp>
      <p:sp>
        <p:nvSpPr>
          <p:cNvPr id="4" name="Rectangle 3"/>
          <p:cNvSpPr/>
          <p:nvPr/>
        </p:nvSpPr>
        <p:spPr>
          <a:xfrm>
            <a:off x="785786" y="4357694"/>
            <a:ext cx="3805978" cy="523220"/>
          </a:xfrm>
          <a:prstGeom prst="rect">
            <a:avLst/>
          </a:prstGeom>
        </p:spPr>
        <p:txBody>
          <a:bodyPr wrap="none">
            <a:spAutoFit/>
          </a:bodyPr>
          <a:lstStyle/>
          <a:p>
            <a:r>
              <a:rPr lang="fr-FR" sz="2800" b="1" dirty="0" smtClean="0"/>
              <a:t>Réaction irréversible </a:t>
            </a:r>
            <a:endParaRPr lang="fr-FR" sz="2800" dirty="0"/>
          </a:p>
        </p:txBody>
      </p:sp>
      <p:sp>
        <p:nvSpPr>
          <p:cNvPr id="5" name="Rectangle 4"/>
          <p:cNvSpPr/>
          <p:nvPr/>
        </p:nvSpPr>
        <p:spPr>
          <a:xfrm>
            <a:off x="2000232" y="5214950"/>
            <a:ext cx="6967548" cy="523220"/>
          </a:xfrm>
          <a:prstGeom prst="rect">
            <a:avLst/>
          </a:prstGeom>
        </p:spPr>
        <p:txBody>
          <a:bodyPr wrap="none">
            <a:spAutoFit/>
          </a:bodyPr>
          <a:lstStyle/>
          <a:p>
            <a:r>
              <a:rPr lang="fr-FR" b="1" dirty="0" smtClean="0"/>
              <a:t> </a:t>
            </a:r>
            <a:r>
              <a:rPr lang="fr-FR" sz="2800" b="1" dirty="0" smtClean="0"/>
              <a:t>Réaction qui ne se fait que dans un sens</a:t>
            </a:r>
            <a:r>
              <a:rPr lang="fr-FR" b="1" dirty="0" smtClean="0"/>
              <a:t>.</a:t>
            </a:r>
            <a:endParaRPr lang="fr-F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heckerboard(across)">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2910" y="1571612"/>
            <a:ext cx="1324080" cy="523220"/>
          </a:xfrm>
          <a:prstGeom prst="rect">
            <a:avLst/>
          </a:prstGeom>
        </p:spPr>
        <p:txBody>
          <a:bodyPr wrap="none">
            <a:spAutoFit/>
          </a:bodyPr>
          <a:lstStyle/>
          <a:p>
            <a:r>
              <a:rPr lang="fr-FR" sz="2800" b="1" dirty="0" smtClean="0"/>
              <a:t>Acaule</a:t>
            </a:r>
            <a:endParaRPr lang="fr-FR" sz="2800" dirty="0"/>
          </a:p>
        </p:txBody>
      </p:sp>
      <p:sp>
        <p:nvSpPr>
          <p:cNvPr id="3" name="Rectangle 2"/>
          <p:cNvSpPr/>
          <p:nvPr/>
        </p:nvSpPr>
        <p:spPr>
          <a:xfrm>
            <a:off x="2357422" y="1500174"/>
            <a:ext cx="6654450" cy="523220"/>
          </a:xfrm>
          <a:prstGeom prst="rect">
            <a:avLst/>
          </a:prstGeom>
        </p:spPr>
        <p:txBody>
          <a:bodyPr wrap="none">
            <a:spAutoFit/>
          </a:bodyPr>
          <a:lstStyle/>
          <a:p>
            <a:r>
              <a:rPr lang="fr-FR" sz="2800" b="1" dirty="0" smtClean="0"/>
              <a:t>sans tige ou à tige extrêmement courte</a:t>
            </a:r>
            <a:endParaRPr lang="fr-FR" sz="2800" dirty="0"/>
          </a:p>
        </p:txBody>
      </p:sp>
      <p:sp>
        <p:nvSpPr>
          <p:cNvPr id="4" name="Rectangle 3"/>
          <p:cNvSpPr/>
          <p:nvPr/>
        </p:nvSpPr>
        <p:spPr>
          <a:xfrm>
            <a:off x="714348" y="2500306"/>
            <a:ext cx="1755609" cy="523220"/>
          </a:xfrm>
          <a:prstGeom prst="rect">
            <a:avLst/>
          </a:prstGeom>
        </p:spPr>
        <p:txBody>
          <a:bodyPr wrap="none">
            <a:spAutoFit/>
          </a:bodyPr>
          <a:lstStyle/>
          <a:p>
            <a:r>
              <a:rPr lang="fr-FR" sz="2800" b="1" dirty="0" smtClean="0"/>
              <a:t>apical(e) </a:t>
            </a:r>
            <a:endParaRPr lang="fr-FR" sz="2800" dirty="0"/>
          </a:p>
        </p:txBody>
      </p:sp>
      <p:sp>
        <p:nvSpPr>
          <p:cNvPr id="5" name="Rectangle 4"/>
          <p:cNvSpPr/>
          <p:nvPr/>
        </p:nvSpPr>
        <p:spPr>
          <a:xfrm>
            <a:off x="2786050" y="2571744"/>
            <a:ext cx="5406224" cy="523220"/>
          </a:xfrm>
          <a:prstGeom prst="rect">
            <a:avLst/>
          </a:prstGeom>
        </p:spPr>
        <p:txBody>
          <a:bodyPr wrap="none">
            <a:spAutoFit/>
          </a:bodyPr>
          <a:lstStyle/>
          <a:p>
            <a:r>
              <a:rPr lang="fr-FR" b="1" dirty="0" smtClean="0"/>
              <a:t> </a:t>
            </a:r>
            <a:r>
              <a:rPr lang="fr-FR" sz="2800" b="1" dirty="0" smtClean="0"/>
              <a:t>situé à l’extrémité d’un organe.</a:t>
            </a:r>
            <a:endParaRPr lang="fr-FR" sz="2800" dirty="0"/>
          </a:p>
        </p:txBody>
      </p:sp>
      <p:sp>
        <p:nvSpPr>
          <p:cNvPr id="6" name="Rectangle 5"/>
          <p:cNvSpPr/>
          <p:nvPr/>
        </p:nvSpPr>
        <p:spPr>
          <a:xfrm>
            <a:off x="857224" y="3500438"/>
            <a:ext cx="1819216" cy="523220"/>
          </a:xfrm>
          <a:prstGeom prst="rect">
            <a:avLst/>
          </a:prstGeom>
        </p:spPr>
        <p:txBody>
          <a:bodyPr wrap="none">
            <a:spAutoFit/>
          </a:bodyPr>
          <a:lstStyle/>
          <a:p>
            <a:r>
              <a:rPr lang="fr-FR" sz="2800" b="1" dirty="0" smtClean="0"/>
              <a:t>Caryopse </a:t>
            </a:r>
            <a:endParaRPr lang="fr-FR" sz="2800" dirty="0"/>
          </a:p>
        </p:txBody>
      </p:sp>
      <p:sp>
        <p:nvSpPr>
          <p:cNvPr id="7" name="Rectangle 6"/>
          <p:cNvSpPr/>
          <p:nvPr/>
        </p:nvSpPr>
        <p:spPr>
          <a:xfrm>
            <a:off x="2714612" y="3429000"/>
            <a:ext cx="6000776" cy="1384995"/>
          </a:xfrm>
          <a:prstGeom prst="rect">
            <a:avLst/>
          </a:prstGeom>
        </p:spPr>
        <p:txBody>
          <a:bodyPr wrap="square">
            <a:spAutoFit/>
          </a:bodyPr>
          <a:lstStyle/>
          <a:p>
            <a:r>
              <a:rPr lang="fr-FR" sz="2800" b="1" dirty="0" smtClean="0"/>
              <a:t>fruit sec, propre aux </a:t>
            </a:r>
            <a:r>
              <a:rPr lang="fr-FR" sz="2800" b="1" dirty="0" err="1" smtClean="0"/>
              <a:t>Poaceae</a:t>
            </a:r>
            <a:r>
              <a:rPr lang="fr-FR" sz="2800" b="1" dirty="0" smtClean="0"/>
              <a:t>, dont la graine est soudée à la paroi interne du fruit.</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amond(in)">
                                      <p:cBhvr>
                                        <p:cTn id="17" dur="20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additive="base">
                                        <p:cTn id="22" dur="500" fill="hold"/>
                                        <p:tgtEl>
                                          <p:spTgt spid="5"/>
                                        </p:tgtEl>
                                        <p:attrNameLst>
                                          <p:attrName>ppt_x</p:attrName>
                                        </p:attrNameLst>
                                      </p:cBhvr>
                                      <p:tavLst>
                                        <p:tav tm="0">
                                          <p:val>
                                            <p:strVal val="#ppt_x"/>
                                          </p:val>
                                        </p:tav>
                                        <p:tav tm="100000">
                                          <p:val>
                                            <p:strVal val="#ppt_x"/>
                                          </p:val>
                                        </p:tav>
                                      </p:tavLst>
                                    </p:anim>
                                    <p:anim calcmode="lin" valueType="num">
                                      <p:cBhvr additive="base">
                                        <p:cTn id="23"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5" presetClass="entr" presetSubtype="10"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checkerboard(across)">
                                      <p:cBhvr>
                                        <p:cTn id="28" dur="500"/>
                                        <p:tgtEl>
                                          <p:spTgt spid="6"/>
                                        </p:tgtEl>
                                      </p:cBhvr>
                                    </p:animEffect>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7"/>
                                        </p:tgtEl>
                                        <p:attrNameLst>
                                          <p:attrName>style.visibility</p:attrName>
                                        </p:attrNameLst>
                                      </p:cBhvr>
                                      <p:to>
                                        <p:strVal val="visible"/>
                                      </p:to>
                                    </p:set>
                                    <p:anim calcmode="lin" valueType="num">
                                      <p:cBhvr additive="base">
                                        <p:cTn id="33" dur="500" fill="hold"/>
                                        <p:tgtEl>
                                          <p:spTgt spid="7"/>
                                        </p:tgtEl>
                                        <p:attrNameLst>
                                          <p:attrName>ppt_x</p:attrName>
                                        </p:attrNameLst>
                                      </p:cBhvr>
                                      <p:tavLst>
                                        <p:tav tm="0">
                                          <p:val>
                                            <p:strVal val="#ppt_x"/>
                                          </p:val>
                                        </p:tav>
                                        <p:tav tm="100000">
                                          <p:val>
                                            <p:strVal val="#ppt_x"/>
                                          </p:val>
                                        </p:tav>
                                      </p:tavLst>
                                    </p:anim>
                                    <p:anim calcmode="lin" valueType="num">
                                      <p:cBhvr additive="base">
                                        <p:cTn id="34"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5786" y="1571612"/>
            <a:ext cx="1958549" cy="523220"/>
          </a:xfrm>
          <a:prstGeom prst="rect">
            <a:avLst/>
          </a:prstGeom>
        </p:spPr>
        <p:txBody>
          <a:bodyPr wrap="none">
            <a:spAutoFit/>
          </a:bodyPr>
          <a:lstStyle/>
          <a:p>
            <a:r>
              <a:rPr lang="fr-FR" sz="2800" b="1" dirty="0" smtClean="0"/>
              <a:t>Caulinaire</a:t>
            </a:r>
            <a:endParaRPr lang="fr-FR" sz="2800" dirty="0"/>
          </a:p>
        </p:txBody>
      </p:sp>
      <p:sp>
        <p:nvSpPr>
          <p:cNvPr id="3" name="Rectangle 2"/>
          <p:cNvSpPr/>
          <p:nvPr/>
        </p:nvSpPr>
        <p:spPr>
          <a:xfrm>
            <a:off x="2928926" y="1500174"/>
            <a:ext cx="5992731" cy="523220"/>
          </a:xfrm>
          <a:prstGeom prst="rect">
            <a:avLst/>
          </a:prstGeom>
        </p:spPr>
        <p:txBody>
          <a:bodyPr wrap="none">
            <a:spAutoFit/>
          </a:bodyPr>
          <a:lstStyle/>
          <a:p>
            <a:r>
              <a:rPr lang="fr-FR" sz="2800" b="1" dirty="0" smtClean="0"/>
              <a:t>se dit d'un organe inséré sur la tige</a:t>
            </a:r>
            <a:endParaRPr lang="fr-FR" sz="2800" dirty="0"/>
          </a:p>
        </p:txBody>
      </p:sp>
      <p:sp>
        <p:nvSpPr>
          <p:cNvPr id="4" name="Rectangle 3"/>
          <p:cNvSpPr/>
          <p:nvPr/>
        </p:nvSpPr>
        <p:spPr>
          <a:xfrm>
            <a:off x="785786" y="2428868"/>
            <a:ext cx="2279791" cy="523220"/>
          </a:xfrm>
          <a:prstGeom prst="rect">
            <a:avLst/>
          </a:prstGeom>
        </p:spPr>
        <p:txBody>
          <a:bodyPr wrap="none">
            <a:spAutoFit/>
          </a:bodyPr>
          <a:lstStyle/>
          <a:p>
            <a:r>
              <a:rPr lang="fr-FR" sz="2800" b="1" dirty="0" err="1" smtClean="0"/>
              <a:t>Allélopathie</a:t>
            </a:r>
            <a:endParaRPr lang="fr-FR" sz="2800" dirty="0"/>
          </a:p>
        </p:txBody>
      </p:sp>
      <p:sp>
        <p:nvSpPr>
          <p:cNvPr id="3073" name="Rectangle 1"/>
          <p:cNvSpPr>
            <a:spLocks noChangeArrowheads="1"/>
          </p:cNvSpPr>
          <p:nvPr/>
        </p:nvSpPr>
        <p:spPr bwMode="auto">
          <a:xfrm>
            <a:off x="857949" y="3357562"/>
            <a:ext cx="8286051" cy="181588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Tout effet direct ou indirect, positif ou n</a:t>
            </a:r>
            <a:r>
              <a:rPr kumimoji="0" lang="fr-FR" sz="2800"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gatif,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d'une plante (micro-organismes inclus) sur une autre</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par le biais de compos</a:t>
            </a:r>
            <a:r>
              <a:rPr kumimoji="0" lang="fr-FR" sz="2800"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 biochimiques lib</a:t>
            </a:r>
            <a:r>
              <a:rPr kumimoji="0" lang="fr-FR" sz="2800"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a:t>
            </a:r>
            <a:r>
              <a:rPr kumimoji="0" lang="fr-FR" sz="2800"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s  </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dans l'environnement.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checkerboard(across)">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3073"/>
                                        </p:tgtEl>
                                        <p:attrNameLst>
                                          <p:attrName>style.visibility</p:attrName>
                                        </p:attrNameLst>
                                      </p:cBhvr>
                                      <p:to>
                                        <p:strVal val="visible"/>
                                      </p:to>
                                    </p:set>
                                    <p:animEffect transition="in" filter="diamond(in)">
                                      <p:cBhvr>
                                        <p:cTn id="23" dur="2000"/>
                                        <p:tgtEl>
                                          <p:spTgt spid="30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307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71472" y="785794"/>
            <a:ext cx="1595309" cy="523220"/>
          </a:xfrm>
          <a:prstGeom prst="rect">
            <a:avLst/>
          </a:prstGeom>
        </p:spPr>
        <p:txBody>
          <a:bodyPr wrap="none">
            <a:spAutoFit/>
          </a:bodyPr>
          <a:lstStyle/>
          <a:p>
            <a:r>
              <a:rPr lang="fr-FR" sz="2800" b="1" dirty="0" smtClean="0"/>
              <a:t>Biologie</a:t>
            </a:r>
            <a:endParaRPr lang="fr-FR" sz="2800" dirty="0"/>
          </a:p>
        </p:txBody>
      </p:sp>
      <p:sp>
        <p:nvSpPr>
          <p:cNvPr id="23553" name="Rectangle 1"/>
          <p:cNvSpPr>
            <a:spLocks noChangeArrowheads="1"/>
          </p:cNvSpPr>
          <p:nvPr/>
        </p:nvSpPr>
        <p:spPr bwMode="auto">
          <a:xfrm>
            <a:off x="1" y="1500174"/>
            <a:ext cx="8072462" cy="3970318"/>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000" b="1" i="0" u="none" strike="noStrike" cap="none" normalizeH="0" baseline="0" dirty="0" smtClean="0">
                <a:ln>
                  <a:noFill/>
                </a:ln>
                <a:effectLst/>
                <a:cs typeface="Arial" pitchFamily="34" charset="0"/>
              </a:rPr>
              <a:t> </a:t>
            </a:r>
            <a:r>
              <a:rPr kumimoji="0" lang="fr-FR" sz="2800" b="1" i="0" u="none" strike="noStrike" cap="none" normalizeH="0" baseline="0" dirty="0" smtClean="0">
                <a:ln>
                  <a:noFill/>
                </a:ln>
                <a:effectLst/>
                <a:cs typeface="Arial" pitchFamily="34" charset="0"/>
              </a:rPr>
              <a:t>Le terme biologie est formé par la composition des deux mots </a:t>
            </a:r>
            <a:r>
              <a:rPr kumimoji="0" lang="fr-FR" sz="2800" b="1" i="0" u="none" strike="noStrike" cap="none" normalizeH="0" baseline="0" dirty="0" smtClean="0">
                <a:ln>
                  <a:noFill/>
                </a:ln>
                <a:effectLst/>
                <a:cs typeface="Arial" pitchFamily="34" charset="0"/>
                <a:hlinkClick r:id="rId2" tooltip="Grec ancien"/>
              </a:rPr>
              <a:t>grecs</a:t>
            </a:r>
            <a:r>
              <a:rPr kumimoji="0" lang="fr-FR" sz="2800" b="1" i="0" u="none" strike="noStrike" cap="none" normalizeH="0" baseline="0" dirty="0" smtClean="0">
                <a:ln>
                  <a:noFill/>
                </a:ln>
                <a:effectLst/>
                <a:cs typeface="Arial" pitchFamily="34" charset="0"/>
              </a:rPr>
              <a:t>  </a:t>
            </a:r>
            <a:r>
              <a:rPr kumimoji="0" lang="fr-FR" sz="2800" b="1" i="1" u="none" strike="noStrike" cap="none" normalizeH="0" baseline="0" dirty="0" smtClean="0">
                <a:ln>
                  <a:noFill/>
                </a:ln>
                <a:effectLst/>
                <a:cs typeface="Arial" pitchFamily="34" charset="0"/>
              </a:rPr>
              <a:t>bios</a:t>
            </a:r>
            <a:r>
              <a:rPr kumimoji="0" lang="fr-FR" sz="2800" b="1" i="0" u="none" strike="noStrike" cap="none" normalizeH="0" baseline="0" dirty="0" smtClean="0">
                <a:ln>
                  <a:noFill/>
                </a:ln>
                <a:effectLst/>
                <a:cs typeface="Arial" pitchFamily="34" charset="0"/>
              </a:rPr>
              <a:t> (</a:t>
            </a:r>
            <a:r>
              <a:rPr kumimoji="0" lang="fr-FR" sz="2800" b="1" i="0" u="none" strike="noStrike" cap="none" normalizeH="0" baseline="0" dirty="0" err="1" smtClean="0">
                <a:ln>
                  <a:noFill/>
                </a:ln>
                <a:effectLst/>
                <a:cs typeface="Arial" pitchFamily="34" charset="0"/>
              </a:rPr>
              <a:t>βιος</a:t>
            </a:r>
            <a:r>
              <a:rPr kumimoji="0" lang="fr-FR" sz="2800" b="1" i="0" u="none" strike="noStrike" cap="none" normalizeH="0" baseline="0" dirty="0" smtClean="0">
                <a:ln>
                  <a:noFill/>
                </a:ln>
                <a:effectLst/>
                <a:cs typeface="Arial" pitchFamily="34" charset="0"/>
              </a:rPr>
              <a:t>) en français « la vie »  et </a:t>
            </a:r>
            <a:r>
              <a:rPr kumimoji="0" lang="fr-FR" sz="2800" b="1" i="1" u="none" strike="noStrike" cap="none" normalizeH="0" baseline="0" dirty="0" smtClean="0">
                <a:ln>
                  <a:noFill/>
                </a:ln>
                <a:effectLst/>
                <a:cs typeface="Arial" pitchFamily="34" charset="0"/>
              </a:rPr>
              <a:t>logos</a:t>
            </a:r>
            <a:r>
              <a:rPr kumimoji="0" lang="fr-FR" sz="2800" b="1" i="0" u="none" strike="noStrike" cap="none" normalizeH="0" baseline="0" dirty="0" smtClean="0">
                <a:ln>
                  <a:noFill/>
                </a:ln>
                <a:effectLst/>
                <a:cs typeface="Arial" pitchFamily="34" charset="0"/>
              </a:rPr>
              <a:t> (</a:t>
            </a:r>
            <a:r>
              <a:rPr kumimoji="0" lang="fr-FR" sz="2800" b="1" i="0" u="none" strike="noStrike" cap="none" normalizeH="0" baseline="0" dirty="0" err="1" smtClean="0">
                <a:ln>
                  <a:noFill/>
                </a:ln>
                <a:effectLst/>
                <a:cs typeface="Arial" pitchFamily="34" charset="0"/>
              </a:rPr>
              <a:t>λογος</a:t>
            </a:r>
            <a:r>
              <a:rPr kumimoji="0" lang="fr-FR" sz="2800" b="1" i="0" u="none" strike="noStrike" cap="none" normalizeH="0" baseline="0" dirty="0" smtClean="0">
                <a:ln>
                  <a:noFill/>
                </a:ln>
                <a:effectLst/>
                <a:cs typeface="Arial" pitchFamily="34" charset="0"/>
              </a:rPr>
              <a:t>) qui signifie « l'étude ».La biologie est l'étude du vivant.</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effectLst/>
                <a:cs typeface="Arial" pitchFamily="34" charset="0"/>
              </a:rPr>
              <a:t> La biologie est la science qui étudie la vie sous toutes ses formes.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effectLst/>
                <a:cs typeface="Arial" pitchFamily="34" charset="0"/>
              </a:rPr>
              <a:t> La </a:t>
            </a:r>
            <a:r>
              <a:rPr kumimoji="0" lang="fr-FR" sz="2800" b="1" i="0" u="none" strike="noStrike" cap="none" normalizeH="0" baseline="0" dirty="0" smtClean="0">
                <a:ln>
                  <a:noFill/>
                </a:ln>
                <a:effectLst/>
                <a:cs typeface="Arial" pitchFamily="34" charset="0"/>
                <a:hlinkClick r:id="rId3"/>
              </a:rPr>
              <a:t>biologie</a:t>
            </a:r>
            <a:r>
              <a:rPr kumimoji="0" lang="fr-FR" sz="2800" b="1" i="0" u="none" strike="noStrike" cap="none" normalizeH="0" baseline="0" dirty="0" smtClean="0">
                <a:ln>
                  <a:noFill/>
                </a:ln>
                <a:effectLst/>
                <a:cs typeface="Arial" pitchFamily="34" charset="0"/>
              </a:rPr>
              <a:t> englobe toutes les sciences</a:t>
            </a:r>
          </a:p>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effectLst/>
                <a:cs typeface="Arial" pitchFamily="34" charset="0"/>
              </a:rPr>
              <a:t> ayant pour objet l'étude de tous les </a:t>
            </a:r>
            <a:r>
              <a:rPr kumimoji="0" lang="fr-FR" sz="2800" b="1" i="0" u="none" strike="noStrike" cap="none" normalizeH="0" baseline="0" dirty="0" smtClean="0">
                <a:ln>
                  <a:noFill/>
                </a:ln>
                <a:effectLst/>
                <a:cs typeface="Arial" pitchFamily="34" charset="0"/>
                <a:hlinkClick r:id="rId4"/>
              </a:rPr>
              <a:t>êtres vivants</a:t>
            </a:r>
            <a:r>
              <a:rPr kumimoji="0" lang="fr-FR" sz="2800" b="1" i="0" u="none" strike="noStrike" cap="none" normalizeH="0" baseline="0" dirty="0" smtClean="0">
                <a:ln>
                  <a:noFill/>
                </a:ln>
                <a:effectLst/>
                <a:cs typeface="Arial" pitchFamily="34" charset="0"/>
              </a:rPr>
              <a:t> dont l'homme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1"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8" presetClass="entr" presetSubtype="16" fill="hold" grpId="0" nodeType="clickEffect">
                                  <p:stCondLst>
                                    <p:cond delay="0"/>
                                  </p:stCondLst>
                                  <p:childTnLst>
                                    <p:set>
                                      <p:cBhvr>
                                        <p:cTn id="12" dur="1" fill="hold">
                                          <p:stCondLst>
                                            <p:cond delay="0"/>
                                          </p:stCondLst>
                                        </p:cTn>
                                        <p:tgtEl>
                                          <p:spTgt spid="23553"/>
                                        </p:tgtEl>
                                        <p:attrNameLst>
                                          <p:attrName>style.visibility</p:attrName>
                                        </p:attrNameLst>
                                      </p:cBhvr>
                                      <p:to>
                                        <p:strVal val="visible"/>
                                      </p:to>
                                    </p:set>
                                    <p:animEffect transition="in" filter="diamond(in)">
                                      <p:cBhvr>
                                        <p:cTn id="13" dur="2000"/>
                                        <p:tgtEl>
                                          <p:spTgt spid="235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1"/>
      <p:bldP spid="2355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28597" y="2071678"/>
            <a:ext cx="8072493" cy="4401205"/>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cs typeface="Arial" pitchFamily="34" charset="0"/>
              </a:rPr>
              <a:t>La botanique est la </a:t>
            </a:r>
            <a:r>
              <a:rPr kumimoji="0" lang="fr-FR" sz="2800" b="1" i="0" u="none" strike="noStrike" cap="none" normalizeH="0" baseline="0" dirty="0" smtClean="0">
                <a:ln>
                  <a:noFill/>
                </a:ln>
                <a:solidFill>
                  <a:schemeClr val="tx1"/>
                </a:solidFill>
                <a:effectLst/>
                <a:cs typeface="Arial" pitchFamily="34" charset="0"/>
                <a:hlinkClick r:id="rId2" tooltip="Science"/>
              </a:rPr>
              <a:t>science</a:t>
            </a:r>
            <a:r>
              <a:rPr kumimoji="0" lang="fr-FR" sz="2800" b="1" i="0" u="none" strike="noStrike" cap="none" normalizeH="0" baseline="0" dirty="0" smtClean="0">
                <a:ln>
                  <a:noFill/>
                </a:ln>
                <a:solidFill>
                  <a:schemeClr val="tx1"/>
                </a:solidFill>
                <a:effectLst/>
                <a:cs typeface="Arial" pitchFamily="34" charset="0"/>
              </a:rPr>
              <a:t> consacrée à l'étude des </a:t>
            </a:r>
            <a:r>
              <a:rPr kumimoji="0" lang="fr-FR" sz="2800" b="1" i="0" u="none" strike="noStrike" cap="none" normalizeH="0" baseline="0" dirty="0" smtClean="0">
                <a:ln>
                  <a:noFill/>
                </a:ln>
                <a:solidFill>
                  <a:schemeClr val="tx1"/>
                </a:solidFill>
                <a:effectLst/>
                <a:cs typeface="Arial" pitchFamily="34" charset="0"/>
                <a:hlinkClick r:id="rId3" tooltip="Végétal"/>
              </a:rPr>
              <a:t>végétaux</a:t>
            </a:r>
            <a:r>
              <a:rPr kumimoji="0" lang="fr-FR" sz="2800" b="1" i="0" u="none" strike="noStrike" cap="none" normalizeH="0" baseline="0" dirty="0" smtClean="0">
                <a:ln>
                  <a:noFill/>
                </a:ln>
                <a:solidFill>
                  <a:schemeClr val="tx1"/>
                </a:solidFill>
                <a:effectLst/>
                <a:cs typeface="Arial" pitchFamily="34" charset="0"/>
              </a:rPr>
              <a:t>. </a:t>
            </a:r>
          </a:p>
          <a:p>
            <a:pPr marL="0" marR="0" lvl="0" indent="0" algn="justLow" defTabSz="914400" rtl="0" eaLnBrk="1" fontAlgn="base" latinLnBrk="0" hangingPunct="1">
              <a:lnSpc>
                <a:spcPct val="100000"/>
              </a:lnSpc>
              <a:spcBef>
                <a:spcPct val="0"/>
              </a:spcBef>
              <a:spcAft>
                <a:spcPct val="0"/>
              </a:spcAft>
              <a:buClrTx/>
              <a:buSzTx/>
              <a:buFontTx/>
              <a:buNone/>
              <a:tabLst/>
            </a:pPr>
            <a:endParaRPr kumimoji="0" lang="fr-FR" sz="2800" b="1"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800" b="1" i="0" u="none" strike="noStrike" cap="none" normalizeH="0" baseline="0" dirty="0" smtClean="0">
                <a:ln>
                  <a:noFill/>
                </a:ln>
                <a:solidFill>
                  <a:schemeClr val="tx1"/>
                </a:solidFill>
                <a:effectLst/>
                <a:cs typeface="Arial" pitchFamily="34" charset="0"/>
              </a:rPr>
              <a:t>Les </a:t>
            </a:r>
            <a:r>
              <a:rPr kumimoji="0" lang="fr-FR" sz="2800" b="1" i="0" u="none" strike="noStrike" cap="none" normalizeH="0" baseline="0" dirty="0" smtClean="0">
                <a:ln>
                  <a:noFill/>
                </a:ln>
                <a:solidFill>
                  <a:schemeClr val="tx1"/>
                </a:solidFill>
                <a:effectLst/>
                <a:cs typeface="Arial" pitchFamily="34" charset="0"/>
                <a:hlinkClick r:id="rId4" tooltip="Animal"/>
              </a:rPr>
              <a:t>végétaux </a:t>
            </a:r>
            <a:r>
              <a:rPr kumimoji="0" lang="fr-FR" sz="2800" b="1" i="0" u="none" strike="noStrike" cap="none" normalizeH="0" baseline="0" dirty="0" smtClean="0">
                <a:ln>
                  <a:noFill/>
                </a:ln>
                <a:solidFill>
                  <a:schemeClr val="tx1"/>
                </a:solidFill>
                <a:effectLst/>
                <a:cs typeface="Arial" pitchFamily="34" charset="0"/>
              </a:rPr>
              <a:t> sont des organismes vivants </a:t>
            </a:r>
            <a:r>
              <a:rPr kumimoji="0" lang="fr-FR" sz="2800" b="1" i="0" u="none" strike="noStrike" cap="none" normalizeH="0" baseline="0" dirty="0" smtClean="0">
                <a:ln>
                  <a:noFill/>
                </a:ln>
                <a:solidFill>
                  <a:schemeClr val="tx1"/>
                </a:solidFill>
                <a:effectLst/>
                <a:cs typeface="Arial" pitchFamily="34" charset="0"/>
                <a:hlinkClick r:id="rId5" tooltip="Eucaryote"/>
              </a:rPr>
              <a:t>eucaryotes</a:t>
            </a:r>
            <a:r>
              <a:rPr kumimoji="0" lang="fr-FR" sz="2800" b="1" i="0" u="none" strike="noStrike" cap="none" normalizeH="0" baseline="0" dirty="0" smtClean="0">
                <a:ln>
                  <a:noFill/>
                </a:ln>
                <a:solidFill>
                  <a:schemeClr val="tx1"/>
                </a:solidFill>
                <a:effectLst/>
                <a:cs typeface="Arial" pitchFamily="34" charset="0"/>
              </a:rPr>
              <a:t> autotrophes. </a:t>
            </a:r>
          </a:p>
          <a:p>
            <a:pPr marL="0" marR="0" lvl="0" indent="0" algn="justLow" defTabSz="914400" rtl="0" eaLnBrk="0" fontAlgn="base" latinLnBrk="0" hangingPunct="0">
              <a:lnSpc>
                <a:spcPct val="100000"/>
              </a:lnSpc>
              <a:spcBef>
                <a:spcPct val="0"/>
              </a:spcBef>
              <a:spcAft>
                <a:spcPct val="0"/>
              </a:spcAft>
              <a:buClrTx/>
              <a:buSzTx/>
              <a:buFontTx/>
              <a:buChar char="•"/>
              <a:tabLst/>
            </a:pPr>
            <a:endParaRPr kumimoji="0" lang="fr-FR" sz="2800" b="1"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800" b="1" i="0" u="none" strike="noStrike" cap="none" normalizeH="0" baseline="0" dirty="0" smtClean="0">
                <a:ln>
                  <a:noFill/>
                </a:ln>
                <a:solidFill>
                  <a:schemeClr val="tx1"/>
                </a:solidFill>
                <a:effectLst/>
                <a:cs typeface="Arial" pitchFamily="34" charset="0"/>
              </a:rPr>
              <a:t>L’autotrophie désigne la capacité de certains </a:t>
            </a:r>
            <a:r>
              <a:rPr kumimoji="0" lang="fr-FR" sz="2800" b="1" i="0" u="none" strike="noStrike" cap="none" normalizeH="0" baseline="0" dirty="0" smtClean="0">
                <a:ln>
                  <a:noFill/>
                </a:ln>
                <a:solidFill>
                  <a:schemeClr val="tx1"/>
                </a:solidFill>
                <a:effectLst/>
                <a:cs typeface="Arial" pitchFamily="34" charset="0"/>
                <a:hlinkClick r:id="rId6" tooltip="Organismes vivants"/>
              </a:rPr>
              <a:t>organismes vivants</a:t>
            </a:r>
            <a:r>
              <a:rPr kumimoji="0" lang="fr-FR" sz="2800" b="1" i="0" u="none" strike="noStrike" cap="none" normalizeH="0" baseline="0" dirty="0" smtClean="0">
                <a:ln>
                  <a:noFill/>
                </a:ln>
                <a:solidFill>
                  <a:schemeClr val="tx1"/>
                </a:solidFill>
                <a:effectLst/>
                <a:cs typeface="Arial" pitchFamily="34" charset="0"/>
              </a:rPr>
              <a:t> </a:t>
            </a:r>
          </a:p>
          <a:p>
            <a:pPr marL="0" marR="0" lvl="0" indent="0" algn="justLow" defTabSz="914400" rtl="0" eaLnBrk="0" fontAlgn="base" latinLnBrk="0" hangingPunct="0">
              <a:lnSpc>
                <a:spcPct val="100000"/>
              </a:lnSpc>
              <a:spcBef>
                <a:spcPct val="0"/>
              </a:spcBef>
              <a:spcAft>
                <a:spcPct val="0"/>
              </a:spcAft>
              <a:buClrTx/>
              <a:buSzTx/>
              <a:buFontTx/>
              <a:buChar char="•"/>
              <a:tabLst/>
            </a:pPr>
            <a:endParaRPr kumimoji="0" lang="fr-FR" sz="2800" b="1" i="0" u="none" strike="noStrike" cap="none" normalizeH="0" baseline="0" dirty="0" smtClean="0">
              <a:ln>
                <a:noFill/>
              </a:ln>
              <a:solidFill>
                <a:schemeClr val="tx1"/>
              </a:solidFill>
              <a:effectLst/>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Tx/>
              <a:buChar char="•"/>
              <a:tabLst/>
            </a:pPr>
            <a:r>
              <a:rPr kumimoji="0" lang="fr-FR" sz="2800" b="1" i="0" u="none" strike="noStrike" cap="none" normalizeH="0" baseline="0" dirty="0" smtClean="0">
                <a:ln>
                  <a:noFill/>
                </a:ln>
                <a:solidFill>
                  <a:schemeClr val="tx1"/>
                </a:solidFill>
                <a:effectLst/>
                <a:cs typeface="Arial" pitchFamily="34" charset="0"/>
              </a:rPr>
              <a:t>à produire de la </a:t>
            </a:r>
            <a:r>
              <a:rPr kumimoji="0" lang="fr-FR" sz="2800" b="1" i="0" u="none" strike="noStrike" cap="none" normalizeH="0" baseline="0" dirty="0" smtClean="0">
                <a:ln>
                  <a:noFill/>
                </a:ln>
                <a:solidFill>
                  <a:schemeClr val="tx1"/>
                </a:solidFill>
                <a:effectLst/>
                <a:cs typeface="Arial" pitchFamily="34" charset="0"/>
                <a:hlinkClick r:id="rId7" tooltip="Matière organique"/>
              </a:rPr>
              <a:t>matière organique</a:t>
            </a:r>
            <a:endParaRPr kumimoji="0" lang="fr-FR" sz="2800" b="1" i="0" u="none" strike="noStrike" cap="none" normalizeH="0" baseline="0" dirty="0" smtClean="0">
              <a:ln>
                <a:noFill/>
              </a:ln>
              <a:solidFill>
                <a:schemeClr val="tx1"/>
              </a:solidFill>
              <a:effectLst/>
              <a:cs typeface="Arial" pitchFamily="34" charset="0"/>
            </a:endParaRPr>
          </a:p>
        </p:txBody>
      </p:sp>
      <p:sp>
        <p:nvSpPr>
          <p:cNvPr id="3" name="Rectangle 2"/>
          <p:cNvSpPr/>
          <p:nvPr/>
        </p:nvSpPr>
        <p:spPr>
          <a:xfrm>
            <a:off x="428596" y="1428736"/>
            <a:ext cx="1951175" cy="523220"/>
          </a:xfrm>
          <a:prstGeom prst="rect">
            <a:avLst/>
          </a:prstGeom>
        </p:spPr>
        <p:txBody>
          <a:bodyPr wrap="none">
            <a:spAutoFit/>
          </a:bodyPr>
          <a:lstStyle/>
          <a:p>
            <a:r>
              <a:rPr lang="fr-FR" sz="2800" b="1" dirty="0" smtClean="0"/>
              <a:t>Botanique</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ox(in)">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ox(in)">
                                      <p:cBhvr>
                                        <p:cTn id="12"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1684307" cy="523220"/>
          </a:xfrm>
          <a:prstGeom prst="rect">
            <a:avLst/>
          </a:prstGeom>
        </p:spPr>
        <p:txBody>
          <a:bodyPr wrap="none">
            <a:spAutoFit/>
          </a:bodyPr>
          <a:lstStyle/>
          <a:p>
            <a:r>
              <a:rPr lang="fr-FR" sz="2800" b="1" dirty="0" smtClean="0"/>
              <a:t>Ecologie</a:t>
            </a:r>
            <a:r>
              <a:rPr lang="fr-FR" sz="2000" b="1" dirty="0" smtClean="0"/>
              <a:t> </a:t>
            </a:r>
            <a:endParaRPr lang="fr-FR" sz="2000" dirty="0"/>
          </a:p>
        </p:txBody>
      </p:sp>
      <p:sp>
        <p:nvSpPr>
          <p:cNvPr id="3" name="Rectangle 2"/>
          <p:cNvSpPr/>
          <p:nvPr/>
        </p:nvSpPr>
        <p:spPr>
          <a:xfrm>
            <a:off x="500034" y="2274838"/>
            <a:ext cx="8001056" cy="4401205"/>
          </a:xfrm>
          <a:prstGeom prst="rect">
            <a:avLst/>
          </a:prstGeom>
        </p:spPr>
        <p:txBody>
          <a:bodyPr wrap="square">
            <a:spAutoFit/>
          </a:bodyPr>
          <a:lstStyle/>
          <a:p>
            <a:r>
              <a:rPr lang="fr-FR" sz="2800" b="1" dirty="0" smtClean="0"/>
              <a:t> du grec </a:t>
            </a:r>
            <a:r>
              <a:rPr lang="fr-FR" sz="2800" b="1" i="1" dirty="0" smtClean="0"/>
              <a:t>"</a:t>
            </a:r>
            <a:r>
              <a:rPr lang="fr-FR" sz="2800" b="1" i="1" dirty="0" err="1" smtClean="0"/>
              <a:t>oikos</a:t>
            </a:r>
            <a:r>
              <a:rPr lang="fr-FR" sz="2800" b="1" i="1" dirty="0" smtClean="0"/>
              <a:t>"</a:t>
            </a:r>
            <a:r>
              <a:rPr lang="fr-FR" sz="2800" b="1" dirty="0" smtClean="0"/>
              <a:t>, maison et </a:t>
            </a:r>
            <a:r>
              <a:rPr lang="fr-FR" sz="2800" b="1" i="1" dirty="0" smtClean="0"/>
              <a:t>"logos"</a:t>
            </a:r>
            <a:r>
              <a:rPr lang="fr-FR" sz="2800" b="1" dirty="0" smtClean="0"/>
              <a:t>, science ou étude, </a:t>
            </a:r>
            <a:endParaRPr lang="fr-FR" sz="2800" b="1" dirty="0" smtClean="0"/>
          </a:p>
          <a:p>
            <a:endParaRPr lang="fr-FR" sz="2800" b="1" dirty="0" smtClean="0"/>
          </a:p>
          <a:p>
            <a:r>
              <a:rPr lang="fr-FR" sz="2800" b="1" dirty="0" smtClean="0"/>
              <a:t>l'écologie </a:t>
            </a:r>
            <a:r>
              <a:rPr lang="fr-FR" sz="2800" b="1" dirty="0" smtClean="0"/>
              <a:t>est la science qui étudie les milieux et les </a:t>
            </a:r>
            <a:r>
              <a:rPr lang="fr-FR" sz="2800" b="1" dirty="0" smtClean="0"/>
              <a:t> conditions </a:t>
            </a:r>
          </a:p>
          <a:p>
            <a:endParaRPr lang="fr-FR" sz="2800" b="1" dirty="0" smtClean="0"/>
          </a:p>
          <a:p>
            <a:r>
              <a:rPr lang="fr-FR" sz="2800" b="1" dirty="0" smtClean="0"/>
              <a:t>d'existence </a:t>
            </a:r>
            <a:r>
              <a:rPr lang="fr-FR" sz="2800" b="1" dirty="0" smtClean="0"/>
              <a:t>des êtres vivants et les rapports qui s'établissent </a:t>
            </a:r>
            <a:r>
              <a:rPr lang="fr-FR" sz="2800" b="1" dirty="0" smtClean="0"/>
              <a:t>entre</a:t>
            </a:r>
          </a:p>
          <a:p>
            <a:endParaRPr lang="fr-FR" sz="2800" b="1" dirty="0" smtClean="0"/>
          </a:p>
          <a:p>
            <a:r>
              <a:rPr lang="fr-FR" sz="2800" b="1" dirty="0" smtClean="0"/>
              <a:t> </a:t>
            </a:r>
            <a:r>
              <a:rPr lang="fr-FR" sz="2800" b="1" dirty="0" smtClean="0"/>
              <a:t>eux et leur </a:t>
            </a:r>
            <a:r>
              <a:rPr lang="fr-FR" sz="2800" b="1" dirty="0" smtClean="0">
                <a:hlinkClick r:id="rId2"/>
              </a:rPr>
              <a:t>environnement</a:t>
            </a:r>
            <a:endParaRPr lang="fr-F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2"/>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ppt_x"/>
                                          </p:val>
                                        </p:tav>
                                        <p:tav tm="100000">
                                          <p:val>
                                            <p:strVal val="#ppt_x"/>
                                          </p:val>
                                        </p:tav>
                                      </p:tavLst>
                                    </p:anim>
                                    <p:anim calcmode="lin" valueType="num">
                                      <p:cBhvr additive="base">
                                        <p:cTn id="1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57158" y="1071546"/>
            <a:ext cx="1562800" cy="461665"/>
          </a:xfrm>
          <a:prstGeom prst="rect">
            <a:avLst/>
          </a:prstGeom>
        </p:spPr>
        <p:txBody>
          <a:bodyPr wrap="none">
            <a:spAutoFit/>
          </a:bodyPr>
          <a:lstStyle/>
          <a:p>
            <a:r>
              <a:rPr lang="fr-FR" sz="2400" b="1" dirty="0" smtClean="0"/>
              <a:t>Cytologie</a:t>
            </a:r>
            <a:endParaRPr lang="fr-FR" sz="2400" dirty="0"/>
          </a:p>
        </p:txBody>
      </p:sp>
      <p:sp>
        <p:nvSpPr>
          <p:cNvPr id="3" name="Rectangle 2"/>
          <p:cNvSpPr/>
          <p:nvPr/>
        </p:nvSpPr>
        <p:spPr>
          <a:xfrm>
            <a:off x="2714580" y="1142984"/>
            <a:ext cx="6429420" cy="1384995"/>
          </a:xfrm>
          <a:prstGeom prst="rect">
            <a:avLst/>
          </a:prstGeom>
        </p:spPr>
        <p:txBody>
          <a:bodyPr wrap="square">
            <a:spAutoFit/>
          </a:bodyPr>
          <a:lstStyle/>
          <a:p>
            <a:r>
              <a:rPr lang="fr-FR" sz="2800" b="1" dirty="0" smtClean="0"/>
              <a:t>ou biologie cellulaire, est une discipline de la biologie qui étudie les </a:t>
            </a:r>
            <a:r>
              <a:rPr lang="fr-FR" sz="2800" b="1" dirty="0" smtClean="0">
                <a:hlinkClick r:id="rId2" tooltip="Cellule (biologie)"/>
              </a:rPr>
              <a:t>cellules</a:t>
            </a:r>
            <a:r>
              <a:rPr lang="fr-FR" sz="2800" b="1" dirty="0" smtClean="0"/>
              <a:t> et leurs </a:t>
            </a:r>
            <a:r>
              <a:rPr lang="fr-FR" sz="2800" b="1" dirty="0" smtClean="0">
                <a:hlinkClick r:id="rId3" tooltip="Organite"/>
              </a:rPr>
              <a:t>organites</a:t>
            </a:r>
            <a:endParaRPr lang="fr-FR" sz="2800" b="1" dirty="0"/>
          </a:p>
        </p:txBody>
      </p:sp>
      <p:sp>
        <p:nvSpPr>
          <p:cNvPr id="4" name="Rectangle 3"/>
          <p:cNvSpPr/>
          <p:nvPr/>
        </p:nvSpPr>
        <p:spPr>
          <a:xfrm>
            <a:off x="571472" y="2285992"/>
            <a:ext cx="1870897" cy="523220"/>
          </a:xfrm>
          <a:prstGeom prst="rect">
            <a:avLst/>
          </a:prstGeom>
        </p:spPr>
        <p:txBody>
          <a:bodyPr wrap="none">
            <a:spAutoFit/>
          </a:bodyPr>
          <a:lstStyle/>
          <a:p>
            <a:r>
              <a:rPr lang="fr-FR" sz="2800" b="1" dirty="0" smtClean="0"/>
              <a:t>La cellule </a:t>
            </a:r>
            <a:endParaRPr lang="fr-FR" sz="2800" b="1" dirty="0"/>
          </a:p>
        </p:txBody>
      </p:sp>
      <p:sp>
        <p:nvSpPr>
          <p:cNvPr id="5" name="Rectangle 4"/>
          <p:cNvSpPr/>
          <p:nvPr/>
        </p:nvSpPr>
        <p:spPr>
          <a:xfrm>
            <a:off x="642910" y="2887682"/>
            <a:ext cx="7929618" cy="3970318"/>
          </a:xfrm>
          <a:prstGeom prst="rect">
            <a:avLst/>
          </a:prstGeom>
        </p:spPr>
        <p:txBody>
          <a:bodyPr wrap="square">
            <a:spAutoFit/>
          </a:bodyPr>
          <a:lstStyle/>
          <a:p>
            <a:r>
              <a:rPr lang="fr-FR" sz="2800" b="1" dirty="0" smtClean="0"/>
              <a:t> est l'unité de structure, fonctionnelle et reproductrice constituant toute partie d'un </a:t>
            </a:r>
            <a:r>
              <a:rPr lang="fr-FR" sz="2800" b="1" dirty="0" smtClean="0">
                <a:hlinkClick r:id="rId4" tooltip="Être vivant"/>
              </a:rPr>
              <a:t>être vivant</a:t>
            </a:r>
            <a:r>
              <a:rPr lang="fr-FR" sz="2800" b="1" dirty="0" smtClean="0"/>
              <a:t> (dont les </a:t>
            </a:r>
            <a:r>
              <a:rPr lang="fr-FR" sz="2800" b="1" dirty="0" smtClean="0">
                <a:hlinkClick r:id="rId5" tooltip="Virus"/>
              </a:rPr>
              <a:t>virus</a:t>
            </a:r>
            <a:r>
              <a:rPr lang="fr-FR" sz="2800" b="1" dirty="0" smtClean="0"/>
              <a:t> ne font pas partie). Chaque cellule est une entité vivante qui, dans le cas d'organismes multicellulaires, fonctionne de manière autonome, mais coordonnée avec les autres. Les cellules de même type sont réunies en </a:t>
            </a:r>
            <a:r>
              <a:rPr lang="fr-FR" sz="2800" b="1" dirty="0" smtClean="0">
                <a:hlinkClick r:id="rId6" tooltip="Tissu biologique"/>
              </a:rPr>
              <a:t>tissus</a:t>
            </a:r>
            <a:r>
              <a:rPr lang="fr-FR" sz="2800" b="1" dirty="0" smtClean="0"/>
              <a:t>, eux-mêmes réunis en </a:t>
            </a:r>
            <a:r>
              <a:rPr lang="fr-FR" sz="2800" b="1" dirty="0" smtClean="0">
                <a:hlinkClick r:id="rId7" tooltip="Organe"/>
              </a:rPr>
              <a:t>organes</a:t>
            </a:r>
            <a:r>
              <a:rPr lang="fr-FR" sz="2800" b="1" dirty="0" smtClean="0"/>
              <a:t>.</a:t>
            </a:r>
            <a:endParaRPr lang="fr-F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 calcmode="lin" valueType="num">
                                      <p:cBhvr additive="base">
                                        <p:cTn id="18" dur="500" fill="hold"/>
                                        <p:tgtEl>
                                          <p:spTgt spid="4"/>
                                        </p:tgtEl>
                                        <p:attrNameLst>
                                          <p:attrName>ppt_x</p:attrName>
                                        </p:attrNameLst>
                                      </p:cBhvr>
                                      <p:tavLst>
                                        <p:tav tm="0">
                                          <p:val>
                                            <p:strVal val="#ppt_x"/>
                                          </p:val>
                                        </p:tav>
                                        <p:tav tm="100000">
                                          <p:val>
                                            <p:strVal val="#ppt_x"/>
                                          </p:val>
                                        </p:tav>
                                      </p:tavLst>
                                    </p:anim>
                                    <p:anim calcmode="lin" valueType="num">
                                      <p:cBhvr additive="base">
                                        <p:cTn id="1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28662" y="1571612"/>
            <a:ext cx="1270861" cy="523220"/>
          </a:xfrm>
          <a:prstGeom prst="rect">
            <a:avLst/>
          </a:prstGeom>
        </p:spPr>
        <p:txBody>
          <a:bodyPr wrap="none">
            <a:spAutoFit/>
          </a:bodyPr>
          <a:lstStyle/>
          <a:p>
            <a:r>
              <a:rPr lang="fr-FR" sz="2800" b="1" dirty="0" smtClean="0"/>
              <a:t>Faune</a:t>
            </a:r>
            <a:r>
              <a:rPr lang="fr-FR" sz="2000" b="1" dirty="0" smtClean="0"/>
              <a:t> </a:t>
            </a:r>
            <a:endParaRPr lang="fr-FR" sz="2000" dirty="0"/>
          </a:p>
        </p:txBody>
      </p:sp>
      <p:sp>
        <p:nvSpPr>
          <p:cNvPr id="3" name="Rectangle 2"/>
          <p:cNvSpPr/>
          <p:nvPr/>
        </p:nvSpPr>
        <p:spPr>
          <a:xfrm>
            <a:off x="2214546" y="1428736"/>
            <a:ext cx="6500858" cy="1815882"/>
          </a:xfrm>
          <a:prstGeom prst="rect">
            <a:avLst/>
          </a:prstGeom>
        </p:spPr>
        <p:txBody>
          <a:bodyPr wrap="square">
            <a:spAutoFit/>
          </a:bodyPr>
          <a:lstStyle/>
          <a:p>
            <a:r>
              <a:rPr lang="fr-FR" sz="2800" b="1" dirty="0" smtClean="0"/>
              <a:t>Le terme faune désigne l'ensemble des </a:t>
            </a:r>
            <a:r>
              <a:rPr lang="fr-FR" sz="2800" b="1" dirty="0" smtClean="0">
                <a:hlinkClick r:id="rId2" tooltip="Espèce"/>
              </a:rPr>
              <a:t>espèces</a:t>
            </a:r>
            <a:r>
              <a:rPr lang="fr-FR" sz="2800" b="1" dirty="0" smtClean="0"/>
              <a:t> </a:t>
            </a:r>
            <a:r>
              <a:rPr lang="fr-FR" sz="2800" b="1" dirty="0" smtClean="0">
                <a:hlinkClick r:id="rId3" tooltip="Animal"/>
              </a:rPr>
              <a:t>animales</a:t>
            </a:r>
            <a:r>
              <a:rPr lang="fr-FR" sz="2800" b="1" dirty="0" smtClean="0"/>
              <a:t> présentes dans un espace géographique ou un écosystème déterminé </a:t>
            </a:r>
            <a:endParaRPr lang="fr-FR" sz="2800" b="1" dirty="0"/>
          </a:p>
        </p:txBody>
      </p:sp>
      <p:sp>
        <p:nvSpPr>
          <p:cNvPr id="4" name="Rectangle 3"/>
          <p:cNvSpPr/>
          <p:nvPr/>
        </p:nvSpPr>
        <p:spPr>
          <a:xfrm>
            <a:off x="642910" y="4214818"/>
            <a:ext cx="1140440" cy="523220"/>
          </a:xfrm>
          <a:prstGeom prst="rect">
            <a:avLst/>
          </a:prstGeom>
        </p:spPr>
        <p:txBody>
          <a:bodyPr wrap="none">
            <a:spAutoFit/>
          </a:bodyPr>
          <a:lstStyle/>
          <a:p>
            <a:r>
              <a:rPr lang="fr-FR" sz="2800" b="1" dirty="0" smtClean="0"/>
              <a:t>Flore </a:t>
            </a:r>
            <a:endParaRPr lang="fr-FR" sz="2800" dirty="0"/>
          </a:p>
        </p:txBody>
      </p:sp>
      <p:sp>
        <p:nvSpPr>
          <p:cNvPr id="5" name="Rectangle 4"/>
          <p:cNvSpPr/>
          <p:nvPr/>
        </p:nvSpPr>
        <p:spPr>
          <a:xfrm>
            <a:off x="2071670" y="4000504"/>
            <a:ext cx="6715172" cy="1384995"/>
          </a:xfrm>
          <a:prstGeom prst="rect">
            <a:avLst/>
          </a:prstGeom>
        </p:spPr>
        <p:txBody>
          <a:bodyPr wrap="square">
            <a:spAutoFit/>
          </a:bodyPr>
          <a:lstStyle/>
          <a:p>
            <a:r>
              <a:rPr lang="fr-FR" sz="2800" b="1" dirty="0" smtClean="0"/>
              <a:t>c’est l'ensemble des </a:t>
            </a:r>
            <a:r>
              <a:rPr lang="fr-FR" sz="2800" b="1" dirty="0" smtClean="0">
                <a:hlinkClick r:id="rId2" tooltip="Espèce"/>
              </a:rPr>
              <a:t>espèces</a:t>
            </a:r>
            <a:r>
              <a:rPr lang="fr-FR" sz="2800" b="1" dirty="0" smtClean="0"/>
              <a:t> </a:t>
            </a:r>
            <a:r>
              <a:rPr lang="fr-FR" sz="2800" b="1" dirty="0" smtClean="0">
                <a:hlinkClick r:id="rId4" tooltip="Plante"/>
              </a:rPr>
              <a:t>végétales</a:t>
            </a:r>
            <a:r>
              <a:rPr lang="fr-FR" sz="2800" b="1" dirty="0" smtClean="0"/>
              <a:t> présentes dans un espace </a:t>
            </a:r>
            <a:r>
              <a:rPr lang="fr-FR" sz="2800" b="1" dirty="0" smtClean="0"/>
              <a:t> </a:t>
            </a:r>
            <a:r>
              <a:rPr lang="fr-FR" sz="2800" b="1" dirty="0" err="1" smtClean="0"/>
              <a:t>éographique</a:t>
            </a:r>
            <a:r>
              <a:rPr lang="fr-FR" sz="2800" b="1" dirty="0" smtClean="0"/>
              <a:t> </a:t>
            </a:r>
            <a:r>
              <a:rPr lang="fr-FR" sz="2800" b="1" dirty="0" smtClean="0"/>
              <a:t>ou un </a:t>
            </a:r>
            <a:r>
              <a:rPr lang="fr-FR" sz="2800" b="1" dirty="0" smtClean="0">
                <a:hlinkClick r:id="rId5" tooltip="Écosystème"/>
              </a:rPr>
              <a:t>écosystème</a:t>
            </a:r>
            <a:r>
              <a:rPr lang="fr-FR" sz="2800" b="1" dirty="0" smtClean="0"/>
              <a:t> déterminé</a:t>
            </a:r>
            <a:endParaRPr lang="fr-FR" sz="28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5" presetClass="entr" presetSubtype="10"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checkerboard(across)">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checkerboard(across)">
                                      <p:cBhvr>
                                        <p:cTn id="2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0034" y="1428736"/>
            <a:ext cx="2030428" cy="523220"/>
          </a:xfrm>
          <a:prstGeom prst="rect">
            <a:avLst/>
          </a:prstGeom>
        </p:spPr>
        <p:txBody>
          <a:bodyPr wrap="none">
            <a:spAutoFit/>
          </a:bodyPr>
          <a:lstStyle/>
          <a:p>
            <a:r>
              <a:rPr lang="fr-FR" sz="2800" b="1" dirty="0" smtClean="0"/>
              <a:t>Eucaryotes</a:t>
            </a:r>
            <a:endParaRPr lang="fr-FR" sz="2800" dirty="0"/>
          </a:p>
        </p:txBody>
      </p:sp>
      <p:sp>
        <p:nvSpPr>
          <p:cNvPr id="24577" name="Rectangle 1"/>
          <p:cNvSpPr>
            <a:spLocks noChangeArrowheads="1"/>
          </p:cNvSpPr>
          <p:nvPr/>
        </p:nvSpPr>
        <p:spPr bwMode="auto">
          <a:xfrm>
            <a:off x="571472" y="2285992"/>
            <a:ext cx="8112798" cy="1815882"/>
          </a:xfrm>
          <a:prstGeom prst="rect">
            <a:avLst/>
          </a:prstGeom>
          <a:solidFill>
            <a:srgbClr val="FFFFFF"/>
          </a:solid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1" i="0" u="none" strike="noStrike" cap="none" normalizeH="0" baseline="0" dirty="0" smtClean="0">
                <a:ln>
                  <a:noFill/>
                </a:ln>
                <a:solidFill>
                  <a:schemeClr val="tx1"/>
                </a:solidFill>
                <a:effectLst/>
                <a:cs typeface="Arial" pitchFamily="34" charset="0"/>
              </a:rPr>
              <a:t>regroupe tous les organismes </a:t>
            </a:r>
          </a:p>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1" i="0" u="none" strike="noStrike" cap="none" normalizeH="0" baseline="0" dirty="0" smtClean="0">
                <a:ln>
                  <a:noFill/>
                </a:ln>
                <a:solidFill>
                  <a:schemeClr val="tx1"/>
                </a:solidFill>
                <a:effectLst/>
                <a:cs typeface="Arial" pitchFamily="34" charset="0"/>
              </a:rPr>
              <a:t>uni- ou pluricellulaires </a:t>
            </a:r>
          </a:p>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1" i="0" u="none" strike="noStrike" cap="none" normalizeH="0" baseline="0" dirty="0" smtClean="0">
                <a:ln>
                  <a:noFill/>
                </a:ln>
                <a:solidFill>
                  <a:schemeClr val="tx1"/>
                </a:solidFill>
                <a:effectLst/>
                <a:cs typeface="Arial" pitchFamily="34" charset="0"/>
              </a:rPr>
              <a:t>qui se caractérisent par la présence d'un </a:t>
            </a:r>
            <a:r>
              <a:rPr kumimoji="0" lang="fr-FR" sz="2800" b="1" i="0" u="none" strike="noStrike" cap="none" normalizeH="0" baseline="0" dirty="0" smtClean="0">
                <a:ln>
                  <a:noFill/>
                </a:ln>
                <a:solidFill>
                  <a:schemeClr val="tx1"/>
                </a:solidFill>
                <a:effectLst/>
                <a:cs typeface="Arial" pitchFamily="34" charset="0"/>
                <a:hlinkClick r:id="rId2" tooltip="Noyau (biologie)"/>
              </a:rPr>
              <a:t>noyau</a:t>
            </a:r>
            <a:endParaRPr kumimoji="0" lang="fr-FR" sz="2800" b="1" i="0" u="none" strike="noStrike" cap="none" normalizeH="0" baseline="0" dirty="0" smtClean="0">
              <a:ln>
                <a:noFill/>
              </a:ln>
              <a:solidFill>
                <a:schemeClr val="tx1"/>
              </a:solidFill>
              <a:effectLst/>
              <a:cs typeface="Arial" pitchFamily="34" charset="0"/>
            </a:endParaRPr>
          </a:p>
          <a:p>
            <a:pPr marL="0" marR="0" lvl="0" indent="0" algn="justLow" defTabSz="914400" rtl="0" eaLnBrk="1" fontAlgn="base" latinLnBrk="0" hangingPunct="1">
              <a:lnSpc>
                <a:spcPct val="100000"/>
              </a:lnSpc>
              <a:spcBef>
                <a:spcPct val="0"/>
              </a:spcBef>
              <a:spcAft>
                <a:spcPct val="0"/>
              </a:spcAft>
              <a:buClrTx/>
              <a:buSzTx/>
              <a:buFontTx/>
              <a:buChar char="•"/>
              <a:tabLst/>
            </a:pPr>
            <a:r>
              <a:rPr kumimoji="0" lang="fr-FR" sz="2800" b="1" i="0" u="none" strike="noStrike" cap="none" normalizeH="0" baseline="0" dirty="0" smtClean="0">
                <a:ln>
                  <a:noFill/>
                </a:ln>
                <a:solidFill>
                  <a:schemeClr val="tx1"/>
                </a:solidFill>
                <a:effectLst/>
                <a:cs typeface="Arial" pitchFamily="34" charset="0"/>
              </a:rPr>
              <a:t> et de </a:t>
            </a:r>
            <a:r>
              <a:rPr kumimoji="0" lang="fr-FR" sz="2800" b="1" i="0" u="none" strike="noStrike" cap="none" normalizeH="0" baseline="0" dirty="0" smtClean="0">
                <a:ln>
                  <a:noFill/>
                </a:ln>
                <a:solidFill>
                  <a:schemeClr val="tx1"/>
                </a:solidFill>
                <a:effectLst/>
                <a:cs typeface="Arial" pitchFamily="34" charset="0"/>
                <a:hlinkClick r:id="rId3" tooltip="Mitochondries"/>
              </a:rPr>
              <a:t>mitochondries</a:t>
            </a:r>
            <a:r>
              <a:rPr kumimoji="0" lang="fr-FR" sz="2800" b="1" i="0" u="none" strike="noStrike" cap="none" normalizeH="0" baseline="0" dirty="0" smtClean="0">
                <a:ln>
                  <a:noFill/>
                </a:ln>
                <a:solidFill>
                  <a:schemeClr val="tx1"/>
                </a:solidFill>
                <a:effectLst/>
                <a:cs typeface="Arial" pitchFamily="34" charset="0"/>
              </a:rPr>
              <a:t> dans leurs </a:t>
            </a:r>
            <a:r>
              <a:rPr kumimoji="0" lang="fr-FR" sz="2800" b="1" i="0" u="none" strike="noStrike" cap="none" normalizeH="0" baseline="0" dirty="0" smtClean="0">
                <a:ln>
                  <a:noFill/>
                </a:ln>
                <a:solidFill>
                  <a:schemeClr val="tx1"/>
                </a:solidFill>
                <a:effectLst/>
                <a:cs typeface="Arial" pitchFamily="34" charset="0"/>
                <a:hlinkClick r:id="rId4" tooltip="Cellule (biologie)"/>
              </a:rPr>
              <a:t>cellules</a:t>
            </a:r>
            <a:endParaRPr kumimoji="0" lang="fr-FR" sz="2800" b="1"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24577"/>
                                        </p:tgtEl>
                                        <p:attrNameLst>
                                          <p:attrName>style.visibility</p:attrName>
                                        </p:attrNameLst>
                                      </p:cBhvr>
                                      <p:to>
                                        <p:strVal val="visible"/>
                                      </p:to>
                                    </p:set>
                                    <p:animEffect transition="in" filter="checkerboard(across)">
                                      <p:cBhvr>
                                        <p:cTn id="12" dur="500"/>
                                        <p:tgtEl>
                                          <p:spTgt spid="245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4577"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oneTexte 2"/>
          <p:cNvSpPr txBox="1"/>
          <p:nvPr/>
        </p:nvSpPr>
        <p:spPr>
          <a:xfrm>
            <a:off x="4857752" y="1643050"/>
            <a:ext cx="2357454" cy="369332"/>
          </a:xfrm>
          <a:prstGeom prst="rect">
            <a:avLst/>
          </a:prstGeom>
          <a:noFill/>
        </p:spPr>
        <p:txBody>
          <a:bodyPr wrap="square" rtlCol="0">
            <a:spAutoFit/>
          </a:bodyPr>
          <a:lstStyle/>
          <a:p>
            <a:endParaRPr lang="fr-FR" dirty="0"/>
          </a:p>
        </p:txBody>
      </p:sp>
      <p:sp>
        <p:nvSpPr>
          <p:cNvPr id="8" name="Rectangle 7"/>
          <p:cNvSpPr/>
          <p:nvPr/>
        </p:nvSpPr>
        <p:spPr>
          <a:xfrm>
            <a:off x="1071538" y="1643050"/>
            <a:ext cx="1748877" cy="523220"/>
          </a:xfrm>
          <a:prstGeom prst="rect">
            <a:avLst/>
          </a:prstGeom>
        </p:spPr>
        <p:txBody>
          <a:bodyPr wrap="none">
            <a:spAutoFit/>
          </a:bodyPr>
          <a:lstStyle/>
          <a:p>
            <a:r>
              <a:rPr lang="fr-FR" sz="2800" b="1" dirty="0" smtClean="0"/>
              <a:t>Colonies </a:t>
            </a:r>
            <a:endParaRPr lang="fr-FR" sz="2800" dirty="0"/>
          </a:p>
        </p:txBody>
      </p:sp>
      <p:sp>
        <p:nvSpPr>
          <p:cNvPr id="9" name="Rectangle 8"/>
          <p:cNvSpPr/>
          <p:nvPr/>
        </p:nvSpPr>
        <p:spPr>
          <a:xfrm>
            <a:off x="2928926" y="1571612"/>
            <a:ext cx="5786478" cy="1384995"/>
          </a:xfrm>
          <a:prstGeom prst="rect">
            <a:avLst/>
          </a:prstGeom>
        </p:spPr>
        <p:txBody>
          <a:bodyPr wrap="square">
            <a:spAutoFit/>
          </a:bodyPr>
          <a:lstStyle/>
          <a:p>
            <a:r>
              <a:rPr lang="fr-FR" sz="2800" b="1" dirty="0" err="1" smtClean="0"/>
              <a:t>colony</a:t>
            </a:r>
            <a:r>
              <a:rPr lang="fr-FR" sz="2800" b="1" dirty="0" smtClean="0"/>
              <a:t> ; un ensemble de bactéries formé après division bactérienne,</a:t>
            </a:r>
            <a:endParaRPr lang="fr-FR" sz="2800" dirty="0"/>
          </a:p>
        </p:txBody>
      </p:sp>
      <p:sp>
        <p:nvSpPr>
          <p:cNvPr id="10" name="Rectangle 9"/>
          <p:cNvSpPr/>
          <p:nvPr/>
        </p:nvSpPr>
        <p:spPr>
          <a:xfrm>
            <a:off x="285720" y="3429000"/>
            <a:ext cx="2971006" cy="523220"/>
          </a:xfrm>
          <a:prstGeom prst="rect">
            <a:avLst/>
          </a:prstGeom>
        </p:spPr>
        <p:txBody>
          <a:bodyPr wrap="none">
            <a:spAutoFit/>
          </a:bodyPr>
          <a:lstStyle/>
          <a:p>
            <a:r>
              <a:rPr lang="fr-FR" sz="2800" b="1" dirty="0" smtClean="0"/>
              <a:t>Microorganisme</a:t>
            </a:r>
            <a:endParaRPr lang="fr-FR" sz="2800" dirty="0"/>
          </a:p>
        </p:txBody>
      </p:sp>
      <p:sp>
        <p:nvSpPr>
          <p:cNvPr id="11" name="Rectangle 10"/>
          <p:cNvSpPr/>
          <p:nvPr/>
        </p:nvSpPr>
        <p:spPr>
          <a:xfrm>
            <a:off x="3500430" y="3429000"/>
            <a:ext cx="5072098" cy="1384995"/>
          </a:xfrm>
          <a:prstGeom prst="rect">
            <a:avLst/>
          </a:prstGeom>
        </p:spPr>
        <p:txBody>
          <a:bodyPr wrap="square">
            <a:spAutoFit/>
          </a:bodyPr>
          <a:lstStyle/>
          <a:p>
            <a:r>
              <a:rPr lang="fr-FR" sz="2800" b="1" dirty="0" err="1" smtClean="0"/>
              <a:t>microorgamism</a:t>
            </a:r>
            <a:r>
              <a:rPr lang="fr-FR" sz="2800" b="1" dirty="0" smtClean="0"/>
              <a:t> ; Organisme qui ne peut être vu qu’au microscope</a:t>
            </a:r>
            <a:endParaRPr lang="fr-FR" sz="2800" dirty="0"/>
          </a:p>
        </p:txBody>
      </p:sp>
      <p:sp>
        <p:nvSpPr>
          <p:cNvPr id="12" name="Rectangle 11"/>
          <p:cNvSpPr/>
          <p:nvPr/>
        </p:nvSpPr>
        <p:spPr>
          <a:xfrm>
            <a:off x="285720" y="5429264"/>
            <a:ext cx="2649893" cy="523220"/>
          </a:xfrm>
          <a:prstGeom prst="rect">
            <a:avLst/>
          </a:prstGeom>
        </p:spPr>
        <p:txBody>
          <a:bodyPr wrap="none">
            <a:spAutoFit/>
          </a:bodyPr>
          <a:lstStyle/>
          <a:p>
            <a:r>
              <a:rPr lang="fr-FR" sz="2800" b="1" dirty="0" smtClean="0"/>
              <a:t>Pasteurisation</a:t>
            </a:r>
            <a:endParaRPr lang="fr-FR" sz="2800" dirty="0"/>
          </a:p>
        </p:txBody>
      </p:sp>
      <p:sp>
        <p:nvSpPr>
          <p:cNvPr id="13" name="Rectangle 12"/>
          <p:cNvSpPr/>
          <p:nvPr/>
        </p:nvSpPr>
        <p:spPr>
          <a:xfrm>
            <a:off x="3286116" y="4929198"/>
            <a:ext cx="5500726" cy="1384995"/>
          </a:xfrm>
          <a:prstGeom prst="rect">
            <a:avLst/>
          </a:prstGeom>
        </p:spPr>
        <p:txBody>
          <a:bodyPr wrap="square">
            <a:spAutoFit/>
          </a:bodyPr>
          <a:lstStyle/>
          <a:p>
            <a:r>
              <a:rPr lang="fr-FR" sz="2800" b="1" dirty="0" smtClean="0"/>
              <a:t>Application d’un traitement approprié de façon à détruire tous les microorganismes.</a:t>
            </a:r>
            <a:endParaRPr lang="fr-FR" sz="2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checkerboard(across)">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 calcmode="lin" valueType="num">
                                      <p:cBhvr additive="base">
                                        <p:cTn id="12" dur="500" fill="hold"/>
                                        <p:tgtEl>
                                          <p:spTgt spid="9"/>
                                        </p:tgtEl>
                                        <p:attrNameLst>
                                          <p:attrName>ppt_x</p:attrName>
                                        </p:attrNameLst>
                                      </p:cBhvr>
                                      <p:tavLst>
                                        <p:tav tm="0">
                                          <p:val>
                                            <p:strVal val="#ppt_x"/>
                                          </p:val>
                                        </p:tav>
                                        <p:tav tm="100000">
                                          <p:val>
                                            <p:strVal val="#ppt_x"/>
                                          </p:val>
                                        </p:tav>
                                      </p:tavLst>
                                    </p:anim>
                                    <p:anim calcmode="lin" valueType="num">
                                      <p:cBhvr additive="base">
                                        <p:cTn id="13"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 calcmode="lin" valueType="num">
                                      <p:cBhvr additive="base">
                                        <p:cTn id="18" dur="500" fill="hold"/>
                                        <p:tgtEl>
                                          <p:spTgt spid="10"/>
                                        </p:tgtEl>
                                        <p:attrNameLst>
                                          <p:attrName>ppt_x</p:attrName>
                                        </p:attrNameLst>
                                      </p:cBhvr>
                                      <p:tavLst>
                                        <p:tav tm="0">
                                          <p:val>
                                            <p:strVal val="#ppt_x"/>
                                          </p:val>
                                        </p:tav>
                                        <p:tav tm="100000">
                                          <p:val>
                                            <p:strVal val="#ppt_x"/>
                                          </p:val>
                                        </p:tav>
                                      </p:tavLst>
                                    </p:anim>
                                    <p:anim calcmode="lin" valueType="num">
                                      <p:cBhvr additive="base">
                                        <p:cTn id="19"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5" presetClass="entr" presetSubtype="10" fill="hold" grpId="0" nodeType="click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heckerboard(across)">
                                      <p:cBhvr>
                                        <p:cTn id="24" dur="500"/>
                                        <p:tgtEl>
                                          <p:spTgt spid="11"/>
                                        </p:tgtEl>
                                      </p:cBhvr>
                                    </p:animEffect>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additive="base">
                                        <p:cTn id="29" dur="500" fill="hold"/>
                                        <p:tgtEl>
                                          <p:spTgt spid="12"/>
                                        </p:tgtEl>
                                        <p:attrNameLst>
                                          <p:attrName>ppt_x</p:attrName>
                                        </p:attrNameLst>
                                      </p:cBhvr>
                                      <p:tavLst>
                                        <p:tav tm="0">
                                          <p:val>
                                            <p:strVal val="#ppt_x"/>
                                          </p:val>
                                        </p:tav>
                                        <p:tav tm="100000">
                                          <p:val>
                                            <p:strVal val="#ppt_x"/>
                                          </p:val>
                                        </p:tav>
                                      </p:tavLst>
                                    </p:anim>
                                    <p:anim calcmode="lin" valueType="num">
                                      <p:cBhvr additive="base">
                                        <p:cTn id="30" dur="500" fill="hold"/>
                                        <p:tgtEl>
                                          <p:spTgt spid="1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13"/>
                                        </p:tgtEl>
                                        <p:attrNameLst>
                                          <p:attrName>style.visibility</p:attrName>
                                        </p:attrNameLst>
                                      </p:cBhvr>
                                      <p:to>
                                        <p:strVal val="visible"/>
                                      </p:to>
                                    </p:set>
                                    <p:animEffect transition="in" filter="checkerboard(across)">
                                      <p:cBhvr>
                                        <p:cTn id="35"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1" grpId="0"/>
      <p:bldP spid="12" grpId="0"/>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4348" y="1571612"/>
            <a:ext cx="1085554" cy="523220"/>
          </a:xfrm>
          <a:prstGeom prst="rect">
            <a:avLst/>
          </a:prstGeom>
        </p:spPr>
        <p:txBody>
          <a:bodyPr wrap="none">
            <a:spAutoFit/>
          </a:bodyPr>
          <a:lstStyle/>
          <a:p>
            <a:r>
              <a:rPr lang="fr-FR" sz="2800" b="1" dirty="0" smtClean="0"/>
              <a:t>Virus</a:t>
            </a:r>
            <a:endParaRPr lang="fr-FR" sz="2800" dirty="0"/>
          </a:p>
        </p:txBody>
      </p:sp>
      <p:sp>
        <p:nvSpPr>
          <p:cNvPr id="3" name="Rectangle 2"/>
          <p:cNvSpPr/>
          <p:nvPr/>
        </p:nvSpPr>
        <p:spPr>
          <a:xfrm>
            <a:off x="2928926" y="1500174"/>
            <a:ext cx="5929354" cy="1384995"/>
          </a:xfrm>
          <a:prstGeom prst="rect">
            <a:avLst/>
          </a:prstGeom>
        </p:spPr>
        <p:txBody>
          <a:bodyPr wrap="square">
            <a:spAutoFit/>
          </a:bodyPr>
          <a:lstStyle/>
          <a:p>
            <a:r>
              <a:rPr lang="fr-FR" b="1" dirty="0" smtClean="0"/>
              <a:t> </a:t>
            </a:r>
            <a:r>
              <a:rPr lang="fr-FR" sz="2800" b="1" dirty="0" smtClean="0"/>
              <a:t>Entité biologique qui nécessite une cellule hôte, dont il utilise les constituants pour se multiplier.</a:t>
            </a:r>
            <a:endParaRPr lang="fr-FR" sz="2800" dirty="0"/>
          </a:p>
        </p:txBody>
      </p:sp>
      <p:sp>
        <p:nvSpPr>
          <p:cNvPr id="4" name="Rectangle 3"/>
          <p:cNvSpPr/>
          <p:nvPr/>
        </p:nvSpPr>
        <p:spPr>
          <a:xfrm>
            <a:off x="285720" y="2857496"/>
            <a:ext cx="3153364" cy="523220"/>
          </a:xfrm>
          <a:prstGeom prst="rect">
            <a:avLst/>
          </a:prstGeom>
        </p:spPr>
        <p:txBody>
          <a:bodyPr wrap="none">
            <a:spAutoFit/>
          </a:bodyPr>
          <a:lstStyle/>
          <a:p>
            <a:r>
              <a:rPr lang="fr-FR" sz="2800" b="1" dirty="0" smtClean="0"/>
              <a:t>Milieu de culture </a:t>
            </a:r>
            <a:endParaRPr lang="fr-FR" sz="2800" dirty="0"/>
          </a:p>
        </p:txBody>
      </p:sp>
      <p:sp>
        <p:nvSpPr>
          <p:cNvPr id="1027" name="Rectangle 3"/>
          <p:cNvSpPr>
            <a:spLocks noChangeArrowheads="1"/>
          </p:cNvSpPr>
          <p:nvPr/>
        </p:nvSpPr>
        <p:spPr bwMode="auto">
          <a:xfrm>
            <a:off x="2714612" y="3286124"/>
            <a:ext cx="6072230"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 support qui permet la culture de cellules ou de bact</a:t>
            </a:r>
            <a:r>
              <a:rPr kumimoji="0" lang="fr-FR" sz="2800" b="1" i="0" u="none" strike="noStrike" cap="none" normalizeH="0" baseline="0" dirty="0" smtClean="0">
                <a:ln>
                  <a:noFill/>
                </a:ln>
                <a:solidFill>
                  <a:schemeClr val="tx1"/>
                </a:solidFill>
                <a:effectLst/>
                <a:latin typeface="Calibri"/>
                <a:ea typeface="Times New Roman" pitchFamily="18" charset="0"/>
                <a:cs typeface="Times New Roman" pitchFamily="18" charset="0"/>
              </a:rPr>
              <a:t>é</a:t>
            </a:r>
            <a:r>
              <a:rPr kumimoji="0" lang="fr-FR" sz="28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ries</a:t>
            </a:r>
            <a:r>
              <a:rPr kumimoji="0" lang="fr-FR" sz="28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endParaRPr kumimoji="0" lang="fr-FR" sz="28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7"/>
          <p:cNvSpPr/>
          <p:nvPr/>
        </p:nvSpPr>
        <p:spPr>
          <a:xfrm>
            <a:off x="642910" y="4286256"/>
            <a:ext cx="1833387" cy="523220"/>
          </a:xfrm>
          <a:prstGeom prst="rect">
            <a:avLst/>
          </a:prstGeom>
        </p:spPr>
        <p:txBody>
          <a:bodyPr wrap="none">
            <a:spAutoFit/>
          </a:bodyPr>
          <a:lstStyle/>
          <a:p>
            <a:r>
              <a:rPr lang="fr-FR" sz="2800" b="1" dirty="0" smtClean="0"/>
              <a:t>Anticorps</a:t>
            </a:r>
            <a:endParaRPr lang="fr-FR" sz="2800" dirty="0"/>
          </a:p>
        </p:txBody>
      </p:sp>
      <p:sp>
        <p:nvSpPr>
          <p:cNvPr id="1028" name="Rectangle 4"/>
          <p:cNvSpPr>
            <a:spLocks noChangeArrowheads="1"/>
          </p:cNvSpPr>
          <p:nvPr/>
        </p:nvSpPr>
        <p:spPr bwMode="auto">
          <a:xfrm>
            <a:off x="2285952" y="4857760"/>
            <a:ext cx="6858048" cy="9541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fr-FR" sz="2800" b="1" i="0" u="none" strike="noStrike" cap="none" normalizeH="0" baseline="0" dirty="0" smtClean="0">
                <a:ln>
                  <a:noFill/>
                </a:ln>
                <a:solidFill>
                  <a:schemeClr val="tx1"/>
                </a:solidFill>
                <a:effectLst/>
                <a:ea typeface="Times New Roman" pitchFamily="18" charset="0"/>
                <a:cs typeface="Times New Roman" pitchFamily="18" charset="0"/>
              </a:rPr>
              <a:t>Molécules </a:t>
            </a:r>
            <a:r>
              <a:rPr kumimoji="0" lang="fr-FR" sz="2800" b="1" i="0" u="none" strike="noStrike" cap="none" normalizeH="0" baseline="0" dirty="0" smtClean="0">
                <a:ln>
                  <a:noFill/>
                </a:ln>
                <a:solidFill>
                  <a:schemeClr val="tx1"/>
                </a:solidFill>
                <a:effectLst/>
                <a:ea typeface="Times New Roman" pitchFamily="18" charset="0"/>
                <a:cs typeface="Times New Roman" pitchFamily="18" charset="0"/>
              </a:rPr>
              <a:t>produites par un organisme en </a:t>
            </a:r>
            <a:r>
              <a:rPr kumimoji="0" lang="fr-FR" sz="2800" b="1" i="0" u="none" strike="noStrike" cap="none" normalizeH="0" baseline="0" dirty="0" smtClean="0">
                <a:ln>
                  <a:noFill/>
                </a:ln>
                <a:solidFill>
                  <a:schemeClr val="tx1"/>
                </a:solidFill>
                <a:effectLst/>
                <a:ea typeface="Times New Roman" pitchFamily="18" charset="0"/>
                <a:cs typeface="Times New Roman" pitchFamily="18" charset="0"/>
              </a:rPr>
              <a:t> réponse </a:t>
            </a:r>
            <a:r>
              <a:rPr kumimoji="0" lang="fr-FR" sz="2800" b="1" i="0" u="none" strike="noStrike" cap="none" normalizeH="0" baseline="0" dirty="0" smtClean="0">
                <a:ln>
                  <a:noFill/>
                </a:ln>
                <a:solidFill>
                  <a:schemeClr val="tx1"/>
                </a:solidFill>
                <a:effectLst/>
                <a:ea typeface="Times New Roman" pitchFamily="18" charset="0"/>
                <a:cs typeface="Times New Roman" pitchFamily="18" charset="0"/>
              </a:rPr>
              <a:t>à un antigène.</a:t>
            </a:r>
            <a:endParaRPr kumimoji="0" lang="fr-FR" sz="2800" b="0" i="0" u="none" strike="noStrike" cap="none" normalizeH="0" baseline="0" dirty="0" smtClean="0">
              <a:ln>
                <a:noFill/>
              </a:ln>
              <a:solidFill>
                <a:schemeClr val="tx1"/>
              </a:solidFill>
              <a:effectLst/>
              <a:cs typeface="Arial"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amond(in)">
                                      <p:cBhvr>
                                        <p:cTn id="12" dur="20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checkerboard(across)">
                                      <p:cBhvr>
                                        <p:cTn id="17" dur="500"/>
                                        <p:tgtEl>
                                          <p:spTgt spid="4"/>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27"/>
                                        </p:tgtEl>
                                        <p:attrNameLst>
                                          <p:attrName>style.visibility</p:attrName>
                                        </p:attrNameLst>
                                      </p:cBhvr>
                                      <p:to>
                                        <p:strVal val="visible"/>
                                      </p:to>
                                    </p:set>
                                    <p:animEffect transition="in" filter="checkerboard(across)">
                                      <p:cBhvr>
                                        <p:cTn id="22" dur="500"/>
                                        <p:tgtEl>
                                          <p:spTgt spid="1027"/>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additive="base">
                                        <p:cTn id="27" dur="500" fill="hold"/>
                                        <p:tgtEl>
                                          <p:spTgt spid="8"/>
                                        </p:tgtEl>
                                        <p:attrNameLst>
                                          <p:attrName>ppt_x</p:attrName>
                                        </p:attrNameLst>
                                      </p:cBhvr>
                                      <p:tavLst>
                                        <p:tav tm="0">
                                          <p:val>
                                            <p:strVal val="#ppt_x"/>
                                          </p:val>
                                        </p:tav>
                                        <p:tav tm="100000">
                                          <p:val>
                                            <p:strVal val="#ppt_x"/>
                                          </p:val>
                                        </p:tav>
                                      </p:tavLst>
                                    </p:anim>
                                    <p:anim calcmode="lin" valueType="num">
                                      <p:cBhvr additive="base">
                                        <p:cTn id="2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grpId="0" nodeType="clickEffect">
                                  <p:stCondLst>
                                    <p:cond delay="0"/>
                                  </p:stCondLst>
                                  <p:childTnLst>
                                    <p:set>
                                      <p:cBhvr>
                                        <p:cTn id="32" dur="1" fill="hold">
                                          <p:stCondLst>
                                            <p:cond delay="0"/>
                                          </p:stCondLst>
                                        </p:cTn>
                                        <p:tgtEl>
                                          <p:spTgt spid="1028"/>
                                        </p:tgtEl>
                                        <p:attrNameLst>
                                          <p:attrName>style.visibility</p:attrName>
                                        </p:attrNameLst>
                                      </p:cBhvr>
                                      <p:to>
                                        <p:strVal val="visible"/>
                                      </p:to>
                                    </p:set>
                                    <p:animEffect transition="in" filter="blinds(horizontal)">
                                      <p:cBhvr>
                                        <p:cTn id="33" dur="5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1027" grpId="0"/>
      <p:bldP spid="8" grpId="0"/>
      <p:bldP spid="1028"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ébit">
  <a:themeElements>
    <a:clrScheme name="Débit">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Débit">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Débit">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108</TotalTime>
  <Words>472</Words>
  <PresentationFormat>Affichage à l'écran (4:3)</PresentationFormat>
  <Paragraphs>70</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Débit</vt:lpstr>
      <vt:lpstr>Terminologie</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Terminologie</dc:title>
  <dc:creator>2020</dc:creator>
  <cp:lastModifiedBy>2020</cp:lastModifiedBy>
  <cp:revision>26</cp:revision>
  <dcterms:created xsi:type="dcterms:W3CDTF">2020-12-28T19:28:33Z</dcterms:created>
  <dcterms:modified xsi:type="dcterms:W3CDTF">2020-12-28T21:28:08Z</dcterms:modified>
</cp:coreProperties>
</file>