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Default Extension="wav" ContentType="audio/wav"/>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
  </p:notesMasterIdLst>
  <p:handoutMasterIdLst>
    <p:handoutMasterId r:id="rId10"/>
  </p:handoutMasterIdLst>
  <p:sldIdLst>
    <p:sldId id="362" r:id="rId2"/>
    <p:sldId id="363" r:id="rId3"/>
    <p:sldId id="261" r:id="rId4"/>
    <p:sldId id="373" r:id="rId5"/>
    <p:sldId id="258" r:id="rId6"/>
    <p:sldId id="344" r:id="rId7"/>
    <p:sldId id="374" r:id="rId8"/>
  </p:sldIdLst>
  <p:sldSz cx="9144000" cy="6858000" type="screen4x3"/>
  <p:notesSz cx="6669088" cy="9885363"/>
  <p:defaultTextStyle>
    <a:defPPr>
      <a:defRPr lang="fr-F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EF7F7F"/>
    <a:srgbClr val="FFFF81"/>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4159" autoAdjust="0"/>
    <p:restoredTop sz="97491" autoAdjust="0"/>
  </p:normalViewPr>
  <p:slideViewPr>
    <p:cSldViewPr>
      <p:cViewPr>
        <p:scale>
          <a:sx n="100" d="100"/>
          <a:sy n="100" d="100"/>
        </p:scale>
        <p:origin x="-570" y="-8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660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889250" cy="493713"/>
          </a:xfrm>
          <a:prstGeom prst="rect">
            <a:avLst/>
          </a:prstGeom>
        </p:spPr>
        <p:txBody>
          <a:bodyPr vert="horz" lIns="91440" tIns="45720" rIns="91440" bIns="45720" rtlCol="0"/>
          <a:lstStyle>
            <a:lvl1pPr algn="l" eaLnBrk="1" hangingPunct="1">
              <a:defRPr sz="1200">
                <a:latin typeface="Arial" charset="0"/>
              </a:defRPr>
            </a:lvl1pPr>
          </a:lstStyle>
          <a:p>
            <a:pPr>
              <a:defRPr/>
            </a:pPr>
            <a:endParaRPr lang="fr-FR"/>
          </a:p>
        </p:txBody>
      </p:sp>
      <p:sp>
        <p:nvSpPr>
          <p:cNvPr id="3" name="Espace réservé de la date 2"/>
          <p:cNvSpPr>
            <a:spLocks noGrp="1"/>
          </p:cNvSpPr>
          <p:nvPr>
            <p:ph type="dt" sz="quarter" idx="1"/>
          </p:nvPr>
        </p:nvSpPr>
        <p:spPr>
          <a:xfrm>
            <a:off x="3778250" y="0"/>
            <a:ext cx="2889250" cy="493713"/>
          </a:xfrm>
          <a:prstGeom prst="rect">
            <a:avLst/>
          </a:prstGeom>
        </p:spPr>
        <p:txBody>
          <a:bodyPr vert="horz" lIns="91440" tIns="45720" rIns="91440" bIns="45720" rtlCol="0"/>
          <a:lstStyle>
            <a:lvl1pPr algn="r" eaLnBrk="1" hangingPunct="1">
              <a:defRPr sz="1200">
                <a:latin typeface="Arial" charset="0"/>
              </a:defRPr>
            </a:lvl1pPr>
          </a:lstStyle>
          <a:p>
            <a:pPr>
              <a:defRPr/>
            </a:pPr>
            <a:fld id="{71329F8B-760B-43B0-8FE0-4D7DF3060422}" type="datetimeFigureOut">
              <a:rPr lang="fr-FR"/>
              <a:pPr>
                <a:defRPr/>
              </a:pPr>
              <a:t>12/05/2020</a:t>
            </a:fld>
            <a:endParaRPr lang="fr-FR"/>
          </a:p>
        </p:txBody>
      </p:sp>
      <p:sp>
        <p:nvSpPr>
          <p:cNvPr id="4" name="Espace réservé du pied de page 3"/>
          <p:cNvSpPr>
            <a:spLocks noGrp="1"/>
          </p:cNvSpPr>
          <p:nvPr>
            <p:ph type="ftr" sz="quarter" idx="2"/>
          </p:nvPr>
        </p:nvSpPr>
        <p:spPr>
          <a:xfrm>
            <a:off x="0" y="9390063"/>
            <a:ext cx="2889250" cy="493712"/>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fr-FR"/>
          </a:p>
        </p:txBody>
      </p:sp>
      <p:sp>
        <p:nvSpPr>
          <p:cNvPr id="5" name="Espace réservé du numéro de diapositive 4"/>
          <p:cNvSpPr>
            <a:spLocks noGrp="1"/>
          </p:cNvSpPr>
          <p:nvPr>
            <p:ph type="sldNum" sz="quarter" idx="3"/>
          </p:nvPr>
        </p:nvSpPr>
        <p:spPr>
          <a:xfrm>
            <a:off x="3778250" y="9390063"/>
            <a:ext cx="2889250" cy="493712"/>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511CF97A-D739-4C11-A460-31105056CBB2}" type="slidenum">
              <a:rPr lang="fr-FR"/>
              <a:pPr>
                <a:defRPr/>
              </a:pPr>
              <a:t>‹#›</a:t>
            </a:fld>
            <a:endParaRPr lang="fr-FR"/>
          </a:p>
        </p:txBody>
      </p:sp>
    </p:spTree>
    <p:extLst>
      <p:ext uri="{BB962C8B-B14F-4D97-AF65-F5344CB8AC3E}">
        <p14:creationId xmlns="" xmlns:p14="http://schemas.microsoft.com/office/powerpoint/2010/main" val="12457472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889250" cy="493713"/>
          </a:xfrm>
          <a:prstGeom prst="rect">
            <a:avLst/>
          </a:prstGeom>
        </p:spPr>
        <p:txBody>
          <a:bodyPr vert="horz" lIns="91440" tIns="45720" rIns="91440" bIns="45720" rtlCol="0"/>
          <a:lstStyle>
            <a:lvl1pPr algn="l" eaLnBrk="1" hangingPunct="1">
              <a:defRPr sz="1200">
                <a:latin typeface="Arial" charset="0"/>
              </a:defRPr>
            </a:lvl1pPr>
          </a:lstStyle>
          <a:p>
            <a:pPr>
              <a:defRPr/>
            </a:pPr>
            <a:endParaRPr lang="fr-FR"/>
          </a:p>
        </p:txBody>
      </p:sp>
      <p:sp>
        <p:nvSpPr>
          <p:cNvPr id="3" name="Espace réservé de la date 2"/>
          <p:cNvSpPr>
            <a:spLocks noGrp="1"/>
          </p:cNvSpPr>
          <p:nvPr>
            <p:ph type="dt" idx="1"/>
          </p:nvPr>
        </p:nvSpPr>
        <p:spPr>
          <a:xfrm>
            <a:off x="3778250" y="0"/>
            <a:ext cx="2889250" cy="493713"/>
          </a:xfrm>
          <a:prstGeom prst="rect">
            <a:avLst/>
          </a:prstGeom>
        </p:spPr>
        <p:txBody>
          <a:bodyPr vert="horz" lIns="91440" tIns="45720" rIns="91440" bIns="45720" rtlCol="0"/>
          <a:lstStyle>
            <a:lvl1pPr algn="r" eaLnBrk="1" hangingPunct="1">
              <a:defRPr sz="1200">
                <a:latin typeface="Arial" charset="0"/>
              </a:defRPr>
            </a:lvl1pPr>
          </a:lstStyle>
          <a:p>
            <a:pPr>
              <a:defRPr/>
            </a:pPr>
            <a:fld id="{D5829EA4-9C4C-4221-83E7-10735F00134B}" type="datetimeFigureOut">
              <a:rPr lang="fr-FR"/>
              <a:pPr>
                <a:defRPr/>
              </a:pPr>
              <a:t>12/05/2020</a:t>
            </a:fld>
            <a:endParaRPr lang="fr-FR"/>
          </a:p>
        </p:txBody>
      </p:sp>
      <p:sp>
        <p:nvSpPr>
          <p:cNvPr id="4" name="Espace réservé de l'image des diapositives 3"/>
          <p:cNvSpPr>
            <a:spLocks noGrp="1" noRot="1" noChangeAspect="1"/>
          </p:cNvSpPr>
          <p:nvPr>
            <p:ph type="sldImg" idx="2"/>
          </p:nvPr>
        </p:nvSpPr>
        <p:spPr>
          <a:xfrm>
            <a:off x="863600" y="741363"/>
            <a:ext cx="4941888" cy="3706812"/>
          </a:xfrm>
          <a:prstGeom prst="rect">
            <a:avLst/>
          </a:prstGeom>
          <a:noFill/>
          <a:ln w="12700">
            <a:solidFill>
              <a:prstClr val="black"/>
            </a:solidFill>
          </a:ln>
        </p:spPr>
        <p:txBody>
          <a:bodyPr vert="horz" lIns="91440" tIns="45720" rIns="91440" bIns="45720" rtlCol="0" anchor="ctr"/>
          <a:lstStyle/>
          <a:p>
            <a:pPr lvl="0"/>
            <a:endParaRPr lang="fr-FR" noProof="0" smtClean="0"/>
          </a:p>
        </p:txBody>
      </p:sp>
      <p:sp>
        <p:nvSpPr>
          <p:cNvPr id="5" name="Espace réservé des commentaires 4"/>
          <p:cNvSpPr>
            <a:spLocks noGrp="1"/>
          </p:cNvSpPr>
          <p:nvPr>
            <p:ph type="body" sz="quarter" idx="3"/>
          </p:nvPr>
        </p:nvSpPr>
        <p:spPr>
          <a:xfrm>
            <a:off x="666750" y="4695825"/>
            <a:ext cx="5335588" cy="4448175"/>
          </a:xfrm>
          <a:prstGeom prst="rect">
            <a:avLst/>
          </a:prstGeom>
        </p:spPr>
        <p:txBody>
          <a:bodyPr vert="horz" lIns="91440" tIns="45720" rIns="91440" bIns="45720" rtlCol="0">
            <a:normAutofit/>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6" name="Espace réservé du pied de page 5"/>
          <p:cNvSpPr>
            <a:spLocks noGrp="1"/>
          </p:cNvSpPr>
          <p:nvPr>
            <p:ph type="ftr" sz="quarter" idx="4"/>
          </p:nvPr>
        </p:nvSpPr>
        <p:spPr>
          <a:xfrm>
            <a:off x="0" y="9390063"/>
            <a:ext cx="2889250" cy="493712"/>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fr-FR"/>
          </a:p>
        </p:txBody>
      </p:sp>
      <p:sp>
        <p:nvSpPr>
          <p:cNvPr id="7" name="Espace réservé du numéro de diapositive 6"/>
          <p:cNvSpPr>
            <a:spLocks noGrp="1"/>
          </p:cNvSpPr>
          <p:nvPr>
            <p:ph type="sldNum" sz="quarter" idx="5"/>
          </p:nvPr>
        </p:nvSpPr>
        <p:spPr>
          <a:xfrm>
            <a:off x="3778250" y="9390063"/>
            <a:ext cx="2889250" cy="493712"/>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1CD66B20-F253-4258-B646-6870E2D39563}" type="slidenum">
              <a:rPr lang="fr-FR"/>
              <a:pPr>
                <a:defRPr/>
              </a:pPr>
              <a:t>‹#›</a:t>
            </a:fld>
            <a:endParaRPr lang="fr-FR"/>
          </a:p>
        </p:txBody>
      </p:sp>
    </p:spTree>
    <p:extLst>
      <p:ext uri="{BB962C8B-B14F-4D97-AF65-F5344CB8AC3E}">
        <p14:creationId xmlns="" xmlns:p14="http://schemas.microsoft.com/office/powerpoint/2010/main" val="14632638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2" name="Rectangle 8"/>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AF406DA-3B7A-4C33-8F0E-7C8C7BA0B929}" type="slidenum">
              <a:rPr lang="en-GB">
                <a:latin typeface="Arial" panose="020B0604020202020204" pitchFamily="34" charset="0"/>
                <a:ea typeface="MS Gothic" panose="020B0609070205080204" pitchFamily="49" charset="-128"/>
              </a:rPr>
              <a:pPr>
                <a:spcBef>
                  <a:spcPct val="0"/>
                </a:spcBef>
              </a:pPr>
              <a:t>1</a:t>
            </a:fld>
            <a:endParaRPr lang="en-GB">
              <a:latin typeface="Arial" panose="020B0604020202020204" pitchFamily="34" charset="0"/>
              <a:ea typeface="MS Gothic" panose="020B0609070205080204" pitchFamily="49" charset="-128"/>
            </a:endParaRPr>
          </a:p>
        </p:txBody>
      </p:sp>
      <p:sp>
        <p:nvSpPr>
          <p:cNvPr id="5123" name="Text Box 1"/>
          <p:cNvSpPr txBox="1">
            <a:spLocks noChangeArrowheads="1"/>
          </p:cNvSpPr>
          <p:nvPr/>
        </p:nvSpPr>
        <p:spPr bwMode="auto">
          <a:xfrm>
            <a:off x="1111250" y="741363"/>
            <a:ext cx="4446588" cy="3706812"/>
          </a:xfrm>
          <a:prstGeom prst="rect">
            <a:avLst/>
          </a:prstGeom>
          <a:solidFill>
            <a:srgbClr val="FFFFFF"/>
          </a:solidFill>
          <a:ln w="9360">
            <a:solidFill>
              <a:srgbClr val="000000"/>
            </a:solidFill>
            <a:miter lim="800000"/>
            <a:headEnd/>
            <a:tailEnd/>
          </a:ln>
        </p:spPr>
        <p:txBody>
          <a:bodyPr wrap="none" anchor="ct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lnSpc>
                <a:spcPct val="90000"/>
              </a:lnSpc>
              <a:spcBef>
                <a:spcPct val="0"/>
              </a:spcBef>
              <a:buClr>
                <a:srgbClr val="000000"/>
              </a:buClr>
              <a:buFont typeface="Times New Roman" panose="02020603050405020304" pitchFamily="18" charset="0"/>
              <a:buNone/>
            </a:pPr>
            <a:endParaRPr lang="fr-FR" sz="1800">
              <a:latin typeface="Arial" panose="020B0604020202020204" pitchFamily="34" charset="0"/>
            </a:endParaRPr>
          </a:p>
        </p:txBody>
      </p:sp>
      <p:sp>
        <p:nvSpPr>
          <p:cNvPr id="5124" name="Rectangle 2"/>
          <p:cNvSpPr>
            <a:spLocks noGrp="1" noChangeArrowheads="1"/>
          </p:cNvSpPr>
          <p:nvPr>
            <p:ph type="body"/>
          </p:nvPr>
        </p:nvSpPr>
        <p:spPr bwMode="auto">
          <a:xfrm>
            <a:off x="889000" y="4695825"/>
            <a:ext cx="4891088" cy="774700"/>
          </a:xfrm>
          <a:solidFill>
            <a:srgbClr val="FFFFFF"/>
          </a:solidFill>
          <a:ln w="9360">
            <a:solidFill>
              <a:srgbClr val="000000"/>
            </a:solidFill>
            <a:miter lim="800000"/>
            <a:headEnd/>
            <a:tailEnd/>
          </a:ln>
        </p:spPr>
        <p:txBody>
          <a:bodyPr wrap="square" numCol="1" anchor="t" anchorCtr="0" compatLnSpc="1">
            <a:prstTxWarp prst="textNoShape">
              <a:avLst/>
            </a:prstTxWarp>
            <a:spAutoFit/>
          </a:bodyPr>
          <a:lstStyle/>
          <a:p>
            <a:pPr eaLnBrk="1" hangingPunct="1">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fr-FR" smtClean="0">
              <a:ea typeface="MS Gothic" panose="020B0609070205080204" pitchFamily="49" charset="-128"/>
            </a:endParaRPr>
          </a:p>
          <a:p>
            <a:pPr eaLnBrk="1" hangingPunct="1">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fr-FR" smtClean="0">
              <a:ea typeface="MS Gothic" panose="020B0609070205080204" pitchFamily="49" charset="-128"/>
            </a:endParaRPr>
          </a:p>
          <a:p>
            <a:pPr eaLnBrk="1" hangingPunct="1">
              <a:spcBef>
                <a:spcPts val="45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fr-FR" smtClean="0">
              <a:ea typeface="MS Gothic" panose="020B0609070205080204" pitchFamily="49" charset="-128"/>
            </a:endParaRPr>
          </a:p>
        </p:txBody>
      </p:sp>
    </p:spTree>
    <p:extLst>
      <p:ext uri="{BB962C8B-B14F-4D97-AF65-F5344CB8AC3E}">
        <p14:creationId xmlns="" xmlns:p14="http://schemas.microsoft.com/office/powerpoint/2010/main" val="24453094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7171"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Dans un premier temps je vais vous présenter le contexte dans lequel s’est effectué ce travail de recherche. </a:t>
            </a:r>
          </a:p>
          <a:p>
            <a:r>
              <a:rPr lang="fr-FR" smtClean="0"/>
              <a:t>-Au niveau mondial, 18% des émissions de gaz à effet de serres sont imputées à l’élevage seul. En France, 77% des émissions d’ammoniac qui est un gaz polluant responsable de l’acidification des sols et de l’eutrophisation des écosystèmes, sont issues de l’élevage. </a:t>
            </a:r>
          </a:p>
          <a:p>
            <a:r>
              <a:rPr lang="fr-FR" smtClean="0"/>
              <a:t>-Dans la chaîne alimentaire animale, 31% des émissions de GES sont issues des méthodes de gestion des fumiers. </a:t>
            </a:r>
          </a:p>
          <a:p>
            <a:r>
              <a:rPr lang="fr-FR" smtClean="0"/>
              <a:t>-Finalement, de part l’augmentation de la démographie humaine et de la demande en viande, ovo et lactoproduits, l’OCDE prévoit une augmentation importante de la production animale dans le futur. </a:t>
            </a:r>
          </a:p>
          <a:p>
            <a:r>
              <a:rPr lang="fr-FR" smtClean="0"/>
              <a:t>-Cette croissance de la filière animale engendre donc une augmentation du volumes des déjections à traiter ainsi que les émissions gazeuses polluantes liées à l’élevage. Il semble donc nécessaire d’améliorer les pratiques de gestion des effluents afin de minimiser l’impact de l’élevage sur l’environnement.</a:t>
            </a:r>
          </a:p>
        </p:txBody>
      </p:sp>
      <p:sp>
        <p:nvSpPr>
          <p:cNvPr id="7172"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BD1F7C4-B2F2-445C-B64D-F93D41AD5FA5}" type="slidenum">
              <a:rPr lang="fr-FR">
                <a:latin typeface="Arial" panose="020B0604020202020204" pitchFamily="34" charset="0"/>
              </a:rPr>
              <a:pPr>
                <a:spcBef>
                  <a:spcPct val="0"/>
                </a:spcBef>
              </a:pPr>
              <a:t>2</a:t>
            </a:fld>
            <a:endParaRPr lang="fr-FR">
              <a:latin typeface="Arial" panose="020B0604020202020204" pitchFamily="34" charset="0"/>
            </a:endParaRPr>
          </a:p>
        </p:txBody>
      </p:sp>
    </p:spTree>
    <p:extLst>
      <p:ext uri="{BB962C8B-B14F-4D97-AF65-F5344CB8AC3E}">
        <p14:creationId xmlns="" xmlns:p14="http://schemas.microsoft.com/office/powerpoint/2010/main" val="13523688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9219"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Dans un premier temps je vais vous présenter le contexte dans lequel s’est effectué ce travail de recherche. </a:t>
            </a:r>
          </a:p>
          <a:p>
            <a:r>
              <a:rPr lang="fr-FR" smtClean="0"/>
              <a:t>-Au niveau mondial, 18% des émissions de gaz à effet de serres sont imputées à l’élevage seul. En France, 77% des émissions d’ammoniac qui est un gaz polluant responsable de l’acidification des sols et de l’eutrophisation des écosystèmes, sont issues de l’élevage. </a:t>
            </a:r>
          </a:p>
          <a:p>
            <a:r>
              <a:rPr lang="fr-FR" smtClean="0"/>
              <a:t>-Dans la chaîne alimentaire animale, 31% des émissions de GES sont issues des méthodes de gestion des fumiers. </a:t>
            </a:r>
          </a:p>
          <a:p>
            <a:r>
              <a:rPr lang="fr-FR" smtClean="0"/>
              <a:t>-Finalement, de part l’augmentation de la démographie humaine et de la demande en viande, ovo et lactoproduits, l’OCDE prévoit une augmentation importante de la production animale dans le futur. </a:t>
            </a:r>
          </a:p>
          <a:p>
            <a:r>
              <a:rPr lang="fr-FR" smtClean="0"/>
              <a:t>-Cette croissance de la filière animale engendre donc une augmentation du volumes des déjections à traiter ainsi que les émissions gazeuses polluantes liées à l’élevage. Il semble donc nécessaire d’améliorer les pratiques de gestion des effluents afin de minimiser l’impact de l’élevage sur l’environnement.</a:t>
            </a:r>
          </a:p>
        </p:txBody>
      </p:sp>
      <p:sp>
        <p:nvSpPr>
          <p:cNvPr id="9220"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C3A1017-C862-4A33-9AE3-EAD7BCBFEBCF}" type="slidenum">
              <a:rPr lang="fr-FR">
                <a:latin typeface="Arial" panose="020B0604020202020204" pitchFamily="34" charset="0"/>
              </a:rPr>
              <a:pPr>
                <a:spcBef>
                  <a:spcPct val="0"/>
                </a:spcBef>
              </a:pPr>
              <a:t>3</a:t>
            </a:fld>
            <a:endParaRPr lang="fr-FR">
              <a:latin typeface="Arial" panose="020B0604020202020204" pitchFamily="34" charset="0"/>
            </a:endParaRPr>
          </a:p>
        </p:txBody>
      </p:sp>
    </p:spTree>
    <p:extLst>
      <p:ext uri="{BB962C8B-B14F-4D97-AF65-F5344CB8AC3E}">
        <p14:creationId xmlns="" xmlns:p14="http://schemas.microsoft.com/office/powerpoint/2010/main" val="2894839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9219"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Dans un premier temps je vais vous présenter le contexte dans lequel s’est effectué ce travail de recherche. </a:t>
            </a:r>
          </a:p>
          <a:p>
            <a:r>
              <a:rPr lang="fr-FR" smtClean="0"/>
              <a:t>-Au niveau mondial, 18% des émissions de gaz à effet de serres sont imputées à l’élevage seul. En France, 77% des émissions d’ammoniac qui est un gaz polluant responsable de l’acidification des sols et de l’eutrophisation des écosystèmes, sont issues de l’élevage. </a:t>
            </a:r>
          </a:p>
          <a:p>
            <a:r>
              <a:rPr lang="fr-FR" smtClean="0"/>
              <a:t>-Dans la chaîne alimentaire animale, 31% des émissions de GES sont issues des méthodes de gestion des fumiers. </a:t>
            </a:r>
          </a:p>
          <a:p>
            <a:r>
              <a:rPr lang="fr-FR" smtClean="0"/>
              <a:t>-Finalement, de part l’augmentation de la démographie humaine et de la demande en viande, ovo et lactoproduits, l’OCDE prévoit une augmentation importante de la production animale dans le futur. </a:t>
            </a:r>
          </a:p>
          <a:p>
            <a:r>
              <a:rPr lang="fr-FR" smtClean="0"/>
              <a:t>-Cette croissance de la filière animale engendre donc une augmentation du volumes des déjections à traiter ainsi que les émissions gazeuses polluantes liées à l’élevage. Il semble donc nécessaire d’améliorer les pratiques de gestion des effluents afin de minimiser l’impact de l’élevage sur l’environnement.</a:t>
            </a:r>
          </a:p>
        </p:txBody>
      </p:sp>
      <p:sp>
        <p:nvSpPr>
          <p:cNvPr id="9220"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C3A1017-C862-4A33-9AE3-EAD7BCBFEBCF}" type="slidenum">
              <a:rPr lang="fr-FR">
                <a:latin typeface="Arial" panose="020B0604020202020204" pitchFamily="34" charset="0"/>
              </a:rPr>
              <a:pPr>
                <a:spcBef>
                  <a:spcPct val="0"/>
                </a:spcBef>
              </a:pPr>
              <a:t>4</a:t>
            </a:fld>
            <a:endParaRPr lang="fr-FR">
              <a:latin typeface="Arial" panose="020B0604020202020204" pitchFamily="34" charset="0"/>
            </a:endParaRPr>
          </a:p>
        </p:txBody>
      </p:sp>
    </p:spTree>
    <p:extLst>
      <p:ext uri="{BB962C8B-B14F-4D97-AF65-F5344CB8AC3E}">
        <p14:creationId xmlns="" xmlns:p14="http://schemas.microsoft.com/office/powerpoint/2010/main" val="2894839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1267"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11268"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9107D46-0A1C-4172-BF2F-16D2CF39D877}" type="slidenum">
              <a:rPr lang="fr-FR">
                <a:latin typeface="Arial" panose="020B0604020202020204" pitchFamily="34" charset="0"/>
              </a:rPr>
              <a:pPr>
                <a:spcBef>
                  <a:spcPct val="0"/>
                </a:spcBef>
              </a:pPr>
              <a:t>5</a:t>
            </a:fld>
            <a:endParaRPr lang="fr-FR">
              <a:latin typeface="Arial" panose="020B0604020202020204" pitchFamily="34" charset="0"/>
            </a:endParaRPr>
          </a:p>
        </p:txBody>
      </p:sp>
    </p:spTree>
    <p:extLst>
      <p:ext uri="{BB962C8B-B14F-4D97-AF65-F5344CB8AC3E}">
        <p14:creationId xmlns="" xmlns:p14="http://schemas.microsoft.com/office/powerpoint/2010/main" val="30694294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3315"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13316"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E7DA7BC-CA5A-4F4F-A8B5-FB58983A99FF}" type="slidenum">
              <a:rPr lang="fr-FR">
                <a:latin typeface="Arial" panose="020B0604020202020204" pitchFamily="34" charset="0"/>
              </a:rPr>
              <a:pPr>
                <a:spcBef>
                  <a:spcPct val="0"/>
                </a:spcBef>
              </a:pPr>
              <a:t>6</a:t>
            </a:fld>
            <a:endParaRPr lang="fr-FR">
              <a:latin typeface="Arial" panose="020B0604020202020204" pitchFamily="34" charset="0"/>
            </a:endParaRPr>
          </a:p>
        </p:txBody>
      </p:sp>
    </p:spTree>
    <p:extLst>
      <p:ext uri="{BB962C8B-B14F-4D97-AF65-F5344CB8AC3E}">
        <p14:creationId xmlns="" xmlns:p14="http://schemas.microsoft.com/office/powerpoint/2010/main" val="4057909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3315" name="Espace réservé des commentaires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fr-FR" smtClean="0"/>
              <a:t>-Parmi les pratiques de gestion, le compostage est un procédé intéressant de traitement des effluents. Il est définit par le ministère de l’environnement, du developpement durable des transports et du logement comme un procédé biologique […]</a:t>
            </a:r>
          </a:p>
          <a:p>
            <a:r>
              <a:rPr lang="fr-FR" smtClean="0"/>
              <a:t>Ce procédé permet de réduire le volume de matière organique à épandre et donc de faciliter le transport des zones excédentaires en MO vers les zones déficitaires : les zones de culture.</a:t>
            </a:r>
          </a:p>
          <a:p>
            <a:r>
              <a:rPr lang="fr-FR" smtClean="0"/>
              <a:t>-Le compostage est caractérisé par 4 phases liées à la cinétique de température interne. Après la mise en tas, appelé également andain de compostage, les microorganismes mésophiles colonisent le milieu en dégradant la MO facilement biodégradable. Cette fermentation est à l’origine d’une production de chaleur et d’une montée en température de l’andain : c’est la phase dite thermophile. Lorsque la MO peu réfractaire est consommée, la production de chaleur est moindre et la température de l’andain redescend : c’est la phase dite de refroidissement. Lors de cette phase, le milieu est colonisé par des champignons responsables de la maturation du produit par l’oxydation de la MO difficilement dégradable. Les principales émissions gazeuses sont émises au cours de la phase thermophile lorsque les vitesses des processus sont importantes.</a:t>
            </a:r>
          </a:p>
          <a:p>
            <a:endParaRPr lang="fr-FR" smtClean="0"/>
          </a:p>
        </p:txBody>
      </p:sp>
      <p:sp>
        <p:nvSpPr>
          <p:cNvPr id="13316" name="Espace réservé du numéro de diapositive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E7DA7BC-CA5A-4F4F-A8B5-FB58983A99FF}" type="slidenum">
              <a:rPr lang="fr-FR">
                <a:latin typeface="Arial" panose="020B0604020202020204" pitchFamily="34" charset="0"/>
              </a:rPr>
              <a:pPr>
                <a:spcBef>
                  <a:spcPct val="0"/>
                </a:spcBef>
              </a:pPr>
              <a:t>7</a:t>
            </a:fld>
            <a:endParaRPr lang="fr-FR">
              <a:latin typeface="Arial" panose="020B0604020202020204" pitchFamily="34" charset="0"/>
            </a:endParaRPr>
          </a:p>
        </p:txBody>
      </p:sp>
    </p:spTree>
    <p:extLst>
      <p:ext uri="{BB962C8B-B14F-4D97-AF65-F5344CB8AC3E}">
        <p14:creationId xmlns="" xmlns:p14="http://schemas.microsoft.com/office/powerpoint/2010/main" val="4057909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fr-FR" smtClean="0"/>
              <a:t>Modifiez le style du titre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pPr>
              <a:defRPr/>
            </a:pPr>
            <a:fld id="{1B81B33D-EC07-418B-97F2-08E1BE263199}" type="datetime1">
              <a:rPr lang="fr-FR" smtClean="0"/>
              <a:pPr>
                <a:defRPr/>
              </a:pPr>
              <a:t>12/05/2020</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21396D42-5A3D-4E65-BDA8-7D66D5350750}" type="slidenum">
              <a:rPr lang="fr-FR" smtClean="0"/>
              <a:pPr>
                <a:defRPr/>
              </a:pPr>
              <a:t>‹#›</a:t>
            </a:fld>
            <a:endParaRPr lang="fr-FR"/>
          </a:p>
        </p:txBody>
      </p:sp>
    </p:spTree>
    <p:extLst>
      <p:ext uri="{BB962C8B-B14F-4D97-AF65-F5344CB8AC3E}">
        <p14:creationId xmlns="" xmlns:p14="http://schemas.microsoft.com/office/powerpoint/2010/main" val="3373022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pPr>
              <a:defRPr/>
            </a:pPr>
            <a:fld id="{ABD16165-6EE4-4911-9E75-FAA4BF9C5D9B}" type="datetime1">
              <a:rPr lang="fr-FR" smtClean="0"/>
              <a:pPr>
                <a:defRPr/>
              </a:pPr>
              <a:t>12/05/2020</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C5F7E0DE-44E1-4F03-ABE6-92D247933A34}" type="slidenum">
              <a:rPr lang="fr-FR" smtClean="0"/>
              <a:pPr>
                <a:defRPr/>
              </a:pPr>
              <a:t>‹#›</a:t>
            </a:fld>
            <a:endParaRPr lang="fr-FR"/>
          </a:p>
        </p:txBody>
      </p:sp>
    </p:spTree>
    <p:extLst>
      <p:ext uri="{BB962C8B-B14F-4D97-AF65-F5344CB8AC3E}">
        <p14:creationId xmlns="" xmlns:p14="http://schemas.microsoft.com/office/powerpoint/2010/main" val="406010131"/>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pPr>
              <a:defRPr/>
            </a:pPr>
            <a:fld id="{ABD16165-6EE4-4911-9E75-FAA4BF9C5D9B}" type="datetime1">
              <a:rPr lang="fr-FR" smtClean="0"/>
              <a:pPr>
                <a:defRPr/>
              </a:pPr>
              <a:t>12/05/2020</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C5F7E0DE-44E1-4F03-ABE6-92D247933A34}" type="slidenum">
              <a:rPr lang="fr-FR" smtClean="0"/>
              <a:pPr>
                <a:defRPr/>
              </a:pPr>
              <a:t>‹#›</a:t>
            </a:fld>
            <a:endParaRPr lang="fr-F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 xmlns:p14="http://schemas.microsoft.com/office/powerpoint/2010/main" val="1566377343"/>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pPr>
              <a:defRPr/>
            </a:pPr>
            <a:fld id="{ABD16165-6EE4-4911-9E75-FAA4BF9C5D9B}" type="datetime1">
              <a:rPr lang="fr-FR" smtClean="0"/>
              <a:pPr>
                <a:defRPr/>
              </a:pPr>
              <a:t>12/05/2020</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C5F7E0DE-44E1-4F03-ABE6-92D247933A34}" type="slidenum">
              <a:rPr lang="fr-FR" smtClean="0"/>
              <a:pPr>
                <a:defRPr/>
              </a:pPr>
              <a:t>‹#›</a:t>
            </a:fld>
            <a:endParaRPr lang="fr-FR"/>
          </a:p>
        </p:txBody>
      </p:sp>
    </p:spTree>
    <p:extLst>
      <p:ext uri="{BB962C8B-B14F-4D97-AF65-F5344CB8AC3E}">
        <p14:creationId xmlns="" xmlns:p14="http://schemas.microsoft.com/office/powerpoint/2010/main" val="3585372223"/>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pPr>
              <a:defRPr/>
            </a:pPr>
            <a:fld id="{ABD16165-6EE4-4911-9E75-FAA4BF9C5D9B}" type="datetime1">
              <a:rPr lang="fr-FR" smtClean="0"/>
              <a:pPr>
                <a:defRPr/>
              </a:pPr>
              <a:t>12/05/2020</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C5F7E0DE-44E1-4F03-ABE6-92D247933A34}" type="slidenum">
              <a:rPr lang="fr-FR" smtClean="0"/>
              <a:pPr>
                <a:defRPr/>
              </a:pPr>
              <a:t>‹#›</a:t>
            </a:fld>
            <a:endParaRPr lang="fr-F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 xmlns:p14="http://schemas.microsoft.com/office/powerpoint/2010/main" val="1120595369"/>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pPr>
              <a:defRPr/>
            </a:pPr>
            <a:fld id="{ABD16165-6EE4-4911-9E75-FAA4BF9C5D9B}" type="datetime1">
              <a:rPr lang="fr-FR" smtClean="0"/>
              <a:pPr>
                <a:defRPr/>
              </a:pPr>
              <a:t>12/05/2020</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C5F7E0DE-44E1-4F03-ABE6-92D247933A34}" type="slidenum">
              <a:rPr lang="fr-FR" smtClean="0"/>
              <a:pPr>
                <a:defRPr/>
              </a:pPr>
              <a:t>‹#›</a:t>
            </a:fld>
            <a:endParaRPr lang="fr-FR"/>
          </a:p>
        </p:txBody>
      </p:sp>
    </p:spTree>
    <p:extLst>
      <p:ext uri="{BB962C8B-B14F-4D97-AF65-F5344CB8AC3E}">
        <p14:creationId xmlns="" xmlns:p14="http://schemas.microsoft.com/office/powerpoint/2010/main" val="2287639203"/>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pPr>
              <a:defRPr/>
            </a:pPr>
            <a:fld id="{126D4B65-02E5-4B58-AB4F-324C3D8E13FF}" type="datetime1">
              <a:rPr lang="fr-FR" smtClean="0"/>
              <a:pPr>
                <a:defRPr/>
              </a:pPr>
              <a:t>12/05/2020</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EC86D8F1-21CD-4B04-AB3C-2BBBBD194ABC}" type="slidenum">
              <a:rPr lang="fr-FR" smtClean="0"/>
              <a:pPr>
                <a:defRPr/>
              </a:pPr>
              <a:t>‹#›</a:t>
            </a:fld>
            <a:endParaRPr lang="fr-FR"/>
          </a:p>
        </p:txBody>
      </p:sp>
    </p:spTree>
    <p:extLst>
      <p:ext uri="{BB962C8B-B14F-4D97-AF65-F5344CB8AC3E}">
        <p14:creationId xmlns="" xmlns:p14="http://schemas.microsoft.com/office/powerpoint/2010/main" val="8131023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pPr>
              <a:defRPr/>
            </a:pPr>
            <a:fld id="{8A1C1281-3B79-4D67-B5B6-F22C907BAD34}" type="datetime1">
              <a:rPr lang="fr-FR" smtClean="0"/>
              <a:pPr>
                <a:defRPr/>
              </a:pPr>
              <a:t>12/05/2020</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61769FA3-DF08-45F4-897F-C90F4645AA1E}" type="slidenum">
              <a:rPr lang="fr-FR" smtClean="0"/>
              <a:pPr>
                <a:defRPr/>
              </a:pPr>
              <a:t>‹#›</a:t>
            </a:fld>
            <a:endParaRPr lang="fr-FR"/>
          </a:p>
        </p:txBody>
      </p:sp>
    </p:spTree>
    <p:extLst>
      <p:ext uri="{BB962C8B-B14F-4D97-AF65-F5344CB8AC3E}">
        <p14:creationId xmlns="" xmlns:p14="http://schemas.microsoft.com/office/powerpoint/2010/main" val="2603241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pPr>
              <a:defRPr/>
            </a:pPr>
            <a:fld id="{1C32CBF3-54CE-43A0-AC59-2BBD0A91E86D}" type="datetime1">
              <a:rPr lang="fr-FR" smtClean="0"/>
              <a:pPr>
                <a:defRPr/>
              </a:pPr>
              <a:t>12/05/2020</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6B71FA05-5BE8-4AA3-ADE2-FBC580CB7B8B}" type="slidenum">
              <a:rPr lang="fr-FR" smtClean="0"/>
              <a:pPr>
                <a:defRPr/>
              </a:pPr>
              <a:t>‹#›</a:t>
            </a:fld>
            <a:endParaRPr lang="fr-FR"/>
          </a:p>
        </p:txBody>
      </p:sp>
    </p:spTree>
    <p:extLst>
      <p:ext uri="{BB962C8B-B14F-4D97-AF65-F5344CB8AC3E}">
        <p14:creationId xmlns="" xmlns:p14="http://schemas.microsoft.com/office/powerpoint/2010/main" val="3174800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pPr>
              <a:defRPr/>
            </a:pPr>
            <a:fld id="{7C4474FD-2FC5-446F-8616-B752ABCF49AB}" type="datetime1">
              <a:rPr lang="fr-FR" smtClean="0"/>
              <a:pPr>
                <a:defRPr/>
              </a:pPr>
              <a:t>12/05/2020</a:t>
            </a:fld>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26176BEA-0D91-41CD-B7FE-F3EE2CE1C36C}" type="slidenum">
              <a:rPr lang="fr-FR" smtClean="0"/>
              <a:pPr>
                <a:defRPr/>
              </a:pPr>
              <a:t>‹#›</a:t>
            </a:fld>
            <a:endParaRPr lang="fr-FR"/>
          </a:p>
        </p:txBody>
      </p:sp>
    </p:spTree>
    <p:extLst>
      <p:ext uri="{BB962C8B-B14F-4D97-AF65-F5344CB8AC3E}">
        <p14:creationId xmlns="" xmlns:p14="http://schemas.microsoft.com/office/powerpoint/2010/main" val="39820393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fr-FR" smtClean="0"/>
              <a:t>Modifiez le style du titre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pPr>
              <a:defRPr/>
            </a:pPr>
            <a:fld id="{1F56FBBF-F912-4134-A1D4-101087159D47}" type="datetime1">
              <a:rPr lang="fr-FR" smtClean="0"/>
              <a:pPr>
                <a:defRPr/>
              </a:pPr>
              <a:t>12/05/2020</a:t>
            </a:fld>
            <a:endParaRPr lang="fr-FR"/>
          </a:p>
        </p:txBody>
      </p:sp>
      <p:sp>
        <p:nvSpPr>
          <p:cNvPr id="6" name="Footer Placeholder 5"/>
          <p:cNvSpPr>
            <a:spLocks noGrp="1"/>
          </p:cNvSpPr>
          <p:nvPr>
            <p:ph type="ftr" sz="quarter" idx="11"/>
          </p:nvPr>
        </p:nvSpPr>
        <p:spPr/>
        <p:txBody>
          <a:bodyPr/>
          <a:lstStyle/>
          <a:p>
            <a:pPr>
              <a:defRPr/>
            </a:pPr>
            <a:endParaRPr lang="fr-FR"/>
          </a:p>
        </p:txBody>
      </p:sp>
      <p:sp>
        <p:nvSpPr>
          <p:cNvPr id="7" name="Slide Number Placeholder 6"/>
          <p:cNvSpPr>
            <a:spLocks noGrp="1"/>
          </p:cNvSpPr>
          <p:nvPr>
            <p:ph type="sldNum" sz="quarter" idx="12"/>
          </p:nvPr>
        </p:nvSpPr>
        <p:spPr/>
        <p:txBody>
          <a:bodyPr/>
          <a:lstStyle/>
          <a:p>
            <a:pPr>
              <a:defRPr/>
            </a:pPr>
            <a:fld id="{3FDDD91F-E3C0-4C71-A837-1D6096001DE8}" type="slidenum">
              <a:rPr lang="fr-FR" smtClean="0"/>
              <a:pPr>
                <a:defRPr/>
              </a:pPr>
              <a:t>‹#›</a:t>
            </a:fld>
            <a:endParaRPr lang="fr-FR"/>
          </a:p>
        </p:txBody>
      </p:sp>
    </p:spTree>
    <p:extLst>
      <p:ext uri="{BB962C8B-B14F-4D97-AF65-F5344CB8AC3E}">
        <p14:creationId xmlns="" xmlns:p14="http://schemas.microsoft.com/office/powerpoint/2010/main" val="2396690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pPr>
              <a:defRPr/>
            </a:pPr>
            <a:fld id="{3C5780EF-1450-4EF0-9FAB-41C0D0DA27DD}" type="datetime1">
              <a:rPr lang="fr-FR" smtClean="0"/>
              <a:pPr>
                <a:defRPr/>
              </a:pPr>
              <a:t>12/05/2020</a:t>
            </a:fld>
            <a:endParaRPr lang="fr-FR"/>
          </a:p>
        </p:txBody>
      </p:sp>
      <p:sp>
        <p:nvSpPr>
          <p:cNvPr id="8" name="Footer Placeholder 7"/>
          <p:cNvSpPr>
            <a:spLocks noGrp="1"/>
          </p:cNvSpPr>
          <p:nvPr>
            <p:ph type="ftr" sz="quarter" idx="11"/>
          </p:nvPr>
        </p:nvSpPr>
        <p:spPr/>
        <p:txBody>
          <a:bodyPr/>
          <a:lstStyle/>
          <a:p>
            <a:pPr>
              <a:defRPr/>
            </a:pPr>
            <a:endParaRPr lang="fr-FR"/>
          </a:p>
        </p:txBody>
      </p:sp>
      <p:sp>
        <p:nvSpPr>
          <p:cNvPr id="9" name="Slide Number Placeholder 8"/>
          <p:cNvSpPr>
            <a:spLocks noGrp="1"/>
          </p:cNvSpPr>
          <p:nvPr>
            <p:ph type="sldNum" sz="quarter" idx="12"/>
          </p:nvPr>
        </p:nvSpPr>
        <p:spPr/>
        <p:txBody>
          <a:bodyPr/>
          <a:lstStyle/>
          <a:p>
            <a:pPr>
              <a:defRPr/>
            </a:pPr>
            <a:fld id="{6DA65AC5-38F2-4508-A90C-76A0B669B56E}" type="slidenum">
              <a:rPr lang="fr-FR" smtClean="0"/>
              <a:pPr>
                <a:defRPr/>
              </a:pPr>
              <a:t>‹#›</a:t>
            </a:fld>
            <a:endParaRPr lang="fr-FR"/>
          </a:p>
        </p:txBody>
      </p:sp>
    </p:spTree>
    <p:extLst>
      <p:ext uri="{BB962C8B-B14F-4D97-AF65-F5344CB8AC3E}">
        <p14:creationId xmlns="" xmlns:p14="http://schemas.microsoft.com/office/powerpoint/2010/main" val="21858846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pPr>
              <a:defRPr/>
            </a:pPr>
            <a:fld id="{F241A333-C7EB-4381-A12B-732A20A4F255}" type="datetime1">
              <a:rPr lang="fr-FR" smtClean="0"/>
              <a:pPr>
                <a:defRPr/>
              </a:pPr>
              <a:t>12/05/2020</a:t>
            </a:fld>
            <a:endParaRPr lang="fr-FR"/>
          </a:p>
        </p:txBody>
      </p:sp>
      <p:sp>
        <p:nvSpPr>
          <p:cNvPr id="4" name="Footer Placeholder 3"/>
          <p:cNvSpPr>
            <a:spLocks noGrp="1"/>
          </p:cNvSpPr>
          <p:nvPr>
            <p:ph type="ftr" sz="quarter" idx="11"/>
          </p:nvPr>
        </p:nvSpPr>
        <p:spPr/>
        <p:txBody>
          <a:bodyPr/>
          <a:lstStyle/>
          <a:p>
            <a:pPr>
              <a:defRPr/>
            </a:pPr>
            <a:endParaRPr lang="fr-FR"/>
          </a:p>
        </p:txBody>
      </p:sp>
      <p:sp>
        <p:nvSpPr>
          <p:cNvPr id="5" name="Slide Number Placeholder 4"/>
          <p:cNvSpPr>
            <a:spLocks noGrp="1"/>
          </p:cNvSpPr>
          <p:nvPr>
            <p:ph type="sldNum" sz="quarter" idx="12"/>
          </p:nvPr>
        </p:nvSpPr>
        <p:spPr/>
        <p:txBody>
          <a:bodyPr/>
          <a:lstStyle/>
          <a:p>
            <a:pPr>
              <a:defRPr/>
            </a:pPr>
            <a:fld id="{050F493A-DB6B-4868-B121-32D3D54FB00F}" type="slidenum">
              <a:rPr lang="fr-FR" smtClean="0"/>
              <a:pPr>
                <a:defRPr/>
              </a:pPr>
              <a:t>‹#›</a:t>
            </a:fld>
            <a:endParaRPr lang="fr-FR"/>
          </a:p>
        </p:txBody>
      </p:sp>
    </p:spTree>
    <p:extLst>
      <p:ext uri="{BB962C8B-B14F-4D97-AF65-F5344CB8AC3E}">
        <p14:creationId xmlns="" xmlns:p14="http://schemas.microsoft.com/office/powerpoint/2010/main" val="29119198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FB2C6197-0DF5-4DBA-B0A6-A50DCD88D5EE}" type="datetime1">
              <a:rPr lang="fr-FR" smtClean="0"/>
              <a:pPr>
                <a:defRPr/>
              </a:pPr>
              <a:t>12/05/2020</a:t>
            </a:fld>
            <a:endParaRPr lang="fr-FR"/>
          </a:p>
        </p:txBody>
      </p:sp>
      <p:sp>
        <p:nvSpPr>
          <p:cNvPr id="3" name="Footer Placeholder 2"/>
          <p:cNvSpPr>
            <a:spLocks noGrp="1"/>
          </p:cNvSpPr>
          <p:nvPr>
            <p:ph type="ftr" sz="quarter" idx="11"/>
          </p:nvPr>
        </p:nvSpPr>
        <p:spPr/>
        <p:txBody>
          <a:bodyPr/>
          <a:lstStyle/>
          <a:p>
            <a:pPr>
              <a:defRPr/>
            </a:pPr>
            <a:endParaRPr lang="fr-FR"/>
          </a:p>
        </p:txBody>
      </p:sp>
      <p:sp>
        <p:nvSpPr>
          <p:cNvPr id="4" name="Slide Number Placeholder 3"/>
          <p:cNvSpPr>
            <a:spLocks noGrp="1"/>
          </p:cNvSpPr>
          <p:nvPr>
            <p:ph type="sldNum" sz="quarter" idx="12"/>
          </p:nvPr>
        </p:nvSpPr>
        <p:spPr/>
        <p:txBody>
          <a:bodyPr/>
          <a:lstStyle/>
          <a:p>
            <a:pPr>
              <a:defRPr/>
            </a:pPr>
            <a:fld id="{8746B5F7-25D2-4702-BF96-CD7EABB48E5B}" type="slidenum">
              <a:rPr lang="fr-FR" smtClean="0"/>
              <a:pPr>
                <a:defRPr/>
              </a:pPr>
              <a:t>‹#›</a:t>
            </a:fld>
            <a:endParaRPr lang="fr-FR"/>
          </a:p>
        </p:txBody>
      </p:sp>
    </p:spTree>
    <p:extLst>
      <p:ext uri="{BB962C8B-B14F-4D97-AF65-F5344CB8AC3E}">
        <p14:creationId xmlns="" xmlns:p14="http://schemas.microsoft.com/office/powerpoint/2010/main" val="126397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fr-FR" smtClean="0"/>
              <a:t>Modifiez le style du titre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pPr>
              <a:defRPr/>
            </a:pPr>
            <a:fld id="{01B11807-DE8E-4503-BB01-E3FCE0C226F4}" type="datetime1">
              <a:rPr lang="fr-FR" smtClean="0"/>
              <a:pPr>
                <a:defRPr/>
              </a:pPr>
              <a:t>12/05/2020</a:t>
            </a:fld>
            <a:endParaRPr lang="fr-FR"/>
          </a:p>
        </p:txBody>
      </p:sp>
      <p:sp>
        <p:nvSpPr>
          <p:cNvPr id="6" name="Footer Placeholder 5"/>
          <p:cNvSpPr>
            <a:spLocks noGrp="1"/>
          </p:cNvSpPr>
          <p:nvPr>
            <p:ph type="ftr" sz="quarter" idx="11"/>
          </p:nvPr>
        </p:nvSpPr>
        <p:spPr/>
        <p:txBody>
          <a:bodyPr/>
          <a:lstStyle/>
          <a:p>
            <a:pPr>
              <a:defRPr/>
            </a:pPr>
            <a:endParaRPr lang="fr-FR"/>
          </a:p>
        </p:txBody>
      </p:sp>
      <p:sp>
        <p:nvSpPr>
          <p:cNvPr id="7" name="Slide Number Placeholder 6"/>
          <p:cNvSpPr>
            <a:spLocks noGrp="1"/>
          </p:cNvSpPr>
          <p:nvPr>
            <p:ph type="sldNum" sz="quarter" idx="12"/>
          </p:nvPr>
        </p:nvSpPr>
        <p:spPr/>
        <p:txBody>
          <a:bodyPr/>
          <a:lstStyle/>
          <a:p>
            <a:pPr>
              <a:defRPr/>
            </a:pPr>
            <a:fld id="{38AC20C8-DA5D-4942-A433-2A34C44BF126}" type="slidenum">
              <a:rPr lang="fr-FR" smtClean="0"/>
              <a:pPr>
                <a:defRPr/>
              </a:pPr>
              <a:t>‹#›</a:t>
            </a:fld>
            <a:endParaRPr lang="fr-FR"/>
          </a:p>
        </p:txBody>
      </p:sp>
    </p:spTree>
    <p:extLst>
      <p:ext uri="{BB962C8B-B14F-4D97-AF65-F5344CB8AC3E}">
        <p14:creationId xmlns="" xmlns:p14="http://schemas.microsoft.com/office/powerpoint/2010/main" val="42490534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pPr>
              <a:defRPr/>
            </a:pPr>
            <a:fld id="{7BB42FCE-628B-41E4-8669-4C2D6069F41A}" type="datetime1">
              <a:rPr lang="fr-FR" smtClean="0"/>
              <a:pPr>
                <a:defRPr/>
              </a:pPr>
              <a:t>12/05/2020</a:t>
            </a:fld>
            <a:endParaRPr lang="fr-FR"/>
          </a:p>
        </p:txBody>
      </p:sp>
      <p:sp>
        <p:nvSpPr>
          <p:cNvPr id="6" name="Footer Placeholder 5"/>
          <p:cNvSpPr>
            <a:spLocks noGrp="1"/>
          </p:cNvSpPr>
          <p:nvPr>
            <p:ph type="ftr" sz="quarter" idx="11"/>
          </p:nvPr>
        </p:nvSpPr>
        <p:spPr/>
        <p:txBody>
          <a:bodyPr/>
          <a:lstStyle/>
          <a:p>
            <a:pPr>
              <a:defRPr/>
            </a:pPr>
            <a:endParaRPr lang="fr-FR"/>
          </a:p>
        </p:txBody>
      </p:sp>
      <p:sp>
        <p:nvSpPr>
          <p:cNvPr id="7" name="Slide Number Placeholder 6"/>
          <p:cNvSpPr>
            <a:spLocks noGrp="1"/>
          </p:cNvSpPr>
          <p:nvPr>
            <p:ph type="sldNum" sz="quarter" idx="12"/>
          </p:nvPr>
        </p:nvSpPr>
        <p:spPr/>
        <p:txBody>
          <a:bodyPr/>
          <a:lstStyle/>
          <a:p>
            <a:pPr>
              <a:defRPr/>
            </a:pPr>
            <a:fld id="{FDAB1733-7645-4C32-9D70-38341D4BCBD7}" type="slidenum">
              <a:rPr lang="fr-FR" smtClean="0"/>
              <a:pPr>
                <a:defRPr/>
              </a:pPr>
              <a:t>‹#›</a:t>
            </a:fld>
            <a:endParaRPr lang="fr-FR"/>
          </a:p>
        </p:txBody>
      </p:sp>
    </p:spTree>
    <p:extLst>
      <p:ext uri="{BB962C8B-B14F-4D97-AF65-F5344CB8AC3E}">
        <p14:creationId xmlns="" xmlns:p14="http://schemas.microsoft.com/office/powerpoint/2010/main" val="15581699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ABD16165-6EE4-4911-9E75-FAA4BF9C5D9B}" type="datetime1">
              <a:rPr lang="fr-FR" smtClean="0"/>
              <a:pPr>
                <a:defRPr/>
              </a:pPr>
              <a:t>12/05/2020</a:t>
            </a:fld>
            <a:endParaRPr lang="fr-FR"/>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fr-FR"/>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pPr>
              <a:defRPr/>
            </a:pPr>
            <a:fld id="{C5F7E0DE-44E1-4F03-ABE6-92D247933A34}" type="slidenum">
              <a:rPr lang="fr-FR" smtClean="0"/>
              <a:pPr>
                <a:defRPr/>
              </a:pPr>
              <a:t>‹#›</a:t>
            </a:fld>
            <a:endParaRPr lang="fr-FR"/>
          </a:p>
        </p:txBody>
      </p:sp>
    </p:spTree>
    <p:extLst>
      <p:ext uri="{BB962C8B-B14F-4D97-AF65-F5344CB8AC3E}">
        <p14:creationId xmlns="" xmlns:p14="http://schemas.microsoft.com/office/powerpoint/2010/main" val="40779588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audio" Target="../media/audio1.wav"/><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audio" Target="../media/audio2.wav"/><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audio" Target="../media/audio3.wav"/><Relationship Id="rId5" Type="http://schemas.openxmlformats.org/officeDocument/2006/relationships/image" Target="../media/image4.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audio" Target="../media/audio4.wav"/><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7.xml"/><Relationship Id="rId7" Type="http://schemas.openxmlformats.org/officeDocument/2006/relationships/image" Target="../media/image4.png"/><Relationship Id="rId2" Type="http://schemas.openxmlformats.org/officeDocument/2006/relationships/audio" Target="../media/audio6.wav"/><Relationship Id="rId1" Type="http://schemas.openxmlformats.org/officeDocument/2006/relationships/audio" Target="../media/audio5.wav"/><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1258888" y="125413"/>
            <a:ext cx="7345362" cy="19764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ct val="90000"/>
              </a:lnSpc>
              <a:spcBef>
                <a:spcPct val="0"/>
              </a:spcBef>
              <a:buClr>
                <a:srgbClr val="000000"/>
              </a:buClr>
              <a:buFont typeface="Times New Roman" panose="02020603050405020304" pitchFamily="18" charset="0"/>
              <a:buNone/>
            </a:pPr>
            <a:r>
              <a:rPr lang="fr-FR" sz="1800" b="1">
                <a:latin typeface="Arial" panose="020B0604020202020204" pitchFamily="34" charset="0"/>
              </a:rPr>
              <a:t>République Algérienne Démocratique et Populaire</a:t>
            </a:r>
          </a:p>
          <a:p>
            <a:pPr algn="ctr" eaLnBrk="1" hangingPunct="1">
              <a:spcBef>
                <a:spcPct val="0"/>
              </a:spcBef>
              <a:buFontTx/>
              <a:buNone/>
            </a:pPr>
            <a:r>
              <a:rPr lang="fr-FR" sz="1800" b="1">
                <a:latin typeface="Arial" panose="020B0604020202020204" pitchFamily="34" charset="0"/>
              </a:rPr>
              <a:t>Ministère De L’enseignement Supérieur Et de La Recherche Scientifique</a:t>
            </a:r>
            <a:endParaRPr lang="fr-FR" sz="1800" b="1" i="1" u="sng">
              <a:latin typeface="Arial" panose="020B0604020202020204" pitchFamily="34" charset="0"/>
            </a:endParaRPr>
          </a:p>
          <a:p>
            <a:pPr algn="ctr" eaLnBrk="1" hangingPunct="1">
              <a:spcBef>
                <a:spcPct val="0"/>
              </a:spcBef>
              <a:buFontTx/>
              <a:buNone/>
            </a:pPr>
            <a:endParaRPr lang="fr-FR" sz="1800" b="1" i="1" u="sng">
              <a:latin typeface="Arial" panose="020B0604020202020204" pitchFamily="34" charset="0"/>
            </a:endParaRPr>
          </a:p>
          <a:p>
            <a:pPr algn="ctr" eaLnBrk="1" hangingPunct="1">
              <a:lnSpc>
                <a:spcPct val="90000"/>
              </a:lnSpc>
              <a:spcBef>
                <a:spcPct val="0"/>
              </a:spcBef>
              <a:buClr>
                <a:srgbClr val="000000"/>
              </a:buClr>
              <a:buFont typeface="Times New Roman" panose="02020603050405020304" pitchFamily="18" charset="0"/>
              <a:buNone/>
            </a:pPr>
            <a:r>
              <a:rPr lang="fr-FR" sz="1800" b="1">
                <a:latin typeface="Arial" panose="020B0604020202020204" pitchFamily="34" charset="0"/>
              </a:rPr>
              <a:t>Université de BISKRA </a:t>
            </a:r>
          </a:p>
          <a:p>
            <a:pPr algn="ctr" eaLnBrk="1" hangingPunct="1">
              <a:lnSpc>
                <a:spcPct val="90000"/>
              </a:lnSpc>
              <a:spcBef>
                <a:spcPct val="0"/>
              </a:spcBef>
              <a:buClr>
                <a:srgbClr val="000000"/>
              </a:buClr>
              <a:buFont typeface="Times New Roman" panose="02020603050405020304" pitchFamily="18" charset="0"/>
              <a:buNone/>
            </a:pPr>
            <a:r>
              <a:rPr lang="fr-FR" sz="1800" b="1">
                <a:latin typeface="Arial" panose="020B0604020202020204" pitchFamily="34" charset="0"/>
              </a:rPr>
              <a:t>Département de Génie Civil et Hydraulique</a:t>
            </a:r>
          </a:p>
          <a:p>
            <a:pPr eaLnBrk="1" hangingPunct="1">
              <a:lnSpc>
                <a:spcPct val="90000"/>
              </a:lnSpc>
              <a:spcBef>
                <a:spcPct val="0"/>
              </a:spcBef>
              <a:buClr>
                <a:srgbClr val="000000"/>
              </a:buClr>
              <a:buFont typeface="Times New Roman" panose="02020603050405020304" pitchFamily="18" charset="0"/>
              <a:buNone/>
            </a:pPr>
            <a:r>
              <a:rPr lang="fr-FR" sz="1800">
                <a:latin typeface="Arial" panose="020B0604020202020204" pitchFamily="34" charset="0"/>
              </a:rPr>
              <a:t> </a:t>
            </a:r>
          </a:p>
        </p:txBody>
      </p:sp>
      <p:sp>
        <p:nvSpPr>
          <p:cNvPr id="4099" name="Rectangle 4"/>
          <p:cNvSpPr>
            <a:spLocks noChangeArrowheads="1"/>
          </p:cNvSpPr>
          <p:nvPr/>
        </p:nvSpPr>
        <p:spPr bwMode="auto">
          <a:xfrm>
            <a:off x="468313" y="6453188"/>
            <a:ext cx="4849812" cy="196850"/>
          </a:xfrm>
          <a:prstGeom prst="rect">
            <a:avLst/>
          </a:prstGeom>
          <a:solidFill>
            <a:srgbClr val="3366FF"/>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90000"/>
              </a:lnSpc>
              <a:spcBef>
                <a:spcPct val="0"/>
              </a:spcBef>
              <a:buClr>
                <a:srgbClr val="000000"/>
              </a:buClr>
              <a:buFont typeface="Times New Roman" panose="02020603050405020304" pitchFamily="18" charset="0"/>
              <a:buNone/>
            </a:pPr>
            <a:endParaRPr lang="fr-FR" sz="1800">
              <a:latin typeface="Arial" panose="020B0604020202020204" pitchFamily="34" charset="0"/>
            </a:endParaRPr>
          </a:p>
        </p:txBody>
      </p:sp>
      <p:sp>
        <p:nvSpPr>
          <p:cNvPr id="4100" name="Rectangle 31"/>
          <p:cNvSpPr>
            <a:spLocks noChangeArrowheads="1"/>
          </p:cNvSpPr>
          <p:nvPr/>
        </p:nvSpPr>
        <p:spPr bwMode="auto">
          <a:xfrm>
            <a:off x="6715125" y="6500813"/>
            <a:ext cx="1944688" cy="215900"/>
          </a:xfrm>
          <a:prstGeom prst="rect">
            <a:avLst/>
          </a:prstGeom>
          <a:solidFill>
            <a:srgbClr val="3366FF"/>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nchor="ctr"/>
          <a:lstStyle>
            <a:lvl1pPr>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Calibri" panose="020F0502020204030204" pitchFamily="34" charset="0"/>
              </a:defRPr>
            </a:lvl9pPr>
          </a:lstStyle>
          <a:p>
            <a:pPr algn="ctr">
              <a:spcBef>
                <a:spcPct val="0"/>
              </a:spcBef>
              <a:buClr>
                <a:srgbClr val="FFFF00"/>
              </a:buClr>
              <a:buFont typeface="Arial" panose="020B0604020202020204" pitchFamily="34" charset="0"/>
              <a:buNone/>
            </a:pPr>
            <a:r>
              <a:rPr lang="fr-FR" sz="1400" b="1" dirty="0" smtClean="0">
                <a:solidFill>
                  <a:srgbClr val="FFFF00"/>
                </a:solidFill>
                <a:latin typeface="Arial" panose="020B0604020202020204" pitchFamily="34" charset="0"/>
              </a:rPr>
              <a:t>2019/2020</a:t>
            </a:r>
            <a:endParaRPr lang="en-GB" sz="1400" b="1" dirty="0">
              <a:solidFill>
                <a:srgbClr val="FFFF00"/>
              </a:solidFill>
              <a:latin typeface="Arial" panose="020B0604020202020204" pitchFamily="34" charset="0"/>
            </a:endParaRPr>
          </a:p>
        </p:txBody>
      </p:sp>
      <p:cxnSp>
        <p:nvCxnSpPr>
          <p:cNvPr id="3" name="Connecteur droit 2"/>
          <p:cNvCxnSpPr/>
          <p:nvPr/>
        </p:nvCxnSpPr>
        <p:spPr>
          <a:xfrm>
            <a:off x="468313" y="4518025"/>
            <a:ext cx="7920037"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a:off x="404813" y="3429000"/>
            <a:ext cx="7920037" cy="0"/>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4103" name="Group 14"/>
          <p:cNvGrpSpPr>
            <a:grpSpLocks/>
          </p:cNvGrpSpPr>
          <p:nvPr/>
        </p:nvGrpSpPr>
        <p:grpSpPr bwMode="auto">
          <a:xfrm>
            <a:off x="642938" y="1143000"/>
            <a:ext cx="1328737" cy="1100138"/>
            <a:chOff x="5988" y="2511"/>
            <a:chExt cx="1110" cy="1205"/>
          </a:xfrm>
        </p:grpSpPr>
        <p:pic>
          <p:nvPicPr>
            <p:cNvPr id="4112" name="Picture 15" descr="SigleUNI4"/>
            <p:cNvPicPr preferRelativeResize="0">
              <a:picLocks noChangeAspect="1" noChangeArrowheads="1"/>
            </p:cNvPicPr>
            <p:nvPr/>
          </p:nvPicPr>
          <p:blipFill>
            <a:blip r:embed="rId3">
              <a:extLst>
                <a:ext uri="{28A0092B-C50C-407E-A947-70E740481C1C}">
                  <a14:useLocalDpi xmlns="" xmlns:a14="http://schemas.microsoft.com/office/drawing/2010/main" val="0"/>
                </a:ext>
              </a:extLst>
            </a:blip>
            <a:srcRect l="2623" t="1465" r="1811"/>
            <a:stretch>
              <a:fillRect/>
            </a:stretch>
          </p:blipFill>
          <p:spPr bwMode="auto">
            <a:xfrm>
              <a:off x="6106" y="2619"/>
              <a:ext cx="839" cy="6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113" name="WordArt 16"/>
            <p:cNvSpPr>
              <a:spLocks noChangeArrowheads="1" noChangeShapeType="1" noTextEdit="1"/>
            </p:cNvSpPr>
            <p:nvPr/>
          </p:nvSpPr>
          <p:spPr bwMode="auto">
            <a:xfrm>
              <a:off x="5988" y="2511"/>
              <a:ext cx="1110" cy="1205"/>
            </a:xfrm>
            <a:prstGeom prst="rect">
              <a:avLst/>
            </a:prstGeom>
            <a:extLst>
              <a:ext uri="{91240B29-F687-4F45-9708-019B960494DF}">
                <a14:hiddenLine xmlns="" xmlns:a14="http://schemas.microsoft.com/office/drawing/2010/main" w="9525">
                  <a:solidFill>
                    <a:srgbClr val="000000"/>
                  </a:solidFill>
                  <a:round/>
                  <a:headEnd/>
                  <a:tailEnd/>
                </a14:hiddenLine>
              </a:ext>
            </a:extLst>
          </p:spPr>
          <p:txBody>
            <a:bodyPr spcFirstLastPara="1" wrap="none" fromWordArt="1">
              <a:prstTxWarp prst="textArchUp">
                <a:avLst>
                  <a:gd name="adj" fmla="val 12917851"/>
                </a:avLst>
              </a:prstTxWarp>
            </a:bodyPr>
            <a:lstStyle/>
            <a:p>
              <a:pPr algn="ctr" rtl="1"/>
              <a:r>
                <a:rPr lang="ar-DZ" sz="1200" b="1" kern="10">
                  <a:solidFill>
                    <a:srgbClr val="000080"/>
                  </a:solidFill>
                  <a:latin typeface="Traditional Arabic" panose="02020603050405020304" pitchFamily="18" charset="-78"/>
                  <a:cs typeface="Traditional Arabic" panose="02020603050405020304" pitchFamily="18" charset="-78"/>
                </a:rPr>
                <a:t>كلية العلوم و التكنولوجيا</a:t>
              </a:r>
              <a:endParaRPr lang="fr-FR" sz="1200" b="1" kern="10">
                <a:solidFill>
                  <a:srgbClr val="000080"/>
                </a:solidFill>
                <a:latin typeface="Traditional Arabic" panose="02020603050405020304" pitchFamily="18" charset="-78"/>
                <a:cs typeface="Traditional Arabic" panose="02020603050405020304" pitchFamily="18" charset="-78"/>
              </a:endParaRPr>
            </a:p>
          </p:txBody>
        </p:sp>
        <p:sp>
          <p:nvSpPr>
            <p:cNvPr id="4114" name="WordArt 17"/>
            <p:cNvSpPr>
              <a:spLocks noChangeArrowheads="1" noChangeShapeType="1" noTextEdit="1"/>
            </p:cNvSpPr>
            <p:nvPr/>
          </p:nvSpPr>
          <p:spPr bwMode="auto">
            <a:xfrm>
              <a:off x="6078" y="3376"/>
              <a:ext cx="1012" cy="150"/>
            </a:xfrm>
            <a:prstGeom prst="rect">
              <a:avLst/>
            </a:prstGeom>
            <a:extLst>
              <a:ext uri="{91240B29-F687-4F45-9708-019B960494DF}">
                <a14:hiddenLine xmlns=""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rtl="1"/>
              <a:r>
                <a:rPr lang="ar-DZ" sz="800" b="1" kern="10">
                  <a:solidFill>
                    <a:srgbClr val="000080"/>
                  </a:solidFill>
                  <a:latin typeface="Traditional Arabic" panose="02020603050405020304" pitchFamily="18" charset="-78"/>
                  <a:cs typeface="Traditional Arabic" panose="02020603050405020304" pitchFamily="18" charset="-78"/>
                </a:rPr>
                <a:t>جامعة محمد خيضر بسكرة</a:t>
              </a:r>
              <a:endParaRPr lang="fr-FR" sz="800" b="1" kern="10">
                <a:solidFill>
                  <a:srgbClr val="000080"/>
                </a:solidFill>
                <a:latin typeface="Traditional Arabic" panose="02020603050405020304" pitchFamily="18" charset="-78"/>
                <a:cs typeface="Traditional Arabic" panose="02020603050405020304" pitchFamily="18" charset="-78"/>
              </a:endParaRPr>
            </a:p>
          </p:txBody>
        </p:sp>
      </p:grpSp>
      <p:grpSp>
        <p:nvGrpSpPr>
          <p:cNvPr id="4104" name="Group 14"/>
          <p:cNvGrpSpPr>
            <a:grpSpLocks/>
          </p:cNvGrpSpPr>
          <p:nvPr/>
        </p:nvGrpSpPr>
        <p:grpSpPr bwMode="auto">
          <a:xfrm>
            <a:off x="5429250" y="6286500"/>
            <a:ext cx="1071563" cy="428625"/>
            <a:chOff x="5988" y="2511"/>
            <a:chExt cx="1110" cy="1205"/>
          </a:xfrm>
        </p:grpSpPr>
        <p:pic>
          <p:nvPicPr>
            <p:cNvPr id="4109" name="Picture 15" descr="SigleUNI4"/>
            <p:cNvPicPr preferRelativeResize="0">
              <a:picLocks noChangeAspect="1" noChangeArrowheads="1"/>
            </p:cNvPicPr>
            <p:nvPr/>
          </p:nvPicPr>
          <p:blipFill>
            <a:blip r:embed="rId4" cstate="print">
              <a:extLst>
                <a:ext uri="{28A0092B-C50C-407E-A947-70E740481C1C}">
                  <a14:useLocalDpi xmlns="" xmlns:a14="http://schemas.microsoft.com/office/drawing/2010/main" val="0"/>
                </a:ext>
              </a:extLst>
            </a:blip>
            <a:srcRect l="2623" t="1465" r="1811"/>
            <a:stretch>
              <a:fillRect/>
            </a:stretch>
          </p:blipFill>
          <p:spPr bwMode="auto">
            <a:xfrm>
              <a:off x="6106" y="2619"/>
              <a:ext cx="839" cy="6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110" name="WordArt 16"/>
            <p:cNvSpPr>
              <a:spLocks noChangeArrowheads="1" noChangeShapeType="1" noTextEdit="1"/>
            </p:cNvSpPr>
            <p:nvPr/>
          </p:nvSpPr>
          <p:spPr bwMode="auto">
            <a:xfrm>
              <a:off x="5988" y="2511"/>
              <a:ext cx="1110" cy="1205"/>
            </a:xfrm>
            <a:prstGeom prst="rect">
              <a:avLst/>
            </a:prstGeom>
            <a:extLst>
              <a:ext uri="{91240B29-F687-4F45-9708-019B960494DF}">
                <a14:hiddenLine xmlns="" xmlns:a14="http://schemas.microsoft.com/office/drawing/2010/main" w="9525">
                  <a:solidFill>
                    <a:srgbClr val="000000"/>
                  </a:solidFill>
                  <a:round/>
                  <a:headEnd/>
                  <a:tailEnd/>
                </a14:hiddenLine>
              </a:ext>
            </a:extLst>
          </p:spPr>
          <p:txBody>
            <a:bodyPr spcFirstLastPara="1" wrap="none" fromWordArt="1">
              <a:prstTxWarp prst="textArchUp">
                <a:avLst>
                  <a:gd name="adj" fmla="val 12917851"/>
                </a:avLst>
              </a:prstTxWarp>
            </a:bodyPr>
            <a:lstStyle/>
            <a:p>
              <a:pPr algn="ctr" rtl="1"/>
              <a:r>
                <a:rPr lang="ar-DZ" sz="1200" b="1" kern="10">
                  <a:solidFill>
                    <a:srgbClr val="000080"/>
                  </a:solidFill>
                  <a:latin typeface="Traditional Arabic" panose="02020603050405020304" pitchFamily="18" charset="-78"/>
                  <a:cs typeface="Traditional Arabic" panose="02020603050405020304" pitchFamily="18" charset="-78"/>
                </a:rPr>
                <a:t>كلية العلوم و التكنولوجيا</a:t>
              </a:r>
              <a:endParaRPr lang="fr-FR" sz="1200" b="1" kern="10">
                <a:solidFill>
                  <a:srgbClr val="000080"/>
                </a:solidFill>
                <a:latin typeface="Traditional Arabic" panose="02020603050405020304" pitchFamily="18" charset="-78"/>
                <a:cs typeface="Traditional Arabic" panose="02020603050405020304" pitchFamily="18" charset="-78"/>
              </a:endParaRPr>
            </a:p>
          </p:txBody>
        </p:sp>
        <p:sp>
          <p:nvSpPr>
            <p:cNvPr id="4111" name="WordArt 17"/>
            <p:cNvSpPr>
              <a:spLocks noChangeArrowheads="1" noChangeShapeType="1" noTextEdit="1"/>
            </p:cNvSpPr>
            <p:nvPr/>
          </p:nvSpPr>
          <p:spPr bwMode="auto">
            <a:xfrm>
              <a:off x="6078" y="3376"/>
              <a:ext cx="1012" cy="150"/>
            </a:xfrm>
            <a:prstGeom prst="rect">
              <a:avLst/>
            </a:prstGeom>
            <a:extLst>
              <a:ext uri="{91240B29-F687-4F45-9708-019B960494DF}">
                <a14:hiddenLine xmlns=""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rtl="1"/>
              <a:r>
                <a:rPr lang="ar-DZ" sz="800" b="1" kern="10">
                  <a:solidFill>
                    <a:srgbClr val="000080"/>
                  </a:solidFill>
                  <a:latin typeface="Traditional Arabic" panose="02020603050405020304" pitchFamily="18" charset="-78"/>
                  <a:cs typeface="Traditional Arabic" panose="02020603050405020304" pitchFamily="18" charset="-78"/>
                </a:rPr>
                <a:t>جامعة محمد خيضر بسكرة</a:t>
              </a:r>
              <a:endParaRPr lang="fr-FR" sz="800" b="1" kern="10">
                <a:solidFill>
                  <a:srgbClr val="000080"/>
                </a:solidFill>
                <a:latin typeface="Traditional Arabic" panose="02020603050405020304" pitchFamily="18" charset="-78"/>
                <a:cs typeface="Traditional Arabic" panose="02020603050405020304" pitchFamily="18" charset="-78"/>
              </a:endParaRPr>
            </a:p>
          </p:txBody>
        </p:sp>
      </p:grpSp>
      <p:sp>
        <p:nvSpPr>
          <p:cNvPr id="4105" name="ZoneTexte 19"/>
          <p:cNvSpPr txBox="1">
            <a:spLocks noChangeArrowheads="1"/>
          </p:cNvSpPr>
          <p:nvPr/>
        </p:nvSpPr>
        <p:spPr bwMode="auto">
          <a:xfrm>
            <a:off x="1928813" y="3643313"/>
            <a:ext cx="5286375" cy="138499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sz="2800" b="1" dirty="0" smtClean="0">
                <a:latin typeface="Arial" panose="020B0604020202020204" pitchFamily="34" charset="0"/>
              </a:rPr>
              <a:t>CONSTRUCTION METALLIQUE (CM2)</a:t>
            </a:r>
          </a:p>
          <a:p>
            <a:pPr algn="ctr" eaLnBrk="1" hangingPunct="1">
              <a:spcBef>
                <a:spcPct val="0"/>
              </a:spcBef>
              <a:buFontTx/>
              <a:buNone/>
            </a:pPr>
            <a:r>
              <a:rPr lang="fr-FR" sz="2800" b="1" dirty="0" smtClean="0">
                <a:latin typeface="Arial" panose="020B0604020202020204" pitchFamily="34" charset="0"/>
              </a:rPr>
              <a:t> (3LMDGC) </a:t>
            </a:r>
            <a:endParaRPr lang="fr-FR" sz="2800" b="1" dirty="0">
              <a:latin typeface="Arial" panose="020B0604020202020204" pitchFamily="34" charset="0"/>
            </a:endParaRPr>
          </a:p>
        </p:txBody>
      </p:sp>
      <p:sp>
        <p:nvSpPr>
          <p:cNvPr id="4106" name="ZoneTexte 20"/>
          <p:cNvSpPr txBox="1">
            <a:spLocks noChangeArrowheads="1"/>
          </p:cNvSpPr>
          <p:nvPr/>
        </p:nvSpPr>
        <p:spPr bwMode="auto">
          <a:xfrm>
            <a:off x="3143250" y="2857500"/>
            <a:ext cx="2643188"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sz="2400" b="1">
                <a:latin typeface="Arial" panose="020B0604020202020204" pitchFamily="34" charset="0"/>
              </a:rPr>
              <a:t>MATIERE</a:t>
            </a:r>
          </a:p>
        </p:txBody>
      </p:sp>
      <p:sp>
        <p:nvSpPr>
          <p:cNvPr id="4107" name="ZoneTexte 21"/>
          <p:cNvSpPr txBox="1">
            <a:spLocks noChangeArrowheads="1"/>
          </p:cNvSpPr>
          <p:nvPr/>
        </p:nvSpPr>
        <p:spPr bwMode="auto">
          <a:xfrm>
            <a:off x="1000125" y="5395913"/>
            <a:ext cx="6929438" cy="461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sz="2400" b="1">
                <a:latin typeface="Arial" panose="020B0604020202020204" pitchFamily="34" charset="0"/>
              </a:rPr>
              <a:t>CHARGEE DU MODULE: CHADLI MOUNIRA</a:t>
            </a:r>
          </a:p>
        </p:txBody>
      </p:sp>
    </p:spTree>
  </p:cSld>
  <p:clrMapOvr>
    <a:masterClrMapping/>
  </p:clrMapOvr>
  <p:transition spd="slow">
    <p:cove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Espace réservé du numéro de diapositive 10"/>
          <p:cNvSpPr>
            <a:spLocks noGrp="1"/>
          </p:cNvSpPr>
          <p:nvPr>
            <p:ph type="sldNum" sz="quarter" idx="12"/>
          </p:nvPr>
        </p:nvSpPr>
        <p:spPr bwMode="auto">
          <a:xfrm>
            <a:off x="6553200" y="6376988"/>
            <a:ext cx="2133600" cy="365125"/>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3172C317-5810-48D0-94EA-4154DB4F2842}" type="slidenum">
              <a:rPr lang="fr-FR" sz="1200">
                <a:solidFill>
                  <a:srgbClr val="898989"/>
                </a:solidFill>
              </a:rPr>
              <a:pPr>
                <a:spcBef>
                  <a:spcPct val="0"/>
                </a:spcBef>
                <a:buFontTx/>
                <a:buNone/>
              </a:pPr>
              <a:t>2</a:t>
            </a:fld>
            <a:endParaRPr lang="fr-FR" sz="1200">
              <a:solidFill>
                <a:srgbClr val="898989"/>
              </a:solidFill>
            </a:endParaRPr>
          </a:p>
        </p:txBody>
      </p:sp>
      <p:sp>
        <p:nvSpPr>
          <p:cNvPr id="17" name="Rogner un rectangle à un seul coin 16"/>
          <p:cNvSpPr/>
          <p:nvPr/>
        </p:nvSpPr>
        <p:spPr>
          <a:xfrm>
            <a:off x="0" y="44450"/>
            <a:ext cx="8856663"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2000" b="1" dirty="0">
                <a:solidFill>
                  <a:schemeClr val="tx1"/>
                </a:solidFill>
                <a:ea typeface="Calibri" pitchFamily="34" charset="0"/>
                <a:cs typeface="Cambria,Bold"/>
              </a:rPr>
              <a:t>CONTENU DE LA MATIÈRE </a:t>
            </a:r>
            <a:r>
              <a:rPr lang="fr-FR" sz="2000" b="1" dirty="0" smtClean="0">
                <a:solidFill>
                  <a:schemeClr val="tx1"/>
                </a:solidFill>
                <a:ea typeface="Calibri" pitchFamily="34" charset="0"/>
                <a:cs typeface="Cambria,Bold"/>
              </a:rPr>
              <a:t> CM2: </a:t>
            </a:r>
            <a:endParaRPr lang="fr-FR" sz="2000" dirty="0">
              <a:solidFill>
                <a:schemeClr val="tx1"/>
              </a:solidFill>
            </a:endParaRPr>
          </a:p>
        </p:txBody>
      </p:sp>
      <p:sp>
        <p:nvSpPr>
          <p:cNvPr id="6148" name="Rectangle 21"/>
          <p:cNvSpPr>
            <a:spLocks noChangeArrowheads="1"/>
          </p:cNvSpPr>
          <p:nvPr/>
        </p:nvSpPr>
        <p:spPr bwMode="auto">
          <a:xfrm>
            <a:off x="0" y="0"/>
            <a:ext cx="1184275"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Low">
              <a:spcBef>
                <a:spcPct val="0"/>
              </a:spcBef>
              <a:buFontTx/>
              <a:buNone/>
            </a:pPr>
            <a:r>
              <a:rPr lang="fr-FR" sz="1200" b="1" i="1">
                <a:latin typeface="Times New Roman" panose="02020603050405020304" pitchFamily="18" charset="0"/>
                <a:ea typeface="Calibri" panose="020F0502020204030204" pitchFamily="34" charset="0"/>
                <a:cs typeface="Times New Roman" panose="02020603050405020304" pitchFamily="18" charset="0"/>
              </a:rPr>
              <a:t>                          </a:t>
            </a:r>
          </a:p>
        </p:txBody>
      </p:sp>
      <p:sp>
        <p:nvSpPr>
          <p:cNvPr id="6149" name="Rectangle 1"/>
          <p:cNvSpPr>
            <a:spLocks noChangeArrowheads="1"/>
          </p:cNvSpPr>
          <p:nvPr/>
        </p:nvSpPr>
        <p:spPr bwMode="auto">
          <a:xfrm>
            <a:off x="0" y="857250"/>
            <a:ext cx="8286750" cy="458587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r>
              <a:rPr lang="fr-FR" sz="2000" b="1" dirty="0" smtClean="0"/>
              <a:t>Chapitre 1. Assemblages 	</a:t>
            </a:r>
            <a:endParaRPr lang="en-US" sz="2000" b="1" dirty="0" smtClean="0"/>
          </a:p>
          <a:p>
            <a:r>
              <a:rPr lang="fr-FR" sz="2000" dirty="0" smtClean="0"/>
              <a:t>Généralités sur les liaisons, Moyens d’assemblage (Rivets, boulons, soudure), Aspects technologiques et Principe de fonctionnement</a:t>
            </a:r>
            <a:endParaRPr lang="en-US" sz="2000" dirty="0" smtClean="0"/>
          </a:p>
          <a:p>
            <a:pPr>
              <a:buNone/>
            </a:pPr>
            <a:endParaRPr lang="en-US" sz="2000" b="1" dirty="0" smtClean="0"/>
          </a:p>
          <a:p>
            <a:r>
              <a:rPr lang="fr-FR" sz="2000" b="1" dirty="0" smtClean="0"/>
              <a:t>Chapitre 2. Phénomènes d’instabilités élastiques	</a:t>
            </a:r>
            <a:endParaRPr lang="en-US" sz="2000" b="1" dirty="0" smtClean="0"/>
          </a:p>
          <a:p>
            <a:r>
              <a:rPr lang="fr-FR" sz="2000" dirty="0" smtClean="0"/>
              <a:t>Présentation de l’instabilité; différents types d’instabilité; règlementations. </a:t>
            </a:r>
            <a:endParaRPr lang="en-US" sz="2000" dirty="0" smtClean="0"/>
          </a:p>
          <a:p>
            <a:r>
              <a:rPr lang="fr-FR" sz="2000" b="1" dirty="0" smtClean="0"/>
              <a:t>Chapitre 3. Calcul des pièces sollicitées en flambement composé	</a:t>
            </a:r>
            <a:r>
              <a:rPr lang="fr-FR" sz="2000" dirty="0" smtClean="0"/>
              <a:t>Aspects théoriques et réglementaires du flambement composé ( EC3 et CCM97).</a:t>
            </a:r>
            <a:endParaRPr lang="en-US" sz="2000" dirty="0" smtClean="0"/>
          </a:p>
          <a:p>
            <a:r>
              <a:rPr lang="fr-FR" sz="2000" b="1" dirty="0" smtClean="0"/>
              <a:t>Chapitre 4. Déversement des pièces métalliques	</a:t>
            </a:r>
            <a:endParaRPr lang="en-US" sz="2000" b="1" dirty="0" smtClean="0"/>
          </a:p>
          <a:p>
            <a:r>
              <a:rPr lang="fr-FR" sz="2000" dirty="0" smtClean="0"/>
              <a:t>Présentation du phénomène de déversement, Moment d’inertie de torsion des profilés ouverts, Rappels sur la torsion avec gauchissement (torsion non uniforme).</a:t>
            </a:r>
            <a:endParaRPr lang="en-US" sz="2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Espace réservé du numéro de diapositive 10"/>
          <p:cNvSpPr>
            <a:spLocks noGrp="1"/>
          </p:cNvSpPr>
          <p:nvPr>
            <p:ph type="sldNum" sz="quarter" idx="12"/>
          </p:nvPr>
        </p:nvSpPr>
        <p:spPr bwMode="auto">
          <a:xfrm>
            <a:off x="6553200" y="6376988"/>
            <a:ext cx="2133600" cy="365125"/>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51E521AD-4B61-4BF7-B55F-29F3AC325527}" type="slidenum">
              <a:rPr lang="fr-FR" sz="1200">
                <a:solidFill>
                  <a:srgbClr val="898989"/>
                </a:solidFill>
              </a:rPr>
              <a:pPr>
                <a:spcBef>
                  <a:spcPct val="0"/>
                </a:spcBef>
                <a:buFontTx/>
                <a:buNone/>
              </a:pPr>
              <a:t>3</a:t>
            </a:fld>
            <a:endParaRPr lang="fr-FR" sz="1200">
              <a:solidFill>
                <a:srgbClr val="898989"/>
              </a:solidFill>
            </a:endParaRPr>
          </a:p>
        </p:txBody>
      </p:sp>
      <p:sp>
        <p:nvSpPr>
          <p:cNvPr id="17" name="Rogner un rectangle à un seul coin 16"/>
          <p:cNvSpPr/>
          <p:nvPr/>
        </p:nvSpPr>
        <p:spPr>
          <a:xfrm>
            <a:off x="-32" y="44450"/>
            <a:ext cx="8856663"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dirty="0">
              <a:solidFill>
                <a:schemeClr val="tx1"/>
              </a:solidFill>
            </a:endParaRPr>
          </a:p>
        </p:txBody>
      </p:sp>
      <p:sp>
        <p:nvSpPr>
          <p:cNvPr id="8196" name="Rectangle 21"/>
          <p:cNvSpPr>
            <a:spLocks noChangeArrowheads="1"/>
          </p:cNvSpPr>
          <p:nvPr/>
        </p:nvSpPr>
        <p:spPr bwMode="auto">
          <a:xfrm>
            <a:off x="-328887" y="-153868"/>
            <a:ext cx="5202065"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Low">
              <a:spcBef>
                <a:spcPct val="0"/>
              </a:spcBef>
              <a:buFontTx/>
              <a:buNone/>
            </a:pPr>
            <a:r>
              <a:rPr lang="fr-FR" sz="1200" b="1" i="1" dirty="0">
                <a:latin typeface="Times New Roman" panose="02020603050405020304" pitchFamily="18" charset="0"/>
                <a:ea typeface="Calibri" panose="020F0502020204030204" pitchFamily="34" charset="0"/>
                <a:cs typeface="Times New Roman" panose="02020603050405020304" pitchFamily="18" charset="0"/>
              </a:rPr>
              <a:t>                          </a:t>
            </a:r>
          </a:p>
          <a:p>
            <a:pPr algn="justLow">
              <a:spcBef>
                <a:spcPct val="0"/>
              </a:spcBef>
              <a:buNone/>
            </a:pPr>
            <a:r>
              <a:rPr lang="fr-FR" sz="2000" b="1" i="1" dirty="0">
                <a:latin typeface="Times New Roman" panose="02020603050405020304" pitchFamily="18" charset="0"/>
                <a:ea typeface="Calibri" panose="020F0502020204030204" pitchFamily="34" charset="0"/>
                <a:cs typeface="Times New Roman" panose="02020603050405020304" pitchFamily="18" charset="0"/>
              </a:rPr>
              <a:t>   </a:t>
            </a:r>
            <a:r>
              <a:rPr lang="fr-FR" sz="2000" b="1" i="1" dirty="0" smtClean="0">
                <a:latin typeface="Times New Roman" panose="02020603050405020304" pitchFamily="18" charset="0"/>
                <a:ea typeface="Calibri" panose="020F0502020204030204" pitchFamily="34" charset="0"/>
                <a:cs typeface="Times New Roman" panose="02020603050405020304" pitchFamily="18" charset="0"/>
              </a:rPr>
              <a:t>CHAPITRE 3                                                 </a:t>
            </a:r>
            <a:endParaRPr lang="fr-FR" sz="1800" dirty="0">
              <a:latin typeface="Arial" panose="020B0604020202020204" pitchFamily="34" charset="0"/>
              <a:ea typeface="Calibri" panose="020F0502020204030204" pitchFamily="34" charset="0"/>
              <a:cs typeface="Times New Roman" panose="02020603050405020304" pitchFamily="18" charset="0"/>
            </a:endParaRPr>
          </a:p>
        </p:txBody>
      </p:sp>
      <p:sp>
        <p:nvSpPr>
          <p:cNvPr id="7" name="مستطيل 6"/>
          <p:cNvSpPr/>
          <p:nvPr/>
        </p:nvSpPr>
        <p:spPr>
          <a:xfrm>
            <a:off x="2214547" y="142852"/>
            <a:ext cx="6572296" cy="369332"/>
          </a:xfrm>
          <a:prstGeom prst="rect">
            <a:avLst/>
          </a:prstGeom>
        </p:spPr>
        <p:txBody>
          <a:bodyPr wrap="square">
            <a:spAutoFit/>
          </a:bodyPr>
          <a:lstStyle/>
          <a:p>
            <a:r>
              <a:rPr lang="fr-FR" b="1" dirty="0" smtClean="0"/>
              <a:t>Calcul des pièces sollicitées en flambement composé</a:t>
            </a:r>
            <a:endParaRPr lang="ar-SA" dirty="0"/>
          </a:p>
        </p:txBody>
      </p:sp>
      <p:sp>
        <p:nvSpPr>
          <p:cNvPr id="8" name="مربع نص 7"/>
          <p:cNvSpPr txBox="1"/>
          <p:nvPr/>
        </p:nvSpPr>
        <p:spPr>
          <a:xfrm>
            <a:off x="500034" y="785794"/>
            <a:ext cx="8286808" cy="1754326"/>
          </a:xfrm>
          <a:prstGeom prst="rect">
            <a:avLst/>
          </a:prstGeom>
          <a:noFill/>
        </p:spPr>
        <p:txBody>
          <a:bodyPr wrap="square" rtlCol="1">
            <a:spAutoFit/>
          </a:bodyPr>
          <a:lstStyle/>
          <a:p>
            <a:r>
              <a:rPr lang="en-US" b="1" u="sng" dirty="0" smtClean="0">
                <a:solidFill>
                  <a:srgbClr val="C00000"/>
                </a:solidFill>
              </a:rPr>
              <a:t>Aspects </a:t>
            </a:r>
            <a:r>
              <a:rPr lang="en-US" b="1" u="sng" dirty="0" err="1" smtClean="0">
                <a:solidFill>
                  <a:srgbClr val="C00000"/>
                </a:solidFill>
              </a:rPr>
              <a:t>réglementaires</a:t>
            </a:r>
            <a:r>
              <a:rPr lang="en-US" b="1" u="sng" dirty="0" smtClean="0">
                <a:solidFill>
                  <a:srgbClr val="C00000"/>
                </a:solidFill>
              </a:rPr>
              <a:t> du </a:t>
            </a:r>
            <a:r>
              <a:rPr lang="en-US" b="1" u="sng" dirty="0" err="1" smtClean="0">
                <a:solidFill>
                  <a:srgbClr val="C00000"/>
                </a:solidFill>
              </a:rPr>
              <a:t>flambement</a:t>
            </a:r>
            <a:r>
              <a:rPr lang="en-US" b="1" u="sng" dirty="0" smtClean="0">
                <a:solidFill>
                  <a:srgbClr val="C00000"/>
                </a:solidFill>
              </a:rPr>
              <a:t> avec flexion</a:t>
            </a:r>
          </a:p>
          <a:p>
            <a:r>
              <a:rPr lang="en-US" b="1" dirty="0" smtClean="0"/>
              <a:t> </a:t>
            </a:r>
          </a:p>
          <a:p>
            <a:r>
              <a:rPr lang="en-US" b="1" dirty="0" smtClean="0"/>
              <a:t>Les </a:t>
            </a:r>
            <a:r>
              <a:rPr lang="en-US" b="1" dirty="0" err="1" smtClean="0"/>
              <a:t>éléments</a:t>
            </a:r>
            <a:r>
              <a:rPr lang="en-US" b="1" dirty="0" smtClean="0"/>
              <a:t> </a:t>
            </a:r>
            <a:r>
              <a:rPr lang="en-US" b="1" dirty="0" err="1" smtClean="0"/>
              <a:t>d’une</a:t>
            </a:r>
            <a:r>
              <a:rPr lang="en-US" b="1" dirty="0" smtClean="0"/>
              <a:t> structure </a:t>
            </a:r>
            <a:r>
              <a:rPr lang="en-US" b="1" dirty="0" err="1" smtClean="0"/>
              <a:t>métallique</a:t>
            </a:r>
            <a:r>
              <a:rPr lang="en-US" b="1" dirty="0" smtClean="0"/>
              <a:t> </a:t>
            </a:r>
            <a:r>
              <a:rPr lang="en-US" b="1" dirty="0" err="1" smtClean="0"/>
              <a:t>peuvent</a:t>
            </a:r>
            <a:r>
              <a:rPr lang="en-US" b="1" dirty="0" smtClean="0"/>
              <a:t> </a:t>
            </a:r>
            <a:r>
              <a:rPr lang="en-US" b="1" dirty="0" err="1" smtClean="0"/>
              <a:t>être</a:t>
            </a:r>
            <a:r>
              <a:rPr lang="en-US" b="1" dirty="0" smtClean="0"/>
              <a:t> </a:t>
            </a:r>
            <a:r>
              <a:rPr lang="en-US" b="1" dirty="0" err="1" smtClean="0"/>
              <a:t>soumis</a:t>
            </a:r>
            <a:r>
              <a:rPr lang="en-US" b="1" dirty="0" smtClean="0"/>
              <a:t> à des charges </a:t>
            </a:r>
            <a:r>
              <a:rPr lang="en-US" b="1" dirty="0" err="1" smtClean="0"/>
              <a:t>pouvant</a:t>
            </a:r>
            <a:r>
              <a:rPr lang="en-US" b="1" dirty="0" smtClean="0"/>
              <a:t> </a:t>
            </a:r>
            <a:r>
              <a:rPr lang="en-US" b="1" dirty="0" err="1" smtClean="0"/>
              <a:t>induire</a:t>
            </a:r>
            <a:r>
              <a:rPr lang="en-US" b="1" dirty="0" smtClean="0"/>
              <a:t> de la flexion et à des charges </a:t>
            </a:r>
            <a:r>
              <a:rPr lang="en-US" b="1" dirty="0" err="1" smtClean="0"/>
              <a:t>axiales</a:t>
            </a:r>
            <a:r>
              <a:rPr lang="en-US" b="1" dirty="0" smtClean="0"/>
              <a:t> </a:t>
            </a:r>
            <a:r>
              <a:rPr lang="en-US" b="1" dirty="0" err="1" smtClean="0"/>
              <a:t>produisant</a:t>
            </a:r>
            <a:r>
              <a:rPr lang="en-US" b="1" dirty="0" smtClean="0"/>
              <a:t> de la compression.</a:t>
            </a:r>
          </a:p>
          <a:p>
            <a:endParaRPr lang="ar-SA" b="1" dirty="0"/>
          </a:p>
        </p:txBody>
      </p:sp>
      <p:pic>
        <p:nvPicPr>
          <p:cNvPr id="1026" name="Picture 2"/>
          <p:cNvPicPr>
            <a:picLocks noChangeAspect="1" noChangeArrowheads="1"/>
          </p:cNvPicPr>
          <p:nvPr/>
        </p:nvPicPr>
        <p:blipFill>
          <a:blip r:embed="rId4"/>
          <a:srcRect/>
          <a:stretch>
            <a:fillRect/>
          </a:stretch>
        </p:blipFill>
        <p:spPr bwMode="auto">
          <a:xfrm>
            <a:off x="1214414" y="2214554"/>
            <a:ext cx="5505450" cy="1384300"/>
          </a:xfrm>
          <a:prstGeom prst="rect">
            <a:avLst/>
          </a:prstGeom>
          <a:noFill/>
        </p:spPr>
      </p:pic>
      <p:sp>
        <p:nvSpPr>
          <p:cNvPr id="10" name="مستطيل 9"/>
          <p:cNvSpPr/>
          <p:nvPr/>
        </p:nvSpPr>
        <p:spPr>
          <a:xfrm>
            <a:off x="3714744" y="2143116"/>
            <a:ext cx="1289135" cy="307777"/>
          </a:xfrm>
          <a:prstGeom prst="rect">
            <a:avLst/>
          </a:prstGeom>
        </p:spPr>
        <p:txBody>
          <a:bodyPr wrap="none">
            <a:spAutoFit/>
          </a:bodyPr>
          <a:lstStyle/>
          <a:p>
            <a:r>
              <a:rPr lang="en-US" sz="1400" dirty="0" smtClean="0"/>
              <a:t>Charge </a:t>
            </a:r>
            <a:r>
              <a:rPr lang="en-US" sz="1400" dirty="0" err="1" smtClean="0"/>
              <a:t>axiale</a:t>
            </a:r>
            <a:endParaRPr lang="ar-SA" sz="1400" dirty="0"/>
          </a:p>
        </p:txBody>
      </p:sp>
      <p:sp>
        <p:nvSpPr>
          <p:cNvPr id="28" name="مربع نص 27"/>
          <p:cNvSpPr txBox="1"/>
          <p:nvPr/>
        </p:nvSpPr>
        <p:spPr>
          <a:xfrm>
            <a:off x="214282" y="3786190"/>
            <a:ext cx="8643998" cy="1200329"/>
          </a:xfrm>
          <a:prstGeom prst="rect">
            <a:avLst/>
          </a:prstGeom>
          <a:noFill/>
        </p:spPr>
        <p:txBody>
          <a:bodyPr wrap="square" rtlCol="1">
            <a:spAutoFit/>
          </a:bodyPr>
          <a:lstStyle/>
          <a:p>
            <a:r>
              <a:rPr lang="fr-FR" b="1" dirty="0" smtClean="0"/>
              <a:t>Les éléments sollicités simultanément en flexion et en compression axiale, doivent satisfaire à diverses conditions représentées par des rapports des efforts appliqués par des efforts résistants, selon la classe de leur section transversale.</a:t>
            </a:r>
            <a:endParaRPr lang="en-US" b="1" dirty="0"/>
          </a:p>
        </p:txBody>
      </p:sp>
      <p:pic>
        <p:nvPicPr>
          <p:cNvPr id="29" name="صوت مسجّل">
            <a:hlinkClick r:id="" action="ppaction://media"/>
          </p:cNvPr>
          <p:cNvPicPr>
            <a:picLocks noRot="1" noChangeAspect="1"/>
          </p:cNvPicPr>
          <p:nvPr>
            <a:wavAudioFile r:embed="rId1" name="صوت مسجّل"/>
          </p:nvPr>
        </p:nvPicPr>
        <p:blipFill>
          <a:blip r:embed="rId5"/>
          <a:stretch>
            <a:fillRect/>
          </a:stretch>
        </p:blipFill>
        <p:spPr>
          <a:xfrm>
            <a:off x="8143900" y="1000108"/>
            <a:ext cx="857256" cy="71438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18207" fill="hold"/>
                                        <p:tgtEl>
                                          <p:spTgt spid="29"/>
                                        </p:tgtEl>
                                      </p:cBhvr>
                                    </p:cmd>
                                  </p:childTnLst>
                                </p:cTn>
                              </p:par>
                            </p:childTnLst>
                          </p:cTn>
                        </p:par>
                      </p:childTnLst>
                    </p:cTn>
                  </p:par>
                </p:childTnLst>
              </p:cTn>
              <p:nextCondLst>
                <p:cond evt="onClick" delay="0">
                  <p:tgtEl>
                    <p:spTgt spid="29"/>
                  </p:tgtEl>
                </p:cond>
              </p:nextCondLst>
            </p:seq>
            <p:audio>
              <p:cMediaNode vol="80000">
                <p:cTn id="7" fill="hold" display="0">
                  <p:stCondLst>
                    <p:cond delay="indefinite"/>
                  </p:stCondLst>
                  <p:endCondLst>
                    <p:cond evt="onNext" delay="0">
                      <p:tgtEl>
                        <p:sldTgt/>
                      </p:tgtEl>
                    </p:cond>
                    <p:cond evt="onPrev" delay="0">
                      <p:tgtEl>
                        <p:sldTgt/>
                      </p:tgtEl>
                    </p:cond>
                    <p:cond evt="onStopAudio" delay="0">
                      <p:tgtEl>
                        <p:sldTgt/>
                      </p:tgtEl>
                    </p:cond>
                  </p:endCondLst>
                </p:cTn>
                <p:tgtEl>
                  <p:spTgt spid="29"/>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Espace réservé du numéro de diapositive 10"/>
          <p:cNvSpPr>
            <a:spLocks noGrp="1"/>
          </p:cNvSpPr>
          <p:nvPr>
            <p:ph type="sldNum" sz="quarter" idx="12"/>
          </p:nvPr>
        </p:nvSpPr>
        <p:spPr bwMode="auto">
          <a:xfrm>
            <a:off x="6553200" y="6376988"/>
            <a:ext cx="2133600" cy="365125"/>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51E521AD-4B61-4BF7-B55F-29F3AC325527}" type="slidenum">
              <a:rPr lang="fr-FR" sz="1200">
                <a:solidFill>
                  <a:srgbClr val="898989"/>
                </a:solidFill>
              </a:rPr>
              <a:pPr>
                <a:spcBef>
                  <a:spcPct val="0"/>
                </a:spcBef>
                <a:buFontTx/>
                <a:buNone/>
              </a:pPr>
              <a:t>4</a:t>
            </a:fld>
            <a:endParaRPr lang="fr-FR" sz="1200">
              <a:solidFill>
                <a:srgbClr val="898989"/>
              </a:solidFill>
            </a:endParaRPr>
          </a:p>
        </p:txBody>
      </p:sp>
      <p:sp>
        <p:nvSpPr>
          <p:cNvPr id="17" name="Rogner un rectangle à un seul coin 16"/>
          <p:cNvSpPr/>
          <p:nvPr/>
        </p:nvSpPr>
        <p:spPr>
          <a:xfrm>
            <a:off x="-32" y="44450"/>
            <a:ext cx="8856663"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dirty="0">
              <a:solidFill>
                <a:schemeClr val="tx1"/>
              </a:solidFill>
            </a:endParaRPr>
          </a:p>
        </p:txBody>
      </p:sp>
      <p:sp>
        <p:nvSpPr>
          <p:cNvPr id="8196" name="Rectangle 21"/>
          <p:cNvSpPr>
            <a:spLocks noChangeArrowheads="1"/>
          </p:cNvSpPr>
          <p:nvPr/>
        </p:nvSpPr>
        <p:spPr bwMode="auto">
          <a:xfrm>
            <a:off x="-328887" y="-153868"/>
            <a:ext cx="2896947" cy="113877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Low">
              <a:spcBef>
                <a:spcPct val="0"/>
              </a:spcBef>
              <a:buFontTx/>
              <a:buNone/>
            </a:pPr>
            <a:r>
              <a:rPr lang="fr-FR" sz="1200" b="1" i="1" dirty="0">
                <a:latin typeface="Times New Roman" panose="02020603050405020304" pitchFamily="18" charset="0"/>
                <a:ea typeface="Calibri" panose="020F0502020204030204" pitchFamily="34" charset="0"/>
                <a:cs typeface="Times New Roman" panose="02020603050405020304" pitchFamily="18" charset="0"/>
              </a:rPr>
              <a:t>                          </a:t>
            </a:r>
          </a:p>
          <a:p>
            <a:pPr algn="justLow">
              <a:spcBef>
                <a:spcPct val="0"/>
              </a:spcBef>
              <a:buNone/>
            </a:pPr>
            <a:r>
              <a:rPr lang="fr-FR" sz="2000" b="1" i="1" dirty="0">
                <a:latin typeface="Times New Roman" panose="02020603050405020304" pitchFamily="18" charset="0"/>
                <a:ea typeface="Calibri" panose="020F0502020204030204" pitchFamily="34" charset="0"/>
                <a:cs typeface="Times New Roman" panose="02020603050405020304" pitchFamily="18" charset="0"/>
              </a:rPr>
              <a:t>   </a:t>
            </a:r>
            <a:r>
              <a:rPr lang="fr-FR" sz="2000" b="1" i="1" dirty="0" smtClean="0">
                <a:latin typeface="Times New Roman" panose="02020603050405020304" pitchFamily="18" charset="0"/>
                <a:ea typeface="Calibri" panose="020F0502020204030204" pitchFamily="34" charset="0"/>
                <a:cs typeface="Times New Roman" panose="02020603050405020304" pitchFamily="18" charset="0"/>
              </a:rPr>
              <a:t>CHAPITRE3</a:t>
            </a:r>
            <a:endParaRPr lang="en-US" sz="2000" b="1" dirty="0" smtClean="0"/>
          </a:p>
          <a:p>
            <a:pPr algn="justLow">
              <a:spcBef>
                <a:spcPct val="0"/>
              </a:spcBef>
              <a:buNone/>
            </a:pPr>
            <a:r>
              <a:rPr lang="fr-FR" sz="1800" b="1" i="1" dirty="0" smtClean="0">
                <a:latin typeface="Times New Roman" panose="02020603050405020304" pitchFamily="18" charset="0"/>
                <a:ea typeface="Calibri" panose="020F0502020204030204" pitchFamily="34" charset="0"/>
                <a:cs typeface="Times New Roman" panose="02020603050405020304" pitchFamily="18" charset="0"/>
              </a:rPr>
              <a:t>                                               </a:t>
            </a:r>
            <a:endParaRPr lang="fr-FR" sz="2000" dirty="0"/>
          </a:p>
          <a:p>
            <a:pPr algn="justLow">
              <a:spcBef>
                <a:spcPct val="0"/>
              </a:spcBef>
              <a:buFontTx/>
              <a:buNone/>
            </a:pPr>
            <a:r>
              <a:rPr lang="fr-FR" sz="1800" b="1" i="1" dirty="0" smtClean="0">
                <a:latin typeface="Times New Roman" panose="02020603050405020304" pitchFamily="18" charset="0"/>
                <a:ea typeface="Calibri" panose="020F0502020204030204" pitchFamily="34" charset="0"/>
                <a:cs typeface="Times New Roman" panose="02020603050405020304" pitchFamily="18" charset="0"/>
              </a:rPr>
              <a:t> </a:t>
            </a:r>
            <a:endParaRPr lang="fr-FR" sz="1800" dirty="0">
              <a:latin typeface="Arial" panose="020B0604020202020204" pitchFamily="34" charset="0"/>
              <a:ea typeface="Calibri" panose="020F0502020204030204" pitchFamily="34" charset="0"/>
              <a:cs typeface="Times New Roman" panose="02020603050405020304" pitchFamily="18" charset="0"/>
            </a:endParaRPr>
          </a:p>
        </p:txBody>
      </p:sp>
      <p:sp>
        <p:nvSpPr>
          <p:cNvPr id="9" name="مربع نص 8"/>
          <p:cNvSpPr txBox="1"/>
          <p:nvPr/>
        </p:nvSpPr>
        <p:spPr>
          <a:xfrm>
            <a:off x="2143108" y="0"/>
            <a:ext cx="6858048" cy="646331"/>
          </a:xfrm>
          <a:prstGeom prst="rect">
            <a:avLst/>
          </a:prstGeom>
          <a:noFill/>
        </p:spPr>
        <p:txBody>
          <a:bodyPr wrap="square" rtlCol="1">
            <a:spAutoFit/>
          </a:bodyPr>
          <a:lstStyle/>
          <a:p>
            <a:r>
              <a:rPr lang="fr-FR" b="1" dirty="0" smtClean="0"/>
              <a:t>Calcul des pièces sollicitées en flambement composé</a:t>
            </a:r>
            <a:endParaRPr lang="ar-SA" dirty="0" smtClean="0"/>
          </a:p>
          <a:p>
            <a:endParaRPr lang="ar-SA" dirty="0"/>
          </a:p>
        </p:txBody>
      </p:sp>
      <p:sp>
        <p:nvSpPr>
          <p:cNvPr id="10" name="مربع نص 9"/>
          <p:cNvSpPr txBox="1"/>
          <p:nvPr/>
        </p:nvSpPr>
        <p:spPr>
          <a:xfrm>
            <a:off x="500034" y="857232"/>
            <a:ext cx="8143932" cy="1200329"/>
          </a:xfrm>
          <a:prstGeom prst="rect">
            <a:avLst/>
          </a:prstGeom>
          <a:noFill/>
        </p:spPr>
        <p:txBody>
          <a:bodyPr wrap="square" rtlCol="1">
            <a:spAutoFit/>
          </a:bodyPr>
          <a:lstStyle/>
          <a:p>
            <a:r>
              <a:rPr lang="en-US" b="1" dirty="0" smtClean="0"/>
              <a:t>Sections de </a:t>
            </a:r>
            <a:r>
              <a:rPr lang="en-US" b="1" dirty="0" err="1" smtClean="0"/>
              <a:t>classe</a:t>
            </a:r>
            <a:r>
              <a:rPr lang="en-US" b="1" dirty="0" smtClean="0"/>
              <a:t> 1 et 2</a:t>
            </a:r>
            <a:endParaRPr lang="en-US" dirty="0" smtClean="0"/>
          </a:p>
          <a:p>
            <a:pPr lvl="0"/>
            <a:r>
              <a:rPr lang="fr-FR" b="1" dirty="0" smtClean="0"/>
              <a:t>Pour la flexion dans le plan et pour les sections de classe 1 et 2 nous aurons à vérifier :</a:t>
            </a:r>
            <a:endParaRPr lang="en-US" b="1" dirty="0" smtClean="0"/>
          </a:p>
          <a:p>
            <a:endParaRPr lang="ar-SA" dirty="0"/>
          </a:p>
        </p:txBody>
      </p:sp>
      <p:graphicFrame>
        <p:nvGraphicFramePr>
          <p:cNvPr id="11" name="جدول 10"/>
          <p:cNvGraphicFramePr>
            <a:graphicFrameLocks noGrp="1"/>
          </p:cNvGraphicFramePr>
          <p:nvPr/>
        </p:nvGraphicFramePr>
        <p:xfrm>
          <a:off x="3571868" y="1928802"/>
          <a:ext cx="2143142" cy="1095037"/>
        </p:xfrm>
        <a:graphic>
          <a:graphicData uri="http://schemas.openxmlformats.org/drawingml/2006/table">
            <a:tbl>
              <a:tblPr/>
              <a:tblGrid>
                <a:gridCol w="384148"/>
                <a:gridCol w="121310"/>
                <a:gridCol w="202183"/>
                <a:gridCol w="181965"/>
                <a:gridCol w="181965"/>
                <a:gridCol w="303275"/>
                <a:gridCol w="161746"/>
                <a:gridCol w="242620"/>
                <a:gridCol w="60655"/>
                <a:gridCol w="303275"/>
              </a:tblGrid>
              <a:tr h="333377">
                <a:tc gridSpan="2">
                  <a:txBody>
                    <a:bodyPr/>
                    <a:lstStyle/>
                    <a:p>
                      <a:pPr marL="94615" algn="ctr">
                        <a:spcAft>
                          <a:spcPts val="0"/>
                        </a:spcAft>
                      </a:pPr>
                      <a:r>
                        <a:rPr lang="en-US" sz="1200" b="1" i="1" dirty="0">
                          <a:latin typeface="Times New Roman"/>
                          <a:ea typeface="Times New Roman"/>
                          <a:cs typeface="Arial"/>
                        </a:rPr>
                        <a:t>N</a:t>
                      </a:r>
                      <a:endParaRPr lang="en-US" sz="1200" b="1" dirty="0">
                        <a:latin typeface="Calibri"/>
                        <a:ea typeface="Calibri"/>
                        <a:cs typeface="Arial"/>
                      </a:endParaRPr>
                    </a:p>
                  </a:txBody>
                  <a:tcPr marL="0" marR="0" marT="0" marB="0" anchor="b">
                    <a:lnL>
                      <a:noFill/>
                    </a:lnL>
                    <a:lnR>
                      <a:noFill/>
                    </a:lnR>
                    <a:lnT>
                      <a:noFill/>
                    </a:lnT>
                    <a:lnB>
                      <a:noFill/>
                    </a:lnB>
                  </a:tcPr>
                </a:tc>
                <a:tc hMerge="1">
                  <a:txBody>
                    <a:bodyPr/>
                    <a:lstStyle/>
                    <a:p>
                      <a:pPr rtl="1"/>
                      <a:endParaRPr lang="ar-SA"/>
                    </a:p>
                  </a:txBody>
                  <a:tcPr/>
                </a:tc>
                <a:tc>
                  <a:txBody>
                    <a:bodyPr/>
                    <a:lstStyle/>
                    <a:p>
                      <a:pPr>
                        <a:spcAft>
                          <a:spcPts val="0"/>
                        </a:spcAft>
                      </a:pPr>
                      <a:endParaRPr lang="en-US" sz="1200" b="1" dirty="0">
                        <a:latin typeface="Times New Roman"/>
                        <a:ea typeface="Times New Roman"/>
                        <a:cs typeface="Arial"/>
                      </a:endParaRPr>
                    </a:p>
                  </a:txBody>
                  <a:tcPr marL="0" marR="0" marT="0" marB="0" anchor="b">
                    <a:lnL>
                      <a:noFill/>
                    </a:lnL>
                    <a:lnR>
                      <a:noFill/>
                    </a:lnR>
                    <a:lnT>
                      <a:noFill/>
                    </a:lnT>
                    <a:lnB>
                      <a:noFill/>
                    </a:lnB>
                  </a:tcPr>
                </a:tc>
                <a:tc>
                  <a:txBody>
                    <a:bodyPr/>
                    <a:lstStyle/>
                    <a:p>
                      <a:pPr>
                        <a:spcAft>
                          <a:spcPts val="0"/>
                        </a:spcAft>
                      </a:pPr>
                      <a:endParaRPr lang="en-US" sz="1200" b="1">
                        <a:latin typeface="Times New Roman"/>
                        <a:ea typeface="Times New Roman"/>
                        <a:cs typeface="Arial"/>
                      </a:endParaRPr>
                    </a:p>
                  </a:txBody>
                  <a:tcPr marL="0" marR="0" marT="0" marB="0" anchor="b">
                    <a:lnL>
                      <a:noFill/>
                    </a:lnL>
                    <a:lnR>
                      <a:noFill/>
                    </a:lnR>
                    <a:lnT>
                      <a:noFill/>
                    </a:lnT>
                    <a:lnB>
                      <a:noFill/>
                    </a:lnB>
                  </a:tcPr>
                </a:tc>
                <a:tc rowSpan="3">
                  <a:txBody>
                    <a:bodyPr/>
                    <a:lstStyle/>
                    <a:p>
                      <a:pPr marL="25400">
                        <a:spcAft>
                          <a:spcPts val="0"/>
                        </a:spcAft>
                      </a:pPr>
                      <a:r>
                        <a:rPr lang="en-US" sz="1200" b="1">
                          <a:latin typeface="Symbol"/>
                          <a:ea typeface="Symbol"/>
                          <a:cs typeface="Arial"/>
                        </a:rPr>
                        <a:t>+</a:t>
                      </a:r>
                      <a:endParaRPr lang="en-US" sz="1200" b="1">
                        <a:latin typeface="Calibri"/>
                        <a:ea typeface="Calibri"/>
                        <a:cs typeface="Arial"/>
                      </a:endParaRPr>
                    </a:p>
                  </a:txBody>
                  <a:tcPr marL="0" marR="0" marT="0" marB="0" anchor="b">
                    <a:lnL>
                      <a:noFill/>
                    </a:lnL>
                    <a:lnR>
                      <a:noFill/>
                    </a:lnR>
                    <a:lnT>
                      <a:noFill/>
                    </a:lnT>
                    <a:lnB>
                      <a:noFill/>
                    </a:lnB>
                  </a:tcPr>
                </a:tc>
                <a:tc gridSpan="4">
                  <a:txBody>
                    <a:bodyPr/>
                    <a:lstStyle/>
                    <a:p>
                      <a:pPr marL="12700">
                        <a:spcAft>
                          <a:spcPts val="0"/>
                        </a:spcAft>
                      </a:pPr>
                      <a:r>
                        <a:rPr lang="en-US" sz="1200" b="1" i="1" dirty="0">
                          <a:latin typeface="Times New Roman"/>
                          <a:ea typeface="Times New Roman"/>
                          <a:cs typeface="Arial"/>
                        </a:rPr>
                        <a:t>k </a:t>
                      </a:r>
                      <a:r>
                        <a:rPr lang="en-US" sz="1200" b="1" i="1" baseline="-25000" dirty="0">
                          <a:latin typeface="Times New Roman"/>
                          <a:ea typeface="Times New Roman"/>
                          <a:cs typeface="Arial"/>
                        </a:rPr>
                        <a:t>y</a:t>
                      </a:r>
                      <a:r>
                        <a:rPr lang="en-US" sz="1200" b="1" i="1" dirty="0">
                          <a:latin typeface="Times New Roman"/>
                          <a:ea typeface="Times New Roman"/>
                          <a:cs typeface="Arial"/>
                        </a:rPr>
                        <a:t> </a:t>
                      </a:r>
                      <a:r>
                        <a:rPr lang="en-US" sz="1200" b="1" i="1" dirty="0" smtClean="0">
                          <a:latin typeface="Times New Roman"/>
                          <a:ea typeface="Times New Roman"/>
                          <a:cs typeface="Arial"/>
                        </a:rPr>
                        <a:t>    </a:t>
                      </a:r>
                      <a:r>
                        <a:rPr lang="en-US" sz="1200" b="1" dirty="0" smtClean="0">
                          <a:latin typeface="Times New Roman"/>
                          <a:ea typeface="Times New Roman"/>
                          <a:cs typeface="Arial"/>
                        </a:rPr>
                        <a:t>.</a:t>
                      </a:r>
                      <a:r>
                        <a:rPr lang="en-US" sz="1200" b="1" i="1" dirty="0">
                          <a:latin typeface="Times New Roman"/>
                          <a:ea typeface="Times New Roman"/>
                          <a:cs typeface="Arial"/>
                        </a:rPr>
                        <a:t>M </a:t>
                      </a:r>
                      <a:r>
                        <a:rPr lang="en-US" sz="1200" b="1" i="1" baseline="-25000" dirty="0">
                          <a:latin typeface="Times New Roman"/>
                          <a:ea typeface="Times New Roman"/>
                          <a:cs typeface="Arial"/>
                        </a:rPr>
                        <a:t>y</a:t>
                      </a:r>
                      <a:endParaRPr lang="en-US" sz="1200" b="1" dirty="0">
                        <a:latin typeface="Calibri"/>
                        <a:ea typeface="Calibri"/>
                        <a:cs typeface="Arial"/>
                      </a:endParaRPr>
                    </a:p>
                  </a:txBody>
                  <a:tcPr marL="0" marR="0" marT="0" marB="0" anchor="b">
                    <a:lnL>
                      <a:noFill/>
                    </a:lnL>
                    <a:lnR>
                      <a:noFill/>
                    </a:lnR>
                    <a:lnT>
                      <a:noFill/>
                    </a:lnT>
                    <a:lnB>
                      <a:noFill/>
                    </a:lnB>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rowSpan="3">
                  <a:txBody>
                    <a:bodyPr/>
                    <a:lstStyle/>
                    <a:p>
                      <a:pPr marL="38100">
                        <a:spcAft>
                          <a:spcPts val="0"/>
                        </a:spcAft>
                      </a:pPr>
                      <a:r>
                        <a:rPr lang="en-US" sz="1200" b="1">
                          <a:latin typeface="Symbol"/>
                          <a:ea typeface="Symbol"/>
                          <a:cs typeface="Arial"/>
                        </a:rPr>
                        <a:t>£</a:t>
                      </a:r>
                      <a:r>
                        <a:rPr lang="en-US" sz="1200" b="1">
                          <a:latin typeface="Times New Roman"/>
                          <a:ea typeface="Times New Roman"/>
                          <a:cs typeface="Arial"/>
                        </a:rPr>
                        <a:t>1</a:t>
                      </a:r>
                      <a:endParaRPr lang="en-US" sz="1200" b="1">
                        <a:latin typeface="Calibri"/>
                        <a:ea typeface="Calibri"/>
                        <a:cs typeface="Arial"/>
                      </a:endParaRPr>
                    </a:p>
                  </a:txBody>
                  <a:tcPr marL="0" marR="0" marT="0" marB="0" anchor="b">
                    <a:lnL>
                      <a:noFill/>
                    </a:lnL>
                    <a:lnR>
                      <a:noFill/>
                    </a:lnR>
                    <a:lnT>
                      <a:noFill/>
                    </a:lnT>
                    <a:lnB>
                      <a:noFill/>
                    </a:lnB>
                  </a:tcPr>
                </a:tc>
              </a:tr>
              <a:tr h="46302">
                <a:tc>
                  <a:txBody>
                    <a:bodyPr/>
                    <a:lstStyle/>
                    <a:p>
                      <a:pPr>
                        <a:lnSpc>
                          <a:spcPts val="100"/>
                        </a:lnSpc>
                        <a:spcAft>
                          <a:spcPts val="0"/>
                        </a:spcAft>
                      </a:pPr>
                      <a:endParaRPr lang="en-US" sz="1200" b="1">
                        <a:latin typeface="Times New Roman"/>
                        <a:ea typeface="Times New Roman"/>
                        <a:cs typeface="Arial"/>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ts val="100"/>
                        </a:lnSpc>
                        <a:spcAft>
                          <a:spcPts val="0"/>
                        </a:spcAft>
                      </a:pPr>
                      <a:endParaRPr lang="en-US" sz="1200" b="1">
                        <a:latin typeface="Times New Roman"/>
                        <a:ea typeface="Times New Roman"/>
                        <a:cs typeface="Arial"/>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ts val="100"/>
                        </a:lnSpc>
                        <a:spcAft>
                          <a:spcPts val="0"/>
                        </a:spcAft>
                      </a:pPr>
                      <a:endParaRPr lang="en-US" sz="1200" b="1" dirty="0">
                        <a:latin typeface="Times New Roman"/>
                        <a:ea typeface="Times New Roman"/>
                        <a:cs typeface="Arial"/>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ts val="100"/>
                        </a:lnSpc>
                        <a:spcAft>
                          <a:spcPts val="0"/>
                        </a:spcAft>
                      </a:pPr>
                      <a:endParaRPr lang="en-US" sz="1200" b="1" dirty="0">
                        <a:latin typeface="Times New Roman"/>
                        <a:ea typeface="Times New Roman"/>
                        <a:cs typeface="Arial"/>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vMerge="1">
                  <a:txBody>
                    <a:bodyPr/>
                    <a:lstStyle/>
                    <a:p>
                      <a:pPr rtl="1"/>
                      <a:endParaRPr lang="ar-SA"/>
                    </a:p>
                  </a:txBody>
                  <a:tcPr/>
                </a:tc>
                <a:tc>
                  <a:txBody>
                    <a:bodyPr/>
                    <a:lstStyle/>
                    <a:p>
                      <a:pPr>
                        <a:lnSpc>
                          <a:spcPts val="100"/>
                        </a:lnSpc>
                        <a:spcAft>
                          <a:spcPts val="0"/>
                        </a:spcAft>
                      </a:pPr>
                      <a:endParaRPr lang="en-US" sz="1200" b="1">
                        <a:latin typeface="Times New Roman"/>
                        <a:ea typeface="Times New Roman"/>
                        <a:cs typeface="Arial"/>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ts val="100"/>
                        </a:lnSpc>
                        <a:spcAft>
                          <a:spcPts val="0"/>
                        </a:spcAft>
                      </a:pPr>
                      <a:endParaRPr lang="en-US" sz="1200" b="1">
                        <a:latin typeface="Times New Roman"/>
                        <a:ea typeface="Times New Roman"/>
                        <a:cs typeface="Arial"/>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ts val="100"/>
                        </a:lnSpc>
                        <a:spcAft>
                          <a:spcPts val="0"/>
                        </a:spcAft>
                      </a:pPr>
                      <a:endParaRPr lang="en-US" sz="1200" b="1">
                        <a:latin typeface="Times New Roman"/>
                        <a:ea typeface="Times New Roman"/>
                        <a:cs typeface="Arial"/>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ts val="100"/>
                        </a:lnSpc>
                        <a:spcAft>
                          <a:spcPts val="0"/>
                        </a:spcAft>
                      </a:pPr>
                      <a:endParaRPr lang="en-US" sz="1200" b="1">
                        <a:latin typeface="Times New Roman"/>
                        <a:ea typeface="Times New Roman"/>
                        <a:cs typeface="Arial"/>
                      </a:endParaRPr>
                    </a:p>
                  </a:txBody>
                  <a:tcPr marL="0" marR="0" marT="0" marB="0" anchor="b">
                    <a:lnL>
                      <a:noFill/>
                    </a:lnL>
                    <a:lnR>
                      <a:noFill/>
                    </a:lnR>
                    <a:lnT>
                      <a:noFill/>
                    </a:lnT>
                    <a:lnB w="12700" cap="flat" cmpd="sng" algn="ctr">
                      <a:solidFill>
                        <a:srgbClr val="000000"/>
                      </a:solidFill>
                      <a:prstDash val="solid"/>
                      <a:round/>
                      <a:headEnd type="none" w="med" len="med"/>
                      <a:tailEnd type="none" w="med" len="med"/>
                    </a:lnB>
                  </a:tcPr>
                </a:tc>
                <a:tc vMerge="1">
                  <a:txBody>
                    <a:bodyPr/>
                    <a:lstStyle/>
                    <a:p>
                      <a:pPr rtl="1"/>
                      <a:endParaRPr lang="ar-SA"/>
                    </a:p>
                  </a:txBody>
                  <a:tcPr/>
                </a:tc>
              </a:tr>
              <a:tr h="87975">
                <a:tc rowSpan="2" gridSpan="3">
                  <a:txBody>
                    <a:bodyPr/>
                    <a:lstStyle/>
                    <a:p>
                      <a:pPr algn="ctr">
                        <a:lnSpc>
                          <a:spcPts val="1305"/>
                        </a:lnSpc>
                        <a:spcAft>
                          <a:spcPts val="0"/>
                        </a:spcAft>
                      </a:pPr>
                      <a:r>
                        <a:rPr lang="en-US" sz="1200" b="1" i="1" dirty="0" smtClean="0">
                          <a:latin typeface="Symbol"/>
                          <a:ea typeface="Symbol"/>
                          <a:cs typeface="Arial"/>
                        </a:rPr>
                        <a:t>C       </a:t>
                      </a:r>
                      <a:r>
                        <a:rPr lang="en-US" sz="1200" b="1" i="1" baseline="30000" dirty="0" smtClean="0">
                          <a:latin typeface="Times New Roman"/>
                          <a:ea typeface="Times New Roman"/>
                          <a:cs typeface="Arial"/>
                        </a:rPr>
                        <a:t>N </a:t>
                      </a:r>
                      <a:r>
                        <a:rPr lang="en-US" sz="1200" b="1" i="1" dirty="0">
                          <a:latin typeface="Times New Roman"/>
                          <a:ea typeface="Times New Roman"/>
                          <a:cs typeface="Arial"/>
                        </a:rPr>
                        <a:t>pl</a:t>
                      </a:r>
                      <a:endParaRPr lang="en-US" sz="1200" b="1" dirty="0">
                        <a:latin typeface="Calibri"/>
                        <a:ea typeface="Calibri"/>
                        <a:cs typeface="Arial"/>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rowSpan="2" hMerge="1">
                  <a:txBody>
                    <a:bodyPr/>
                    <a:lstStyle/>
                    <a:p>
                      <a:pPr rtl="1"/>
                      <a:endParaRPr lang="ar-SA"/>
                    </a:p>
                  </a:txBody>
                  <a:tcPr/>
                </a:tc>
                <a:tc rowSpan="2" hMerge="1">
                  <a:txBody>
                    <a:bodyPr/>
                    <a:lstStyle/>
                    <a:p>
                      <a:pPr rtl="1"/>
                      <a:endParaRPr lang="ar-SA"/>
                    </a:p>
                  </a:txBody>
                  <a:tcPr/>
                </a:tc>
                <a:tc>
                  <a:txBody>
                    <a:bodyPr/>
                    <a:lstStyle/>
                    <a:p>
                      <a:pPr>
                        <a:spcAft>
                          <a:spcPts val="0"/>
                        </a:spcAft>
                      </a:pPr>
                      <a:endParaRPr lang="en-US" sz="1200" b="1" dirty="0">
                        <a:latin typeface="Times New Roman"/>
                        <a:ea typeface="Times New Roman"/>
                        <a:cs typeface="Arial"/>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vMerge="1">
                  <a:txBody>
                    <a:bodyPr/>
                    <a:lstStyle/>
                    <a:p>
                      <a:pPr rtl="1"/>
                      <a:endParaRPr lang="ar-SA"/>
                    </a:p>
                  </a:txBody>
                  <a:tcPr/>
                </a:tc>
                <a:tc>
                  <a:txBody>
                    <a:bodyPr/>
                    <a:lstStyle/>
                    <a:p>
                      <a:pPr>
                        <a:spcAft>
                          <a:spcPts val="0"/>
                        </a:spcAft>
                      </a:pPr>
                      <a:endParaRPr lang="en-US" sz="1200" b="1">
                        <a:latin typeface="Times New Roman"/>
                        <a:ea typeface="Times New Roman"/>
                        <a:cs typeface="Arial"/>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rowSpan="2" gridSpan="3">
                  <a:txBody>
                    <a:bodyPr/>
                    <a:lstStyle/>
                    <a:p>
                      <a:pPr marL="12700">
                        <a:lnSpc>
                          <a:spcPts val="1305"/>
                        </a:lnSpc>
                        <a:spcAft>
                          <a:spcPts val="0"/>
                        </a:spcAft>
                      </a:pPr>
                      <a:r>
                        <a:rPr lang="en-US" sz="1200" b="1" i="1" baseline="30000" dirty="0" smtClean="0">
                          <a:latin typeface="Times New Roman"/>
                          <a:ea typeface="Times New Roman"/>
                          <a:cs typeface="Arial"/>
                        </a:rPr>
                        <a:t>  M</a:t>
                      </a:r>
                      <a:r>
                        <a:rPr lang="en-US" sz="1200" b="1" i="1" dirty="0" smtClean="0">
                          <a:latin typeface="Times New Roman"/>
                          <a:ea typeface="Times New Roman"/>
                          <a:cs typeface="Arial"/>
                        </a:rPr>
                        <a:t> </a:t>
                      </a:r>
                      <a:r>
                        <a:rPr lang="en-US" sz="1200" b="1" i="1" dirty="0">
                          <a:latin typeface="Times New Roman"/>
                          <a:ea typeface="Times New Roman"/>
                          <a:cs typeface="Arial"/>
                        </a:rPr>
                        <a:t>ply</a:t>
                      </a:r>
                      <a:endParaRPr lang="en-US" sz="1200" b="1" dirty="0">
                        <a:latin typeface="Calibri"/>
                        <a:ea typeface="Calibri"/>
                        <a:cs typeface="Arial"/>
                      </a:endParaRPr>
                    </a:p>
                  </a:txBody>
                  <a:tcPr marL="0" marR="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hMerge="1">
                  <a:txBody>
                    <a:bodyPr/>
                    <a:lstStyle/>
                    <a:p>
                      <a:pPr rtl="1"/>
                      <a:endParaRPr lang="ar-SA"/>
                    </a:p>
                  </a:txBody>
                  <a:tcPr/>
                </a:tc>
                <a:tc rowSpan="2" hMerge="1">
                  <a:txBody>
                    <a:bodyPr/>
                    <a:lstStyle/>
                    <a:p>
                      <a:pPr rtl="1"/>
                      <a:endParaRPr lang="ar-SA"/>
                    </a:p>
                  </a:txBody>
                  <a:tcPr/>
                </a:tc>
                <a:tc vMerge="1">
                  <a:txBody>
                    <a:bodyPr/>
                    <a:lstStyle/>
                    <a:p>
                      <a:pPr rtl="1"/>
                      <a:endParaRPr lang="ar-SA"/>
                    </a:p>
                  </a:txBody>
                  <a:tcPr/>
                </a:tc>
              </a:tr>
              <a:tr h="222252">
                <a:tc gridSpan="3" vMerge="1">
                  <a:txBody>
                    <a:bodyPr/>
                    <a:lstStyle/>
                    <a:p>
                      <a:pPr rtl="1"/>
                      <a:endParaRPr lang="ar-SA"/>
                    </a:p>
                  </a:txBody>
                  <a:tcPr/>
                </a:tc>
                <a:tc hMerge="1" vMerge="1">
                  <a:txBody>
                    <a:bodyPr/>
                    <a:lstStyle/>
                    <a:p>
                      <a:pPr rtl="1"/>
                      <a:endParaRPr lang="ar-SA"/>
                    </a:p>
                  </a:txBody>
                  <a:tcPr/>
                </a:tc>
                <a:tc hMerge="1" vMerge="1">
                  <a:txBody>
                    <a:bodyPr/>
                    <a:lstStyle/>
                    <a:p>
                      <a:pPr rtl="1"/>
                      <a:endParaRPr lang="ar-SA"/>
                    </a:p>
                  </a:txBody>
                  <a:tcPr/>
                </a:tc>
                <a:tc>
                  <a:txBody>
                    <a:bodyPr/>
                    <a:lstStyle/>
                    <a:p>
                      <a:pPr>
                        <a:spcAft>
                          <a:spcPts val="0"/>
                        </a:spcAft>
                      </a:pPr>
                      <a:endParaRPr lang="en-US" sz="1200" b="1">
                        <a:latin typeface="Times New Roman"/>
                        <a:ea typeface="Times New Roman"/>
                        <a:cs typeface="Arial"/>
                      </a:endParaRPr>
                    </a:p>
                  </a:txBody>
                  <a:tcPr marL="0" marR="0" marT="0" marB="0" anchor="b">
                    <a:lnL>
                      <a:noFill/>
                    </a:lnL>
                    <a:lnR>
                      <a:noFill/>
                    </a:lnR>
                    <a:lnT>
                      <a:noFill/>
                    </a:lnT>
                    <a:lnB>
                      <a:noFill/>
                    </a:lnB>
                  </a:tcPr>
                </a:tc>
                <a:tc>
                  <a:txBody>
                    <a:bodyPr/>
                    <a:lstStyle/>
                    <a:p>
                      <a:pPr>
                        <a:spcAft>
                          <a:spcPts val="0"/>
                        </a:spcAft>
                      </a:pPr>
                      <a:endParaRPr lang="en-US" sz="1200" b="1">
                        <a:latin typeface="Times New Roman"/>
                        <a:ea typeface="Times New Roman"/>
                        <a:cs typeface="Arial"/>
                      </a:endParaRPr>
                    </a:p>
                  </a:txBody>
                  <a:tcPr marL="0" marR="0" marT="0" marB="0" anchor="b">
                    <a:lnL>
                      <a:noFill/>
                    </a:lnL>
                    <a:lnR>
                      <a:noFill/>
                    </a:lnR>
                    <a:lnT>
                      <a:noFill/>
                    </a:lnT>
                    <a:lnB>
                      <a:noFill/>
                    </a:lnB>
                  </a:tcPr>
                </a:tc>
                <a:tc>
                  <a:txBody>
                    <a:bodyPr/>
                    <a:lstStyle/>
                    <a:p>
                      <a:pPr>
                        <a:spcAft>
                          <a:spcPts val="0"/>
                        </a:spcAft>
                      </a:pPr>
                      <a:endParaRPr lang="en-US" sz="1200" b="1" dirty="0">
                        <a:latin typeface="Times New Roman"/>
                        <a:ea typeface="Times New Roman"/>
                        <a:cs typeface="Arial"/>
                      </a:endParaRPr>
                    </a:p>
                  </a:txBody>
                  <a:tcPr marL="0" marR="0" marT="0" marB="0" anchor="b">
                    <a:lnL>
                      <a:noFill/>
                    </a:lnL>
                    <a:lnR>
                      <a:noFill/>
                    </a:lnR>
                    <a:lnT>
                      <a:noFill/>
                    </a:lnT>
                    <a:lnB>
                      <a:noFill/>
                    </a:lnB>
                  </a:tcPr>
                </a:tc>
                <a:tc gridSpan="3" vMerge="1">
                  <a:txBody>
                    <a:bodyPr/>
                    <a:lstStyle/>
                    <a:p>
                      <a:pPr rtl="1"/>
                      <a:endParaRPr lang="ar-SA"/>
                    </a:p>
                  </a:txBody>
                  <a:tcPr/>
                </a:tc>
                <a:tc hMerge="1" vMerge="1">
                  <a:txBody>
                    <a:bodyPr/>
                    <a:lstStyle/>
                    <a:p>
                      <a:pPr rtl="1"/>
                      <a:endParaRPr lang="ar-SA"/>
                    </a:p>
                  </a:txBody>
                  <a:tcPr/>
                </a:tc>
                <a:tc hMerge="1" vMerge="1">
                  <a:txBody>
                    <a:bodyPr/>
                    <a:lstStyle/>
                    <a:p>
                      <a:pPr rtl="1"/>
                      <a:endParaRPr lang="ar-SA"/>
                    </a:p>
                  </a:txBody>
                  <a:tcPr/>
                </a:tc>
                <a:tc>
                  <a:txBody>
                    <a:bodyPr/>
                    <a:lstStyle/>
                    <a:p>
                      <a:pPr>
                        <a:spcAft>
                          <a:spcPts val="0"/>
                        </a:spcAft>
                      </a:pPr>
                      <a:endParaRPr lang="en-US" sz="1200" b="1" dirty="0">
                        <a:latin typeface="Times New Roman"/>
                        <a:ea typeface="Times New Roman"/>
                        <a:cs typeface="Arial"/>
                      </a:endParaRPr>
                    </a:p>
                  </a:txBody>
                  <a:tcPr marL="0" marR="0" marT="0" marB="0" anchor="b">
                    <a:lnL>
                      <a:noFill/>
                    </a:lnL>
                    <a:lnR>
                      <a:noFill/>
                    </a:lnR>
                    <a:lnT>
                      <a:noFill/>
                    </a:lnT>
                    <a:lnB>
                      <a:noFill/>
                    </a:lnB>
                  </a:tcPr>
                </a:tc>
              </a:tr>
              <a:tr h="263924">
                <a:tc>
                  <a:txBody>
                    <a:bodyPr/>
                    <a:lstStyle/>
                    <a:p>
                      <a:pPr marL="88900">
                        <a:lnSpc>
                          <a:spcPts val="545"/>
                        </a:lnSpc>
                        <a:spcAft>
                          <a:spcPts val="0"/>
                        </a:spcAft>
                      </a:pPr>
                      <a:r>
                        <a:rPr lang="en-US" sz="1200" b="1" dirty="0">
                          <a:latin typeface="Times New Roman"/>
                          <a:ea typeface="Times New Roman"/>
                          <a:cs typeface="Arial"/>
                        </a:rPr>
                        <a:t>min</a:t>
                      </a:r>
                      <a:endParaRPr lang="en-US" sz="1200" b="1" dirty="0">
                        <a:latin typeface="Calibri"/>
                        <a:ea typeface="Calibri"/>
                        <a:cs typeface="Arial"/>
                      </a:endParaRPr>
                    </a:p>
                  </a:txBody>
                  <a:tcPr marL="0" marR="0" marT="0" marB="0" anchor="b">
                    <a:lnL>
                      <a:noFill/>
                    </a:lnL>
                    <a:lnR>
                      <a:noFill/>
                    </a:lnR>
                    <a:lnT>
                      <a:noFill/>
                    </a:lnT>
                    <a:lnB>
                      <a:noFill/>
                    </a:lnB>
                  </a:tcPr>
                </a:tc>
                <a:tc>
                  <a:txBody>
                    <a:bodyPr/>
                    <a:lstStyle/>
                    <a:p>
                      <a:pPr marL="12700">
                        <a:lnSpc>
                          <a:spcPts val="1140"/>
                        </a:lnSpc>
                        <a:spcAft>
                          <a:spcPts val="0"/>
                        </a:spcAft>
                      </a:pPr>
                      <a:r>
                        <a:rPr lang="en-US" sz="1200" b="1" i="1" dirty="0">
                          <a:latin typeface="Symbol"/>
                          <a:ea typeface="Symbol"/>
                          <a:cs typeface="Arial"/>
                        </a:rPr>
                        <a:t>g</a:t>
                      </a:r>
                      <a:endParaRPr lang="en-US" sz="1200" b="1" dirty="0">
                        <a:latin typeface="Calibri"/>
                        <a:ea typeface="Calibri"/>
                        <a:cs typeface="Arial"/>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rowSpan="2">
                  <a:txBody>
                    <a:bodyPr/>
                    <a:lstStyle/>
                    <a:p>
                      <a:pPr>
                        <a:spcAft>
                          <a:spcPts val="0"/>
                        </a:spcAft>
                      </a:pPr>
                      <a:endParaRPr lang="en-US" sz="1200" b="1" dirty="0">
                        <a:latin typeface="Calibri"/>
                        <a:ea typeface="Calibri"/>
                        <a:cs typeface="Arial"/>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spcAft>
                          <a:spcPts val="0"/>
                        </a:spcAft>
                      </a:pPr>
                      <a:endParaRPr lang="en-US" sz="1200" b="1" dirty="0">
                        <a:latin typeface="Times New Roman"/>
                        <a:ea typeface="Times New Roman"/>
                        <a:cs typeface="Arial"/>
                      </a:endParaRPr>
                    </a:p>
                  </a:txBody>
                  <a:tcPr marL="0" marR="0" marT="0" marB="0" anchor="b">
                    <a:lnL>
                      <a:noFill/>
                    </a:lnL>
                    <a:lnR>
                      <a:noFill/>
                    </a:lnR>
                    <a:lnT>
                      <a:noFill/>
                    </a:lnT>
                    <a:lnB>
                      <a:noFill/>
                    </a:lnB>
                  </a:tcPr>
                </a:tc>
                <a:tc>
                  <a:txBody>
                    <a:bodyPr/>
                    <a:lstStyle/>
                    <a:p>
                      <a:pPr>
                        <a:spcAft>
                          <a:spcPts val="0"/>
                        </a:spcAft>
                      </a:pPr>
                      <a:endParaRPr lang="en-US" sz="1200" b="1">
                        <a:latin typeface="Times New Roman"/>
                        <a:ea typeface="Times New Roman"/>
                        <a:cs typeface="Arial"/>
                      </a:endParaRPr>
                    </a:p>
                  </a:txBody>
                  <a:tcPr marL="0" marR="0" marT="0" marB="0" anchor="b">
                    <a:lnL>
                      <a:noFill/>
                    </a:lnL>
                    <a:lnR>
                      <a:noFill/>
                    </a:lnR>
                    <a:lnT>
                      <a:noFill/>
                    </a:lnT>
                    <a:lnB>
                      <a:noFill/>
                    </a:lnB>
                  </a:tcPr>
                </a:tc>
                <a:tc>
                  <a:txBody>
                    <a:bodyPr/>
                    <a:lstStyle/>
                    <a:p>
                      <a:pPr>
                        <a:spcAft>
                          <a:spcPts val="0"/>
                        </a:spcAft>
                      </a:pPr>
                      <a:endParaRPr lang="en-US" sz="1200" b="1">
                        <a:latin typeface="Times New Roman"/>
                        <a:ea typeface="Times New Roman"/>
                        <a:cs typeface="Arial"/>
                      </a:endParaRPr>
                    </a:p>
                  </a:txBody>
                  <a:tcPr marL="0" marR="0" marT="0" marB="0" anchor="b">
                    <a:lnL>
                      <a:noFill/>
                    </a:lnL>
                    <a:lnR>
                      <a:noFill/>
                    </a:lnR>
                    <a:lnT>
                      <a:noFill/>
                    </a:lnT>
                    <a:lnB>
                      <a:noFill/>
                    </a:lnB>
                  </a:tcPr>
                </a:tc>
                <a:tc>
                  <a:txBody>
                    <a:bodyPr/>
                    <a:lstStyle/>
                    <a:p>
                      <a:pPr marL="38100">
                        <a:lnSpc>
                          <a:spcPts val="1140"/>
                        </a:lnSpc>
                        <a:spcAft>
                          <a:spcPts val="0"/>
                        </a:spcAft>
                      </a:pPr>
                      <a:r>
                        <a:rPr lang="en-US" sz="1200" b="1" i="1">
                          <a:latin typeface="Symbol"/>
                          <a:ea typeface="Symbol"/>
                          <a:cs typeface="Arial"/>
                        </a:rPr>
                        <a:t>g</a:t>
                      </a:r>
                      <a:endParaRPr lang="en-US" sz="1200" b="1">
                        <a:latin typeface="Calibri"/>
                        <a:ea typeface="Calibri"/>
                        <a:cs typeface="Arial"/>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rowSpan="2">
                  <a:txBody>
                    <a:bodyPr/>
                    <a:lstStyle/>
                    <a:p>
                      <a:pPr>
                        <a:spcAft>
                          <a:spcPts val="0"/>
                        </a:spcAft>
                      </a:pPr>
                      <a:r>
                        <a:rPr lang="en-US" sz="1200" b="1" dirty="0" smtClean="0">
                          <a:latin typeface="Times New Roman"/>
                          <a:ea typeface="Times New Roman"/>
                          <a:cs typeface="Arial"/>
                        </a:rPr>
                        <a:t>1</a:t>
                      </a:r>
                      <a:endParaRPr lang="en-US" sz="1200" b="1" dirty="0">
                        <a:latin typeface="Calibri"/>
                        <a:ea typeface="Calibri"/>
                        <a:cs typeface="Arial"/>
                      </a:endParaRPr>
                    </a:p>
                  </a:txBody>
                  <a:tcPr marL="0" marR="0" marT="0" marB="0" anchor="b">
                    <a:lnL>
                      <a:noFill/>
                    </a:lnL>
                    <a:lnR>
                      <a:noFill/>
                    </a:lnR>
                    <a:lnT w="12700" cap="flat" cmpd="sng" algn="ctr">
                      <a:solidFill>
                        <a:srgbClr val="000000"/>
                      </a:solidFill>
                      <a:prstDash val="solid"/>
                      <a:round/>
                      <a:headEnd type="none" w="med" len="med"/>
                      <a:tailEnd type="none" w="med" len="med"/>
                    </a:lnT>
                    <a:lnB>
                      <a:noFill/>
                    </a:lnB>
                  </a:tcPr>
                </a:tc>
                <a:tc rowSpan="2">
                  <a:txBody>
                    <a:bodyPr/>
                    <a:lstStyle/>
                    <a:p>
                      <a:pPr>
                        <a:spcAft>
                          <a:spcPts val="0"/>
                        </a:spcAft>
                      </a:pPr>
                      <a:endParaRPr lang="en-US" sz="1200" b="1">
                        <a:latin typeface="Times New Roman"/>
                        <a:ea typeface="Times New Roman"/>
                        <a:cs typeface="Arial"/>
                      </a:endParaRPr>
                    </a:p>
                  </a:txBody>
                  <a:tcPr marL="0" marR="0" marT="0" marB="0" anchor="b">
                    <a:lnL>
                      <a:noFill/>
                    </a:lnL>
                    <a:lnR>
                      <a:noFill/>
                    </a:lnR>
                    <a:lnT>
                      <a:noFill/>
                    </a:lnT>
                    <a:lnB>
                      <a:noFill/>
                    </a:lnB>
                  </a:tcPr>
                </a:tc>
                <a:tc>
                  <a:txBody>
                    <a:bodyPr/>
                    <a:lstStyle/>
                    <a:p>
                      <a:pPr>
                        <a:spcAft>
                          <a:spcPts val="0"/>
                        </a:spcAft>
                      </a:pPr>
                      <a:endParaRPr lang="en-US" sz="1200" b="1" dirty="0">
                        <a:latin typeface="Times New Roman"/>
                        <a:ea typeface="Times New Roman"/>
                        <a:cs typeface="Arial"/>
                      </a:endParaRPr>
                    </a:p>
                  </a:txBody>
                  <a:tcPr marL="0" marR="0" marT="0" marB="0" anchor="b">
                    <a:lnL>
                      <a:noFill/>
                    </a:lnL>
                    <a:lnR>
                      <a:noFill/>
                    </a:lnR>
                    <a:lnT>
                      <a:noFill/>
                    </a:lnT>
                    <a:lnB>
                      <a:noFill/>
                    </a:lnB>
                  </a:tcPr>
                </a:tc>
              </a:tr>
              <a:tr h="46302">
                <a:tc>
                  <a:txBody>
                    <a:bodyPr/>
                    <a:lstStyle/>
                    <a:p>
                      <a:pPr>
                        <a:spcAft>
                          <a:spcPts val="0"/>
                        </a:spcAft>
                      </a:pPr>
                      <a:endParaRPr lang="en-US" sz="100">
                        <a:latin typeface="Times New Roman"/>
                        <a:ea typeface="Times New Roman"/>
                        <a:cs typeface="Arial"/>
                      </a:endParaRPr>
                    </a:p>
                  </a:txBody>
                  <a:tcPr marL="0" marR="0" marT="0" marB="0" anchor="b">
                    <a:lnL>
                      <a:noFill/>
                    </a:lnL>
                    <a:lnR>
                      <a:noFill/>
                    </a:lnR>
                    <a:lnT>
                      <a:noFill/>
                    </a:lnT>
                    <a:lnB>
                      <a:noFill/>
                    </a:lnB>
                  </a:tcPr>
                </a:tc>
                <a:tc>
                  <a:txBody>
                    <a:bodyPr/>
                    <a:lstStyle/>
                    <a:p>
                      <a:pPr>
                        <a:spcAft>
                          <a:spcPts val="0"/>
                        </a:spcAft>
                      </a:pPr>
                      <a:endParaRPr lang="en-US" sz="100">
                        <a:latin typeface="Times New Roman"/>
                        <a:ea typeface="Times New Roman"/>
                        <a:cs typeface="Arial"/>
                      </a:endParaRPr>
                    </a:p>
                  </a:txBody>
                  <a:tcPr marL="0" marR="0" marT="0" marB="0" anchor="b">
                    <a:lnL>
                      <a:noFill/>
                    </a:lnL>
                    <a:lnR>
                      <a:noFill/>
                    </a:lnR>
                    <a:lnT>
                      <a:noFill/>
                    </a:lnT>
                    <a:lnB>
                      <a:noFill/>
                    </a:lnB>
                  </a:tcPr>
                </a:tc>
                <a:tc vMerge="1">
                  <a:txBody>
                    <a:bodyPr/>
                    <a:lstStyle/>
                    <a:p>
                      <a:pPr rtl="1"/>
                      <a:endParaRPr lang="ar-SA"/>
                    </a:p>
                  </a:txBody>
                  <a:tcPr/>
                </a:tc>
                <a:tc>
                  <a:txBody>
                    <a:bodyPr/>
                    <a:lstStyle/>
                    <a:p>
                      <a:pPr>
                        <a:spcAft>
                          <a:spcPts val="0"/>
                        </a:spcAft>
                      </a:pPr>
                      <a:endParaRPr lang="en-US" sz="100">
                        <a:latin typeface="Times New Roman"/>
                        <a:ea typeface="Times New Roman"/>
                        <a:cs typeface="Arial"/>
                      </a:endParaRPr>
                    </a:p>
                  </a:txBody>
                  <a:tcPr marL="0" marR="0" marT="0" marB="0" anchor="b">
                    <a:lnL>
                      <a:noFill/>
                    </a:lnL>
                    <a:lnR>
                      <a:noFill/>
                    </a:lnR>
                    <a:lnT>
                      <a:noFill/>
                    </a:lnT>
                    <a:lnB>
                      <a:noFill/>
                    </a:lnB>
                  </a:tcPr>
                </a:tc>
                <a:tc>
                  <a:txBody>
                    <a:bodyPr/>
                    <a:lstStyle/>
                    <a:p>
                      <a:pPr>
                        <a:spcAft>
                          <a:spcPts val="0"/>
                        </a:spcAft>
                      </a:pPr>
                      <a:endParaRPr lang="en-US" sz="100">
                        <a:latin typeface="Times New Roman"/>
                        <a:ea typeface="Times New Roman"/>
                        <a:cs typeface="Arial"/>
                      </a:endParaRPr>
                    </a:p>
                  </a:txBody>
                  <a:tcPr marL="0" marR="0" marT="0" marB="0" anchor="b">
                    <a:lnL>
                      <a:noFill/>
                    </a:lnL>
                    <a:lnR>
                      <a:noFill/>
                    </a:lnR>
                    <a:lnT>
                      <a:noFill/>
                    </a:lnT>
                    <a:lnB>
                      <a:noFill/>
                    </a:lnB>
                  </a:tcPr>
                </a:tc>
                <a:tc>
                  <a:txBody>
                    <a:bodyPr/>
                    <a:lstStyle/>
                    <a:p>
                      <a:pPr>
                        <a:spcAft>
                          <a:spcPts val="0"/>
                        </a:spcAft>
                      </a:pPr>
                      <a:endParaRPr lang="en-US" sz="100">
                        <a:latin typeface="Times New Roman"/>
                        <a:ea typeface="Times New Roman"/>
                        <a:cs typeface="Arial"/>
                      </a:endParaRPr>
                    </a:p>
                  </a:txBody>
                  <a:tcPr marL="0" marR="0" marT="0" marB="0" anchor="b">
                    <a:lnL>
                      <a:noFill/>
                    </a:lnL>
                    <a:lnR>
                      <a:noFill/>
                    </a:lnR>
                    <a:lnT>
                      <a:noFill/>
                    </a:lnT>
                    <a:lnB>
                      <a:noFill/>
                    </a:lnB>
                  </a:tcPr>
                </a:tc>
                <a:tc>
                  <a:txBody>
                    <a:bodyPr/>
                    <a:lstStyle/>
                    <a:p>
                      <a:pPr>
                        <a:spcAft>
                          <a:spcPts val="0"/>
                        </a:spcAft>
                      </a:pPr>
                      <a:endParaRPr lang="en-US" sz="100">
                        <a:latin typeface="Times New Roman"/>
                        <a:ea typeface="Times New Roman"/>
                        <a:cs typeface="Arial"/>
                      </a:endParaRPr>
                    </a:p>
                  </a:txBody>
                  <a:tcPr marL="0" marR="0" marT="0" marB="0" anchor="b">
                    <a:lnL>
                      <a:noFill/>
                    </a:lnL>
                    <a:lnR>
                      <a:noFill/>
                    </a:lnR>
                    <a:lnT>
                      <a:noFill/>
                    </a:lnT>
                    <a:lnB>
                      <a:noFill/>
                    </a:lnB>
                  </a:tcPr>
                </a:tc>
                <a:tc vMerge="1">
                  <a:txBody>
                    <a:bodyPr/>
                    <a:lstStyle/>
                    <a:p>
                      <a:pPr rtl="1"/>
                      <a:endParaRPr lang="ar-SA"/>
                    </a:p>
                  </a:txBody>
                  <a:tcPr/>
                </a:tc>
                <a:tc vMerge="1">
                  <a:txBody>
                    <a:bodyPr/>
                    <a:lstStyle/>
                    <a:p>
                      <a:pPr rtl="1"/>
                      <a:endParaRPr lang="ar-SA"/>
                    </a:p>
                  </a:txBody>
                  <a:tcPr/>
                </a:tc>
                <a:tc>
                  <a:txBody>
                    <a:bodyPr/>
                    <a:lstStyle/>
                    <a:p>
                      <a:pPr>
                        <a:spcAft>
                          <a:spcPts val="0"/>
                        </a:spcAft>
                      </a:pPr>
                      <a:endParaRPr lang="en-US" sz="100" dirty="0">
                        <a:latin typeface="Times New Roman"/>
                        <a:ea typeface="Times New Roman"/>
                        <a:cs typeface="Arial"/>
                      </a:endParaRPr>
                    </a:p>
                  </a:txBody>
                  <a:tcPr marL="0" marR="0" marT="0" marB="0" anchor="b">
                    <a:lnL>
                      <a:noFill/>
                    </a:lnL>
                    <a:lnR>
                      <a:noFill/>
                    </a:lnR>
                    <a:lnT>
                      <a:noFill/>
                    </a:lnT>
                    <a:lnB>
                      <a:noFill/>
                    </a:lnB>
                  </a:tcPr>
                </a:tc>
              </a:tr>
            </a:tbl>
          </a:graphicData>
        </a:graphic>
      </p:graphicFrame>
      <p:sp>
        <p:nvSpPr>
          <p:cNvPr id="12" name="مربع نص 11"/>
          <p:cNvSpPr txBox="1"/>
          <p:nvPr/>
        </p:nvSpPr>
        <p:spPr>
          <a:xfrm>
            <a:off x="285720" y="3143248"/>
            <a:ext cx="8572560" cy="1754326"/>
          </a:xfrm>
          <a:prstGeom prst="rect">
            <a:avLst/>
          </a:prstGeom>
          <a:noFill/>
        </p:spPr>
        <p:txBody>
          <a:bodyPr wrap="square" rtlCol="1">
            <a:spAutoFit/>
          </a:bodyPr>
          <a:lstStyle/>
          <a:p>
            <a:pPr lvl="0"/>
            <a:r>
              <a:rPr lang="fr-FR" b="1" dirty="0" smtClean="0"/>
              <a:t>Pour la flexion bi-axiale et pour les sections de classe 1 et 2 :</a:t>
            </a:r>
            <a:endParaRPr lang="en-US" b="1" dirty="0" smtClean="0"/>
          </a:p>
          <a:p>
            <a:r>
              <a:rPr lang="fr-FR" b="1" dirty="0" smtClean="0"/>
              <a:t> Pour la flexion bi-axiale nous aurons deux moments. En effet La projection de la charge dans le plan </a:t>
            </a:r>
            <a:r>
              <a:rPr lang="fr-FR" b="1" dirty="0" err="1" smtClean="0"/>
              <a:t>zy</a:t>
            </a:r>
            <a:r>
              <a:rPr lang="fr-FR" b="1" dirty="0" smtClean="0"/>
              <a:t> produit un moment hors du plan </a:t>
            </a:r>
            <a:r>
              <a:rPr lang="fr-FR" b="1" dirty="0" err="1" smtClean="0"/>
              <a:t>M</a:t>
            </a:r>
            <a:r>
              <a:rPr lang="fr-FR" b="1" baseline="-25000" dirty="0" err="1" smtClean="0"/>
              <a:t>y</a:t>
            </a:r>
            <a:r>
              <a:rPr lang="fr-FR" b="1" dirty="0" smtClean="0"/>
              <a:t> par contre la projection de q dans le plan </a:t>
            </a:r>
            <a:r>
              <a:rPr lang="fr-FR" b="1" dirty="0" err="1" smtClean="0"/>
              <a:t>yz</a:t>
            </a:r>
            <a:r>
              <a:rPr lang="fr-FR" b="1" dirty="0" smtClean="0"/>
              <a:t> produit un moment dans le plan M</a:t>
            </a:r>
            <a:r>
              <a:rPr lang="fr-FR" b="1" baseline="-25000" dirty="0" smtClean="0"/>
              <a:t>z</a:t>
            </a:r>
            <a:r>
              <a:rPr lang="fr-FR" b="1" dirty="0" smtClean="0"/>
              <a:t>.</a:t>
            </a:r>
            <a:endParaRPr lang="en-US" b="1" dirty="0" smtClean="0"/>
          </a:p>
          <a:p>
            <a:r>
              <a:rPr lang="fr-FR" b="1" dirty="0" smtClean="0"/>
              <a:t> </a:t>
            </a:r>
            <a:endParaRPr lang="en-US" b="1" dirty="0" smtClean="0"/>
          </a:p>
          <a:p>
            <a:endParaRPr lang="ar-SA" dirty="0"/>
          </a:p>
        </p:txBody>
      </p:sp>
      <p:pic>
        <p:nvPicPr>
          <p:cNvPr id="36865" name="Picture 1"/>
          <p:cNvPicPr>
            <a:picLocks noChangeAspect="1" noChangeArrowheads="1"/>
          </p:cNvPicPr>
          <p:nvPr/>
        </p:nvPicPr>
        <p:blipFill>
          <a:blip r:embed="rId4"/>
          <a:srcRect/>
          <a:stretch>
            <a:fillRect/>
          </a:stretch>
        </p:blipFill>
        <p:spPr bwMode="auto">
          <a:xfrm>
            <a:off x="2714612" y="4786322"/>
            <a:ext cx="2439988" cy="1104900"/>
          </a:xfrm>
          <a:prstGeom prst="rect">
            <a:avLst/>
          </a:prstGeom>
          <a:noFill/>
        </p:spPr>
      </p:pic>
      <p:pic>
        <p:nvPicPr>
          <p:cNvPr id="13" name="صوت مسجّل">
            <a:hlinkClick r:id="" action="ppaction://media"/>
          </p:cNvPr>
          <p:cNvPicPr>
            <a:picLocks noRot="1" noChangeAspect="1"/>
          </p:cNvPicPr>
          <p:nvPr>
            <a:wavAudioFile r:embed="rId1" name="صوت مسجّل"/>
          </p:nvPr>
        </p:nvPicPr>
        <p:blipFill>
          <a:blip r:embed="rId5"/>
          <a:stretch>
            <a:fillRect/>
          </a:stretch>
        </p:blipFill>
        <p:spPr>
          <a:xfrm>
            <a:off x="6715140" y="1857364"/>
            <a:ext cx="733428" cy="71438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85913" fill="hold"/>
                                        <p:tgtEl>
                                          <p:spTgt spid="13"/>
                                        </p:tgtEl>
                                      </p:cBhvr>
                                    </p:cmd>
                                  </p:childTnLst>
                                </p:cTn>
                              </p:par>
                            </p:childTnLst>
                          </p:cTn>
                        </p:par>
                      </p:childTnLst>
                    </p:cTn>
                  </p:par>
                </p:childTnLst>
              </p:cTn>
              <p:nextCondLst>
                <p:cond evt="onClick" delay="0">
                  <p:tgtEl>
                    <p:spTgt spid="13"/>
                  </p:tgtEl>
                </p:cond>
              </p:nextCondLst>
            </p:seq>
            <p:audio>
              <p:cMediaNode vol="80000">
                <p:cTn id="7" fill="hold" display="0">
                  <p:stCondLst>
                    <p:cond delay="indefinite"/>
                  </p:stCondLst>
                  <p:endCondLst>
                    <p:cond evt="onNext" delay="0">
                      <p:tgtEl>
                        <p:sldTgt/>
                      </p:tgtEl>
                    </p:cond>
                    <p:cond evt="onPrev" delay="0">
                      <p:tgtEl>
                        <p:sldTgt/>
                      </p:tgtEl>
                    </p:cond>
                    <p:cond evt="onStopAudio" delay="0">
                      <p:tgtEl>
                        <p:sldTgt/>
                      </p:tgtEl>
                    </p:cond>
                  </p:endCondLst>
                </p:cTn>
                <p:tgtEl>
                  <p:spTgt spid="1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10242"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C8D3E12A-49DF-4149-B979-019C9BE961E7}" type="slidenum">
              <a:rPr lang="fr-FR" sz="1400">
                <a:solidFill>
                  <a:srgbClr val="898989"/>
                </a:solidFill>
              </a:rPr>
              <a:pPr algn="r" eaLnBrk="1" hangingPunct="1">
                <a:spcBef>
                  <a:spcPct val="0"/>
                </a:spcBef>
                <a:buFontTx/>
                <a:buNone/>
              </a:pPr>
              <a:t>5</a:t>
            </a:fld>
            <a:endParaRPr lang="fr-FR" sz="1400">
              <a:solidFill>
                <a:srgbClr val="898989"/>
              </a:solidFill>
            </a:endParaRPr>
          </a:p>
        </p:txBody>
      </p:sp>
      <p:sp>
        <p:nvSpPr>
          <p:cNvPr id="61" name="Rogner un rectangle à un seul coin 60"/>
          <p:cNvSpPr/>
          <p:nvPr/>
        </p:nvSpPr>
        <p:spPr>
          <a:xfrm>
            <a:off x="18050"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FR" b="1" dirty="0" smtClean="0"/>
              <a:t>  </a:t>
            </a:r>
            <a:r>
              <a:rPr lang="fr-FR" b="1" dirty="0" smtClean="0">
                <a:solidFill>
                  <a:schemeClr val="tx2"/>
                </a:solidFill>
              </a:rPr>
              <a:t> CHAPITRE 3                        </a:t>
            </a:r>
            <a:r>
              <a:rPr lang="fr-FR" b="1" dirty="0" smtClean="0"/>
              <a:t>      </a:t>
            </a:r>
            <a:endParaRPr lang="fr-FR" dirty="0">
              <a:solidFill>
                <a:schemeClr val="tx2"/>
              </a:solidFill>
              <a:latin typeface="Arial" pitchFamily="34" charset="0"/>
            </a:endParaRPr>
          </a:p>
        </p:txBody>
      </p:sp>
      <p:sp>
        <p:nvSpPr>
          <p:cNvPr id="20" name="مربع نص 19"/>
          <p:cNvSpPr txBox="1"/>
          <p:nvPr/>
        </p:nvSpPr>
        <p:spPr>
          <a:xfrm>
            <a:off x="642910" y="3929066"/>
            <a:ext cx="184730" cy="707886"/>
          </a:xfrm>
          <a:prstGeom prst="rect">
            <a:avLst/>
          </a:prstGeom>
          <a:noFill/>
        </p:spPr>
        <p:txBody>
          <a:bodyPr wrap="none" rtlCol="1">
            <a:spAutoFit/>
          </a:bodyPr>
          <a:lstStyle/>
          <a:p>
            <a:pPr lvl="0"/>
            <a:endParaRPr lang="en-US" sz="2000" b="1" dirty="0" smtClean="0">
              <a:cs typeface="Arial" pitchFamily="34" charset="0"/>
            </a:endParaRPr>
          </a:p>
          <a:p>
            <a:endParaRPr lang="ar-SA" sz="2000" b="1" dirty="0"/>
          </a:p>
        </p:txBody>
      </p:sp>
      <p:sp>
        <p:nvSpPr>
          <p:cNvPr id="7" name="مربع نص 6"/>
          <p:cNvSpPr txBox="1"/>
          <p:nvPr/>
        </p:nvSpPr>
        <p:spPr>
          <a:xfrm>
            <a:off x="2357422" y="214290"/>
            <a:ext cx="6500858" cy="369332"/>
          </a:xfrm>
          <a:prstGeom prst="rect">
            <a:avLst/>
          </a:prstGeom>
          <a:noFill/>
        </p:spPr>
        <p:txBody>
          <a:bodyPr wrap="square" rtlCol="1">
            <a:spAutoFit/>
          </a:bodyPr>
          <a:lstStyle/>
          <a:p>
            <a:r>
              <a:rPr lang="fr-FR" b="1" dirty="0" smtClean="0"/>
              <a:t>Calcul des pièces sollicitées en flambement composé</a:t>
            </a:r>
            <a:endParaRPr lang="ar-SA" dirty="0"/>
          </a:p>
        </p:txBody>
      </p:sp>
      <p:sp>
        <p:nvSpPr>
          <p:cNvPr id="9" name="مربع نص 8"/>
          <p:cNvSpPr txBox="1"/>
          <p:nvPr/>
        </p:nvSpPr>
        <p:spPr>
          <a:xfrm>
            <a:off x="285720" y="714356"/>
            <a:ext cx="8501122" cy="1477328"/>
          </a:xfrm>
          <a:prstGeom prst="rect">
            <a:avLst/>
          </a:prstGeom>
          <a:noFill/>
        </p:spPr>
        <p:txBody>
          <a:bodyPr wrap="square" rtlCol="1">
            <a:spAutoFit/>
          </a:bodyPr>
          <a:lstStyle/>
          <a:p>
            <a:r>
              <a:rPr lang="fr-FR" b="1" dirty="0" smtClean="0"/>
              <a:t>Ainsi pour les sections de classe 1 et 2 soumises à N, </a:t>
            </a:r>
            <a:r>
              <a:rPr lang="fr-FR" b="1" dirty="0" err="1" smtClean="0"/>
              <a:t>M</a:t>
            </a:r>
            <a:r>
              <a:rPr lang="fr-FR" b="1" baseline="-25000" dirty="0" err="1" smtClean="0"/>
              <a:t>y</a:t>
            </a:r>
            <a:r>
              <a:rPr lang="fr-FR" b="1" dirty="0" smtClean="0"/>
              <a:t>, </a:t>
            </a:r>
            <a:r>
              <a:rPr lang="fr-FR" b="1" dirty="0" err="1" smtClean="0"/>
              <a:t>M</a:t>
            </a:r>
            <a:r>
              <a:rPr lang="fr-FR" b="1" baseline="-25000" dirty="0" err="1" smtClean="0"/>
              <a:t>z</a:t>
            </a:r>
            <a:r>
              <a:rPr lang="fr-FR" b="1" dirty="0" smtClean="0"/>
              <a:t> nous aurons à vérifier :</a:t>
            </a:r>
          </a:p>
          <a:p>
            <a:endParaRPr lang="fr-FR" b="1" dirty="0" smtClean="0"/>
          </a:p>
          <a:p>
            <a:endParaRPr lang="en-US" b="1" dirty="0" smtClean="0"/>
          </a:p>
          <a:p>
            <a:endParaRPr lang="ar-SA" b="1" dirty="0"/>
          </a:p>
        </p:txBody>
      </p:sp>
      <p:sp>
        <p:nvSpPr>
          <p:cNvPr id="34819"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723672" tIns="477687" rIns="536406" bIns="171396" numCol="1" anchor="ctr" anchorCtr="0" compatLnSpc="1">
            <a:prstTxWarp prst="textNoShape">
              <a:avLst/>
            </a:prstTxWarp>
            <a:spAutoFit/>
          </a:bodyPr>
          <a:lstStyle/>
          <a:p>
            <a:endParaRPr lang="ar-SA"/>
          </a:p>
        </p:txBody>
      </p:sp>
      <p:sp>
        <p:nvSpPr>
          <p:cNvPr id="34820" name="Rectangle 4"/>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r>
            <a:br>
              <a:rPr kumimoji="0" 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br>
            <a:endParaRPr kumimoji="0" lang="en-US"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1027" name="Picture 3"/>
          <p:cNvPicPr>
            <a:picLocks noChangeAspect="1" noChangeArrowheads="1"/>
          </p:cNvPicPr>
          <p:nvPr/>
        </p:nvPicPr>
        <p:blipFill>
          <a:blip r:embed="rId4"/>
          <a:srcRect/>
          <a:stretch>
            <a:fillRect/>
          </a:stretch>
        </p:blipFill>
        <p:spPr bwMode="auto">
          <a:xfrm>
            <a:off x="357158" y="1285860"/>
            <a:ext cx="8501122" cy="4691078"/>
          </a:xfrm>
          <a:prstGeom prst="rect">
            <a:avLst/>
          </a:prstGeom>
          <a:noFill/>
          <a:ln w="9525">
            <a:noFill/>
            <a:miter lim="800000"/>
            <a:headEnd/>
            <a:tailEnd/>
          </a:ln>
          <a:effectLst/>
        </p:spPr>
      </p:pic>
      <p:pic>
        <p:nvPicPr>
          <p:cNvPr id="11" name="صوت مسجّل">
            <a:hlinkClick r:id="" action="ppaction://media"/>
          </p:cNvPr>
          <p:cNvPicPr>
            <a:picLocks noRot="1" noChangeAspect="1"/>
          </p:cNvPicPr>
          <p:nvPr>
            <a:wavAudioFile r:embed="rId1" name="صوت مسجّل"/>
          </p:nvPr>
        </p:nvPicPr>
        <p:blipFill>
          <a:blip r:embed="rId5"/>
          <a:stretch>
            <a:fillRect/>
          </a:stretch>
        </p:blipFill>
        <p:spPr>
          <a:xfrm>
            <a:off x="8215338" y="928670"/>
            <a:ext cx="733428" cy="642942"/>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02626" fill="hold"/>
                                        <p:tgtEl>
                                          <p:spTgt spid="11"/>
                                        </p:tgtEl>
                                      </p:cBhvr>
                                    </p:cmd>
                                  </p:childTnLst>
                                </p:cTn>
                              </p:par>
                            </p:childTnLst>
                          </p:cTn>
                        </p:par>
                      </p:childTnLst>
                    </p:cTn>
                  </p:par>
                </p:childTnLst>
              </p:cTn>
              <p:nextCondLst>
                <p:cond evt="onClick" delay="0">
                  <p:tgtEl>
                    <p:spTgt spid="11"/>
                  </p:tgtEl>
                </p:cond>
              </p:nextCondLst>
            </p:seq>
            <p:audio>
              <p:cMediaNode vol="80000">
                <p:cTn id="7" fill="hold" display="0">
                  <p:stCondLst>
                    <p:cond delay="indefinite"/>
                  </p:stCondLst>
                  <p:endCondLst>
                    <p:cond evt="onNext" delay="0">
                      <p:tgtEl>
                        <p:sldTgt/>
                      </p:tgtEl>
                    </p:cond>
                    <p:cond evt="onPrev" delay="0">
                      <p:tgtEl>
                        <p:sldTgt/>
                      </p:tgtEl>
                    </p:cond>
                    <p:cond evt="onStopAudio" delay="0">
                      <p:tgtEl>
                        <p:sldTgt/>
                      </p:tgtEl>
                    </p:cond>
                  </p:endCondLst>
                </p:cTn>
                <p:tgtEl>
                  <p:spTgt spid="11"/>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090850FD-DC79-4998-8404-E22FD57278F2}" type="slidenum">
              <a:rPr lang="fr-FR" sz="1400">
                <a:solidFill>
                  <a:srgbClr val="898989"/>
                </a:solidFill>
              </a:rPr>
              <a:pPr algn="r" eaLnBrk="1" hangingPunct="1">
                <a:spcBef>
                  <a:spcPct val="0"/>
                </a:spcBef>
                <a:buFontTx/>
                <a:buNone/>
              </a:pPr>
              <a:t>6</a:t>
            </a:fld>
            <a:endParaRPr lang="fr-FR" sz="1400">
              <a:solidFill>
                <a:srgbClr val="898989"/>
              </a:solidFill>
            </a:endParaRPr>
          </a:p>
        </p:txBody>
      </p:sp>
      <p:sp>
        <p:nvSpPr>
          <p:cNvPr id="18447" name="Rectangle 15"/>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en-US" sz="13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
            </a:r>
            <a:br>
              <a:rPr kumimoji="0" lang="en-US" sz="1300" b="0" i="1" u="none" strike="noStrike" cap="none" normalizeH="0" baseline="0" smtClean="0">
                <a:ln>
                  <a:noFill/>
                </a:ln>
                <a:solidFill>
                  <a:schemeClr val="tx1"/>
                </a:solidFill>
                <a:effectLst/>
                <a:latin typeface="Arial" pitchFamily="34" charset="0"/>
                <a:ea typeface="Times New Roman" pitchFamily="18"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4" name="مربع نص 3"/>
          <p:cNvSpPr txBox="1"/>
          <p:nvPr/>
        </p:nvSpPr>
        <p:spPr>
          <a:xfrm>
            <a:off x="285720" y="357166"/>
            <a:ext cx="8572560" cy="2862322"/>
          </a:xfrm>
          <a:prstGeom prst="rect">
            <a:avLst/>
          </a:prstGeom>
          <a:noFill/>
        </p:spPr>
        <p:txBody>
          <a:bodyPr wrap="square" rtlCol="1">
            <a:spAutoFit/>
          </a:bodyPr>
          <a:lstStyle/>
          <a:p>
            <a:endParaRPr lang="fr-FR" b="1" dirty="0" smtClean="0"/>
          </a:p>
          <a:p>
            <a:endParaRPr lang="fr-FR" b="1" dirty="0" smtClean="0"/>
          </a:p>
          <a:p>
            <a:endParaRPr lang="fr-FR" b="1" dirty="0" smtClean="0"/>
          </a:p>
          <a:p>
            <a:endParaRPr lang="fr-FR" b="1" dirty="0" smtClean="0"/>
          </a:p>
          <a:p>
            <a:endParaRPr lang="fr-FR" b="1" dirty="0" smtClean="0"/>
          </a:p>
          <a:p>
            <a:endParaRPr lang="fr-FR" b="1" dirty="0" smtClean="0"/>
          </a:p>
          <a:p>
            <a:endParaRPr lang="fr-FR" b="1" dirty="0" smtClean="0"/>
          </a:p>
          <a:p>
            <a:r>
              <a:rPr lang="fr-FR" b="1" dirty="0" smtClean="0"/>
              <a:t>coefficients d’amplification de la flexion </a:t>
            </a:r>
            <a:r>
              <a:rPr lang="fr-FR" b="1" dirty="0" err="1" smtClean="0"/>
              <a:t>k</a:t>
            </a:r>
            <a:r>
              <a:rPr lang="fr-FR" b="1" baseline="-25000" dirty="0" err="1" smtClean="0"/>
              <a:t>y</a:t>
            </a:r>
            <a:r>
              <a:rPr lang="fr-FR" b="1" baseline="-25000" dirty="0" smtClean="0"/>
              <a:t>   </a:t>
            </a:r>
            <a:r>
              <a:rPr lang="fr-FR" b="1" dirty="0" smtClean="0"/>
              <a:t>ou </a:t>
            </a:r>
            <a:r>
              <a:rPr lang="fr-FR" b="1" dirty="0" err="1" smtClean="0"/>
              <a:t>k</a:t>
            </a:r>
            <a:r>
              <a:rPr lang="fr-FR" b="1" baseline="-25000" dirty="0" err="1" smtClean="0"/>
              <a:t>z</a:t>
            </a:r>
            <a:r>
              <a:rPr lang="fr-FR" b="1" dirty="0" smtClean="0"/>
              <a:t>  du à l’effort normal appliqué qui produit</a:t>
            </a:r>
            <a:endParaRPr lang="en-US" b="1" dirty="0" smtClean="0"/>
          </a:p>
          <a:p>
            <a:endParaRPr lang="ar-SA" dirty="0"/>
          </a:p>
        </p:txBody>
      </p:sp>
      <p:sp>
        <p:nvSpPr>
          <p:cNvPr id="5" name="مربع نص 4"/>
          <p:cNvSpPr txBox="1"/>
          <p:nvPr/>
        </p:nvSpPr>
        <p:spPr>
          <a:xfrm>
            <a:off x="428596" y="1142984"/>
            <a:ext cx="8501122" cy="2769989"/>
          </a:xfrm>
          <a:prstGeom prst="rect">
            <a:avLst/>
          </a:prstGeom>
          <a:noFill/>
        </p:spPr>
        <p:txBody>
          <a:bodyPr wrap="square" rtlCol="1">
            <a:spAutoFit/>
          </a:bodyPr>
          <a:lstStyle/>
          <a:p>
            <a:pPr lvl="0"/>
            <a:endParaRPr lang="fr-FR" b="1" i="1" baseline="-25000" dirty="0" smtClean="0"/>
          </a:p>
          <a:p>
            <a:pPr lvl="0"/>
            <a:endParaRPr lang="fr-FR" b="1" i="1" baseline="-25000" dirty="0" smtClean="0"/>
          </a:p>
          <a:p>
            <a:pPr lvl="0"/>
            <a:endParaRPr lang="fr-FR" b="1" i="1" baseline="-25000" dirty="0" smtClean="0"/>
          </a:p>
          <a:p>
            <a:pPr lvl="0"/>
            <a:endParaRPr lang="fr-FR" b="1" i="1" baseline="-25000" dirty="0" smtClean="0"/>
          </a:p>
          <a:p>
            <a:pPr lvl="0"/>
            <a:endParaRPr lang="fr-FR" b="1" i="1" baseline="-25000" dirty="0" smtClean="0"/>
          </a:p>
          <a:p>
            <a:pPr lvl="0"/>
            <a:endParaRPr lang="fr-FR" b="1" i="1" baseline="-25000" dirty="0" smtClean="0"/>
          </a:p>
          <a:p>
            <a:pPr lvl="0"/>
            <a:endParaRPr lang="fr-FR" b="1" i="1" baseline="-25000" dirty="0" smtClean="0"/>
          </a:p>
          <a:p>
            <a:pPr lvl="0"/>
            <a:endParaRPr lang="fr-FR" b="1" i="1" baseline="-25000" dirty="0" smtClean="0"/>
          </a:p>
          <a:p>
            <a:pPr lvl="0"/>
            <a:endParaRPr lang="fr-FR" b="1" i="1" baseline="-25000" dirty="0" smtClean="0"/>
          </a:p>
          <a:p>
            <a:pPr lvl="0"/>
            <a:endParaRPr lang="fr-FR" b="1" i="1" baseline="-25000" dirty="0" smtClean="0"/>
          </a:p>
          <a:p>
            <a:pPr lvl="0"/>
            <a:r>
              <a:rPr lang="fr-FR" b="1" i="1" baseline="-25000" dirty="0" err="1" smtClean="0"/>
              <a:t>BMy</a:t>
            </a:r>
            <a:r>
              <a:rPr lang="fr-FR" b="1" dirty="0" smtClean="0"/>
              <a:t>  </a:t>
            </a:r>
            <a:r>
              <a:rPr lang="fr-FR" b="1" i="1" baseline="-25000" dirty="0" smtClean="0"/>
              <a:t>et</a:t>
            </a:r>
            <a:r>
              <a:rPr lang="fr-FR" b="1" dirty="0" smtClean="0"/>
              <a:t>  </a:t>
            </a:r>
            <a:r>
              <a:rPr lang="en-US" b="1" i="1" dirty="0" smtClean="0"/>
              <a:t>B</a:t>
            </a:r>
            <a:r>
              <a:rPr lang="fr-FR" b="1" i="1" baseline="-25000" dirty="0" err="1" smtClean="0"/>
              <a:t>Mz</a:t>
            </a:r>
            <a:r>
              <a:rPr lang="fr-FR" b="1" dirty="0" smtClean="0"/>
              <a:t>  : sont les facteurs de moment uniforme équivalent pour le flambement par flexion.</a:t>
            </a:r>
            <a:endParaRPr lang="en-US" b="1" dirty="0" smtClean="0"/>
          </a:p>
          <a:p>
            <a:endParaRPr lang="ar-SA" dirty="0"/>
          </a:p>
        </p:txBody>
      </p:sp>
      <p:sp>
        <p:nvSpPr>
          <p:cNvPr id="6" name="Rogner un rectangle à un seul coin 60"/>
          <p:cNvSpPr/>
          <p:nvPr/>
        </p:nvSpPr>
        <p:spPr>
          <a:xfrm>
            <a:off x="18050"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FR" b="1" dirty="0" smtClean="0"/>
              <a:t>  </a:t>
            </a:r>
            <a:r>
              <a:rPr lang="fr-FR" b="1" dirty="0" smtClean="0">
                <a:solidFill>
                  <a:schemeClr val="tx2"/>
                </a:solidFill>
              </a:rPr>
              <a:t> CHAPITRE 3                        </a:t>
            </a:r>
            <a:r>
              <a:rPr lang="fr-FR" b="1" dirty="0" smtClean="0"/>
              <a:t>      </a:t>
            </a:r>
            <a:endParaRPr lang="fr-FR" dirty="0">
              <a:solidFill>
                <a:schemeClr val="tx2"/>
              </a:solidFill>
              <a:latin typeface="Arial" pitchFamily="34" charset="0"/>
            </a:endParaRPr>
          </a:p>
        </p:txBody>
      </p:sp>
      <p:graphicFrame>
        <p:nvGraphicFramePr>
          <p:cNvPr id="7" name="جدول 6"/>
          <p:cNvGraphicFramePr>
            <a:graphicFrameLocks noGrp="1"/>
          </p:cNvGraphicFramePr>
          <p:nvPr/>
        </p:nvGraphicFramePr>
        <p:xfrm>
          <a:off x="285720" y="714356"/>
          <a:ext cx="8358247" cy="1329378"/>
        </p:xfrm>
        <a:graphic>
          <a:graphicData uri="http://schemas.openxmlformats.org/drawingml/2006/table">
            <a:tbl>
              <a:tblPr/>
              <a:tblGrid>
                <a:gridCol w="3834881"/>
                <a:gridCol w="39062"/>
                <a:gridCol w="407294"/>
                <a:gridCol w="39062"/>
                <a:gridCol w="573914"/>
                <a:gridCol w="185134"/>
                <a:gridCol w="39062"/>
                <a:gridCol w="3239838"/>
              </a:tblGrid>
              <a:tr h="863648">
                <a:tc>
                  <a:txBody>
                    <a:bodyPr/>
                    <a:lstStyle/>
                    <a:p>
                      <a:pPr>
                        <a:spcAft>
                          <a:spcPts val="0"/>
                        </a:spcAft>
                      </a:pPr>
                      <a:r>
                        <a:rPr lang="fr-FR" sz="1600" b="1" dirty="0" smtClean="0">
                          <a:latin typeface="Times New Roman"/>
                          <a:ea typeface="Times New Roman"/>
                          <a:cs typeface="Arial"/>
                        </a:rPr>
                        <a:t>Ou </a:t>
                      </a:r>
                      <a:r>
                        <a:rPr lang="fr-FR" sz="1600" b="1" dirty="0" err="1" smtClean="0">
                          <a:latin typeface="Times New Roman"/>
                          <a:ea typeface="Times New Roman"/>
                          <a:cs typeface="Arial"/>
                        </a:rPr>
                        <a:t>N</a:t>
                      </a:r>
                      <a:r>
                        <a:rPr lang="fr-FR" sz="1600" b="1" baseline="-25000" dirty="0" err="1" smtClean="0">
                          <a:latin typeface="Times New Roman"/>
                          <a:ea typeface="Times New Roman"/>
                          <a:cs typeface="Arial"/>
                        </a:rPr>
                        <a:t>pl</a:t>
                      </a:r>
                      <a:r>
                        <a:rPr lang="fr-FR" sz="1600" b="1" dirty="0" smtClean="0">
                          <a:latin typeface="Times New Roman"/>
                          <a:ea typeface="Times New Roman"/>
                          <a:cs typeface="Arial"/>
                        </a:rPr>
                        <a:t>  représente l’effort de plastification</a:t>
                      </a:r>
                      <a:endParaRPr lang="en-US" sz="1600" b="1" dirty="0">
                        <a:latin typeface="Calibri"/>
                        <a:ea typeface="Calibri"/>
                        <a:cs typeface="Arial"/>
                      </a:endParaRPr>
                    </a:p>
                  </a:txBody>
                  <a:tcPr marL="0" marR="0" marT="0" marB="0" anchor="b">
                    <a:lnL>
                      <a:noFill/>
                    </a:lnL>
                    <a:lnR>
                      <a:noFill/>
                    </a:lnR>
                    <a:lnT>
                      <a:noFill/>
                    </a:lnT>
                    <a:lnB>
                      <a:noFill/>
                    </a:lnB>
                  </a:tcPr>
                </a:tc>
                <a:tc>
                  <a:txBody>
                    <a:bodyPr/>
                    <a:lstStyle/>
                    <a:p>
                      <a:pPr>
                        <a:spcAft>
                          <a:spcPts val="0"/>
                        </a:spcAft>
                      </a:pPr>
                      <a:endParaRPr lang="fr-FR" sz="1600" b="1">
                        <a:latin typeface="Times New Roman"/>
                        <a:ea typeface="Times New Roman"/>
                        <a:cs typeface="Arial"/>
                      </a:endParaRPr>
                    </a:p>
                  </a:txBody>
                  <a:tcPr marL="0" marR="0" marT="0" marB="0" anchor="b">
                    <a:lnL>
                      <a:noFill/>
                    </a:lnL>
                    <a:lnR>
                      <a:noFill/>
                    </a:lnR>
                    <a:lnT>
                      <a:noFill/>
                    </a:lnT>
                    <a:lnB>
                      <a:noFill/>
                    </a:lnB>
                  </a:tcPr>
                </a:tc>
                <a:tc>
                  <a:txBody>
                    <a:bodyPr/>
                    <a:lstStyle/>
                    <a:p>
                      <a:pPr marL="50800">
                        <a:lnSpc>
                          <a:spcPts val="2560"/>
                        </a:lnSpc>
                        <a:spcAft>
                          <a:spcPts val="0"/>
                        </a:spcAft>
                      </a:pPr>
                      <a:r>
                        <a:rPr lang="en-US" sz="1600" b="1" i="1" baseline="30000">
                          <a:latin typeface="Times New Roman"/>
                          <a:ea typeface="Times New Roman"/>
                          <a:cs typeface="Arial"/>
                        </a:rPr>
                        <a:t>N</a:t>
                      </a:r>
                      <a:r>
                        <a:rPr lang="en-US" sz="1600" b="1" i="1">
                          <a:latin typeface="Times New Roman"/>
                          <a:ea typeface="Times New Roman"/>
                          <a:cs typeface="Arial"/>
                        </a:rPr>
                        <a:t> pl</a:t>
                      </a:r>
                      <a:endParaRPr lang="en-US" sz="1600" b="1">
                        <a:latin typeface="Calibri"/>
                        <a:ea typeface="Calibri"/>
                        <a:cs typeface="Arial"/>
                      </a:endParaRPr>
                    </a:p>
                  </a:txBody>
                  <a:tcPr marL="0" marR="0" marT="0" marB="0" anchor="b">
                    <a:lnL>
                      <a:noFill/>
                    </a:lnL>
                    <a:lnR>
                      <a:noFill/>
                    </a:lnR>
                    <a:lnT>
                      <a:noFill/>
                    </a:lnT>
                    <a:lnB>
                      <a:noFill/>
                    </a:lnB>
                  </a:tcPr>
                </a:tc>
                <a:tc>
                  <a:txBody>
                    <a:bodyPr/>
                    <a:lstStyle/>
                    <a:p>
                      <a:pPr>
                        <a:spcAft>
                          <a:spcPts val="0"/>
                        </a:spcAft>
                      </a:pPr>
                      <a:endParaRPr lang="en-US" sz="1600" b="1">
                        <a:latin typeface="Times New Roman"/>
                        <a:ea typeface="Times New Roman"/>
                        <a:cs typeface="Arial"/>
                      </a:endParaRPr>
                    </a:p>
                  </a:txBody>
                  <a:tcPr marL="0" marR="0" marT="0" marB="0" anchor="b">
                    <a:lnL>
                      <a:noFill/>
                    </a:lnL>
                    <a:lnR>
                      <a:noFill/>
                    </a:lnR>
                    <a:lnT>
                      <a:noFill/>
                    </a:lnT>
                    <a:lnB>
                      <a:noFill/>
                    </a:lnB>
                  </a:tcPr>
                </a:tc>
                <a:tc>
                  <a:txBody>
                    <a:bodyPr/>
                    <a:lstStyle/>
                    <a:p>
                      <a:pPr marL="12700">
                        <a:spcAft>
                          <a:spcPts val="0"/>
                        </a:spcAft>
                      </a:pPr>
                      <a:r>
                        <a:rPr lang="en-US" sz="1600" b="1" dirty="0">
                          <a:latin typeface="Symbol"/>
                          <a:ea typeface="Symbol"/>
                          <a:cs typeface="Arial"/>
                        </a:rPr>
                        <a:t>=</a:t>
                      </a:r>
                      <a:r>
                        <a:rPr lang="en-US" sz="1600" b="1" i="1" dirty="0">
                          <a:latin typeface="Times New Roman"/>
                          <a:ea typeface="Times New Roman"/>
                          <a:cs typeface="Arial"/>
                        </a:rPr>
                        <a:t> A</a:t>
                      </a:r>
                      <a:r>
                        <a:rPr lang="en-US" sz="1600" b="1" dirty="0">
                          <a:latin typeface="Times New Roman"/>
                          <a:ea typeface="Times New Roman"/>
                          <a:cs typeface="Arial"/>
                        </a:rPr>
                        <a:t>.</a:t>
                      </a:r>
                      <a:r>
                        <a:rPr lang="en-US" sz="1600" b="1" i="1" dirty="0">
                          <a:latin typeface="Times New Roman"/>
                          <a:ea typeface="Times New Roman"/>
                          <a:cs typeface="Arial"/>
                        </a:rPr>
                        <a:t> f </a:t>
                      </a:r>
                      <a:r>
                        <a:rPr lang="en-US" sz="1600" b="1" i="1" baseline="-25000" dirty="0">
                          <a:latin typeface="Times New Roman"/>
                          <a:ea typeface="Times New Roman"/>
                          <a:cs typeface="Arial"/>
                        </a:rPr>
                        <a:t>y</a:t>
                      </a:r>
                      <a:endParaRPr lang="en-US" sz="1600" b="1" dirty="0">
                        <a:latin typeface="Calibri"/>
                        <a:ea typeface="Calibri"/>
                        <a:cs typeface="Arial"/>
                      </a:endParaRPr>
                    </a:p>
                  </a:txBody>
                  <a:tcPr marL="0" marR="0" marT="0" marB="0" anchor="b">
                    <a:lnL>
                      <a:noFill/>
                    </a:lnL>
                    <a:lnR>
                      <a:noFill/>
                    </a:lnR>
                    <a:lnT>
                      <a:noFill/>
                    </a:lnT>
                    <a:lnB>
                      <a:noFill/>
                    </a:lnB>
                  </a:tcPr>
                </a:tc>
                <a:tc>
                  <a:txBody>
                    <a:bodyPr/>
                    <a:lstStyle/>
                    <a:p>
                      <a:pPr algn="ctr">
                        <a:spcAft>
                          <a:spcPts val="0"/>
                        </a:spcAft>
                      </a:pPr>
                      <a:r>
                        <a:rPr lang="en-US" sz="1600" b="1">
                          <a:latin typeface="Times New Roman"/>
                          <a:ea typeface="Times New Roman"/>
                          <a:cs typeface="Arial"/>
                        </a:rPr>
                        <a:t>;</a:t>
                      </a:r>
                      <a:endParaRPr lang="en-US" sz="1600" b="1">
                        <a:latin typeface="Calibri"/>
                        <a:ea typeface="Calibri"/>
                        <a:cs typeface="Arial"/>
                      </a:endParaRPr>
                    </a:p>
                  </a:txBody>
                  <a:tcPr marL="0" marR="0" marT="0" marB="0" anchor="b">
                    <a:lnL>
                      <a:noFill/>
                    </a:lnL>
                    <a:lnR>
                      <a:noFill/>
                    </a:lnR>
                    <a:lnT>
                      <a:noFill/>
                    </a:lnT>
                    <a:lnB>
                      <a:noFill/>
                    </a:lnB>
                  </a:tcPr>
                </a:tc>
                <a:tc>
                  <a:txBody>
                    <a:bodyPr/>
                    <a:lstStyle/>
                    <a:p>
                      <a:pPr>
                        <a:spcAft>
                          <a:spcPts val="0"/>
                        </a:spcAft>
                      </a:pPr>
                      <a:endParaRPr lang="en-US" sz="1600" b="1">
                        <a:latin typeface="Times New Roman"/>
                        <a:ea typeface="Times New Roman"/>
                        <a:cs typeface="Arial"/>
                      </a:endParaRPr>
                    </a:p>
                  </a:txBody>
                  <a:tcPr marL="0" marR="0" marT="0" marB="0" anchor="b">
                    <a:lnL>
                      <a:noFill/>
                    </a:lnL>
                    <a:lnR>
                      <a:noFill/>
                    </a:lnR>
                    <a:lnT>
                      <a:noFill/>
                    </a:lnT>
                    <a:lnB>
                      <a:noFill/>
                    </a:lnB>
                  </a:tcPr>
                </a:tc>
                <a:tc>
                  <a:txBody>
                    <a:bodyPr/>
                    <a:lstStyle/>
                    <a:p>
                      <a:pPr marL="63500">
                        <a:spcAft>
                          <a:spcPts val="0"/>
                        </a:spcAft>
                      </a:pPr>
                      <a:r>
                        <a:rPr lang="fr-FR" sz="1600" b="1" dirty="0">
                          <a:latin typeface="Times New Roman"/>
                          <a:ea typeface="Times New Roman"/>
                          <a:cs typeface="Arial"/>
                        </a:rPr>
                        <a:t>et </a:t>
                      </a:r>
                      <a:r>
                        <a:rPr lang="fr-FR" sz="1600" b="1" dirty="0" err="1">
                          <a:latin typeface="Times New Roman"/>
                          <a:ea typeface="Times New Roman"/>
                          <a:cs typeface="Arial"/>
                        </a:rPr>
                        <a:t>M</a:t>
                      </a:r>
                      <a:r>
                        <a:rPr lang="fr-FR" sz="1600" b="1" baseline="-25000" dirty="0" err="1">
                          <a:latin typeface="Times New Roman"/>
                          <a:ea typeface="Times New Roman"/>
                          <a:cs typeface="Arial"/>
                        </a:rPr>
                        <a:t>pl</a:t>
                      </a:r>
                      <a:r>
                        <a:rPr lang="fr-FR" sz="1600" b="1" dirty="0">
                          <a:latin typeface="Times New Roman"/>
                          <a:ea typeface="Times New Roman"/>
                          <a:cs typeface="Arial"/>
                        </a:rPr>
                        <a:t>  le moment de plastification</a:t>
                      </a:r>
                      <a:endParaRPr lang="en-US" sz="1600" b="1" dirty="0">
                        <a:latin typeface="Calibri"/>
                        <a:ea typeface="Calibri"/>
                        <a:cs typeface="Arial"/>
                      </a:endParaRPr>
                    </a:p>
                  </a:txBody>
                  <a:tcPr marL="0" marR="0" marT="0" marB="0" anchor="b">
                    <a:lnL>
                      <a:noFill/>
                    </a:lnL>
                    <a:lnR>
                      <a:noFill/>
                    </a:lnR>
                    <a:lnT>
                      <a:noFill/>
                    </a:lnT>
                    <a:lnB>
                      <a:noFill/>
                    </a:lnB>
                  </a:tcPr>
                </a:tc>
              </a:tr>
              <a:tr h="465730">
                <a:tc gridSpan="3">
                  <a:txBody>
                    <a:bodyPr/>
                    <a:lstStyle/>
                    <a:p>
                      <a:pPr marL="25400">
                        <a:spcAft>
                          <a:spcPts val="0"/>
                        </a:spcAft>
                      </a:pPr>
                      <a:r>
                        <a:rPr lang="fr-FR" sz="1600" b="1" i="1" dirty="0">
                          <a:latin typeface="Times New Roman"/>
                          <a:ea typeface="Times New Roman"/>
                          <a:cs typeface="Arial"/>
                        </a:rPr>
                        <a:t>M </a:t>
                      </a:r>
                      <a:r>
                        <a:rPr lang="fr-FR" sz="1600" b="1" i="1" baseline="-25000" dirty="0" err="1">
                          <a:latin typeface="Times New Roman"/>
                          <a:ea typeface="Times New Roman"/>
                          <a:cs typeface="Arial"/>
                        </a:rPr>
                        <a:t>pl</a:t>
                      </a:r>
                      <a:r>
                        <a:rPr lang="fr-FR" sz="1600" b="1" i="1" dirty="0">
                          <a:latin typeface="Times New Roman"/>
                          <a:ea typeface="Times New Roman"/>
                          <a:cs typeface="Arial"/>
                        </a:rPr>
                        <a:t>  </a:t>
                      </a:r>
                      <a:r>
                        <a:rPr lang="en-US" sz="1600" b="1" dirty="0">
                          <a:latin typeface="Symbol"/>
                          <a:ea typeface="Symbol"/>
                          <a:cs typeface="Arial"/>
                        </a:rPr>
                        <a:t>=</a:t>
                      </a:r>
                      <a:r>
                        <a:rPr lang="fr-FR" sz="1600" b="1" i="1" dirty="0">
                          <a:latin typeface="Times New Roman"/>
                          <a:ea typeface="Times New Roman"/>
                          <a:cs typeface="Arial"/>
                        </a:rPr>
                        <a:t>W </a:t>
                      </a:r>
                      <a:r>
                        <a:rPr lang="fr-FR" sz="1600" b="1" i="1" baseline="-25000" dirty="0" err="1">
                          <a:latin typeface="Times New Roman"/>
                          <a:ea typeface="Times New Roman"/>
                          <a:cs typeface="Arial"/>
                        </a:rPr>
                        <a:t>pl</a:t>
                      </a:r>
                      <a:r>
                        <a:rPr lang="fr-FR" sz="1600" b="1" i="1" dirty="0">
                          <a:latin typeface="Times New Roman"/>
                          <a:ea typeface="Times New Roman"/>
                          <a:cs typeface="Arial"/>
                        </a:rPr>
                        <a:t> </a:t>
                      </a:r>
                      <a:r>
                        <a:rPr lang="fr-FR" sz="1600" b="1" dirty="0">
                          <a:latin typeface="Times New Roman"/>
                          <a:ea typeface="Times New Roman"/>
                          <a:cs typeface="Arial"/>
                        </a:rPr>
                        <a:t>.</a:t>
                      </a:r>
                      <a:r>
                        <a:rPr lang="fr-FR" sz="1600" b="1" i="1" dirty="0">
                          <a:latin typeface="Times New Roman"/>
                          <a:ea typeface="Times New Roman"/>
                          <a:cs typeface="Arial"/>
                        </a:rPr>
                        <a:t> f </a:t>
                      </a:r>
                      <a:r>
                        <a:rPr lang="fr-FR" sz="1600" b="1" i="1" baseline="-25000" dirty="0">
                          <a:latin typeface="Times New Roman"/>
                          <a:ea typeface="Times New Roman"/>
                          <a:cs typeface="Arial"/>
                        </a:rPr>
                        <a:t>y</a:t>
                      </a:r>
                      <a:r>
                        <a:rPr lang="fr-FR" sz="1600" b="1" i="1" dirty="0">
                          <a:latin typeface="Times New Roman"/>
                          <a:ea typeface="Times New Roman"/>
                          <a:cs typeface="Arial"/>
                        </a:rPr>
                        <a:t>  </a:t>
                      </a:r>
                      <a:r>
                        <a:rPr lang="fr-FR" sz="1600" b="1" dirty="0">
                          <a:latin typeface="Times New Roman"/>
                          <a:ea typeface="Times New Roman"/>
                          <a:cs typeface="Arial"/>
                        </a:rPr>
                        <a:t>; le coefficient de réduction</a:t>
                      </a:r>
                      <a:r>
                        <a:rPr lang="fr-FR" sz="1600" b="1" i="1" dirty="0">
                          <a:latin typeface="Times New Roman"/>
                          <a:ea typeface="Times New Roman"/>
                          <a:cs typeface="Arial"/>
                        </a:rPr>
                        <a:t> </a:t>
                      </a:r>
                      <a:r>
                        <a:rPr lang="en-US" sz="1600" b="1" dirty="0">
                          <a:latin typeface="Georgia"/>
                          <a:ea typeface="Georgia"/>
                          <a:cs typeface="Arial"/>
                        </a:rPr>
                        <a:t>χ</a:t>
                      </a:r>
                      <a:r>
                        <a:rPr lang="fr-FR" sz="1600" b="1" baseline="-25000" dirty="0">
                          <a:latin typeface="Times New Roman"/>
                          <a:ea typeface="Times New Roman"/>
                          <a:cs typeface="Arial"/>
                        </a:rPr>
                        <a:t>min</a:t>
                      </a:r>
                      <a:endParaRPr lang="en-US" sz="1600" b="1" dirty="0">
                        <a:latin typeface="Calibri"/>
                        <a:ea typeface="Calibri"/>
                        <a:cs typeface="Arial"/>
                      </a:endParaRPr>
                    </a:p>
                  </a:txBody>
                  <a:tcPr marL="0" marR="0" marT="0" marB="0" anchor="b">
                    <a:lnL>
                      <a:noFill/>
                    </a:lnL>
                    <a:lnR>
                      <a:noFill/>
                    </a:lnR>
                    <a:lnT>
                      <a:noFill/>
                    </a:lnT>
                    <a:lnB>
                      <a:noFill/>
                    </a:lnB>
                  </a:tcPr>
                </a:tc>
                <a:tc hMerge="1">
                  <a:txBody>
                    <a:bodyPr/>
                    <a:lstStyle/>
                    <a:p>
                      <a:pPr rtl="1"/>
                      <a:endParaRPr lang="ar-SA"/>
                    </a:p>
                  </a:txBody>
                  <a:tcPr/>
                </a:tc>
                <a:tc hMerge="1">
                  <a:txBody>
                    <a:bodyPr/>
                    <a:lstStyle/>
                    <a:p>
                      <a:pPr rtl="1"/>
                      <a:endParaRPr lang="ar-SA"/>
                    </a:p>
                  </a:txBody>
                  <a:tcPr/>
                </a:tc>
                <a:tc>
                  <a:txBody>
                    <a:bodyPr/>
                    <a:lstStyle/>
                    <a:p>
                      <a:pPr>
                        <a:spcAft>
                          <a:spcPts val="0"/>
                        </a:spcAft>
                      </a:pPr>
                      <a:endParaRPr lang="fr-FR" sz="1600" b="1">
                        <a:latin typeface="Times New Roman"/>
                        <a:ea typeface="Times New Roman"/>
                        <a:cs typeface="Arial"/>
                      </a:endParaRPr>
                    </a:p>
                  </a:txBody>
                  <a:tcPr marL="0" marR="0" marT="0" marB="0" anchor="b">
                    <a:lnL>
                      <a:noFill/>
                    </a:lnL>
                    <a:lnR>
                      <a:noFill/>
                    </a:lnR>
                    <a:lnT>
                      <a:noFill/>
                    </a:lnT>
                    <a:lnB>
                      <a:noFill/>
                    </a:lnB>
                  </a:tcPr>
                </a:tc>
                <a:tc gridSpan="4">
                  <a:txBody>
                    <a:bodyPr/>
                    <a:lstStyle/>
                    <a:p>
                      <a:pPr marL="25400">
                        <a:spcAft>
                          <a:spcPts val="0"/>
                        </a:spcAft>
                      </a:pPr>
                      <a:r>
                        <a:rPr lang="fr-FR" sz="1600" b="1" dirty="0">
                          <a:latin typeface="Times New Roman"/>
                          <a:ea typeface="Times New Roman"/>
                          <a:cs typeface="Arial"/>
                        </a:rPr>
                        <a:t>est la valeur minimale de </a:t>
                      </a:r>
                      <a:r>
                        <a:rPr lang="en-US" sz="1600" b="1" dirty="0">
                          <a:latin typeface="Georgia"/>
                          <a:ea typeface="Georgia"/>
                          <a:cs typeface="Arial"/>
                        </a:rPr>
                        <a:t>χ</a:t>
                      </a:r>
                      <a:r>
                        <a:rPr lang="fr-FR" sz="1600" b="1" baseline="-25000" dirty="0">
                          <a:latin typeface="Times New Roman"/>
                          <a:ea typeface="Times New Roman"/>
                          <a:cs typeface="Arial"/>
                        </a:rPr>
                        <a:t>y</a:t>
                      </a:r>
                      <a:r>
                        <a:rPr lang="fr-FR" sz="1600" b="1" dirty="0">
                          <a:latin typeface="Times New Roman"/>
                          <a:ea typeface="Times New Roman"/>
                          <a:cs typeface="Arial"/>
                        </a:rPr>
                        <a:t>  et de </a:t>
                      </a:r>
                      <a:r>
                        <a:rPr lang="en-US" sz="1600" b="1" dirty="0">
                          <a:latin typeface="Georgia"/>
                          <a:ea typeface="Georgia"/>
                          <a:cs typeface="Arial"/>
                        </a:rPr>
                        <a:t>χ</a:t>
                      </a:r>
                      <a:r>
                        <a:rPr lang="fr-FR" sz="1600" b="1" baseline="-25000" dirty="0">
                          <a:latin typeface="Times New Roman"/>
                          <a:ea typeface="Times New Roman"/>
                          <a:cs typeface="Arial"/>
                        </a:rPr>
                        <a:t>z</a:t>
                      </a:r>
                      <a:r>
                        <a:rPr lang="fr-FR" sz="1600" b="1" dirty="0">
                          <a:latin typeface="Times New Roman"/>
                          <a:ea typeface="Times New Roman"/>
                          <a:cs typeface="Arial"/>
                        </a:rPr>
                        <a:t>. </a:t>
                      </a:r>
                      <a:r>
                        <a:rPr lang="en-US" sz="1600" b="1" dirty="0">
                          <a:latin typeface="Times New Roman"/>
                          <a:ea typeface="Times New Roman"/>
                          <a:cs typeface="Arial"/>
                        </a:rPr>
                        <a:t>Les</a:t>
                      </a:r>
                      <a:endParaRPr lang="en-US" sz="1600" b="1" dirty="0">
                        <a:latin typeface="Calibri"/>
                        <a:ea typeface="Calibri"/>
                        <a:cs typeface="Arial"/>
                      </a:endParaRPr>
                    </a:p>
                  </a:txBody>
                  <a:tcPr marL="0" marR="0" marT="0" marB="0" anchor="b">
                    <a:lnL>
                      <a:noFill/>
                    </a:lnL>
                    <a:lnR>
                      <a:noFill/>
                    </a:lnR>
                    <a:lnT>
                      <a:noFill/>
                    </a:lnT>
                    <a:lnB>
                      <a:noFill/>
                    </a:lnB>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bl>
          </a:graphicData>
        </a:graphic>
      </p:graphicFrame>
      <p:pic>
        <p:nvPicPr>
          <p:cNvPr id="8" name="صوت مسجّل">
            <a:hlinkClick r:id="" action="ppaction://media"/>
          </p:cNvPr>
          <p:cNvPicPr>
            <a:picLocks noRot="1" noChangeAspect="1"/>
          </p:cNvPicPr>
          <p:nvPr>
            <a:wavAudioFile r:embed="rId1" name="صوت مسجّل"/>
          </p:nvPr>
        </p:nvPicPr>
        <p:blipFill>
          <a:blip r:embed="rId4"/>
          <a:stretch>
            <a:fillRect/>
          </a:stretch>
        </p:blipFill>
        <p:spPr>
          <a:xfrm>
            <a:off x="7715272" y="714356"/>
            <a:ext cx="785818" cy="571504"/>
          </a:xfrm>
          <a:prstGeom prst="rect">
            <a:avLst/>
          </a:prstGeom>
        </p:spPr>
      </p:pic>
      <p:sp>
        <p:nvSpPr>
          <p:cNvPr id="9" name="مربع نص 8"/>
          <p:cNvSpPr txBox="1"/>
          <p:nvPr/>
        </p:nvSpPr>
        <p:spPr>
          <a:xfrm>
            <a:off x="2357422" y="142852"/>
            <a:ext cx="6500858" cy="369332"/>
          </a:xfrm>
          <a:prstGeom prst="rect">
            <a:avLst/>
          </a:prstGeom>
          <a:noFill/>
        </p:spPr>
        <p:txBody>
          <a:bodyPr wrap="square" rtlCol="1">
            <a:spAutoFit/>
          </a:bodyPr>
          <a:lstStyle/>
          <a:p>
            <a:r>
              <a:rPr lang="fr-FR" b="1" dirty="0" smtClean="0"/>
              <a:t>Calcul des pièces sollicitées en flambement composé</a:t>
            </a:r>
            <a:endParaRPr lang="ar-SA"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2438"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Next" delay="0">
                      <p:tgtEl>
                        <p:sldTgt/>
                      </p:tgtEl>
                    </p:cond>
                    <p:cond evt="onPrev" delay="0">
                      <p:tgtEl>
                        <p:sldTgt/>
                      </p:tgtEl>
                    </p:cond>
                    <p:cond evt="onStopAudio" delay="0">
                      <p:tgtEl>
                        <p:sldTgt/>
                      </p:tgtEl>
                    </p:cond>
                  </p:endCondLst>
                </p:cTn>
                <p:tgtEl>
                  <p:spTgt spid="8"/>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u numéro de diapositive 9"/>
          <p:cNvSpPr txBox="1">
            <a:spLocks noGrp="1"/>
          </p:cNvSpPr>
          <p:nvPr/>
        </p:nvSpPr>
        <p:spPr bwMode="auto">
          <a:xfrm>
            <a:off x="6553200" y="6356350"/>
            <a:ext cx="2133600" cy="365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090850FD-DC79-4998-8404-E22FD57278F2}" type="slidenum">
              <a:rPr lang="fr-FR" sz="1400">
                <a:solidFill>
                  <a:srgbClr val="898989"/>
                </a:solidFill>
              </a:rPr>
              <a:pPr algn="r" eaLnBrk="1" hangingPunct="1">
                <a:spcBef>
                  <a:spcPct val="0"/>
                </a:spcBef>
                <a:buFontTx/>
                <a:buNone/>
              </a:pPr>
              <a:t>7</a:t>
            </a:fld>
            <a:endParaRPr lang="fr-FR" sz="1400">
              <a:solidFill>
                <a:srgbClr val="898989"/>
              </a:solidFill>
            </a:endParaRPr>
          </a:p>
        </p:txBody>
      </p:sp>
      <p:sp>
        <p:nvSpPr>
          <p:cNvPr id="18447" name="Rectangle 15"/>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en-US" sz="1300" b="0" i="1" u="none" strike="noStrike" cap="none" normalizeH="0" baseline="0" smtClean="0">
                <a:ln>
                  <a:noFill/>
                </a:ln>
                <a:solidFill>
                  <a:schemeClr val="tx1"/>
                </a:solidFill>
                <a:effectLst/>
                <a:latin typeface="Arial" pitchFamily="34" charset="0"/>
                <a:ea typeface="Times New Roman" pitchFamily="18" charset="0"/>
                <a:cs typeface="Arial" pitchFamily="34" charset="0"/>
              </a:rPr>
              <a:t/>
            </a:r>
            <a:br>
              <a:rPr kumimoji="0" lang="en-US" sz="1300" b="0" i="1" u="none" strike="noStrike" cap="none" normalizeH="0" baseline="0" smtClean="0">
                <a:ln>
                  <a:noFill/>
                </a:ln>
                <a:solidFill>
                  <a:schemeClr val="tx1"/>
                </a:solidFill>
                <a:effectLst/>
                <a:latin typeface="Arial" pitchFamily="34" charset="0"/>
                <a:ea typeface="Times New Roman" pitchFamily="18"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Rogner un rectangle à un seul coin 60"/>
          <p:cNvSpPr/>
          <p:nvPr/>
        </p:nvSpPr>
        <p:spPr>
          <a:xfrm>
            <a:off x="18050" y="0"/>
            <a:ext cx="9144000" cy="504825"/>
          </a:xfrm>
          <a:prstGeom prst="snip1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FR" b="1" dirty="0" smtClean="0"/>
              <a:t>  </a:t>
            </a:r>
            <a:r>
              <a:rPr lang="fr-FR" b="1" dirty="0" smtClean="0">
                <a:solidFill>
                  <a:schemeClr val="tx2"/>
                </a:solidFill>
              </a:rPr>
              <a:t> CHAPITRE 3                        </a:t>
            </a:r>
            <a:r>
              <a:rPr lang="fr-FR" b="1" dirty="0" smtClean="0"/>
              <a:t>      </a:t>
            </a:r>
            <a:endParaRPr lang="fr-FR" dirty="0">
              <a:solidFill>
                <a:schemeClr val="tx2"/>
              </a:solidFill>
              <a:latin typeface="Arial" pitchFamily="34" charset="0"/>
            </a:endParaRPr>
          </a:p>
        </p:txBody>
      </p:sp>
      <p:pic>
        <p:nvPicPr>
          <p:cNvPr id="2050" name="Picture 2"/>
          <p:cNvPicPr>
            <a:picLocks noChangeAspect="1" noChangeArrowheads="1"/>
          </p:cNvPicPr>
          <p:nvPr/>
        </p:nvPicPr>
        <p:blipFill>
          <a:blip r:embed="rId5"/>
          <a:srcRect/>
          <a:stretch>
            <a:fillRect/>
          </a:stretch>
        </p:blipFill>
        <p:spPr bwMode="auto">
          <a:xfrm>
            <a:off x="1285852" y="785794"/>
            <a:ext cx="6215106" cy="5000660"/>
          </a:xfrm>
          <a:prstGeom prst="rect">
            <a:avLst/>
          </a:prstGeom>
          <a:noFill/>
        </p:spPr>
      </p:pic>
      <p:pic>
        <p:nvPicPr>
          <p:cNvPr id="2051" name="Picture 3"/>
          <p:cNvPicPr>
            <a:picLocks noChangeAspect="1" noChangeArrowheads="1"/>
          </p:cNvPicPr>
          <p:nvPr/>
        </p:nvPicPr>
        <p:blipFill>
          <a:blip r:embed="rId6"/>
          <a:srcRect/>
          <a:stretch>
            <a:fillRect/>
          </a:stretch>
        </p:blipFill>
        <p:spPr bwMode="auto">
          <a:xfrm>
            <a:off x="428596" y="5786454"/>
            <a:ext cx="7991499" cy="1060448"/>
          </a:xfrm>
          <a:prstGeom prst="rect">
            <a:avLst/>
          </a:prstGeom>
          <a:noFill/>
          <a:ln w="9525">
            <a:noFill/>
            <a:miter lim="800000"/>
            <a:headEnd/>
            <a:tailEnd/>
          </a:ln>
          <a:effectLst/>
        </p:spPr>
      </p:pic>
      <p:sp>
        <p:nvSpPr>
          <p:cNvPr id="7" name="مربع نص 6"/>
          <p:cNvSpPr txBox="1"/>
          <p:nvPr/>
        </p:nvSpPr>
        <p:spPr>
          <a:xfrm>
            <a:off x="2428860" y="142852"/>
            <a:ext cx="6500858" cy="369332"/>
          </a:xfrm>
          <a:prstGeom prst="rect">
            <a:avLst/>
          </a:prstGeom>
          <a:noFill/>
        </p:spPr>
        <p:txBody>
          <a:bodyPr wrap="square" rtlCol="1">
            <a:spAutoFit/>
          </a:bodyPr>
          <a:lstStyle/>
          <a:p>
            <a:r>
              <a:rPr lang="fr-FR" b="1" dirty="0" smtClean="0"/>
              <a:t>Calcul des pièces sollicitées en flambement composé</a:t>
            </a:r>
            <a:endParaRPr lang="ar-SA" dirty="0"/>
          </a:p>
        </p:txBody>
      </p:sp>
      <p:pic>
        <p:nvPicPr>
          <p:cNvPr id="8" name="صوت مسجّل">
            <a:hlinkClick r:id="" action="ppaction://media"/>
          </p:cNvPr>
          <p:cNvPicPr>
            <a:picLocks noRot="1" noChangeAspect="1"/>
          </p:cNvPicPr>
          <p:nvPr>
            <a:wavAudioFile r:embed="rId1" name="صوت مسجّل"/>
          </p:nvPr>
        </p:nvPicPr>
        <p:blipFill>
          <a:blip r:embed="rId7"/>
          <a:stretch>
            <a:fillRect/>
          </a:stretch>
        </p:blipFill>
        <p:spPr>
          <a:xfrm>
            <a:off x="7715272" y="2571744"/>
            <a:ext cx="804866" cy="857256"/>
          </a:xfrm>
          <a:prstGeom prst="rect">
            <a:avLst/>
          </a:prstGeom>
        </p:spPr>
      </p:pic>
      <p:pic>
        <p:nvPicPr>
          <p:cNvPr id="9" name="صوت مسجّل">
            <a:hlinkClick r:id="" action="ppaction://media"/>
          </p:cNvPr>
          <p:cNvPicPr>
            <a:picLocks noRot="1" noChangeAspect="1"/>
          </p:cNvPicPr>
          <p:nvPr>
            <a:wavAudioFile r:embed="rId2" name="صوت مسجّل"/>
          </p:nvPr>
        </p:nvPicPr>
        <p:blipFill>
          <a:blip r:embed="rId8"/>
          <a:stretch>
            <a:fillRect/>
          </a:stretch>
        </p:blipFill>
        <p:spPr>
          <a:xfrm>
            <a:off x="8072462" y="4429132"/>
            <a:ext cx="661990" cy="876304"/>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15475" fill="hold"/>
                                        <p:tgtEl>
                                          <p:spTgt spid="8"/>
                                        </p:tgtEl>
                                      </p:cBhvr>
                                    </p:cmd>
                                  </p:childTnLst>
                                </p:cTn>
                              </p:par>
                            </p:childTnLst>
                          </p:cTn>
                        </p:par>
                      </p:childTnLst>
                    </p:cTn>
                  </p:par>
                </p:childTnLst>
              </p:cTn>
              <p:nextCondLst>
                <p:cond evt="onClick" delay="0">
                  <p:tgtEl>
                    <p:spTgt spid="8"/>
                  </p:tgtEl>
                </p:cond>
              </p:nextCondLst>
            </p:seq>
            <p:audio>
              <p:cMediaNode vol="80000">
                <p:cTn id="7" fill="hold" display="0">
                  <p:stCondLst>
                    <p:cond delay="indefinite"/>
                  </p:stCondLst>
                  <p:endCondLst>
                    <p:cond evt="onNext" delay="0">
                      <p:tgtEl>
                        <p:sldTgt/>
                      </p:tgtEl>
                    </p:cond>
                    <p:cond evt="onPrev" delay="0">
                      <p:tgtEl>
                        <p:sldTgt/>
                      </p:tgtEl>
                    </p:cond>
                    <p:cond evt="onStopAudio" delay="0">
                      <p:tgtEl>
                        <p:sldTgt/>
                      </p:tgtEl>
                    </p:cond>
                  </p:endCondLst>
                </p:cTn>
                <p:tgtEl>
                  <p:spTgt spid="8"/>
                </p:tgtEl>
              </p:cMediaNode>
            </p:audi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67695" fill="hold"/>
                                        <p:tgtEl>
                                          <p:spTgt spid="9"/>
                                        </p:tgtEl>
                                      </p:cBhvr>
                                    </p:cmd>
                                  </p:childTnLst>
                                </p:cTn>
                              </p:par>
                            </p:childTnLst>
                          </p:cTn>
                        </p:par>
                      </p:childTnLst>
                    </p:cTn>
                  </p:par>
                </p:childTnLst>
              </p:cTn>
              <p:nextCondLst>
                <p:cond evt="onClick" delay="0">
                  <p:tgtEl>
                    <p:spTgt spid="9"/>
                  </p:tgtEl>
                </p:cond>
              </p:nextCondLst>
            </p:seq>
            <p:audio>
              <p:cMediaNode vol="80000">
                <p:cTn id="13" fill="hold" display="0">
                  <p:stCondLst>
                    <p:cond delay="indefinite"/>
                  </p:stCondLst>
                  <p:endCondLst>
                    <p:cond evt="onNext" delay="0">
                      <p:tgtEl>
                        <p:sldTgt/>
                      </p:tgtEl>
                    </p:cond>
                    <p:cond evt="onPrev" delay="0">
                      <p:tgtEl>
                        <p:sldTgt/>
                      </p:tgtEl>
                    </p:cond>
                    <p:cond evt="onStopAudio" delay="0">
                      <p:tgtEl>
                        <p:sldTgt/>
                      </p:tgtEl>
                    </p:cond>
                  </p:endCondLst>
                </p:cTn>
                <p:tgtEl>
                  <p:spTgt spid="9"/>
                </p:tgtEl>
              </p:cMediaNode>
            </p:audio>
          </p:childTnLst>
        </p:cTn>
      </p:par>
    </p:tnLst>
  </p:timing>
</p:sld>
</file>

<file path=ppt/theme/theme1.xml><?xml version="1.0" encoding="utf-8"?>
<a:theme xmlns:a="http://schemas.openxmlformats.org/drawingml/2006/main" name="Facette">
  <a:themeElements>
    <a:clrScheme name="Facette">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te">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CFBC31BA-B70F-4F30-BCAA-4F3011E16C4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27887</TotalTime>
  <Words>1488</Words>
  <Application>Microsoft Office PowerPoint</Application>
  <PresentationFormat>عرض على الشاشة (3:4)‏</PresentationFormat>
  <Paragraphs>128</Paragraphs>
  <Slides>7</Slides>
  <Notes>7</Notes>
  <HiddenSlides>0</HiddenSlides>
  <MMClips>6</MMClips>
  <ScaleCrop>false</ScaleCrop>
  <HeadingPairs>
    <vt:vector size="4" baseType="variant">
      <vt:variant>
        <vt:lpstr>سمة</vt:lpstr>
      </vt:variant>
      <vt:variant>
        <vt:i4>1</vt:i4>
      </vt:variant>
      <vt:variant>
        <vt:lpstr>عناوين الشرائح</vt:lpstr>
      </vt:variant>
      <vt:variant>
        <vt:i4>7</vt:i4>
      </vt:variant>
    </vt:vector>
  </HeadingPairs>
  <TitlesOfParts>
    <vt:vector size="8" baseType="lpstr">
      <vt:lpstr>Facette</vt:lpstr>
      <vt:lpstr>الشريحة 1</vt:lpstr>
      <vt:lpstr>الشريحة 2</vt:lpstr>
      <vt:lpstr>الشريحة 3</vt:lpstr>
      <vt:lpstr>الشريحة 4</vt:lpstr>
      <vt:lpstr>الشريحة 5</vt:lpstr>
      <vt:lpstr>الشريحة 6</vt:lpstr>
      <vt:lpstr>الشريحة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Paul</dc:creator>
  <cp:lastModifiedBy>R2019</cp:lastModifiedBy>
  <cp:revision>375</cp:revision>
  <dcterms:created xsi:type="dcterms:W3CDTF">2013-08-19T06:57:44Z</dcterms:created>
  <dcterms:modified xsi:type="dcterms:W3CDTF">2020-05-12T08:31:36Z</dcterms:modified>
</cp:coreProperties>
</file>