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60" r:id="rId1"/>
  </p:sldMasterIdLst>
  <p:notesMasterIdLst>
    <p:notesMasterId r:id="rId23"/>
  </p:notesMasterIdLst>
  <p:sldIdLst>
    <p:sldId id="343" r:id="rId2"/>
    <p:sldId id="342" r:id="rId3"/>
    <p:sldId id="344" r:id="rId4"/>
    <p:sldId id="345" r:id="rId5"/>
    <p:sldId id="346" r:id="rId6"/>
    <p:sldId id="362" r:id="rId7"/>
    <p:sldId id="363" r:id="rId8"/>
    <p:sldId id="347" r:id="rId9"/>
    <p:sldId id="348" r:id="rId10"/>
    <p:sldId id="364" r:id="rId11"/>
    <p:sldId id="349" r:id="rId12"/>
    <p:sldId id="350" r:id="rId13"/>
    <p:sldId id="351" r:id="rId14"/>
    <p:sldId id="352" r:id="rId15"/>
    <p:sldId id="353" r:id="rId16"/>
    <p:sldId id="354" r:id="rId17"/>
    <p:sldId id="355" r:id="rId18"/>
    <p:sldId id="356" r:id="rId19"/>
    <p:sldId id="357" r:id="rId20"/>
    <p:sldId id="358" r:id="rId21"/>
    <p:sldId id="359" r:id="rId22"/>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1D1D"/>
    <a:srgbClr val="FF0000"/>
    <a:srgbClr val="FF9933"/>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34" autoAdjust="0"/>
    <p:restoredTop sz="94484" autoAdjust="0"/>
  </p:normalViewPr>
  <p:slideViewPr>
    <p:cSldViewPr>
      <p:cViewPr varScale="1">
        <p:scale>
          <a:sx n="65" d="100"/>
          <a:sy n="65" d="100"/>
        </p:scale>
        <p:origin x="-1440" y="-114"/>
      </p:cViewPr>
      <p:guideLst>
        <p:guide orient="horz" pos="2160"/>
        <p:guide pos="2880"/>
      </p:guideLst>
    </p:cSldViewPr>
  </p:slideViewPr>
  <p:outlineViewPr>
    <p:cViewPr>
      <p:scale>
        <a:sx n="33" d="100"/>
        <a:sy n="33" d="100"/>
      </p:scale>
      <p:origin x="0" y="1011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EECDDEF-9875-4D9B-B136-2A7F33F0E5B3}" type="datetimeFigureOut">
              <a:rPr lang="fr-FR" smtClean="0"/>
              <a:pPr/>
              <a:t>03/01/2021</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C2343D7-7A71-4C73-A495-6C0F78385780}"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8" name="Titr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fr-FR" smtClean="0"/>
              <a:t>Cliquez pour modifier le style du titre</a:t>
            </a:r>
            <a:endParaRPr kumimoji="0" lang="en-US"/>
          </a:p>
        </p:txBody>
      </p:sp>
      <p:sp>
        <p:nvSpPr>
          <p:cNvPr id="28" name="Espace réservé de la date 27"/>
          <p:cNvSpPr>
            <a:spLocks noGrp="1"/>
          </p:cNvSpPr>
          <p:nvPr>
            <p:ph type="dt" sz="half" idx="10"/>
          </p:nvPr>
        </p:nvSpPr>
        <p:spPr/>
        <p:txBody>
          <a:bodyPr/>
          <a:lstStyle/>
          <a:p>
            <a:fld id="{CC07BCA7-60CA-4EBC-81C4-CF87349BB98A}" type="datetimeFigureOut">
              <a:rPr lang="fr-FR" smtClean="0"/>
              <a:pPr/>
              <a:t>03/01/2021</a:t>
            </a:fld>
            <a:endParaRPr lang="fr-FR"/>
          </a:p>
        </p:txBody>
      </p:sp>
      <p:sp>
        <p:nvSpPr>
          <p:cNvPr id="17" name="Espace réservé du pied de page 16"/>
          <p:cNvSpPr>
            <a:spLocks noGrp="1"/>
          </p:cNvSpPr>
          <p:nvPr>
            <p:ph type="ftr" sz="quarter" idx="11"/>
          </p:nvPr>
        </p:nvSpPr>
        <p:spPr/>
        <p:txBody>
          <a:bodyPr/>
          <a:lstStyle/>
          <a:p>
            <a:endParaRPr lang="fr-FR"/>
          </a:p>
        </p:txBody>
      </p:sp>
      <p:sp>
        <p:nvSpPr>
          <p:cNvPr id="29" name="Espace réservé du numéro de diapositive 28"/>
          <p:cNvSpPr>
            <a:spLocks noGrp="1"/>
          </p:cNvSpPr>
          <p:nvPr>
            <p:ph type="sldNum" sz="quarter" idx="12"/>
          </p:nvPr>
        </p:nvSpPr>
        <p:spPr/>
        <p:txBody>
          <a:bodyPr/>
          <a:lstStyle/>
          <a:p>
            <a:fld id="{3E239340-E23D-453D-A6C5-E8A92F6A602B}" type="slidenum">
              <a:rPr lang="fr-FR" smtClean="0"/>
              <a:pPr/>
              <a:t>‹N°›</a:t>
            </a:fld>
            <a:endParaRPr lang="fr-FR"/>
          </a:p>
        </p:txBody>
      </p:sp>
      <p:sp>
        <p:nvSpPr>
          <p:cNvPr id="9" name="Sous-titr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CC07BCA7-60CA-4EBC-81C4-CF87349BB98A}" type="datetimeFigureOut">
              <a:rPr lang="fr-FR" smtClean="0"/>
              <a:pPr/>
              <a:t>03/01/2021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E239340-E23D-453D-A6C5-E8A92F6A602B}"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CC07BCA7-60CA-4EBC-81C4-CF87349BB98A}" type="datetimeFigureOut">
              <a:rPr lang="fr-FR" smtClean="0"/>
              <a:pPr/>
              <a:t>03/01/2021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E239340-E23D-453D-A6C5-E8A92F6A602B}"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CC07BCA7-60CA-4EBC-81C4-CF87349BB98A}" type="datetimeFigureOut">
              <a:rPr lang="fr-FR" smtClean="0"/>
              <a:pPr/>
              <a:t>03/01/2021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E239340-E23D-453D-A6C5-E8A92F6A602B}"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CC07BCA7-60CA-4EBC-81C4-CF87349BB98A}" type="datetimeFigureOut">
              <a:rPr lang="fr-FR" smtClean="0"/>
              <a:pPr/>
              <a:t>03/01/2021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a:xfrm>
            <a:off x="7924800" y="6416675"/>
            <a:ext cx="762000" cy="365125"/>
          </a:xfrm>
        </p:spPr>
        <p:txBody>
          <a:bodyPr/>
          <a:lstStyle/>
          <a:p>
            <a:fld id="{3E239340-E23D-453D-A6C5-E8A92F6A602B}"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CC07BCA7-60CA-4EBC-81C4-CF87349BB98A}" type="datetimeFigureOut">
              <a:rPr lang="fr-FR" smtClean="0"/>
              <a:pPr/>
              <a:t>03/01/2021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E239340-E23D-453D-A6C5-E8A92F6A602B}"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8229600" cy="1143000"/>
          </a:xfrm>
        </p:spPr>
        <p:txBody>
          <a:bodyPr anchor="ctr"/>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CC07BCA7-60CA-4EBC-81C4-CF87349BB98A}" type="datetimeFigureOut">
              <a:rPr lang="fr-FR" smtClean="0"/>
              <a:pPr/>
              <a:t>03/01/2021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3E239340-E23D-453D-A6C5-E8A92F6A602B}"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CC07BCA7-60CA-4EBC-81C4-CF87349BB98A}" type="datetimeFigureOut">
              <a:rPr lang="fr-FR" smtClean="0"/>
              <a:pPr/>
              <a:t>03/01/2021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3E239340-E23D-453D-A6C5-E8A92F6A602B}"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CC07BCA7-60CA-4EBC-81C4-CF87349BB98A}" type="datetimeFigureOut">
              <a:rPr lang="fr-FR" smtClean="0"/>
              <a:pPr/>
              <a:t>03/01/2021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3E239340-E23D-453D-A6C5-E8A92F6A602B}"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CC07BCA7-60CA-4EBC-81C4-CF87349BB98A}" type="datetimeFigureOut">
              <a:rPr lang="fr-FR" smtClean="0"/>
              <a:pPr/>
              <a:t>03/01/2021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E239340-E23D-453D-A6C5-E8A92F6A602B}"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fr-FR" smtClean="0">
                <a:solidFill>
                  <a:schemeClr val="lt1"/>
                </a:solidFill>
                <a:latin typeface="+mn-lt"/>
                <a:ea typeface="+mn-ea"/>
                <a:cs typeface="+mn-cs"/>
              </a:rPr>
              <a:t>Cliquez sur l'icône pour ajouter une image</a:t>
            </a:r>
            <a:endParaRPr kumimoji="0" lang="en-US" dirty="0">
              <a:solidFill>
                <a:schemeClr val="lt1"/>
              </a:solidFill>
              <a:latin typeface="+mn-lt"/>
              <a:ea typeface="+mn-ea"/>
              <a:cs typeface="+mn-cs"/>
            </a:endParaRPr>
          </a:p>
        </p:txBody>
      </p:sp>
      <p:sp>
        <p:nvSpPr>
          <p:cNvPr id="4" name="Espace réservé du texte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CC07BCA7-60CA-4EBC-81C4-CF87349BB98A}" type="datetimeFigureOut">
              <a:rPr lang="fr-FR" smtClean="0"/>
              <a:pPr/>
              <a:t>03/01/2021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E239340-E23D-453D-A6C5-E8A92F6A602B}"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60000"/>
            <a:lum/>
          </a:blip>
          <a:srcRect/>
          <a:tile tx="0" ty="0" sx="100000" sy="100000" flip="none" algn="tl"/>
        </a:blipFill>
        <a:effectLst/>
      </p:bgPr>
    </p:bg>
    <p:spTree>
      <p:nvGrpSpPr>
        <p:cNvPr id="1" name=""/>
        <p:cNvGrpSpPr/>
        <p:nvPr/>
      </p:nvGrpSpPr>
      <p:grpSpPr>
        <a:xfrm>
          <a:off x="0" y="0"/>
          <a:ext cx="0" cy="0"/>
          <a:chOff x="0" y="0"/>
          <a:chExt cx="0" cy="0"/>
        </a:xfrm>
      </p:grpSpPr>
      <p:sp>
        <p:nvSpPr>
          <p:cNvPr id="22" name="Espace réservé du titre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CC07BCA7-60CA-4EBC-81C4-CF87349BB98A}" type="datetimeFigureOut">
              <a:rPr lang="fr-FR" smtClean="0"/>
              <a:pPr/>
              <a:t>03/01/2021</a:t>
            </a:fld>
            <a:endParaRPr lang="fr-FR"/>
          </a:p>
        </p:txBody>
      </p:sp>
      <p:sp>
        <p:nvSpPr>
          <p:cNvPr id="3" name="Espace réservé du pied de page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fr-FR"/>
          </a:p>
        </p:txBody>
      </p:sp>
      <p:sp>
        <p:nvSpPr>
          <p:cNvPr id="23" name="Espace réservé du numéro de diapositive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3E239340-E23D-453D-A6C5-E8A92F6A602B}" type="slidenum">
              <a:rPr lang="fr-FR" smtClean="0"/>
              <a:pPr/>
              <a:t>‹N°›</a:t>
            </a:fld>
            <a:endParaRPr lang="fr-FR"/>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5"/>
          <p:cNvSpPr txBox="1">
            <a:spLocks/>
          </p:cNvSpPr>
          <p:nvPr/>
        </p:nvSpPr>
        <p:spPr>
          <a:xfrm>
            <a:off x="304800" y="228600"/>
            <a:ext cx="8458200" cy="4343400"/>
          </a:xfrm>
          <a:prstGeom prst="rect">
            <a:avLst/>
          </a:prstGeom>
        </p:spPr>
        <p:txBody>
          <a:bodyPr vert="horz">
            <a:noAutofit/>
          </a:bodyPr>
          <a:lstStyle/>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الجمهــورية الجزائــرية الديمقــراطية الشعبيـــة</a:t>
            </a:r>
            <a:endParaRPr kumimoji="0" lang="en-US"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0" eaLnBrk="1" fontAlgn="auto" latinLnBrk="0" hangingPunct="1">
              <a:lnSpc>
                <a:spcPct val="100000"/>
              </a:lnSpc>
              <a:spcBef>
                <a:spcPts val="0"/>
              </a:spcBef>
              <a:spcAft>
                <a:spcPts val="0"/>
              </a:spcAft>
              <a:buClr>
                <a:schemeClr val="tx1">
                  <a:shade val="95000"/>
                </a:schemeClr>
              </a:buClr>
              <a:buSzPct val="65000"/>
              <a:tabLst/>
              <a:defRPr/>
            </a:pPr>
            <a:r>
              <a:rPr kumimoji="0" lang="fr-FR"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République Algérienne Démocratique et Populaire</a:t>
            </a:r>
            <a:endParaRPr kumimoji="0" lang="en-US"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وزارة التعليــم العــالي </a:t>
            </a:r>
            <a:r>
              <a:rPr kumimoji="0" lang="ar-DZ" sz="2400" b="1" i="0" u="none" strike="noStrike" kern="1200" cap="none" spc="0" normalizeH="0" baseline="0" noProof="0" dirty="0" err="1" smtClean="0">
                <a:ln>
                  <a:noFill/>
                </a:ln>
                <a:solidFill>
                  <a:schemeClr val="bg1"/>
                </a:solidFill>
                <a:effectLst/>
                <a:uLnTx/>
                <a:uFillTx/>
                <a:latin typeface="Times New Roman" pitchFamily="18" charset="0"/>
                <a:ea typeface="+mn-ea"/>
                <a:cs typeface="Times New Roman" pitchFamily="18" charset="0"/>
              </a:rPr>
              <a:t>و</a:t>
            </a:r>
            <a:r>
              <a:rPr kumimoji="0" lang="ar-DZ"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 البحــث العلمـي</a:t>
            </a:r>
            <a:endParaRPr kumimoji="0" lang="en-US"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0" eaLnBrk="1" fontAlgn="auto" latinLnBrk="0" hangingPunct="1">
              <a:lnSpc>
                <a:spcPct val="100000"/>
              </a:lnSpc>
              <a:spcBef>
                <a:spcPts val="0"/>
              </a:spcBef>
              <a:spcAft>
                <a:spcPts val="0"/>
              </a:spcAft>
              <a:buClr>
                <a:schemeClr val="tx1">
                  <a:shade val="95000"/>
                </a:schemeClr>
              </a:buClr>
              <a:buSzPct val="65000"/>
              <a:tabLst/>
              <a:defRPr/>
            </a:pPr>
            <a:r>
              <a:rPr kumimoji="0" lang="fr-FR" sz="20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Ministère de l’Enseignement Supérieur et de la Recherche Scientifique</a:t>
            </a:r>
            <a:endParaRPr kumimoji="0" lang="en-US"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جــامعة محــمد </a:t>
            </a:r>
            <a:r>
              <a:rPr kumimoji="0" lang="ar-DZ" sz="2400" b="1" i="1" u="none" strike="noStrike" kern="1200" cap="none" spc="0" normalizeH="0" baseline="0" noProof="0" dirty="0" err="1" smtClean="0">
                <a:ln>
                  <a:noFill/>
                </a:ln>
                <a:solidFill>
                  <a:schemeClr val="bg1"/>
                </a:solidFill>
                <a:effectLst/>
                <a:uLnTx/>
                <a:uFillTx/>
                <a:latin typeface="Times New Roman" pitchFamily="18" charset="0"/>
                <a:ea typeface="+mn-ea"/>
                <a:cs typeface="Times New Roman" pitchFamily="18" charset="0"/>
              </a:rPr>
              <a:t>خيضــر</a:t>
            </a:r>
            <a:r>
              <a:rPr kumimoji="0" lang="ar-DZ"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 – بسكرة –</a:t>
            </a:r>
            <a:endParaRPr kumimoji="0" lang="en-US"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كــلية العلــوم الاقتصــادية </a:t>
            </a:r>
            <a:r>
              <a:rPr kumimoji="0" lang="ar-DZ" sz="2400" b="1" i="1" u="none" strike="noStrike" kern="1200" cap="none" spc="0" normalizeH="0" baseline="0" noProof="0" dirty="0" err="1" smtClean="0">
                <a:ln>
                  <a:noFill/>
                </a:ln>
                <a:solidFill>
                  <a:schemeClr val="bg1"/>
                </a:solidFill>
                <a:effectLst/>
                <a:uLnTx/>
                <a:uFillTx/>
                <a:latin typeface="Times New Roman" pitchFamily="18" charset="0"/>
                <a:ea typeface="+mn-ea"/>
                <a:cs typeface="Times New Roman" pitchFamily="18" charset="0"/>
              </a:rPr>
              <a:t>و</a:t>
            </a:r>
            <a:r>
              <a:rPr kumimoji="0" lang="ar-DZ"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 التجــارية وعلــوم التسييــر</a:t>
            </a:r>
            <a:endParaRPr kumimoji="0" lang="en-US"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قسم العلوم التجارية</a:t>
            </a:r>
            <a:endParaRPr kumimoji="0" lang="fr-FR"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فرع</a:t>
            </a:r>
            <a:r>
              <a:rPr kumimoji="0" lang="ar-DZ" sz="2400" b="1" i="1" u="none" strike="noStrike" kern="1200" cap="none" spc="0" normalizeH="0" noProof="0" dirty="0" smtClean="0">
                <a:ln>
                  <a:noFill/>
                </a:ln>
                <a:solidFill>
                  <a:schemeClr val="bg1"/>
                </a:solidFill>
                <a:effectLst/>
                <a:uLnTx/>
                <a:uFillTx/>
                <a:latin typeface="Times New Roman" pitchFamily="18" charset="0"/>
                <a:ea typeface="+mn-ea"/>
                <a:cs typeface="Times New Roman" pitchFamily="18" charset="0"/>
              </a:rPr>
              <a:t> علوم تجارية</a:t>
            </a:r>
            <a:endParaRPr kumimoji="0" lang="en-US"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0" u="none" strike="noStrike" kern="1200" cap="none" spc="0" normalizeH="0" baseline="0" noProof="0" dirty="0" smtClean="0">
                <a:ln>
                  <a:noFill/>
                </a:ln>
                <a:solidFill>
                  <a:schemeClr val="bg1"/>
                </a:solidFill>
                <a:effectLst/>
                <a:uLnTx/>
                <a:uFillTx/>
                <a:latin typeface="Times New Roman" pitchFamily="18" charset="0"/>
                <a:ea typeface="Tahoma" pitchFamily="34" charset="0"/>
                <a:cs typeface="Times New Roman" pitchFamily="18" charset="0"/>
              </a:rPr>
              <a:t>سنة أولى </a:t>
            </a:r>
            <a:r>
              <a:rPr kumimoji="0" lang="ar-DZ" sz="2400" b="1" i="0" u="none" strike="noStrike" kern="1200" cap="none" spc="0" normalizeH="0" baseline="0" noProof="0" dirty="0" err="1" smtClean="0">
                <a:ln>
                  <a:noFill/>
                </a:ln>
                <a:solidFill>
                  <a:schemeClr val="bg1"/>
                </a:solidFill>
                <a:effectLst/>
                <a:uLnTx/>
                <a:uFillTx/>
                <a:latin typeface="Times New Roman" pitchFamily="18" charset="0"/>
                <a:ea typeface="Tahoma" pitchFamily="34" charset="0"/>
                <a:cs typeface="Times New Roman" pitchFamily="18" charset="0"/>
              </a:rPr>
              <a:t>ماستر</a:t>
            </a:r>
            <a:r>
              <a:rPr kumimoji="0" lang="ar-DZ" sz="2400" b="1" i="0" u="none" strike="noStrike" kern="1200" cap="none" spc="0" normalizeH="0" baseline="0" noProof="0" dirty="0" smtClean="0">
                <a:ln>
                  <a:noFill/>
                </a:ln>
                <a:solidFill>
                  <a:schemeClr val="bg1"/>
                </a:solidFill>
                <a:effectLst/>
                <a:uLnTx/>
                <a:uFillTx/>
                <a:latin typeface="Times New Roman" pitchFamily="18" charset="0"/>
                <a:ea typeface="Tahoma" pitchFamily="34" charset="0"/>
                <a:cs typeface="Times New Roman" pitchFamily="18" charset="0"/>
              </a:rPr>
              <a:t> تسويق مصرفي</a:t>
            </a:r>
            <a:endParaRPr kumimoji="0" lang="ar-DZ" sz="1800" b="1" i="0" u="none" strike="noStrike" kern="1200" cap="none" spc="0" normalizeH="0" baseline="0" noProof="0" dirty="0" smtClean="0">
              <a:ln>
                <a:noFill/>
              </a:ln>
              <a:solidFill>
                <a:schemeClr val="bg1"/>
              </a:solidFill>
              <a:effectLst/>
              <a:uLnTx/>
              <a:uFillTx/>
              <a:latin typeface="Times New Roman" pitchFamily="18" charset="0"/>
              <a:ea typeface="Tahoma" pitchFamily="34" charset="0"/>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4000" b="1" i="0" u="none" strike="noStrike" kern="1200" cap="none" spc="0" normalizeH="0" baseline="0" noProof="0" dirty="0" smtClean="0">
                <a:ln>
                  <a:noFill/>
                </a:ln>
                <a:solidFill>
                  <a:srgbClr val="FF0000"/>
                </a:solidFill>
                <a:effectLst/>
                <a:uLnTx/>
                <a:uFillTx/>
                <a:latin typeface="Times New Roman" pitchFamily="18" charset="0"/>
                <a:ea typeface="Tahoma" pitchFamily="34" charset="0"/>
                <a:cs typeface="Times New Roman" pitchFamily="18" charset="0"/>
              </a:rPr>
              <a:t>مقياس: تسيير مالي</a:t>
            </a:r>
          </a:p>
          <a:p>
            <a:pPr marL="548640" marR="0" lvl="0" indent="-411480" algn="ctr" defTabSz="914400" rtl="1" eaLnBrk="1" fontAlgn="ctr" latinLnBrk="0" hangingPunct="1">
              <a:lnSpc>
                <a:spcPct val="100000"/>
              </a:lnSpc>
              <a:spcBef>
                <a:spcPct val="20000"/>
              </a:spcBef>
              <a:spcAft>
                <a:spcPts val="0"/>
              </a:spcAft>
              <a:buClr>
                <a:schemeClr val="tx1">
                  <a:shade val="95000"/>
                </a:schemeClr>
              </a:buClr>
              <a:buSzPct val="65000"/>
              <a:tabLst/>
              <a:defRPr/>
            </a:pPr>
            <a:r>
              <a:rPr kumimoji="0" lang="ar-DZ" sz="20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الموسم الجامعي: 2021/2020</a:t>
            </a:r>
            <a:endParaRPr kumimoji="0" lang="ar-DZ" sz="28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p:txBody>
      </p:sp>
      <p:sp>
        <p:nvSpPr>
          <p:cNvPr id="5" name="Rectangle 4"/>
          <p:cNvSpPr/>
          <p:nvPr/>
        </p:nvSpPr>
        <p:spPr>
          <a:xfrm>
            <a:off x="0" y="4648201"/>
            <a:ext cx="9144000" cy="1471172"/>
          </a:xfrm>
          <a:prstGeom prst="rect">
            <a:avLst/>
          </a:prstGeom>
        </p:spPr>
        <p:txBody>
          <a:bodyPr wrap="square">
            <a:spAutoFit/>
          </a:bodyPr>
          <a:lstStyle/>
          <a:p>
            <a:pPr lvl="0" algn="ctr" rtl="1" fontAlgn="ctr">
              <a:spcBef>
                <a:spcPct val="20000"/>
              </a:spcBef>
              <a:buClr>
                <a:srgbClr val="F0A22E"/>
              </a:buClr>
              <a:buSzPct val="70000"/>
              <a:defRPr/>
            </a:pPr>
            <a:r>
              <a:rPr lang="ar-DZ" sz="3200" b="1" dirty="0" smtClean="0">
                <a:solidFill>
                  <a:prstClr val="black"/>
                </a:solidFill>
                <a:latin typeface="Adobe Arabic" pitchFamily="18" charset="-78"/>
                <a:cs typeface="Adobe Arabic" pitchFamily="18" charset="-78"/>
              </a:rPr>
              <a:t>أعمال موجهة 01:</a:t>
            </a:r>
            <a:endParaRPr lang="fr-FR" sz="3200" b="1" dirty="0" smtClean="0">
              <a:solidFill>
                <a:prstClr val="black"/>
              </a:solidFill>
              <a:latin typeface="Adobe Arabic" pitchFamily="18" charset="-78"/>
              <a:cs typeface="Adobe Arabic" pitchFamily="18" charset="-78"/>
            </a:endParaRPr>
          </a:p>
          <a:p>
            <a:pPr lvl="0" algn="ctr" rtl="1" fontAlgn="ctr">
              <a:spcBef>
                <a:spcPct val="20000"/>
              </a:spcBef>
              <a:buClr>
                <a:srgbClr val="F0A22E"/>
              </a:buClr>
              <a:buSzPct val="70000"/>
              <a:defRPr/>
            </a:pPr>
            <a:r>
              <a:rPr lang="ar-DZ" sz="4800" b="1" dirty="0" smtClean="0">
                <a:solidFill>
                  <a:srgbClr val="FF0000"/>
                </a:solidFill>
                <a:latin typeface="Adobe Arabic" pitchFamily="18" charset="-78"/>
                <a:cs typeface="Adobe Arabic" pitchFamily="18" charset="-78"/>
              </a:rPr>
              <a:t>سلسلة تمارين حول التحليل المالي</a:t>
            </a:r>
            <a:endParaRPr lang="ar-DZ" sz="4800" b="1" dirty="0">
              <a:solidFill>
                <a:srgbClr val="FF0000"/>
              </a:solidFill>
              <a:latin typeface="Adobe Arabic" pitchFamily="18" charset="-78"/>
              <a:cs typeface="Adobe Arabic" pitchFamily="18" charset="-78"/>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anim calcmode="lin" valueType="num">
                                      <p:cBhvr additive="base">
                                        <p:cTn id="11"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4">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anim calcmode="lin" valueType="num">
                                      <p:cBhvr additive="base">
                                        <p:cTn id="15"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4">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anim calcmode="lin" valueType="num">
                                      <p:cBhvr additive="base">
                                        <p:cTn id="19"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anim calcmode="lin" valueType="num">
                                      <p:cBhvr additive="base">
                                        <p:cTn id="23"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4">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anim calcmode="lin" valueType="num">
                                      <p:cBhvr additive="base">
                                        <p:cTn id="27"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4">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4">
                                            <p:txEl>
                                              <p:pRg st="6" end="6"/>
                                            </p:txEl>
                                          </p:spTgt>
                                        </p:tgtEl>
                                        <p:attrNameLst>
                                          <p:attrName>style.visibility</p:attrName>
                                        </p:attrNameLst>
                                      </p:cBhvr>
                                      <p:to>
                                        <p:strVal val="visible"/>
                                      </p:to>
                                    </p:set>
                                    <p:anim calcmode="lin" valueType="num">
                                      <p:cBhvr additive="base">
                                        <p:cTn id="31"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4">
                                            <p:txEl>
                                              <p:pRg st="7" end="7"/>
                                            </p:txEl>
                                          </p:spTgt>
                                        </p:tgtEl>
                                        <p:attrNameLst>
                                          <p:attrName>style.visibility</p:attrName>
                                        </p:attrNameLst>
                                      </p:cBhvr>
                                      <p:to>
                                        <p:strVal val="visible"/>
                                      </p:to>
                                    </p:set>
                                    <p:anim calcmode="lin" valueType="num">
                                      <p:cBhvr additive="base">
                                        <p:cTn id="35" dur="500" fill="hold"/>
                                        <p:tgtEl>
                                          <p:spTgt spid="4">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4">
                                            <p:txEl>
                                              <p:pRg st="7" end="7"/>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4">
                                            <p:txEl>
                                              <p:pRg st="8" end="8"/>
                                            </p:txEl>
                                          </p:spTgt>
                                        </p:tgtEl>
                                        <p:attrNameLst>
                                          <p:attrName>style.visibility</p:attrName>
                                        </p:attrNameLst>
                                      </p:cBhvr>
                                      <p:to>
                                        <p:strVal val="visible"/>
                                      </p:to>
                                    </p:set>
                                    <p:anim calcmode="lin" valueType="num">
                                      <p:cBhvr additive="base">
                                        <p:cTn id="39" dur="500" fill="hold"/>
                                        <p:tgtEl>
                                          <p:spTgt spid="4">
                                            <p:txEl>
                                              <p:pRg st="8" end="8"/>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4">
                                            <p:txEl>
                                              <p:pRg st="8" end="8"/>
                                            </p:txEl>
                                          </p:spTgt>
                                        </p:tgtEl>
                                        <p:attrNameLst>
                                          <p:attrName>ppt_y</p:attrName>
                                        </p:attrNameLst>
                                      </p:cBhvr>
                                      <p:tavLst>
                                        <p:tav tm="0">
                                          <p:val>
                                            <p:strVal val="1+#ppt_h/2"/>
                                          </p:val>
                                        </p:tav>
                                        <p:tav tm="100000">
                                          <p:val>
                                            <p:strVal val="#ppt_y"/>
                                          </p:val>
                                        </p:tav>
                                      </p:tavLst>
                                    </p:anim>
                                  </p:childTnLst>
                                </p:cTn>
                              </p:par>
                              <p:par>
                                <p:cTn id="41" presetID="2" presetClass="entr" presetSubtype="4" fill="hold" nodeType="withEffect">
                                  <p:stCondLst>
                                    <p:cond delay="0"/>
                                  </p:stCondLst>
                                  <p:childTnLst>
                                    <p:set>
                                      <p:cBhvr>
                                        <p:cTn id="42" dur="1" fill="hold">
                                          <p:stCondLst>
                                            <p:cond delay="0"/>
                                          </p:stCondLst>
                                        </p:cTn>
                                        <p:tgtEl>
                                          <p:spTgt spid="4">
                                            <p:txEl>
                                              <p:pRg st="9" end="9"/>
                                            </p:txEl>
                                          </p:spTgt>
                                        </p:tgtEl>
                                        <p:attrNameLst>
                                          <p:attrName>style.visibility</p:attrName>
                                        </p:attrNameLst>
                                      </p:cBhvr>
                                      <p:to>
                                        <p:strVal val="visible"/>
                                      </p:to>
                                    </p:set>
                                    <p:anim calcmode="lin" valueType="num">
                                      <p:cBhvr additive="base">
                                        <p:cTn id="43" dur="500" fill="hold"/>
                                        <p:tgtEl>
                                          <p:spTgt spid="4">
                                            <p:txEl>
                                              <p:pRg st="9" end="9"/>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4">
                                            <p:txEl>
                                              <p:pRg st="9" end="9"/>
                                            </p:txEl>
                                          </p:spTgt>
                                        </p:tgtEl>
                                        <p:attrNameLst>
                                          <p:attrName>ppt_y</p:attrName>
                                        </p:attrNameLst>
                                      </p:cBhvr>
                                      <p:tavLst>
                                        <p:tav tm="0">
                                          <p:val>
                                            <p:strVal val="1+#ppt_h/2"/>
                                          </p:val>
                                        </p:tav>
                                        <p:tav tm="100000">
                                          <p:val>
                                            <p:strVal val="#ppt_y"/>
                                          </p:val>
                                        </p:tav>
                                      </p:tavLst>
                                    </p:anim>
                                  </p:childTnLst>
                                </p:cTn>
                              </p:par>
                              <p:par>
                                <p:cTn id="45" presetID="2" presetClass="entr" presetSubtype="4" fill="hold" nodeType="withEffect">
                                  <p:stCondLst>
                                    <p:cond delay="0"/>
                                  </p:stCondLst>
                                  <p:childTnLst>
                                    <p:set>
                                      <p:cBhvr>
                                        <p:cTn id="46" dur="1" fill="hold">
                                          <p:stCondLst>
                                            <p:cond delay="0"/>
                                          </p:stCondLst>
                                        </p:cTn>
                                        <p:tgtEl>
                                          <p:spTgt spid="4">
                                            <p:txEl>
                                              <p:pRg st="10" end="10"/>
                                            </p:txEl>
                                          </p:spTgt>
                                        </p:tgtEl>
                                        <p:attrNameLst>
                                          <p:attrName>style.visibility</p:attrName>
                                        </p:attrNameLst>
                                      </p:cBhvr>
                                      <p:to>
                                        <p:strVal val="visible"/>
                                      </p:to>
                                    </p:set>
                                    <p:anim calcmode="lin" valueType="num">
                                      <p:cBhvr additive="base">
                                        <p:cTn id="47" dur="500" fill="hold"/>
                                        <p:tgtEl>
                                          <p:spTgt spid="4">
                                            <p:txEl>
                                              <p:pRg st="10" end="10"/>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4">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Rectangle 28"/>
          <p:cNvSpPr/>
          <p:nvPr/>
        </p:nvSpPr>
        <p:spPr>
          <a:xfrm>
            <a:off x="2438400" y="533400"/>
            <a:ext cx="4684296" cy="523220"/>
          </a:xfrm>
          <a:prstGeom prst="rect">
            <a:avLst/>
          </a:prstGeom>
        </p:spPr>
        <p:txBody>
          <a:bodyPr wrap="none">
            <a:spAutoFit/>
          </a:bodyPr>
          <a:lstStyle/>
          <a:p>
            <a:r>
              <a:rPr lang="ar-SA" sz="2800" b="1" dirty="0" smtClean="0">
                <a:solidFill>
                  <a:srgbClr val="FF0000"/>
                </a:solidFill>
              </a:rPr>
              <a:t>أوراق قبض</a:t>
            </a:r>
            <a:r>
              <a:rPr lang="ar-DZ" sz="2800" b="1" dirty="0" smtClean="0">
                <a:solidFill>
                  <a:srgbClr val="FF0000"/>
                </a:solidFill>
              </a:rPr>
              <a:t> المخصومة وغير المحصلة</a:t>
            </a:r>
            <a:endParaRPr lang="fr-FR" sz="2800" dirty="0"/>
          </a:p>
        </p:txBody>
      </p:sp>
      <p:sp>
        <p:nvSpPr>
          <p:cNvPr id="30" name="Rectangle 29"/>
          <p:cNvSpPr/>
          <p:nvPr/>
        </p:nvSpPr>
        <p:spPr>
          <a:xfrm>
            <a:off x="2209800" y="5405735"/>
            <a:ext cx="3750433" cy="461665"/>
          </a:xfrm>
          <a:prstGeom prst="rect">
            <a:avLst/>
          </a:prstGeom>
          <a:solidFill>
            <a:srgbClr val="FFC000"/>
          </a:solidFill>
        </p:spPr>
        <p:txBody>
          <a:bodyPr wrap="square">
            <a:spAutoFit/>
          </a:bodyPr>
          <a:lstStyle/>
          <a:p>
            <a:pPr algn="ctr"/>
            <a:r>
              <a:rPr lang="ar-SA" sz="2400" b="1" dirty="0" smtClean="0">
                <a:solidFill>
                  <a:schemeClr val="bg1"/>
                </a:solidFill>
              </a:rPr>
              <a:t>المؤسسة مازلت ملتزمة اتجاه البنك </a:t>
            </a:r>
            <a:endParaRPr lang="fr-FR" sz="2400" dirty="0"/>
          </a:p>
        </p:txBody>
      </p:sp>
      <p:grpSp>
        <p:nvGrpSpPr>
          <p:cNvPr id="32" name="Groupe 31"/>
          <p:cNvGrpSpPr/>
          <p:nvPr/>
        </p:nvGrpSpPr>
        <p:grpSpPr>
          <a:xfrm>
            <a:off x="152400" y="1295400"/>
            <a:ext cx="8686800" cy="5193268"/>
            <a:chOff x="152400" y="1295400"/>
            <a:chExt cx="8686800" cy="5193268"/>
          </a:xfrm>
        </p:grpSpPr>
        <p:grpSp>
          <p:nvGrpSpPr>
            <p:cNvPr id="122882" name="Group 2"/>
            <p:cNvGrpSpPr>
              <a:grpSpLocks/>
            </p:cNvGrpSpPr>
            <p:nvPr/>
          </p:nvGrpSpPr>
          <p:grpSpPr bwMode="auto">
            <a:xfrm>
              <a:off x="152400" y="1295400"/>
              <a:ext cx="8686800" cy="4070819"/>
              <a:chOff x="1185" y="1048"/>
              <a:chExt cx="8505" cy="3868"/>
            </a:xfrm>
          </p:grpSpPr>
          <p:cxnSp>
            <p:nvCxnSpPr>
              <p:cNvPr id="122883" name="AutoShape 3"/>
              <p:cNvCxnSpPr>
                <a:cxnSpLocks noChangeShapeType="1"/>
              </p:cNvCxnSpPr>
              <p:nvPr/>
            </p:nvCxnSpPr>
            <p:spPr bwMode="auto">
              <a:xfrm>
                <a:off x="5895" y="2233"/>
                <a:ext cx="2205" cy="1230"/>
              </a:xfrm>
              <a:prstGeom prst="straightConnector1">
                <a:avLst/>
              </a:prstGeom>
              <a:noFill/>
              <a:ln w="38100">
                <a:solidFill>
                  <a:srgbClr val="000000"/>
                </a:solidFill>
                <a:round/>
                <a:headEnd/>
                <a:tailEnd type="triangle" w="med" len="med"/>
              </a:ln>
            </p:spPr>
          </p:cxnSp>
          <p:sp>
            <p:nvSpPr>
              <p:cNvPr id="122884" name="Text Box 4"/>
              <p:cNvSpPr txBox="1">
                <a:spLocks noChangeArrowheads="1"/>
              </p:cNvSpPr>
              <p:nvPr/>
            </p:nvSpPr>
            <p:spPr bwMode="auto">
              <a:xfrm>
                <a:off x="5670" y="2653"/>
                <a:ext cx="2115" cy="465"/>
              </a:xfrm>
              <a:prstGeom prst="rect">
                <a:avLst/>
              </a:prstGeom>
              <a:solidFill>
                <a:srgbClr val="FFFFFF"/>
              </a:solidFill>
              <a:ln w="317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200" b="1" i="0" u="none" strike="noStrike" cap="none" normalizeH="0" baseline="0" dirty="0" smtClean="0">
                    <a:ln>
                      <a:noFill/>
                    </a:ln>
                    <a:solidFill>
                      <a:schemeClr val="bg1"/>
                    </a:solidFill>
                    <a:effectLst/>
                    <a:latin typeface="Arial" pitchFamily="34" charset="0"/>
                    <a:ea typeface="Arial" pitchFamily="34" charset="0"/>
                    <a:cs typeface="Arial" pitchFamily="34" charset="0"/>
                  </a:rPr>
                  <a:t>تسليم ورقة تجارية</a:t>
                </a:r>
                <a:endParaRPr kumimoji="0" lang="fr-FR" sz="2200" b="0" i="0" u="none" strike="noStrike" cap="none" normalizeH="0" baseline="0" dirty="0" smtClean="0">
                  <a:ln>
                    <a:noFill/>
                  </a:ln>
                  <a:solidFill>
                    <a:schemeClr val="bg1"/>
                  </a:solidFill>
                  <a:effectLst/>
                  <a:latin typeface="Arial" pitchFamily="34" charset="0"/>
                  <a:cs typeface="Arial" pitchFamily="34" charset="0"/>
                </a:endParaRPr>
              </a:p>
            </p:txBody>
          </p:sp>
          <p:cxnSp>
            <p:nvCxnSpPr>
              <p:cNvPr id="122885" name="AutoShape 5"/>
              <p:cNvCxnSpPr>
                <a:cxnSpLocks noChangeShapeType="1"/>
              </p:cNvCxnSpPr>
              <p:nvPr/>
            </p:nvCxnSpPr>
            <p:spPr bwMode="auto">
              <a:xfrm flipH="1" flipV="1">
                <a:off x="6240" y="1813"/>
                <a:ext cx="2160" cy="1095"/>
              </a:xfrm>
              <a:prstGeom prst="straightConnector1">
                <a:avLst/>
              </a:prstGeom>
              <a:noFill/>
              <a:ln w="38100">
                <a:solidFill>
                  <a:srgbClr val="000000"/>
                </a:solidFill>
                <a:round/>
                <a:headEnd/>
                <a:tailEnd type="triangle" w="med" len="med"/>
              </a:ln>
            </p:spPr>
          </p:cxnSp>
          <p:sp>
            <p:nvSpPr>
              <p:cNvPr id="122886" name="Text Box 6"/>
              <p:cNvSpPr txBox="1">
                <a:spLocks noChangeArrowheads="1"/>
              </p:cNvSpPr>
              <p:nvPr/>
            </p:nvSpPr>
            <p:spPr bwMode="auto">
              <a:xfrm>
                <a:off x="6885" y="2098"/>
                <a:ext cx="1515" cy="510"/>
              </a:xfrm>
              <a:prstGeom prst="rect">
                <a:avLst/>
              </a:prstGeom>
              <a:solidFill>
                <a:srgbClr val="FFFFFF"/>
              </a:solidFill>
              <a:ln w="317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تسليم بضاعة</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cxnSp>
            <p:nvCxnSpPr>
              <p:cNvPr id="122887" name="AutoShape 7"/>
              <p:cNvCxnSpPr>
                <a:cxnSpLocks noChangeShapeType="1"/>
              </p:cNvCxnSpPr>
              <p:nvPr/>
            </p:nvCxnSpPr>
            <p:spPr bwMode="auto">
              <a:xfrm flipH="1">
                <a:off x="2250" y="1453"/>
                <a:ext cx="2520" cy="1291"/>
              </a:xfrm>
              <a:prstGeom prst="straightConnector1">
                <a:avLst/>
              </a:prstGeom>
              <a:noFill/>
              <a:ln w="38100">
                <a:solidFill>
                  <a:srgbClr val="000000"/>
                </a:solidFill>
                <a:round/>
                <a:headEnd/>
                <a:tailEnd type="triangle" w="med" len="med"/>
              </a:ln>
            </p:spPr>
          </p:cxnSp>
          <p:cxnSp>
            <p:nvCxnSpPr>
              <p:cNvPr id="122888" name="AutoShape 8"/>
              <p:cNvCxnSpPr>
                <a:cxnSpLocks noChangeShapeType="1"/>
              </p:cNvCxnSpPr>
              <p:nvPr/>
            </p:nvCxnSpPr>
            <p:spPr bwMode="auto">
              <a:xfrm flipV="1">
                <a:off x="2790" y="2233"/>
                <a:ext cx="2130" cy="1020"/>
              </a:xfrm>
              <a:prstGeom prst="straightConnector1">
                <a:avLst/>
              </a:prstGeom>
              <a:noFill/>
              <a:ln w="38100">
                <a:solidFill>
                  <a:srgbClr val="000000"/>
                </a:solidFill>
                <a:round/>
                <a:headEnd/>
                <a:tailEnd type="triangle" w="med" len="med"/>
              </a:ln>
            </p:spPr>
          </p:cxnSp>
          <p:sp>
            <p:nvSpPr>
              <p:cNvPr id="122889" name="Text Box 9"/>
              <p:cNvSpPr txBox="1">
                <a:spLocks noChangeArrowheads="1"/>
              </p:cNvSpPr>
              <p:nvPr/>
            </p:nvSpPr>
            <p:spPr bwMode="auto">
              <a:xfrm>
                <a:off x="3796" y="4451"/>
                <a:ext cx="2370" cy="465"/>
              </a:xfrm>
              <a:prstGeom prst="rect">
                <a:avLst/>
              </a:prstGeom>
              <a:solidFill>
                <a:srgbClr val="FFFFFF"/>
              </a:solidFill>
              <a:ln w="317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rgbClr val="FF0000"/>
                    </a:solidFill>
                    <a:effectLst/>
                    <a:latin typeface="Arial" pitchFamily="34" charset="0"/>
                    <a:ea typeface="Arial" pitchFamily="34" charset="0"/>
                    <a:cs typeface="Arial" pitchFamily="34" charset="0"/>
                  </a:rPr>
                  <a:t>قبل تاريخ الاستحقاق</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22890" name="Text Box 10"/>
              <p:cNvSpPr txBox="1">
                <a:spLocks noChangeArrowheads="1"/>
              </p:cNvSpPr>
              <p:nvPr/>
            </p:nvSpPr>
            <p:spPr bwMode="auto">
              <a:xfrm>
                <a:off x="1185" y="1130"/>
                <a:ext cx="2160" cy="362"/>
              </a:xfrm>
              <a:prstGeom prst="rect">
                <a:avLst/>
              </a:prstGeom>
              <a:solidFill>
                <a:srgbClr val="FFFFFF"/>
              </a:solidFill>
              <a:ln w="317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smtClean="0">
                    <a:ln>
                      <a:noFill/>
                    </a:ln>
                    <a:solidFill>
                      <a:srgbClr val="FF0000"/>
                    </a:solidFill>
                    <a:effectLst/>
                    <a:latin typeface="Arial" pitchFamily="34" charset="0"/>
                    <a:ea typeface="Arial" pitchFamily="34" charset="0"/>
                    <a:cs typeface="Arial" pitchFamily="34" charset="0"/>
                  </a:rPr>
                  <a:t>في تاريخ الاستحقاق</a:t>
                </a:r>
                <a:endParaRPr kumimoji="0" lang="fr-FR" sz="2400" b="0" i="0" u="none" strike="noStrike" cap="none" normalizeH="0" baseline="0" smtClean="0">
                  <a:ln>
                    <a:noFill/>
                  </a:ln>
                  <a:solidFill>
                    <a:schemeClr val="tx1"/>
                  </a:solidFill>
                  <a:effectLst/>
                  <a:latin typeface="Arial" pitchFamily="34" charset="0"/>
                  <a:cs typeface="Arial" pitchFamily="34" charset="0"/>
                </a:endParaRPr>
              </a:p>
            </p:txBody>
          </p:sp>
          <p:grpSp>
            <p:nvGrpSpPr>
              <p:cNvPr id="122891" name="Group 11"/>
              <p:cNvGrpSpPr>
                <a:grpSpLocks/>
              </p:cNvGrpSpPr>
              <p:nvPr/>
            </p:nvGrpSpPr>
            <p:grpSpPr bwMode="auto">
              <a:xfrm>
                <a:off x="1365" y="2833"/>
                <a:ext cx="1425" cy="1455"/>
                <a:chOff x="1620" y="2743"/>
                <a:chExt cx="1170" cy="1155"/>
              </a:xfrm>
            </p:grpSpPr>
            <p:sp>
              <p:nvSpPr>
                <p:cNvPr id="122892" name="Oval 12"/>
                <p:cNvSpPr>
                  <a:spLocks noChangeArrowheads="1"/>
                </p:cNvSpPr>
                <p:nvPr/>
              </p:nvSpPr>
              <p:spPr bwMode="auto">
                <a:xfrm>
                  <a:off x="1620" y="2743"/>
                  <a:ext cx="1170" cy="1155"/>
                </a:xfrm>
                <a:prstGeom prst="ellipse">
                  <a:avLst/>
                </a:prstGeom>
                <a:solidFill>
                  <a:srgbClr val="FFFFFF"/>
                </a:solidFill>
                <a:ln w="31750">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sz="2200"/>
                </a:p>
              </p:txBody>
            </p:sp>
            <p:sp>
              <p:nvSpPr>
                <p:cNvPr id="122893" name="Text Box 13"/>
                <p:cNvSpPr txBox="1">
                  <a:spLocks noChangeArrowheads="1"/>
                </p:cNvSpPr>
                <p:nvPr/>
              </p:nvSpPr>
              <p:spPr bwMode="auto">
                <a:xfrm>
                  <a:off x="1740" y="3118"/>
                  <a:ext cx="855" cy="452"/>
                </a:xfrm>
                <a:prstGeom prst="rect">
                  <a:avLst/>
                </a:prstGeom>
                <a:solidFill>
                  <a:srgbClr val="FFFFFF"/>
                </a:solidFill>
                <a:ln w="317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smtClean="0">
                      <a:ln>
                        <a:noFill/>
                      </a:ln>
                      <a:solidFill>
                        <a:schemeClr val="bg1"/>
                      </a:solidFill>
                      <a:effectLst/>
                      <a:latin typeface="Arial" pitchFamily="34" charset="0"/>
                      <a:ea typeface="Arial" pitchFamily="34" charset="0"/>
                      <a:cs typeface="Arial" pitchFamily="34" charset="0"/>
                    </a:rPr>
                    <a:t>البنك</a:t>
                  </a:r>
                  <a:endParaRPr kumimoji="0" lang="fr-FR" sz="2400" b="0" i="0" u="none" strike="noStrike" cap="none" normalizeH="0" baseline="0" smtClean="0">
                    <a:ln>
                      <a:noFill/>
                    </a:ln>
                    <a:solidFill>
                      <a:schemeClr val="bg1"/>
                    </a:solidFill>
                    <a:effectLst/>
                    <a:latin typeface="Arial" pitchFamily="34" charset="0"/>
                    <a:cs typeface="Arial" pitchFamily="34" charset="0"/>
                  </a:endParaRPr>
                </a:p>
              </p:txBody>
            </p:sp>
          </p:grpSp>
          <p:grpSp>
            <p:nvGrpSpPr>
              <p:cNvPr id="122894" name="Group 14"/>
              <p:cNvGrpSpPr>
                <a:grpSpLocks/>
              </p:cNvGrpSpPr>
              <p:nvPr/>
            </p:nvGrpSpPr>
            <p:grpSpPr bwMode="auto">
              <a:xfrm>
                <a:off x="8175" y="2878"/>
                <a:ext cx="1515" cy="1545"/>
                <a:chOff x="8280" y="2743"/>
                <a:chExt cx="1515" cy="1545"/>
              </a:xfrm>
            </p:grpSpPr>
            <p:sp>
              <p:nvSpPr>
                <p:cNvPr id="122895" name="Oval 15"/>
                <p:cNvSpPr>
                  <a:spLocks noChangeArrowheads="1"/>
                </p:cNvSpPr>
                <p:nvPr/>
              </p:nvSpPr>
              <p:spPr bwMode="auto">
                <a:xfrm>
                  <a:off x="8280" y="2743"/>
                  <a:ext cx="1515" cy="1545"/>
                </a:xfrm>
                <a:prstGeom prst="ellipse">
                  <a:avLst/>
                </a:prstGeom>
                <a:solidFill>
                  <a:srgbClr val="FFFFFF"/>
                </a:solidFill>
                <a:ln w="31750">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sz="2200"/>
                </a:p>
              </p:txBody>
            </p:sp>
            <p:sp>
              <p:nvSpPr>
                <p:cNvPr id="122896" name="Text Box 16"/>
                <p:cNvSpPr txBox="1">
                  <a:spLocks noChangeArrowheads="1"/>
                </p:cNvSpPr>
                <p:nvPr/>
              </p:nvSpPr>
              <p:spPr bwMode="auto">
                <a:xfrm>
                  <a:off x="8355" y="3253"/>
                  <a:ext cx="1290" cy="570"/>
                </a:xfrm>
                <a:prstGeom prst="rect">
                  <a:avLst/>
                </a:prstGeom>
                <a:solidFill>
                  <a:srgbClr val="FFFFFF"/>
                </a:solidFill>
                <a:ln w="317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المؤسسة</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grpSp>
          <p:grpSp>
            <p:nvGrpSpPr>
              <p:cNvPr id="122897" name="Group 17"/>
              <p:cNvGrpSpPr>
                <a:grpSpLocks/>
              </p:cNvGrpSpPr>
              <p:nvPr/>
            </p:nvGrpSpPr>
            <p:grpSpPr bwMode="auto">
              <a:xfrm>
                <a:off x="4770" y="1048"/>
                <a:ext cx="1380" cy="1365"/>
                <a:chOff x="4770" y="1048"/>
                <a:chExt cx="1380" cy="1365"/>
              </a:xfrm>
            </p:grpSpPr>
            <p:sp>
              <p:nvSpPr>
                <p:cNvPr id="122898" name="Oval 18"/>
                <p:cNvSpPr>
                  <a:spLocks noChangeArrowheads="1"/>
                </p:cNvSpPr>
                <p:nvPr/>
              </p:nvSpPr>
              <p:spPr bwMode="auto">
                <a:xfrm>
                  <a:off x="4770" y="1048"/>
                  <a:ext cx="1380" cy="1365"/>
                </a:xfrm>
                <a:prstGeom prst="ellipse">
                  <a:avLst/>
                </a:prstGeom>
                <a:solidFill>
                  <a:srgbClr val="FFFFFF"/>
                </a:solidFill>
                <a:ln w="31750">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sz="2200"/>
                </a:p>
              </p:txBody>
            </p:sp>
            <p:sp>
              <p:nvSpPr>
                <p:cNvPr id="122899" name="Text Box 19"/>
                <p:cNvSpPr txBox="1">
                  <a:spLocks noChangeArrowheads="1"/>
                </p:cNvSpPr>
                <p:nvPr/>
              </p:nvSpPr>
              <p:spPr bwMode="auto">
                <a:xfrm>
                  <a:off x="4920" y="1453"/>
                  <a:ext cx="1095" cy="510"/>
                </a:xfrm>
                <a:prstGeom prst="rect">
                  <a:avLst/>
                </a:prstGeom>
                <a:solidFill>
                  <a:srgbClr val="FFFFFF"/>
                </a:solidFill>
                <a:ln w="317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الزبون</a:t>
                  </a:r>
                  <a:endParaRPr kumimoji="0" lang="fr-FR" sz="2200" b="0" i="0" u="none" strike="noStrike" cap="none" normalizeH="0" baseline="0" dirty="0" smtClean="0">
                    <a:ln>
                      <a:noFill/>
                    </a:ln>
                    <a:solidFill>
                      <a:schemeClr val="bg1"/>
                    </a:solidFill>
                    <a:effectLst/>
                    <a:latin typeface="Arial" pitchFamily="34" charset="0"/>
                    <a:cs typeface="Arial" pitchFamily="34" charset="0"/>
                  </a:endParaRPr>
                </a:p>
              </p:txBody>
            </p:sp>
          </p:grpSp>
          <p:sp>
            <p:nvSpPr>
              <p:cNvPr id="122900" name="Text Box 20"/>
              <p:cNvSpPr txBox="1">
                <a:spLocks noChangeArrowheads="1"/>
              </p:cNvSpPr>
              <p:nvPr/>
            </p:nvSpPr>
            <p:spPr bwMode="auto">
              <a:xfrm>
                <a:off x="2880" y="2505"/>
                <a:ext cx="2385" cy="508"/>
              </a:xfrm>
              <a:prstGeom prst="rect">
                <a:avLst/>
              </a:prstGeom>
              <a:solidFill>
                <a:srgbClr val="FFFFFF"/>
              </a:solidFill>
              <a:ln w="317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إرجاع الورقة التجارية</a:t>
                </a:r>
                <a:endParaRPr kumimoji="0" lang="fr-FR" sz="2400" b="1" i="0" u="none" strike="noStrike" cap="none" normalizeH="0" baseline="0" dirty="0" smtClean="0">
                  <a:ln>
                    <a:noFill/>
                  </a:ln>
                  <a:solidFill>
                    <a:schemeClr val="bg1"/>
                  </a:solidFill>
                  <a:effectLst/>
                  <a:latin typeface="Arial" pitchFamily="34" charset="0"/>
                  <a:ea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200" b="0" i="0" u="none" strike="noStrike" cap="none" normalizeH="0" baseline="0" dirty="0" smtClean="0">
                  <a:ln>
                    <a:noFill/>
                  </a:ln>
                  <a:solidFill>
                    <a:schemeClr val="tx1"/>
                  </a:solidFill>
                  <a:effectLst/>
                  <a:latin typeface="Arial" pitchFamily="34" charset="0"/>
                  <a:cs typeface="Arial" pitchFamily="34" charset="0"/>
                </a:endParaRPr>
              </a:p>
            </p:txBody>
          </p:sp>
          <p:sp>
            <p:nvSpPr>
              <p:cNvPr id="122901" name="Text Box 21"/>
              <p:cNvSpPr txBox="1">
                <a:spLocks noChangeArrowheads="1"/>
              </p:cNvSpPr>
              <p:nvPr/>
            </p:nvSpPr>
            <p:spPr bwMode="auto">
              <a:xfrm>
                <a:off x="2055" y="1813"/>
                <a:ext cx="2550" cy="508"/>
              </a:xfrm>
              <a:prstGeom prst="rect">
                <a:avLst/>
              </a:prstGeom>
              <a:solidFill>
                <a:srgbClr val="FFFFFF"/>
              </a:solidFill>
              <a:ln w="317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تحصيل الورقة التجارية</a:t>
                </a:r>
                <a:endParaRPr kumimoji="0" lang="fr-FR" sz="2400" b="1" i="0" u="none" strike="noStrike" cap="none" normalizeH="0" baseline="0" dirty="0" smtClean="0">
                  <a:ln>
                    <a:noFill/>
                  </a:ln>
                  <a:solidFill>
                    <a:schemeClr val="bg1"/>
                  </a:solidFill>
                  <a:effectLst/>
                  <a:latin typeface="Arial" pitchFamily="34" charset="0"/>
                  <a:ea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2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122902" name="AutoShape 22"/>
              <p:cNvCxnSpPr>
                <a:cxnSpLocks noChangeShapeType="1"/>
              </p:cNvCxnSpPr>
              <p:nvPr/>
            </p:nvCxnSpPr>
            <p:spPr bwMode="auto">
              <a:xfrm flipH="1">
                <a:off x="2715" y="3520"/>
                <a:ext cx="5385" cy="0"/>
              </a:xfrm>
              <a:prstGeom prst="straightConnector1">
                <a:avLst/>
              </a:prstGeom>
              <a:noFill/>
              <a:ln w="38100">
                <a:solidFill>
                  <a:srgbClr val="000000"/>
                </a:solidFill>
                <a:round/>
                <a:headEnd/>
                <a:tailEnd type="triangle" w="med" len="med"/>
              </a:ln>
            </p:spPr>
          </p:cxnSp>
          <p:cxnSp>
            <p:nvCxnSpPr>
              <p:cNvPr id="122903" name="AutoShape 23"/>
              <p:cNvCxnSpPr>
                <a:cxnSpLocks noChangeShapeType="1"/>
              </p:cNvCxnSpPr>
              <p:nvPr/>
            </p:nvCxnSpPr>
            <p:spPr bwMode="auto">
              <a:xfrm>
                <a:off x="2640" y="4048"/>
                <a:ext cx="5610" cy="0"/>
              </a:xfrm>
              <a:prstGeom prst="straightConnector1">
                <a:avLst/>
              </a:prstGeom>
              <a:noFill/>
              <a:ln w="38100">
                <a:solidFill>
                  <a:srgbClr val="000000"/>
                </a:solidFill>
                <a:round/>
                <a:headEnd/>
                <a:tailEnd type="triangle" w="med" len="med"/>
              </a:ln>
            </p:spPr>
          </p:cxnSp>
          <p:sp>
            <p:nvSpPr>
              <p:cNvPr id="122904" name="Text Box 24"/>
              <p:cNvSpPr txBox="1">
                <a:spLocks noChangeArrowheads="1"/>
              </p:cNvSpPr>
              <p:nvPr/>
            </p:nvSpPr>
            <p:spPr bwMode="auto">
              <a:xfrm>
                <a:off x="4260" y="3880"/>
                <a:ext cx="2790" cy="508"/>
              </a:xfrm>
              <a:prstGeom prst="rect">
                <a:avLst/>
              </a:prstGeom>
              <a:solidFill>
                <a:srgbClr val="FFFFFF"/>
              </a:solidFill>
              <a:ln w="317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استلام مبلغ الورقة- الخصم</a:t>
                </a:r>
                <a:endParaRPr kumimoji="0" lang="fr-FR" sz="2400" b="1" i="0" u="none" strike="noStrike" cap="none" normalizeH="0" baseline="0" dirty="0" smtClean="0">
                  <a:ln>
                    <a:noFill/>
                  </a:ln>
                  <a:solidFill>
                    <a:schemeClr val="bg1"/>
                  </a:solidFill>
                  <a:effectLst/>
                  <a:latin typeface="Arial" pitchFamily="34" charset="0"/>
                  <a:ea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200" b="0" i="0" u="none" strike="noStrike" cap="none" normalizeH="0" baseline="0" dirty="0" smtClean="0">
                  <a:ln>
                    <a:noFill/>
                  </a:ln>
                  <a:solidFill>
                    <a:schemeClr val="tx1"/>
                  </a:solidFill>
                  <a:effectLst/>
                  <a:latin typeface="Arial" pitchFamily="34" charset="0"/>
                  <a:cs typeface="Arial" pitchFamily="34" charset="0"/>
                </a:endParaRPr>
              </a:p>
            </p:txBody>
          </p:sp>
          <p:sp>
            <p:nvSpPr>
              <p:cNvPr id="122905" name="Text Box 25"/>
              <p:cNvSpPr txBox="1">
                <a:spLocks noChangeArrowheads="1"/>
              </p:cNvSpPr>
              <p:nvPr/>
            </p:nvSpPr>
            <p:spPr bwMode="auto">
              <a:xfrm>
                <a:off x="4410" y="3304"/>
                <a:ext cx="2310" cy="433"/>
              </a:xfrm>
              <a:prstGeom prst="rect">
                <a:avLst/>
              </a:prstGeom>
              <a:solidFill>
                <a:srgbClr val="FFFFFF"/>
              </a:solidFill>
              <a:ln w="317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خصم الورقة التجارية</a:t>
                </a:r>
                <a:endParaRPr kumimoji="0" lang="fr-FR" sz="2400" b="1" i="0" u="none" strike="noStrike" cap="none" normalizeH="0" baseline="0" dirty="0" smtClean="0">
                  <a:ln>
                    <a:noFill/>
                  </a:ln>
                  <a:solidFill>
                    <a:schemeClr val="bg1"/>
                  </a:solidFill>
                  <a:effectLst/>
                  <a:latin typeface="Arial" pitchFamily="34" charset="0"/>
                  <a:ea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200" b="0" i="0" u="none" strike="noStrike" cap="none" normalizeH="0" baseline="0" dirty="0" smtClean="0">
                  <a:ln>
                    <a:noFill/>
                  </a:ln>
                  <a:solidFill>
                    <a:schemeClr val="tx1"/>
                  </a:solidFill>
                  <a:effectLst/>
                  <a:latin typeface="Arial" pitchFamily="34" charset="0"/>
                  <a:cs typeface="Arial" pitchFamily="34" charset="0"/>
                </a:endParaRPr>
              </a:p>
            </p:txBody>
          </p:sp>
          <p:sp>
            <p:nvSpPr>
              <p:cNvPr id="122906" name="Text Box 26"/>
              <p:cNvSpPr txBox="1">
                <a:spLocks noChangeArrowheads="1"/>
              </p:cNvSpPr>
              <p:nvPr/>
            </p:nvSpPr>
            <p:spPr bwMode="auto">
              <a:xfrm>
                <a:off x="7635" y="1498"/>
                <a:ext cx="1320" cy="465"/>
              </a:xfrm>
              <a:prstGeom prst="rect">
                <a:avLst/>
              </a:prstGeom>
              <a:solidFill>
                <a:srgbClr val="FFFFFF"/>
              </a:solidFill>
              <a:ln w="317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rgbClr val="FF0000"/>
                    </a:solidFill>
                    <a:effectLst/>
                    <a:latin typeface="Arial" pitchFamily="34" charset="0"/>
                    <a:ea typeface="Arial" pitchFamily="34" charset="0"/>
                    <a:cs typeface="Arial" pitchFamily="34" charset="0"/>
                  </a:rPr>
                  <a:t>تاريخ البيع</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grpSp>
        <p:sp>
          <p:nvSpPr>
            <p:cNvPr id="31" name="Rectangle 30"/>
            <p:cNvSpPr/>
            <p:nvPr/>
          </p:nvSpPr>
          <p:spPr>
            <a:xfrm>
              <a:off x="2209800" y="6027003"/>
              <a:ext cx="3750433" cy="461665"/>
            </a:xfrm>
            <a:prstGeom prst="rect">
              <a:avLst/>
            </a:prstGeom>
            <a:solidFill>
              <a:srgbClr val="FFC000"/>
            </a:solidFill>
          </p:spPr>
          <p:txBody>
            <a:bodyPr wrap="square">
              <a:spAutoFit/>
            </a:bodyPr>
            <a:lstStyle/>
            <a:p>
              <a:pPr algn="ctr"/>
              <a:r>
                <a:rPr lang="ar-DZ" sz="2400" b="1" dirty="0" smtClean="0">
                  <a:solidFill>
                    <a:schemeClr val="bg1"/>
                  </a:solidFill>
                </a:rPr>
                <a:t>الزبون </a:t>
              </a:r>
              <a:r>
                <a:rPr lang="ar-SA" sz="2400" b="1" dirty="0" smtClean="0">
                  <a:solidFill>
                    <a:schemeClr val="bg1"/>
                  </a:solidFill>
                </a:rPr>
                <a:t>ماز</a:t>
              </a:r>
              <a:r>
                <a:rPr lang="ar-DZ" sz="2400" b="1" dirty="0" smtClean="0">
                  <a:solidFill>
                    <a:schemeClr val="bg1"/>
                  </a:solidFill>
                </a:rPr>
                <a:t>ل</a:t>
              </a:r>
              <a:r>
                <a:rPr lang="ar-SA" sz="2400" b="1" dirty="0" smtClean="0">
                  <a:solidFill>
                    <a:schemeClr val="bg1"/>
                  </a:solidFill>
                </a:rPr>
                <a:t> ملتزم</a:t>
              </a:r>
              <a:r>
                <a:rPr lang="ar-DZ" sz="2400" b="1" dirty="0" smtClean="0">
                  <a:solidFill>
                    <a:schemeClr val="bg1"/>
                  </a:solidFill>
                </a:rPr>
                <a:t>ا</a:t>
              </a:r>
              <a:r>
                <a:rPr lang="ar-SA" sz="2400" b="1" dirty="0" smtClean="0">
                  <a:solidFill>
                    <a:schemeClr val="bg1"/>
                  </a:solidFill>
                </a:rPr>
                <a:t> اتجاه </a:t>
              </a:r>
              <a:r>
                <a:rPr lang="ar-DZ" sz="2400" b="1" dirty="0" smtClean="0">
                  <a:solidFill>
                    <a:schemeClr val="bg1"/>
                  </a:solidFill>
                </a:rPr>
                <a:t>المؤسسة</a:t>
              </a:r>
              <a:endParaRPr lang="fr-FR" sz="2400" dirty="0"/>
            </a:p>
          </p:txBody>
        </p:sp>
      </p:grpSp>
    </p:spTree>
  </p:cSld>
  <p:clrMapOvr>
    <a:masterClrMapping/>
  </p:clrMapOvr>
  <p:transition>
    <p:pull dir="u"/>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81000"/>
            <a:ext cx="8229600" cy="685800"/>
          </a:xfrm>
        </p:spPr>
        <p:txBody>
          <a:bodyPr/>
          <a:lstStyle/>
          <a:p>
            <a:pPr marL="1588" indent="26988" algn="just" rtl="1"/>
            <a:r>
              <a:rPr lang="ar-SA" b="1" dirty="0" smtClean="0">
                <a:solidFill>
                  <a:srgbClr val="FF0000"/>
                </a:solidFill>
              </a:rPr>
              <a:t>5. مؤونات الأعباء والخسائر: 1400</a:t>
            </a:r>
            <a:endParaRPr lang="fr-FR" b="1" dirty="0" smtClean="0">
              <a:solidFill>
                <a:srgbClr val="FF0000"/>
              </a:solidFill>
            </a:endParaRPr>
          </a:p>
          <a:p>
            <a:pPr algn="just" rtl="1">
              <a:buNone/>
            </a:pPr>
            <a:endParaRPr lang="fr-FR" b="1" dirty="0">
              <a:solidFill>
                <a:schemeClr val="bg1"/>
              </a:solidFill>
            </a:endParaRPr>
          </a:p>
        </p:txBody>
      </p:sp>
      <p:sp>
        <p:nvSpPr>
          <p:cNvPr id="4" name="Espace réservé du contenu 2"/>
          <p:cNvSpPr txBox="1">
            <a:spLocks/>
          </p:cNvSpPr>
          <p:nvPr/>
        </p:nvSpPr>
        <p:spPr>
          <a:xfrm>
            <a:off x="457200" y="1143000"/>
            <a:ext cx="8229600" cy="1143000"/>
          </a:xfrm>
          <a:prstGeom prst="rect">
            <a:avLst/>
          </a:prstGeom>
        </p:spPr>
        <p:txBody>
          <a:bodyPr vert="horz">
            <a:normAutofit/>
          </a:bodyPr>
          <a:lstStyle/>
          <a:p>
            <a:pPr marL="1588" marR="0" lvl="0" indent="26988" algn="just" defTabSz="914400" rtl="1" eaLnBrk="1" fontAlgn="auto" latinLnBrk="0" hangingPunct="1">
              <a:lnSpc>
                <a:spcPct val="100000"/>
              </a:lnSpc>
              <a:spcBef>
                <a:spcPct val="20000"/>
              </a:spcBef>
              <a:spcAft>
                <a:spcPts val="0"/>
              </a:spcAft>
              <a:buClr>
                <a:srgbClr val="FF0000"/>
              </a:buClr>
              <a:buSzPct val="80000"/>
              <a:buFont typeface="Wingdings" pitchFamily="2" charset="2"/>
              <a:buChar char="v"/>
              <a:tabLst/>
              <a:defRPr/>
            </a:pPr>
            <a:r>
              <a:rPr kumimoji="0" lang="ar-DZ" sz="2800" b="1" i="0" u="none" strike="noStrike" kern="1200" cap="none" spc="0" normalizeH="0" baseline="0" noProof="0" dirty="0" smtClean="0">
                <a:ln>
                  <a:noFill/>
                </a:ln>
                <a:solidFill>
                  <a:schemeClr val="bg1"/>
                </a:solidFill>
                <a:effectLst/>
                <a:uLnTx/>
                <a:uFillTx/>
                <a:latin typeface="+mn-lt"/>
                <a:ea typeface="+mn-ea"/>
                <a:cs typeface="+mn-cs"/>
              </a:rPr>
              <a:t> </a:t>
            </a:r>
            <a:r>
              <a:rPr kumimoji="0" lang="ar-SA" sz="2800" b="1" i="0" u="none" strike="noStrike" kern="1200" cap="none" spc="0" normalizeH="0" baseline="0" noProof="0" dirty="0" smtClean="0">
                <a:ln>
                  <a:noFill/>
                </a:ln>
                <a:solidFill>
                  <a:schemeClr val="bg1"/>
                </a:solidFill>
                <a:effectLst/>
                <a:uLnTx/>
                <a:uFillTx/>
                <a:latin typeface="+mn-lt"/>
                <a:ea typeface="+mn-ea"/>
                <a:cs typeface="+mn-cs"/>
              </a:rPr>
              <a:t>النصف (50%): 700 مبرر، لذا يبقى ضمن مؤونات أعباء وخسائر في الموارد الدائمة.</a:t>
            </a:r>
            <a:endParaRPr kumimoji="0" lang="fr-FR" sz="2800" b="1" i="0" u="none" strike="noStrike" kern="1200" cap="none" spc="0" normalizeH="0" baseline="0" noProof="0" dirty="0" smtClean="0">
              <a:ln>
                <a:noFill/>
              </a:ln>
              <a:solidFill>
                <a:schemeClr val="bg1"/>
              </a:solidFill>
              <a:effectLst/>
              <a:uLnTx/>
              <a:uFillTx/>
              <a:latin typeface="+mn-lt"/>
              <a:ea typeface="+mn-ea"/>
              <a:cs typeface="+mn-cs"/>
            </a:endParaRPr>
          </a:p>
          <a:p>
            <a:pPr marL="548640" marR="0" lvl="0" indent="-411480" algn="just" defTabSz="914400" rtl="1" eaLnBrk="1" fontAlgn="auto" latinLnBrk="0" hangingPunct="1">
              <a:lnSpc>
                <a:spcPct val="100000"/>
              </a:lnSpc>
              <a:spcBef>
                <a:spcPct val="20000"/>
              </a:spcBef>
              <a:spcAft>
                <a:spcPts val="0"/>
              </a:spcAft>
              <a:buClr>
                <a:schemeClr val="tx1">
                  <a:shade val="95000"/>
                </a:schemeClr>
              </a:buClr>
              <a:buSzPct val="65000"/>
              <a:buFont typeface="Wingdings 2"/>
              <a:buNone/>
              <a:tabLst/>
              <a:defRPr/>
            </a:pPr>
            <a:endParaRPr kumimoji="0" lang="fr-FR" sz="2800" b="1" i="0" u="none" strike="noStrike" kern="1200" cap="none" spc="0" normalizeH="0" baseline="0" noProof="0" dirty="0">
              <a:ln>
                <a:noFill/>
              </a:ln>
              <a:solidFill>
                <a:schemeClr val="bg1"/>
              </a:solidFill>
              <a:effectLst/>
              <a:uLnTx/>
              <a:uFillTx/>
              <a:latin typeface="+mn-lt"/>
              <a:ea typeface="+mn-ea"/>
              <a:cs typeface="+mn-cs"/>
            </a:endParaRPr>
          </a:p>
        </p:txBody>
      </p:sp>
      <p:sp>
        <p:nvSpPr>
          <p:cNvPr id="5" name="Espace réservé du contenu 2"/>
          <p:cNvSpPr txBox="1">
            <a:spLocks/>
          </p:cNvSpPr>
          <p:nvPr/>
        </p:nvSpPr>
        <p:spPr>
          <a:xfrm>
            <a:off x="457200" y="2438400"/>
            <a:ext cx="8229600" cy="1066800"/>
          </a:xfrm>
          <a:prstGeom prst="rect">
            <a:avLst/>
          </a:prstGeom>
        </p:spPr>
        <p:txBody>
          <a:bodyPr vert="horz">
            <a:normAutofit/>
          </a:bodyPr>
          <a:lstStyle/>
          <a:p>
            <a:pPr marL="1588" marR="0" lvl="0" indent="26988" algn="just" defTabSz="914400" rtl="1" eaLnBrk="1" fontAlgn="auto" latinLnBrk="0" hangingPunct="1">
              <a:lnSpc>
                <a:spcPct val="100000"/>
              </a:lnSpc>
              <a:spcBef>
                <a:spcPct val="20000"/>
              </a:spcBef>
              <a:spcAft>
                <a:spcPts val="0"/>
              </a:spcAft>
              <a:buClr>
                <a:srgbClr val="FF0000"/>
              </a:buClr>
              <a:buSzPct val="80000"/>
              <a:buFont typeface="Wingdings" pitchFamily="2" charset="2"/>
              <a:buChar char="v"/>
              <a:tabLst/>
              <a:defRPr/>
            </a:pPr>
            <a:r>
              <a:rPr kumimoji="0" lang="ar-DZ" sz="2800" b="1" i="0" u="none" strike="noStrike" kern="1200" cap="none" spc="0" normalizeH="0" baseline="0" noProof="0" dirty="0" smtClean="0">
                <a:ln>
                  <a:noFill/>
                </a:ln>
                <a:solidFill>
                  <a:schemeClr val="bg1"/>
                </a:solidFill>
                <a:effectLst/>
                <a:uLnTx/>
                <a:uFillTx/>
                <a:latin typeface="+mn-lt"/>
                <a:ea typeface="+mn-ea"/>
                <a:cs typeface="+mn-cs"/>
              </a:rPr>
              <a:t> </a:t>
            </a:r>
            <a:r>
              <a:rPr kumimoji="0" lang="ar-SA" sz="2800" b="1" i="0" u="none" strike="noStrike" kern="1200" cap="none" spc="0" normalizeH="0" baseline="0" noProof="0" dirty="0" smtClean="0">
                <a:ln>
                  <a:noFill/>
                </a:ln>
                <a:solidFill>
                  <a:schemeClr val="bg1"/>
                </a:solidFill>
                <a:effectLst/>
                <a:uLnTx/>
                <a:uFillTx/>
                <a:latin typeface="+mn-lt"/>
                <a:ea typeface="+mn-ea"/>
                <a:cs typeface="+mn-cs"/>
              </a:rPr>
              <a:t>النصف الآخر ( 50%): 700 غير مبرر، لذا يعتبر ربح استثنائي يخضع للضريبة على الأرباح 20%:</a:t>
            </a:r>
            <a:endParaRPr kumimoji="0" lang="fr-FR" sz="2800" b="1" i="0" u="none" strike="noStrike" kern="1200" cap="none" spc="0" normalizeH="0" baseline="0" noProof="0" dirty="0" smtClean="0">
              <a:ln>
                <a:noFill/>
              </a:ln>
              <a:solidFill>
                <a:schemeClr val="bg1"/>
              </a:solidFill>
              <a:effectLst/>
              <a:uLnTx/>
              <a:uFillTx/>
              <a:latin typeface="+mn-lt"/>
              <a:ea typeface="+mn-ea"/>
              <a:cs typeface="+mn-cs"/>
            </a:endParaRPr>
          </a:p>
          <a:p>
            <a:pPr marL="548640" marR="0" lvl="0" indent="-411480" algn="just" defTabSz="914400" rtl="1" eaLnBrk="1" fontAlgn="auto" latinLnBrk="0" hangingPunct="1">
              <a:lnSpc>
                <a:spcPct val="100000"/>
              </a:lnSpc>
              <a:spcBef>
                <a:spcPct val="20000"/>
              </a:spcBef>
              <a:spcAft>
                <a:spcPts val="0"/>
              </a:spcAft>
              <a:buClr>
                <a:schemeClr val="tx1">
                  <a:shade val="95000"/>
                </a:schemeClr>
              </a:buClr>
              <a:buSzPct val="65000"/>
              <a:buFont typeface="Wingdings 2"/>
              <a:buNone/>
              <a:tabLst/>
              <a:defRPr/>
            </a:pPr>
            <a:endParaRPr kumimoji="0" lang="fr-FR" sz="2800" b="1" i="0" u="none" strike="noStrike" kern="1200" cap="none" spc="0" normalizeH="0" baseline="0" noProof="0" dirty="0">
              <a:ln>
                <a:noFill/>
              </a:ln>
              <a:solidFill>
                <a:schemeClr val="bg1"/>
              </a:solidFill>
              <a:effectLst/>
              <a:uLnTx/>
              <a:uFillTx/>
              <a:latin typeface="+mn-lt"/>
              <a:ea typeface="+mn-ea"/>
              <a:cs typeface="+mn-cs"/>
            </a:endParaRPr>
          </a:p>
        </p:txBody>
      </p:sp>
      <p:sp>
        <p:nvSpPr>
          <p:cNvPr id="6" name="Espace réservé du contenu 2"/>
          <p:cNvSpPr txBox="1">
            <a:spLocks/>
          </p:cNvSpPr>
          <p:nvPr/>
        </p:nvSpPr>
        <p:spPr>
          <a:xfrm>
            <a:off x="457200" y="3657600"/>
            <a:ext cx="7924800" cy="990600"/>
          </a:xfrm>
          <a:prstGeom prst="rect">
            <a:avLst/>
          </a:prstGeom>
        </p:spPr>
        <p:txBody>
          <a:bodyPr vert="horz">
            <a:normAutofit/>
          </a:bodyPr>
          <a:lstStyle/>
          <a:p>
            <a:pPr marL="1588" marR="0" lvl="0" indent="26988" algn="just" defTabSz="914400" rtl="1" eaLnBrk="1" fontAlgn="auto" latinLnBrk="0" hangingPunct="1">
              <a:lnSpc>
                <a:spcPct val="100000"/>
              </a:lnSpc>
              <a:spcBef>
                <a:spcPct val="20000"/>
              </a:spcBef>
              <a:spcAft>
                <a:spcPts val="0"/>
              </a:spcAft>
              <a:buClr>
                <a:srgbClr val="C00000"/>
              </a:buClr>
              <a:buSzPct val="80000"/>
              <a:buFont typeface="Wingdings" pitchFamily="2" charset="2"/>
              <a:buChar char="ü"/>
              <a:tabLst/>
              <a:defRPr/>
            </a:pPr>
            <a:r>
              <a:rPr kumimoji="0" lang="ar-DZ" sz="2800" b="1" i="0" u="none" strike="noStrike" kern="1200" cap="none" spc="0" normalizeH="0" baseline="0" noProof="0" dirty="0" smtClean="0">
                <a:ln>
                  <a:noFill/>
                </a:ln>
                <a:solidFill>
                  <a:schemeClr val="bg1"/>
                </a:solidFill>
                <a:effectLst/>
                <a:uLnTx/>
                <a:uFillTx/>
                <a:latin typeface="+mn-lt"/>
                <a:ea typeface="+mn-ea"/>
                <a:cs typeface="+mn-cs"/>
              </a:rPr>
              <a:t> </a:t>
            </a:r>
            <a:r>
              <a:rPr kumimoji="0" lang="ar-SA" sz="2800" b="1" i="0" u="none" strike="noStrike" kern="1200" cap="none" spc="0" normalizeH="0" baseline="0" noProof="0" dirty="0" smtClean="0">
                <a:ln>
                  <a:noFill/>
                </a:ln>
                <a:solidFill>
                  <a:schemeClr val="bg1"/>
                </a:solidFill>
                <a:effectLst/>
                <a:uLnTx/>
                <a:uFillTx/>
                <a:latin typeface="+mn-lt"/>
                <a:ea typeface="+mn-ea"/>
                <a:cs typeface="+mn-cs"/>
              </a:rPr>
              <a:t>الضريبة على الأرباح= 700( 0.20) = 140 تضاف لـ </a:t>
            </a:r>
            <a:r>
              <a:rPr kumimoji="0" lang="ar-SA" sz="2800" b="1" i="0" u="none" strike="noStrike" kern="1200" cap="none" spc="0" normalizeH="0" baseline="0" noProof="0" dirty="0" err="1" smtClean="0">
                <a:ln>
                  <a:noFill/>
                </a:ln>
                <a:solidFill>
                  <a:schemeClr val="bg1"/>
                </a:solidFill>
                <a:effectLst/>
                <a:uLnTx/>
                <a:uFillTx/>
                <a:latin typeface="+mn-lt"/>
                <a:ea typeface="+mn-ea"/>
                <a:cs typeface="+mn-cs"/>
              </a:rPr>
              <a:t>ح</a:t>
            </a:r>
            <a:r>
              <a:rPr kumimoji="0" lang="ar-SA" sz="2800" b="1" i="0" u="none" strike="noStrike" kern="1200" cap="none" spc="0" normalizeH="0" baseline="0" noProof="0" dirty="0" smtClean="0">
                <a:ln>
                  <a:noFill/>
                </a:ln>
                <a:solidFill>
                  <a:schemeClr val="bg1"/>
                </a:solidFill>
                <a:effectLst/>
                <a:uLnTx/>
                <a:uFillTx/>
                <a:latin typeface="+mn-lt"/>
                <a:ea typeface="+mn-ea"/>
                <a:cs typeface="+mn-cs"/>
              </a:rPr>
              <a:t> 444: الدولة ضرائب على النتائج ضمن موارد جارية خارج الاستغلال.</a:t>
            </a:r>
            <a:endParaRPr kumimoji="0" lang="fr-FR" sz="2800" b="1" i="0" u="none" strike="noStrike" kern="1200" cap="none" spc="0" normalizeH="0" baseline="0" noProof="0" dirty="0" smtClean="0">
              <a:ln>
                <a:noFill/>
              </a:ln>
              <a:solidFill>
                <a:schemeClr val="bg1"/>
              </a:solidFill>
              <a:effectLst/>
              <a:uLnTx/>
              <a:uFillTx/>
              <a:latin typeface="+mn-lt"/>
              <a:ea typeface="+mn-ea"/>
              <a:cs typeface="+mn-cs"/>
            </a:endParaRPr>
          </a:p>
          <a:p>
            <a:pPr marL="548640" marR="0" lvl="0" indent="-411480" algn="just" defTabSz="914400" rtl="1" eaLnBrk="1" fontAlgn="auto" latinLnBrk="0" hangingPunct="1">
              <a:lnSpc>
                <a:spcPct val="100000"/>
              </a:lnSpc>
              <a:spcBef>
                <a:spcPct val="20000"/>
              </a:spcBef>
              <a:spcAft>
                <a:spcPts val="0"/>
              </a:spcAft>
              <a:buClr>
                <a:schemeClr val="tx1">
                  <a:shade val="95000"/>
                </a:schemeClr>
              </a:buClr>
              <a:buSzPct val="65000"/>
              <a:buFont typeface="Wingdings 2"/>
              <a:buNone/>
              <a:tabLst/>
              <a:defRPr/>
            </a:pPr>
            <a:endParaRPr kumimoji="0" lang="fr-FR" sz="2800" b="1" i="0" u="none" strike="noStrike" kern="1200" cap="none" spc="0" normalizeH="0" baseline="0" noProof="0" dirty="0">
              <a:ln>
                <a:noFill/>
              </a:ln>
              <a:solidFill>
                <a:schemeClr val="bg1"/>
              </a:solidFill>
              <a:effectLst/>
              <a:uLnTx/>
              <a:uFillTx/>
              <a:latin typeface="+mn-lt"/>
              <a:ea typeface="+mn-ea"/>
              <a:cs typeface="+mn-cs"/>
            </a:endParaRPr>
          </a:p>
        </p:txBody>
      </p:sp>
      <p:sp>
        <p:nvSpPr>
          <p:cNvPr id="7" name="Espace réservé du contenu 2"/>
          <p:cNvSpPr txBox="1">
            <a:spLocks/>
          </p:cNvSpPr>
          <p:nvPr/>
        </p:nvSpPr>
        <p:spPr>
          <a:xfrm>
            <a:off x="457200" y="4953000"/>
            <a:ext cx="7924800" cy="1143000"/>
          </a:xfrm>
          <a:prstGeom prst="rect">
            <a:avLst/>
          </a:prstGeom>
        </p:spPr>
        <p:txBody>
          <a:bodyPr vert="horz">
            <a:normAutofit/>
          </a:bodyPr>
          <a:lstStyle/>
          <a:p>
            <a:pPr marL="1588" marR="0" lvl="0" indent="26988" algn="just" defTabSz="914400" rtl="1" eaLnBrk="1" fontAlgn="auto" latinLnBrk="0" hangingPunct="1">
              <a:lnSpc>
                <a:spcPct val="100000"/>
              </a:lnSpc>
              <a:spcBef>
                <a:spcPct val="20000"/>
              </a:spcBef>
              <a:spcAft>
                <a:spcPts val="0"/>
              </a:spcAft>
              <a:buClr>
                <a:srgbClr val="C00000"/>
              </a:buClr>
              <a:buSzPct val="80000"/>
              <a:buFont typeface="Wingdings" pitchFamily="2" charset="2"/>
              <a:buChar char="ü"/>
              <a:tabLst/>
              <a:defRPr/>
            </a:pPr>
            <a:r>
              <a:rPr kumimoji="0" lang="ar-DZ" sz="2800" b="1" i="0" u="none" strike="noStrike" kern="1200" cap="none" spc="0" normalizeH="0" baseline="0" noProof="0" dirty="0" smtClean="0">
                <a:ln>
                  <a:noFill/>
                </a:ln>
                <a:solidFill>
                  <a:schemeClr val="bg1"/>
                </a:solidFill>
                <a:effectLst/>
                <a:uLnTx/>
                <a:uFillTx/>
                <a:latin typeface="+mn-lt"/>
                <a:ea typeface="+mn-ea"/>
                <a:cs typeface="+mn-cs"/>
              </a:rPr>
              <a:t> </a:t>
            </a:r>
            <a:r>
              <a:rPr kumimoji="0" lang="ar-SA" sz="2800" b="1" i="0" u="none" strike="noStrike" kern="1200" cap="none" spc="0" normalizeH="0" baseline="0" noProof="0" dirty="0" smtClean="0">
                <a:ln>
                  <a:noFill/>
                </a:ln>
                <a:solidFill>
                  <a:schemeClr val="bg1"/>
                </a:solidFill>
                <a:effectLst/>
                <a:uLnTx/>
                <a:uFillTx/>
                <a:latin typeface="+mn-lt"/>
                <a:ea typeface="+mn-ea"/>
                <a:cs typeface="+mn-cs"/>
              </a:rPr>
              <a:t>والباقي= 700- 140= 560 تضاف للاحتياطات ضمن الموارد الدائمة.</a:t>
            </a:r>
            <a:endParaRPr kumimoji="0" lang="fr-FR" sz="2800" b="1" i="0" u="none" strike="noStrike" kern="1200" cap="none" spc="0" normalizeH="0" baseline="0" noProof="0" dirty="0" smtClean="0">
              <a:ln>
                <a:noFill/>
              </a:ln>
              <a:solidFill>
                <a:schemeClr val="bg1"/>
              </a:solidFill>
              <a:effectLst/>
              <a:uLnTx/>
              <a:uFillTx/>
              <a:latin typeface="+mn-lt"/>
              <a:ea typeface="+mn-ea"/>
              <a:cs typeface="+mn-cs"/>
            </a:endParaRPr>
          </a:p>
          <a:p>
            <a:pPr marL="548640" marR="0" lvl="0" indent="-411480" algn="just" defTabSz="914400" rtl="1" eaLnBrk="1" fontAlgn="auto" latinLnBrk="0" hangingPunct="1">
              <a:lnSpc>
                <a:spcPct val="100000"/>
              </a:lnSpc>
              <a:spcBef>
                <a:spcPct val="20000"/>
              </a:spcBef>
              <a:spcAft>
                <a:spcPts val="0"/>
              </a:spcAft>
              <a:buClr>
                <a:srgbClr val="C00000"/>
              </a:buClr>
              <a:buSzPct val="65000"/>
              <a:buFont typeface="Wingdings 2"/>
              <a:buNone/>
              <a:tabLst/>
              <a:defRPr/>
            </a:pPr>
            <a:endParaRPr kumimoji="0" lang="fr-FR" sz="2800" b="1" i="0" u="none" strike="noStrike" kern="1200" cap="none" spc="0" normalizeH="0" baseline="0" noProof="0" dirty="0">
              <a:ln>
                <a:noFill/>
              </a:ln>
              <a:solidFill>
                <a:schemeClr val="bg1"/>
              </a:solidFill>
              <a:effectLst/>
              <a:uLnTx/>
              <a:uFillTx/>
              <a:latin typeface="+mn-lt"/>
              <a:ea typeface="+mn-ea"/>
              <a:cs typeface="+mn-cs"/>
            </a:endParaRPr>
          </a:p>
        </p:txBody>
      </p:sp>
    </p:spTree>
  </p:cSld>
  <p:clrMapOvr>
    <a:masterClrMapping/>
  </p:clrMapOvr>
  <p:transition>
    <p:pull dir="ld"/>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57200"/>
            <a:ext cx="8229600" cy="762000"/>
          </a:xfrm>
        </p:spPr>
        <p:txBody>
          <a:bodyPr/>
          <a:lstStyle/>
          <a:p>
            <a:pPr marL="0" indent="0" algn="just" rtl="1">
              <a:buNone/>
            </a:pPr>
            <a:r>
              <a:rPr lang="ar-DZ" b="1" dirty="0" smtClean="0">
                <a:solidFill>
                  <a:srgbClr val="FF0000"/>
                </a:solidFill>
              </a:rPr>
              <a:t>6. </a:t>
            </a:r>
            <a:r>
              <a:rPr lang="ar-SA" b="1" dirty="0" smtClean="0">
                <a:solidFill>
                  <a:srgbClr val="FF0000"/>
                </a:solidFill>
              </a:rPr>
              <a:t>تسديد قسط من القروض المصرفية: 17200 في 2020:</a:t>
            </a:r>
            <a:endParaRPr lang="fr-FR" b="1" dirty="0" smtClean="0">
              <a:solidFill>
                <a:srgbClr val="FF0000"/>
              </a:solidFill>
            </a:endParaRPr>
          </a:p>
          <a:p>
            <a:endParaRPr lang="fr-FR" dirty="0"/>
          </a:p>
        </p:txBody>
      </p:sp>
      <p:sp>
        <p:nvSpPr>
          <p:cNvPr id="4" name="Espace réservé du contenu 2"/>
          <p:cNvSpPr txBox="1">
            <a:spLocks/>
          </p:cNvSpPr>
          <p:nvPr/>
        </p:nvSpPr>
        <p:spPr>
          <a:xfrm>
            <a:off x="457200" y="1447800"/>
            <a:ext cx="8229600" cy="1143000"/>
          </a:xfrm>
          <a:prstGeom prst="rect">
            <a:avLst/>
          </a:prstGeom>
        </p:spPr>
        <p:txBody>
          <a:bodyPr vert="horz">
            <a:normAutofit/>
          </a:bodyPr>
          <a:lstStyle/>
          <a:p>
            <a:pPr marL="0" marR="0" lvl="0" indent="0" algn="just" defTabSz="914400" rtl="1" eaLnBrk="1" fontAlgn="auto" latinLnBrk="0" hangingPunct="1">
              <a:lnSpc>
                <a:spcPct val="100000"/>
              </a:lnSpc>
              <a:spcBef>
                <a:spcPct val="20000"/>
              </a:spcBef>
              <a:spcAft>
                <a:spcPts val="0"/>
              </a:spcAft>
              <a:buClr>
                <a:srgbClr val="FF0000"/>
              </a:buClr>
              <a:buSzPct val="80000"/>
              <a:buFont typeface="Wingdings" pitchFamily="2" charset="2"/>
              <a:buChar char="v"/>
              <a:tabLst/>
              <a:defRPr/>
            </a:pPr>
            <a:r>
              <a:rPr kumimoji="0" lang="ar-DZ" sz="2800" b="1" i="0" u="none" strike="noStrike" kern="1200" cap="none" spc="0" normalizeH="0" baseline="0" noProof="0" dirty="0" smtClean="0">
                <a:ln>
                  <a:noFill/>
                </a:ln>
                <a:solidFill>
                  <a:schemeClr val="bg1"/>
                </a:solidFill>
                <a:effectLst/>
                <a:uLnTx/>
                <a:uFillTx/>
                <a:latin typeface="+mn-lt"/>
                <a:ea typeface="+mn-ea"/>
                <a:cs typeface="+mn-cs"/>
              </a:rPr>
              <a:t> </a:t>
            </a:r>
            <a:r>
              <a:rPr kumimoji="0" lang="ar-SA" sz="2800" b="1" i="0" u="none" strike="noStrike" kern="1200" cap="none" spc="0" normalizeH="0" baseline="0" noProof="0" dirty="0" smtClean="0">
                <a:ln>
                  <a:noFill/>
                </a:ln>
                <a:solidFill>
                  <a:schemeClr val="bg1"/>
                </a:solidFill>
                <a:effectLst/>
                <a:uLnTx/>
                <a:uFillTx/>
                <a:latin typeface="+mn-lt"/>
                <a:ea typeface="+mn-ea"/>
                <a:cs typeface="+mn-cs"/>
              </a:rPr>
              <a:t>قسط القروض المصرفية المزمع تسديده: 17200 يضاف لموار جارية خارج الاستغلال.</a:t>
            </a:r>
            <a:endParaRPr kumimoji="0" lang="fr-FR" sz="2800" b="1" i="0" u="none" strike="noStrike" kern="1200" cap="none" spc="0" normalizeH="0" baseline="0" noProof="0" dirty="0" smtClean="0">
              <a:ln>
                <a:noFill/>
              </a:ln>
              <a:solidFill>
                <a:schemeClr val="bg1"/>
              </a:solidFill>
              <a:effectLst/>
              <a:uLnTx/>
              <a:uFillTx/>
              <a:latin typeface="+mn-lt"/>
              <a:ea typeface="+mn-ea"/>
              <a:cs typeface="+mn-cs"/>
            </a:endParaRPr>
          </a:p>
        </p:txBody>
      </p:sp>
      <p:sp>
        <p:nvSpPr>
          <p:cNvPr id="5" name="Espace réservé du contenu 2"/>
          <p:cNvSpPr txBox="1">
            <a:spLocks/>
          </p:cNvSpPr>
          <p:nvPr/>
        </p:nvSpPr>
        <p:spPr>
          <a:xfrm>
            <a:off x="457200" y="2743200"/>
            <a:ext cx="8229600" cy="990600"/>
          </a:xfrm>
          <a:prstGeom prst="rect">
            <a:avLst/>
          </a:prstGeom>
        </p:spPr>
        <p:txBody>
          <a:bodyPr vert="horz">
            <a:normAutofit/>
          </a:bodyPr>
          <a:lstStyle/>
          <a:p>
            <a:pPr marL="0" marR="0" lvl="0" indent="0" algn="just" defTabSz="914400" rtl="1" eaLnBrk="1" fontAlgn="auto" latinLnBrk="0" hangingPunct="1">
              <a:lnSpc>
                <a:spcPct val="100000"/>
              </a:lnSpc>
              <a:spcBef>
                <a:spcPct val="20000"/>
              </a:spcBef>
              <a:spcAft>
                <a:spcPts val="0"/>
              </a:spcAft>
              <a:buClr>
                <a:srgbClr val="FF0000"/>
              </a:buClr>
              <a:buSzPct val="80000"/>
              <a:buFont typeface="Wingdings" pitchFamily="2" charset="2"/>
              <a:buChar char="v"/>
              <a:tabLst/>
              <a:defRPr/>
            </a:pPr>
            <a:r>
              <a:rPr kumimoji="0" lang="ar-DZ" sz="2800" b="1" i="0" u="none" strike="noStrike" kern="1200" cap="none" spc="0" normalizeH="0" baseline="0" noProof="0" dirty="0" smtClean="0">
                <a:ln>
                  <a:noFill/>
                </a:ln>
                <a:solidFill>
                  <a:schemeClr val="bg1"/>
                </a:solidFill>
                <a:effectLst/>
                <a:uLnTx/>
                <a:uFillTx/>
                <a:latin typeface="+mn-lt"/>
                <a:ea typeface="+mn-ea"/>
                <a:cs typeface="+mn-cs"/>
              </a:rPr>
              <a:t> </a:t>
            </a:r>
            <a:r>
              <a:rPr kumimoji="0" lang="ar-SA" sz="2800" b="1" i="0" u="none" strike="noStrike" kern="1200" cap="none" spc="0" normalizeH="0" baseline="0" noProof="0" dirty="0" smtClean="0">
                <a:ln>
                  <a:noFill/>
                </a:ln>
                <a:solidFill>
                  <a:schemeClr val="bg1"/>
                </a:solidFill>
                <a:effectLst/>
                <a:uLnTx/>
                <a:uFillTx/>
                <a:latin typeface="+mn-lt"/>
                <a:ea typeface="+mn-ea"/>
                <a:cs typeface="+mn-cs"/>
              </a:rPr>
              <a:t>والباقي= 47200- 17200 = 30000 يبقى على حاله ضمن قروض مصرفية طويلة في الموارد الدائمة.</a:t>
            </a:r>
            <a:endParaRPr kumimoji="0" lang="fr-FR" sz="2800" b="1" i="0" u="none" strike="noStrike" kern="1200" cap="none" spc="0" normalizeH="0" baseline="0" noProof="0" dirty="0" smtClean="0">
              <a:ln>
                <a:noFill/>
              </a:ln>
              <a:solidFill>
                <a:schemeClr val="bg1"/>
              </a:solidFill>
              <a:effectLst/>
              <a:uLnTx/>
              <a:uFillTx/>
              <a:latin typeface="+mn-lt"/>
              <a:ea typeface="+mn-ea"/>
              <a:cs typeface="+mn-cs"/>
            </a:endParaRPr>
          </a:p>
          <a:p>
            <a:pPr marL="548640" marR="0" lvl="0" indent="-411480" algn="l" defTabSz="914400" rtl="0" eaLnBrk="1" fontAlgn="auto" latinLnBrk="0" hangingPunct="1">
              <a:lnSpc>
                <a:spcPct val="100000"/>
              </a:lnSpc>
              <a:spcBef>
                <a:spcPct val="20000"/>
              </a:spcBef>
              <a:spcAft>
                <a:spcPts val="0"/>
              </a:spcAft>
              <a:buClr>
                <a:schemeClr val="tx1">
                  <a:shade val="95000"/>
                </a:schemeClr>
              </a:buClr>
              <a:buSzPct val="65000"/>
              <a:buFont typeface="Wingdings 2"/>
              <a:buChar char=""/>
              <a:tabLst/>
              <a:defRPr/>
            </a:pPr>
            <a:endParaRPr kumimoji="0" lang="fr-FR" sz="28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p:pull dir="lu"/>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04800" y="381000"/>
            <a:ext cx="8382000" cy="6172200"/>
          </a:xfrm>
        </p:spPr>
        <p:txBody>
          <a:bodyPr>
            <a:normAutofit fontScale="92500" lnSpcReduction="10000"/>
          </a:bodyPr>
          <a:lstStyle/>
          <a:p>
            <a:pPr marL="31750" indent="-31750" algn="just" rtl="1">
              <a:buNone/>
            </a:pPr>
            <a:r>
              <a:rPr lang="ar-SA" sz="3200" b="1" dirty="0" smtClean="0">
                <a:solidFill>
                  <a:srgbClr val="FF0000"/>
                </a:solidFill>
              </a:rPr>
              <a:t>حساب المجاميع:</a:t>
            </a:r>
            <a:endParaRPr lang="fr-FR" sz="3200" b="1" dirty="0" smtClean="0">
              <a:solidFill>
                <a:srgbClr val="FF0000"/>
              </a:solidFill>
            </a:endParaRPr>
          </a:p>
          <a:p>
            <a:pPr marL="31750" lvl="0" indent="249238" algn="just" rtl="1">
              <a:buClr>
                <a:srgbClr val="FF0000"/>
              </a:buClr>
              <a:buSzPct val="80000"/>
              <a:buFont typeface="Wingdings" pitchFamily="2" charset="2"/>
              <a:buChar char="§"/>
            </a:pPr>
            <a:r>
              <a:rPr lang="ar-SA" b="1" dirty="0" smtClean="0">
                <a:solidFill>
                  <a:schemeClr val="bg1"/>
                </a:solidFill>
              </a:rPr>
              <a:t>اهتلاكات ومؤونات= 78990 + 32000= 110990 ضمن أموال خاصة (موارد دائمة).</a:t>
            </a:r>
            <a:endParaRPr lang="fr-FR" b="1" dirty="0" smtClean="0">
              <a:solidFill>
                <a:schemeClr val="bg1"/>
              </a:solidFill>
            </a:endParaRPr>
          </a:p>
          <a:p>
            <a:pPr marL="31750" lvl="0" indent="249238" algn="just" rtl="1">
              <a:buClr>
                <a:srgbClr val="FF0000"/>
              </a:buClr>
              <a:buSzPct val="80000"/>
              <a:buFont typeface="Wingdings" pitchFamily="2" charset="2"/>
              <a:buChar char="§"/>
            </a:pPr>
            <a:r>
              <a:rPr lang="ar-SA" b="1" dirty="0" smtClean="0">
                <a:solidFill>
                  <a:schemeClr val="bg1"/>
                </a:solidFill>
              </a:rPr>
              <a:t>احتياطات = 5200 + 60000+ 560 = 65760 ضمن أموال خاصة (موارد دائمة).</a:t>
            </a:r>
            <a:endParaRPr lang="fr-FR" b="1" dirty="0" smtClean="0">
              <a:solidFill>
                <a:schemeClr val="bg1"/>
              </a:solidFill>
            </a:endParaRPr>
          </a:p>
          <a:p>
            <a:pPr marL="31750" lvl="0" indent="249238" algn="just" rtl="1">
              <a:buClr>
                <a:srgbClr val="FF0000"/>
              </a:buClr>
              <a:buSzPct val="80000"/>
              <a:buFont typeface="Wingdings" pitchFamily="2" charset="2"/>
              <a:buChar char="§"/>
            </a:pPr>
            <a:r>
              <a:rPr lang="ar-SA" b="1" dirty="0" smtClean="0">
                <a:solidFill>
                  <a:schemeClr val="bg1"/>
                </a:solidFill>
              </a:rPr>
              <a:t>معدات نقل= 60200 + 80000= 140200 ضمن استخدامات مستقرة.</a:t>
            </a:r>
            <a:endParaRPr lang="fr-FR" b="1" dirty="0" smtClean="0">
              <a:solidFill>
                <a:schemeClr val="bg1"/>
              </a:solidFill>
            </a:endParaRPr>
          </a:p>
          <a:p>
            <a:pPr marL="31750" lvl="0" indent="249238" algn="just" rtl="1">
              <a:buClr>
                <a:srgbClr val="FF0000"/>
              </a:buClr>
              <a:buSzPct val="80000"/>
              <a:buFont typeface="Wingdings" pitchFamily="2" charset="2"/>
              <a:buChar char="§"/>
            </a:pPr>
            <a:r>
              <a:rPr lang="ar-SA" b="1" dirty="0" smtClean="0">
                <a:solidFill>
                  <a:schemeClr val="bg1"/>
                </a:solidFill>
              </a:rPr>
              <a:t>زبائن وح ملحقة = 26270+ 4000= 30270 ضمن استخدامات جارية للاستغلال.</a:t>
            </a:r>
            <a:endParaRPr lang="fr-FR" b="1" dirty="0" smtClean="0">
              <a:solidFill>
                <a:schemeClr val="bg1"/>
              </a:solidFill>
            </a:endParaRPr>
          </a:p>
          <a:p>
            <a:pPr marL="31750" lvl="0" indent="249238" algn="just" rtl="1">
              <a:buClr>
                <a:srgbClr val="FF0000"/>
              </a:buClr>
              <a:buSzPct val="80000"/>
              <a:buFont typeface="Wingdings" pitchFamily="2" charset="2"/>
              <a:buChar char="§"/>
            </a:pPr>
            <a:r>
              <a:rPr lang="ar-SA" b="1" dirty="0" smtClean="0">
                <a:solidFill>
                  <a:schemeClr val="bg1"/>
                </a:solidFill>
              </a:rPr>
              <a:t>اعتمادات جارية للبنك= 3000+ 4000= 7000</a:t>
            </a:r>
            <a:r>
              <a:rPr lang="ar-DZ" b="1" dirty="0" smtClean="0">
                <a:solidFill>
                  <a:schemeClr val="bg1"/>
                </a:solidFill>
              </a:rPr>
              <a:t> ضمن موارد جارية للخزينة</a:t>
            </a:r>
            <a:endParaRPr lang="fr-FR" b="1" dirty="0" smtClean="0">
              <a:solidFill>
                <a:schemeClr val="bg1"/>
              </a:solidFill>
            </a:endParaRPr>
          </a:p>
          <a:p>
            <a:pPr marL="31750" lvl="0" indent="249238" algn="just" rtl="1">
              <a:buClr>
                <a:srgbClr val="FF0000"/>
              </a:buClr>
              <a:buSzPct val="80000"/>
              <a:buFont typeface="Wingdings" pitchFamily="2" charset="2"/>
              <a:buChar char="§"/>
            </a:pPr>
            <a:r>
              <a:rPr lang="ar-SA" b="1" dirty="0" smtClean="0">
                <a:solidFill>
                  <a:schemeClr val="bg1"/>
                </a:solidFill>
              </a:rPr>
              <a:t>دولة: ضرائب على النتائج = 10860+ 140 = 11000</a:t>
            </a:r>
            <a:r>
              <a:rPr lang="ar-DZ" b="1" dirty="0" smtClean="0">
                <a:solidFill>
                  <a:schemeClr val="bg1"/>
                </a:solidFill>
              </a:rPr>
              <a:t> ضمن موارد خارج الاستغلال.</a:t>
            </a:r>
            <a:endParaRPr lang="fr-FR" b="1" dirty="0" smtClean="0">
              <a:solidFill>
                <a:schemeClr val="bg1"/>
              </a:solidFill>
            </a:endParaRPr>
          </a:p>
          <a:p>
            <a:pPr marL="31750" indent="-31750" algn="just" rtl="1">
              <a:buNone/>
            </a:pPr>
            <a:r>
              <a:rPr lang="ar-SA" b="1" dirty="0" smtClean="0">
                <a:solidFill>
                  <a:srgbClr val="FF0000"/>
                </a:solidFill>
              </a:rPr>
              <a:t>ملاحظة: </a:t>
            </a:r>
            <a:r>
              <a:rPr lang="ar-SA" b="1" dirty="0" smtClean="0">
                <a:solidFill>
                  <a:schemeClr val="bg1"/>
                </a:solidFill>
              </a:rPr>
              <a:t>حساب نتيجة صافية للدورة 120000 يختفي.</a:t>
            </a:r>
            <a:endParaRPr lang="fr-FR" b="1" dirty="0" smtClean="0">
              <a:solidFill>
                <a:schemeClr val="bg1"/>
              </a:solidFill>
            </a:endParaRPr>
          </a:p>
          <a:p>
            <a:pPr marL="31750" indent="-31750" algn="just" rtl="1">
              <a:buNone/>
            </a:pPr>
            <a:r>
              <a:rPr lang="ar-SA" b="1" dirty="0" smtClean="0">
                <a:solidFill>
                  <a:srgbClr val="FF0000"/>
                </a:solidFill>
              </a:rPr>
              <a:t>حسابات جديدة تظهر: </a:t>
            </a:r>
            <a:r>
              <a:rPr lang="ar-SA" b="1" dirty="0" smtClean="0">
                <a:solidFill>
                  <a:schemeClr val="bg1"/>
                </a:solidFill>
              </a:rPr>
              <a:t>....</a:t>
            </a:r>
            <a:endParaRPr lang="fr-FR" b="1" dirty="0" smtClean="0">
              <a:solidFill>
                <a:schemeClr val="bg1"/>
              </a:solidFill>
            </a:endParaRPr>
          </a:p>
          <a:p>
            <a:pPr algn="just">
              <a:buNone/>
            </a:pPr>
            <a:endParaRPr lang="fr-FR" b="1" dirty="0">
              <a:solidFill>
                <a:schemeClr val="bg1"/>
              </a:solidFill>
            </a:endParaRPr>
          </a:p>
        </p:txBody>
      </p:sp>
    </p:spTree>
  </p:cSld>
  <p:clrMapOvr>
    <a:masterClrMapping/>
  </p:clrMapOvr>
  <p:transition>
    <p:pull dir="rd"/>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au 3"/>
          <p:cNvGraphicFramePr>
            <a:graphicFrameLocks noGrp="1"/>
          </p:cNvGraphicFramePr>
          <p:nvPr/>
        </p:nvGraphicFramePr>
        <p:xfrm>
          <a:off x="304800" y="0"/>
          <a:ext cx="8686800" cy="7325591"/>
        </p:xfrm>
        <a:graphic>
          <a:graphicData uri="http://schemas.openxmlformats.org/drawingml/2006/table">
            <a:tbl>
              <a:tblPr rtl="1"/>
              <a:tblGrid>
                <a:gridCol w="3124200"/>
                <a:gridCol w="1193801"/>
                <a:gridCol w="3149600"/>
                <a:gridCol w="1219199"/>
              </a:tblGrid>
              <a:tr h="0">
                <a:tc>
                  <a:txBody>
                    <a:bodyPr/>
                    <a:lstStyle/>
                    <a:p>
                      <a:pPr marL="0" marR="0" algn="ctr" rtl="1">
                        <a:spcBef>
                          <a:spcPts val="0"/>
                        </a:spcBef>
                        <a:spcAft>
                          <a:spcPts val="0"/>
                        </a:spcAft>
                      </a:pPr>
                      <a:r>
                        <a:rPr lang="ar-SA" sz="2000" b="1" dirty="0">
                          <a:solidFill>
                            <a:schemeClr val="bg1"/>
                          </a:solidFill>
                          <a:latin typeface="Times New Roman"/>
                          <a:ea typeface="Times New Roman"/>
                          <a:cs typeface="+mn-cs"/>
                        </a:rPr>
                        <a:t>الاستخدامات</a:t>
                      </a:r>
                      <a:endParaRPr lang="fr-FR" sz="2000" b="1" dirty="0">
                        <a:solidFill>
                          <a:schemeClr val="bg1"/>
                        </a:solidFill>
                        <a:latin typeface="Times New Roman"/>
                        <a:ea typeface="Times New Roman"/>
                        <a:cs typeface="+mn-cs"/>
                      </a:endParaRPr>
                    </a:p>
                  </a:txBody>
                  <a:tcPr marL="59377" marR="593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spcBef>
                          <a:spcPts val="0"/>
                        </a:spcBef>
                        <a:spcAft>
                          <a:spcPts val="0"/>
                        </a:spcAft>
                      </a:pPr>
                      <a:r>
                        <a:rPr lang="ar-SA" sz="2000" b="1">
                          <a:solidFill>
                            <a:schemeClr val="bg1"/>
                          </a:solidFill>
                          <a:latin typeface="Times New Roman"/>
                          <a:ea typeface="Times New Roman"/>
                          <a:cs typeface="+mn-cs"/>
                        </a:rPr>
                        <a:t>المبالغ</a:t>
                      </a:r>
                      <a:endParaRPr lang="fr-FR" sz="2000" b="1">
                        <a:solidFill>
                          <a:schemeClr val="bg1"/>
                        </a:solidFill>
                        <a:latin typeface="Times New Roman"/>
                        <a:ea typeface="Times New Roman"/>
                        <a:cs typeface="+mn-cs"/>
                      </a:endParaRPr>
                    </a:p>
                  </a:txBody>
                  <a:tcPr marL="59377" marR="593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spcBef>
                          <a:spcPts val="0"/>
                        </a:spcBef>
                        <a:spcAft>
                          <a:spcPts val="0"/>
                        </a:spcAft>
                      </a:pPr>
                      <a:r>
                        <a:rPr lang="ar-SA" sz="2000" b="1" dirty="0">
                          <a:solidFill>
                            <a:schemeClr val="bg1"/>
                          </a:solidFill>
                          <a:latin typeface="Times New Roman"/>
                          <a:ea typeface="Times New Roman"/>
                          <a:cs typeface="+mn-cs"/>
                        </a:rPr>
                        <a:t>الموارد</a:t>
                      </a:r>
                      <a:endParaRPr lang="fr-FR" sz="2000" b="1" dirty="0">
                        <a:solidFill>
                          <a:schemeClr val="bg1"/>
                        </a:solidFill>
                        <a:latin typeface="Times New Roman"/>
                        <a:ea typeface="Times New Roman"/>
                        <a:cs typeface="+mn-cs"/>
                      </a:endParaRPr>
                    </a:p>
                  </a:txBody>
                  <a:tcPr marL="59377" marR="593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spcBef>
                          <a:spcPts val="0"/>
                        </a:spcBef>
                        <a:spcAft>
                          <a:spcPts val="0"/>
                        </a:spcAft>
                      </a:pPr>
                      <a:r>
                        <a:rPr lang="ar-SA" sz="2000" b="1">
                          <a:solidFill>
                            <a:schemeClr val="bg1"/>
                          </a:solidFill>
                          <a:latin typeface="Times New Roman"/>
                          <a:ea typeface="Times New Roman"/>
                          <a:cs typeface="+mn-cs"/>
                        </a:rPr>
                        <a:t>المبالغ</a:t>
                      </a:r>
                      <a:endParaRPr lang="fr-FR" sz="2000" b="1">
                        <a:solidFill>
                          <a:schemeClr val="bg1"/>
                        </a:solidFill>
                        <a:latin typeface="Times New Roman"/>
                        <a:ea typeface="Times New Roman"/>
                        <a:cs typeface="+mn-cs"/>
                      </a:endParaRPr>
                    </a:p>
                  </a:txBody>
                  <a:tcPr marL="59377" marR="593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875809">
                <a:tc>
                  <a:txBody>
                    <a:bodyPr/>
                    <a:lstStyle/>
                    <a:p>
                      <a:pPr marL="0" marR="0" algn="ctr" rtl="1">
                        <a:spcBef>
                          <a:spcPts val="0"/>
                        </a:spcBef>
                        <a:spcAft>
                          <a:spcPts val="0"/>
                        </a:spcAft>
                      </a:pPr>
                      <a:r>
                        <a:rPr lang="ar-SA" sz="2000" b="1" dirty="0">
                          <a:solidFill>
                            <a:srgbClr val="FF0000"/>
                          </a:solidFill>
                          <a:latin typeface="Times New Roman"/>
                          <a:ea typeface="Times New Roman"/>
                          <a:cs typeface="+mn-cs"/>
                        </a:rPr>
                        <a:t>استخدامات مستقرة</a:t>
                      </a:r>
                      <a:endParaRPr lang="fr-FR" sz="2000" b="1" dirty="0">
                        <a:solidFill>
                          <a:srgbClr val="FF0000"/>
                        </a:solidFill>
                        <a:latin typeface="Times New Roman"/>
                        <a:ea typeface="Times New Roman"/>
                        <a:cs typeface="+mn-cs"/>
                      </a:endParaRPr>
                    </a:p>
                    <a:p>
                      <a:pPr marL="0" marR="0" algn="just" rtl="1">
                        <a:spcBef>
                          <a:spcPts val="0"/>
                        </a:spcBef>
                        <a:spcAft>
                          <a:spcPts val="0"/>
                        </a:spcAft>
                      </a:pPr>
                      <a:r>
                        <a:rPr lang="ar-SA" sz="2000" b="1" dirty="0">
                          <a:solidFill>
                            <a:schemeClr val="bg1"/>
                          </a:solidFill>
                          <a:latin typeface="Times New Roman"/>
                          <a:ea typeface="Times New Roman"/>
                          <a:cs typeface="+mn-cs"/>
                        </a:rPr>
                        <a:t>تثبيتات </a:t>
                      </a:r>
                      <a:r>
                        <a:rPr lang="ar-SA" sz="2000" b="1" dirty="0" err="1">
                          <a:solidFill>
                            <a:schemeClr val="bg1"/>
                          </a:solidFill>
                          <a:latin typeface="Times New Roman"/>
                          <a:ea typeface="Times New Roman"/>
                          <a:cs typeface="+mn-cs"/>
                        </a:rPr>
                        <a:t>غ</a:t>
                      </a:r>
                      <a:r>
                        <a:rPr lang="ar-SA" sz="2000" b="1" dirty="0">
                          <a:solidFill>
                            <a:schemeClr val="bg1"/>
                          </a:solidFill>
                          <a:latin typeface="Times New Roman"/>
                          <a:ea typeface="Times New Roman"/>
                          <a:cs typeface="+mn-cs"/>
                        </a:rPr>
                        <a:t> ملموسة</a:t>
                      </a:r>
                      <a:endParaRPr lang="fr-FR" sz="2000" b="1" dirty="0">
                        <a:solidFill>
                          <a:schemeClr val="bg1"/>
                        </a:solidFill>
                        <a:latin typeface="Times New Roman"/>
                        <a:ea typeface="Times New Roman"/>
                        <a:cs typeface="+mn-cs"/>
                      </a:endParaRPr>
                    </a:p>
                    <a:p>
                      <a:pPr marL="0" marR="0" algn="just" rtl="1">
                        <a:spcBef>
                          <a:spcPts val="0"/>
                        </a:spcBef>
                        <a:spcAft>
                          <a:spcPts val="0"/>
                        </a:spcAft>
                      </a:pPr>
                      <a:r>
                        <a:rPr lang="ar-SA" sz="2000" b="1" dirty="0">
                          <a:solidFill>
                            <a:schemeClr val="bg1"/>
                          </a:solidFill>
                          <a:latin typeface="Times New Roman"/>
                          <a:ea typeface="Times New Roman"/>
                          <a:cs typeface="+mn-cs"/>
                        </a:rPr>
                        <a:t>    برمجيات معلوماتية</a:t>
                      </a:r>
                      <a:endParaRPr lang="fr-FR" sz="2000" b="1" dirty="0">
                        <a:solidFill>
                          <a:schemeClr val="bg1"/>
                        </a:solidFill>
                        <a:latin typeface="Times New Roman"/>
                        <a:ea typeface="Times New Roman"/>
                        <a:cs typeface="+mn-cs"/>
                      </a:endParaRPr>
                    </a:p>
                    <a:p>
                      <a:pPr marL="0" marR="0" algn="just" rtl="1">
                        <a:spcBef>
                          <a:spcPts val="0"/>
                        </a:spcBef>
                        <a:spcAft>
                          <a:spcPts val="0"/>
                        </a:spcAft>
                      </a:pPr>
                      <a:r>
                        <a:rPr lang="ar-SA" sz="2000" b="1" dirty="0">
                          <a:solidFill>
                            <a:schemeClr val="bg1"/>
                          </a:solidFill>
                          <a:latin typeface="Times New Roman"/>
                          <a:ea typeface="Times New Roman"/>
                          <a:cs typeface="+mn-cs"/>
                        </a:rPr>
                        <a:t>تثبيتات ملموسة(مادية)</a:t>
                      </a:r>
                      <a:endParaRPr lang="fr-FR" sz="2000" b="1" dirty="0">
                        <a:solidFill>
                          <a:schemeClr val="bg1"/>
                        </a:solidFill>
                        <a:latin typeface="Times New Roman"/>
                        <a:ea typeface="Times New Roman"/>
                        <a:cs typeface="+mn-cs"/>
                      </a:endParaRPr>
                    </a:p>
                    <a:p>
                      <a:pPr marL="0" marR="0" algn="just" rtl="1">
                        <a:spcBef>
                          <a:spcPts val="0"/>
                        </a:spcBef>
                        <a:spcAft>
                          <a:spcPts val="0"/>
                        </a:spcAft>
                      </a:pPr>
                      <a:r>
                        <a:rPr lang="ar-SA" sz="2000" b="1" dirty="0">
                          <a:solidFill>
                            <a:schemeClr val="bg1"/>
                          </a:solidFill>
                          <a:latin typeface="Times New Roman"/>
                          <a:ea typeface="Times New Roman"/>
                          <a:cs typeface="+mn-cs"/>
                        </a:rPr>
                        <a:t>    مباني</a:t>
                      </a:r>
                      <a:endParaRPr lang="fr-FR" sz="2000" b="1" dirty="0">
                        <a:solidFill>
                          <a:schemeClr val="bg1"/>
                        </a:solidFill>
                        <a:latin typeface="Times New Roman"/>
                        <a:ea typeface="Times New Roman"/>
                        <a:cs typeface="+mn-cs"/>
                      </a:endParaRPr>
                    </a:p>
                    <a:p>
                      <a:pPr marL="0" marR="0" algn="just" rtl="1">
                        <a:spcBef>
                          <a:spcPts val="0"/>
                        </a:spcBef>
                        <a:spcAft>
                          <a:spcPts val="0"/>
                        </a:spcAft>
                      </a:pPr>
                      <a:r>
                        <a:rPr lang="ar-SA" sz="2000" b="1" dirty="0">
                          <a:solidFill>
                            <a:schemeClr val="bg1"/>
                          </a:solidFill>
                          <a:latin typeface="Times New Roman"/>
                          <a:ea typeface="Times New Roman"/>
                          <a:cs typeface="+mn-cs"/>
                        </a:rPr>
                        <a:t>    معدات نقل</a:t>
                      </a:r>
                      <a:endParaRPr lang="fr-FR" sz="2000" b="1" dirty="0">
                        <a:solidFill>
                          <a:schemeClr val="bg1"/>
                        </a:solidFill>
                        <a:latin typeface="Times New Roman"/>
                        <a:ea typeface="Times New Roman"/>
                        <a:cs typeface="+mn-cs"/>
                      </a:endParaRPr>
                    </a:p>
                    <a:p>
                      <a:pPr marL="0" marR="0" algn="just" rtl="1">
                        <a:spcBef>
                          <a:spcPts val="0"/>
                        </a:spcBef>
                        <a:spcAft>
                          <a:spcPts val="0"/>
                        </a:spcAft>
                      </a:pPr>
                      <a:r>
                        <a:rPr lang="ar-SA" sz="2000" b="1" dirty="0">
                          <a:solidFill>
                            <a:schemeClr val="bg1"/>
                          </a:solidFill>
                          <a:latin typeface="Times New Roman"/>
                          <a:ea typeface="Times New Roman"/>
                          <a:cs typeface="+mn-cs"/>
                        </a:rPr>
                        <a:t>تثبيتات مالية</a:t>
                      </a:r>
                      <a:endParaRPr lang="fr-FR" sz="2000" b="1" dirty="0">
                        <a:solidFill>
                          <a:schemeClr val="bg1"/>
                        </a:solidFill>
                        <a:latin typeface="Times New Roman"/>
                        <a:ea typeface="Times New Roman"/>
                        <a:cs typeface="+mn-cs"/>
                      </a:endParaRPr>
                    </a:p>
                    <a:p>
                      <a:pPr marL="0" marR="0" algn="just" rtl="1">
                        <a:spcBef>
                          <a:spcPts val="0"/>
                        </a:spcBef>
                        <a:spcAft>
                          <a:spcPts val="0"/>
                        </a:spcAft>
                      </a:pPr>
                      <a:r>
                        <a:rPr lang="ar-SA" sz="2000" b="1" dirty="0">
                          <a:solidFill>
                            <a:schemeClr val="bg1"/>
                          </a:solidFill>
                          <a:latin typeface="Times New Roman"/>
                          <a:ea typeface="Times New Roman"/>
                          <a:cs typeface="+mn-cs"/>
                        </a:rPr>
                        <a:t>    سندات مساهمة</a:t>
                      </a:r>
                      <a:endParaRPr lang="fr-FR" sz="2000" b="1" dirty="0">
                        <a:solidFill>
                          <a:schemeClr val="bg1"/>
                        </a:solidFill>
                        <a:latin typeface="Times New Roman"/>
                        <a:ea typeface="Times New Roman"/>
                        <a:cs typeface="+mn-cs"/>
                      </a:endParaRPr>
                    </a:p>
                    <a:p>
                      <a:pPr marL="0" marR="0" algn="ctr" rtl="1">
                        <a:spcBef>
                          <a:spcPts val="0"/>
                        </a:spcBef>
                        <a:spcAft>
                          <a:spcPts val="0"/>
                        </a:spcAft>
                      </a:pPr>
                      <a:endParaRPr lang="ar-DZ" sz="2000" b="1" dirty="0" smtClean="0">
                        <a:solidFill>
                          <a:schemeClr val="bg1"/>
                        </a:solidFill>
                        <a:latin typeface="Times New Roman"/>
                        <a:ea typeface="Times New Roman"/>
                        <a:cs typeface="+mn-cs"/>
                      </a:endParaRPr>
                    </a:p>
                    <a:p>
                      <a:pPr marL="0" marR="0" algn="ctr" rtl="1">
                        <a:spcBef>
                          <a:spcPts val="0"/>
                        </a:spcBef>
                        <a:spcAft>
                          <a:spcPts val="0"/>
                        </a:spcAft>
                      </a:pPr>
                      <a:endParaRPr lang="ar-DZ" sz="2000" b="1" dirty="0" smtClean="0">
                        <a:solidFill>
                          <a:schemeClr val="bg1"/>
                        </a:solidFill>
                        <a:latin typeface="Times New Roman"/>
                        <a:ea typeface="Times New Roman"/>
                        <a:cs typeface="+mn-cs"/>
                      </a:endParaRPr>
                    </a:p>
                    <a:p>
                      <a:pPr marL="0" marR="0" algn="ctr" rtl="1">
                        <a:spcBef>
                          <a:spcPts val="0"/>
                        </a:spcBef>
                        <a:spcAft>
                          <a:spcPts val="0"/>
                        </a:spcAft>
                      </a:pPr>
                      <a:r>
                        <a:rPr lang="ar-SA" sz="2000" b="1" dirty="0" smtClean="0">
                          <a:solidFill>
                            <a:srgbClr val="FF0000"/>
                          </a:solidFill>
                          <a:latin typeface="Times New Roman"/>
                          <a:ea typeface="Times New Roman"/>
                          <a:cs typeface="+mn-cs"/>
                        </a:rPr>
                        <a:t>استخدامات </a:t>
                      </a:r>
                      <a:r>
                        <a:rPr lang="ar-SA" sz="2000" b="1" dirty="0">
                          <a:solidFill>
                            <a:srgbClr val="FF0000"/>
                          </a:solidFill>
                          <a:latin typeface="Times New Roman"/>
                          <a:ea typeface="Times New Roman"/>
                          <a:cs typeface="+mn-cs"/>
                        </a:rPr>
                        <a:t>جارية</a:t>
                      </a:r>
                      <a:endParaRPr lang="fr-FR" sz="2000" b="1" dirty="0">
                        <a:solidFill>
                          <a:srgbClr val="FF0000"/>
                        </a:solidFill>
                        <a:latin typeface="Times New Roman"/>
                        <a:ea typeface="Times New Roman"/>
                        <a:cs typeface="+mn-cs"/>
                      </a:endParaRPr>
                    </a:p>
                    <a:p>
                      <a:pPr marL="0" marR="0" algn="just" rtl="1">
                        <a:spcBef>
                          <a:spcPts val="0"/>
                        </a:spcBef>
                        <a:spcAft>
                          <a:spcPts val="0"/>
                        </a:spcAft>
                      </a:pPr>
                      <a:r>
                        <a:rPr lang="ar-SA" sz="2000" b="1" dirty="0">
                          <a:solidFill>
                            <a:srgbClr val="FF0000"/>
                          </a:solidFill>
                          <a:latin typeface="Times New Roman"/>
                          <a:ea typeface="Times New Roman"/>
                          <a:cs typeface="+mn-cs"/>
                        </a:rPr>
                        <a:t>استخدامات جارية للاستغلال</a:t>
                      </a:r>
                      <a:endParaRPr lang="fr-FR" sz="2000" b="1" dirty="0">
                        <a:solidFill>
                          <a:srgbClr val="FF0000"/>
                        </a:solidFill>
                        <a:latin typeface="Times New Roman"/>
                        <a:ea typeface="Times New Roman"/>
                        <a:cs typeface="+mn-cs"/>
                      </a:endParaRPr>
                    </a:p>
                    <a:p>
                      <a:pPr marL="0" marR="0" algn="just" rtl="1">
                        <a:spcBef>
                          <a:spcPts val="0"/>
                        </a:spcBef>
                        <a:spcAft>
                          <a:spcPts val="0"/>
                        </a:spcAft>
                      </a:pPr>
                      <a:r>
                        <a:rPr lang="ar-SA" sz="2000" b="1" dirty="0">
                          <a:solidFill>
                            <a:schemeClr val="bg1"/>
                          </a:solidFill>
                          <a:latin typeface="Times New Roman"/>
                          <a:ea typeface="Times New Roman"/>
                          <a:cs typeface="+mn-cs"/>
                        </a:rPr>
                        <a:t>   مخزونات بضاعة</a:t>
                      </a:r>
                      <a:endParaRPr lang="fr-FR" sz="2000" b="1" dirty="0">
                        <a:solidFill>
                          <a:schemeClr val="bg1"/>
                        </a:solidFill>
                        <a:latin typeface="Times New Roman"/>
                        <a:ea typeface="Times New Roman"/>
                        <a:cs typeface="+mn-cs"/>
                      </a:endParaRPr>
                    </a:p>
                    <a:p>
                      <a:pPr marL="0" marR="0" algn="just" rtl="1">
                        <a:spcBef>
                          <a:spcPts val="0"/>
                        </a:spcBef>
                        <a:spcAft>
                          <a:spcPts val="0"/>
                        </a:spcAft>
                      </a:pPr>
                      <a:r>
                        <a:rPr lang="ar-SA" sz="2000" b="1" dirty="0">
                          <a:solidFill>
                            <a:schemeClr val="bg1"/>
                          </a:solidFill>
                          <a:latin typeface="Times New Roman"/>
                          <a:ea typeface="Times New Roman"/>
                          <a:cs typeface="+mn-cs"/>
                        </a:rPr>
                        <a:t>   زبائن وحسابات ملحقة</a:t>
                      </a:r>
                      <a:endParaRPr lang="fr-FR" sz="2000" b="1" dirty="0">
                        <a:solidFill>
                          <a:schemeClr val="bg1"/>
                        </a:solidFill>
                        <a:latin typeface="Times New Roman"/>
                        <a:ea typeface="Times New Roman"/>
                        <a:cs typeface="+mn-cs"/>
                      </a:endParaRPr>
                    </a:p>
                    <a:p>
                      <a:pPr marL="0" marR="0" algn="just" rtl="1">
                        <a:spcBef>
                          <a:spcPts val="0"/>
                        </a:spcBef>
                        <a:spcAft>
                          <a:spcPts val="0"/>
                        </a:spcAft>
                      </a:pPr>
                      <a:r>
                        <a:rPr lang="ar-SA" sz="2000" b="1" dirty="0">
                          <a:solidFill>
                            <a:srgbClr val="FF0000"/>
                          </a:solidFill>
                          <a:latin typeface="Times New Roman"/>
                          <a:ea typeface="Times New Roman"/>
                          <a:cs typeface="+mn-cs"/>
                        </a:rPr>
                        <a:t>استخدامات جارية خارج الاستغلال</a:t>
                      </a:r>
                      <a:endParaRPr lang="fr-FR" sz="2000" b="1" dirty="0">
                        <a:solidFill>
                          <a:srgbClr val="FF0000"/>
                        </a:solidFill>
                        <a:latin typeface="Times New Roman"/>
                        <a:ea typeface="Times New Roman"/>
                        <a:cs typeface="+mn-cs"/>
                      </a:endParaRPr>
                    </a:p>
                    <a:p>
                      <a:pPr marL="0" marR="0" algn="just" rtl="1">
                        <a:spcBef>
                          <a:spcPts val="0"/>
                        </a:spcBef>
                        <a:spcAft>
                          <a:spcPts val="0"/>
                        </a:spcAft>
                      </a:pPr>
                      <a:r>
                        <a:rPr lang="ar-SA" sz="2000" b="1" dirty="0">
                          <a:solidFill>
                            <a:schemeClr val="bg1"/>
                          </a:solidFill>
                          <a:latin typeface="Times New Roman"/>
                          <a:ea typeface="Times New Roman"/>
                          <a:cs typeface="+mn-cs"/>
                        </a:rPr>
                        <a:t>   حقوق تنازل عن تثبيتات</a:t>
                      </a:r>
                      <a:endParaRPr lang="fr-FR" sz="2000" b="1" dirty="0">
                        <a:solidFill>
                          <a:schemeClr val="bg1"/>
                        </a:solidFill>
                        <a:latin typeface="Times New Roman"/>
                        <a:ea typeface="Times New Roman"/>
                        <a:cs typeface="+mn-cs"/>
                      </a:endParaRPr>
                    </a:p>
                    <a:p>
                      <a:pPr marL="0" marR="0" algn="just" rtl="1">
                        <a:spcBef>
                          <a:spcPts val="0"/>
                        </a:spcBef>
                        <a:spcAft>
                          <a:spcPts val="0"/>
                        </a:spcAft>
                      </a:pPr>
                      <a:r>
                        <a:rPr lang="ar-SA" sz="2000" b="1" dirty="0">
                          <a:solidFill>
                            <a:schemeClr val="bg1"/>
                          </a:solidFill>
                          <a:latin typeface="Times New Roman"/>
                          <a:ea typeface="Times New Roman"/>
                          <a:cs typeface="+mn-cs"/>
                        </a:rPr>
                        <a:t>   سندات مساهمة ( ستسترجع)</a:t>
                      </a:r>
                      <a:endParaRPr lang="fr-FR" sz="2000" b="1" dirty="0">
                        <a:solidFill>
                          <a:schemeClr val="bg1"/>
                        </a:solidFill>
                        <a:latin typeface="Times New Roman"/>
                        <a:ea typeface="Times New Roman"/>
                        <a:cs typeface="+mn-cs"/>
                      </a:endParaRPr>
                    </a:p>
                    <a:p>
                      <a:pPr marL="0" marR="0" algn="just" rtl="1">
                        <a:spcBef>
                          <a:spcPts val="0"/>
                        </a:spcBef>
                        <a:spcAft>
                          <a:spcPts val="0"/>
                        </a:spcAft>
                      </a:pPr>
                      <a:endParaRPr lang="ar-DZ" sz="2000" b="1" dirty="0" smtClean="0">
                        <a:solidFill>
                          <a:srgbClr val="FF0000"/>
                        </a:solidFill>
                        <a:latin typeface="Times New Roman"/>
                        <a:ea typeface="Times New Roman"/>
                        <a:cs typeface="+mn-cs"/>
                      </a:endParaRPr>
                    </a:p>
                    <a:p>
                      <a:pPr marL="0" marR="0" algn="just" rtl="1">
                        <a:spcBef>
                          <a:spcPts val="0"/>
                        </a:spcBef>
                        <a:spcAft>
                          <a:spcPts val="0"/>
                        </a:spcAft>
                      </a:pPr>
                      <a:endParaRPr lang="ar-DZ" sz="2000" b="1" dirty="0" smtClean="0">
                        <a:solidFill>
                          <a:srgbClr val="FF0000"/>
                        </a:solidFill>
                        <a:latin typeface="Times New Roman"/>
                        <a:ea typeface="Times New Roman"/>
                        <a:cs typeface="+mn-cs"/>
                      </a:endParaRPr>
                    </a:p>
                    <a:p>
                      <a:pPr marL="0" marR="0" algn="just" rtl="1">
                        <a:spcBef>
                          <a:spcPts val="0"/>
                        </a:spcBef>
                        <a:spcAft>
                          <a:spcPts val="0"/>
                        </a:spcAft>
                      </a:pPr>
                      <a:r>
                        <a:rPr lang="ar-SA" sz="2000" b="1" dirty="0" smtClean="0">
                          <a:solidFill>
                            <a:srgbClr val="FF0000"/>
                          </a:solidFill>
                          <a:latin typeface="Times New Roman"/>
                          <a:ea typeface="Times New Roman"/>
                          <a:cs typeface="+mn-cs"/>
                        </a:rPr>
                        <a:t>استخدامات </a:t>
                      </a:r>
                      <a:r>
                        <a:rPr lang="ar-SA" sz="2000" b="1" dirty="0">
                          <a:solidFill>
                            <a:srgbClr val="FF0000"/>
                          </a:solidFill>
                          <a:latin typeface="Times New Roman"/>
                          <a:ea typeface="Times New Roman"/>
                          <a:cs typeface="+mn-cs"/>
                        </a:rPr>
                        <a:t>الخزينة</a:t>
                      </a:r>
                      <a:endParaRPr lang="fr-FR" sz="2000" b="1" dirty="0">
                        <a:solidFill>
                          <a:srgbClr val="FF0000"/>
                        </a:solidFill>
                        <a:latin typeface="Times New Roman"/>
                        <a:ea typeface="Times New Roman"/>
                        <a:cs typeface="+mn-cs"/>
                      </a:endParaRPr>
                    </a:p>
                    <a:p>
                      <a:pPr marL="0" marR="0" algn="just" rtl="1">
                        <a:spcBef>
                          <a:spcPts val="0"/>
                        </a:spcBef>
                        <a:spcAft>
                          <a:spcPts val="0"/>
                        </a:spcAft>
                      </a:pPr>
                      <a:r>
                        <a:rPr lang="ar-SA" sz="2000" b="1" dirty="0">
                          <a:solidFill>
                            <a:schemeClr val="bg1"/>
                          </a:solidFill>
                          <a:latin typeface="Times New Roman"/>
                          <a:ea typeface="Times New Roman"/>
                          <a:cs typeface="+mn-cs"/>
                        </a:rPr>
                        <a:t>   بنك </a:t>
                      </a:r>
                      <a:endParaRPr lang="fr-FR" sz="2000" b="1" dirty="0">
                        <a:solidFill>
                          <a:schemeClr val="bg1"/>
                        </a:solidFill>
                        <a:latin typeface="Times New Roman"/>
                        <a:ea typeface="Times New Roman"/>
                        <a:cs typeface="+mn-cs"/>
                      </a:endParaRPr>
                    </a:p>
                    <a:p>
                      <a:pPr marL="0" marR="0" algn="just" rtl="1">
                        <a:spcBef>
                          <a:spcPts val="0"/>
                        </a:spcBef>
                        <a:spcAft>
                          <a:spcPts val="0"/>
                        </a:spcAft>
                      </a:pPr>
                      <a:r>
                        <a:rPr lang="ar-SA" sz="2000" b="1" dirty="0">
                          <a:solidFill>
                            <a:schemeClr val="bg1"/>
                          </a:solidFill>
                          <a:latin typeface="Times New Roman"/>
                          <a:ea typeface="Times New Roman"/>
                          <a:cs typeface="+mn-cs"/>
                        </a:rPr>
                        <a:t>   صندوق</a:t>
                      </a:r>
                      <a:endParaRPr lang="fr-FR" sz="2000" b="1" dirty="0">
                        <a:solidFill>
                          <a:schemeClr val="bg1"/>
                        </a:solidFill>
                        <a:latin typeface="Times New Roman"/>
                        <a:ea typeface="Times New Roman"/>
                        <a:cs typeface="+mn-cs"/>
                      </a:endParaRPr>
                    </a:p>
                  </a:txBody>
                  <a:tcPr marL="59377" marR="593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1">
                        <a:spcBef>
                          <a:spcPts val="0"/>
                        </a:spcBef>
                        <a:spcAft>
                          <a:spcPts val="0"/>
                        </a:spcAft>
                      </a:pPr>
                      <a:r>
                        <a:rPr lang="ar-SA" sz="2000" b="1" dirty="0" smtClean="0">
                          <a:solidFill>
                            <a:srgbClr val="FF0000"/>
                          </a:solidFill>
                          <a:latin typeface="Times New Roman"/>
                          <a:ea typeface="Times New Roman"/>
                          <a:cs typeface="+mn-cs"/>
                        </a:rPr>
                        <a:t>403150</a:t>
                      </a:r>
                      <a:endParaRPr lang="ar-DZ" sz="2000" b="1" dirty="0" smtClean="0">
                        <a:solidFill>
                          <a:srgbClr val="FF0000"/>
                        </a:solidFill>
                        <a:latin typeface="Times New Roman"/>
                        <a:ea typeface="Times New Roman"/>
                        <a:cs typeface="+mn-cs"/>
                      </a:endParaRPr>
                    </a:p>
                    <a:p>
                      <a:pPr marL="0" marR="0" algn="r" rtl="1">
                        <a:spcBef>
                          <a:spcPts val="0"/>
                        </a:spcBef>
                        <a:spcAft>
                          <a:spcPts val="0"/>
                        </a:spcAft>
                      </a:pPr>
                      <a:endParaRPr lang="fr-FR" sz="2000" b="1" dirty="0">
                        <a:solidFill>
                          <a:srgbClr val="FF0000"/>
                        </a:solidFill>
                        <a:latin typeface="Times New Roman"/>
                        <a:ea typeface="Times New Roman"/>
                        <a:cs typeface="+mn-cs"/>
                      </a:endParaRPr>
                    </a:p>
                    <a:p>
                      <a:pPr marL="0" marR="0" algn="r" rtl="1">
                        <a:spcBef>
                          <a:spcPts val="0"/>
                        </a:spcBef>
                        <a:spcAft>
                          <a:spcPts val="0"/>
                        </a:spcAft>
                      </a:pPr>
                      <a:r>
                        <a:rPr lang="ar-SA" sz="2000" b="1" dirty="0" smtClean="0">
                          <a:solidFill>
                            <a:schemeClr val="bg1"/>
                          </a:solidFill>
                          <a:latin typeface="Times New Roman"/>
                          <a:ea typeface="Times New Roman"/>
                          <a:cs typeface="+mn-cs"/>
                        </a:rPr>
                        <a:t>12500</a:t>
                      </a:r>
                      <a:endParaRPr lang="ar-DZ" sz="2000" b="1" dirty="0" smtClean="0">
                        <a:solidFill>
                          <a:schemeClr val="bg1"/>
                        </a:solidFill>
                        <a:latin typeface="Times New Roman"/>
                        <a:ea typeface="Times New Roman"/>
                        <a:cs typeface="+mn-cs"/>
                      </a:endParaRPr>
                    </a:p>
                    <a:p>
                      <a:pPr marL="0" marR="0" algn="r" rtl="1">
                        <a:spcBef>
                          <a:spcPts val="0"/>
                        </a:spcBef>
                        <a:spcAft>
                          <a:spcPts val="0"/>
                        </a:spcAft>
                      </a:pPr>
                      <a:endParaRPr lang="fr-FR" sz="2000" b="1" dirty="0">
                        <a:solidFill>
                          <a:schemeClr val="bg1"/>
                        </a:solidFill>
                        <a:latin typeface="Times New Roman"/>
                        <a:ea typeface="Times New Roman"/>
                        <a:cs typeface="+mn-cs"/>
                      </a:endParaRPr>
                    </a:p>
                    <a:p>
                      <a:pPr marL="0" marR="0" algn="r" rtl="1">
                        <a:spcBef>
                          <a:spcPts val="0"/>
                        </a:spcBef>
                        <a:spcAft>
                          <a:spcPts val="0"/>
                        </a:spcAft>
                      </a:pPr>
                      <a:r>
                        <a:rPr lang="ar-SA" sz="2000" b="1" dirty="0" smtClean="0">
                          <a:solidFill>
                            <a:schemeClr val="bg1"/>
                          </a:solidFill>
                          <a:latin typeface="Times New Roman"/>
                          <a:ea typeface="Times New Roman"/>
                          <a:cs typeface="+mn-cs"/>
                        </a:rPr>
                        <a:t>200000</a:t>
                      </a:r>
                      <a:endParaRPr lang="fr-FR" sz="2000" b="1" dirty="0">
                        <a:solidFill>
                          <a:schemeClr val="bg1"/>
                        </a:solidFill>
                        <a:latin typeface="Times New Roman"/>
                        <a:ea typeface="Times New Roman"/>
                        <a:cs typeface="+mn-cs"/>
                      </a:endParaRPr>
                    </a:p>
                    <a:p>
                      <a:pPr marL="0" marR="0" algn="r" rtl="1">
                        <a:spcBef>
                          <a:spcPts val="0"/>
                        </a:spcBef>
                        <a:spcAft>
                          <a:spcPts val="0"/>
                        </a:spcAft>
                      </a:pPr>
                      <a:r>
                        <a:rPr lang="ar-SA" sz="2000" b="1" dirty="0" smtClean="0">
                          <a:solidFill>
                            <a:schemeClr val="bg1"/>
                          </a:solidFill>
                          <a:latin typeface="Times New Roman"/>
                          <a:ea typeface="Times New Roman"/>
                          <a:cs typeface="+mn-cs"/>
                        </a:rPr>
                        <a:t>140200</a:t>
                      </a:r>
                      <a:endParaRPr lang="ar-DZ" sz="2000" b="1" dirty="0" smtClean="0">
                        <a:solidFill>
                          <a:schemeClr val="bg1"/>
                        </a:solidFill>
                        <a:latin typeface="Times New Roman"/>
                        <a:ea typeface="Times New Roman"/>
                        <a:cs typeface="+mn-cs"/>
                      </a:endParaRPr>
                    </a:p>
                    <a:p>
                      <a:pPr marL="0" marR="0" algn="r" rtl="1">
                        <a:spcBef>
                          <a:spcPts val="0"/>
                        </a:spcBef>
                        <a:spcAft>
                          <a:spcPts val="0"/>
                        </a:spcAft>
                      </a:pPr>
                      <a:endParaRPr lang="fr-FR" sz="2000" b="1" dirty="0">
                        <a:solidFill>
                          <a:schemeClr val="bg1"/>
                        </a:solidFill>
                        <a:latin typeface="Times New Roman"/>
                        <a:ea typeface="Times New Roman"/>
                        <a:cs typeface="+mn-cs"/>
                      </a:endParaRPr>
                    </a:p>
                    <a:p>
                      <a:pPr marL="0" marR="0" algn="r" rtl="1">
                        <a:spcBef>
                          <a:spcPts val="0"/>
                        </a:spcBef>
                        <a:spcAft>
                          <a:spcPts val="0"/>
                        </a:spcAft>
                      </a:pPr>
                      <a:r>
                        <a:rPr lang="ar-SA" sz="2000" b="1" dirty="0" smtClean="0">
                          <a:solidFill>
                            <a:schemeClr val="bg1"/>
                          </a:solidFill>
                          <a:latin typeface="Times New Roman"/>
                          <a:ea typeface="Times New Roman"/>
                          <a:cs typeface="+mn-cs"/>
                        </a:rPr>
                        <a:t>50450</a:t>
                      </a:r>
                      <a:endParaRPr lang="ar-DZ" sz="2000" b="1" dirty="0" smtClean="0">
                        <a:solidFill>
                          <a:schemeClr val="bg1"/>
                        </a:solidFill>
                        <a:latin typeface="Times New Roman"/>
                        <a:ea typeface="Times New Roman"/>
                        <a:cs typeface="+mn-cs"/>
                      </a:endParaRPr>
                    </a:p>
                    <a:p>
                      <a:pPr marL="0" marR="0" algn="r" rtl="1">
                        <a:spcBef>
                          <a:spcPts val="0"/>
                        </a:spcBef>
                        <a:spcAft>
                          <a:spcPts val="0"/>
                        </a:spcAft>
                      </a:pPr>
                      <a:endParaRPr lang="ar-DZ" sz="2000" b="1" dirty="0" smtClean="0">
                        <a:solidFill>
                          <a:schemeClr val="bg1"/>
                        </a:solidFill>
                        <a:latin typeface="Times New Roman"/>
                        <a:ea typeface="Times New Roman"/>
                        <a:cs typeface="+mn-cs"/>
                      </a:endParaRPr>
                    </a:p>
                    <a:p>
                      <a:pPr marL="0" marR="0" algn="r" rtl="1">
                        <a:spcBef>
                          <a:spcPts val="0"/>
                        </a:spcBef>
                        <a:spcAft>
                          <a:spcPts val="0"/>
                        </a:spcAft>
                      </a:pPr>
                      <a:endParaRPr lang="fr-FR" sz="2000" b="1" dirty="0">
                        <a:solidFill>
                          <a:schemeClr val="bg1"/>
                        </a:solidFill>
                        <a:latin typeface="Times New Roman"/>
                        <a:ea typeface="Times New Roman"/>
                        <a:cs typeface="+mn-cs"/>
                      </a:endParaRPr>
                    </a:p>
                    <a:p>
                      <a:pPr marL="0" marR="0" algn="r" rtl="1">
                        <a:spcBef>
                          <a:spcPts val="0"/>
                        </a:spcBef>
                        <a:spcAft>
                          <a:spcPts val="0"/>
                        </a:spcAft>
                      </a:pPr>
                      <a:r>
                        <a:rPr lang="ar-SA" sz="2000" b="1" dirty="0" smtClean="0">
                          <a:solidFill>
                            <a:srgbClr val="FF0000"/>
                          </a:solidFill>
                          <a:latin typeface="Times New Roman"/>
                          <a:ea typeface="Times New Roman"/>
                          <a:cs typeface="+mn-cs"/>
                        </a:rPr>
                        <a:t>237110</a:t>
                      </a:r>
                      <a:endParaRPr lang="fr-FR" sz="2000" b="1" dirty="0">
                        <a:solidFill>
                          <a:srgbClr val="FF0000"/>
                        </a:solidFill>
                        <a:latin typeface="Times New Roman"/>
                        <a:ea typeface="Times New Roman"/>
                        <a:cs typeface="+mn-cs"/>
                      </a:endParaRPr>
                    </a:p>
                    <a:p>
                      <a:pPr marL="0" marR="0" algn="r" rtl="1">
                        <a:spcBef>
                          <a:spcPts val="0"/>
                        </a:spcBef>
                        <a:spcAft>
                          <a:spcPts val="0"/>
                        </a:spcAft>
                      </a:pPr>
                      <a:r>
                        <a:rPr lang="ar-SA" sz="2000" b="1" dirty="0">
                          <a:solidFill>
                            <a:srgbClr val="FF0000"/>
                          </a:solidFill>
                          <a:latin typeface="Times New Roman"/>
                          <a:ea typeface="Times New Roman"/>
                          <a:cs typeface="+mn-cs"/>
                        </a:rPr>
                        <a:t>191770</a:t>
                      </a:r>
                      <a:endParaRPr lang="fr-FR" sz="2000" b="1" dirty="0">
                        <a:solidFill>
                          <a:srgbClr val="FF0000"/>
                        </a:solidFill>
                        <a:latin typeface="Times New Roman"/>
                        <a:ea typeface="Times New Roman"/>
                        <a:cs typeface="+mn-cs"/>
                      </a:endParaRPr>
                    </a:p>
                    <a:p>
                      <a:pPr marL="0" marR="0" algn="r" rtl="1">
                        <a:spcBef>
                          <a:spcPts val="0"/>
                        </a:spcBef>
                        <a:spcAft>
                          <a:spcPts val="0"/>
                        </a:spcAft>
                      </a:pPr>
                      <a:r>
                        <a:rPr lang="ar-SA" sz="2000" b="1" dirty="0">
                          <a:solidFill>
                            <a:schemeClr val="bg1"/>
                          </a:solidFill>
                          <a:latin typeface="Times New Roman"/>
                          <a:ea typeface="Times New Roman"/>
                          <a:cs typeface="+mn-cs"/>
                        </a:rPr>
                        <a:t>161500</a:t>
                      </a:r>
                      <a:endParaRPr lang="fr-FR" sz="2000" b="1" dirty="0">
                        <a:solidFill>
                          <a:schemeClr val="bg1"/>
                        </a:solidFill>
                        <a:latin typeface="Times New Roman"/>
                        <a:ea typeface="Times New Roman"/>
                        <a:cs typeface="+mn-cs"/>
                      </a:endParaRPr>
                    </a:p>
                    <a:p>
                      <a:pPr marL="0" marR="0" algn="r" rtl="1">
                        <a:spcBef>
                          <a:spcPts val="0"/>
                        </a:spcBef>
                        <a:spcAft>
                          <a:spcPts val="0"/>
                        </a:spcAft>
                      </a:pPr>
                      <a:r>
                        <a:rPr lang="ar-SA" sz="2000" b="1" dirty="0">
                          <a:solidFill>
                            <a:schemeClr val="bg1"/>
                          </a:solidFill>
                          <a:latin typeface="Times New Roman"/>
                          <a:ea typeface="Times New Roman"/>
                          <a:cs typeface="+mn-cs"/>
                        </a:rPr>
                        <a:t>30270</a:t>
                      </a:r>
                      <a:endParaRPr lang="fr-FR" sz="2000" b="1" dirty="0">
                        <a:solidFill>
                          <a:schemeClr val="bg1"/>
                        </a:solidFill>
                        <a:latin typeface="Times New Roman"/>
                        <a:ea typeface="Times New Roman"/>
                        <a:cs typeface="+mn-cs"/>
                      </a:endParaRPr>
                    </a:p>
                    <a:p>
                      <a:pPr marL="0" marR="0" algn="r" rtl="1">
                        <a:spcBef>
                          <a:spcPts val="0"/>
                        </a:spcBef>
                        <a:spcAft>
                          <a:spcPts val="0"/>
                        </a:spcAft>
                      </a:pPr>
                      <a:r>
                        <a:rPr lang="ar-SA" sz="2000" b="1" dirty="0">
                          <a:solidFill>
                            <a:schemeClr val="bg1"/>
                          </a:solidFill>
                          <a:latin typeface="Times New Roman"/>
                          <a:ea typeface="Times New Roman"/>
                          <a:cs typeface="+mn-cs"/>
                        </a:rPr>
                        <a:t>32090</a:t>
                      </a:r>
                      <a:endParaRPr lang="fr-FR" sz="2000" b="1" dirty="0">
                        <a:solidFill>
                          <a:schemeClr val="bg1"/>
                        </a:solidFill>
                        <a:latin typeface="Times New Roman"/>
                        <a:ea typeface="Times New Roman"/>
                        <a:cs typeface="+mn-cs"/>
                      </a:endParaRPr>
                    </a:p>
                    <a:p>
                      <a:pPr marL="0" marR="0" algn="r" rtl="1">
                        <a:spcBef>
                          <a:spcPts val="0"/>
                        </a:spcBef>
                        <a:spcAft>
                          <a:spcPts val="0"/>
                        </a:spcAft>
                      </a:pPr>
                      <a:r>
                        <a:rPr lang="ar-SA" sz="2000" b="1" dirty="0">
                          <a:solidFill>
                            <a:srgbClr val="FF0000"/>
                          </a:solidFill>
                          <a:latin typeface="Times New Roman"/>
                          <a:ea typeface="Times New Roman"/>
                          <a:cs typeface="+mn-cs"/>
                        </a:rPr>
                        <a:t>29940</a:t>
                      </a:r>
                      <a:endParaRPr lang="fr-FR" sz="2000" b="1" dirty="0">
                        <a:solidFill>
                          <a:srgbClr val="FF0000"/>
                        </a:solidFill>
                        <a:latin typeface="Times New Roman"/>
                        <a:ea typeface="Times New Roman"/>
                        <a:cs typeface="+mn-cs"/>
                      </a:endParaRPr>
                    </a:p>
                    <a:p>
                      <a:pPr marL="0" marR="0" algn="r" rtl="1">
                        <a:spcBef>
                          <a:spcPts val="0"/>
                        </a:spcBef>
                        <a:spcAft>
                          <a:spcPts val="0"/>
                        </a:spcAft>
                      </a:pPr>
                      <a:r>
                        <a:rPr lang="ar-SA" sz="2000" b="1" dirty="0" smtClean="0">
                          <a:solidFill>
                            <a:schemeClr val="bg1"/>
                          </a:solidFill>
                          <a:latin typeface="Times New Roman"/>
                          <a:ea typeface="Times New Roman"/>
                          <a:cs typeface="+mn-cs"/>
                        </a:rPr>
                        <a:t>2150</a:t>
                      </a:r>
                      <a:endParaRPr lang="ar-DZ" sz="2000" b="1" dirty="0" smtClean="0">
                        <a:solidFill>
                          <a:schemeClr val="bg1"/>
                        </a:solidFill>
                        <a:latin typeface="Times New Roman"/>
                        <a:ea typeface="Times New Roman"/>
                        <a:cs typeface="+mn-cs"/>
                      </a:endParaRPr>
                    </a:p>
                    <a:p>
                      <a:pPr marL="0" marR="0" algn="r" rtl="1">
                        <a:spcBef>
                          <a:spcPts val="0"/>
                        </a:spcBef>
                        <a:spcAft>
                          <a:spcPts val="0"/>
                        </a:spcAft>
                      </a:pPr>
                      <a:endParaRPr lang="ar-DZ" sz="2000" b="1" dirty="0" smtClean="0">
                        <a:solidFill>
                          <a:schemeClr val="bg1"/>
                        </a:solidFill>
                        <a:latin typeface="Times New Roman"/>
                        <a:ea typeface="Times New Roman"/>
                        <a:cs typeface="+mn-cs"/>
                      </a:endParaRPr>
                    </a:p>
                    <a:p>
                      <a:pPr marL="0" marR="0" algn="r" rtl="1">
                        <a:spcBef>
                          <a:spcPts val="0"/>
                        </a:spcBef>
                        <a:spcAft>
                          <a:spcPts val="0"/>
                        </a:spcAft>
                      </a:pPr>
                      <a:endParaRPr lang="fr-FR" sz="2000" b="1" dirty="0">
                        <a:solidFill>
                          <a:schemeClr val="bg1"/>
                        </a:solidFill>
                        <a:latin typeface="Times New Roman"/>
                        <a:ea typeface="Times New Roman"/>
                        <a:cs typeface="+mn-cs"/>
                      </a:endParaRPr>
                    </a:p>
                    <a:p>
                      <a:pPr marL="0" marR="0" algn="r" rtl="1">
                        <a:spcBef>
                          <a:spcPts val="0"/>
                        </a:spcBef>
                        <a:spcAft>
                          <a:spcPts val="0"/>
                        </a:spcAft>
                      </a:pPr>
                      <a:r>
                        <a:rPr lang="ar-SA" sz="2000" b="1" dirty="0">
                          <a:solidFill>
                            <a:srgbClr val="FF0000"/>
                          </a:solidFill>
                          <a:latin typeface="Times New Roman"/>
                          <a:ea typeface="Times New Roman"/>
                          <a:cs typeface="+mn-cs"/>
                        </a:rPr>
                        <a:t>13250</a:t>
                      </a:r>
                      <a:endParaRPr lang="fr-FR" sz="2000" b="1" dirty="0">
                        <a:solidFill>
                          <a:srgbClr val="FF0000"/>
                        </a:solidFill>
                        <a:latin typeface="Times New Roman"/>
                        <a:ea typeface="Times New Roman"/>
                        <a:cs typeface="+mn-cs"/>
                      </a:endParaRPr>
                    </a:p>
                    <a:p>
                      <a:pPr marL="0" marR="0" algn="r" rtl="1">
                        <a:spcBef>
                          <a:spcPts val="0"/>
                        </a:spcBef>
                        <a:spcAft>
                          <a:spcPts val="0"/>
                        </a:spcAft>
                      </a:pPr>
                      <a:r>
                        <a:rPr lang="ar-SA" sz="2000" b="1" dirty="0">
                          <a:solidFill>
                            <a:schemeClr val="bg1"/>
                          </a:solidFill>
                          <a:latin typeface="Times New Roman"/>
                          <a:ea typeface="Times New Roman"/>
                          <a:cs typeface="+mn-cs"/>
                        </a:rPr>
                        <a:t>10000</a:t>
                      </a:r>
                      <a:endParaRPr lang="fr-FR" sz="2000" b="1" dirty="0">
                        <a:solidFill>
                          <a:schemeClr val="bg1"/>
                        </a:solidFill>
                        <a:latin typeface="Times New Roman"/>
                        <a:ea typeface="Times New Roman"/>
                        <a:cs typeface="+mn-cs"/>
                      </a:endParaRPr>
                    </a:p>
                    <a:p>
                      <a:pPr marL="0" marR="0" algn="r" rtl="1">
                        <a:spcBef>
                          <a:spcPts val="0"/>
                        </a:spcBef>
                        <a:spcAft>
                          <a:spcPts val="0"/>
                        </a:spcAft>
                      </a:pPr>
                      <a:r>
                        <a:rPr lang="ar-SA" sz="2000" b="1" dirty="0">
                          <a:solidFill>
                            <a:schemeClr val="bg1"/>
                          </a:solidFill>
                          <a:latin typeface="Times New Roman"/>
                          <a:ea typeface="Times New Roman"/>
                          <a:cs typeface="+mn-cs"/>
                        </a:rPr>
                        <a:t>3250</a:t>
                      </a:r>
                      <a:endParaRPr lang="fr-FR" sz="2000" b="1" dirty="0">
                        <a:solidFill>
                          <a:schemeClr val="bg1"/>
                        </a:solidFill>
                        <a:latin typeface="Times New Roman"/>
                        <a:ea typeface="Times New Roman"/>
                        <a:cs typeface="+mn-cs"/>
                      </a:endParaRPr>
                    </a:p>
                  </a:txBody>
                  <a:tcPr marL="59377" marR="593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spcBef>
                          <a:spcPts val="0"/>
                        </a:spcBef>
                        <a:spcAft>
                          <a:spcPts val="0"/>
                        </a:spcAft>
                      </a:pPr>
                      <a:r>
                        <a:rPr lang="ar-SA" sz="2000" b="1" dirty="0">
                          <a:solidFill>
                            <a:srgbClr val="FF0000"/>
                          </a:solidFill>
                          <a:latin typeface="Times New Roman"/>
                          <a:ea typeface="Times New Roman"/>
                          <a:cs typeface="+mn-cs"/>
                        </a:rPr>
                        <a:t>موارد دائمة</a:t>
                      </a:r>
                      <a:endParaRPr lang="fr-FR" sz="2000" b="1" dirty="0">
                        <a:solidFill>
                          <a:srgbClr val="FF0000"/>
                        </a:solidFill>
                        <a:latin typeface="Times New Roman"/>
                        <a:ea typeface="Times New Roman"/>
                        <a:cs typeface="+mn-cs"/>
                      </a:endParaRPr>
                    </a:p>
                    <a:p>
                      <a:pPr marL="0" marR="0" algn="just" rtl="1">
                        <a:spcBef>
                          <a:spcPts val="0"/>
                        </a:spcBef>
                        <a:spcAft>
                          <a:spcPts val="0"/>
                        </a:spcAft>
                      </a:pPr>
                      <a:r>
                        <a:rPr lang="ar-SA" sz="2000" b="1" dirty="0">
                          <a:solidFill>
                            <a:srgbClr val="FF0000"/>
                          </a:solidFill>
                          <a:latin typeface="Times New Roman"/>
                          <a:ea typeface="Times New Roman"/>
                          <a:cs typeface="+mn-cs"/>
                        </a:rPr>
                        <a:t>رؤوس أموال خاصة</a:t>
                      </a:r>
                      <a:endParaRPr lang="fr-FR" sz="2000" b="1" dirty="0">
                        <a:solidFill>
                          <a:srgbClr val="FF0000"/>
                        </a:solidFill>
                        <a:latin typeface="Times New Roman"/>
                        <a:ea typeface="Times New Roman"/>
                        <a:cs typeface="+mn-cs"/>
                      </a:endParaRPr>
                    </a:p>
                    <a:p>
                      <a:pPr marL="0" marR="0" algn="just" rtl="1">
                        <a:spcBef>
                          <a:spcPts val="0"/>
                        </a:spcBef>
                        <a:spcAft>
                          <a:spcPts val="0"/>
                        </a:spcAft>
                      </a:pPr>
                      <a:r>
                        <a:rPr lang="ar-SA" sz="2000" b="1" dirty="0">
                          <a:solidFill>
                            <a:schemeClr val="bg1"/>
                          </a:solidFill>
                          <a:latin typeface="Times New Roman"/>
                          <a:ea typeface="Times New Roman"/>
                          <a:cs typeface="+mn-cs"/>
                        </a:rPr>
                        <a:t>   رأس مال صادر</a:t>
                      </a:r>
                      <a:endParaRPr lang="fr-FR" sz="2000" b="1" dirty="0">
                        <a:solidFill>
                          <a:schemeClr val="bg1"/>
                        </a:solidFill>
                        <a:latin typeface="Times New Roman"/>
                        <a:ea typeface="Times New Roman"/>
                        <a:cs typeface="+mn-cs"/>
                      </a:endParaRPr>
                    </a:p>
                    <a:p>
                      <a:pPr marL="0" marR="0" algn="just" rtl="1">
                        <a:spcBef>
                          <a:spcPts val="0"/>
                        </a:spcBef>
                        <a:spcAft>
                          <a:spcPts val="0"/>
                        </a:spcAft>
                      </a:pPr>
                      <a:r>
                        <a:rPr lang="ar-SA" sz="2000" b="1" dirty="0">
                          <a:solidFill>
                            <a:schemeClr val="bg1"/>
                          </a:solidFill>
                          <a:latin typeface="Times New Roman"/>
                          <a:ea typeface="Times New Roman"/>
                          <a:cs typeface="+mn-cs"/>
                        </a:rPr>
                        <a:t>   احتياطات</a:t>
                      </a:r>
                      <a:endParaRPr lang="fr-FR" sz="2000" b="1" dirty="0">
                        <a:solidFill>
                          <a:schemeClr val="bg1"/>
                        </a:solidFill>
                        <a:latin typeface="Times New Roman"/>
                        <a:ea typeface="Times New Roman"/>
                        <a:cs typeface="+mn-cs"/>
                      </a:endParaRPr>
                    </a:p>
                    <a:p>
                      <a:pPr marL="0" marR="0" algn="just" rtl="1">
                        <a:spcBef>
                          <a:spcPts val="0"/>
                        </a:spcBef>
                        <a:spcAft>
                          <a:spcPts val="0"/>
                        </a:spcAft>
                      </a:pPr>
                      <a:r>
                        <a:rPr lang="ar-SA" sz="2000" b="1" dirty="0">
                          <a:solidFill>
                            <a:schemeClr val="bg1"/>
                          </a:solidFill>
                          <a:latin typeface="Times New Roman"/>
                          <a:ea typeface="Times New Roman"/>
                          <a:cs typeface="+mn-cs"/>
                        </a:rPr>
                        <a:t>   اهتلاكات ومؤونات</a:t>
                      </a:r>
                      <a:endParaRPr lang="fr-FR" sz="2000" b="1" dirty="0">
                        <a:solidFill>
                          <a:schemeClr val="bg1"/>
                        </a:solidFill>
                        <a:latin typeface="Times New Roman"/>
                        <a:ea typeface="Times New Roman"/>
                        <a:cs typeface="+mn-cs"/>
                      </a:endParaRPr>
                    </a:p>
                    <a:p>
                      <a:pPr marL="0" marR="0" algn="just" rtl="1">
                        <a:spcBef>
                          <a:spcPts val="0"/>
                        </a:spcBef>
                        <a:spcAft>
                          <a:spcPts val="0"/>
                        </a:spcAft>
                      </a:pPr>
                      <a:r>
                        <a:rPr lang="ar-SA" sz="2000" b="1" dirty="0">
                          <a:solidFill>
                            <a:schemeClr val="bg1"/>
                          </a:solidFill>
                          <a:latin typeface="Times New Roman"/>
                          <a:ea typeface="Times New Roman"/>
                          <a:cs typeface="+mn-cs"/>
                        </a:rPr>
                        <a:t>   مؤونات أعباء وخسائر</a:t>
                      </a:r>
                      <a:endParaRPr lang="fr-FR" sz="2000" b="1" dirty="0">
                        <a:solidFill>
                          <a:schemeClr val="bg1"/>
                        </a:solidFill>
                        <a:latin typeface="Times New Roman"/>
                        <a:ea typeface="Times New Roman"/>
                        <a:cs typeface="+mn-cs"/>
                      </a:endParaRPr>
                    </a:p>
                    <a:p>
                      <a:pPr marL="0" marR="0" algn="just" rtl="1">
                        <a:spcBef>
                          <a:spcPts val="0"/>
                        </a:spcBef>
                        <a:spcAft>
                          <a:spcPts val="0"/>
                        </a:spcAft>
                      </a:pPr>
                      <a:r>
                        <a:rPr lang="ar-SA" sz="2000" b="1" dirty="0">
                          <a:solidFill>
                            <a:srgbClr val="FF0000"/>
                          </a:solidFill>
                          <a:latin typeface="Times New Roman"/>
                          <a:ea typeface="Times New Roman"/>
                          <a:cs typeface="+mn-cs"/>
                        </a:rPr>
                        <a:t>ديون مالية طويلة</a:t>
                      </a:r>
                      <a:endParaRPr lang="fr-FR" sz="2000" b="1" dirty="0">
                        <a:solidFill>
                          <a:srgbClr val="FF0000"/>
                        </a:solidFill>
                        <a:latin typeface="Times New Roman"/>
                        <a:ea typeface="Times New Roman"/>
                        <a:cs typeface="+mn-cs"/>
                      </a:endParaRPr>
                    </a:p>
                    <a:p>
                      <a:pPr marL="0" marR="0" algn="just" rtl="1">
                        <a:spcBef>
                          <a:spcPts val="0"/>
                        </a:spcBef>
                        <a:spcAft>
                          <a:spcPts val="0"/>
                        </a:spcAft>
                      </a:pPr>
                      <a:r>
                        <a:rPr lang="ar-SA" sz="2000" b="1" dirty="0">
                          <a:solidFill>
                            <a:schemeClr val="bg1"/>
                          </a:solidFill>
                          <a:latin typeface="Times New Roman"/>
                          <a:ea typeface="Times New Roman"/>
                          <a:cs typeface="+mn-cs"/>
                        </a:rPr>
                        <a:t>   قروض مصرفية(باقي)</a:t>
                      </a:r>
                      <a:endParaRPr lang="fr-FR" sz="2000" b="1" dirty="0">
                        <a:solidFill>
                          <a:schemeClr val="bg1"/>
                        </a:solidFill>
                        <a:latin typeface="Times New Roman"/>
                        <a:ea typeface="Times New Roman"/>
                        <a:cs typeface="+mn-cs"/>
                      </a:endParaRPr>
                    </a:p>
                    <a:p>
                      <a:pPr marL="0" marR="0" algn="just" rtl="1">
                        <a:spcBef>
                          <a:spcPts val="0"/>
                        </a:spcBef>
                        <a:spcAft>
                          <a:spcPts val="0"/>
                        </a:spcAft>
                      </a:pPr>
                      <a:r>
                        <a:rPr lang="ar-SA" sz="2000" b="1" dirty="0">
                          <a:solidFill>
                            <a:schemeClr val="bg1"/>
                          </a:solidFill>
                          <a:latin typeface="Times New Roman"/>
                          <a:ea typeface="Times New Roman"/>
                          <a:cs typeface="+mn-cs"/>
                        </a:rPr>
                        <a:t>   قروض وديون أخرى</a:t>
                      </a:r>
                      <a:endParaRPr lang="fr-FR" sz="2000" b="1" dirty="0">
                        <a:solidFill>
                          <a:schemeClr val="bg1"/>
                        </a:solidFill>
                        <a:latin typeface="Times New Roman"/>
                        <a:ea typeface="Times New Roman"/>
                        <a:cs typeface="+mn-cs"/>
                      </a:endParaRPr>
                    </a:p>
                    <a:p>
                      <a:pPr marL="0" marR="0" algn="just" rtl="1">
                        <a:spcBef>
                          <a:spcPts val="0"/>
                        </a:spcBef>
                        <a:spcAft>
                          <a:spcPts val="0"/>
                        </a:spcAft>
                      </a:pPr>
                      <a:r>
                        <a:rPr lang="ar-SA" sz="2000" b="1" dirty="0">
                          <a:solidFill>
                            <a:schemeClr val="bg1"/>
                          </a:solidFill>
                          <a:latin typeface="Times New Roman"/>
                          <a:ea typeface="Times New Roman"/>
                          <a:cs typeface="+mn-cs"/>
                        </a:rPr>
                        <a:t>   ديون عقد الإيجار التمويلي</a:t>
                      </a:r>
                      <a:endParaRPr lang="fr-FR" sz="2000" b="1" dirty="0">
                        <a:solidFill>
                          <a:schemeClr val="bg1"/>
                        </a:solidFill>
                        <a:latin typeface="Times New Roman"/>
                        <a:ea typeface="Times New Roman"/>
                        <a:cs typeface="+mn-cs"/>
                      </a:endParaRPr>
                    </a:p>
                    <a:p>
                      <a:pPr marL="0" marR="0" algn="ctr" rtl="1">
                        <a:spcBef>
                          <a:spcPts val="0"/>
                        </a:spcBef>
                        <a:spcAft>
                          <a:spcPts val="0"/>
                        </a:spcAft>
                      </a:pPr>
                      <a:r>
                        <a:rPr lang="ar-SA" sz="2000" b="1" dirty="0">
                          <a:solidFill>
                            <a:srgbClr val="FF0000"/>
                          </a:solidFill>
                          <a:latin typeface="Times New Roman"/>
                          <a:ea typeface="Times New Roman"/>
                          <a:cs typeface="+mn-cs"/>
                        </a:rPr>
                        <a:t>موارد جارية</a:t>
                      </a:r>
                      <a:endParaRPr lang="fr-FR" sz="2000" b="1" dirty="0">
                        <a:solidFill>
                          <a:srgbClr val="FF0000"/>
                        </a:solidFill>
                        <a:latin typeface="Times New Roman"/>
                        <a:ea typeface="Times New Roman"/>
                        <a:cs typeface="+mn-cs"/>
                      </a:endParaRPr>
                    </a:p>
                    <a:p>
                      <a:pPr marL="0" marR="0" algn="just" rtl="1">
                        <a:spcBef>
                          <a:spcPts val="0"/>
                        </a:spcBef>
                        <a:spcAft>
                          <a:spcPts val="0"/>
                        </a:spcAft>
                      </a:pPr>
                      <a:r>
                        <a:rPr lang="ar-SA" sz="2000" b="1" dirty="0">
                          <a:solidFill>
                            <a:srgbClr val="FF0000"/>
                          </a:solidFill>
                          <a:latin typeface="Times New Roman"/>
                          <a:ea typeface="Times New Roman"/>
                          <a:cs typeface="+mn-cs"/>
                        </a:rPr>
                        <a:t>موارد جارية للاستغلال</a:t>
                      </a:r>
                      <a:endParaRPr lang="fr-FR" sz="2000" b="1" dirty="0">
                        <a:solidFill>
                          <a:srgbClr val="FF0000"/>
                        </a:solidFill>
                        <a:latin typeface="Times New Roman"/>
                        <a:ea typeface="Times New Roman"/>
                        <a:cs typeface="+mn-cs"/>
                      </a:endParaRPr>
                    </a:p>
                    <a:p>
                      <a:pPr marL="0" marR="0" algn="just" rtl="1">
                        <a:spcBef>
                          <a:spcPts val="0"/>
                        </a:spcBef>
                        <a:spcAft>
                          <a:spcPts val="0"/>
                        </a:spcAft>
                      </a:pPr>
                      <a:r>
                        <a:rPr lang="ar-SA" sz="2000" b="1" dirty="0">
                          <a:solidFill>
                            <a:schemeClr val="bg1"/>
                          </a:solidFill>
                          <a:latin typeface="Times New Roman"/>
                          <a:ea typeface="Times New Roman"/>
                          <a:cs typeface="+mn-cs"/>
                        </a:rPr>
                        <a:t>   موردون وحسابات ملحقة</a:t>
                      </a:r>
                      <a:endParaRPr lang="fr-FR" sz="2000" b="1" dirty="0">
                        <a:solidFill>
                          <a:schemeClr val="bg1"/>
                        </a:solidFill>
                        <a:latin typeface="Times New Roman"/>
                        <a:ea typeface="Times New Roman"/>
                        <a:cs typeface="+mn-cs"/>
                      </a:endParaRPr>
                    </a:p>
                    <a:p>
                      <a:pPr marL="0" marR="0" algn="just" rtl="1">
                        <a:spcBef>
                          <a:spcPts val="0"/>
                        </a:spcBef>
                        <a:spcAft>
                          <a:spcPts val="0"/>
                        </a:spcAft>
                      </a:pPr>
                      <a:endParaRPr lang="ar-DZ" sz="2000" b="1" dirty="0" smtClean="0">
                        <a:solidFill>
                          <a:srgbClr val="FF0000"/>
                        </a:solidFill>
                        <a:latin typeface="Times New Roman"/>
                        <a:ea typeface="Times New Roman"/>
                        <a:cs typeface="+mn-cs"/>
                      </a:endParaRPr>
                    </a:p>
                    <a:p>
                      <a:pPr marL="0" marR="0" algn="just" rtl="1">
                        <a:spcBef>
                          <a:spcPts val="0"/>
                        </a:spcBef>
                        <a:spcAft>
                          <a:spcPts val="0"/>
                        </a:spcAft>
                      </a:pPr>
                      <a:r>
                        <a:rPr lang="ar-SA" sz="2000" b="1" dirty="0" smtClean="0">
                          <a:solidFill>
                            <a:srgbClr val="FF0000"/>
                          </a:solidFill>
                          <a:latin typeface="Times New Roman"/>
                          <a:ea typeface="Times New Roman"/>
                          <a:cs typeface="+mn-cs"/>
                        </a:rPr>
                        <a:t>موارد </a:t>
                      </a:r>
                      <a:r>
                        <a:rPr lang="ar-SA" sz="2000" b="1" dirty="0">
                          <a:solidFill>
                            <a:srgbClr val="FF0000"/>
                          </a:solidFill>
                          <a:latin typeface="Times New Roman"/>
                          <a:ea typeface="Times New Roman"/>
                          <a:cs typeface="+mn-cs"/>
                        </a:rPr>
                        <a:t>جارية خارج الاستغلال</a:t>
                      </a:r>
                      <a:endParaRPr lang="fr-FR" sz="2000" b="1" dirty="0">
                        <a:solidFill>
                          <a:srgbClr val="FF0000"/>
                        </a:solidFill>
                        <a:latin typeface="Times New Roman"/>
                        <a:ea typeface="Times New Roman"/>
                        <a:cs typeface="+mn-cs"/>
                      </a:endParaRPr>
                    </a:p>
                    <a:p>
                      <a:pPr marL="0" marR="0" algn="just" rtl="1">
                        <a:spcBef>
                          <a:spcPts val="0"/>
                        </a:spcBef>
                        <a:spcAft>
                          <a:spcPts val="0"/>
                        </a:spcAft>
                      </a:pPr>
                      <a:r>
                        <a:rPr lang="ar-SA" sz="2000" b="1" dirty="0">
                          <a:solidFill>
                            <a:schemeClr val="bg1"/>
                          </a:solidFill>
                          <a:latin typeface="Times New Roman"/>
                          <a:ea typeface="Times New Roman"/>
                          <a:cs typeface="+mn-cs"/>
                        </a:rPr>
                        <a:t>   موردو تثبيتات</a:t>
                      </a:r>
                      <a:endParaRPr lang="fr-FR" sz="2000" b="1" dirty="0">
                        <a:solidFill>
                          <a:schemeClr val="bg1"/>
                        </a:solidFill>
                        <a:latin typeface="Times New Roman"/>
                        <a:ea typeface="Times New Roman"/>
                        <a:cs typeface="+mn-cs"/>
                      </a:endParaRPr>
                    </a:p>
                    <a:p>
                      <a:pPr marL="0" marR="0" algn="just" rtl="1">
                        <a:spcBef>
                          <a:spcPts val="0"/>
                        </a:spcBef>
                        <a:spcAft>
                          <a:spcPts val="0"/>
                        </a:spcAft>
                      </a:pPr>
                      <a:r>
                        <a:rPr lang="ar-SA" sz="2000" b="1" dirty="0">
                          <a:solidFill>
                            <a:schemeClr val="bg1"/>
                          </a:solidFill>
                          <a:latin typeface="Times New Roman"/>
                          <a:ea typeface="Times New Roman"/>
                          <a:cs typeface="+mn-cs"/>
                        </a:rPr>
                        <a:t>   دولة: ضرائب على النتائج</a:t>
                      </a:r>
                      <a:endParaRPr lang="fr-FR" sz="2000" b="1" dirty="0">
                        <a:solidFill>
                          <a:schemeClr val="bg1"/>
                        </a:solidFill>
                        <a:latin typeface="Times New Roman"/>
                        <a:ea typeface="Times New Roman"/>
                        <a:cs typeface="+mn-cs"/>
                      </a:endParaRPr>
                    </a:p>
                    <a:p>
                      <a:pPr marL="0" marR="0" algn="just" rtl="1">
                        <a:spcBef>
                          <a:spcPts val="0"/>
                        </a:spcBef>
                        <a:spcAft>
                          <a:spcPts val="0"/>
                        </a:spcAft>
                      </a:pPr>
                      <a:r>
                        <a:rPr lang="ar-SA" sz="2000" b="1" dirty="0">
                          <a:solidFill>
                            <a:schemeClr val="bg1"/>
                          </a:solidFill>
                          <a:latin typeface="Times New Roman"/>
                          <a:ea typeface="Times New Roman"/>
                          <a:cs typeface="+mn-cs"/>
                        </a:rPr>
                        <a:t>   الشركاء: حصص واجبة الدفع</a:t>
                      </a:r>
                      <a:endParaRPr lang="fr-FR" sz="2000" b="1" dirty="0">
                        <a:solidFill>
                          <a:schemeClr val="bg1"/>
                        </a:solidFill>
                        <a:latin typeface="Times New Roman"/>
                        <a:ea typeface="Times New Roman"/>
                        <a:cs typeface="+mn-cs"/>
                      </a:endParaRPr>
                    </a:p>
                    <a:p>
                      <a:pPr marL="0" marR="0" algn="just" rtl="1">
                        <a:spcBef>
                          <a:spcPts val="0"/>
                        </a:spcBef>
                        <a:spcAft>
                          <a:spcPts val="0"/>
                        </a:spcAft>
                      </a:pPr>
                      <a:r>
                        <a:rPr lang="ar-SA" sz="2000" b="1" dirty="0">
                          <a:solidFill>
                            <a:schemeClr val="bg1"/>
                          </a:solidFill>
                          <a:latin typeface="Times New Roman"/>
                          <a:ea typeface="Times New Roman"/>
                          <a:cs typeface="+mn-cs"/>
                        </a:rPr>
                        <a:t>   قسط القروض المصرفية(سيسدد)</a:t>
                      </a:r>
                      <a:endParaRPr lang="fr-FR" sz="2000" b="1" dirty="0">
                        <a:solidFill>
                          <a:schemeClr val="bg1"/>
                        </a:solidFill>
                        <a:latin typeface="Times New Roman"/>
                        <a:ea typeface="Times New Roman"/>
                        <a:cs typeface="+mn-cs"/>
                      </a:endParaRPr>
                    </a:p>
                    <a:p>
                      <a:pPr marL="0" marR="0" algn="just" rtl="1">
                        <a:spcBef>
                          <a:spcPts val="0"/>
                        </a:spcBef>
                        <a:spcAft>
                          <a:spcPts val="0"/>
                        </a:spcAft>
                      </a:pPr>
                      <a:r>
                        <a:rPr lang="ar-SA" sz="2000" b="1" dirty="0">
                          <a:solidFill>
                            <a:srgbClr val="FF0000"/>
                          </a:solidFill>
                          <a:latin typeface="Times New Roman"/>
                          <a:ea typeface="Times New Roman"/>
                          <a:cs typeface="+mn-cs"/>
                        </a:rPr>
                        <a:t>موارد الخزينة</a:t>
                      </a:r>
                      <a:endParaRPr lang="fr-FR" sz="2000" b="1" dirty="0">
                        <a:solidFill>
                          <a:srgbClr val="FF0000"/>
                        </a:solidFill>
                        <a:latin typeface="Times New Roman"/>
                        <a:ea typeface="Times New Roman"/>
                        <a:cs typeface="+mn-cs"/>
                      </a:endParaRPr>
                    </a:p>
                    <a:p>
                      <a:pPr marL="0" marR="0" algn="just" rtl="1">
                        <a:spcBef>
                          <a:spcPts val="0"/>
                        </a:spcBef>
                        <a:spcAft>
                          <a:spcPts val="0"/>
                        </a:spcAft>
                      </a:pPr>
                      <a:r>
                        <a:rPr lang="ar-SA" sz="2000" b="1" dirty="0">
                          <a:solidFill>
                            <a:schemeClr val="bg1"/>
                          </a:solidFill>
                          <a:latin typeface="Times New Roman"/>
                          <a:ea typeface="Times New Roman"/>
                          <a:cs typeface="+mn-cs"/>
                        </a:rPr>
                        <a:t>   اعتمادات بنكية جارية</a:t>
                      </a:r>
                      <a:endParaRPr lang="fr-FR" sz="2000" b="1" dirty="0">
                        <a:solidFill>
                          <a:schemeClr val="bg1"/>
                        </a:solidFill>
                        <a:latin typeface="Times New Roman"/>
                        <a:ea typeface="Times New Roman"/>
                        <a:cs typeface="+mn-cs"/>
                      </a:endParaRPr>
                    </a:p>
                  </a:txBody>
                  <a:tcPr marL="59377" marR="593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spcBef>
                          <a:spcPts val="0"/>
                        </a:spcBef>
                        <a:spcAft>
                          <a:spcPts val="0"/>
                        </a:spcAft>
                      </a:pPr>
                      <a:r>
                        <a:rPr lang="ar-SA" sz="2000" b="1" dirty="0">
                          <a:solidFill>
                            <a:srgbClr val="FF0000"/>
                          </a:solidFill>
                          <a:latin typeface="Times New Roman"/>
                          <a:ea typeface="Times New Roman"/>
                          <a:cs typeface="+mn-cs"/>
                        </a:rPr>
                        <a:t>362550</a:t>
                      </a:r>
                      <a:endParaRPr lang="fr-FR" sz="2000" b="1" dirty="0">
                        <a:solidFill>
                          <a:srgbClr val="FF0000"/>
                        </a:solidFill>
                        <a:latin typeface="Times New Roman"/>
                        <a:ea typeface="Times New Roman"/>
                        <a:cs typeface="+mn-cs"/>
                      </a:endParaRPr>
                    </a:p>
                    <a:p>
                      <a:pPr marL="0" marR="0" algn="ctr" rtl="1">
                        <a:spcBef>
                          <a:spcPts val="0"/>
                        </a:spcBef>
                        <a:spcAft>
                          <a:spcPts val="0"/>
                        </a:spcAft>
                      </a:pPr>
                      <a:r>
                        <a:rPr lang="ar-SA" sz="2000" b="1" dirty="0">
                          <a:solidFill>
                            <a:srgbClr val="FF0000"/>
                          </a:solidFill>
                          <a:latin typeface="Times New Roman"/>
                          <a:ea typeface="Times New Roman"/>
                          <a:cs typeface="+mn-cs"/>
                        </a:rPr>
                        <a:t>282050</a:t>
                      </a:r>
                      <a:endParaRPr lang="fr-FR" sz="2000" b="1" dirty="0">
                        <a:solidFill>
                          <a:srgbClr val="FF0000"/>
                        </a:solidFill>
                        <a:latin typeface="Times New Roman"/>
                        <a:ea typeface="Times New Roman"/>
                        <a:cs typeface="+mn-cs"/>
                      </a:endParaRPr>
                    </a:p>
                    <a:p>
                      <a:pPr marL="0" marR="0" algn="r" rtl="1">
                        <a:spcBef>
                          <a:spcPts val="0"/>
                        </a:spcBef>
                        <a:spcAft>
                          <a:spcPts val="0"/>
                        </a:spcAft>
                      </a:pPr>
                      <a:r>
                        <a:rPr lang="ar-SA" sz="2000" b="1" dirty="0">
                          <a:solidFill>
                            <a:schemeClr val="bg1"/>
                          </a:solidFill>
                          <a:latin typeface="Times New Roman"/>
                          <a:ea typeface="Times New Roman"/>
                          <a:cs typeface="+mn-cs"/>
                        </a:rPr>
                        <a:t>104600</a:t>
                      </a:r>
                      <a:endParaRPr lang="fr-FR" sz="2000" b="1" dirty="0">
                        <a:solidFill>
                          <a:schemeClr val="bg1"/>
                        </a:solidFill>
                        <a:latin typeface="Times New Roman"/>
                        <a:ea typeface="Times New Roman"/>
                        <a:cs typeface="+mn-cs"/>
                      </a:endParaRPr>
                    </a:p>
                    <a:p>
                      <a:pPr marL="0" marR="0" algn="r" rtl="1">
                        <a:spcBef>
                          <a:spcPts val="0"/>
                        </a:spcBef>
                        <a:spcAft>
                          <a:spcPts val="0"/>
                        </a:spcAft>
                      </a:pPr>
                      <a:r>
                        <a:rPr lang="ar-SA" sz="2000" b="1" dirty="0">
                          <a:solidFill>
                            <a:schemeClr val="bg1"/>
                          </a:solidFill>
                          <a:latin typeface="Times New Roman"/>
                          <a:ea typeface="Times New Roman"/>
                          <a:cs typeface="+mn-cs"/>
                        </a:rPr>
                        <a:t>65760</a:t>
                      </a:r>
                      <a:endParaRPr lang="fr-FR" sz="2000" b="1" dirty="0">
                        <a:solidFill>
                          <a:schemeClr val="bg1"/>
                        </a:solidFill>
                        <a:latin typeface="Times New Roman"/>
                        <a:ea typeface="Times New Roman"/>
                        <a:cs typeface="+mn-cs"/>
                      </a:endParaRPr>
                    </a:p>
                    <a:p>
                      <a:pPr marL="0" marR="0" algn="r" rtl="1">
                        <a:spcBef>
                          <a:spcPts val="0"/>
                        </a:spcBef>
                        <a:spcAft>
                          <a:spcPts val="0"/>
                        </a:spcAft>
                      </a:pPr>
                      <a:r>
                        <a:rPr lang="ar-SA" sz="2000" b="1" dirty="0">
                          <a:solidFill>
                            <a:schemeClr val="bg1"/>
                          </a:solidFill>
                          <a:latin typeface="Times New Roman"/>
                          <a:ea typeface="Times New Roman"/>
                          <a:cs typeface="+mn-cs"/>
                        </a:rPr>
                        <a:t>110990</a:t>
                      </a:r>
                      <a:endParaRPr lang="fr-FR" sz="2000" b="1" dirty="0">
                        <a:solidFill>
                          <a:schemeClr val="bg1"/>
                        </a:solidFill>
                        <a:latin typeface="Times New Roman"/>
                        <a:ea typeface="Times New Roman"/>
                        <a:cs typeface="+mn-cs"/>
                      </a:endParaRPr>
                    </a:p>
                    <a:p>
                      <a:pPr marL="0" marR="0" algn="r" rtl="1">
                        <a:spcBef>
                          <a:spcPts val="0"/>
                        </a:spcBef>
                        <a:spcAft>
                          <a:spcPts val="0"/>
                        </a:spcAft>
                      </a:pPr>
                      <a:r>
                        <a:rPr lang="ar-SA" sz="2000" b="1" dirty="0">
                          <a:solidFill>
                            <a:schemeClr val="bg1"/>
                          </a:solidFill>
                          <a:latin typeface="Times New Roman"/>
                          <a:ea typeface="Times New Roman"/>
                          <a:cs typeface="+mn-cs"/>
                        </a:rPr>
                        <a:t>700</a:t>
                      </a:r>
                      <a:endParaRPr lang="fr-FR" sz="2000" b="1" dirty="0">
                        <a:solidFill>
                          <a:schemeClr val="bg1"/>
                        </a:solidFill>
                        <a:latin typeface="Times New Roman"/>
                        <a:ea typeface="Times New Roman"/>
                        <a:cs typeface="+mn-cs"/>
                      </a:endParaRPr>
                    </a:p>
                    <a:p>
                      <a:pPr marL="0" marR="0" algn="ctr" rtl="1">
                        <a:spcBef>
                          <a:spcPts val="0"/>
                        </a:spcBef>
                        <a:spcAft>
                          <a:spcPts val="0"/>
                        </a:spcAft>
                      </a:pPr>
                      <a:r>
                        <a:rPr lang="ar-SA" sz="2000" b="1" dirty="0">
                          <a:solidFill>
                            <a:srgbClr val="FF0000"/>
                          </a:solidFill>
                          <a:latin typeface="Times New Roman"/>
                          <a:ea typeface="Times New Roman"/>
                          <a:cs typeface="+mn-cs"/>
                        </a:rPr>
                        <a:t>80500</a:t>
                      </a:r>
                      <a:endParaRPr lang="fr-FR" sz="2000" b="1" dirty="0">
                        <a:solidFill>
                          <a:srgbClr val="FF0000"/>
                        </a:solidFill>
                        <a:latin typeface="Times New Roman"/>
                        <a:ea typeface="Times New Roman"/>
                        <a:cs typeface="+mn-cs"/>
                      </a:endParaRPr>
                    </a:p>
                    <a:p>
                      <a:pPr marL="0" marR="0" algn="r" rtl="1">
                        <a:spcBef>
                          <a:spcPts val="0"/>
                        </a:spcBef>
                        <a:spcAft>
                          <a:spcPts val="0"/>
                        </a:spcAft>
                      </a:pPr>
                      <a:r>
                        <a:rPr lang="ar-SA" sz="2000" b="1" dirty="0">
                          <a:solidFill>
                            <a:schemeClr val="bg1"/>
                          </a:solidFill>
                          <a:latin typeface="Times New Roman"/>
                          <a:ea typeface="Times New Roman"/>
                          <a:cs typeface="+mn-cs"/>
                        </a:rPr>
                        <a:t>30000</a:t>
                      </a:r>
                      <a:endParaRPr lang="fr-FR" sz="2000" b="1" dirty="0">
                        <a:solidFill>
                          <a:schemeClr val="bg1"/>
                        </a:solidFill>
                        <a:latin typeface="Times New Roman"/>
                        <a:ea typeface="Times New Roman"/>
                        <a:cs typeface="+mn-cs"/>
                      </a:endParaRPr>
                    </a:p>
                    <a:p>
                      <a:pPr marL="0" marR="0" algn="r" rtl="1">
                        <a:spcBef>
                          <a:spcPts val="0"/>
                        </a:spcBef>
                        <a:spcAft>
                          <a:spcPts val="0"/>
                        </a:spcAft>
                      </a:pPr>
                      <a:r>
                        <a:rPr lang="ar-SA" sz="2000" b="1" dirty="0">
                          <a:solidFill>
                            <a:schemeClr val="bg1"/>
                          </a:solidFill>
                          <a:latin typeface="Times New Roman"/>
                          <a:ea typeface="Times New Roman"/>
                          <a:cs typeface="+mn-cs"/>
                        </a:rPr>
                        <a:t>2500</a:t>
                      </a:r>
                      <a:endParaRPr lang="fr-FR" sz="2000" b="1" dirty="0">
                        <a:solidFill>
                          <a:schemeClr val="bg1"/>
                        </a:solidFill>
                        <a:latin typeface="Times New Roman"/>
                        <a:ea typeface="Times New Roman"/>
                        <a:cs typeface="+mn-cs"/>
                      </a:endParaRPr>
                    </a:p>
                    <a:p>
                      <a:pPr marL="0" marR="0" algn="r" rtl="1">
                        <a:spcBef>
                          <a:spcPts val="0"/>
                        </a:spcBef>
                        <a:spcAft>
                          <a:spcPts val="0"/>
                        </a:spcAft>
                      </a:pPr>
                      <a:r>
                        <a:rPr lang="ar-SA" sz="2000" b="1" dirty="0">
                          <a:solidFill>
                            <a:schemeClr val="bg1"/>
                          </a:solidFill>
                          <a:latin typeface="Times New Roman"/>
                          <a:ea typeface="Times New Roman"/>
                          <a:cs typeface="+mn-cs"/>
                        </a:rPr>
                        <a:t>48000</a:t>
                      </a:r>
                      <a:endParaRPr lang="fr-FR" sz="2000" b="1" dirty="0">
                        <a:solidFill>
                          <a:schemeClr val="bg1"/>
                        </a:solidFill>
                        <a:latin typeface="Times New Roman"/>
                        <a:ea typeface="Times New Roman"/>
                        <a:cs typeface="+mn-cs"/>
                      </a:endParaRPr>
                    </a:p>
                    <a:p>
                      <a:pPr marL="0" marR="0" algn="ctr" rtl="1">
                        <a:spcBef>
                          <a:spcPts val="0"/>
                        </a:spcBef>
                        <a:spcAft>
                          <a:spcPts val="0"/>
                        </a:spcAft>
                      </a:pPr>
                      <a:r>
                        <a:rPr lang="ar-SA" sz="2000" b="1" dirty="0">
                          <a:solidFill>
                            <a:srgbClr val="FF0000"/>
                          </a:solidFill>
                          <a:latin typeface="Times New Roman"/>
                          <a:ea typeface="Times New Roman"/>
                          <a:cs typeface="+mn-cs"/>
                        </a:rPr>
                        <a:t>277710</a:t>
                      </a:r>
                      <a:endParaRPr lang="fr-FR" sz="2000" b="1" dirty="0">
                        <a:solidFill>
                          <a:srgbClr val="FF0000"/>
                        </a:solidFill>
                        <a:latin typeface="Times New Roman"/>
                        <a:ea typeface="Times New Roman"/>
                        <a:cs typeface="+mn-cs"/>
                      </a:endParaRPr>
                    </a:p>
                    <a:p>
                      <a:pPr marL="0" marR="0" algn="r" rtl="1">
                        <a:spcBef>
                          <a:spcPts val="0"/>
                        </a:spcBef>
                        <a:spcAft>
                          <a:spcPts val="0"/>
                        </a:spcAft>
                      </a:pPr>
                      <a:r>
                        <a:rPr lang="ar-SA" sz="2000" b="1" dirty="0">
                          <a:solidFill>
                            <a:srgbClr val="FF0000"/>
                          </a:solidFill>
                          <a:latin typeface="Times New Roman"/>
                          <a:ea typeface="Times New Roman"/>
                          <a:cs typeface="+mn-cs"/>
                        </a:rPr>
                        <a:t>107610</a:t>
                      </a:r>
                      <a:endParaRPr lang="fr-FR" sz="2000" b="1" dirty="0">
                        <a:solidFill>
                          <a:srgbClr val="FF0000"/>
                        </a:solidFill>
                        <a:latin typeface="Times New Roman"/>
                        <a:ea typeface="Times New Roman"/>
                        <a:cs typeface="+mn-cs"/>
                      </a:endParaRPr>
                    </a:p>
                    <a:p>
                      <a:pPr marL="0" marR="0" algn="r" rtl="1">
                        <a:spcBef>
                          <a:spcPts val="0"/>
                        </a:spcBef>
                        <a:spcAft>
                          <a:spcPts val="0"/>
                        </a:spcAft>
                      </a:pPr>
                      <a:r>
                        <a:rPr lang="ar-SA" sz="2000" b="1" dirty="0" smtClean="0">
                          <a:solidFill>
                            <a:schemeClr val="bg1"/>
                          </a:solidFill>
                          <a:latin typeface="Times New Roman"/>
                          <a:ea typeface="Times New Roman"/>
                          <a:cs typeface="+mn-cs"/>
                        </a:rPr>
                        <a:t>107610</a:t>
                      </a:r>
                      <a:endParaRPr lang="ar-DZ" sz="2000" b="1" dirty="0" smtClean="0">
                        <a:solidFill>
                          <a:schemeClr val="bg1"/>
                        </a:solidFill>
                        <a:latin typeface="Times New Roman"/>
                        <a:ea typeface="Times New Roman"/>
                        <a:cs typeface="+mn-cs"/>
                      </a:endParaRPr>
                    </a:p>
                    <a:p>
                      <a:pPr marL="0" marR="0" algn="r" rtl="1">
                        <a:spcBef>
                          <a:spcPts val="0"/>
                        </a:spcBef>
                        <a:spcAft>
                          <a:spcPts val="0"/>
                        </a:spcAft>
                      </a:pPr>
                      <a:endParaRPr lang="fr-FR" sz="2000" b="1" dirty="0">
                        <a:solidFill>
                          <a:schemeClr val="bg1"/>
                        </a:solidFill>
                        <a:latin typeface="Times New Roman"/>
                        <a:ea typeface="Times New Roman"/>
                        <a:cs typeface="+mn-cs"/>
                      </a:endParaRPr>
                    </a:p>
                    <a:p>
                      <a:pPr marL="0" marR="0" algn="r" rtl="1">
                        <a:spcBef>
                          <a:spcPts val="0"/>
                        </a:spcBef>
                        <a:spcAft>
                          <a:spcPts val="0"/>
                        </a:spcAft>
                      </a:pPr>
                      <a:r>
                        <a:rPr lang="ar-SA" sz="2000" b="1" dirty="0" smtClean="0">
                          <a:solidFill>
                            <a:srgbClr val="FF0000"/>
                          </a:solidFill>
                          <a:latin typeface="Times New Roman"/>
                          <a:ea typeface="Times New Roman"/>
                          <a:cs typeface="+mn-cs"/>
                        </a:rPr>
                        <a:t>163100</a:t>
                      </a:r>
                      <a:endParaRPr lang="fr-FR" sz="2000" b="1" dirty="0">
                        <a:solidFill>
                          <a:srgbClr val="FF0000"/>
                        </a:solidFill>
                        <a:latin typeface="Times New Roman"/>
                        <a:ea typeface="Times New Roman"/>
                        <a:cs typeface="+mn-cs"/>
                      </a:endParaRPr>
                    </a:p>
                    <a:p>
                      <a:pPr marL="0" marR="0" algn="r" rtl="1">
                        <a:spcBef>
                          <a:spcPts val="0"/>
                        </a:spcBef>
                        <a:spcAft>
                          <a:spcPts val="0"/>
                        </a:spcAft>
                      </a:pPr>
                      <a:r>
                        <a:rPr lang="ar-SA" sz="2000" b="1" dirty="0">
                          <a:solidFill>
                            <a:schemeClr val="bg1"/>
                          </a:solidFill>
                          <a:latin typeface="Times New Roman"/>
                          <a:ea typeface="Times New Roman"/>
                          <a:cs typeface="+mn-cs"/>
                        </a:rPr>
                        <a:t>74900</a:t>
                      </a:r>
                      <a:endParaRPr lang="fr-FR" sz="2000" b="1" dirty="0">
                        <a:solidFill>
                          <a:schemeClr val="bg1"/>
                        </a:solidFill>
                        <a:latin typeface="Times New Roman"/>
                        <a:ea typeface="Times New Roman"/>
                        <a:cs typeface="+mn-cs"/>
                      </a:endParaRPr>
                    </a:p>
                    <a:p>
                      <a:pPr marL="0" marR="0" algn="r" rtl="1">
                        <a:spcBef>
                          <a:spcPts val="0"/>
                        </a:spcBef>
                        <a:spcAft>
                          <a:spcPts val="0"/>
                        </a:spcAft>
                      </a:pPr>
                      <a:r>
                        <a:rPr lang="ar-SA" sz="2000" b="1" dirty="0">
                          <a:solidFill>
                            <a:schemeClr val="bg1"/>
                          </a:solidFill>
                          <a:latin typeface="Times New Roman"/>
                          <a:ea typeface="Times New Roman"/>
                          <a:cs typeface="+mn-cs"/>
                        </a:rPr>
                        <a:t>11000</a:t>
                      </a:r>
                      <a:endParaRPr lang="fr-FR" sz="2000" b="1" dirty="0">
                        <a:solidFill>
                          <a:schemeClr val="bg1"/>
                        </a:solidFill>
                        <a:latin typeface="Times New Roman"/>
                        <a:ea typeface="Times New Roman"/>
                        <a:cs typeface="+mn-cs"/>
                      </a:endParaRPr>
                    </a:p>
                    <a:p>
                      <a:pPr marL="0" marR="0" algn="r" rtl="1">
                        <a:spcBef>
                          <a:spcPts val="0"/>
                        </a:spcBef>
                        <a:spcAft>
                          <a:spcPts val="0"/>
                        </a:spcAft>
                      </a:pPr>
                      <a:r>
                        <a:rPr lang="ar-SA" sz="2000" b="1" dirty="0">
                          <a:solidFill>
                            <a:schemeClr val="bg1"/>
                          </a:solidFill>
                          <a:latin typeface="Times New Roman"/>
                          <a:ea typeface="Times New Roman"/>
                          <a:cs typeface="+mn-cs"/>
                        </a:rPr>
                        <a:t>60000</a:t>
                      </a:r>
                      <a:endParaRPr lang="fr-FR" sz="2000" b="1" dirty="0">
                        <a:solidFill>
                          <a:schemeClr val="bg1"/>
                        </a:solidFill>
                        <a:latin typeface="Times New Roman"/>
                        <a:ea typeface="Times New Roman"/>
                        <a:cs typeface="+mn-cs"/>
                      </a:endParaRPr>
                    </a:p>
                    <a:p>
                      <a:pPr marL="0" marR="0" algn="r" rtl="1">
                        <a:spcBef>
                          <a:spcPts val="0"/>
                        </a:spcBef>
                        <a:spcAft>
                          <a:spcPts val="0"/>
                        </a:spcAft>
                      </a:pPr>
                      <a:r>
                        <a:rPr lang="ar-SA" sz="2000" b="1" dirty="0">
                          <a:solidFill>
                            <a:schemeClr val="bg1"/>
                          </a:solidFill>
                          <a:latin typeface="Times New Roman"/>
                          <a:ea typeface="Times New Roman"/>
                          <a:cs typeface="+mn-cs"/>
                        </a:rPr>
                        <a:t>17200</a:t>
                      </a:r>
                      <a:endParaRPr lang="fr-FR" sz="2000" b="1" dirty="0">
                        <a:solidFill>
                          <a:schemeClr val="bg1"/>
                        </a:solidFill>
                        <a:latin typeface="Times New Roman"/>
                        <a:ea typeface="Times New Roman"/>
                        <a:cs typeface="+mn-cs"/>
                      </a:endParaRPr>
                    </a:p>
                    <a:p>
                      <a:pPr marL="0" marR="0" algn="just" rtl="1">
                        <a:spcBef>
                          <a:spcPts val="0"/>
                        </a:spcBef>
                        <a:spcAft>
                          <a:spcPts val="0"/>
                        </a:spcAft>
                      </a:pPr>
                      <a:r>
                        <a:rPr lang="ar-SA" sz="2000" b="1" dirty="0">
                          <a:solidFill>
                            <a:srgbClr val="FF0000"/>
                          </a:solidFill>
                          <a:latin typeface="Times New Roman"/>
                          <a:ea typeface="Times New Roman"/>
                          <a:cs typeface="+mn-cs"/>
                        </a:rPr>
                        <a:t>7000</a:t>
                      </a:r>
                      <a:endParaRPr lang="fr-FR" sz="2000" b="1" dirty="0">
                        <a:solidFill>
                          <a:srgbClr val="FF0000"/>
                        </a:solidFill>
                        <a:latin typeface="Times New Roman"/>
                        <a:ea typeface="Times New Roman"/>
                        <a:cs typeface="+mn-cs"/>
                      </a:endParaRPr>
                    </a:p>
                    <a:p>
                      <a:pPr marL="0" marR="0" algn="r" rtl="1">
                        <a:spcBef>
                          <a:spcPts val="0"/>
                        </a:spcBef>
                        <a:spcAft>
                          <a:spcPts val="0"/>
                        </a:spcAft>
                      </a:pPr>
                      <a:r>
                        <a:rPr lang="ar-SA" sz="2000" b="1" dirty="0">
                          <a:solidFill>
                            <a:schemeClr val="bg1"/>
                          </a:solidFill>
                          <a:latin typeface="Times New Roman"/>
                          <a:ea typeface="Times New Roman"/>
                          <a:cs typeface="+mn-cs"/>
                        </a:rPr>
                        <a:t>7000</a:t>
                      </a:r>
                      <a:endParaRPr lang="fr-FR" sz="2000" b="1" dirty="0">
                        <a:solidFill>
                          <a:schemeClr val="bg1"/>
                        </a:solidFill>
                        <a:latin typeface="Times New Roman"/>
                        <a:ea typeface="Times New Roman"/>
                        <a:cs typeface="+mn-cs"/>
                      </a:endParaRPr>
                    </a:p>
                  </a:txBody>
                  <a:tcPr marL="59377" marR="593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5191">
                <a:tc>
                  <a:txBody>
                    <a:bodyPr/>
                    <a:lstStyle/>
                    <a:p>
                      <a:pPr marL="0" marR="0" algn="ctr" rtl="1">
                        <a:spcBef>
                          <a:spcPts val="0"/>
                        </a:spcBef>
                        <a:spcAft>
                          <a:spcPts val="0"/>
                        </a:spcAft>
                      </a:pPr>
                      <a:r>
                        <a:rPr lang="ar-SA" sz="2000" b="1" dirty="0">
                          <a:solidFill>
                            <a:srgbClr val="FF0000"/>
                          </a:solidFill>
                          <a:latin typeface="Times New Roman"/>
                          <a:ea typeface="Times New Roman"/>
                          <a:cs typeface="+mn-cs"/>
                        </a:rPr>
                        <a:t>مجموع الاستخدامات</a:t>
                      </a:r>
                      <a:endParaRPr lang="fr-FR" sz="2000" b="1" dirty="0">
                        <a:solidFill>
                          <a:srgbClr val="FF0000"/>
                        </a:solidFill>
                        <a:latin typeface="Times New Roman"/>
                        <a:ea typeface="Times New Roman"/>
                        <a:cs typeface="+mn-cs"/>
                      </a:endParaRPr>
                    </a:p>
                  </a:txBody>
                  <a:tcPr marL="59377" marR="593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r" rtl="1">
                        <a:spcBef>
                          <a:spcPts val="0"/>
                        </a:spcBef>
                        <a:spcAft>
                          <a:spcPts val="0"/>
                        </a:spcAft>
                      </a:pPr>
                      <a:r>
                        <a:rPr lang="ar-SA" sz="2000" b="1" dirty="0">
                          <a:solidFill>
                            <a:srgbClr val="FF0000"/>
                          </a:solidFill>
                          <a:latin typeface="Times New Roman"/>
                          <a:ea typeface="Times New Roman"/>
                          <a:cs typeface="+mn-cs"/>
                        </a:rPr>
                        <a:t>640260</a:t>
                      </a:r>
                      <a:endParaRPr lang="fr-FR" sz="2000" b="1" dirty="0">
                        <a:solidFill>
                          <a:srgbClr val="FF0000"/>
                        </a:solidFill>
                        <a:latin typeface="Times New Roman"/>
                        <a:ea typeface="Times New Roman"/>
                        <a:cs typeface="+mn-cs"/>
                      </a:endParaRPr>
                    </a:p>
                  </a:txBody>
                  <a:tcPr marL="59377" marR="593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ctr" rtl="1">
                        <a:spcBef>
                          <a:spcPts val="0"/>
                        </a:spcBef>
                        <a:spcAft>
                          <a:spcPts val="0"/>
                        </a:spcAft>
                      </a:pPr>
                      <a:r>
                        <a:rPr lang="ar-SA" sz="2000" b="1" dirty="0">
                          <a:solidFill>
                            <a:srgbClr val="FF0000"/>
                          </a:solidFill>
                          <a:latin typeface="Times New Roman"/>
                          <a:ea typeface="Times New Roman"/>
                          <a:cs typeface="+mn-cs"/>
                        </a:rPr>
                        <a:t>مجموع الموارد</a:t>
                      </a:r>
                      <a:endParaRPr lang="fr-FR" sz="2000" b="1" dirty="0">
                        <a:solidFill>
                          <a:srgbClr val="FF0000"/>
                        </a:solidFill>
                        <a:latin typeface="Times New Roman"/>
                        <a:ea typeface="Times New Roman"/>
                        <a:cs typeface="+mn-cs"/>
                      </a:endParaRPr>
                    </a:p>
                  </a:txBody>
                  <a:tcPr marL="59377" marR="593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ctr" rtl="1">
                        <a:spcBef>
                          <a:spcPts val="0"/>
                        </a:spcBef>
                        <a:spcAft>
                          <a:spcPts val="0"/>
                        </a:spcAft>
                      </a:pPr>
                      <a:r>
                        <a:rPr lang="ar-SA" sz="2000" b="1" dirty="0">
                          <a:solidFill>
                            <a:srgbClr val="FF0000"/>
                          </a:solidFill>
                          <a:latin typeface="Times New Roman"/>
                          <a:ea typeface="Times New Roman"/>
                          <a:cs typeface="+mn-cs"/>
                        </a:rPr>
                        <a:t>640260</a:t>
                      </a:r>
                      <a:endParaRPr lang="fr-FR" sz="2000" b="1" dirty="0">
                        <a:solidFill>
                          <a:srgbClr val="FF0000"/>
                        </a:solidFill>
                        <a:latin typeface="Times New Roman"/>
                        <a:ea typeface="Times New Roman"/>
                        <a:cs typeface="+mn-cs"/>
                      </a:endParaRPr>
                    </a:p>
                  </a:txBody>
                  <a:tcPr marL="59377" marR="593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r>
            </a:tbl>
          </a:graphicData>
        </a:graphic>
      </p:graphicFrame>
    </p:spTree>
  </p:cSld>
  <p:clrMapOvr>
    <a:masterClrMapping/>
  </p:clrMapOvr>
  <p:transition>
    <p:pull dir="ru"/>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au 3"/>
          <p:cNvGraphicFramePr>
            <a:graphicFrameLocks noGrp="1"/>
          </p:cNvGraphicFramePr>
          <p:nvPr/>
        </p:nvGraphicFramePr>
        <p:xfrm>
          <a:off x="0" y="1066799"/>
          <a:ext cx="9144000" cy="3379894"/>
        </p:xfrm>
        <a:graphic>
          <a:graphicData uri="http://schemas.openxmlformats.org/drawingml/2006/table">
            <a:tbl>
              <a:tblPr rtl="1"/>
              <a:tblGrid>
                <a:gridCol w="3438671"/>
                <a:gridCol w="1174880"/>
                <a:gridCol w="3295393"/>
                <a:gridCol w="1235056"/>
              </a:tblGrid>
              <a:tr h="369147">
                <a:tc>
                  <a:txBody>
                    <a:bodyPr/>
                    <a:lstStyle/>
                    <a:p>
                      <a:pPr marL="0" marR="0" algn="ctr" rtl="1">
                        <a:spcBef>
                          <a:spcPts val="0"/>
                        </a:spcBef>
                        <a:spcAft>
                          <a:spcPts val="0"/>
                        </a:spcAft>
                      </a:pPr>
                      <a:r>
                        <a:rPr lang="ar-SA" sz="2800" b="1" dirty="0">
                          <a:solidFill>
                            <a:schemeClr val="bg1"/>
                          </a:solidFill>
                          <a:latin typeface="Times New Roman"/>
                          <a:ea typeface="Times New Roman"/>
                          <a:cs typeface="Arial"/>
                        </a:rPr>
                        <a:t>الاستخدامات</a:t>
                      </a:r>
                      <a:endParaRPr lang="fr-FR" sz="2800" b="1" dirty="0">
                        <a:solidFill>
                          <a:schemeClr val="bg1"/>
                        </a:solidFill>
                        <a:latin typeface="Times New Roman"/>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spcBef>
                          <a:spcPts val="0"/>
                        </a:spcBef>
                        <a:spcAft>
                          <a:spcPts val="0"/>
                        </a:spcAft>
                      </a:pPr>
                      <a:r>
                        <a:rPr lang="ar-SA" sz="2800" b="1" dirty="0">
                          <a:solidFill>
                            <a:schemeClr val="bg1"/>
                          </a:solidFill>
                          <a:latin typeface="Times New Roman"/>
                          <a:ea typeface="Times New Roman"/>
                          <a:cs typeface="Arial"/>
                        </a:rPr>
                        <a:t>المبالغ</a:t>
                      </a:r>
                      <a:endParaRPr lang="fr-FR" sz="2800" b="1" dirty="0">
                        <a:solidFill>
                          <a:schemeClr val="bg1"/>
                        </a:solidFill>
                        <a:latin typeface="Times New Roman"/>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spcBef>
                          <a:spcPts val="0"/>
                        </a:spcBef>
                        <a:spcAft>
                          <a:spcPts val="0"/>
                        </a:spcAft>
                      </a:pPr>
                      <a:r>
                        <a:rPr lang="ar-SA" sz="2800" b="1" dirty="0">
                          <a:solidFill>
                            <a:schemeClr val="bg1"/>
                          </a:solidFill>
                          <a:latin typeface="Times New Roman"/>
                          <a:ea typeface="Times New Roman"/>
                          <a:cs typeface="Arial"/>
                        </a:rPr>
                        <a:t>الموارد</a:t>
                      </a:r>
                      <a:endParaRPr lang="fr-FR" sz="2800" b="1" dirty="0">
                        <a:solidFill>
                          <a:schemeClr val="bg1"/>
                        </a:solidFill>
                        <a:latin typeface="Times New Roman"/>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spcBef>
                          <a:spcPts val="0"/>
                        </a:spcBef>
                        <a:spcAft>
                          <a:spcPts val="0"/>
                        </a:spcAft>
                      </a:pPr>
                      <a:r>
                        <a:rPr lang="ar-SA" sz="2800" b="1" dirty="0">
                          <a:solidFill>
                            <a:schemeClr val="bg1"/>
                          </a:solidFill>
                          <a:latin typeface="Times New Roman"/>
                          <a:ea typeface="Times New Roman"/>
                          <a:cs typeface="Arial"/>
                        </a:rPr>
                        <a:t>المبالغ</a:t>
                      </a:r>
                      <a:endParaRPr lang="fr-FR" sz="2800" b="1" dirty="0">
                        <a:solidFill>
                          <a:schemeClr val="bg1"/>
                        </a:solidFill>
                        <a:latin typeface="Times New Roman"/>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584027">
                <a:tc>
                  <a:txBody>
                    <a:bodyPr/>
                    <a:lstStyle/>
                    <a:p>
                      <a:pPr marL="0" marR="0" algn="just" rtl="1">
                        <a:spcBef>
                          <a:spcPts val="0"/>
                        </a:spcBef>
                        <a:spcAft>
                          <a:spcPts val="0"/>
                        </a:spcAft>
                      </a:pPr>
                      <a:r>
                        <a:rPr lang="ar-SA" sz="2400" b="1" dirty="0">
                          <a:solidFill>
                            <a:srgbClr val="FF0000"/>
                          </a:solidFill>
                          <a:latin typeface="Times New Roman"/>
                          <a:ea typeface="Times New Roman"/>
                          <a:cs typeface="Arial"/>
                        </a:rPr>
                        <a:t>استخدامات مستقرة</a:t>
                      </a:r>
                      <a:endParaRPr lang="fr-FR" sz="2400" b="1" dirty="0">
                        <a:solidFill>
                          <a:srgbClr val="FF0000"/>
                        </a:solidFill>
                        <a:latin typeface="Times New Roman"/>
                        <a:ea typeface="Times New Roman"/>
                        <a:cs typeface="Arial"/>
                      </a:endParaRPr>
                    </a:p>
                    <a:p>
                      <a:pPr marL="0" marR="0" algn="just" rtl="1">
                        <a:spcBef>
                          <a:spcPts val="0"/>
                        </a:spcBef>
                        <a:spcAft>
                          <a:spcPts val="0"/>
                        </a:spcAft>
                      </a:pPr>
                      <a:endParaRPr lang="ar-DZ" sz="2400" b="1" dirty="0" smtClean="0">
                        <a:solidFill>
                          <a:schemeClr val="bg1"/>
                        </a:solidFill>
                        <a:latin typeface="Times New Roman"/>
                        <a:ea typeface="Times New Roman"/>
                        <a:cs typeface="Arial"/>
                      </a:endParaRPr>
                    </a:p>
                    <a:p>
                      <a:pPr marL="0" marR="0" algn="just" rtl="1">
                        <a:spcBef>
                          <a:spcPts val="0"/>
                        </a:spcBef>
                        <a:spcAft>
                          <a:spcPts val="0"/>
                        </a:spcAft>
                      </a:pPr>
                      <a:endParaRPr lang="ar-DZ" sz="2400" b="1" dirty="0" smtClean="0">
                        <a:solidFill>
                          <a:schemeClr val="bg1"/>
                        </a:solidFill>
                        <a:latin typeface="Times New Roman"/>
                        <a:ea typeface="Times New Roman"/>
                        <a:cs typeface="Arial"/>
                      </a:endParaRPr>
                    </a:p>
                    <a:p>
                      <a:pPr marL="0" marR="0" algn="just" rtl="1">
                        <a:spcBef>
                          <a:spcPts val="0"/>
                        </a:spcBef>
                        <a:spcAft>
                          <a:spcPts val="0"/>
                        </a:spcAft>
                      </a:pPr>
                      <a:r>
                        <a:rPr lang="ar-SA" sz="2400" b="1" dirty="0" smtClean="0">
                          <a:solidFill>
                            <a:srgbClr val="FF0000"/>
                          </a:solidFill>
                          <a:latin typeface="Times New Roman"/>
                          <a:ea typeface="Times New Roman"/>
                          <a:cs typeface="Arial"/>
                        </a:rPr>
                        <a:t>استخدامات </a:t>
                      </a:r>
                      <a:r>
                        <a:rPr lang="ar-SA" sz="2400" b="1" dirty="0">
                          <a:solidFill>
                            <a:srgbClr val="FF0000"/>
                          </a:solidFill>
                          <a:latin typeface="Times New Roman"/>
                          <a:ea typeface="Times New Roman"/>
                          <a:cs typeface="Arial"/>
                        </a:rPr>
                        <a:t>جارية</a:t>
                      </a:r>
                      <a:endParaRPr lang="fr-FR" sz="2400" b="1" dirty="0">
                        <a:solidFill>
                          <a:srgbClr val="FF0000"/>
                        </a:solidFill>
                        <a:latin typeface="Times New Roman"/>
                        <a:ea typeface="Times New Roman"/>
                        <a:cs typeface="Arial"/>
                      </a:endParaRPr>
                    </a:p>
                    <a:p>
                      <a:pPr marL="0" marR="0" algn="just" rtl="1">
                        <a:spcBef>
                          <a:spcPts val="0"/>
                        </a:spcBef>
                        <a:spcAft>
                          <a:spcPts val="0"/>
                        </a:spcAft>
                      </a:pPr>
                      <a:r>
                        <a:rPr lang="ar-SA" sz="2400" b="1" dirty="0">
                          <a:solidFill>
                            <a:schemeClr val="bg1"/>
                          </a:solidFill>
                          <a:latin typeface="Times New Roman"/>
                          <a:ea typeface="Times New Roman"/>
                          <a:cs typeface="Arial"/>
                        </a:rPr>
                        <a:t>   استخدامات جارية للاستغلال</a:t>
                      </a:r>
                      <a:endParaRPr lang="fr-FR" sz="2400" b="1" dirty="0">
                        <a:solidFill>
                          <a:schemeClr val="bg1"/>
                        </a:solidFill>
                        <a:latin typeface="Times New Roman"/>
                        <a:ea typeface="Times New Roman"/>
                        <a:cs typeface="Arial"/>
                      </a:endParaRPr>
                    </a:p>
                    <a:p>
                      <a:pPr marL="0" marR="0" algn="just" rtl="1">
                        <a:spcBef>
                          <a:spcPts val="0"/>
                        </a:spcBef>
                        <a:spcAft>
                          <a:spcPts val="0"/>
                        </a:spcAft>
                      </a:pPr>
                      <a:r>
                        <a:rPr lang="ar-SA" sz="2400" b="1" dirty="0">
                          <a:solidFill>
                            <a:schemeClr val="bg1"/>
                          </a:solidFill>
                          <a:latin typeface="Times New Roman"/>
                          <a:ea typeface="Times New Roman"/>
                          <a:cs typeface="Arial"/>
                        </a:rPr>
                        <a:t>   استخدامات جارية </a:t>
                      </a:r>
                      <a:r>
                        <a:rPr lang="ar-DZ" sz="2400" b="1" dirty="0" smtClean="0">
                          <a:solidFill>
                            <a:schemeClr val="bg1"/>
                          </a:solidFill>
                          <a:latin typeface="Times New Roman"/>
                          <a:ea typeface="Times New Roman"/>
                          <a:cs typeface="Arial"/>
                        </a:rPr>
                        <a:t>خ </a:t>
                      </a:r>
                      <a:r>
                        <a:rPr lang="ar-SA" sz="2400" b="1" dirty="0" smtClean="0">
                          <a:solidFill>
                            <a:schemeClr val="bg1"/>
                          </a:solidFill>
                          <a:latin typeface="Times New Roman"/>
                          <a:ea typeface="Times New Roman"/>
                          <a:cs typeface="Arial"/>
                        </a:rPr>
                        <a:t>الاستغلال</a:t>
                      </a:r>
                      <a:endParaRPr lang="fr-FR" sz="2400" b="1" dirty="0">
                        <a:solidFill>
                          <a:schemeClr val="bg1"/>
                        </a:solidFill>
                        <a:latin typeface="Times New Roman"/>
                        <a:ea typeface="Times New Roman"/>
                        <a:cs typeface="Arial"/>
                      </a:endParaRPr>
                    </a:p>
                    <a:p>
                      <a:pPr marL="0" marR="0" algn="just" rtl="1">
                        <a:spcBef>
                          <a:spcPts val="0"/>
                        </a:spcBef>
                        <a:spcAft>
                          <a:spcPts val="0"/>
                        </a:spcAft>
                        <a:tabLst>
                          <a:tab pos="1445895" algn="l"/>
                        </a:tabLst>
                      </a:pPr>
                      <a:r>
                        <a:rPr lang="ar-SA" sz="2400" b="1" dirty="0">
                          <a:solidFill>
                            <a:schemeClr val="bg1"/>
                          </a:solidFill>
                          <a:latin typeface="Times New Roman"/>
                          <a:ea typeface="Times New Roman"/>
                          <a:cs typeface="Arial"/>
                        </a:rPr>
                        <a:t>   استخدامات الخزينة</a:t>
                      </a:r>
                      <a:endParaRPr lang="fr-FR" sz="2400" b="1" dirty="0">
                        <a:solidFill>
                          <a:schemeClr val="bg1"/>
                        </a:solidFill>
                        <a:latin typeface="Times New Roman"/>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1">
                        <a:spcBef>
                          <a:spcPts val="0"/>
                        </a:spcBef>
                        <a:spcAft>
                          <a:spcPts val="0"/>
                        </a:spcAft>
                      </a:pPr>
                      <a:r>
                        <a:rPr lang="ar-SA" sz="2400" b="1" dirty="0" smtClean="0">
                          <a:solidFill>
                            <a:srgbClr val="FF0000"/>
                          </a:solidFill>
                          <a:latin typeface="Times New Roman"/>
                          <a:ea typeface="Times New Roman"/>
                          <a:cs typeface="Arial"/>
                        </a:rPr>
                        <a:t>403150</a:t>
                      </a:r>
                      <a:endParaRPr lang="fr-FR" sz="2400" b="1" dirty="0">
                        <a:solidFill>
                          <a:srgbClr val="FF0000"/>
                        </a:solidFill>
                        <a:latin typeface="Times New Roman"/>
                        <a:ea typeface="Times New Roman"/>
                        <a:cs typeface="Arial"/>
                      </a:endParaRPr>
                    </a:p>
                    <a:p>
                      <a:pPr marL="0" marR="0" algn="r" rtl="1">
                        <a:spcBef>
                          <a:spcPts val="0"/>
                        </a:spcBef>
                        <a:spcAft>
                          <a:spcPts val="0"/>
                        </a:spcAft>
                      </a:pPr>
                      <a:endParaRPr lang="ar-DZ" sz="2400" b="1" dirty="0" smtClean="0">
                        <a:solidFill>
                          <a:schemeClr val="bg1"/>
                        </a:solidFill>
                        <a:latin typeface="Times New Roman"/>
                        <a:ea typeface="Times New Roman"/>
                        <a:cs typeface="Arial"/>
                      </a:endParaRPr>
                    </a:p>
                    <a:p>
                      <a:pPr marL="0" marR="0" algn="r" rtl="1">
                        <a:spcBef>
                          <a:spcPts val="0"/>
                        </a:spcBef>
                        <a:spcAft>
                          <a:spcPts val="0"/>
                        </a:spcAft>
                      </a:pPr>
                      <a:endParaRPr lang="ar-DZ" sz="2400" b="1" dirty="0" smtClean="0">
                        <a:solidFill>
                          <a:schemeClr val="bg1"/>
                        </a:solidFill>
                        <a:latin typeface="Times New Roman"/>
                        <a:ea typeface="Times New Roman"/>
                        <a:cs typeface="Arial"/>
                      </a:endParaRPr>
                    </a:p>
                    <a:p>
                      <a:pPr marL="0" marR="0" algn="r" rtl="1">
                        <a:spcBef>
                          <a:spcPts val="0"/>
                        </a:spcBef>
                        <a:spcAft>
                          <a:spcPts val="0"/>
                        </a:spcAft>
                      </a:pPr>
                      <a:r>
                        <a:rPr lang="ar-SA" sz="2400" b="1" dirty="0" smtClean="0">
                          <a:solidFill>
                            <a:srgbClr val="FF0000"/>
                          </a:solidFill>
                          <a:latin typeface="Times New Roman"/>
                          <a:ea typeface="Times New Roman"/>
                          <a:cs typeface="Arial"/>
                        </a:rPr>
                        <a:t>237110</a:t>
                      </a:r>
                      <a:endParaRPr lang="fr-FR" sz="2400" b="1" dirty="0">
                        <a:solidFill>
                          <a:srgbClr val="FF0000"/>
                        </a:solidFill>
                        <a:latin typeface="Times New Roman"/>
                        <a:ea typeface="Times New Roman"/>
                        <a:cs typeface="Arial"/>
                      </a:endParaRPr>
                    </a:p>
                    <a:p>
                      <a:pPr marL="0" marR="0" algn="just" rtl="1">
                        <a:spcBef>
                          <a:spcPts val="0"/>
                        </a:spcBef>
                        <a:spcAft>
                          <a:spcPts val="0"/>
                        </a:spcAft>
                      </a:pPr>
                      <a:r>
                        <a:rPr lang="ar-SA" sz="2400" b="1" dirty="0">
                          <a:solidFill>
                            <a:schemeClr val="bg1"/>
                          </a:solidFill>
                          <a:latin typeface="Times New Roman"/>
                          <a:ea typeface="Times New Roman"/>
                          <a:cs typeface="Arial"/>
                        </a:rPr>
                        <a:t>191770</a:t>
                      </a:r>
                      <a:endParaRPr lang="fr-FR" sz="2400" b="1" dirty="0">
                        <a:solidFill>
                          <a:schemeClr val="bg1"/>
                        </a:solidFill>
                        <a:latin typeface="Times New Roman"/>
                        <a:ea typeface="Times New Roman"/>
                        <a:cs typeface="Arial"/>
                      </a:endParaRPr>
                    </a:p>
                    <a:p>
                      <a:pPr marL="0" marR="0" algn="just" rtl="1">
                        <a:spcBef>
                          <a:spcPts val="0"/>
                        </a:spcBef>
                        <a:spcAft>
                          <a:spcPts val="0"/>
                        </a:spcAft>
                      </a:pPr>
                      <a:r>
                        <a:rPr lang="ar-SA" sz="2400" b="1" dirty="0">
                          <a:solidFill>
                            <a:schemeClr val="bg1"/>
                          </a:solidFill>
                          <a:latin typeface="Times New Roman"/>
                          <a:ea typeface="Times New Roman"/>
                          <a:cs typeface="Arial"/>
                        </a:rPr>
                        <a:t>32090</a:t>
                      </a:r>
                      <a:endParaRPr lang="fr-FR" sz="2400" b="1" dirty="0">
                        <a:solidFill>
                          <a:schemeClr val="bg1"/>
                        </a:solidFill>
                        <a:latin typeface="Times New Roman"/>
                        <a:ea typeface="Times New Roman"/>
                        <a:cs typeface="Arial"/>
                      </a:endParaRPr>
                    </a:p>
                    <a:p>
                      <a:pPr marL="0" marR="0" algn="just" rtl="1">
                        <a:spcBef>
                          <a:spcPts val="0"/>
                        </a:spcBef>
                        <a:spcAft>
                          <a:spcPts val="0"/>
                        </a:spcAft>
                      </a:pPr>
                      <a:r>
                        <a:rPr lang="ar-SA" sz="2400" b="1" dirty="0">
                          <a:solidFill>
                            <a:schemeClr val="bg1"/>
                          </a:solidFill>
                          <a:latin typeface="Times New Roman"/>
                          <a:ea typeface="Times New Roman"/>
                          <a:cs typeface="Arial"/>
                        </a:rPr>
                        <a:t>13250</a:t>
                      </a:r>
                      <a:endParaRPr lang="fr-FR" sz="2400" b="1" dirty="0">
                        <a:solidFill>
                          <a:schemeClr val="bg1"/>
                        </a:solidFill>
                        <a:latin typeface="Times New Roman"/>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spcBef>
                          <a:spcPts val="0"/>
                        </a:spcBef>
                        <a:spcAft>
                          <a:spcPts val="0"/>
                        </a:spcAft>
                      </a:pPr>
                      <a:r>
                        <a:rPr lang="ar-SA" sz="2400" b="1" dirty="0">
                          <a:solidFill>
                            <a:srgbClr val="FF0000"/>
                          </a:solidFill>
                          <a:latin typeface="Times New Roman"/>
                          <a:ea typeface="Times New Roman"/>
                          <a:cs typeface="Arial"/>
                        </a:rPr>
                        <a:t>موارد دائمة</a:t>
                      </a:r>
                      <a:endParaRPr lang="fr-FR" sz="2400" b="1" dirty="0">
                        <a:solidFill>
                          <a:srgbClr val="FF0000"/>
                        </a:solidFill>
                        <a:latin typeface="Times New Roman"/>
                        <a:ea typeface="Times New Roman"/>
                        <a:cs typeface="Arial"/>
                      </a:endParaRPr>
                    </a:p>
                    <a:p>
                      <a:pPr marL="0" marR="0" algn="just" rtl="1">
                        <a:spcBef>
                          <a:spcPts val="0"/>
                        </a:spcBef>
                        <a:spcAft>
                          <a:spcPts val="0"/>
                        </a:spcAft>
                      </a:pPr>
                      <a:r>
                        <a:rPr lang="ar-SA" sz="2400" b="1" dirty="0">
                          <a:solidFill>
                            <a:schemeClr val="bg1"/>
                          </a:solidFill>
                          <a:latin typeface="Times New Roman"/>
                          <a:ea typeface="Times New Roman"/>
                          <a:cs typeface="Arial"/>
                        </a:rPr>
                        <a:t>    رؤوس أموال خاصة</a:t>
                      </a:r>
                      <a:endParaRPr lang="fr-FR" sz="2400" b="1" dirty="0">
                        <a:solidFill>
                          <a:schemeClr val="bg1"/>
                        </a:solidFill>
                        <a:latin typeface="Times New Roman"/>
                        <a:ea typeface="Times New Roman"/>
                        <a:cs typeface="Arial"/>
                      </a:endParaRPr>
                    </a:p>
                    <a:p>
                      <a:pPr marL="0" marR="0" algn="just" rtl="1">
                        <a:spcBef>
                          <a:spcPts val="0"/>
                        </a:spcBef>
                        <a:spcAft>
                          <a:spcPts val="0"/>
                        </a:spcAft>
                      </a:pPr>
                      <a:r>
                        <a:rPr lang="ar-SA" sz="2400" b="1" dirty="0">
                          <a:solidFill>
                            <a:schemeClr val="bg1"/>
                          </a:solidFill>
                          <a:latin typeface="Times New Roman"/>
                          <a:ea typeface="Times New Roman"/>
                          <a:cs typeface="Arial"/>
                        </a:rPr>
                        <a:t>    ديون مالية طويلة</a:t>
                      </a:r>
                      <a:endParaRPr lang="fr-FR" sz="2400" b="1" dirty="0">
                        <a:solidFill>
                          <a:schemeClr val="bg1"/>
                        </a:solidFill>
                        <a:latin typeface="Times New Roman"/>
                        <a:ea typeface="Times New Roman"/>
                        <a:cs typeface="Arial"/>
                      </a:endParaRPr>
                    </a:p>
                    <a:p>
                      <a:pPr marL="0" marR="0" algn="r" rtl="1">
                        <a:spcBef>
                          <a:spcPts val="0"/>
                        </a:spcBef>
                        <a:spcAft>
                          <a:spcPts val="0"/>
                        </a:spcAft>
                      </a:pPr>
                      <a:r>
                        <a:rPr lang="ar-SA" sz="2400" b="1" dirty="0">
                          <a:solidFill>
                            <a:srgbClr val="FF0000"/>
                          </a:solidFill>
                          <a:latin typeface="Times New Roman"/>
                          <a:ea typeface="Times New Roman"/>
                          <a:cs typeface="Arial"/>
                        </a:rPr>
                        <a:t>موارد جارية</a:t>
                      </a:r>
                      <a:endParaRPr lang="fr-FR" sz="2400" b="1" dirty="0">
                        <a:solidFill>
                          <a:srgbClr val="FF0000"/>
                        </a:solidFill>
                        <a:latin typeface="Times New Roman"/>
                        <a:ea typeface="Times New Roman"/>
                        <a:cs typeface="Arial"/>
                      </a:endParaRPr>
                    </a:p>
                    <a:p>
                      <a:pPr marL="0" marR="0" algn="just" rtl="1">
                        <a:spcBef>
                          <a:spcPts val="0"/>
                        </a:spcBef>
                        <a:spcAft>
                          <a:spcPts val="0"/>
                        </a:spcAft>
                      </a:pPr>
                      <a:r>
                        <a:rPr lang="ar-SA" sz="2400" b="1" dirty="0">
                          <a:solidFill>
                            <a:schemeClr val="bg1"/>
                          </a:solidFill>
                          <a:latin typeface="Times New Roman"/>
                          <a:ea typeface="Times New Roman"/>
                          <a:cs typeface="Arial"/>
                        </a:rPr>
                        <a:t>    موارد جارية للاستغلال</a:t>
                      </a:r>
                      <a:endParaRPr lang="fr-FR" sz="2400" b="1" dirty="0">
                        <a:solidFill>
                          <a:schemeClr val="bg1"/>
                        </a:solidFill>
                        <a:latin typeface="Times New Roman"/>
                        <a:ea typeface="Times New Roman"/>
                        <a:cs typeface="Arial"/>
                      </a:endParaRPr>
                    </a:p>
                    <a:p>
                      <a:pPr marL="0" marR="0" algn="just" rtl="1">
                        <a:spcBef>
                          <a:spcPts val="0"/>
                        </a:spcBef>
                        <a:spcAft>
                          <a:spcPts val="0"/>
                        </a:spcAft>
                      </a:pPr>
                      <a:r>
                        <a:rPr lang="ar-SA" sz="2400" b="1" dirty="0">
                          <a:solidFill>
                            <a:schemeClr val="bg1"/>
                          </a:solidFill>
                          <a:latin typeface="Times New Roman"/>
                          <a:ea typeface="Times New Roman"/>
                          <a:cs typeface="Arial"/>
                        </a:rPr>
                        <a:t>    موارد جارية </a:t>
                      </a:r>
                      <a:r>
                        <a:rPr lang="ar-DZ" sz="2400" b="1" dirty="0" smtClean="0">
                          <a:solidFill>
                            <a:schemeClr val="bg1"/>
                          </a:solidFill>
                          <a:latin typeface="Times New Roman"/>
                          <a:ea typeface="Times New Roman"/>
                          <a:cs typeface="Arial"/>
                        </a:rPr>
                        <a:t>خ </a:t>
                      </a:r>
                      <a:r>
                        <a:rPr lang="ar-SA" sz="2400" b="1" dirty="0" smtClean="0">
                          <a:solidFill>
                            <a:schemeClr val="bg1"/>
                          </a:solidFill>
                          <a:latin typeface="Times New Roman"/>
                          <a:ea typeface="Times New Roman"/>
                          <a:cs typeface="Arial"/>
                        </a:rPr>
                        <a:t>الاستغلال</a:t>
                      </a:r>
                      <a:endParaRPr lang="fr-FR" sz="2400" b="1" dirty="0">
                        <a:solidFill>
                          <a:schemeClr val="bg1"/>
                        </a:solidFill>
                        <a:latin typeface="Times New Roman"/>
                        <a:ea typeface="Times New Roman"/>
                        <a:cs typeface="Arial"/>
                      </a:endParaRPr>
                    </a:p>
                    <a:p>
                      <a:pPr marL="0" marR="0" algn="just" rtl="1">
                        <a:spcBef>
                          <a:spcPts val="0"/>
                        </a:spcBef>
                        <a:spcAft>
                          <a:spcPts val="0"/>
                        </a:spcAft>
                      </a:pPr>
                      <a:r>
                        <a:rPr lang="ar-SA" sz="2400" b="1" dirty="0">
                          <a:solidFill>
                            <a:schemeClr val="bg1"/>
                          </a:solidFill>
                          <a:latin typeface="Times New Roman"/>
                          <a:ea typeface="Times New Roman"/>
                          <a:cs typeface="Arial"/>
                        </a:rPr>
                        <a:t>    موارد الخزينة</a:t>
                      </a:r>
                      <a:endParaRPr lang="fr-FR" sz="2400" b="1" dirty="0">
                        <a:solidFill>
                          <a:schemeClr val="bg1"/>
                        </a:solidFill>
                        <a:latin typeface="Times New Roman"/>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1">
                        <a:spcBef>
                          <a:spcPts val="0"/>
                        </a:spcBef>
                        <a:spcAft>
                          <a:spcPts val="0"/>
                        </a:spcAft>
                      </a:pPr>
                      <a:r>
                        <a:rPr lang="ar-SA" sz="2400" b="1" dirty="0">
                          <a:solidFill>
                            <a:srgbClr val="FF0000"/>
                          </a:solidFill>
                          <a:latin typeface="Times New Roman"/>
                          <a:ea typeface="Times New Roman"/>
                          <a:cs typeface="Arial"/>
                        </a:rPr>
                        <a:t>362550</a:t>
                      </a:r>
                      <a:endParaRPr lang="fr-FR" sz="2400" b="1" dirty="0">
                        <a:solidFill>
                          <a:srgbClr val="FF0000"/>
                        </a:solidFill>
                        <a:latin typeface="Times New Roman"/>
                        <a:ea typeface="Times New Roman"/>
                        <a:cs typeface="Arial"/>
                      </a:endParaRPr>
                    </a:p>
                    <a:p>
                      <a:pPr marL="0" marR="0" algn="r" rtl="1">
                        <a:spcBef>
                          <a:spcPts val="0"/>
                        </a:spcBef>
                        <a:spcAft>
                          <a:spcPts val="0"/>
                        </a:spcAft>
                      </a:pPr>
                      <a:r>
                        <a:rPr lang="ar-SA" sz="2400" b="1" dirty="0">
                          <a:solidFill>
                            <a:schemeClr val="bg1"/>
                          </a:solidFill>
                          <a:latin typeface="Times New Roman"/>
                          <a:ea typeface="Times New Roman"/>
                          <a:cs typeface="Arial"/>
                        </a:rPr>
                        <a:t>282050</a:t>
                      </a:r>
                      <a:endParaRPr lang="fr-FR" sz="2400" b="1" dirty="0">
                        <a:solidFill>
                          <a:schemeClr val="bg1"/>
                        </a:solidFill>
                        <a:latin typeface="Times New Roman"/>
                        <a:ea typeface="Times New Roman"/>
                        <a:cs typeface="Arial"/>
                      </a:endParaRPr>
                    </a:p>
                    <a:p>
                      <a:pPr marL="0" marR="0" algn="r" rtl="1">
                        <a:spcBef>
                          <a:spcPts val="0"/>
                        </a:spcBef>
                        <a:spcAft>
                          <a:spcPts val="0"/>
                        </a:spcAft>
                      </a:pPr>
                      <a:r>
                        <a:rPr lang="ar-SA" sz="2400" b="1" dirty="0">
                          <a:solidFill>
                            <a:schemeClr val="bg1"/>
                          </a:solidFill>
                          <a:latin typeface="Times New Roman"/>
                          <a:ea typeface="Times New Roman"/>
                          <a:cs typeface="Arial"/>
                        </a:rPr>
                        <a:t>80500</a:t>
                      </a:r>
                      <a:endParaRPr lang="fr-FR" sz="2400" b="1" dirty="0">
                        <a:solidFill>
                          <a:schemeClr val="bg1"/>
                        </a:solidFill>
                        <a:latin typeface="Times New Roman"/>
                        <a:ea typeface="Times New Roman"/>
                        <a:cs typeface="Arial"/>
                      </a:endParaRPr>
                    </a:p>
                    <a:p>
                      <a:pPr marL="0" marR="0" algn="r" rtl="1">
                        <a:spcBef>
                          <a:spcPts val="0"/>
                        </a:spcBef>
                        <a:spcAft>
                          <a:spcPts val="0"/>
                        </a:spcAft>
                      </a:pPr>
                      <a:r>
                        <a:rPr lang="ar-SA" sz="2400" b="1" dirty="0">
                          <a:solidFill>
                            <a:srgbClr val="FF0000"/>
                          </a:solidFill>
                          <a:latin typeface="Times New Roman"/>
                          <a:ea typeface="Times New Roman"/>
                          <a:cs typeface="Arial"/>
                        </a:rPr>
                        <a:t>277710</a:t>
                      </a:r>
                      <a:endParaRPr lang="fr-FR" sz="2400" b="1" dirty="0">
                        <a:solidFill>
                          <a:srgbClr val="FF0000"/>
                        </a:solidFill>
                        <a:latin typeface="Times New Roman"/>
                        <a:ea typeface="Times New Roman"/>
                        <a:cs typeface="Arial"/>
                      </a:endParaRPr>
                    </a:p>
                    <a:p>
                      <a:pPr marL="0" marR="0" algn="r" rtl="1">
                        <a:spcBef>
                          <a:spcPts val="0"/>
                        </a:spcBef>
                        <a:spcAft>
                          <a:spcPts val="0"/>
                        </a:spcAft>
                      </a:pPr>
                      <a:r>
                        <a:rPr lang="ar-SA" sz="2400" b="1" dirty="0">
                          <a:solidFill>
                            <a:schemeClr val="bg1"/>
                          </a:solidFill>
                          <a:latin typeface="Times New Roman"/>
                          <a:ea typeface="Times New Roman"/>
                          <a:cs typeface="Arial"/>
                        </a:rPr>
                        <a:t>107610</a:t>
                      </a:r>
                      <a:endParaRPr lang="fr-FR" sz="2400" b="1" dirty="0">
                        <a:solidFill>
                          <a:schemeClr val="bg1"/>
                        </a:solidFill>
                        <a:latin typeface="Times New Roman"/>
                        <a:ea typeface="Times New Roman"/>
                        <a:cs typeface="Arial"/>
                      </a:endParaRPr>
                    </a:p>
                    <a:p>
                      <a:pPr marL="0" marR="0" algn="r" rtl="1">
                        <a:spcBef>
                          <a:spcPts val="0"/>
                        </a:spcBef>
                        <a:spcAft>
                          <a:spcPts val="0"/>
                        </a:spcAft>
                      </a:pPr>
                      <a:r>
                        <a:rPr lang="ar-SA" sz="2400" b="1" dirty="0">
                          <a:solidFill>
                            <a:schemeClr val="bg1"/>
                          </a:solidFill>
                          <a:latin typeface="Times New Roman"/>
                          <a:ea typeface="Times New Roman"/>
                          <a:cs typeface="Arial"/>
                        </a:rPr>
                        <a:t>163100</a:t>
                      </a:r>
                      <a:endParaRPr lang="fr-FR" sz="2400" b="1" dirty="0">
                        <a:solidFill>
                          <a:schemeClr val="bg1"/>
                        </a:solidFill>
                        <a:latin typeface="Times New Roman"/>
                        <a:ea typeface="Times New Roman"/>
                        <a:cs typeface="Arial"/>
                      </a:endParaRPr>
                    </a:p>
                    <a:p>
                      <a:pPr marL="0" marR="0" algn="just" rtl="1">
                        <a:spcBef>
                          <a:spcPts val="0"/>
                        </a:spcBef>
                        <a:spcAft>
                          <a:spcPts val="0"/>
                        </a:spcAft>
                      </a:pPr>
                      <a:r>
                        <a:rPr lang="ar-SA" sz="2400" b="1" dirty="0">
                          <a:solidFill>
                            <a:schemeClr val="bg1"/>
                          </a:solidFill>
                          <a:latin typeface="Times New Roman"/>
                          <a:ea typeface="Times New Roman"/>
                          <a:cs typeface="Arial"/>
                        </a:rPr>
                        <a:t>7000</a:t>
                      </a:r>
                      <a:endParaRPr lang="fr-FR" sz="2400" b="1" dirty="0">
                        <a:solidFill>
                          <a:schemeClr val="bg1"/>
                        </a:solidFill>
                        <a:latin typeface="Times New Roman"/>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9147">
                <a:tc>
                  <a:txBody>
                    <a:bodyPr/>
                    <a:lstStyle/>
                    <a:p>
                      <a:pPr marL="0" marR="0" algn="ctr" rtl="1">
                        <a:spcBef>
                          <a:spcPts val="0"/>
                        </a:spcBef>
                        <a:spcAft>
                          <a:spcPts val="0"/>
                        </a:spcAft>
                      </a:pPr>
                      <a:r>
                        <a:rPr lang="ar-SA" sz="2400" b="1" dirty="0">
                          <a:solidFill>
                            <a:schemeClr val="bg1"/>
                          </a:solidFill>
                          <a:latin typeface="Times New Roman"/>
                          <a:ea typeface="Times New Roman"/>
                          <a:cs typeface="Arial"/>
                        </a:rPr>
                        <a:t>مجموع الاستخدامات</a:t>
                      </a:r>
                      <a:endParaRPr lang="fr-FR" sz="2400" b="1" dirty="0">
                        <a:solidFill>
                          <a:schemeClr val="bg1"/>
                        </a:solidFill>
                        <a:latin typeface="Times New Roman"/>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r" rtl="1">
                        <a:spcBef>
                          <a:spcPts val="0"/>
                        </a:spcBef>
                        <a:spcAft>
                          <a:spcPts val="0"/>
                        </a:spcAft>
                      </a:pPr>
                      <a:r>
                        <a:rPr lang="ar-SA" sz="2400" b="1">
                          <a:solidFill>
                            <a:schemeClr val="bg1"/>
                          </a:solidFill>
                          <a:latin typeface="Times New Roman"/>
                          <a:ea typeface="Times New Roman"/>
                          <a:cs typeface="Arial"/>
                        </a:rPr>
                        <a:t>640260</a:t>
                      </a:r>
                      <a:endParaRPr lang="fr-FR" sz="2400" b="1">
                        <a:solidFill>
                          <a:schemeClr val="bg1"/>
                        </a:solidFill>
                        <a:latin typeface="Times New Roman"/>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ctr" rtl="1">
                        <a:spcBef>
                          <a:spcPts val="0"/>
                        </a:spcBef>
                        <a:spcAft>
                          <a:spcPts val="0"/>
                        </a:spcAft>
                      </a:pPr>
                      <a:r>
                        <a:rPr lang="ar-SA" sz="2400" b="1" dirty="0">
                          <a:solidFill>
                            <a:schemeClr val="bg1"/>
                          </a:solidFill>
                          <a:latin typeface="Times New Roman"/>
                          <a:ea typeface="Times New Roman"/>
                          <a:cs typeface="Arial"/>
                        </a:rPr>
                        <a:t>مجموع الموارد</a:t>
                      </a:r>
                      <a:endParaRPr lang="fr-FR" sz="2400" b="1" dirty="0">
                        <a:solidFill>
                          <a:schemeClr val="bg1"/>
                        </a:solidFill>
                        <a:latin typeface="Times New Roman"/>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L="0" marR="0" algn="ctr" rtl="1">
                        <a:spcBef>
                          <a:spcPts val="0"/>
                        </a:spcBef>
                        <a:spcAft>
                          <a:spcPts val="0"/>
                        </a:spcAft>
                      </a:pPr>
                      <a:r>
                        <a:rPr lang="ar-SA" sz="2400" b="1" dirty="0">
                          <a:solidFill>
                            <a:schemeClr val="bg1"/>
                          </a:solidFill>
                          <a:latin typeface="Times New Roman"/>
                          <a:ea typeface="Times New Roman"/>
                          <a:cs typeface="Arial"/>
                        </a:rPr>
                        <a:t>640260</a:t>
                      </a:r>
                      <a:endParaRPr lang="fr-FR" sz="2400" b="1" dirty="0">
                        <a:solidFill>
                          <a:schemeClr val="bg1"/>
                        </a:solidFill>
                        <a:latin typeface="Times New Roman"/>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r>
            </a:tbl>
          </a:graphicData>
        </a:graphic>
      </p:graphicFrame>
      <p:sp>
        <p:nvSpPr>
          <p:cNvPr id="111617" name="Rectangle 1"/>
          <p:cNvSpPr>
            <a:spLocks noChangeArrowheads="1"/>
          </p:cNvSpPr>
          <p:nvPr/>
        </p:nvSpPr>
        <p:spPr bwMode="auto">
          <a:xfrm>
            <a:off x="1295400" y="457200"/>
            <a:ext cx="7391400"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tab pos="1446213" algn="l"/>
              </a:tabLst>
            </a:pPr>
            <a:r>
              <a:rPr kumimoji="0" lang="ar-SA" sz="3200" b="1" i="0" u="none" strike="noStrike" cap="none" normalizeH="0" baseline="0" dirty="0" smtClean="0">
                <a:ln>
                  <a:noFill/>
                </a:ln>
                <a:solidFill>
                  <a:srgbClr val="FF0000"/>
                </a:solidFill>
                <a:effectLst/>
                <a:latin typeface="Arial" pitchFamily="34" charset="0"/>
                <a:ea typeface="Times New Roman" pitchFamily="18" charset="0"/>
                <a:cs typeface="Arial" pitchFamily="34" charset="0"/>
              </a:rPr>
              <a:t>الميزانية الوظيفية المختصرة في 31/ 12/ 2019.</a:t>
            </a:r>
            <a:endParaRPr kumimoji="0" lang="fr-FR" sz="3200" b="0" i="0" u="none" strike="noStrike" cap="none" normalizeH="0" baseline="0" dirty="0" smtClean="0">
              <a:ln>
                <a:noFill/>
              </a:ln>
              <a:solidFill>
                <a:srgbClr val="FF0000"/>
              </a:solidFill>
              <a:effectLst/>
              <a:latin typeface="Arial" pitchFamily="34" charset="0"/>
              <a:cs typeface="Arial" pitchFamily="34" charset="0"/>
            </a:endParaRPr>
          </a:p>
        </p:txBody>
      </p:sp>
    </p:spTree>
  </p:cSld>
  <p:clrMapOvr>
    <a:masterClrMapping/>
  </p:clrMapOvr>
  <p:transition>
    <p:zoom dir="in"/>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57200"/>
            <a:ext cx="8229600" cy="685800"/>
          </a:xfrm>
        </p:spPr>
        <p:txBody>
          <a:bodyPr>
            <a:normAutofit/>
          </a:bodyPr>
          <a:lstStyle/>
          <a:p>
            <a:pPr marL="0" indent="0" algn="just" rtl="1">
              <a:buNone/>
            </a:pPr>
            <a:r>
              <a:rPr lang="ar-SA" sz="3200" b="1" dirty="0" smtClean="0">
                <a:solidFill>
                  <a:srgbClr val="FF0000"/>
                </a:solidFill>
              </a:rPr>
              <a:t>2. حساب مؤشرات التوازن المالي:</a:t>
            </a:r>
            <a:endParaRPr lang="fr-FR" b="1" dirty="0">
              <a:solidFill>
                <a:schemeClr val="bg1"/>
              </a:solidFill>
            </a:endParaRPr>
          </a:p>
        </p:txBody>
      </p:sp>
      <p:sp>
        <p:nvSpPr>
          <p:cNvPr id="4" name="Rectangle 3"/>
          <p:cNvSpPr/>
          <p:nvPr/>
        </p:nvSpPr>
        <p:spPr>
          <a:xfrm>
            <a:off x="2895600" y="5029200"/>
            <a:ext cx="5943600" cy="1569660"/>
          </a:xfrm>
          <a:prstGeom prst="rect">
            <a:avLst/>
          </a:prstGeom>
        </p:spPr>
        <p:txBody>
          <a:bodyPr wrap="square">
            <a:spAutoFit/>
          </a:bodyPr>
          <a:lstStyle/>
          <a:p>
            <a:pPr algn="just" rtl="1"/>
            <a:r>
              <a:rPr lang="fr-FR" sz="2400" b="1" dirty="0" smtClean="0">
                <a:solidFill>
                  <a:schemeClr val="bg1"/>
                </a:solidFill>
              </a:rPr>
              <a:t>RD</a:t>
            </a:r>
            <a:r>
              <a:rPr lang="ar-DZ" sz="2400" b="1" dirty="0" smtClean="0">
                <a:solidFill>
                  <a:schemeClr val="bg1"/>
                </a:solidFill>
              </a:rPr>
              <a:t> موارد دائمة </a:t>
            </a:r>
            <a:r>
              <a:rPr lang="fr-FR" sz="2400" b="1" dirty="0" smtClean="0">
                <a:solidFill>
                  <a:schemeClr val="bg1"/>
                </a:solidFill>
              </a:rPr>
              <a:t>Ressources Durables</a:t>
            </a:r>
            <a:endParaRPr lang="ar-DZ" sz="2400" b="1" dirty="0" smtClean="0">
              <a:solidFill>
                <a:schemeClr val="bg1"/>
              </a:solidFill>
            </a:endParaRPr>
          </a:p>
          <a:p>
            <a:pPr algn="just" rtl="1"/>
            <a:r>
              <a:rPr lang="fr-FR" sz="2400" b="1" dirty="0" smtClean="0">
                <a:solidFill>
                  <a:schemeClr val="bg1"/>
                </a:solidFill>
              </a:rPr>
              <a:t>ES</a:t>
            </a:r>
            <a:r>
              <a:rPr lang="ar-DZ" sz="2400" b="1" dirty="0" smtClean="0">
                <a:solidFill>
                  <a:schemeClr val="bg1"/>
                </a:solidFill>
              </a:rPr>
              <a:t> استخدامات مستقرة </a:t>
            </a:r>
            <a:r>
              <a:rPr lang="fr-FR" sz="2400" b="1" dirty="0" smtClean="0">
                <a:solidFill>
                  <a:schemeClr val="bg1"/>
                </a:solidFill>
              </a:rPr>
              <a:t>Emplois Stables</a:t>
            </a:r>
          </a:p>
          <a:p>
            <a:pPr algn="just" rtl="1"/>
            <a:r>
              <a:rPr lang="fr-FR" sz="2400" b="1" dirty="0" smtClean="0">
                <a:solidFill>
                  <a:schemeClr val="bg1"/>
                </a:solidFill>
              </a:rPr>
              <a:t>EC</a:t>
            </a:r>
            <a:r>
              <a:rPr lang="ar-DZ" sz="2400" b="1" dirty="0" smtClean="0">
                <a:solidFill>
                  <a:schemeClr val="bg1"/>
                </a:solidFill>
              </a:rPr>
              <a:t> استخدامات جارية  </a:t>
            </a:r>
            <a:r>
              <a:rPr lang="fr-FR" sz="2400" b="1" dirty="0" smtClean="0">
                <a:solidFill>
                  <a:schemeClr val="bg1"/>
                </a:solidFill>
              </a:rPr>
              <a:t>Emplois circulants</a:t>
            </a:r>
            <a:endParaRPr lang="ar-DZ" sz="2400" b="1" dirty="0" smtClean="0">
              <a:solidFill>
                <a:schemeClr val="bg1"/>
              </a:solidFill>
            </a:endParaRPr>
          </a:p>
          <a:p>
            <a:pPr algn="just" rtl="1"/>
            <a:r>
              <a:rPr lang="fr-FR" sz="2400" b="1" dirty="0" smtClean="0">
                <a:solidFill>
                  <a:schemeClr val="bg1"/>
                </a:solidFill>
              </a:rPr>
              <a:t>RC</a:t>
            </a:r>
            <a:r>
              <a:rPr lang="ar-DZ" sz="2400" b="1" dirty="0" smtClean="0">
                <a:solidFill>
                  <a:schemeClr val="bg1"/>
                </a:solidFill>
              </a:rPr>
              <a:t> موارد جارية  </a:t>
            </a:r>
            <a:r>
              <a:rPr lang="fr-FR" sz="2400" b="1" dirty="0" smtClean="0">
                <a:solidFill>
                  <a:schemeClr val="bg1"/>
                </a:solidFill>
              </a:rPr>
              <a:t>Ressources circulants</a:t>
            </a:r>
            <a:r>
              <a:rPr lang="ar-DZ" sz="2400" b="1" dirty="0" smtClean="0">
                <a:solidFill>
                  <a:schemeClr val="bg1"/>
                </a:solidFill>
              </a:rPr>
              <a:t>.</a:t>
            </a:r>
            <a:r>
              <a:rPr lang="fr-FR" sz="2400" b="1" dirty="0" smtClean="0">
                <a:solidFill>
                  <a:schemeClr val="bg1"/>
                </a:solidFill>
              </a:rPr>
              <a:t>      </a:t>
            </a:r>
          </a:p>
        </p:txBody>
      </p:sp>
      <p:sp>
        <p:nvSpPr>
          <p:cNvPr id="5" name="Rectangle 4"/>
          <p:cNvSpPr/>
          <p:nvPr/>
        </p:nvSpPr>
        <p:spPr>
          <a:xfrm>
            <a:off x="7772400" y="4495800"/>
            <a:ext cx="1016625" cy="584775"/>
          </a:xfrm>
          <a:prstGeom prst="rect">
            <a:avLst/>
          </a:prstGeom>
        </p:spPr>
        <p:txBody>
          <a:bodyPr wrap="none">
            <a:spAutoFit/>
          </a:bodyPr>
          <a:lstStyle/>
          <a:p>
            <a:r>
              <a:rPr lang="ar-DZ" sz="3200" b="1" dirty="0" smtClean="0">
                <a:solidFill>
                  <a:srgbClr val="FF0000"/>
                </a:solidFill>
              </a:rPr>
              <a:t>حيث: </a:t>
            </a:r>
            <a:endParaRPr lang="fr-FR" sz="3200" dirty="0">
              <a:solidFill>
                <a:srgbClr val="FF0000"/>
              </a:solidFill>
            </a:endParaRPr>
          </a:p>
        </p:txBody>
      </p:sp>
      <p:sp>
        <p:nvSpPr>
          <p:cNvPr id="6" name="Espace réservé du contenu 2"/>
          <p:cNvSpPr txBox="1">
            <a:spLocks/>
          </p:cNvSpPr>
          <p:nvPr/>
        </p:nvSpPr>
        <p:spPr>
          <a:xfrm>
            <a:off x="457200" y="1295400"/>
            <a:ext cx="8229600" cy="3048000"/>
          </a:xfrm>
          <a:prstGeom prst="rect">
            <a:avLst/>
          </a:prstGeom>
        </p:spPr>
        <p:txBody>
          <a:bodyPr vert="horz">
            <a:normAutofit/>
          </a:bodyPr>
          <a:lstStyle/>
          <a:p>
            <a:pPr marL="0" marR="0" lvl="0" indent="0" algn="just" defTabSz="914400" rtl="1" eaLnBrk="1" fontAlgn="auto" latinLnBrk="0" hangingPunct="1">
              <a:lnSpc>
                <a:spcPct val="100000"/>
              </a:lnSpc>
              <a:spcBef>
                <a:spcPct val="20000"/>
              </a:spcBef>
              <a:spcAft>
                <a:spcPts val="0"/>
              </a:spcAft>
              <a:buClr>
                <a:schemeClr val="tx1">
                  <a:shade val="95000"/>
                </a:schemeClr>
              </a:buClr>
              <a:buSzPct val="65000"/>
              <a:buFont typeface="Wingdings 2"/>
              <a:buNone/>
              <a:tabLst/>
              <a:defRPr/>
            </a:pPr>
            <a:r>
              <a:rPr kumimoji="0" lang="ar-SA" sz="2800" b="1" i="0" u="none" strike="noStrike" kern="1200" cap="none" spc="0" normalizeH="0" baseline="0" noProof="0" dirty="0" smtClean="0">
                <a:ln>
                  <a:noFill/>
                </a:ln>
                <a:solidFill>
                  <a:srgbClr val="FF0000"/>
                </a:solidFill>
                <a:effectLst/>
                <a:uLnTx/>
                <a:uFillTx/>
                <a:latin typeface="+mn-lt"/>
                <a:ea typeface="+mn-ea"/>
                <a:cs typeface="+mn-cs"/>
              </a:rPr>
              <a:t>أ. رأس المال العامل الصافي الإجمالي </a:t>
            </a:r>
            <a:r>
              <a:rPr kumimoji="0" lang="fr-FR" sz="2800" b="1" i="0" u="none" strike="noStrike" kern="1200" cap="none" spc="0" normalizeH="0" baseline="0" noProof="0" dirty="0" smtClean="0">
                <a:ln>
                  <a:noFill/>
                </a:ln>
                <a:solidFill>
                  <a:srgbClr val="FF0000"/>
                </a:solidFill>
                <a:effectLst/>
                <a:uLnTx/>
                <a:uFillTx/>
                <a:latin typeface="+mn-lt"/>
                <a:ea typeface="+mn-ea"/>
                <a:cs typeface="+mn-cs"/>
              </a:rPr>
              <a:t>Fond de roulement nette global( FRNG)</a:t>
            </a:r>
          </a:p>
          <a:p>
            <a:pPr marL="0" marR="0" lvl="0" indent="0" algn="just" defTabSz="914400" rtl="1" eaLnBrk="1" fontAlgn="auto" latinLnBrk="0" hangingPunct="1">
              <a:lnSpc>
                <a:spcPct val="100000"/>
              </a:lnSpc>
              <a:spcBef>
                <a:spcPct val="20000"/>
              </a:spcBef>
              <a:spcAft>
                <a:spcPts val="0"/>
              </a:spcAft>
              <a:buClr>
                <a:srgbClr val="FF0000"/>
              </a:buClr>
              <a:buSzPct val="80000"/>
              <a:buFont typeface="Wingdings" pitchFamily="2" charset="2"/>
              <a:buChar char="v"/>
              <a:tabLst/>
              <a:defRPr/>
            </a:pPr>
            <a:r>
              <a:rPr kumimoji="0" lang="ar-DZ" sz="2800" b="1" i="0" u="none" strike="noStrike" kern="1200" cap="none" spc="0" normalizeH="0" baseline="0" noProof="0" dirty="0" smtClean="0">
                <a:ln>
                  <a:noFill/>
                </a:ln>
                <a:solidFill>
                  <a:schemeClr val="bg1"/>
                </a:solidFill>
                <a:effectLst/>
                <a:uLnTx/>
                <a:uFillTx/>
                <a:latin typeface="+mn-lt"/>
                <a:ea typeface="+mn-ea"/>
                <a:cs typeface="+mn-cs"/>
              </a:rPr>
              <a:t> من الأعلى:</a:t>
            </a:r>
          </a:p>
          <a:p>
            <a:pPr marL="0" marR="0" lvl="0" indent="0" algn="just" defTabSz="914400" rtl="0" eaLnBrk="1" fontAlgn="auto" latinLnBrk="0" hangingPunct="1">
              <a:lnSpc>
                <a:spcPct val="100000"/>
              </a:lnSpc>
              <a:spcBef>
                <a:spcPct val="20000"/>
              </a:spcBef>
              <a:spcAft>
                <a:spcPts val="0"/>
              </a:spcAft>
              <a:buClr>
                <a:schemeClr val="tx1">
                  <a:shade val="95000"/>
                </a:schemeClr>
              </a:buClr>
              <a:buSzPct val="65000"/>
              <a:buFont typeface="Wingdings 2"/>
              <a:buNone/>
              <a:tabLst/>
              <a:defRPr/>
            </a:pPr>
            <a:r>
              <a:rPr kumimoji="0" lang="ar-DZ" sz="2800" b="1" i="0" u="none" strike="noStrike" kern="1200" cap="none" spc="0" normalizeH="0" baseline="0" noProof="0" dirty="0" smtClean="0">
                <a:ln>
                  <a:noFill/>
                </a:ln>
                <a:solidFill>
                  <a:schemeClr val="bg1"/>
                </a:solidFill>
                <a:effectLst/>
                <a:uLnTx/>
                <a:uFillTx/>
                <a:latin typeface="+mn-lt"/>
                <a:ea typeface="+mn-ea"/>
                <a:cs typeface="+mn-cs"/>
              </a:rPr>
              <a:t> </a:t>
            </a:r>
            <a:r>
              <a:rPr kumimoji="0" lang="fr-FR" sz="2800" b="1" i="0" u="none" strike="noStrike" kern="1200" cap="none" spc="0" normalizeH="0" baseline="0" noProof="0" dirty="0" err="1" smtClean="0">
                <a:ln>
                  <a:noFill/>
                </a:ln>
                <a:solidFill>
                  <a:schemeClr val="bg1"/>
                </a:solidFill>
                <a:effectLst/>
                <a:uLnTx/>
                <a:uFillTx/>
                <a:latin typeface="+mn-lt"/>
                <a:ea typeface="+mn-ea"/>
                <a:cs typeface="+mn-cs"/>
              </a:rPr>
              <a:t>FRNg</a:t>
            </a:r>
            <a:r>
              <a:rPr kumimoji="0" lang="fr-FR" sz="2800" b="1" i="0" u="none" strike="noStrike" kern="1200" cap="none" spc="0" normalizeH="0" baseline="0" noProof="0" dirty="0" smtClean="0">
                <a:ln>
                  <a:noFill/>
                </a:ln>
                <a:solidFill>
                  <a:schemeClr val="bg1"/>
                </a:solidFill>
                <a:effectLst/>
                <a:uLnTx/>
                <a:uFillTx/>
                <a:latin typeface="+mn-lt"/>
                <a:ea typeface="+mn-ea"/>
                <a:cs typeface="+mn-cs"/>
              </a:rPr>
              <a:t>= RD- ES= 362550- 403150= </a:t>
            </a:r>
            <a:r>
              <a:rPr kumimoji="0" lang="fr-FR" sz="2800" b="1" i="0" u="none" strike="noStrike" kern="1200" cap="none" spc="0" normalizeH="0" baseline="0" noProof="0" dirty="0" smtClean="0">
                <a:ln>
                  <a:noFill/>
                </a:ln>
                <a:solidFill>
                  <a:srgbClr val="FF0000"/>
                </a:solidFill>
                <a:effectLst/>
                <a:uLnTx/>
                <a:uFillTx/>
                <a:latin typeface="+mn-lt"/>
                <a:ea typeface="+mn-ea"/>
                <a:cs typeface="+mn-cs"/>
              </a:rPr>
              <a:t>- 40600 &lt; 0</a:t>
            </a:r>
            <a:r>
              <a:rPr kumimoji="0" lang="ar-DZ" sz="2800" b="1" i="0" u="none" strike="noStrike" kern="1200" cap="none" spc="0" normalizeH="0" baseline="0" noProof="0" dirty="0" smtClean="0">
                <a:ln>
                  <a:noFill/>
                </a:ln>
                <a:solidFill>
                  <a:srgbClr val="FF0000"/>
                </a:solidFill>
                <a:effectLst/>
                <a:uLnTx/>
                <a:uFillTx/>
                <a:latin typeface="+mn-lt"/>
                <a:ea typeface="+mn-ea"/>
                <a:cs typeface="+mn-cs"/>
              </a:rPr>
              <a:t> </a:t>
            </a:r>
            <a:endParaRPr kumimoji="0" lang="fr-FR" sz="2800" b="1" i="0" u="none" strike="noStrike" kern="1200" cap="none" spc="0" normalizeH="0" baseline="0" noProof="0" dirty="0" smtClean="0">
              <a:ln>
                <a:noFill/>
              </a:ln>
              <a:solidFill>
                <a:srgbClr val="FF0000"/>
              </a:solidFill>
              <a:effectLst/>
              <a:uLnTx/>
              <a:uFillTx/>
              <a:latin typeface="+mn-lt"/>
              <a:ea typeface="+mn-ea"/>
              <a:cs typeface="+mn-cs"/>
            </a:endParaRPr>
          </a:p>
          <a:p>
            <a:pPr marL="0" marR="0" lvl="0" indent="0" algn="just" defTabSz="914400" rtl="1" eaLnBrk="1" fontAlgn="auto" latinLnBrk="0" hangingPunct="1">
              <a:lnSpc>
                <a:spcPct val="100000"/>
              </a:lnSpc>
              <a:spcBef>
                <a:spcPct val="20000"/>
              </a:spcBef>
              <a:spcAft>
                <a:spcPts val="0"/>
              </a:spcAft>
              <a:buClr>
                <a:srgbClr val="FF0000"/>
              </a:buClr>
              <a:buSzPct val="80000"/>
              <a:buFont typeface="Wingdings" pitchFamily="2" charset="2"/>
              <a:buChar char="v"/>
              <a:tabLst/>
              <a:defRPr/>
            </a:pPr>
            <a:r>
              <a:rPr kumimoji="0" lang="ar-DZ" sz="2800" b="1" i="0" u="none" strike="noStrike" kern="1200" cap="none" spc="0" normalizeH="0" baseline="0" noProof="0" dirty="0" smtClean="0">
                <a:ln>
                  <a:noFill/>
                </a:ln>
                <a:solidFill>
                  <a:schemeClr val="bg1"/>
                </a:solidFill>
                <a:effectLst/>
                <a:uLnTx/>
                <a:uFillTx/>
                <a:latin typeface="+mn-lt"/>
                <a:ea typeface="+mn-ea"/>
                <a:cs typeface="+mn-cs"/>
              </a:rPr>
              <a:t> من الأسفل:</a:t>
            </a:r>
          </a:p>
          <a:p>
            <a:pPr lvl="0" algn="just">
              <a:spcBef>
                <a:spcPct val="20000"/>
              </a:spcBef>
              <a:buClr>
                <a:schemeClr val="tx1">
                  <a:shade val="95000"/>
                </a:schemeClr>
              </a:buClr>
              <a:buSzPct val="65000"/>
            </a:pPr>
            <a:r>
              <a:rPr kumimoji="0" lang="ar-DZ" sz="2800" b="1" i="0" u="none" strike="noStrike" kern="1200" cap="none" spc="0" normalizeH="0" baseline="0" noProof="0" dirty="0" smtClean="0">
                <a:ln>
                  <a:noFill/>
                </a:ln>
                <a:solidFill>
                  <a:schemeClr val="bg1"/>
                </a:solidFill>
                <a:effectLst/>
                <a:uLnTx/>
                <a:uFillTx/>
                <a:latin typeface="+mn-lt"/>
                <a:ea typeface="+mn-ea"/>
                <a:cs typeface="+mn-cs"/>
              </a:rPr>
              <a:t> </a:t>
            </a:r>
            <a:r>
              <a:rPr kumimoji="0" lang="fr-FR" sz="2800" b="1" i="0" u="none" strike="noStrike" kern="1200" cap="none" spc="0" normalizeH="0" baseline="0" noProof="0" dirty="0" err="1" smtClean="0">
                <a:ln>
                  <a:noFill/>
                </a:ln>
                <a:solidFill>
                  <a:schemeClr val="bg1"/>
                </a:solidFill>
                <a:effectLst/>
                <a:uLnTx/>
                <a:uFillTx/>
                <a:latin typeface="+mn-lt"/>
                <a:ea typeface="+mn-ea"/>
                <a:cs typeface="+mn-cs"/>
              </a:rPr>
              <a:t>FRNg</a:t>
            </a:r>
            <a:r>
              <a:rPr kumimoji="0" lang="fr-FR" sz="2800" b="1" i="0" u="none" strike="noStrike" kern="1200" cap="none" spc="0" normalizeH="0" baseline="0" noProof="0" dirty="0" smtClean="0">
                <a:ln>
                  <a:noFill/>
                </a:ln>
                <a:solidFill>
                  <a:schemeClr val="bg1"/>
                </a:solidFill>
                <a:effectLst/>
                <a:uLnTx/>
                <a:uFillTx/>
                <a:latin typeface="+mn-lt"/>
                <a:ea typeface="+mn-ea"/>
                <a:cs typeface="+mn-cs"/>
              </a:rPr>
              <a:t>= EC- RC = 237110 – 277710 = </a:t>
            </a:r>
            <a:r>
              <a:rPr lang="fr-FR" sz="2800" b="1" dirty="0" smtClean="0">
                <a:solidFill>
                  <a:srgbClr val="FF0000"/>
                </a:solidFill>
              </a:rPr>
              <a:t>- 40600 &lt; 0</a:t>
            </a:r>
            <a:r>
              <a:rPr lang="ar-DZ" sz="2800" b="1" dirty="0" smtClean="0">
                <a:solidFill>
                  <a:srgbClr val="FF0000"/>
                </a:solidFill>
              </a:rPr>
              <a:t> </a:t>
            </a:r>
            <a:endParaRPr kumimoji="0" lang="fr-FR" sz="2800" b="1" i="0" u="none" strike="noStrike" kern="1200" cap="none" spc="0" normalizeH="0" baseline="0" noProof="0" dirty="0" smtClean="0">
              <a:ln>
                <a:noFill/>
              </a:ln>
              <a:solidFill>
                <a:srgbClr val="FF0000"/>
              </a:solidFill>
              <a:effectLst/>
              <a:uLnTx/>
              <a:uFillTx/>
              <a:latin typeface="+mn-lt"/>
              <a:ea typeface="+mn-ea"/>
              <a:cs typeface="+mn-cs"/>
            </a:endParaRPr>
          </a:p>
          <a:p>
            <a:pPr marL="548640" marR="0" lvl="0" indent="-411480" algn="just" defTabSz="914400" rtl="0" eaLnBrk="1" fontAlgn="auto" latinLnBrk="0" hangingPunct="1">
              <a:lnSpc>
                <a:spcPct val="100000"/>
              </a:lnSpc>
              <a:spcBef>
                <a:spcPct val="20000"/>
              </a:spcBef>
              <a:spcAft>
                <a:spcPts val="0"/>
              </a:spcAft>
              <a:buClr>
                <a:schemeClr val="tx1">
                  <a:shade val="95000"/>
                </a:schemeClr>
              </a:buClr>
              <a:buSzPct val="65000"/>
              <a:buFont typeface="Wingdings 2"/>
              <a:buNone/>
              <a:tabLst/>
              <a:defRPr/>
            </a:pPr>
            <a:endParaRPr kumimoji="0" lang="fr-FR" sz="2800" b="1" i="0" u="none" strike="noStrike" kern="1200" cap="none" spc="0" normalizeH="0" baseline="0" noProof="0" dirty="0">
              <a:ln>
                <a:noFill/>
              </a:ln>
              <a:solidFill>
                <a:schemeClr val="bg1"/>
              </a:solidFill>
              <a:effectLst/>
              <a:uLnTx/>
              <a:uFillTx/>
              <a:latin typeface="+mn-lt"/>
              <a:ea typeface="+mn-ea"/>
              <a:cs typeface="+mn-cs"/>
            </a:endParaRPr>
          </a:p>
        </p:txBody>
      </p:sp>
    </p:spTree>
  </p:cSld>
  <p:clrMapOvr>
    <a:masterClrMapping/>
  </p:clrMapOvr>
  <p:transition>
    <p:zoom/>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28600"/>
            <a:ext cx="8229600" cy="2971800"/>
          </a:xfrm>
        </p:spPr>
        <p:txBody>
          <a:bodyPr/>
          <a:lstStyle/>
          <a:p>
            <a:pPr marL="0" indent="0" algn="just" rtl="1">
              <a:buNone/>
            </a:pPr>
            <a:r>
              <a:rPr lang="ar-DZ" sz="3200" b="1" dirty="0" smtClean="0">
                <a:solidFill>
                  <a:srgbClr val="FF0000"/>
                </a:solidFill>
              </a:rPr>
              <a:t>تعليق:</a:t>
            </a:r>
          </a:p>
          <a:p>
            <a:pPr marL="0" indent="0" algn="just" rtl="1">
              <a:buNone/>
            </a:pPr>
            <a:r>
              <a:rPr lang="ar-DZ" b="1" dirty="0" smtClean="0">
                <a:solidFill>
                  <a:schemeClr val="bg1"/>
                </a:solidFill>
              </a:rPr>
              <a:t>    رأس المال العامل الصافي الإجمالي </a:t>
            </a:r>
            <a:r>
              <a:rPr lang="ar-DZ" b="1" dirty="0" smtClean="0">
                <a:solidFill>
                  <a:srgbClr val="FF0000"/>
                </a:solidFill>
              </a:rPr>
              <a:t>سالب</a:t>
            </a:r>
            <a:r>
              <a:rPr lang="ar-DZ" b="1" dirty="0" smtClean="0">
                <a:solidFill>
                  <a:schemeClr val="bg1"/>
                </a:solidFill>
              </a:rPr>
              <a:t>، مما يعني أن الموارد الدائمة( أموال خاصة وديون </a:t>
            </a:r>
            <a:r>
              <a:rPr lang="ar-DZ" b="1" dirty="0" err="1" smtClean="0">
                <a:solidFill>
                  <a:schemeClr val="bg1"/>
                </a:solidFill>
              </a:rPr>
              <a:t>ط</a:t>
            </a:r>
            <a:r>
              <a:rPr lang="ar-DZ" b="1" dirty="0" smtClean="0">
                <a:solidFill>
                  <a:schemeClr val="bg1"/>
                </a:solidFill>
              </a:rPr>
              <a:t> أ) </a:t>
            </a:r>
            <a:r>
              <a:rPr lang="ar-DZ" b="1" dirty="0" smtClean="0">
                <a:solidFill>
                  <a:srgbClr val="FF0000"/>
                </a:solidFill>
              </a:rPr>
              <a:t>غير كافية </a:t>
            </a:r>
            <a:r>
              <a:rPr lang="ar-DZ" b="1" dirty="0" smtClean="0">
                <a:solidFill>
                  <a:schemeClr val="bg1"/>
                </a:solidFill>
              </a:rPr>
              <a:t>لتمويل الاستخدامات المستقرة ( الاستثمارات)، مما جعل المؤسسة تعتمد على </a:t>
            </a:r>
            <a:r>
              <a:rPr lang="ar-DZ" b="1" dirty="0" err="1" smtClean="0">
                <a:solidFill>
                  <a:schemeClr val="bg1"/>
                </a:solidFill>
              </a:rPr>
              <a:t>الـ</a:t>
            </a:r>
            <a:r>
              <a:rPr lang="ar-DZ" b="1" dirty="0" smtClean="0">
                <a:solidFill>
                  <a:schemeClr val="bg1"/>
                </a:solidFill>
              </a:rPr>
              <a:t> د </a:t>
            </a:r>
            <a:r>
              <a:rPr lang="ar-DZ" b="1" dirty="0" err="1" smtClean="0">
                <a:solidFill>
                  <a:schemeClr val="bg1"/>
                </a:solidFill>
              </a:rPr>
              <a:t>ق</a:t>
            </a:r>
            <a:r>
              <a:rPr lang="ar-DZ" b="1" dirty="0" smtClean="0">
                <a:solidFill>
                  <a:schemeClr val="bg1"/>
                </a:solidFill>
              </a:rPr>
              <a:t> أ (موارد جارية) بمقدار 40600 في تمويل جزء من استثماراتها، وهي وضعية سيئة، لأنه يجب تمويل الاستثمارات بموارد مالية دائمة.</a:t>
            </a:r>
            <a:endParaRPr lang="fr-FR" b="1" dirty="0">
              <a:solidFill>
                <a:schemeClr val="bg1"/>
              </a:solidFill>
            </a:endParaRPr>
          </a:p>
        </p:txBody>
      </p:sp>
      <p:grpSp>
        <p:nvGrpSpPr>
          <p:cNvPr id="112642" name="Group 2"/>
          <p:cNvGrpSpPr>
            <a:grpSpLocks/>
          </p:cNvGrpSpPr>
          <p:nvPr/>
        </p:nvGrpSpPr>
        <p:grpSpPr bwMode="auto">
          <a:xfrm>
            <a:off x="228317" y="3352800"/>
            <a:ext cx="8687083" cy="3276600"/>
            <a:chOff x="324" y="11805"/>
            <a:chExt cx="9966" cy="2730"/>
          </a:xfrm>
        </p:grpSpPr>
        <p:sp>
          <p:nvSpPr>
            <p:cNvPr id="112643" name="Text Box 3"/>
            <p:cNvSpPr txBox="1">
              <a:spLocks noChangeArrowheads="1"/>
            </p:cNvSpPr>
            <p:nvPr/>
          </p:nvSpPr>
          <p:spPr bwMode="auto">
            <a:xfrm>
              <a:off x="3915" y="11805"/>
              <a:ext cx="1440" cy="1065"/>
            </a:xfrm>
            <a:prstGeom prst="rect">
              <a:avLst/>
            </a:prstGeom>
            <a:solidFill>
              <a:srgbClr val="D8D8D8"/>
            </a:solidFill>
            <a:ln w="3175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endParaRPr kumimoji="0" lang="fr-FR" sz="2000" b="1" i="0" u="none" strike="noStrike" cap="none" normalizeH="0" baseline="0" dirty="0" smtClean="0">
                <a:ln>
                  <a:noFill/>
                </a:ln>
                <a:solidFill>
                  <a:schemeClr val="bg1"/>
                </a:solidFill>
                <a:effectLst/>
                <a:latin typeface="Arial" pitchFamily="34" charset="0"/>
                <a:ea typeface="Arial" pitchFamily="34" charset="0"/>
                <a:cs typeface="Arial" pitchFamily="34" charset="0"/>
              </a:endParaRPr>
            </a:p>
            <a:p>
              <a:pPr marL="0" marR="0" lvl="0" indent="0" algn="ctr" defTabSz="914400" rtl="0"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موارد دائمة</a:t>
              </a:r>
              <a:endParaRPr kumimoji="0" lang="fr-FR" sz="2400" b="1" i="0" u="none" strike="noStrike" cap="none" normalizeH="0" baseline="0" dirty="0" smtClean="0">
                <a:ln>
                  <a:noFill/>
                </a:ln>
                <a:solidFill>
                  <a:schemeClr val="bg1"/>
                </a:solidFill>
                <a:effectLst/>
                <a:latin typeface="Arial" pitchFamily="34" charset="0"/>
                <a:cs typeface="Arial" pitchFamily="34" charset="0"/>
              </a:endParaRPr>
            </a:p>
          </p:txBody>
        </p:sp>
        <p:sp>
          <p:nvSpPr>
            <p:cNvPr id="112644" name="Text Box 4"/>
            <p:cNvSpPr txBox="1">
              <a:spLocks noChangeArrowheads="1"/>
            </p:cNvSpPr>
            <p:nvPr/>
          </p:nvSpPr>
          <p:spPr bwMode="auto">
            <a:xfrm>
              <a:off x="5760" y="11805"/>
              <a:ext cx="1485" cy="1410"/>
            </a:xfrm>
            <a:prstGeom prst="rect">
              <a:avLst/>
            </a:prstGeom>
            <a:solidFill>
              <a:srgbClr val="D8D8D8"/>
            </a:solidFill>
            <a:ln w="3175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endParaRPr kumimoji="0" lang="fr-FR" sz="2000" b="1" i="0" u="none" strike="noStrike" cap="none" normalizeH="0" baseline="0" dirty="0" smtClean="0">
                <a:ln>
                  <a:noFill/>
                </a:ln>
                <a:solidFill>
                  <a:schemeClr val="bg1"/>
                </a:solidFill>
                <a:effectLst/>
                <a:latin typeface="Arial" pitchFamily="34" charset="0"/>
                <a:ea typeface="Arial" pitchFamily="34" charset="0"/>
                <a:cs typeface="Arial" pitchFamily="34" charset="0"/>
              </a:endParaRPr>
            </a:p>
            <a:p>
              <a:pPr marL="0" marR="0" lvl="0" indent="0" algn="ctr" defTabSz="914400" rtl="0"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استخدامات مستقرة</a:t>
              </a:r>
              <a:endParaRPr kumimoji="0" lang="fr-FR" sz="2400" b="1" i="0" u="none" strike="noStrike" cap="none" normalizeH="0" baseline="0" dirty="0" smtClean="0">
                <a:ln>
                  <a:noFill/>
                </a:ln>
                <a:solidFill>
                  <a:schemeClr val="bg1"/>
                </a:solidFill>
                <a:effectLst/>
                <a:latin typeface="Arial" pitchFamily="34" charset="0"/>
                <a:cs typeface="Arial" pitchFamily="34" charset="0"/>
              </a:endParaRPr>
            </a:p>
          </p:txBody>
        </p:sp>
        <p:sp>
          <p:nvSpPr>
            <p:cNvPr id="112645" name="Text Box 5" descr="5 %"/>
            <p:cNvSpPr txBox="1">
              <a:spLocks noChangeArrowheads="1"/>
            </p:cNvSpPr>
            <p:nvPr/>
          </p:nvSpPr>
          <p:spPr bwMode="auto">
            <a:xfrm>
              <a:off x="3915" y="12900"/>
              <a:ext cx="1440" cy="1635"/>
            </a:xfrm>
            <a:prstGeom prst="rect">
              <a:avLst/>
            </a:prstGeom>
            <a:pattFill prst="pct5">
              <a:fgClr>
                <a:srgbClr val="000000"/>
              </a:fgClr>
              <a:bgClr>
                <a:srgbClr val="FFFFFF"/>
              </a:bgClr>
            </a:pattFill>
            <a:ln w="3175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endParaRPr kumimoji="0" lang="fr-FR" sz="2000" b="1" i="0" u="none" strike="noStrike" cap="none" normalizeH="0" baseline="0" dirty="0" smtClean="0">
                <a:ln>
                  <a:noFill/>
                </a:ln>
                <a:solidFill>
                  <a:schemeClr val="bg1"/>
                </a:solidFill>
                <a:effectLst/>
                <a:latin typeface="Arial" pitchFamily="34" charset="0"/>
                <a:ea typeface="Arial" pitchFamily="34" charset="0"/>
                <a:cs typeface="Arial" pitchFamily="34" charset="0"/>
              </a:endParaRPr>
            </a:p>
            <a:p>
              <a:pPr marL="0" marR="0" lvl="0" indent="0" algn="ctr" defTabSz="914400" rtl="0"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موارد جارية</a:t>
              </a:r>
              <a:endParaRPr kumimoji="0" lang="fr-FR" sz="2400" b="1" i="0" u="none" strike="noStrike" cap="none" normalizeH="0" baseline="0" dirty="0" smtClean="0">
                <a:ln>
                  <a:noFill/>
                </a:ln>
                <a:solidFill>
                  <a:schemeClr val="bg1"/>
                </a:solidFill>
                <a:effectLst/>
                <a:latin typeface="Arial" pitchFamily="34" charset="0"/>
                <a:cs typeface="Arial" pitchFamily="34" charset="0"/>
              </a:endParaRPr>
            </a:p>
          </p:txBody>
        </p:sp>
        <p:sp>
          <p:nvSpPr>
            <p:cNvPr id="112646" name="Text Box 6" descr="10 %"/>
            <p:cNvSpPr txBox="1">
              <a:spLocks noChangeArrowheads="1"/>
            </p:cNvSpPr>
            <p:nvPr/>
          </p:nvSpPr>
          <p:spPr bwMode="auto">
            <a:xfrm>
              <a:off x="5760" y="13245"/>
              <a:ext cx="1485" cy="1245"/>
            </a:xfrm>
            <a:prstGeom prst="rect">
              <a:avLst/>
            </a:prstGeom>
            <a:pattFill prst="pct10">
              <a:fgClr>
                <a:srgbClr val="000000"/>
              </a:fgClr>
              <a:bgClr>
                <a:srgbClr val="FFFFFF"/>
              </a:bgClr>
            </a:pattFill>
            <a:ln w="3175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endParaRPr kumimoji="0" lang="fr-FR" sz="2000" b="1" i="0" u="none" strike="noStrike" cap="none" normalizeH="0" baseline="0" dirty="0" smtClean="0">
                <a:ln>
                  <a:noFill/>
                </a:ln>
                <a:solidFill>
                  <a:schemeClr val="bg1"/>
                </a:solidFill>
                <a:effectLst/>
                <a:latin typeface="Arial" pitchFamily="34" charset="0"/>
                <a:ea typeface="Arial" pitchFamily="34" charset="0"/>
                <a:cs typeface="Arial" pitchFamily="34" charset="0"/>
              </a:endParaRPr>
            </a:p>
            <a:p>
              <a:pPr marL="0" marR="0" lvl="0" indent="0" algn="ctr" defTabSz="914400" rtl="0"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استخدامات جارية</a:t>
              </a:r>
              <a:endParaRPr kumimoji="0" lang="fr-FR" sz="2400" b="1" i="0" u="none" strike="noStrike" cap="none" normalizeH="0" baseline="0" dirty="0" smtClean="0">
                <a:ln>
                  <a:noFill/>
                </a:ln>
                <a:solidFill>
                  <a:schemeClr val="bg1"/>
                </a:solidFill>
                <a:effectLst/>
                <a:latin typeface="Arial" pitchFamily="34" charset="0"/>
                <a:cs typeface="Arial" pitchFamily="34" charset="0"/>
              </a:endParaRPr>
            </a:p>
          </p:txBody>
        </p:sp>
        <p:cxnSp>
          <p:nvCxnSpPr>
            <p:cNvPr id="112647" name="AutoShape 7"/>
            <p:cNvCxnSpPr>
              <a:cxnSpLocks noChangeShapeType="1"/>
            </p:cNvCxnSpPr>
            <p:nvPr/>
          </p:nvCxnSpPr>
          <p:spPr bwMode="auto">
            <a:xfrm>
              <a:off x="5460" y="12855"/>
              <a:ext cx="1890" cy="0"/>
            </a:xfrm>
            <a:prstGeom prst="straightConnector1">
              <a:avLst/>
            </a:prstGeom>
            <a:noFill/>
            <a:ln w="31750">
              <a:solidFill>
                <a:srgbClr val="000000"/>
              </a:solidFill>
              <a:prstDash val="dash"/>
              <a:round/>
              <a:headEnd/>
              <a:tailEnd/>
            </a:ln>
          </p:spPr>
        </p:cxnSp>
        <p:cxnSp>
          <p:nvCxnSpPr>
            <p:cNvPr id="112648" name="AutoShape 8"/>
            <p:cNvCxnSpPr>
              <a:cxnSpLocks noChangeShapeType="1"/>
            </p:cNvCxnSpPr>
            <p:nvPr/>
          </p:nvCxnSpPr>
          <p:spPr bwMode="auto">
            <a:xfrm>
              <a:off x="3825" y="13245"/>
              <a:ext cx="1890" cy="0"/>
            </a:xfrm>
            <a:prstGeom prst="straightConnector1">
              <a:avLst/>
            </a:prstGeom>
            <a:noFill/>
            <a:ln w="31750">
              <a:solidFill>
                <a:srgbClr val="000000"/>
              </a:solidFill>
              <a:prstDash val="dash"/>
              <a:round/>
              <a:headEnd/>
              <a:tailEnd/>
            </a:ln>
          </p:spPr>
        </p:cxnSp>
        <p:sp>
          <p:nvSpPr>
            <p:cNvPr id="112649" name="AutoShape 9"/>
            <p:cNvSpPr>
              <a:spLocks/>
            </p:cNvSpPr>
            <p:nvPr/>
          </p:nvSpPr>
          <p:spPr bwMode="auto">
            <a:xfrm>
              <a:off x="7350" y="12870"/>
              <a:ext cx="143" cy="345"/>
            </a:xfrm>
            <a:prstGeom prst="rightBrace">
              <a:avLst>
                <a:gd name="adj1" fmla="val 20105"/>
                <a:gd name="adj2" fmla="val 50000"/>
              </a:avLst>
            </a:prstGeom>
            <a:solidFill>
              <a:srgbClr val="FFFFFF"/>
            </a:solidFill>
            <a:ln w="31750">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sz="2000" b="1">
                <a:solidFill>
                  <a:schemeClr val="bg1"/>
                </a:solidFill>
              </a:endParaRPr>
            </a:p>
          </p:txBody>
        </p:sp>
        <p:sp>
          <p:nvSpPr>
            <p:cNvPr id="112650" name="AutoShape 10"/>
            <p:cNvSpPr>
              <a:spLocks/>
            </p:cNvSpPr>
            <p:nvPr/>
          </p:nvSpPr>
          <p:spPr bwMode="auto">
            <a:xfrm>
              <a:off x="3592" y="12900"/>
              <a:ext cx="143" cy="345"/>
            </a:xfrm>
            <a:prstGeom prst="leftBrace">
              <a:avLst>
                <a:gd name="adj1" fmla="val 20105"/>
                <a:gd name="adj2" fmla="val 50000"/>
              </a:avLst>
            </a:prstGeom>
            <a:noFill/>
            <a:ln w="31750">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sz="2000" b="1">
                <a:solidFill>
                  <a:schemeClr val="bg1"/>
                </a:solidFill>
              </a:endParaRPr>
            </a:p>
          </p:txBody>
        </p:sp>
        <p:cxnSp>
          <p:nvCxnSpPr>
            <p:cNvPr id="112651" name="AutoShape 11"/>
            <p:cNvCxnSpPr>
              <a:cxnSpLocks noChangeShapeType="1"/>
            </p:cNvCxnSpPr>
            <p:nvPr/>
          </p:nvCxnSpPr>
          <p:spPr bwMode="auto">
            <a:xfrm flipH="1">
              <a:off x="7493" y="12630"/>
              <a:ext cx="930" cy="390"/>
            </a:xfrm>
            <a:prstGeom prst="straightConnector1">
              <a:avLst/>
            </a:prstGeom>
            <a:noFill/>
            <a:ln w="31750">
              <a:solidFill>
                <a:srgbClr val="000000"/>
              </a:solidFill>
              <a:round/>
              <a:headEnd/>
              <a:tailEnd type="triangle" w="med" len="med"/>
            </a:ln>
          </p:spPr>
        </p:cxnSp>
        <p:sp>
          <p:nvSpPr>
            <p:cNvPr id="112652" name="Text Box 12"/>
            <p:cNvSpPr txBox="1">
              <a:spLocks noChangeArrowheads="1"/>
            </p:cNvSpPr>
            <p:nvPr/>
          </p:nvSpPr>
          <p:spPr bwMode="auto">
            <a:xfrm>
              <a:off x="8460" y="12186"/>
              <a:ext cx="1830" cy="898"/>
            </a:xfrm>
            <a:prstGeom prst="rect">
              <a:avLst/>
            </a:prstGeom>
            <a:solidFill>
              <a:srgbClr val="FFFFFF"/>
            </a:solidFill>
            <a:ln w="317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err="1" smtClean="0">
                  <a:ln>
                    <a:noFill/>
                  </a:ln>
                  <a:solidFill>
                    <a:schemeClr val="bg1"/>
                  </a:solidFill>
                  <a:effectLst/>
                  <a:latin typeface="Times New Roman" pitchFamily="18" charset="0"/>
                  <a:ea typeface="Arial" pitchFamily="34" charset="0"/>
                  <a:cs typeface="Times New Roman" pitchFamily="18" charset="0"/>
                </a:rPr>
                <a:t>FRNg</a:t>
              </a:r>
              <a:r>
                <a:rPr kumimoji="0" lang="ar-DZ"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a:t>
              </a:r>
            </a:p>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Arial" pitchFamily="34" charset="0"/>
                </a:rPr>
                <a:t>من الأعلى</a:t>
              </a:r>
              <a:endParaRPr kumimoji="0" lang="fr-FR" sz="2400" b="1" i="0" u="none" strike="noStrike" cap="none" normalizeH="0" baseline="0" dirty="0" smtClean="0">
                <a:ln>
                  <a:noFill/>
                </a:ln>
                <a:solidFill>
                  <a:schemeClr val="bg1"/>
                </a:solidFill>
                <a:effectLst/>
                <a:latin typeface="Arial" pitchFamily="34" charset="0"/>
              </a:endParaRPr>
            </a:p>
          </p:txBody>
        </p:sp>
        <p:sp>
          <p:nvSpPr>
            <p:cNvPr id="112653" name="Text Box 13"/>
            <p:cNvSpPr txBox="1">
              <a:spLocks noChangeArrowheads="1"/>
            </p:cNvSpPr>
            <p:nvPr/>
          </p:nvSpPr>
          <p:spPr bwMode="auto">
            <a:xfrm>
              <a:off x="324" y="12122"/>
              <a:ext cx="2196" cy="890"/>
            </a:xfrm>
            <a:prstGeom prst="rect">
              <a:avLst/>
            </a:prstGeom>
            <a:solidFill>
              <a:srgbClr val="FFFFFF"/>
            </a:solidFill>
            <a:ln w="317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err="1" smtClean="0">
                  <a:ln>
                    <a:noFill/>
                  </a:ln>
                  <a:solidFill>
                    <a:schemeClr val="bg1"/>
                  </a:solidFill>
                  <a:effectLst/>
                  <a:latin typeface="Times New Roman" pitchFamily="18" charset="0"/>
                  <a:ea typeface="Arial" pitchFamily="34" charset="0"/>
                  <a:cs typeface="Times New Roman" pitchFamily="18" charset="0"/>
                </a:rPr>
                <a:t>FRNg</a:t>
              </a:r>
              <a:r>
                <a:rPr kumimoji="0" lang="ar-DZ" sz="2400" b="1" i="0" u="none" strike="noStrike" cap="none" normalizeH="0" baseline="0" dirty="0" smtClean="0">
                  <a:ln>
                    <a:noFill/>
                  </a:ln>
                  <a:solidFill>
                    <a:schemeClr val="bg1"/>
                  </a:solidFill>
                  <a:effectLst/>
                  <a:latin typeface="Arial" pitchFamily="34" charset="0"/>
                  <a:ea typeface="Arial" pitchFamily="34" charset="0"/>
                </a:rPr>
                <a:t> </a:t>
              </a:r>
            </a:p>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Arial" pitchFamily="34" charset="0"/>
                </a:rPr>
                <a:t>من الأسفل</a:t>
              </a:r>
              <a:endParaRPr kumimoji="0" lang="fr-FR" sz="2400" b="1" i="0" u="none" strike="noStrike" cap="none" normalizeH="0" baseline="0" dirty="0" smtClean="0">
                <a:ln>
                  <a:noFill/>
                </a:ln>
                <a:solidFill>
                  <a:schemeClr val="bg1"/>
                </a:solidFill>
                <a:effectLst/>
                <a:latin typeface="Arial" pitchFamily="34" charset="0"/>
              </a:endParaRPr>
            </a:p>
          </p:txBody>
        </p:sp>
        <p:cxnSp>
          <p:nvCxnSpPr>
            <p:cNvPr id="112654" name="AutoShape 14"/>
            <p:cNvCxnSpPr>
              <a:cxnSpLocks noChangeShapeType="1"/>
            </p:cNvCxnSpPr>
            <p:nvPr/>
          </p:nvCxnSpPr>
          <p:spPr bwMode="auto">
            <a:xfrm>
              <a:off x="2520" y="12630"/>
              <a:ext cx="1072" cy="390"/>
            </a:xfrm>
            <a:prstGeom prst="straightConnector1">
              <a:avLst/>
            </a:prstGeom>
            <a:noFill/>
            <a:ln w="31750">
              <a:solidFill>
                <a:srgbClr val="000000"/>
              </a:solidFill>
              <a:round/>
              <a:headEnd/>
              <a:tailEnd type="triangle" w="med" len="med"/>
            </a:ln>
          </p:spPr>
        </p:cxnSp>
      </p:grpSp>
    </p:spTree>
  </p:cSld>
  <p:clrMapOvr>
    <a:masterClrMapping/>
  </p:clrMapOvr>
  <p:transition>
    <p:wheel spokes="1"/>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28600" y="381000"/>
            <a:ext cx="8610600" cy="6248400"/>
          </a:xfrm>
        </p:spPr>
        <p:txBody>
          <a:bodyPr>
            <a:normAutofit/>
          </a:bodyPr>
          <a:lstStyle/>
          <a:p>
            <a:pPr marL="12700" indent="-12700" algn="just" rtl="1">
              <a:buNone/>
            </a:pPr>
            <a:r>
              <a:rPr lang="ar-DZ" sz="3200" b="1" dirty="0" smtClean="0">
                <a:solidFill>
                  <a:srgbClr val="FF0000"/>
                </a:solidFill>
              </a:rPr>
              <a:t>ب. احتياج رأس المال العامل</a:t>
            </a:r>
            <a:endParaRPr lang="fr-FR" sz="3200" dirty="0" smtClean="0">
              <a:solidFill>
                <a:srgbClr val="FF0000"/>
              </a:solidFill>
            </a:endParaRPr>
          </a:p>
          <a:p>
            <a:pPr marL="12700" lvl="0" indent="-12700" algn="just" rtl="1">
              <a:buClr>
                <a:srgbClr val="FF0000"/>
              </a:buClr>
              <a:buSzPct val="100000"/>
              <a:buFont typeface="Wingdings" pitchFamily="2" charset="2"/>
              <a:buChar char="§"/>
            </a:pPr>
            <a:r>
              <a:rPr lang="ar-DZ" sz="3200" b="1" dirty="0" smtClean="0">
                <a:solidFill>
                  <a:srgbClr val="FF0000"/>
                </a:solidFill>
              </a:rPr>
              <a:t> احتياج رأس المال العامل للاستغلال </a:t>
            </a:r>
            <a:r>
              <a:rPr lang="fr-FR" sz="3200" b="1" dirty="0" smtClean="0">
                <a:solidFill>
                  <a:srgbClr val="FF0000"/>
                </a:solidFill>
              </a:rPr>
              <a:t>(</a:t>
            </a:r>
            <a:r>
              <a:rPr lang="fr-FR" sz="3200" b="1" dirty="0" err="1" smtClean="0">
                <a:solidFill>
                  <a:srgbClr val="FF0000"/>
                </a:solidFill>
              </a:rPr>
              <a:t>BFR</a:t>
            </a:r>
            <a:r>
              <a:rPr lang="fr-FR" sz="3200" b="1" baseline="-25000" dirty="0" err="1" smtClean="0">
                <a:solidFill>
                  <a:srgbClr val="FF0000"/>
                </a:solidFill>
              </a:rPr>
              <a:t>ex</a:t>
            </a:r>
            <a:r>
              <a:rPr lang="fr-FR" sz="3200" b="1" dirty="0" smtClean="0">
                <a:solidFill>
                  <a:srgbClr val="FF0000"/>
                </a:solidFill>
              </a:rPr>
              <a:t>)</a:t>
            </a:r>
            <a:r>
              <a:rPr lang="ar-DZ" sz="3200" b="1" dirty="0" smtClean="0">
                <a:solidFill>
                  <a:srgbClr val="FF0000"/>
                </a:solidFill>
              </a:rPr>
              <a:t> : </a:t>
            </a:r>
            <a:endParaRPr lang="fr-FR" sz="3200" dirty="0" smtClean="0">
              <a:solidFill>
                <a:srgbClr val="FF0000"/>
              </a:solidFill>
            </a:endParaRPr>
          </a:p>
          <a:p>
            <a:pPr marL="12700" indent="-12700" algn="just">
              <a:buNone/>
            </a:pPr>
            <a:r>
              <a:rPr lang="fr-FR" b="1" dirty="0" err="1" smtClean="0">
                <a:solidFill>
                  <a:schemeClr val="bg1"/>
                </a:solidFill>
              </a:rPr>
              <a:t>BFR</a:t>
            </a:r>
            <a:r>
              <a:rPr lang="fr-FR" b="1" baseline="-25000" dirty="0" err="1" smtClean="0">
                <a:solidFill>
                  <a:schemeClr val="bg1"/>
                </a:solidFill>
              </a:rPr>
              <a:t>ex</a:t>
            </a:r>
            <a:r>
              <a:rPr lang="fr-FR" b="1" baseline="-25000" dirty="0" smtClean="0">
                <a:solidFill>
                  <a:schemeClr val="bg1"/>
                </a:solidFill>
              </a:rPr>
              <a:t> </a:t>
            </a:r>
            <a:r>
              <a:rPr lang="fr-FR" b="1" dirty="0" smtClean="0">
                <a:solidFill>
                  <a:schemeClr val="bg1"/>
                </a:solidFill>
              </a:rPr>
              <a:t>= </a:t>
            </a:r>
            <a:r>
              <a:rPr lang="fr-FR" b="1" dirty="0" err="1" smtClean="0">
                <a:solidFill>
                  <a:schemeClr val="bg1"/>
                </a:solidFill>
              </a:rPr>
              <a:t>E</a:t>
            </a:r>
            <a:r>
              <a:rPr lang="fr-FR" b="1" baseline="-25000" dirty="0" err="1" smtClean="0">
                <a:solidFill>
                  <a:schemeClr val="bg1"/>
                </a:solidFill>
              </a:rPr>
              <a:t>ex</a:t>
            </a:r>
            <a:r>
              <a:rPr lang="fr-FR" b="1" dirty="0" smtClean="0">
                <a:solidFill>
                  <a:schemeClr val="bg1"/>
                </a:solidFill>
              </a:rPr>
              <a:t> – Rex = 191770 – 107610 = </a:t>
            </a:r>
            <a:r>
              <a:rPr lang="fr-FR" b="1" dirty="0" smtClean="0">
                <a:solidFill>
                  <a:srgbClr val="FF0000"/>
                </a:solidFill>
              </a:rPr>
              <a:t>84160 &gt; 0.</a:t>
            </a:r>
          </a:p>
          <a:p>
            <a:pPr marL="12700" indent="-12700" algn="just" rtl="1">
              <a:buNone/>
            </a:pPr>
            <a:r>
              <a:rPr lang="ar-DZ" sz="3200" b="1" dirty="0" smtClean="0">
                <a:solidFill>
                  <a:srgbClr val="FF0000"/>
                </a:solidFill>
              </a:rPr>
              <a:t>حيث:</a:t>
            </a:r>
          </a:p>
          <a:p>
            <a:pPr marL="12700" indent="-12700" algn="just" rtl="1">
              <a:buNone/>
            </a:pPr>
            <a:r>
              <a:rPr lang="ar-DZ" b="1" dirty="0" smtClean="0">
                <a:solidFill>
                  <a:schemeClr val="bg1"/>
                </a:solidFill>
              </a:rPr>
              <a:t> </a:t>
            </a:r>
            <a:r>
              <a:rPr lang="fr-FR" b="1" dirty="0" err="1" smtClean="0">
                <a:solidFill>
                  <a:schemeClr val="bg1"/>
                </a:solidFill>
              </a:rPr>
              <a:t>E</a:t>
            </a:r>
            <a:r>
              <a:rPr lang="fr-FR" b="1" baseline="-25000" dirty="0" err="1" smtClean="0">
                <a:solidFill>
                  <a:schemeClr val="bg1"/>
                </a:solidFill>
              </a:rPr>
              <a:t>ex</a:t>
            </a:r>
            <a:r>
              <a:rPr lang="ar-DZ" b="1" dirty="0" smtClean="0">
                <a:solidFill>
                  <a:schemeClr val="bg1"/>
                </a:solidFill>
              </a:rPr>
              <a:t> استخدامات الاستغلال </a:t>
            </a:r>
            <a:r>
              <a:rPr lang="fr-FR" b="1" dirty="0" smtClean="0">
                <a:solidFill>
                  <a:schemeClr val="bg1"/>
                </a:solidFill>
              </a:rPr>
              <a:t>Emplois d’exploitation</a:t>
            </a:r>
            <a:endParaRPr lang="ar-DZ" b="1" dirty="0" smtClean="0">
              <a:solidFill>
                <a:schemeClr val="bg1"/>
              </a:solidFill>
            </a:endParaRPr>
          </a:p>
          <a:p>
            <a:pPr marL="12700" indent="-12700" algn="just" rtl="1">
              <a:buNone/>
            </a:pPr>
            <a:r>
              <a:rPr lang="fr-FR" b="1" dirty="0" smtClean="0">
                <a:solidFill>
                  <a:schemeClr val="bg1"/>
                </a:solidFill>
              </a:rPr>
              <a:t>R</a:t>
            </a:r>
            <a:r>
              <a:rPr lang="fr-FR" b="1" baseline="-25000" dirty="0" smtClean="0">
                <a:solidFill>
                  <a:schemeClr val="bg1"/>
                </a:solidFill>
              </a:rPr>
              <a:t>ex</a:t>
            </a:r>
            <a:r>
              <a:rPr lang="ar-DZ" b="1" dirty="0" smtClean="0">
                <a:solidFill>
                  <a:schemeClr val="bg1"/>
                </a:solidFill>
              </a:rPr>
              <a:t> موارد الاستغلال </a:t>
            </a:r>
            <a:r>
              <a:rPr lang="fr-FR" b="1" dirty="0" smtClean="0">
                <a:solidFill>
                  <a:schemeClr val="bg1"/>
                </a:solidFill>
              </a:rPr>
              <a:t>Ressources d’exploitation</a:t>
            </a:r>
            <a:r>
              <a:rPr lang="ar-DZ" b="1" dirty="0" smtClean="0">
                <a:solidFill>
                  <a:schemeClr val="bg1"/>
                </a:solidFill>
              </a:rPr>
              <a:t>.</a:t>
            </a:r>
            <a:endParaRPr lang="fr-FR" b="1" dirty="0" smtClean="0">
              <a:solidFill>
                <a:schemeClr val="bg1"/>
              </a:solidFill>
            </a:endParaRPr>
          </a:p>
          <a:p>
            <a:pPr marL="12700" indent="-12700" algn="just" rtl="1">
              <a:buNone/>
            </a:pPr>
            <a:r>
              <a:rPr lang="ar-DZ" sz="3200" b="1" dirty="0" smtClean="0">
                <a:solidFill>
                  <a:srgbClr val="FF0000"/>
                </a:solidFill>
              </a:rPr>
              <a:t>تعليق:</a:t>
            </a:r>
          </a:p>
          <a:p>
            <a:pPr marL="12700" indent="-12700" algn="just" rtl="1">
              <a:buNone/>
            </a:pPr>
            <a:r>
              <a:rPr lang="ar-DZ" b="1" dirty="0" smtClean="0">
                <a:solidFill>
                  <a:schemeClr val="bg1"/>
                </a:solidFill>
              </a:rPr>
              <a:t> احتياج رأس المال العامل للاستغلال موجب، مما يعني أن المؤسسة تحتاج إلى مبلغ 84160 لتغطية </a:t>
            </a:r>
            <a:r>
              <a:rPr lang="ar-DZ" b="1" dirty="0" err="1" smtClean="0">
                <a:solidFill>
                  <a:schemeClr val="bg1"/>
                </a:solidFill>
              </a:rPr>
              <a:t>احتياح</a:t>
            </a:r>
            <a:r>
              <a:rPr lang="ar-DZ" b="1" dirty="0" smtClean="0">
                <a:solidFill>
                  <a:schemeClr val="bg1"/>
                </a:solidFill>
              </a:rPr>
              <a:t> نشاطها العادية( الاستغلال)، وهذا بسبب بطء دوران مخزونات البضاعة(بطء البيع)، ومنح آجال أطول للزبائن للتحصيل، مقارنة مع الحصول على آجال قصيرة للتسديد للموردين.</a:t>
            </a:r>
            <a:endParaRPr lang="fr-FR" b="1" dirty="0" smtClean="0">
              <a:solidFill>
                <a:schemeClr val="bg1"/>
              </a:solidFill>
            </a:endParaRPr>
          </a:p>
          <a:p>
            <a:pPr algn="just" rtl="1">
              <a:buNone/>
            </a:pPr>
            <a:endParaRPr lang="fr-FR" b="1" dirty="0">
              <a:solidFill>
                <a:schemeClr val="bg1"/>
              </a:solidFill>
            </a:endParaRPr>
          </a:p>
        </p:txBody>
      </p:sp>
    </p:spTree>
  </p:cSld>
  <p:clrMapOvr>
    <a:masterClrMapping/>
  </p:clrMapOvr>
  <p:transition>
    <p:wheel spokes="2"/>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28600" y="609600"/>
            <a:ext cx="8686800" cy="6248400"/>
          </a:xfrm>
        </p:spPr>
        <p:txBody>
          <a:bodyPr>
            <a:noAutofit/>
          </a:bodyPr>
          <a:lstStyle/>
          <a:p>
            <a:pPr marL="12700" lvl="0" indent="-12700" algn="just" rtl="1">
              <a:buClr>
                <a:srgbClr val="FF0000"/>
              </a:buClr>
              <a:buSzPct val="100000"/>
              <a:buFont typeface="Wingdings" pitchFamily="2" charset="2"/>
              <a:buChar char="§"/>
            </a:pPr>
            <a:r>
              <a:rPr lang="ar-DZ" sz="3200" b="1" dirty="0" smtClean="0">
                <a:solidFill>
                  <a:srgbClr val="FF0000"/>
                </a:solidFill>
              </a:rPr>
              <a:t> احتياج رأس المال العامل لخارج الاستغلال </a:t>
            </a:r>
            <a:r>
              <a:rPr lang="fr-FR" sz="3200" b="1" dirty="0" smtClean="0">
                <a:solidFill>
                  <a:srgbClr val="FF0000"/>
                </a:solidFill>
              </a:rPr>
              <a:t>(</a:t>
            </a:r>
            <a:r>
              <a:rPr lang="fr-FR" sz="3200" b="1" dirty="0" err="1" smtClean="0">
                <a:solidFill>
                  <a:srgbClr val="FF0000"/>
                </a:solidFill>
              </a:rPr>
              <a:t>BFR</a:t>
            </a:r>
            <a:r>
              <a:rPr lang="fr-FR" sz="3200" b="1" baseline="-25000" dirty="0" err="1" smtClean="0">
                <a:solidFill>
                  <a:srgbClr val="FF0000"/>
                </a:solidFill>
              </a:rPr>
              <a:t>hex</a:t>
            </a:r>
            <a:r>
              <a:rPr lang="fr-FR" sz="3200" b="1" dirty="0" smtClean="0">
                <a:solidFill>
                  <a:srgbClr val="FF0000"/>
                </a:solidFill>
              </a:rPr>
              <a:t>)</a:t>
            </a:r>
            <a:r>
              <a:rPr lang="ar-DZ" sz="3200" b="1" dirty="0" smtClean="0">
                <a:solidFill>
                  <a:srgbClr val="FF0000"/>
                </a:solidFill>
              </a:rPr>
              <a:t>:</a:t>
            </a:r>
          </a:p>
          <a:p>
            <a:pPr marL="12700" lvl="0" indent="-12700" algn="just" rtl="1"/>
            <a:endParaRPr lang="fr-FR" sz="3200" b="1" dirty="0" smtClean="0">
              <a:solidFill>
                <a:srgbClr val="FF0000"/>
              </a:solidFill>
            </a:endParaRPr>
          </a:p>
          <a:p>
            <a:pPr marL="12700" indent="-12700" algn="just">
              <a:buNone/>
            </a:pPr>
            <a:r>
              <a:rPr lang="fr-FR" b="1" dirty="0" err="1" smtClean="0">
                <a:solidFill>
                  <a:schemeClr val="bg1"/>
                </a:solidFill>
              </a:rPr>
              <a:t>BFR</a:t>
            </a:r>
            <a:r>
              <a:rPr lang="fr-FR" b="1" baseline="-25000" dirty="0" err="1" smtClean="0">
                <a:solidFill>
                  <a:schemeClr val="bg1"/>
                </a:solidFill>
              </a:rPr>
              <a:t>hex</a:t>
            </a:r>
            <a:r>
              <a:rPr lang="fr-FR" b="1" dirty="0" smtClean="0">
                <a:solidFill>
                  <a:schemeClr val="bg1"/>
                </a:solidFill>
              </a:rPr>
              <a:t> = </a:t>
            </a:r>
            <a:r>
              <a:rPr lang="fr-FR" b="1" dirty="0" err="1" smtClean="0">
                <a:solidFill>
                  <a:schemeClr val="bg1"/>
                </a:solidFill>
              </a:rPr>
              <a:t>E</a:t>
            </a:r>
            <a:r>
              <a:rPr lang="fr-FR" b="1" baseline="-25000" dirty="0" err="1" smtClean="0">
                <a:solidFill>
                  <a:schemeClr val="bg1"/>
                </a:solidFill>
              </a:rPr>
              <a:t>hex</a:t>
            </a:r>
            <a:r>
              <a:rPr lang="fr-FR" b="1" dirty="0" smtClean="0">
                <a:solidFill>
                  <a:schemeClr val="bg1"/>
                </a:solidFill>
              </a:rPr>
              <a:t> – </a:t>
            </a:r>
            <a:r>
              <a:rPr lang="fr-FR" b="1" dirty="0" err="1" smtClean="0">
                <a:solidFill>
                  <a:schemeClr val="bg1"/>
                </a:solidFill>
              </a:rPr>
              <a:t>R</a:t>
            </a:r>
            <a:r>
              <a:rPr lang="fr-FR" b="1" baseline="-25000" dirty="0" err="1" smtClean="0">
                <a:solidFill>
                  <a:schemeClr val="bg1"/>
                </a:solidFill>
              </a:rPr>
              <a:t>hex</a:t>
            </a:r>
            <a:r>
              <a:rPr lang="fr-FR" b="1" dirty="0" smtClean="0">
                <a:solidFill>
                  <a:schemeClr val="bg1"/>
                </a:solidFill>
              </a:rPr>
              <a:t> = 32090 – 163100 = </a:t>
            </a:r>
            <a:r>
              <a:rPr lang="fr-FR" b="1" dirty="0" smtClean="0">
                <a:solidFill>
                  <a:srgbClr val="FF0000"/>
                </a:solidFill>
              </a:rPr>
              <a:t>- 131010 &lt; 0.</a:t>
            </a:r>
          </a:p>
          <a:p>
            <a:pPr marL="12700" indent="-12700" algn="just" rtl="1"/>
            <a:r>
              <a:rPr lang="ar-DZ" sz="3200" b="1" dirty="0" smtClean="0">
                <a:solidFill>
                  <a:srgbClr val="FF0000"/>
                </a:solidFill>
              </a:rPr>
              <a:t>حيث:</a:t>
            </a:r>
          </a:p>
          <a:p>
            <a:pPr marL="12700" indent="-12700" algn="just" rtl="1"/>
            <a:r>
              <a:rPr lang="ar-DZ" b="1" dirty="0" smtClean="0">
                <a:solidFill>
                  <a:schemeClr val="bg1"/>
                </a:solidFill>
              </a:rPr>
              <a:t> </a:t>
            </a:r>
            <a:r>
              <a:rPr lang="fr-FR" b="1" dirty="0" err="1" smtClean="0">
                <a:solidFill>
                  <a:schemeClr val="bg1"/>
                </a:solidFill>
              </a:rPr>
              <a:t>E</a:t>
            </a:r>
            <a:r>
              <a:rPr lang="fr-FR" b="1" baseline="-25000" dirty="0" err="1" smtClean="0">
                <a:solidFill>
                  <a:schemeClr val="bg1"/>
                </a:solidFill>
              </a:rPr>
              <a:t>hex</a:t>
            </a:r>
            <a:r>
              <a:rPr lang="ar-DZ" b="1" dirty="0" smtClean="0">
                <a:solidFill>
                  <a:schemeClr val="bg1"/>
                </a:solidFill>
              </a:rPr>
              <a:t> استخدامات خارج الاستغلال </a:t>
            </a:r>
            <a:r>
              <a:rPr lang="fr-FR" b="1" dirty="0" smtClean="0">
                <a:solidFill>
                  <a:schemeClr val="bg1"/>
                </a:solidFill>
              </a:rPr>
              <a:t>Emplois hors exploitation</a:t>
            </a:r>
            <a:endParaRPr lang="ar-DZ" b="1" dirty="0" smtClean="0">
              <a:solidFill>
                <a:schemeClr val="bg1"/>
              </a:solidFill>
            </a:endParaRPr>
          </a:p>
          <a:p>
            <a:pPr marL="12700" indent="-12700" algn="just" rtl="1"/>
            <a:r>
              <a:rPr lang="fr-FR" b="1" dirty="0" err="1" smtClean="0">
                <a:solidFill>
                  <a:schemeClr val="bg1"/>
                </a:solidFill>
              </a:rPr>
              <a:t>R</a:t>
            </a:r>
            <a:r>
              <a:rPr lang="fr-FR" b="1" baseline="-25000" dirty="0" err="1" smtClean="0">
                <a:solidFill>
                  <a:schemeClr val="bg1"/>
                </a:solidFill>
              </a:rPr>
              <a:t>hex</a:t>
            </a:r>
            <a:r>
              <a:rPr lang="ar-DZ" b="1" dirty="0" smtClean="0">
                <a:solidFill>
                  <a:schemeClr val="bg1"/>
                </a:solidFill>
              </a:rPr>
              <a:t> موارد خارج الاستغلال</a:t>
            </a:r>
            <a:r>
              <a:rPr lang="fr-FR" b="1" dirty="0" smtClean="0">
                <a:solidFill>
                  <a:schemeClr val="bg1"/>
                </a:solidFill>
              </a:rPr>
              <a:t>Ressources hors exploitation</a:t>
            </a:r>
            <a:r>
              <a:rPr lang="ar-DZ" b="1" dirty="0" smtClean="0">
                <a:solidFill>
                  <a:schemeClr val="bg1"/>
                </a:solidFill>
              </a:rPr>
              <a:t>.</a:t>
            </a:r>
          </a:p>
          <a:p>
            <a:pPr marL="12700" indent="-12700" algn="just" rtl="1"/>
            <a:endParaRPr lang="fr-FR" b="1" dirty="0" smtClean="0">
              <a:solidFill>
                <a:schemeClr val="bg1"/>
              </a:solidFill>
            </a:endParaRPr>
          </a:p>
          <a:p>
            <a:pPr marL="12700" indent="-12700" algn="just" rtl="1"/>
            <a:r>
              <a:rPr lang="ar-DZ" sz="3200" b="1" dirty="0" smtClean="0">
                <a:solidFill>
                  <a:srgbClr val="FF0000"/>
                </a:solidFill>
              </a:rPr>
              <a:t>تعليق: </a:t>
            </a:r>
          </a:p>
          <a:p>
            <a:pPr marL="12700" indent="-12700" algn="just" rtl="1"/>
            <a:r>
              <a:rPr lang="ar-DZ" b="1" dirty="0" smtClean="0">
                <a:solidFill>
                  <a:schemeClr val="bg1"/>
                </a:solidFill>
              </a:rPr>
              <a:t>احتياج رأس المال العامل لخارج الاستغلال سالب، مما يعني أن النشاط الاستثنائي يولد مورد مالي صافي 131010، مما يمكن من توفير السيولة لتغطية كامل احتياج النشاط العادي( الاستغلال)، إلا أنه لا يجب التعويل  كثيرا على هذا المورد الإضافي، لأنه طارئ ومتقلب، ولا يتكرر كل سنة.</a:t>
            </a:r>
            <a:endParaRPr lang="fr-FR" b="1" dirty="0" smtClean="0">
              <a:solidFill>
                <a:schemeClr val="bg1"/>
              </a:solidFill>
            </a:endParaRPr>
          </a:p>
          <a:p>
            <a:pPr marL="12700" indent="-12700" algn="just" rtl="1"/>
            <a:endParaRPr lang="fr-FR" b="1" dirty="0">
              <a:solidFill>
                <a:schemeClr val="bg1"/>
              </a:solidFill>
            </a:endParaRPr>
          </a:p>
        </p:txBody>
      </p:sp>
    </p:spTree>
  </p:cSld>
  <p:clrMapOvr>
    <a:masterClrMapping/>
  </p:clrMapOvr>
  <p:transition>
    <p:wheel spokes="3"/>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au 3"/>
          <p:cNvGraphicFramePr>
            <a:graphicFrameLocks noGrp="1"/>
          </p:cNvGraphicFramePr>
          <p:nvPr/>
        </p:nvGraphicFramePr>
        <p:xfrm>
          <a:off x="0" y="533400"/>
          <a:ext cx="9161698" cy="6211824"/>
        </p:xfrm>
        <a:graphic>
          <a:graphicData uri="http://schemas.openxmlformats.org/drawingml/2006/table">
            <a:tbl>
              <a:tblPr/>
              <a:tblGrid>
                <a:gridCol w="890837"/>
                <a:gridCol w="2196874"/>
                <a:gridCol w="564286"/>
                <a:gridCol w="894341"/>
                <a:gridCol w="808499"/>
                <a:gridCol w="911261"/>
                <a:gridCol w="2340251"/>
                <a:gridCol w="555349"/>
              </a:tblGrid>
              <a:tr h="460585">
                <a:tc>
                  <a:txBody>
                    <a:bodyPr/>
                    <a:lstStyle/>
                    <a:p>
                      <a:pPr marL="0" marR="0" algn="ctr" rtl="1">
                        <a:spcBef>
                          <a:spcPts val="0"/>
                        </a:spcBef>
                        <a:spcAft>
                          <a:spcPts val="0"/>
                        </a:spcAft>
                      </a:pPr>
                      <a:r>
                        <a:rPr lang="ar-SA" sz="1800" b="1" dirty="0" smtClean="0">
                          <a:solidFill>
                            <a:schemeClr val="bg1"/>
                          </a:solidFill>
                          <a:latin typeface="Times New Roman"/>
                          <a:ea typeface="Calibri"/>
                          <a:cs typeface="Arial"/>
                        </a:rPr>
                        <a:t>مبلغ</a:t>
                      </a:r>
                      <a:r>
                        <a:rPr lang="ar-DZ" sz="1800" b="1" dirty="0" smtClean="0">
                          <a:solidFill>
                            <a:schemeClr val="bg1"/>
                          </a:solidFill>
                          <a:latin typeface="Times New Roman"/>
                          <a:ea typeface="Calibri"/>
                          <a:cs typeface="Arial"/>
                        </a:rPr>
                        <a:t> صافي</a:t>
                      </a:r>
                      <a:endParaRPr lang="fr-FR" sz="1800" dirty="0">
                        <a:solidFill>
                          <a:schemeClr val="bg1"/>
                        </a:solidFill>
                        <a:latin typeface="Times New Roman"/>
                        <a:ea typeface="Times New Roman"/>
                        <a:cs typeface="Arial"/>
                      </a:endParaRPr>
                    </a:p>
                  </a:txBody>
                  <a:tcPr marL="63068" marR="6306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spcBef>
                          <a:spcPts val="0"/>
                        </a:spcBef>
                        <a:spcAft>
                          <a:spcPts val="0"/>
                        </a:spcAft>
                      </a:pPr>
                      <a:r>
                        <a:rPr lang="ar-SA" sz="2800" b="1" dirty="0">
                          <a:solidFill>
                            <a:schemeClr val="bg1"/>
                          </a:solidFill>
                          <a:latin typeface="Times New Roman"/>
                          <a:ea typeface="Calibri"/>
                          <a:cs typeface="Arial"/>
                        </a:rPr>
                        <a:t>خصوم</a:t>
                      </a:r>
                      <a:endParaRPr lang="fr-FR" sz="1800" dirty="0">
                        <a:solidFill>
                          <a:schemeClr val="bg1"/>
                        </a:solidFill>
                        <a:latin typeface="Times New Roman"/>
                        <a:ea typeface="Times New Roman"/>
                        <a:cs typeface="Arial"/>
                      </a:endParaRPr>
                    </a:p>
                  </a:txBody>
                  <a:tcPr marL="63068" marR="6306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spcBef>
                          <a:spcPts val="0"/>
                        </a:spcBef>
                        <a:spcAft>
                          <a:spcPts val="0"/>
                        </a:spcAft>
                      </a:pPr>
                      <a:r>
                        <a:rPr lang="ar-SA" sz="1800" b="1">
                          <a:solidFill>
                            <a:schemeClr val="bg1"/>
                          </a:solidFill>
                          <a:latin typeface="Times New Roman"/>
                          <a:ea typeface="Calibri"/>
                          <a:cs typeface="Arial"/>
                        </a:rPr>
                        <a:t>ر/ح</a:t>
                      </a:r>
                      <a:endParaRPr lang="fr-FR" sz="1800">
                        <a:solidFill>
                          <a:schemeClr val="bg1"/>
                        </a:solidFill>
                        <a:latin typeface="Times New Roman"/>
                        <a:ea typeface="Times New Roman"/>
                        <a:cs typeface="Arial"/>
                      </a:endParaRPr>
                    </a:p>
                  </a:txBody>
                  <a:tcPr marL="63068" marR="6306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spcBef>
                          <a:spcPts val="0"/>
                        </a:spcBef>
                        <a:spcAft>
                          <a:spcPts val="0"/>
                        </a:spcAft>
                      </a:pPr>
                      <a:r>
                        <a:rPr lang="ar-SA" sz="1800" b="1">
                          <a:solidFill>
                            <a:schemeClr val="bg1"/>
                          </a:solidFill>
                          <a:latin typeface="Times New Roman"/>
                          <a:ea typeface="Calibri"/>
                          <a:cs typeface="Arial"/>
                        </a:rPr>
                        <a:t>ق م صافية</a:t>
                      </a:r>
                      <a:endParaRPr lang="fr-FR" sz="1800">
                        <a:solidFill>
                          <a:schemeClr val="bg1"/>
                        </a:solidFill>
                        <a:latin typeface="Times New Roman"/>
                        <a:ea typeface="Times New Roman"/>
                        <a:cs typeface="Arial"/>
                      </a:endParaRPr>
                    </a:p>
                  </a:txBody>
                  <a:tcPr marL="63068" marR="6306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spcBef>
                          <a:spcPts val="0"/>
                        </a:spcBef>
                        <a:spcAft>
                          <a:spcPts val="0"/>
                        </a:spcAft>
                      </a:pPr>
                      <a:r>
                        <a:rPr lang="ar-SA" sz="1800" b="1">
                          <a:solidFill>
                            <a:schemeClr val="bg1"/>
                          </a:solidFill>
                          <a:latin typeface="Times New Roman"/>
                          <a:ea typeface="Calibri"/>
                          <a:cs typeface="Arial"/>
                        </a:rPr>
                        <a:t>اهتلاكات ومؤونات</a:t>
                      </a:r>
                      <a:endParaRPr lang="fr-FR" sz="1800">
                        <a:solidFill>
                          <a:schemeClr val="bg1"/>
                        </a:solidFill>
                        <a:latin typeface="Times New Roman"/>
                        <a:ea typeface="Times New Roman"/>
                        <a:cs typeface="Arial"/>
                      </a:endParaRPr>
                    </a:p>
                  </a:txBody>
                  <a:tcPr marL="63068" marR="6306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spcBef>
                          <a:spcPts val="0"/>
                        </a:spcBef>
                        <a:spcAft>
                          <a:spcPts val="0"/>
                        </a:spcAft>
                      </a:pPr>
                      <a:r>
                        <a:rPr lang="ar-SA" sz="1800" b="1">
                          <a:solidFill>
                            <a:schemeClr val="bg1"/>
                          </a:solidFill>
                          <a:latin typeface="Times New Roman"/>
                          <a:ea typeface="Calibri"/>
                          <a:cs typeface="Arial"/>
                        </a:rPr>
                        <a:t>ق م إجمالية</a:t>
                      </a:r>
                      <a:endParaRPr lang="fr-FR" sz="1800">
                        <a:solidFill>
                          <a:schemeClr val="bg1"/>
                        </a:solidFill>
                        <a:latin typeface="Times New Roman"/>
                        <a:ea typeface="Times New Roman"/>
                        <a:cs typeface="Arial"/>
                      </a:endParaRPr>
                    </a:p>
                  </a:txBody>
                  <a:tcPr marL="63068" marR="6306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spcBef>
                          <a:spcPts val="0"/>
                        </a:spcBef>
                        <a:spcAft>
                          <a:spcPts val="0"/>
                        </a:spcAft>
                      </a:pPr>
                      <a:r>
                        <a:rPr lang="ar-SA" sz="2800" b="1" dirty="0">
                          <a:solidFill>
                            <a:schemeClr val="bg1"/>
                          </a:solidFill>
                          <a:latin typeface="Times New Roman"/>
                          <a:ea typeface="Calibri"/>
                          <a:cs typeface="Arial"/>
                        </a:rPr>
                        <a:t>أصول</a:t>
                      </a:r>
                      <a:endParaRPr lang="fr-FR" sz="1800" dirty="0">
                        <a:solidFill>
                          <a:schemeClr val="bg1"/>
                        </a:solidFill>
                        <a:latin typeface="Times New Roman"/>
                        <a:ea typeface="Times New Roman"/>
                        <a:cs typeface="Arial"/>
                      </a:endParaRPr>
                    </a:p>
                  </a:txBody>
                  <a:tcPr marL="63068" marR="6306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spcBef>
                          <a:spcPts val="0"/>
                        </a:spcBef>
                        <a:spcAft>
                          <a:spcPts val="0"/>
                        </a:spcAft>
                      </a:pPr>
                      <a:r>
                        <a:rPr lang="ar-SA" sz="1800" b="1" dirty="0">
                          <a:solidFill>
                            <a:schemeClr val="bg1"/>
                          </a:solidFill>
                          <a:latin typeface="Times New Roman"/>
                          <a:ea typeface="Calibri"/>
                          <a:cs typeface="Arial"/>
                        </a:rPr>
                        <a:t>ر/ح</a:t>
                      </a:r>
                      <a:endParaRPr lang="fr-FR" sz="1800" dirty="0">
                        <a:solidFill>
                          <a:schemeClr val="bg1"/>
                        </a:solidFill>
                        <a:latin typeface="Times New Roman"/>
                        <a:ea typeface="Times New Roman"/>
                        <a:cs typeface="Arial"/>
                      </a:endParaRPr>
                    </a:p>
                  </a:txBody>
                  <a:tcPr marL="63068" marR="6306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794760">
                <a:tc>
                  <a:txBody>
                    <a:bodyPr/>
                    <a:lstStyle/>
                    <a:p>
                      <a:pPr marL="0" marR="0" algn="r" rtl="1">
                        <a:spcBef>
                          <a:spcPts val="0"/>
                        </a:spcBef>
                        <a:spcAft>
                          <a:spcPts val="0"/>
                        </a:spcAft>
                        <a:tabLst>
                          <a:tab pos="203835" algn="l"/>
                          <a:tab pos="254000" algn="ctr"/>
                        </a:tabLst>
                      </a:pPr>
                      <a:r>
                        <a:rPr lang="ar-SA" sz="1800" b="1" dirty="0">
                          <a:solidFill>
                            <a:schemeClr val="bg1"/>
                          </a:solidFill>
                          <a:highlight>
                            <a:srgbClr val="C0C0C0"/>
                          </a:highlight>
                          <a:latin typeface="Times New Roman"/>
                          <a:ea typeface="Calibri"/>
                          <a:cs typeface="Arial"/>
                        </a:rPr>
                        <a:t>280900</a:t>
                      </a:r>
                      <a:endParaRPr lang="fr-FR" sz="1800" dirty="0">
                        <a:solidFill>
                          <a:schemeClr val="bg1"/>
                        </a:solidFill>
                        <a:latin typeface="Times New Roman"/>
                        <a:ea typeface="Times New Roman"/>
                        <a:cs typeface="Arial"/>
                      </a:endParaRPr>
                    </a:p>
                    <a:p>
                      <a:pPr marL="0" marR="0" algn="r" rtl="1">
                        <a:spcBef>
                          <a:spcPts val="0"/>
                        </a:spcBef>
                        <a:spcAft>
                          <a:spcPts val="0"/>
                        </a:spcAft>
                      </a:pPr>
                      <a:r>
                        <a:rPr lang="ar-SA" sz="1800" b="1" dirty="0">
                          <a:solidFill>
                            <a:schemeClr val="bg1"/>
                          </a:solidFill>
                          <a:highlight>
                            <a:srgbClr val="C0C0C0"/>
                          </a:highlight>
                          <a:latin typeface="Times New Roman"/>
                          <a:ea typeface="Calibri"/>
                          <a:cs typeface="Arial"/>
                        </a:rPr>
                        <a:t>229800</a:t>
                      </a:r>
                      <a:endParaRPr lang="fr-FR" sz="1800" dirty="0">
                        <a:solidFill>
                          <a:schemeClr val="bg1"/>
                        </a:solidFill>
                        <a:latin typeface="Times New Roman"/>
                        <a:ea typeface="Times New Roman"/>
                        <a:cs typeface="Arial"/>
                      </a:endParaRPr>
                    </a:p>
                    <a:p>
                      <a:pPr marL="0" marR="0" algn="r" rtl="1">
                        <a:spcBef>
                          <a:spcPts val="0"/>
                        </a:spcBef>
                        <a:spcAft>
                          <a:spcPts val="0"/>
                        </a:spcAft>
                      </a:pPr>
                      <a:r>
                        <a:rPr lang="ar-SA" sz="1800" b="1" dirty="0">
                          <a:solidFill>
                            <a:schemeClr val="bg1"/>
                          </a:solidFill>
                          <a:latin typeface="Times New Roman"/>
                          <a:ea typeface="Calibri"/>
                          <a:cs typeface="Arial"/>
                        </a:rPr>
                        <a:t>104600</a:t>
                      </a:r>
                      <a:endParaRPr lang="fr-FR" sz="1800" dirty="0">
                        <a:solidFill>
                          <a:schemeClr val="bg1"/>
                        </a:solidFill>
                        <a:latin typeface="Times New Roman"/>
                        <a:ea typeface="Times New Roman"/>
                        <a:cs typeface="Arial"/>
                      </a:endParaRPr>
                    </a:p>
                    <a:p>
                      <a:pPr marL="0" marR="0" algn="r" rtl="1">
                        <a:spcBef>
                          <a:spcPts val="0"/>
                        </a:spcBef>
                        <a:spcAft>
                          <a:spcPts val="0"/>
                        </a:spcAft>
                      </a:pPr>
                      <a:r>
                        <a:rPr lang="fr-FR" sz="1800" b="1" dirty="0">
                          <a:solidFill>
                            <a:schemeClr val="bg1"/>
                          </a:solidFill>
                          <a:latin typeface="Arial"/>
                          <a:ea typeface="Calibri"/>
                          <a:cs typeface="Arial"/>
                        </a:rPr>
                        <a:t>5200</a:t>
                      </a:r>
                      <a:endParaRPr lang="fr-FR" sz="1800" dirty="0">
                        <a:solidFill>
                          <a:schemeClr val="bg1"/>
                        </a:solidFill>
                        <a:latin typeface="Times New Roman"/>
                        <a:ea typeface="Times New Roman"/>
                        <a:cs typeface="Arial"/>
                      </a:endParaRPr>
                    </a:p>
                    <a:p>
                      <a:pPr marL="0" marR="0" algn="r" rtl="1">
                        <a:spcBef>
                          <a:spcPts val="0"/>
                        </a:spcBef>
                        <a:spcAft>
                          <a:spcPts val="0"/>
                        </a:spcAft>
                      </a:pPr>
                      <a:r>
                        <a:rPr lang="ar-SA" sz="1800" b="1" dirty="0" smtClean="0">
                          <a:solidFill>
                            <a:schemeClr val="bg1"/>
                          </a:solidFill>
                          <a:latin typeface="Times New Roman"/>
                          <a:ea typeface="Calibri"/>
                          <a:cs typeface="Arial"/>
                        </a:rPr>
                        <a:t>120000</a:t>
                      </a:r>
                      <a:endParaRPr lang="ar-DZ" sz="1800" b="1" dirty="0" smtClean="0">
                        <a:solidFill>
                          <a:schemeClr val="bg1"/>
                        </a:solidFill>
                        <a:latin typeface="Times New Roman"/>
                        <a:ea typeface="Calibri"/>
                        <a:cs typeface="Arial"/>
                      </a:endParaRPr>
                    </a:p>
                    <a:p>
                      <a:pPr marL="0" marR="0" algn="r" rtl="1">
                        <a:spcBef>
                          <a:spcPts val="0"/>
                        </a:spcBef>
                        <a:spcAft>
                          <a:spcPts val="0"/>
                        </a:spcAft>
                      </a:pPr>
                      <a:endParaRPr lang="fr-FR" sz="1800" dirty="0">
                        <a:solidFill>
                          <a:schemeClr val="bg1"/>
                        </a:solidFill>
                        <a:latin typeface="Times New Roman"/>
                        <a:ea typeface="Times New Roman"/>
                        <a:cs typeface="Arial"/>
                      </a:endParaRPr>
                    </a:p>
                    <a:p>
                      <a:pPr marL="0" marR="0" algn="r" rtl="1">
                        <a:spcBef>
                          <a:spcPts val="0"/>
                        </a:spcBef>
                        <a:spcAft>
                          <a:spcPts val="0"/>
                        </a:spcAft>
                      </a:pPr>
                      <a:r>
                        <a:rPr lang="ar-SA" sz="1800" b="1" dirty="0" smtClean="0">
                          <a:solidFill>
                            <a:schemeClr val="bg1"/>
                          </a:solidFill>
                          <a:latin typeface="Times New Roman"/>
                          <a:ea typeface="Calibri"/>
                          <a:cs typeface="Arial"/>
                        </a:rPr>
                        <a:t>1400</a:t>
                      </a:r>
                      <a:endParaRPr lang="fr-FR" sz="1800" dirty="0">
                        <a:solidFill>
                          <a:schemeClr val="bg1"/>
                        </a:solidFill>
                        <a:latin typeface="Times New Roman"/>
                        <a:ea typeface="Times New Roman"/>
                        <a:cs typeface="Arial"/>
                      </a:endParaRPr>
                    </a:p>
                    <a:p>
                      <a:pPr marL="0" marR="0" algn="r" rtl="1">
                        <a:spcBef>
                          <a:spcPts val="0"/>
                        </a:spcBef>
                        <a:spcAft>
                          <a:spcPts val="0"/>
                        </a:spcAft>
                      </a:pPr>
                      <a:r>
                        <a:rPr lang="ar-SA" sz="1800" b="1" dirty="0">
                          <a:solidFill>
                            <a:schemeClr val="bg1"/>
                          </a:solidFill>
                          <a:latin typeface="Times New Roman"/>
                          <a:ea typeface="Calibri"/>
                          <a:cs typeface="Arial"/>
                        </a:rPr>
                        <a:t>47200</a:t>
                      </a:r>
                      <a:endParaRPr lang="fr-FR" sz="1800" dirty="0">
                        <a:solidFill>
                          <a:schemeClr val="bg1"/>
                        </a:solidFill>
                        <a:latin typeface="Times New Roman"/>
                        <a:ea typeface="Times New Roman"/>
                        <a:cs typeface="Arial"/>
                      </a:endParaRPr>
                    </a:p>
                    <a:p>
                      <a:pPr marL="0" marR="0" algn="r" rtl="1">
                        <a:spcBef>
                          <a:spcPts val="0"/>
                        </a:spcBef>
                        <a:spcAft>
                          <a:spcPts val="1200"/>
                        </a:spcAft>
                      </a:pPr>
                      <a:r>
                        <a:rPr lang="ar-SA" sz="1800" b="1" dirty="0">
                          <a:solidFill>
                            <a:schemeClr val="bg1"/>
                          </a:solidFill>
                          <a:latin typeface="Times New Roman"/>
                          <a:ea typeface="Calibri"/>
                          <a:cs typeface="Arial"/>
                        </a:rPr>
                        <a:t>2500</a:t>
                      </a:r>
                      <a:endParaRPr lang="fr-FR" sz="1800" dirty="0">
                        <a:solidFill>
                          <a:schemeClr val="bg1"/>
                        </a:solidFill>
                        <a:latin typeface="Times New Roman"/>
                        <a:ea typeface="Times New Roman"/>
                        <a:cs typeface="Arial"/>
                      </a:endParaRPr>
                    </a:p>
                    <a:p>
                      <a:pPr marL="0" marR="0" algn="r" rtl="1">
                        <a:spcBef>
                          <a:spcPts val="0"/>
                        </a:spcBef>
                        <a:spcAft>
                          <a:spcPts val="0"/>
                        </a:spcAft>
                      </a:pPr>
                      <a:r>
                        <a:rPr lang="ar-SA" sz="1800" b="1" dirty="0" smtClean="0">
                          <a:solidFill>
                            <a:schemeClr val="bg1"/>
                          </a:solidFill>
                          <a:highlight>
                            <a:srgbClr val="C0C0C0"/>
                          </a:highlight>
                          <a:latin typeface="Times New Roman"/>
                          <a:ea typeface="Calibri"/>
                          <a:cs typeface="Arial"/>
                        </a:rPr>
                        <a:t>196370</a:t>
                      </a:r>
                      <a:endParaRPr lang="ar-DZ" sz="1800" b="1" dirty="0" smtClean="0">
                        <a:solidFill>
                          <a:schemeClr val="bg1"/>
                        </a:solidFill>
                        <a:highlight>
                          <a:srgbClr val="C0C0C0"/>
                        </a:highlight>
                        <a:latin typeface="Times New Roman"/>
                        <a:ea typeface="Calibri"/>
                        <a:cs typeface="Arial"/>
                      </a:endParaRPr>
                    </a:p>
                    <a:p>
                      <a:pPr marL="0" marR="0" algn="r" rtl="1">
                        <a:spcBef>
                          <a:spcPts val="0"/>
                        </a:spcBef>
                        <a:spcAft>
                          <a:spcPts val="0"/>
                        </a:spcAft>
                      </a:pPr>
                      <a:endParaRPr lang="fr-FR" sz="1800" dirty="0">
                        <a:solidFill>
                          <a:schemeClr val="bg1"/>
                        </a:solidFill>
                        <a:latin typeface="Times New Roman"/>
                        <a:ea typeface="Times New Roman"/>
                        <a:cs typeface="Arial"/>
                      </a:endParaRPr>
                    </a:p>
                    <a:p>
                      <a:pPr marL="0" marR="0" algn="r" rtl="1">
                        <a:spcBef>
                          <a:spcPts val="0"/>
                        </a:spcBef>
                        <a:spcAft>
                          <a:spcPts val="0"/>
                        </a:spcAft>
                      </a:pPr>
                      <a:r>
                        <a:rPr lang="ar-SA" sz="1800" b="1" dirty="0" smtClean="0">
                          <a:solidFill>
                            <a:schemeClr val="bg1"/>
                          </a:solidFill>
                          <a:latin typeface="Times New Roman"/>
                          <a:ea typeface="Calibri"/>
                          <a:cs typeface="Arial"/>
                        </a:rPr>
                        <a:t>107610</a:t>
                      </a:r>
                      <a:endParaRPr lang="fr-FR" sz="1800" dirty="0">
                        <a:solidFill>
                          <a:schemeClr val="bg1"/>
                        </a:solidFill>
                        <a:latin typeface="Times New Roman"/>
                        <a:ea typeface="Times New Roman"/>
                        <a:cs typeface="Arial"/>
                      </a:endParaRPr>
                    </a:p>
                    <a:p>
                      <a:pPr marL="0" marR="0" algn="r" rtl="1">
                        <a:spcBef>
                          <a:spcPts val="0"/>
                        </a:spcBef>
                        <a:spcAft>
                          <a:spcPts val="0"/>
                        </a:spcAft>
                      </a:pPr>
                      <a:r>
                        <a:rPr lang="ar-SA" sz="1800" b="1" dirty="0">
                          <a:solidFill>
                            <a:schemeClr val="bg1"/>
                          </a:solidFill>
                          <a:latin typeface="Times New Roman"/>
                          <a:ea typeface="Calibri"/>
                          <a:cs typeface="Arial"/>
                        </a:rPr>
                        <a:t>74900</a:t>
                      </a:r>
                      <a:endParaRPr lang="fr-FR" sz="1800" dirty="0">
                        <a:solidFill>
                          <a:schemeClr val="bg1"/>
                        </a:solidFill>
                        <a:latin typeface="Times New Roman"/>
                        <a:ea typeface="Times New Roman"/>
                        <a:cs typeface="Arial"/>
                      </a:endParaRPr>
                    </a:p>
                    <a:p>
                      <a:pPr marL="0" marR="0" algn="r" rtl="1">
                        <a:spcBef>
                          <a:spcPts val="0"/>
                        </a:spcBef>
                        <a:spcAft>
                          <a:spcPts val="1200"/>
                        </a:spcAft>
                      </a:pPr>
                      <a:r>
                        <a:rPr lang="ar-SA" sz="1800" b="1" dirty="0" smtClean="0">
                          <a:solidFill>
                            <a:schemeClr val="bg1"/>
                          </a:solidFill>
                          <a:latin typeface="Times New Roman"/>
                          <a:ea typeface="Calibri"/>
                          <a:cs typeface="Arial"/>
                        </a:rPr>
                        <a:t>10860</a:t>
                      </a:r>
                      <a:endParaRPr lang="ar-DZ" sz="1800" b="1" dirty="0" smtClean="0">
                        <a:solidFill>
                          <a:schemeClr val="bg1"/>
                        </a:solidFill>
                        <a:latin typeface="Times New Roman"/>
                        <a:ea typeface="Calibri"/>
                        <a:cs typeface="Arial"/>
                      </a:endParaRPr>
                    </a:p>
                    <a:p>
                      <a:pPr marL="0" marR="0" algn="r" rtl="1">
                        <a:spcBef>
                          <a:spcPts val="0"/>
                        </a:spcBef>
                        <a:spcAft>
                          <a:spcPts val="0"/>
                        </a:spcAft>
                      </a:pPr>
                      <a:endParaRPr lang="ar-DZ" sz="1800" b="1" dirty="0" smtClean="0">
                        <a:solidFill>
                          <a:schemeClr val="bg1"/>
                        </a:solidFill>
                        <a:latin typeface="Times New Roman"/>
                        <a:ea typeface="Calibri"/>
                        <a:cs typeface="Arial"/>
                      </a:endParaRPr>
                    </a:p>
                    <a:p>
                      <a:pPr marL="0" marR="0" algn="r" rtl="1">
                        <a:spcBef>
                          <a:spcPts val="0"/>
                        </a:spcBef>
                        <a:spcAft>
                          <a:spcPts val="0"/>
                        </a:spcAft>
                      </a:pPr>
                      <a:endParaRPr lang="ar-DZ" sz="1800" b="1" dirty="0" smtClean="0">
                        <a:solidFill>
                          <a:schemeClr val="bg1"/>
                        </a:solidFill>
                        <a:latin typeface="Times New Roman"/>
                        <a:ea typeface="Calibri"/>
                        <a:cs typeface="Arial"/>
                      </a:endParaRPr>
                    </a:p>
                    <a:p>
                      <a:pPr marL="0" marR="0" algn="r" rtl="1">
                        <a:spcBef>
                          <a:spcPts val="0"/>
                        </a:spcBef>
                        <a:spcAft>
                          <a:spcPts val="0"/>
                        </a:spcAft>
                      </a:pPr>
                      <a:r>
                        <a:rPr lang="ar-SA" sz="1800" b="1" dirty="0" smtClean="0">
                          <a:solidFill>
                            <a:schemeClr val="bg1"/>
                          </a:solidFill>
                          <a:latin typeface="Times New Roman"/>
                          <a:ea typeface="Calibri"/>
                          <a:cs typeface="Arial"/>
                        </a:rPr>
                        <a:t>3000</a:t>
                      </a:r>
                      <a:endParaRPr lang="ar-DZ" sz="1800" b="1" dirty="0" smtClean="0">
                        <a:solidFill>
                          <a:schemeClr val="bg1"/>
                        </a:solidFill>
                        <a:latin typeface="Times New Roman"/>
                        <a:ea typeface="Calibri"/>
                        <a:cs typeface="Arial"/>
                      </a:endParaRPr>
                    </a:p>
                    <a:p>
                      <a:pPr marL="0" marR="0" algn="r" rtl="1">
                        <a:spcBef>
                          <a:spcPts val="0"/>
                        </a:spcBef>
                        <a:spcAft>
                          <a:spcPts val="0"/>
                        </a:spcAft>
                      </a:pPr>
                      <a:endParaRPr lang="ar-DZ" sz="1800" b="1" dirty="0" smtClean="0">
                        <a:solidFill>
                          <a:schemeClr val="bg1"/>
                        </a:solidFill>
                        <a:latin typeface="Times New Roman"/>
                        <a:ea typeface="Calibri"/>
                        <a:cs typeface="Arial"/>
                      </a:endParaRPr>
                    </a:p>
                  </a:txBody>
                  <a:tcPr marL="63068" marR="6306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spcBef>
                          <a:spcPts val="0"/>
                        </a:spcBef>
                        <a:spcAft>
                          <a:spcPts val="0"/>
                        </a:spcAft>
                      </a:pPr>
                      <a:r>
                        <a:rPr lang="ar-SA" sz="1800" b="1" dirty="0">
                          <a:solidFill>
                            <a:schemeClr val="bg1"/>
                          </a:solidFill>
                          <a:highlight>
                            <a:srgbClr val="C0C0C0"/>
                          </a:highlight>
                          <a:latin typeface="Times New Roman"/>
                          <a:ea typeface="Calibri"/>
                          <a:cs typeface="Arial"/>
                        </a:rPr>
                        <a:t>حسابات رأس المال</a:t>
                      </a:r>
                      <a:endParaRPr lang="fr-FR" sz="1800" dirty="0">
                        <a:solidFill>
                          <a:schemeClr val="bg1"/>
                        </a:solidFill>
                        <a:latin typeface="Times New Roman"/>
                        <a:ea typeface="Times New Roman"/>
                        <a:cs typeface="Arial"/>
                      </a:endParaRPr>
                    </a:p>
                    <a:p>
                      <a:pPr marL="0" marR="0" algn="r" rtl="1">
                        <a:spcBef>
                          <a:spcPts val="0"/>
                        </a:spcBef>
                        <a:spcAft>
                          <a:spcPts val="0"/>
                        </a:spcAft>
                      </a:pPr>
                      <a:r>
                        <a:rPr lang="ar-SA" sz="1800" b="1" dirty="0">
                          <a:solidFill>
                            <a:schemeClr val="bg1"/>
                          </a:solidFill>
                          <a:highlight>
                            <a:srgbClr val="C0C0C0"/>
                          </a:highlight>
                          <a:latin typeface="Times New Roman"/>
                          <a:ea typeface="Calibri"/>
                          <a:cs typeface="Arial"/>
                        </a:rPr>
                        <a:t>رأس مال خاص</a:t>
                      </a:r>
                      <a:endParaRPr lang="fr-FR" sz="1800" dirty="0">
                        <a:solidFill>
                          <a:schemeClr val="bg1"/>
                        </a:solidFill>
                        <a:latin typeface="Times New Roman"/>
                        <a:ea typeface="Times New Roman"/>
                        <a:cs typeface="Arial"/>
                      </a:endParaRPr>
                    </a:p>
                    <a:p>
                      <a:pPr marL="0" marR="0" algn="r" rtl="1">
                        <a:spcBef>
                          <a:spcPts val="0"/>
                        </a:spcBef>
                        <a:spcAft>
                          <a:spcPts val="0"/>
                        </a:spcAft>
                      </a:pPr>
                      <a:r>
                        <a:rPr lang="ar-SA" sz="1800" b="1" dirty="0">
                          <a:solidFill>
                            <a:schemeClr val="bg1"/>
                          </a:solidFill>
                          <a:latin typeface="Times New Roman"/>
                          <a:ea typeface="Calibri"/>
                          <a:cs typeface="Arial"/>
                        </a:rPr>
                        <a:t>    رأس مال صادر</a:t>
                      </a:r>
                      <a:endParaRPr lang="fr-FR" sz="1800" dirty="0">
                        <a:solidFill>
                          <a:schemeClr val="bg1"/>
                        </a:solidFill>
                        <a:latin typeface="Times New Roman"/>
                        <a:ea typeface="Times New Roman"/>
                        <a:cs typeface="Arial"/>
                      </a:endParaRPr>
                    </a:p>
                    <a:p>
                      <a:pPr marL="0" marR="0" algn="r" rtl="1">
                        <a:spcBef>
                          <a:spcPts val="0"/>
                        </a:spcBef>
                        <a:spcAft>
                          <a:spcPts val="0"/>
                        </a:spcAft>
                      </a:pPr>
                      <a:r>
                        <a:rPr lang="ar-SA" sz="1800" b="1" dirty="0">
                          <a:solidFill>
                            <a:schemeClr val="bg1"/>
                          </a:solidFill>
                          <a:latin typeface="Times New Roman"/>
                          <a:ea typeface="Calibri"/>
                          <a:cs typeface="Arial"/>
                        </a:rPr>
                        <a:t>    احتياطات </a:t>
                      </a:r>
                      <a:endParaRPr lang="fr-FR" sz="1800" dirty="0">
                        <a:solidFill>
                          <a:schemeClr val="bg1"/>
                        </a:solidFill>
                        <a:latin typeface="Times New Roman"/>
                        <a:ea typeface="Times New Roman"/>
                        <a:cs typeface="Arial"/>
                      </a:endParaRPr>
                    </a:p>
                    <a:p>
                      <a:pPr marL="0" marR="0" algn="r" rtl="1">
                        <a:spcBef>
                          <a:spcPts val="0"/>
                        </a:spcBef>
                        <a:spcAft>
                          <a:spcPts val="0"/>
                        </a:spcAft>
                      </a:pPr>
                      <a:r>
                        <a:rPr lang="ar-SA" sz="1800" b="1" dirty="0">
                          <a:solidFill>
                            <a:schemeClr val="bg1"/>
                          </a:solidFill>
                          <a:latin typeface="Times New Roman"/>
                          <a:ea typeface="Calibri"/>
                          <a:cs typeface="Arial"/>
                        </a:rPr>
                        <a:t>    نتيجة الدورة الصافية</a:t>
                      </a:r>
                      <a:endParaRPr lang="fr-FR" sz="1800" dirty="0">
                        <a:solidFill>
                          <a:schemeClr val="bg1"/>
                        </a:solidFill>
                        <a:latin typeface="Times New Roman"/>
                        <a:ea typeface="Times New Roman"/>
                        <a:cs typeface="Arial"/>
                      </a:endParaRPr>
                    </a:p>
                    <a:p>
                      <a:pPr marL="0" marR="0" algn="r" rtl="1">
                        <a:spcBef>
                          <a:spcPts val="0"/>
                        </a:spcBef>
                        <a:spcAft>
                          <a:spcPts val="0"/>
                        </a:spcAft>
                      </a:pPr>
                      <a:r>
                        <a:rPr lang="ar-SA" sz="1800" b="1" dirty="0">
                          <a:solidFill>
                            <a:schemeClr val="bg1"/>
                          </a:solidFill>
                          <a:highlight>
                            <a:srgbClr val="C0C0C0"/>
                          </a:highlight>
                          <a:latin typeface="Times New Roman"/>
                          <a:ea typeface="Calibri"/>
                          <a:cs typeface="Arial"/>
                        </a:rPr>
                        <a:t>خصوم غير جارية</a:t>
                      </a:r>
                      <a:endParaRPr lang="fr-FR" sz="1800" dirty="0">
                        <a:solidFill>
                          <a:schemeClr val="bg1"/>
                        </a:solidFill>
                        <a:latin typeface="Times New Roman"/>
                        <a:ea typeface="Times New Roman"/>
                        <a:cs typeface="Arial"/>
                      </a:endParaRPr>
                    </a:p>
                    <a:p>
                      <a:pPr marL="0" marR="0" algn="r" rtl="1">
                        <a:spcBef>
                          <a:spcPts val="0"/>
                        </a:spcBef>
                        <a:spcAft>
                          <a:spcPts val="0"/>
                        </a:spcAft>
                      </a:pPr>
                      <a:r>
                        <a:rPr lang="ar-SA" sz="1800" b="1" dirty="0">
                          <a:solidFill>
                            <a:schemeClr val="bg1"/>
                          </a:solidFill>
                          <a:latin typeface="Times New Roman"/>
                          <a:ea typeface="Calibri"/>
                          <a:cs typeface="Arial"/>
                        </a:rPr>
                        <a:t>    مؤونات أعباء وخسائر </a:t>
                      </a:r>
                      <a:endParaRPr lang="fr-FR" sz="1800" dirty="0">
                        <a:solidFill>
                          <a:schemeClr val="bg1"/>
                        </a:solidFill>
                        <a:latin typeface="Times New Roman"/>
                        <a:ea typeface="Times New Roman"/>
                        <a:cs typeface="Arial"/>
                      </a:endParaRPr>
                    </a:p>
                    <a:p>
                      <a:pPr marL="0" marR="0" algn="r" rtl="1">
                        <a:spcBef>
                          <a:spcPts val="0"/>
                        </a:spcBef>
                        <a:spcAft>
                          <a:spcPts val="0"/>
                        </a:spcAft>
                      </a:pPr>
                      <a:r>
                        <a:rPr lang="ar-SA" sz="1800" b="1" dirty="0">
                          <a:solidFill>
                            <a:schemeClr val="bg1"/>
                          </a:solidFill>
                          <a:latin typeface="Times New Roman"/>
                          <a:ea typeface="Calibri"/>
                          <a:cs typeface="Arial"/>
                        </a:rPr>
                        <a:t>    قروض بنكية</a:t>
                      </a:r>
                      <a:endParaRPr lang="fr-FR" sz="1800" dirty="0">
                        <a:solidFill>
                          <a:schemeClr val="bg1"/>
                        </a:solidFill>
                        <a:latin typeface="Times New Roman"/>
                        <a:ea typeface="Times New Roman"/>
                        <a:cs typeface="Arial"/>
                      </a:endParaRPr>
                    </a:p>
                    <a:p>
                      <a:pPr marL="0" marR="0" algn="r" rtl="1">
                        <a:spcBef>
                          <a:spcPts val="0"/>
                        </a:spcBef>
                        <a:spcAft>
                          <a:spcPts val="1200"/>
                        </a:spcAft>
                      </a:pPr>
                      <a:r>
                        <a:rPr lang="ar-SA" sz="1800" b="1" dirty="0">
                          <a:solidFill>
                            <a:schemeClr val="bg1"/>
                          </a:solidFill>
                          <a:latin typeface="Times New Roman"/>
                          <a:ea typeface="Calibri"/>
                          <a:cs typeface="Arial"/>
                        </a:rPr>
                        <a:t>    قروض وديون أخرى </a:t>
                      </a:r>
                      <a:endParaRPr lang="fr-FR" sz="1800" dirty="0">
                        <a:solidFill>
                          <a:schemeClr val="bg1"/>
                        </a:solidFill>
                        <a:latin typeface="Times New Roman"/>
                        <a:ea typeface="Times New Roman"/>
                        <a:cs typeface="Arial"/>
                      </a:endParaRPr>
                    </a:p>
                    <a:p>
                      <a:pPr marL="0" marR="0" algn="r" rtl="1">
                        <a:spcBef>
                          <a:spcPts val="0"/>
                        </a:spcBef>
                        <a:spcAft>
                          <a:spcPts val="0"/>
                        </a:spcAft>
                      </a:pPr>
                      <a:r>
                        <a:rPr lang="ar-SA" sz="1800" b="1" dirty="0">
                          <a:solidFill>
                            <a:schemeClr val="bg1"/>
                          </a:solidFill>
                          <a:highlight>
                            <a:srgbClr val="C0C0C0"/>
                          </a:highlight>
                          <a:latin typeface="Times New Roman"/>
                          <a:ea typeface="Calibri"/>
                          <a:cs typeface="Arial"/>
                        </a:rPr>
                        <a:t>الخصوم </a:t>
                      </a:r>
                      <a:r>
                        <a:rPr lang="ar-SA" sz="1800" b="1" dirty="0" smtClean="0">
                          <a:solidFill>
                            <a:schemeClr val="bg1"/>
                          </a:solidFill>
                          <a:highlight>
                            <a:srgbClr val="C0C0C0"/>
                          </a:highlight>
                          <a:latin typeface="Times New Roman"/>
                          <a:ea typeface="Calibri"/>
                          <a:cs typeface="Arial"/>
                        </a:rPr>
                        <a:t>الجارية</a:t>
                      </a:r>
                      <a:endParaRPr lang="ar-DZ" sz="1800" b="1" dirty="0" smtClean="0">
                        <a:solidFill>
                          <a:schemeClr val="bg1"/>
                        </a:solidFill>
                        <a:highlight>
                          <a:srgbClr val="C0C0C0"/>
                        </a:highlight>
                        <a:latin typeface="Times New Roman"/>
                        <a:ea typeface="Calibri"/>
                        <a:cs typeface="Arial"/>
                      </a:endParaRPr>
                    </a:p>
                    <a:p>
                      <a:pPr marL="0" marR="0" algn="r" rtl="1">
                        <a:spcBef>
                          <a:spcPts val="0"/>
                        </a:spcBef>
                        <a:spcAft>
                          <a:spcPts val="0"/>
                        </a:spcAft>
                      </a:pPr>
                      <a:endParaRPr lang="fr-FR" sz="1800" dirty="0">
                        <a:solidFill>
                          <a:schemeClr val="bg1"/>
                        </a:solidFill>
                        <a:latin typeface="Times New Roman"/>
                        <a:ea typeface="Times New Roman"/>
                        <a:cs typeface="Arial"/>
                      </a:endParaRPr>
                    </a:p>
                    <a:p>
                      <a:pPr marL="0" marR="0" algn="r" rtl="1">
                        <a:spcBef>
                          <a:spcPts val="0"/>
                        </a:spcBef>
                        <a:spcAft>
                          <a:spcPts val="0"/>
                        </a:spcAft>
                      </a:pPr>
                      <a:r>
                        <a:rPr lang="ar-SA" sz="1800" b="1" dirty="0">
                          <a:solidFill>
                            <a:schemeClr val="bg1"/>
                          </a:solidFill>
                          <a:latin typeface="Times New Roman"/>
                          <a:ea typeface="Calibri"/>
                          <a:cs typeface="Arial"/>
                        </a:rPr>
                        <a:t>حسابات الغير الدائنة</a:t>
                      </a:r>
                      <a:endParaRPr lang="fr-FR" sz="1800" dirty="0">
                        <a:solidFill>
                          <a:schemeClr val="bg1"/>
                        </a:solidFill>
                        <a:latin typeface="Times New Roman"/>
                        <a:ea typeface="Times New Roman"/>
                        <a:cs typeface="Arial"/>
                      </a:endParaRPr>
                    </a:p>
                    <a:p>
                      <a:pPr marL="0" marR="0" algn="r" rtl="1">
                        <a:spcBef>
                          <a:spcPts val="0"/>
                        </a:spcBef>
                        <a:spcAft>
                          <a:spcPts val="0"/>
                        </a:spcAft>
                      </a:pPr>
                      <a:r>
                        <a:rPr lang="ar-SA" sz="1800" b="1" dirty="0">
                          <a:solidFill>
                            <a:schemeClr val="bg1"/>
                          </a:solidFill>
                          <a:latin typeface="Times New Roman"/>
                          <a:ea typeface="Calibri"/>
                          <a:cs typeface="Arial"/>
                        </a:rPr>
                        <a:t>   موردون وح </a:t>
                      </a:r>
                      <a:r>
                        <a:rPr lang="ar-SA" sz="1800" b="1" dirty="0" err="1" smtClean="0">
                          <a:solidFill>
                            <a:schemeClr val="bg1"/>
                          </a:solidFill>
                          <a:latin typeface="Times New Roman"/>
                          <a:ea typeface="Calibri"/>
                          <a:cs typeface="Arial"/>
                        </a:rPr>
                        <a:t>م</a:t>
                      </a:r>
                      <a:endParaRPr lang="fr-FR" sz="1800" dirty="0">
                        <a:solidFill>
                          <a:schemeClr val="bg1"/>
                        </a:solidFill>
                        <a:latin typeface="Times New Roman"/>
                        <a:ea typeface="Times New Roman"/>
                        <a:cs typeface="Arial"/>
                      </a:endParaRPr>
                    </a:p>
                    <a:p>
                      <a:pPr marL="0" marR="0" algn="r" rtl="1">
                        <a:spcBef>
                          <a:spcPts val="0"/>
                        </a:spcBef>
                        <a:spcAft>
                          <a:spcPts val="0"/>
                        </a:spcAft>
                      </a:pPr>
                      <a:r>
                        <a:rPr lang="ar-SA" sz="1800" b="1" dirty="0">
                          <a:solidFill>
                            <a:schemeClr val="bg1"/>
                          </a:solidFill>
                          <a:latin typeface="Times New Roman"/>
                          <a:ea typeface="Calibri"/>
                          <a:cs typeface="Arial"/>
                        </a:rPr>
                        <a:t>   موردو التثبيتات</a:t>
                      </a:r>
                      <a:endParaRPr lang="fr-FR" sz="1800" dirty="0">
                        <a:solidFill>
                          <a:schemeClr val="bg1"/>
                        </a:solidFill>
                        <a:latin typeface="Times New Roman"/>
                        <a:ea typeface="Times New Roman"/>
                        <a:cs typeface="Arial"/>
                      </a:endParaRPr>
                    </a:p>
                    <a:p>
                      <a:pPr marL="0" marR="0" algn="r" rtl="1">
                        <a:spcBef>
                          <a:spcPts val="0"/>
                        </a:spcBef>
                        <a:spcAft>
                          <a:spcPts val="1200"/>
                        </a:spcAft>
                      </a:pPr>
                      <a:r>
                        <a:rPr lang="ar-SA" sz="1800" b="1" dirty="0" smtClean="0">
                          <a:solidFill>
                            <a:schemeClr val="bg1"/>
                          </a:solidFill>
                          <a:latin typeface="Times New Roman"/>
                          <a:ea typeface="Calibri"/>
                          <a:cs typeface="Arial"/>
                        </a:rPr>
                        <a:t>ضرائب </a:t>
                      </a:r>
                      <a:r>
                        <a:rPr lang="ar-SA" sz="1800" b="1" dirty="0">
                          <a:solidFill>
                            <a:schemeClr val="bg1"/>
                          </a:solidFill>
                          <a:latin typeface="Times New Roman"/>
                          <a:ea typeface="Calibri"/>
                          <a:cs typeface="Arial"/>
                        </a:rPr>
                        <a:t>على </a:t>
                      </a:r>
                      <a:r>
                        <a:rPr lang="ar-SA" sz="1800" b="1" dirty="0" smtClean="0">
                          <a:solidFill>
                            <a:schemeClr val="bg1"/>
                          </a:solidFill>
                          <a:latin typeface="Times New Roman"/>
                          <a:ea typeface="Calibri"/>
                          <a:cs typeface="Arial"/>
                        </a:rPr>
                        <a:t>النتائج</a:t>
                      </a:r>
                      <a:endParaRPr lang="ar-DZ" sz="1800" b="1" dirty="0" smtClean="0">
                        <a:solidFill>
                          <a:schemeClr val="bg1"/>
                        </a:solidFill>
                        <a:latin typeface="Times New Roman"/>
                        <a:ea typeface="Calibri"/>
                        <a:cs typeface="Arial"/>
                      </a:endParaRPr>
                    </a:p>
                    <a:p>
                      <a:pPr marL="0" marR="0" algn="ctr" rtl="1">
                        <a:spcBef>
                          <a:spcPts val="0"/>
                        </a:spcBef>
                        <a:spcAft>
                          <a:spcPts val="0"/>
                        </a:spcAft>
                      </a:pPr>
                      <a:r>
                        <a:rPr lang="ar-SA" sz="1800" b="1" dirty="0" smtClean="0">
                          <a:solidFill>
                            <a:srgbClr val="FF0000"/>
                          </a:solidFill>
                          <a:latin typeface="Times New Roman"/>
                          <a:ea typeface="Calibri"/>
                          <a:cs typeface="Arial"/>
                        </a:rPr>
                        <a:t>خزينة الخصوم(ح </a:t>
                      </a:r>
                      <a:r>
                        <a:rPr lang="ar-SA" sz="1800" b="1" dirty="0" err="1">
                          <a:solidFill>
                            <a:srgbClr val="FF0000"/>
                          </a:solidFill>
                          <a:latin typeface="Times New Roman"/>
                          <a:ea typeface="Calibri"/>
                          <a:cs typeface="Arial"/>
                        </a:rPr>
                        <a:t>جاربة</a:t>
                      </a:r>
                      <a:r>
                        <a:rPr lang="ar-SA" sz="1800" b="1" dirty="0">
                          <a:solidFill>
                            <a:srgbClr val="FF0000"/>
                          </a:solidFill>
                          <a:latin typeface="Times New Roman"/>
                          <a:ea typeface="Calibri"/>
                          <a:cs typeface="Arial"/>
                        </a:rPr>
                        <a:t>)</a:t>
                      </a:r>
                      <a:endParaRPr lang="fr-FR" sz="1800" dirty="0">
                        <a:solidFill>
                          <a:srgbClr val="FF0000"/>
                        </a:solidFill>
                        <a:latin typeface="Times New Roman"/>
                        <a:ea typeface="Times New Roman"/>
                        <a:cs typeface="Arial"/>
                      </a:endParaRPr>
                    </a:p>
                    <a:p>
                      <a:pPr marL="0" marR="0" algn="r" rtl="1">
                        <a:spcBef>
                          <a:spcPts val="0"/>
                        </a:spcBef>
                        <a:spcAft>
                          <a:spcPts val="0"/>
                        </a:spcAft>
                      </a:pPr>
                      <a:r>
                        <a:rPr lang="ar-SA" sz="1800" b="1" dirty="0" smtClean="0">
                          <a:solidFill>
                            <a:schemeClr val="bg1"/>
                          </a:solidFill>
                          <a:latin typeface="Times New Roman"/>
                          <a:ea typeface="Calibri"/>
                          <a:cs typeface="Arial"/>
                        </a:rPr>
                        <a:t>اعتمادات جارية </a:t>
                      </a:r>
                      <a:r>
                        <a:rPr lang="ar-SA" sz="1800" b="1" dirty="0">
                          <a:solidFill>
                            <a:schemeClr val="bg1"/>
                          </a:solidFill>
                          <a:latin typeface="Times New Roman"/>
                          <a:ea typeface="Calibri"/>
                          <a:cs typeface="Arial"/>
                        </a:rPr>
                        <a:t>للبنك</a:t>
                      </a:r>
                      <a:endParaRPr lang="fr-FR" sz="1800" dirty="0">
                        <a:solidFill>
                          <a:schemeClr val="bg1"/>
                        </a:solidFill>
                        <a:latin typeface="Times New Roman"/>
                        <a:ea typeface="Times New Roman"/>
                        <a:cs typeface="Arial"/>
                      </a:endParaRPr>
                    </a:p>
                  </a:txBody>
                  <a:tcPr marL="63068" marR="6306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1">
                        <a:spcBef>
                          <a:spcPts val="0"/>
                        </a:spcBef>
                        <a:spcAft>
                          <a:spcPts val="0"/>
                        </a:spcAft>
                      </a:pPr>
                      <a:r>
                        <a:rPr lang="ar-SA" sz="1800" b="1" dirty="0">
                          <a:solidFill>
                            <a:schemeClr val="bg1"/>
                          </a:solidFill>
                          <a:latin typeface="Times New Roman"/>
                          <a:ea typeface="Calibri"/>
                          <a:cs typeface="Arial"/>
                        </a:rPr>
                        <a:t>1</a:t>
                      </a:r>
                      <a:endParaRPr lang="fr-FR" sz="1800" dirty="0">
                        <a:solidFill>
                          <a:schemeClr val="bg1"/>
                        </a:solidFill>
                        <a:latin typeface="Times New Roman"/>
                        <a:ea typeface="Times New Roman"/>
                        <a:cs typeface="Arial"/>
                      </a:endParaRPr>
                    </a:p>
                    <a:p>
                      <a:pPr marL="0" marR="0" algn="r" rtl="1">
                        <a:spcBef>
                          <a:spcPts val="0"/>
                        </a:spcBef>
                        <a:spcAft>
                          <a:spcPts val="0"/>
                        </a:spcAft>
                      </a:pPr>
                      <a:r>
                        <a:rPr lang="ar-SA" sz="1800" b="1" dirty="0">
                          <a:solidFill>
                            <a:schemeClr val="bg1"/>
                          </a:solidFill>
                          <a:latin typeface="Times New Roman"/>
                          <a:ea typeface="Calibri"/>
                          <a:cs typeface="Arial"/>
                        </a:rPr>
                        <a:t>10</a:t>
                      </a:r>
                      <a:endParaRPr lang="fr-FR" sz="1800" dirty="0">
                        <a:solidFill>
                          <a:schemeClr val="bg1"/>
                        </a:solidFill>
                        <a:latin typeface="Times New Roman"/>
                        <a:ea typeface="Times New Roman"/>
                        <a:cs typeface="Arial"/>
                      </a:endParaRPr>
                    </a:p>
                    <a:p>
                      <a:pPr marL="0" marR="0" algn="r" rtl="1">
                        <a:spcBef>
                          <a:spcPts val="0"/>
                        </a:spcBef>
                        <a:spcAft>
                          <a:spcPts val="0"/>
                        </a:spcAft>
                      </a:pPr>
                      <a:r>
                        <a:rPr lang="ar-SA" sz="1800" b="1" dirty="0">
                          <a:solidFill>
                            <a:schemeClr val="bg1"/>
                          </a:solidFill>
                          <a:latin typeface="Times New Roman"/>
                          <a:ea typeface="Calibri"/>
                          <a:cs typeface="Arial"/>
                        </a:rPr>
                        <a:t>101</a:t>
                      </a:r>
                      <a:endParaRPr lang="fr-FR" sz="1800" dirty="0">
                        <a:solidFill>
                          <a:schemeClr val="bg1"/>
                        </a:solidFill>
                        <a:latin typeface="Times New Roman"/>
                        <a:ea typeface="Times New Roman"/>
                        <a:cs typeface="Arial"/>
                      </a:endParaRPr>
                    </a:p>
                    <a:p>
                      <a:pPr marL="0" marR="0" algn="r" rtl="1">
                        <a:spcBef>
                          <a:spcPts val="0"/>
                        </a:spcBef>
                        <a:spcAft>
                          <a:spcPts val="0"/>
                        </a:spcAft>
                      </a:pPr>
                      <a:r>
                        <a:rPr lang="ar-SA" sz="1800" b="1" dirty="0">
                          <a:solidFill>
                            <a:schemeClr val="bg1"/>
                          </a:solidFill>
                          <a:latin typeface="Times New Roman"/>
                          <a:ea typeface="Calibri"/>
                          <a:cs typeface="Arial"/>
                        </a:rPr>
                        <a:t>106</a:t>
                      </a:r>
                      <a:endParaRPr lang="fr-FR" sz="1800" dirty="0">
                        <a:solidFill>
                          <a:schemeClr val="bg1"/>
                        </a:solidFill>
                        <a:latin typeface="Times New Roman"/>
                        <a:ea typeface="Times New Roman"/>
                        <a:cs typeface="Arial"/>
                      </a:endParaRPr>
                    </a:p>
                    <a:p>
                      <a:pPr marL="0" marR="0" algn="r" rtl="1">
                        <a:spcBef>
                          <a:spcPts val="0"/>
                        </a:spcBef>
                        <a:spcAft>
                          <a:spcPts val="0"/>
                        </a:spcAft>
                      </a:pPr>
                      <a:r>
                        <a:rPr lang="ar-SA" sz="1800" b="1" dirty="0" smtClean="0">
                          <a:solidFill>
                            <a:schemeClr val="bg1"/>
                          </a:solidFill>
                          <a:latin typeface="Times New Roman"/>
                          <a:ea typeface="Calibri"/>
                          <a:cs typeface="Arial"/>
                        </a:rPr>
                        <a:t>12</a:t>
                      </a:r>
                      <a:endParaRPr lang="ar-DZ" sz="1800" b="1" dirty="0" smtClean="0">
                        <a:solidFill>
                          <a:schemeClr val="bg1"/>
                        </a:solidFill>
                        <a:latin typeface="Times New Roman"/>
                        <a:ea typeface="Calibri"/>
                        <a:cs typeface="Arial"/>
                      </a:endParaRPr>
                    </a:p>
                    <a:p>
                      <a:pPr marL="0" marR="0" algn="r" rtl="1">
                        <a:spcBef>
                          <a:spcPts val="0"/>
                        </a:spcBef>
                        <a:spcAft>
                          <a:spcPts val="0"/>
                        </a:spcAft>
                      </a:pPr>
                      <a:endParaRPr lang="fr-FR" sz="1800" dirty="0">
                        <a:solidFill>
                          <a:schemeClr val="bg1"/>
                        </a:solidFill>
                        <a:latin typeface="Times New Roman"/>
                        <a:ea typeface="Times New Roman"/>
                        <a:cs typeface="Arial"/>
                      </a:endParaRPr>
                    </a:p>
                    <a:p>
                      <a:pPr marL="0" marR="0" algn="r" rtl="1">
                        <a:spcBef>
                          <a:spcPts val="0"/>
                        </a:spcBef>
                        <a:spcAft>
                          <a:spcPts val="0"/>
                        </a:spcAft>
                      </a:pPr>
                      <a:r>
                        <a:rPr lang="ar-SA" sz="1800" b="1" dirty="0" smtClean="0">
                          <a:solidFill>
                            <a:schemeClr val="bg1"/>
                          </a:solidFill>
                          <a:latin typeface="Times New Roman"/>
                          <a:ea typeface="Calibri"/>
                          <a:cs typeface="Arial"/>
                        </a:rPr>
                        <a:t>15</a:t>
                      </a:r>
                      <a:endParaRPr lang="fr-FR" sz="1800" dirty="0">
                        <a:solidFill>
                          <a:schemeClr val="bg1"/>
                        </a:solidFill>
                        <a:latin typeface="Times New Roman"/>
                        <a:ea typeface="Times New Roman"/>
                        <a:cs typeface="Arial"/>
                      </a:endParaRPr>
                    </a:p>
                    <a:p>
                      <a:pPr marL="0" marR="0" algn="r" rtl="1">
                        <a:spcBef>
                          <a:spcPts val="0"/>
                        </a:spcBef>
                        <a:spcAft>
                          <a:spcPts val="0"/>
                        </a:spcAft>
                      </a:pPr>
                      <a:r>
                        <a:rPr lang="ar-SA" sz="1800" b="1" dirty="0">
                          <a:solidFill>
                            <a:schemeClr val="bg1"/>
                          </a:solidFill>
                          <a:latin typeface="Times New Roman"/>
                          <a:ea typeface="Calibri"/>
                          <a:cs typeface="Arial"/>
                        </a:rPr>
                        <a:t>164</a:t>
                      </a:r>
                      <a:endParaRPr lang="fr-FR" sz="1800" dirty="0">
                        <a:solidFill>
                          <a:schemeClr val="bg1"/>
                        </a:solidFill>
                        <a:latin typeface="Times New Roman"/>
                        <a:ea typeface="Times New Roman"/>
                        <a:cs typeface="Arial"/>
                      </a:endParaRPr>
                    </a:p>
                    <a:p>
                      <a:pPr marL="0" marR="0" algn="r" rtl="1">
                        <a:lnSpc>
                          <a:spcPct val="100000"/>
                        </a:lnSpc>
                        <a:spcBef>
                          <a:spcPts val="0"/>
                        </a:spcBef>
                        <a:spcAft>
                          <a:spcPts val="0"/>
                        </a:spcAft>
                      </a:pPr>
                      <a:r>
                        <a:rPr kumimoji="0" lang="ar-SA" sz="1800" b="1" kern="1200" dirty="0" smtClean="0">
                          <a:solidFill>
                            <a:schemeClr val="bg1"/>
                          </a:solidFill>
                          <a:latin typeface="Times New Roman"/>
                          <a:ea typeface="Calibri"/>
                          <a:cs typeface="Arial"/>
                        </a:rPr>
                        <a:t>168</a:t>
                      </a:r>
                      <a:endParaRPr kumimoji="0" lang="fr-FR" sz="1800" b="1" kern="1200" dirty="0">
                        <a:solidFill>
                          <a:schemeClr val="bg1"/>
                        </a:solidFill>
                        <a:latin typeface="Times New Roman"/>
                        <a:ea typeface="Calibri"/>
                        <a:cs typeface="Arial"/>
                      </a:endParaRPr>
                    </a:p>
                    <a:p>
                      <a:pPr marL="0" marR="0" algn="r" rtl="1">
                        <a:lnSpc>
                          <a:spcPct val="150000"/>
                        </a:lnSpc>
                        <a:spcBef>
                          <a:spcPts val="0"/>
                        </a:spcBef>
                        <a:spcAft>
                          <a:spcPts val="0"/>
                        </a:spcAft>
                      </a:pPr>
                      <a:r>
                        <a:rPr lang="ar-SA" sz="2800" dirty="0" smtClean="0">
                          <a:solidFill>
                            <a:schemeClr val="tx1"/>
                          </a:solidFill>
                          <a:latin typeface="Times New Roman"/>
                          <a:ea typeface="Calibri"/>
                          <a:cs typeface="Arial"/>
                        </a:rPr>
                        <a:t>/</a:t>
                      </a:r>
                      <a:r>
                        <a:rPr lang="ar-DZ" sz="2800" dirty="0" smtClean="0">
                          <a:solidFill>
                            <a:schemeClr val="bg1"/>
                          </a:solidFill>
                          <a:latin typeface="Times New Roman"/>
                          <a:ea typeface="Calibri"/>
                          <a:cs typeface="Arial"/>
                        </a:rPr>
                        <a:t> </a:t>
                      </a:r>
                      <a:r>
                        <a:rPr lang="ar-DZ" sz="1800" dirty="0" smtClean="0">
                          <a:solidFill>
                            <a:schemeClr val="bg1"/>
                          </a:solidFill>
                          <a:latin typeface="Times New Roman"/>
                          <a:ea typeface="Calibri"/>
                          <a:cs typeface="Arial"/>
                        </a:rPr>
                        <a:t>/</a:t>
                      </a:r>
                    </a:p>
                    <a:p>
                      <a:pPr marL="0" marR="0" algn="r" rtl="1">
                        <a:spcBef>
                          <a:spcPts val="0"/>
                        </a:spcBef>
                        <a:spcAft>
                          <a:spcPts val="0"/>
                        </a:spcAft>
                      </a:pPr>
                      <a:r>
                        <a:rPr lang="ar-SA" sz="1800" b="1" dirty="0" smtClean="0">
                          <a:solidFill>
                            <a:schemeClr val="bg1"/>
                          </a:solidFill>
                          <a:latin typeface="Times New Roman"/>
                          <a:ea typeface="Calibri"/>
                          <a:cs typeface="Arial"/>
                        </a:rPr>
                        <a:t>4</a:t>
                      </a:r>
                      <a:endParaRPr lang="fr-FR" sz="1800" dirty="0">
                        <a:solidFill>
                          <a:schemeClr val="bg1"/>
                        </a:solidFill>
                        <a:latin typeface="Times New Roman"/>
                        <a:ea typeface="Times New Roman"/>
                        <a:cs typeface="Arial"/>
                      </a:endParaRPr>
                    </a:p>
                    <a:p>
                      <a:pPr marL="0" marR="0" algn="r" rtl="1">
                        <a:spcBef>
                          <a:spcPts val="0"/>
                        </a:spcBef>
                        <a:spcAft>
                          <a:spcPts val="0"/>
                        </a:spcAft>
                      </a:pPr>
                      <a:r>
                        <a:rPr lang="ar-SA" sz="1800" b="1" dirty="0">
                          <a:solidFill>
                            <a:schemeClr val="bg1"/>
                          </a:solidFill>
                          <a:latin typeface="Times New Roman"/>
                          <a:ea typeface="Calibri"/>
                          <a:cs typeface="Arial"/>
                        </a:rPr>
                        <a:t>40 </a:t>
                      </a:r>
                      <a:endParaRPr lang="fr-FR" sz="1800" dirty="0">
                        <a:solidFill>
                          <a:schemeClr val="bg1"/>
                        </a:solidFill>
                        <a:latin typeface="Times New Roman"/>
                        <a:ea typeface="Times New Roman"/>
                        <a:cs typeface="Arial"/>
                      </a:endParaRPr>
                    </a:p>
                    <a:p>
                      <a:pPr marL="0" marR="0" algn="r" rtl="1">
                        <a:spcBef>
                          <a:spcPts val="0"/>
                        </a:spcBef>
                        <a:spcAft>
                          <a:spcPts val="0"/>
                        </a:spcAft>
                      </a:pPr>
                      <a:r>
                        <a:rPr lang="ar-SA" sz="1800" b="1" dirty="0">
                          <a:solidFill>
                            <a:schemeClr val="bg1"/>
                          </a:solidFill>
                          <a:latin typeface="Times New Roman"/>
                          <a:ea typeface="Calibri"/>
                          <a:cs typeface="Arial"/>
                        </a:rPr>
                        <a:t>404</a:t>
                      </a:r>
                      <a:endParaRPr lang="fr-FR" sz="1800" dirty="0">
                        <a:solidFill>
                          <a:schemeClr val="bg1"/>
                        </a:solidFill>
                        <a:latin typeface="Times New Roman"/>
                        <a:ea typeface="Times New Roman"/>
                        <a:cs typeface="Arial"/>
                      </a:endParaRPr>
                    </a:p>
                    <a:p>
                      <a:pPr marL="0" marR="0" algn="r" rtl="1">
                        <a:lnSpc>
                          <a:spcPct val="150000"/>
                        </a:lnSpc>
                        <a:spcBef>
                          <a:spcPts val="0"/>
                        </a:spcBef>
                        <a:spcAft>
                          <a:spcPts val="1200"/>
                        </a:spcAft>
                      </a:pPr>
                      <a:r>
                        <a:rPr lang="ar-SA" sz="1800" b="1" dirty="0" smtClean="0">
                          <a:solidFill>
                            <a:schemeClr val="bg1"/>
                          </a:solidFill>
                          <a:latin typeface="Times New Roman"/>
                          <a:ea typeface="Calibri"/>
                          <a:cs typeface="Arial"/>
                        </a:rPr>
                        <a:t>444</a:t>
                      </a:r>
                      <a:endParaRPr lang="ar-DZ" sz="1800" b="1" dirty="0" smtClean="0">
                        <a:solidFill>
                          <a:schemeClr val="bg1"/>
                        </a:solidFill>
                        <a:latin typeface="Times New Roman"/>
                        <a:ea typeface="Calibri"/>
                        <a:cs typeface="Arial"/>
                      </a:endParaRPr>
                    </a:p>
                    <a:p>
                      <a:pPr marL="0" marR="0" algn="r" rtl="1">
                        <a:spcBef>
                          <a:spcPts val="0"/>
                        </a:spcBef>
                        <a:spcAft>
                          <a:spcPts val="0"/>
                        </a:spcAft>
                      </a:pPr>
                      <a:r>
                        <a:rPr lang="ar-SA" sz="1800" b="1" dirty="0" smtClean="0">
                          <a:solidFill>
                            <a:schemeClr val="bg1"/>
                          </a:solidFill>
                          <a:latin typeface="Times New Roman"/>
                          <a:ea typeface="Calibri"/>
                          <a:cs typeface="Arial"/>
                        </a:rPr>
                        <a:t>5</a:t>
                      </a:r>
                      <a:endParaRPr lang="fr-FR" sz="1800" dirty="0">
                        <a:solidFill>
                          <a:schemeClr val="bg1"/>
                        </a:solidFill>
                        <a:latin typeface="Times New Roman"/>
                        <a:ea typeface="Times New Roman"/>
                        <a:cs typeface="Arial"/>
                      </a:endParaRPr>
                    </a:p>
                    <a:p>
                      <a:pPr marL="0" marR="0" algn="r" rtl="1">
                        <a:spcBef>
                          <a:spcPts val="0"/>
                        </a:spcBef>
                        <a:spcAft>
                          <a:spcPts val="0"/>
                        </a:spcAft>
                      </a:pPr>
                      <a:r>
                        <a:rPr lang="ar-SA" sz="1800" b="1" dirty="0">
                          <a:solidFill>
                            <a:schemeClr val="bg1"/>
                          </a:solidFill>
                          <a:latin typeface="Times New Roman"/>
                          <a:ea typeface="Calibri"/>
                          <a:cs typeface="Arial"/>
                        </a:rPr>
                        <a:t>519</a:t>
                      </a:r>
                      <a:endParaRPr lang="fr-FR" sz="1800" dirty="0">
                        <a:solidFill>
                          <a:schemeClr val="bg1"/>
                        </a:solidFill>
                        <a:latin typeface="Times New Roman"/>
                        <a:ea typeface="Times New Roman"/>
                        <a:cs typeface="Arial"/>
                      </a:endParaRPr>
                    </a:p>
                  </a:txBody>
                  <a:tcPr marL="63068" marR="6306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1">
                        <a:spcBef>
                          <a:spcPts val="0"/>
                        </a:spcBef>
                        <a:spcAft>
                          <a:spcPts val="0"/>
                        </a:spcAft>
                      </a:pPr>
                      <a:r>
                        <a:rPr lang="ar-SA" sz="1800" b="1" dirty="0" smtClean="0">
                          <a:solidFill>
                            <a:schemeClr val="bg1"/>
                          </a:solidFill>
                          <a:highlight>
                            <a:srgbClr val="C0C0C0"/>
                          </a:highlight>
                          <a:latin typeface="Times New Roman"/>
                          <a:ea typeface="Calibri"/>
                          <a:cs typeface="Arial"/>
                        </a:rPr>
                        <a:t>248350</a:t>
                      </a:r>
                      <a:endParaRPr lang="ar-DZ" sz="1800" b="1" dirty="0" smtClean="0">
                        <a:solidFill>
                          <a:schemeClr val="bg1"/>
                        </a:solidFill>
                        <a:highlight>
                          <a:srgbClr val="C0C0C0"/>
                        </a:highlight>
                        <a:latin typeface="Times New Roman"/>
                        <a:ea typeface="Calibri"/>
                        <a:cs typeface="Arial"/>
                      </a:endParaRPr>
                    </a:p>
                    <a:p>
                      <a:pPr marL="0" marR="0" algn="r" rtl="1">
                        <a:spcBef>
                          <a:spcPts val="0"/>
                        </a:spcBef>
                        <a:spcAft>
                          <a:spcPts val="0"/>
                        </a:spcAft>
                      </a:pPr>
                      <a:endParaRPr lang="fr-FR" sz="1800" dirty="0">
                        <a:solidFill>
                          <a:schemeClr val="bg1"/>
                        </a:solidFill>
                        <a:latin typeface="Times New Roman"/>
                        <a:ea typeface="Times New Roman"/>
                        <a:cs typeface="Arial"/>
                      </a:endParaRPr>
                    </a:p>
                    <a:p>
                      <a:pPr marL="0" marR="0" algn="r" rtl="1">
                        <a:spcBef>
                          <a:spcPts val="0"/>
                        </a:spcBef>
                        <a:spcAft>
                          <a:spcPts val="0"/>
                        </a:spcAft>
                      </a:pPr>
                      <a:r>
                        <a:rPr lang="ar-SA" sz="1800" b="1" dirty="0" smtClean="0">
                          <a:solidFill>
                            <a:schemeClr val="bg1"/>
                          </a:solidFill>
                          <a:latin typeface="Times New Roman"/>
                          <a:ea typeface="Calibri"/>
                          <a:cs typeface="Arial"/>
                        </a:rPr>
                        <a:t>8250</a:t>
                      </a:r>
                      <a:endParaRPr lang="ar-DZ" sz="1800" b="1" dirty="0" smtClean="0">
                        <a:solidFill>
                          <a:schemeClr val="bg1"/>
                        </a:solidFill>
                        <a:latin typeface="Times New Roman"/>
                        <a:ea typeface="Calibri"/>
                        <a:cs typeface="Arial"/>
                      </a:endParaRPr>
                    </a:p>
                    <a:p>
                      <a:pPr marL="0" marR="0" algn="r" rtl="1">
                        <a:spcBef>
                          <a:spcPts val="0"/>
                        </a:spcBef>
                        <a:spcAft>
                          <a:spcPts val="0"/>
                        </a:spcAft>
                      </a:pPr>
                      <a:endParaRPr lang="fr-FR" sz="1800" dirty="0">
                        <a:solidFill>
                          <a:schemeClr val="bg1"/>
                        </a:solidFill>
                        <a:latin typeface="Times New Roman"/>
                        <a:ea typeface="Times New Roman"/>
                        <a:cs typeface="Arial"/>
                      </a:endParaRPr>
                    </a:p>
                    <a:p>
                      <a:pPr marL="0" marR="0" algn="r" rtl="1">
                        <a:spcBef>
                          <a:spcPts val="0"/>
                        </a:spcBef>
                        <a:spcAft>
                          <a:spcPts val="0"/>
                        </a:spcAft>
                      </a:pPr>
                      <a:r>
                        <a:rPr lang="ar-SA" sz="1800" b="1" dirty="0">
                          <a:solidFill>
                            <a:schemeClr val="bg1"/>
                          </a:solidFill>
                          <a:latin typeface="Times New Roman"/>
                          <a:ea typeface="Calibri"/>
                          <a:cs typeface="Arial"/>
                        </a:rPr>
                        <a:t>154200</a:t>
                      </a:r>
                      <a:endParaRPr lang="fr-FR" sz="1800" dirty="0">
                        <a:solidFill>
                          <a:schemeClr val="bg1"/>
                        </a:solidFill>
                        <a:latin typeface="Times New Roman"/>
                        <a:ea typeface="Times New Roman"/>
                        <a:cs typeface="Arial"/>
                      </a:endParaRPr>
                    </a:p>
                    <a:p>
                      <a:pPr marL="0" marR="0" algn="r" rtl="1">
                        <a:spcBef>
                          <a:spcPts val="0"/>
                        </a:spcBef>
                        <a:spcAft>
                          <a:spcPts val="0"/>
                        </a:spcAft>
                      </a:pPr>
                      <a:r>
                        <a:rPr lang="ar-SA" sz="1800" b="1" dirty="0" smtClean="0">
                          <a:solidFill>
                            <a:schemeClr val="bg1"/>
                          </a:solidFill>
                          <a:latin typeface="Times New Roman"/>
                          <a:ea typeface="Calibri"/>
                          <a:cs typeface="Arial"/>
                        </a:rPr>
                        <a:t>33300</a:t>
                      </a:r>
                      <a:endParaRPr lang="ar-DZ" sz="1800" b="1" dirty="0" smtClean="0">
                        <a:solidFill>
                          <a:schemeClr val="bg1"/>
                        </a:solidFill>
                        <a:latin typeface="Times New Roman"/>
                        <a:ea typeface="Calibri"/>
                        <a:cs typeface="Arial"/>
                      </a:endParaRPr>
                    </a:p>
                    <a:p>
                      <a:pPr marL="0" marR="0" algn="r" rtl="1">
                        <a:spcBef>
                          <a:spcPts val="0"/>
                        </a:spcBef>
                        <a:spcAft>
                          <a:spcPts val="0"/>
                        </a:spcAft>
                      </a:pPr>
                      <a:endParaRPr lang="fr-FR" sz="1800" dirty="0">
                        <a:solidFill>
                          <a:schemeClr val="bg1"/>
                        </a:solidFill>
                        <a:latin typeface="Times New Roman"/>
                        <a:ea typeface="Times New Roman"/>
                        <a:cs typeface="Arial"/>
                      </a:endParaRPr>
                    </a:p>
                    <a:p>
                      <a:pPr marL="0" marR="0" algn="r" rtl="1">
                        <a:spcBef>
                          <a:spcPts val="0"/>
                        </a:spcBef>
                        <a:spcAft>
                          <a:spcPts val="1200"/>
                        </a:spcAft>
                      </a:pPr>
                      <a:r>
                        <a:rPr lang="ar-SA" sz="1800" b="1" dirty="0">
                          <a:solidFill>
                            <a:schemeClr val="bg1"/>
                          </a:solidFill>
                          <a:latin typeface="Times New Roman"/>
                          <a:ea typeface="Calibri"/>
                          <a:cs typeface="Arial"/>
                        </a:rPr>
                        <a:t>52600</a:t>
                      </a:r>
                      <a:endParaRPr lang="fr-FR" sz="1800" dirty="0">
                        <a:solidFill>
                          <a:schemeClr val="bg1"/>
                        </a:solidFill>
                        <a:latin typeface="Times New Roman"/>
                        <a:ea typeface="Times New Roman"/>
                        <a:cs typeface="Arial"/>
                      </a:endParaRPr>
                    </a:p>
                    <a:p>
                      <a:pPr marL="0" marR="0" algn="r" rtl="1">
                        <a:spcBef>
                          <a:spcPts val="0"/>
                        </a:spcBef>
                        <a:spcAft>
                          <a:spcPts val="0"/>
                        </a:spcAft>
                      </a:pPr>
                      <a:endParaRPr lang="ar-DZ" sz="1800" b="1" dirty="0" smtClean="0">
                        <a:solidFill>
                          <a:schemeClr val="bg1"/>
                        </a:solidFill>
                        <a:highlight>
                          <a:srgbClr val="C0C0C0"/>
                        </a:highlight>
                        <a:latin typeface="Times New Roman"/>
                        <a:ea typeface="Calibri"/>
                        <a:cs typeface="Arial"/>
                      </a:endParaRPr>
                    </a:p>
                    <a:p>
                      <a:pPr marL="0" marR="0" algn="r" rtl="1">
                        <a:spcBef>
                          <a:spcPts val="0"/>
                        </a:spcBef>
                        <a:spcAft>
                          <a:spcPts val="0"/>
                        </a:spcAft>
                      </a:pPr>
                      <a:r>
                        <a:rPr lang="ar-SA" sz="1800" b="1" dirty="0" smtClean="0">
                          <a:solidFill>
                            <a:schemeClr val="bg1"/>
                          </a:solidFill>
                          <a:highlight>
                            <a:srgbClr val="C0C0C0"/>
                          </a:highlight>
                          <a:latin typeface="Times New Roman"/>
                          <a:ea typeface="Calibri"/>
                          <a:cs typeface="Arial"/>
                        </a:rPr>
                        <a:t>228920</a:t>
                      </a:r>
                      <a:endParaRPr lang="fr-FR" sz="1800" dirty="0">
                        <a:solidFill>
                          <a:schemeClr val="bg1"/>
                        </a:solidFill>
                        <a:latin typeface="Times New Roman"/>
                        <a:ea typeface="Times New Roman"/>
                        <a:cs typeface="Arial"/>
                      </a:endParaRPr>
                    </a:p>
                    <a:p>
                      <a:pPr marL="0" marR="0" algn="r" rtl="1">
                        <a:spcBef>
                          <a:spcPts val="0"/>
                        </a:spcBef>
                        <a:spcAft>
                          <a:spcPts val="0"/>
                        </a:spcAft>
                      </a:pPr>
                      <a:r>
                        <a:rPr lang="ar-SA" sz="1800" b="1" dirty="0" smtClean="0">
                          <a:solidFill>
                            <a:schemeClr val="bg1"/>
                          </a:solidFill>
                          <a:latin typeface="Times New Roman"/>
                          <a:ea typeface="Calibri"/>
                          <a:cs typeface="Arial"/>
                        </a:rPr>
                        <a:t>160200</a:t>
                      </a:r>
                      <a:endParaRPr lang="ar-DZ" sz="1800" b="1" dirty="0" smtClean="0">
                        <a:solidFill>
                          <a:schemeClr val="bg1"/>
                        </a:solidFill>
                        <a:latin typeface="Times New Roman"/>
                        <a:ea typeface="Calibri"/>
                        <a:cs typeface="Arial"/>
                      </a:endParaRPr>
                    </a:p>
                    <a:p>
                      <a:pPr marL="0" marR="0" algn="r" rtl="1">
                        <a:spcBef>
                          <a:spcPts val="0"/>
                        </a:spcBef>
                        <a:spcAft>
                          <a:spcPts val="0"/>
                        </a:spcAft>
                      </a:pPr>
                      <a:endParaRPr lang="fr-FR" sz="1800" dirty="0">
                        <a:solidFill>
                          <a:schemeClr val="bg1"/>
                        </a:solidFill>
                        <a:latin typeface="Times New Roman"/>
                        <a:ea typeface="Times New Roman"/>
                        <a:cs typeface="Arial"/>
                      </a:endParaRPr>
                    </a:p>
                    <a:p>
                      <a:pPr marL="0" marR="0" algn="r" rtl="1">
                        <a:spcBef>
                          <a:spcPts val="0"/>
                        </a:spcBef>
                        <a:spcAft>
                          <a:spcPts val="0"/>
                        </a:spcAft>
                      </a:pPr>
                      <a:r>
                        <a:rPr lang="ar-SA" sz="1800" b="1" dirty="0">
                          <a:solidFill>
                            <a:schemeClr val="bg1"/>
                          </a:solidFill>
                          <a:latin typeface="Times New Roman"/>
                          <a:ea typeface="Calibri"/>
                          <a:cs typeface="Arial"/>
                        </a:rPr>
                        <a:t>25530</a:t>
                      </a:r>
                      <a:endParaRPr lang="fr-FR" sz="1800" dirty="0">
                        <a:solidFill>
                          <a:schemeClr val="bg1"/>
                        </a:solidFill>
                        <a:latin typeface="Times New Roman"/>
                        <a:ea typeface="Times New Roman"/>
                        <a:cs typeface="Arial"/>
                      </a:endParaRPr>
                    </a:p>
                    <a:p>
                      <a:pPr marL="0" marR="0" algn="r" rtl="1">
                        <a:spcBef>
                          <a:spcPts val="0"/>
                        </a:spcBef>
                        <a:spcAft>
                          <a:spcPts val="1200"/>
                        </a:spcAft>
                      </a:pPr>
                      <a:r>
                        <a:rPr lang="ar-SA" sz="1800" b="1" dirty="0" smtClean="0">
                          <a:solidFill>
                            <a:schemeClr val="bg1"/>
                          </a:solidFill>
                          <a:latin typeface="Times New Roman"/>
                          <a:ea typeface="Calibri"/>
                          <a:cs typeface="Arial"/>
                        </a:rPr>
                        <a:t>29940</a:t>
                      </a:r>
                      <a:endParaRPr lang="ar-DZ" sz="1800" b="1" dirty="0" smtClean="0">
                        <a:solidFill>
                          <a:schemeClr val="bg1"/>
                        </a:solidFill>
                        <a:latin typeface="Times New Roman"/>
                        <a:ea typeface="Calibri"/>
                        <a:cs typeface="Arial"/>
                      </a:endParaRPr>
                    </a:p>
                    <a:p>
                      <a:pPr marL="0" marR="0" algn="r" rtl="1">
                        <a:spcBef>
                          <a:spcPts val="0"/>
                        </a:spcBef>
                        <a:spcAft>
                          <a:spcPts val="1200"/>
                        </a:spcAft>
                      </a:pPr>
                      <a:endParaRPr lang="fr-FR" sz="1800" dirty="0">
                        <a:solidFill>
                          <a:schemeClr val="bg1"/>
                        </a:solidFill>
                        <a:latin typeface="Times New Roman"/>
                        <a:ea typeface="Times New Roman"/>
                        <a:cs typeface="Arial"/>
                      </a:endParaRPr>
                    </a:p>
                    <a:p>
                      <a:pPr marL="0" marR="0" algn="r" rtl="1">
                        <a:spcBef>
                          <a:spcPts val="0"/>
                        </a:spcBef>
                        <a:spcAft>
                          <a:spcPts val="0"/>
                        </a:spcAft>
                      </a:pPr>
                      <a:r>
                        <a:rPr lang="ar-SA" sz="1800" b="1" dirty="0">
                          <a:solidFill>
                            <a:schemeClr val="bg1"/>
                          </a:solidFill>
                          <a:latin typeface="Times New Roman"/>
                          <a:ea typeface="Calibri"/>
                          <a:cs typeface="Arial"/>
                        </a:rPr>
                        <a:t>10000</a:t>
                      </a:r>
                      <a:endParaRPr lang="fr-FR" sz="1800" dirty="0">
                        <a:solidFill>
                          <a:schemeClr val="bg1"/>
                        </a:solidFill>
                        <a:latin typeface="Times New Roman"/>
                        <a:ea typeface="Times New Roman"/>
                        <a:cs typeface="Arial"/>
                      </a:endParaRPr>
                    </a:p>
                    <a:p>
                      <a:pPr marL="0" marR="0" algn="r" rtl="1">
                        <a:spcBef>
                          <a:spcPts val="0"/>
                        </a:spcBef>
                        <a:spcAft>
                          <a:spcPts val="0"/>
                        </a:spcAft>
                      </a:pPr>
                      <a:r>
                        <a:rPr lang="ar-SA" sz="1800" b="1" dirty="0">
                          <a:solidFill>
                            <a:schemeClr val="bg1"/>
                          </a:solidFill>
                          <a:latin typeface="Times New Roman"/>
                          <a:ea typeface="Calibri"/>
                          <a:cs typeface="Arial"/>
                        </a:rPr>
                        <a:t>3250</a:t>
                      </a:r>
                      <a:endParaRPr lang="fr-FR" sz="1800" dirty="0">
                        <a:solidFill>
                          <a:schemeClr val="bg1"/>
                        </a:solidFill>
                        <a:latin typeface="Times New Roman"/>
                        <a:ea typeface="Times New Roman"/>
                        <a:cs typeface="Arial"/>
                      </a:endParaRPr>
                    </a:p>
                  </a:txBody>
                  <a:tcPr marL="63068" marR="6306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1">
                        <a:spcBef>
                          <a:spcPts val="0"/>
                        </a:spcBef>
                        <a:spcAft>
                          <a:spcPts val="0"/>
                        </a:spcAft>
                      </a:pPr>
                      <a:r>
                        <a:rPr lang="ar-SA" sz="1800" b="1" dirty="0" smtClean="0">
                          <a:solidFill>
                            <a:schemeClr val="bg1"/>
                          </a:solidFill>
                          <a:highlight>
                            <a:srgbClr val="C0C0C0"/>
                          </a:highlight>
                          <a:latin typeface="Times New Roman"/>
                          <a:ea typeface="Calibri"/>
                          <a:cs typeface="Arial"/>
                        </a:rPr>
                        <a:t>76950</a:t>
                      </a:r>
                      <a:endParaRPr lang="ar-DZ" sz="1800" b="1" dirty="0" smtClean="0">
                        <a:solidFill>
                          <a:schemeClr val="bg1"/>
                        </a:solidFill>
                        <a:highlight>
                          <a:srgbClr val="C0C0C0"/>
                        </a:highlight>
                        <a:latin typeface="Times New Roman"/>
                        <a:ea typeface="Calibri"/>
                        <a:cs typeface="Arial"/>
                      </a:endParaRPr>
                    </a:p>
                    <a:p>
                      <a:pPr marL="0" marR="0" algn="r" rtl="1">
                        <a:spcBef>
                          <a:spcPts val="0"/>
                        </a:spcBef>
                        <a:spcAft>
                          <a:spcPts val="0"/>
                        </a:spcAft>
                      </a:pPr>
                      <a:endParaRPr lang="fr-FR" sz="1800" dirty="0">
                        <a:solidFill>
                          <a:schemeClr val="bg1"/>
                        </a:solidFill>
                        <a:latin typeface="Times New Roman"/>
                        <a:ea typeface="Times New Roman"/>
                        <a:cs typeface="Arial"/>
                      </a:endParaRPr>
                    </a:p>
                    <a:p>
                      <a:pPr marL="0" marR="0" algn="r" rtl="1">
                        <a:spcBef>
                          <a:spcPts val="0"/>
                        </a:spcBef>
                        <a:spcAft>
                          <a:spcPts val="0"/>
                        </a:spcAft>
                      </a:pPr>
                      <a:r>
                        <a:rPr lang="ar-SA" sz="1800" b="1" dirty="0" smtClean="0">
                          <a:solidFill>
                            <a:schemeClr val="bg1"/>
                          </a:solidFill>
                          <a:latin typeface="Times New Roman"/>
                          <a:ea typeface="Calibri"/>
                          <a:cs typeface="Arial"/>
                        </a:rPr>
                        <a:t>4250</a:t>
                      </a:r>
                      <a:endParaRPr lang="ar-DZ" sz="1800" b="1" dirty="0" smtClean="0">
                        <a:solidFill>
                          <a:schemeClr val="bg1"/>
                        </a:solidFill>
                        <a:latin typeface="Times New Roman"/>
                        <a:ea typeface="Calibri"/>
                        <a:cs typeface="Arial"/>
                      </a:endParaRPr>
                    </a:p>
                    <a:p>
                      <a:pPr marL="0" marR="0" algn="r" rtl="1">
                        <a:spcBef>
                          <a:spcPts val="0"/>
                        </a:spcBef>
                        <a:spcAft>
                          <a:spcPts val="0"/>
                        </a:spcAft>
                      </a:pPr>
                      <a:endParaRPr lang="fr-FR" sz="1800" dirty="0">
                        <a:solidFill>
                          <a:schemeClr val="bg1"/>
                        </a:solidFill>
                        <a:latin typeface="Times New Roman"/>
                        <a:ea typeface="Times New Roman"/>
                        <a:cs typeface="Arial"/>
                      </a:endParaRPr>
                    </a:p>
                    <a:p>
                      <a:pPr marL="0" marR="0" algn="r" rtl="1">
                        <a:spcBef>
                          <a:spcPts val="0"/>
                        </a:spcBef>
                        <a:spcAft>
                          <a:spcPts val="0"/>
                        </a:spcAft>
                      </a:pPr>
                      <a:r>
                        <a:rPr lang="ar-SA" sz="1800" b="1" dirty="0">
                          <a:solidFill>
                            <a:schemeClr val="bg1"/>
                          </a:solidFill>
                          <a:latin typeface="Times New Roman"/>
                          <a:ea typeface="Calibri"/>
                          <a:cs typeface="Arial"/>
                        </a:rPr>
                        <a:t>45800</a:t>
                      </a:r>
                      <a:endParaRPr lang="fr-FR" sz="1800" dirty="0">
                        <a:solidFill>
                          <a:schemeClr val="bg1"/>
                        </a:solidFill>
                        <a:latin typeface="Times New Roman"/>
                        <a:ea typeface="Times New Roman"/>
                        <a:cs typeface="Arial"/>
                      </a:endParaRPr>
                    </a:p>
                    <a:p>
                      <a:pPr marL="0" marR="0" algn="r" rtl="1">
                        <a:spcBef>
                          <a:spcPts val="0"/>
                        </a:spcBef>
                        <a:spcAft>
                          <a:spcPts val="0"/>
                        </a:spcAft>
                      </a:pPr>
                      <a:r>
                        <a:rPr lang="ar-SA" sz="1800" b="1" dirty="0" smtClean="0">
                          <a:solidFill>
                            <a:schemeClr val="bg1"/>
                          </a:solidFill>
                          <a:latin typeface="Times New Roman"/>
                          <a:ea typeface="Calibri"/>
                          <a:cs typeface="Arial"/>
                        </a:rPr>
                        <a:t>26900</a:t>
                      </a:r>
                      <a:endParaRPr lang="ar-DZ" sz="1800" b="1" dirty="0" smtClean="0">
                        <a:solidFill>
                          <a:schemeClr val="bg1"/>
                        </a:solidFill>
                        <a:latin typeface="Times New Roman"/>
                        <a:ea typeface="Calibri"/>
                        <a:cs typeface="Arial"/>
                      </a:endParaRPr>
                    </a:p>
                    <a:p>
                      <a:pPr marL="0" marR="0" algn="r" rtl="1">
                        <a:spcBef>
                          <a:spcPts val="0"/>
                        </a:spcBef>
                        <a:spcAft>
                          <a:spcPts val="0"/>
                        </a:spcAft>
                      </a:pPr>
                      <a:endParaRPr lang="fr-FR" sz="1800" dirty="0">
                        <a:solidFill>
                          <a:schemeClr val="bg1"/>
                        </a:solidFill>
                        <a:latin typeface="Times New Roman"/>
                        <a:ea typeface="Times New Roman"/>
                        <a:cs typeface="Arial"/>
                      </a:endParaRPr>
                    </a:p>
                    <a:p>
                      <a:pPr marL="0" marR="0" algn="r" rtl="1">
                        <a:spcBef>
                          <a:spcPts val="0"/>
                        </a:spcBef>
                        <a:spcAft>
                          <a:spcPts val="1200"/>
                        </a:spcAft>
                      </a:pPr>
                      <a:r>
                        <a:rPr lang="ar-SA" sz="1800" b="1" dirty="0">
                          <a:solidFill>
                            <a:schemeClr val="bg1"/>
                          </a:solidFill>
                          <a:latin typeface="Times New Roman"/>
                          <a:ea typeface="Calibri"/>
                          <a:cs typeface="Arial"/>
                        </a:rPr>
                        <a:t>-</a:t>
                      </a:r>
                      <a:endParaRPr lang="fr-FR" sz="1800" dirty="0">
                        <a:solidFill>
                          <a:schemeClr val="bg1"/>
                        </a:solidFill>
                        <a:latin typeface="Times New Roman"/>
                        <a:ea typeface="Times New Roman"/>
                        <a:cs typeface="Arial"/>
                      </a:endParaRPr>
                    </a:p>
                    <a:p>
                      <a:pPr marL="0" marR="0" algn="r" rtl="1">
                        <a:spcBef>
                          <a:spcPts val="0"/>
                        </a:spcBef>
                        <a:spcAft>
                          <a:spcPts val="0"/>
                        </a:spcAft>
                      </a:pPr>
                      <a:endParaRPr lang="ar-DZ" sz="1800" b="1" dirty="0" smtClean="0">
                        <a:solidFill>
                          <a:schemeClr val="bg1"/>
                        </a:solidFill>
                        <a:highlight>
                          <a:srgbClr val="C0C0C0"/>
                        </a:highlight>
                        <a:latin typeface="Times New Roman"/>
                        <a:ea typeface="Calibri"/>
                        <a:cs typeface="Arial"/>
                      </a:endParaRPr>
                    </a:p>
                    <a:p>
                      <a:pPr marL="0" marR="0" algn="r" rtl="1">
                        <a:spcBef>
                          <a:spcPts val="0"/>
                        </a:spcBef>
                        <a:spcAft>
                          <a:spcPts val="0"/>
                        </a:spcAft>
                      </a:pPr>
                      <a:r>
                        <a:rPr lang="ar-SA" sz="1800" b="1" dirty="0" smtClean="0">
                          <a:solidFill>
                            <a:schemeClr val="bg1"/>
                          </a:solidFill>
                          <a:highlight>
                            <a:srgbClr val="C0C0C0"/>
                          </a:highlight>
                          <a:latin typeface="Times New Roman"/>
                          <a:ea typeface="Calibri"/>
                          <a:cs typeface="Arial"/>
                        </a:rPr>
                        <a:t>2040</a:t>
                      </a:r>
                      <a:endParaRPr lang="fr-FR" sz="1800" dirty="0">
                        <a:solidFill>
                          <a:schemeClr val="bg1"/>
                        </a:solidFill>
                        <a:latin typeface="Times New Roman"/>
                        <a:ea typeface="Times New Roman"/>
                        <a:cs typeface="Arial"/>
                      </a:endParaRPr>
                    </a:p>
                    <a:p>
                      <a:pPr marL="0" marR="0" algn="r" rtl="1">
                        <a:spcBef>
                          <a:spcPts val="0"/>
                        </a:spcBef>
                        <a:spcAft>
                          <a:spcPts val="0"/>
                        </a:spcAft>
                      </a:pPr>
                      <a:r>
                        <a:rPr lang="ar-SA" sz="1800" b="1" dirty="0" smtClean="0">
                          <a:solidFill>
                            <a:schemeClr val="bg1"/>
                          </a:solidFill>
                          <a:latin typeface="Times New Roman"/>
                          <a:ea typeface="Calibri"/>
                          <a:cs typeface="Arial"/>
                        </a:rPr>
                        <a:t>1300</a:t>
                      </a:r>
                      <a:endParaRPr lang="ar-DZ" sz="1800" b="1" dirty="0" smtClean="0">
                        <a:solidFill>
                          <a:schemeClr val="bg1"/>
                        </a:solidFill>
                        <a:latin typeface="Times New Roman"/>
                        <a:ea typeface="Calibri"/>
                        <a:cs typeface="Arial"/>
                      </a:endParaRPr>
                    </a:p>
                    <a:p>
                      <a:pPr marL="0" marR="0" algn="r" rtl="1">
                        <a:spcBef>
                          <a:spcPts val="0"/>
                        </a:spcBef>
                        <a:spcAft>
                          <a:spcPts val="0"/>
                        </a:spcAft>
                      </a:pPr>
                      <a:endParaRPr lang="fr-FR" sz="1800" dirty="0">
                        <a:solidFill>
                          <a:schemeClr val="bg1"/>
                        </a:solidFill>
                        <a:latin typeface="Times New Roman"/>
                        <a:ea typeface="Times New Roman"/>
                        <a:cs typeface="Arial"/>
                      </a:endParaRPr>
                    </a:p>
                    <a:p>
                      <a:pPr marL="0" marR="0" algn="r" rtl="1">
                        <a:spcBef>
                          <a:spcPts val="0"/>
                        </a:spcBef>
                        <a:spcAft>
                          <a:spcPts val="0"/>
                        </a:spcAft>
                      </a:pPr>
                      <a:r>
                        <a:rPr lang="ar-SA" sz="1800" b="1" dirty="0">
                          <a:solidFill>
                            <a:schemeClr val="bg1"/>
                          </a:solidFill>
                          <a:latin typeface="Times New Roman"/>
                          <a:ea typeface="Calibri"/>
                          <a:cs typeface="Arial"/>
                        </a:rPr>
                        <a:t>740</a:t>
                      </a:r>
                      <a:endParaRPr lang="fr-FR" sz="1800" dirty="0">
                        <a:solidFill>
                          <a:schemeClr val="bg1"/>
                        </a:solidFill>
                        <a:latin typeface="Times New Roman"/>
                        <a:ea typeface="Times New Roman"/>
                        <a:cs typeface="Arial"/>
                      </a:endParaRPr>
                    </a:p>
                    <a:p>
                      <a:pPr marL="0" marR="0" algn="r" rtl="1">
                        <a:spcBef>
                          <a:spcPts val="0"/>
                        </a:spcBef>
                        <a:spcAft>
                          <a:spcPts val="1200"/>
                        </a:spcAft>
                      </a:pPr>
                      <a:r>
                        <a:rPr lang="ar-SA" sz="1800" b="1" dirty="0" smtClean="0">
                          <a:solidFill>
                            <a:schemeClr val="bg1"/>
                          </a:solidFill>
                          <a:latin typeface="Times New Roman"/>
                          <a:ea typeface="Calibri"/>
                          <a:cs typeface="Arial"/>
                        </a:rPr>
                        <a:t>-</a:t>
                      </a:r>
                      <a:endParaRPr lang="ar-DZ" sz="1800" b="1" dirty="0" smtClean="0">
                        <a:solidFill>
                          <a:schemeClr val="bg1"/>
                        </a:solidFill>
                        <a:latin typeface="Times New Roman"/>
                        <a:ea typeface="Calibri"/>
                        <a:cs typeface="Arial"/>
                      </a:endParaRPr>
                    </a:p>
                    <a:p>
                      <a:pPr marL="0" marR="0" algn="r" rtl="1">
                        <a:spcBef>
                          <a:spcPts val="0"/>
                        </a:spcBef>
                        <a:spcAft>
                          <a:spcPts val="1200"/>
                        </a:spcAft>
                      </a:pPr>
                      <a:endParaRPr lang="fr-FR" sz="1800" dirty="0">
                        <a:solidFill>
                          <a:schemeClr val="bg1"/>
                        </a:solidFill>
                        <a:latin typeface="Times New Roman"/>
                        <a:ea typeface="Times New Roman"/>
                        <a:cs typeface="Arial"/>
                      </a:endParaRPr>
                    </a:p>
                    <a:p>
                      <a:pPr marL="0" marR="0" algn="r" rtl="1">
                        <a:spcBef>
                          <a:spcPts val="0"/>
                        </a:spcBef>
                        <a:spcAft>
                          <a:spcPts val="0"/>
                        </a:spcAft>
                      </a:pPr>
                      <a:r>
                        <a:rPr lang="ar-SA" sz="1800" b="1" dirty="0">
                          <a:solidFill>
                            <a:schemeClr val="bg1"/>
                          </a:solidFill>
                          <a:latin typeface="Times New Roman"/>
                          <a:ea typeface="Calibri"/>
                          <a:cs typeface="Arial"/>
                        </a:rPr>
                        <a:t>-</a:t>
                      </a:r>
                      <a:endParaRPr lang="fr-FR" sz="1800" dirty="0">
                        <a:solidFill>
                          <a:schemeClr val="bg1"/>
                        </a:solidFill>
                        <a:latin typeface="Times New Roman"/>
                        <a:ea typeface="Times New Roman"/>
                        <a:cs typeface="Arial"/>
                      </a:endParaRPr>
                    </a:p>
                    <a:p>
                      <a:pPr marL="0" marR="0" algn="r" rtl="1">
                        <a:spcBef>
                          <a:spcPts val="0"/>
                        </a:spcBef>
                        <a:spcAft>
                          <a:spcPts val="0"/>
                        </a:spcAft>
                      </a:pPr>
                      <a:r>
                        <a:rPr lang="ar-SA" sz="1800" b="1" dirty="0">
                          <a:solidFill>
                            <a:schemeClr val="bg1"/>
                          </a:solidFill>
                          <a:latin typeface="Times New Roman"/>
                          <a:ea typeface="Calibri"/>
                          <a:cs typeface="Arial"/>
                        </a:rPr>
                        <a:t>-</a:t>
                      </a:r>
                      <a:endParaRPr lang="fr-FR" sz="1800" dirty="0">
                        <a:solidFill>
                          <a:schemeClr val="bg1"/>
                        </a:solidFill>
                        <a:latin typeface="Times New Roman"/>
                        <a:ea typeface="Times New Roman"/>
                        <a:cs typeface="Arial"/>
                      </a:endParaRPr>
                    </a:p>
                  </a:txBody>
                  <a:tcPr marL="63068" marR="6306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1">
                        <a:spcBef>
                          <a:spcPts val="0"/>
                        </a:spcBef>
                        <a:spcAft>
                          <a:spcPts val="0"/>
                        </a:spcAft>
                      </a:pPr>
                      <a:r>
                        <a:rPr lang="ar-SA" sz="1800" b="1" dirty="0" smtClean="0">
                          <a:solidFill>
                            <a:schemeClr val="bg1"/>
                          </a:solidFill>
                          <a:highlight>
                            <a:srgbClr val="C0C0C0"/>
                          </a:highlight>
                          <a:latin typeface="Times New Roman"/>
                          <a:ea typeface="Calibri"/>
                          <a:cs typeface="Arial"/>
                        </a:rPr>
                        <a:t>325300</a:t>
                      </a:r>
                      <a:endParaRPr lang="ar-DZ" sz="1800" b="1" dirty="0" smtClean="0">
                        <a:solidFill>
                          <a:schemeClr val="bg1"/>
                        </a:solidFill>
                        <a:highlight>
                          <a:srgbClr val="C0C0C0"/>
                        </a:highlight>
                        <a:latin typeface="Times New Roman"/>
                        <a:ea typeface="Calibri"/>
                        <a:cs typeface="Arial"/>
                      </a:endParaRPr>
                    </a:p>
                    <a:p>
                      <a:pPr marL="0" marR="0" algn="r" rtl="1">
                        <a:spcBef>
                          <a:spcPts val="0"/>
                        </a:spcBef>
                        <a:spcAft>
                          <a:spcPts val="0"/>
                        </a:spcAft>
                      </a:pPr>
                      <a:endParaRPr lang="fr-FR" sz="1800" dirty="0">
                        <a:solidFill>
                          <a:schemeClr val="bg1"/>
                        </a:solidFill>
                        <a:latin typeface="Times New Roman"/>
                        <a:ea typeface="Times New Roman"/>
                        <a:cs typeface="Arial"/>
                      </a:endParaRPr>
                    </a:p>
                    <a:p>
                      <a:pPr marL="0" marR="0" algn="r" rtl="1">
                        <a:spcBef>
                          <a:spcPts val="0"/>
                        </a:spcBef>
                        <a:spcAft>
                          <a:spcPts val="0"/>
                        </a:spcAft>
                      </a:pPr>
                      <a:r>
                        <a:rPr lang="ar-SA" sz="1800" b="1" dirty="0" smtClean="0">
                          <a:solidFill>
                            <a:schemeClr val="bg1"/>
                          </a:solidFill>
                          <a:latin typeface="Times New Roman"/>
                          <a:ea typeface="Calibri"/>
                          <a:cs typeface="Arial"/>
                        </a:rPr>
                        <a:t>12500</a:t>
                      </a:r>
                      <a:endParaRPr lang="ar-DZ" sz="1800" b="1" dirty="0" smtClean="0">
                        <a:solidFill>
                          <a:schemeClr val="bg1"/>
                        </a:solidFill>
                        <a:latin typeface="Times New Roman"/>
                        <a:ea typeface="Calibri"/>
                        <a:cs typeface="Arial"/>
                      </a:endParaRPr>
                    </a:p>
                    <a:p>
                      <a:pPr marL="0" marR="0" algn="r" rtl="1">
                        <a:spcBef>
                          <a:spcPts val="0"/>
                        </a:spcBef>
                        <a:spcAft>
                          <a:spcPts val="0"/>
                        </a:spcAft>
                      </a:pPr>
                      <a:endParaRPr lang="fr-FR" sz="1800" dirty="0">
                        <a:solidFill>
                          <a:schemeClr val="bg1"/>
                        </a:solidFill>
                        <a:latin typeface="Times New Roman"/>
                        <a:ea typeface="Times New Roman"/>
                        <a:cs typeface="Arial"/>
                      </a:endParaRPr>
                    </a:p>
                    <a:p>
                      <a:pPr marL="0" marR="0" algn="r" rtl="1">
                        <a:spcBef>
                          <a:spcPts val="0"/>
                        </a:spcBef>
                        <a:spcAft>
                          <a:spcPts val="0"/>
                        </a:spcAft>
                      </a:pPr>
                      <a:r>
                        <a:rPr lang="ar-SA" sz="1800" b="1" dirty="0">
                          <a:solidFill>
                            <a:schemeClr val="bg1"/>
                          </a:solidFill>
                          <a:latin typeface="Times New Roman"/>
                          <a:ea typeface="Calibri"/>
                          <a:cs typeface="Arial"/>
                        </a:rPr>
                        <a:t>200000</a:t>
                      </a:r>
                      <a:endParaRPr lang="fr-FR" sz="1800" dirty="0">
                        <a:solidFill>
                          <a:schemeClr val="bg1"/>
                        </a:solidFill>
                        <a:latin typeface="Times New Roman"/>
                        <a:ea typeface="Times New Roman"/>
                        <a:cs typeface="Arial"/>
                      </a:endParaRPr>
                    </a:p>
                    <a:p>
                      <a:pPr marL="0" marR="0" algn="r" rtl="1">
                        <a:spcBef>
                          <a:spcPts val="0"/>
                        </a:spcBef>
                        <a:spcAft>
                          <a:spcPts val="0"/>
                        </a:spcAft>
                      </a:pPr>
                      <a:r>
                        <a:rPr lang="ar-SA" sz="1800" b="1" dirty="0" smtClean="0">
                          <a:solidFill>
                            <a:schemeClr val="bg1"/>
                          </a:solidFill>
                          <a:latin typeface="Times New Roman"/>
                          <a:ea typeface="Calibri"/>
                          <a:cs typeface="Arial"/>
                        </a:rPr>
                        <a:t>60200</a:t>
                      </a:r>
                      <a:endParaRPr lang="ar-DZ" sz="1800" b="1" dirty="0" smtClean="0">
                        <a:solidFill>
                          <a:schemeClr val="bg1"/>
                        </a:solidFill>
                        <a:latin typeface="Times New Roman"/>
                        <a:ea typeface="Calibri"/>
                        <a:cs typeface="Arial"/>
                      </a:endParaRPr>
                    </a:p>
                    <a:p>
                      <a:pPr marL="0" marR="0" algn="r" rtl="1">
                        <a:spcBef>
                          <a:spcPts val="0"/>
                        </a:spcBef>
                        <a:spcAft>
                          <a:spcPts val="0"/>
                        </a:spcAft>
                      </a:pPr>
                      <a:endParaRPr lang="fr-FR" sz="1800" dirty="0">
                        <a:solidFill>
                          <a:schemeClr val="bg1"/>
                        </a:solidFill>
                        <a:latin typeface="Times New Roman"/>
                        <a:ea typeface="Times New Roman"/>
                        <a:cs typeface="Arial"/>
                      </a:endParaRPr>
                    </a:p>
                    <a:p>
                      <a:pPr marL="0" marR="0" algn="r" rtl="1">
                        <a:spcBef>
                          <a:spcPts val="0"/>
                        </a:spcBef>
                        <a:spcAft>
                          <a:spcPts val="1200"/>
                        </a:spcAft>
                      </a:pPr>
                      <a:r>
                        <a:rPr lang="ar-SA" sz="1800" b="1" dirty="0">
                          <a:solidFill>
                            <a:schemeClr val="bg1"/>
                          </a:solidFill>
                          <a:latin typeface="Times New Roman"/>
                          <a:ea typeface="Calibri"/>
                          <a:cs typeface="Arial"/>
                        </a:rPr>
                        <a:t>52600</a:t>
                      </a:r>
                      <a:endParaRPr lang="fr-FR" sz="1800" dirty="0">
                        <a:solidFill>
                          <a:schemeClr val="bg1"/>
                        </a:solidFill>
                        <a:latin typeface="Times New Roman"/>
                        <a:ea typeface="Times New Roman"/>
                        <a:cs typeface="Arial"/>
                      </a:endParaRPr>
                    </a:p>
                    <a:p>
                      <a:pPr marL="0" marR="0" algn="r" rtl="1">
                        <a:spcBef>
                          <a:spcPts val="0"/>
                        </a:spcBef>
                        <a:spcAft>
                          <a:spcPts val="0"/>
                        </a:spcAft>
                      </a:pPr>
                      <a:endParaRPr lang="ar-DZ" sz="1800" b="1" dirty="0" smtClean="0">
                        <a:solidFill>
                          <a:schemeClr val="bg1"/>
                        </a:solidFill>
                        <a:highlight>
                          <a:srgbClr val="C0C0C0"/>
                        </a:highlight>
                        <a:latin typeface="Times New Roman"/>
                        <a:ea typeface="Calibri"/>
                        <a:cs typeface="Arial"/>
                      </a:endParaRPr>
                    </a:p>
                    <a:p>
                      <a:pPr marL="0" marR="0" algn="r" rtl="1">
                        <a:spcBef>
                          <a:spcPts val="0"/>
                        </a:spcBef>
                        <a:spcAft>
                          <a:spcPts val="0"/>
                        </a:spcAft>
                      </a:pPr>
                      <a:r>
                        <a:rPr lang="ar-SA" sz="1800" b="1" dirty="0" smtClean="0">
                          <a:solidFill>
                            <a:schemeClr val="bg1"/>
                          </a:solidFill>
                          <a:highlight>
                            <a:srgbClr val="C0C0C0"/>
                          </a:highlight>
                          <a:latin typeface="Times New Roman"/>
                          <a:ea typeface="Calibri"/>
                          <a:cs typeface="Arial"/>
                        </a:rPr>
                        <a:t>230960</a:t>
                      </a:r>
                      <a:endParaRPr lang="fr-FR" sz="1800" dirty="0">
                        <a:solidFill>
                          <a:schemeClr val="bg1"/>
                        </a:solidFill>
                        <a:latin typeface="Times New Roman"/>
                        <a:ea typeface="Times New Roman"/>
                        <a:cs typeface="Arial"/>
                      </a:endParaRPr>
                    </a:p>
                    <a:p>
                      <a:pPr marL="0" marR="0" algn="r" rtl="1">
                        <a:spcBef>
                          <a:spcPts val="0"/>
                        </a:spcBef>
                        <a:spcAft>
                          <a:spcPts val="0"/>
                        </a:spcAft>
                      </a:pPr>
                      <a:r>
                        <a:rPr lang="ar-SA" sz="1800" b="1" dirty="0" smtClean="0">
                          <a:solidFill>
                            <a:schemeClr val="bg1"/>
                          </a:solidFill>
                          <a:latin typeface="Times New Roman"/>
                          <a:ea typeface="Calibri"/>
                          <a:cs typeface="Arial"/>
                        </a:rPr>
                        <a:t>161500</a:t>
                      </a:r>
                      <a:endParaRPr lang="ar-DZ" sz="1800" b="1" dirty="0" smtClean="0">
                        <a:solidFill>
                          <a:schemeClr val="bg1"/>
                        </a:solidFill>
                        <a:latin typeface="Times New Roman"/>
                        <a:ea typeface="Calibri"/>
                        <a:cs typeface="Arial"/>
                      </a:endParaRPr>
                    </a:p>
                    <a:p>
                      <a:pPr marL="0" marR="0" algn="r" rtl="1">
                        <a:spcBef>
                          <a:spcPts val="0"/>
                        </a:spcBef>
                        <a:spcAft>
                          <a:spcPts val="0"/>
                        </a:spcAft>
                      </a:pPr>
                      <a:endParaRPr lang="fr-FR" sz="1800" dirty="0">
                        <a:solidFill>
                          <a:schemeClr val="bg1"/>
                        </a:solidFill>
                        <a:latin typeface="Times New Roman"/>
                        <a:ea typeface="Times New Roman"/>
                        <a:cs typeface="Arial"/>
                      </a:endParaRPr>
                    </a:p>
                    <a:p>
                      <a:pPr marL="0" marR="0" algn="r" rtl="1">
                        <a:spcBef>
                          <a:spcPts val="0"/>
                        </a:spcBef>
                        <a:spcAft>
                          <a:spcPts val="0"/>
                        </a:spcAft>
                      </a:pPr>
                      <a:r>
                        <a:rPr lang="ar-SA" sz="1800" b="1" dirty="0" smtClean="0">
                          <a:solidFill>
                            <a:schemeClr val="bg1"/>
                          </a:solidFill>
                          <a:latin typeface="Times New Roman"/>
                          <a:ea typeface="Calibri"/>
                          <a:cs typeface="Arial"/>
                        </a:rPr>
                        <a:t>26270</a:t>
                      </a:r>
                      <a:endParaRPr lang="fr-FR" sz="1800" dirty="0">
                        <a:solidFill>
                          <a:schemeClr val="bg1"/>
                        </a:solidFill>
                        <a:latin typeface="Times New Roman"/>
                        <a:ea typeface="Times New Roman"/>
                        <a:cs typeface="Arial"/>
                      </a:endParaRPr>
                    </a:p>
                    <a:p>
                      <a:pPr marL="0" marR="0" algn="r" rtl="1">
                        <a:spcBef>
                          <a:spcPts val="0"/>
                        </a:spcBef>
                        <a:spcAft>
                          <a:spcPts val="1200"/>
                        </a:spcAft>
                      </a:pPr>
                      <a:r>
                        <a:rPr lang="fr-FR" sz="1800" b="1" dirty="0" smtClean="0">
                          <a:solidFill>
                            <a:schemeClr val="bg1"/>
                          </a:solidFill>
                          <a:latin typeface="Arial"/>
                          <a:ea typeface="Calibri"/>
                          <a:cs typeface="Arial"/>
                        </a:rPr>
                        <a:t>29940</a:t>
                      </a:r>
                      <a:endParaRPr lang="ar-DZ" sz="1800" b="1" dirty="0" smtClean="0">
                        <a:solidFill>
                          <a:schemeClr val="bg1"/>
                        </a:solidFill>
                        <a:latin typeface="Arial"/>
                        <a:ea typeface="Calibri"/>
                        <a:cs typeface="Arial"/>
                      </a:endParaRPr>
                    </a:p>
                    <a:p>
                      <a:pPr marL="0" marR="0" algn="r" rtl="1">
                        <a:spcBef>
                          <a:spcPts val="0"/>
                        </a:spcBef>
                        <a:spcAft>
                          <a:spcPts val="1200"/>
                        </a:spcAft>
                      </a:pPr>
                      <a:endParaRPr lang="fr-FR" sz="1800" dirty="0">
                        <a:solidFill>
                          <a:schemeClr val="bg1"/>
                        </a:solidFill>
                        <a:latin typeface="Times New Roman"/>
                        <a:ea typeface="Times New Roman"/>
                        <a:cs typeface="Arial"/>
                      </a:endParaRPr>
                    </a:p>
                    <a:p>
                      <a:pPr marL="0" marR="0" algn="r" rtl="1">
                        <a:spcBef>
                          <a:spcPts val="0"/>
                        </a:spcBef>
                        <a:spcAft>
                          <a:spcPts val="0"/>
                        </a:spcAft>
                      </a:pPr>
                      <a:r>
                        <a:rPr lang="ar-SA" sz="1800" b="1" dirty="0" smtClean="0">
                          <a:solidFill>
                            <a:schemeClr val="bg1"/>
                          </a:solidFill>
                          <a:latin typeface="Times New Roman"/>
                          <a:ea typeface="Calibri"/>
                          <a:cs typeface="Arial"/>
                        </a:rPr>
                        <a:t>10000</a:t>
                      </a:r>
                      <a:endParaRPr lang="fr-FR" sz="1800" dirty="0">
                        <a:solidFill>
                          <a:schemeClr val="bg1"/>
                        </a:solidFill>
                        <a:latin typeface="Times New Roman"/>
                        <a:ea typeface="Times New Roman"/>
                        <a:cs typeface="Arial"/>
                      </a:endParaRPr>
                    </a:p>
                    <a:p>
                      <a:pPr marL="0" marR="0" algn="r" rtl="1">
                        <a:spcBef>
                          <a:spcPts val="0"/>
                        </a:spcBef>
                        <a:spcAft>
                          <a:spcPts val="0"/>
                        </a:spcAft>
                      </a:pPr>
                      <a:r>
                        <a:rPr lang="ar-SA" sz="1800" b="1" dirty="0">
                          <a:solidFill>
                            <a:schemeClr val="bg1"/>
                          </a:solidFill>
                          <a:latin typeface="Times New Roman"/>
                          <a:ea typeface="Calibri"/>
                          <a:cs typeface="Arial"/>
                        </a:rPr>
                        <a:t>3250</a:t>
                      </a:r>
                      <a:endParaRPr lang="fr-FR" sz="1800" dirty="0">
                        <a:solidFill>
                          <a:schemeClr val="bg1"/>
                        </a:solidFill>
                        <a:latin typeface="Times New Roman"/>
                        <a:ea typeface="Times New Roman"/>
                        <a:cs typeface="Arial"/>
                      </a:endParaRPr>
                    </a:p>
                  </a:txBody>
                  <a:tcPr marL="63068" marR="6306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spcBef>
                          <a:spcPts val="0"/>
                        </a:spcBef>
                        <a:spcAft>
                          <a:spcPts val="0"/>
                        </a:spcAft>
                      </a:pPr>
                      <a:r>
                        <a:rPr lang="ar-SA" sz="1800" b="1" dirty="0">
                          <a:solidFill>
                            <a:schemeClr val="bg1"/>
                          </a:solidFill>
                          <a:highlight>
                            <a:srgbClr val="C0C0C0"/>
                          </a:highlight>
                          <a:latin typeface="Times New Roman"/>
                          <a:ea typeface="Calibri"/>
                          <a:cs typeface="Arial"/>
                        </a:rPr>
                        <a:t>أصول غير جارية </a:t>
                      </a:r>
                      <a:r>
                        <a:rPr lang="ar-SA" sz="1800" b="1" dirty="0" smtClean="0">
                          <a:solidFill>
                            <a:schemeClr val="bg1"/>
                          </a:solidFill>
                          <a:highlight>
                            <a:srgbClr val="C0C0C0"/>
                          </a:highlight>
                          <a:latin typeface="Times New Roman"/>
                          <a:ea typeface="Calibri"/>
                          <a:cs typeface="Arial"/>
                        </a:rPr>
                        <a:t>(تثبيتات</a:t>
                      </a:r>
                      <a:r>
                        <a:rPr lang="ar-SA" sz="1800" b="1" dirty="0">
                          <a:solidFill>
                            <a:schemeClr val="bg1"/>
                          </a:solidFill>
                          <a:highlight>
                            <a:srgbClr val="C0C0C0"/>
                          </a:highlight>
                          <a:latin typeface="Times New Roman"/>
                          <a:ea typeface="Calibri"/>
                          <a:cs typeface="Arial"/>
                        </a:rPr>
                        <a:t>)</a:t>
                      </a:r>
                      <a:endParaRPr lang="fr-FR" sz="1800" dirty="0">
                        <a:solidFill>
                          <a:schemeClr val="bg1"/>
                        </a:solidFill>
                        <a:latin typeface="Times New Roman"/>
                        <a:ea typeface="Times New Roman"/>
                        <a:cs typeface="Arial"/>
                      </a:endParaRPr>
                    </a:p>
                    <a:p>
                      <a:pPr marL="0" marR="0" algn="r" rtl="1">
                        <a:spcBef>
                          <a:spcPts val="0"/>
                        </a:spcBef>
                        <a:spcAft>
                          <a:spcPts val="0"/>
                        </a:spcAft>
                      </a:pPr>
                      <a:r>
                        <a:rPr lang="ar-SA" sz="1800" b="1" dirty="0">
                          <a:solidFill>
                            <a:schemeClr val="bg1"/>
                          </a:solidFill>
                          <a:latin typeface="Times New Roman"/>
                          <a:ea typeface="Calibri"/>
                          <a:cs typeface="Arial"/>
                        </a:rPr>
                        <a:t>تثبيتات غير ملموسة </a:t>
                      </a:r>
                      <a:endParaRPr lang="fr-FR" sz="1800" dirty="0">
                        <a:solidFill>
                          <a:schemeClr val="bg1"/>
                        </a:solidFill>
                        <a:latin typeface="Times New Roman"/>
                        <a:ea typeface="Times New Roman"/>
                        <a:cs typeface="Arial"/>
                      </a:endParaRPr>
                    </a:p>
                    <a:p>
                      <a:pPr marL="0" marR="0" algn="r" rtl="1">
                        <a:spcBef>
                          <a:spcPts val="0"/>
                        </a:spcBef>
                        <a:spcAft>
                          <a:spcPts val="0"/>
                        </a:spcAft>
                      </a:pPr>
                      <a:r>
                        <a:rPr lang="ar-SA" sz="1800" b="1" dirty="0">
                          <a:solidFill>
                            <a:schemeClr val="bg1"/>
                          </a:solidFill>
                          <a:latin typeface="Times New Roman"/>
                          <a:ea typeface="Calibri"/>
                          <a:cs typeface="Arial"/>
                        </a:rPr>
                        <a:t>    برمجيات معلوماتية</a:t>
                      </a:r>
                      <a:endParaRPr lang="fr-FR" sz="1800" dirty="0">
                        <a:solidFill>
                          <a:schemeClr val="bg1"/>
                        </a:solidFill>
                        <a:latin typeface="Times New Roman"/>
                        <a:ea typeface="Times New Roman"/>
                        <a:cs typeface="Arial"/>
                      </a:endParaRPr>
                    </a:p>
                    <a:p>
                      <a:pPr marL="0" marR="0" algn="r" rtl="1">
                        <a:spcBef>
                          <a:spcPts val="0"/>
                        </a:spcBef>
                        <a:spcAft>
                          <a:spcPts val="0"/>
                        </a:spcAft>
                      </a:pPr>
                      <a:r>
                        <a:rPr lang="ar-SA" sz="1800" b="1" dirty="0">
                          <a:solidFill>
                            <a:schemeClr val="bg1"/>
                          </a:solidFill>
                          <a:latin typeface="Times New Roman"/>
                          <a:ea typeface="Calibri"/>
                          <a:cs typeface="Arial"/>
                        </a:rPr>
                        <a:t>تثبيتات ملموسة</a:t>
                      </a:r>
                      <a:endParaRPr lang="fr-FR" sz="1800" dirty="0">
                        <a:solidFill>
                          <a:schemeClr val="bg1"/>
                        </a:solidFill>
                        <a:latin typeface="Times New Roman"/>
                        <a:ea typeface="Times New Roman"/>
                        <a:cs typeface="Arial"/>
                      </a:endParaRPr>
                    </a:p>
                    <a:p>
                      <a:pPr marL="0" marR="0" algn="r" rtl="1">
                        <a:spcBef>
                          <a:spcPts val="0"/>
                        </a:spcBef>
                        <a:spcAft>
                          <a:spcPts val="0"/>
                        </a:spcAft>
                      </a:pPr>
                      <a:r>
                        <a:rPr lang="ar-SA" sz="1800" b="1" dirty="0">
                          <a:solidFill>
                            <a:schemeClr val="bg1"/>
                          </a:solidFill>
                          <a:latin typeface="Times New Roman"/>
                          <a:ea typeface="Calibri"/>
                          <a:cs typeface="Arial"/>
                        </a:rPr>
                        <a:t>    مباني</a:t>
                      </a:r>
                      <a:endParaRPr lang="fr-FR" sz="1800" dirty="0">
                        <a:solidFill>
                          <a:schemeClr val="bg1"/>
                        </a:solidFill>
                        <a:latin typeface="Times New Roman"/>
                        <a:ea typeface="Times New Roman"/>
                        <a:cs typeface="Arial"/>
                      </a:endParaRPr>
                    </a:p>
                    <a:p>
                      <a:pPr marL="0" marR="0" algn="r" rtl="1">
                        <a:spcBef>
                          <a:spcPts val="0"/>
                        </a:spcBef>
                        <a:spcAft>
                          <a:spcPts val="0"/>
                        </a:spcAft>
                      </a:pPr>
                      <a:r>
                        <a:rPr lang="ar-SA" sz="1800" b="1" dirty="0">
                          <a:solidFill>
                            <a:schemeClr val="bg1"/>
                          </a:solidFill>
                          <a:latin typeface="Times New Roman"/>
                          <a:ea typeface="Calibri"/>
                          <a:cs typeface="Arial"/>
                        </a:rPr>
                        <a:t>    معدات نقل</a:t>
                      </a:r>
                      <a:endParaRPr lang="fr-FR" sz="1800" dirty="0">
                        <a:solidFill>
                          <a:schemeClr val="bg1"/>
                        </a:solidFill>
                        <a:latin typeface="Times New Roman"/>
                        <a:ea typeface="Times New Roman"/>
                        <a:cs typeface="Arial"/>
                      </a:endParaRPr>
                    </a:p>
                    <a:p>
                      <a:pPr marL="0" marR="0" algn="r" rtl="1">
                        <a:spcBef>
                          <a:spcPts val="0"/>
                        </a:spcBef>
                        <a:spcAft>
                          <a:spcPts val="0"/>
                        </a:spcAft>
                      </a:pPr>
                      <a:r>
                        <a:rPr lang="ar-SA" sz="1800" b="1" dirty="0">
                          <a:solidFill>
                            <a:schemeClr val="bg1"/>
                          </a:solidFill>
                          <a:latin typeface="Times New Roman"/>
                          <a:ea typeface="Times New Roman"/>
                          <a:cs typeface="Arial"/>
                        </a:rPr>
                        <a:t>مساهمات وديون </a:t>
                      </a:r>
                      <a:r>
                        <a:rPr lang="ar-SA" sz="1800" b="1" dirty="0" smtClean="0">
                          <a:solidFill>
                            <a:schemeClr val="bg1"/>
                          </a:solidFill>
                          <a:latin typeface="Times New Roman"/>
                          <a:ea typeface="Times New Roman"/>
                          <a:cs typeface="Arial"/>
                        </a:rPr>
                        <a:t>دائنة</a:t>
                      </a:r>
                      <a:endParaRPr lang="fr-FR" sz="1800" dirty="0">
                        <a:solidFill>
                          <a:schemeClr val="bg1"/>
                        </a:solidFill>
                        <a:latin typeface="Times New Roman"/>
                        <a:ea typeface="Times New Roman"/>
                        <a:cs typeface="Arial"/>
                      </a:endParaRPr>
                    </a:p>
                    <a:p>
                      <a:pPr marL="0" marR="0" algn="r" rtl="1">
                        <a:spcBef>
                          <a:spcPts val="0"/>
                        </a:spcBef>
                        <a:spcAft>
                          <a:spcPts val="1200"/>
                        </a:spcAft>
                      </a:pPr>
                      <a:r>
                        <a:rPr lang="ar-SA" sz="1800" b="1" dirty="0">
                          <a:solidFill>
                            <a:schemeClr val="bg1"/>
                          </a:solidFill>
                          <a:latin typeface="Times New Roman"/>
                          <a:ea typeface="Calibri"/>
                          <a:cs typeface="Arial"/>
                        </a:rPr>
                        <a:t>    سندات </a:t>
                      </a:r>
                      <a:r>
                        <a:rPr lang="ar-DZ" sz="1800" b="1" dirty="0">
                          <a:solidFill>
                            <a:schemeClr val="bg1"/>
                          </a:solidFill>
                          <a:latin typeface="Times New Roman"/>
                          <a:ea typeface="Calibri"/>
                          <a:cs typeface="Arial"/>
                        </a:rPr>
                        <a:t>مساهمة </a:t>
                      </a:r>
                      <a:endParaRPr lang="fr-FR" sz="1800" dirty="0">
                        <a:solidFill>
                          <a:schemeClr val="bg1"/>
                        </a:solidFill>
                        <a:latin typeface="Times New Roman"/>
                        <a:ea typeface="Times New Roman"/>
                        <a:cs typeface="Arial"/>
                      </a:endParaRPr>
                    </a:p>
                    <a:p>
                      <a:pPr marL="0" marR="0" algn="r" rtl="1">
                        <a:spcBef>
                          <a:spcPts val="0"/>
                        </a:spcBef>
                        <a:spcAft>
                          <a:spcPts val="0"/>
                        </a:spcAft>
                      </a:pPr>
                      <a:endParaRPr lang="ar-DZ" sz="1800" b="1" dirty="0" smtClean="0">
                        <a:solidFill>
                          <a:schemeClr val="bg1"/>
                        </a:solidFill>
                        <a:highlight>
                          <a:srgbClr val="C0C0C0"/>
                        </a:highlight>
                        <a:latin typeface="Times New Roman"/>
                        <a:ea typeface="Calibri"/>
                        <a:cs typeface="Arial"/>
                      </a:endParaRPr>
                    </a:p>
                    <a:p>
                      <a:pPr marL="0" marR="0" algn="r" rtl="1">
                        <a:spcBef>
                          <a:spcPts val="0"/>
                        </a:spcBef>
                        <a:spcAft>
                          <a:spcPts val="0"/>
                        </a:spcAft>
                      </a:pPr>
                      <a:r>
                        <a:rPr lang="ar-SA" sz="1800" b="1" dirty="0" smtClean="0">
                          <a:solidFill>
                            <a:schemeClr val="bg1"/>
                          </a:solidFill>
                          <a:highlight>
                            <a:srgbClr val="C0C0C0"/>
                          </a:highlight>
                          <a:latin typeface="Times New Roman"/>
                          <a:ea typeface="Calibri"/>
                          <a:cs typeface="Arial"/>
                        </a:rPr>
                        <a:t>أصول </a:t>
                      </a:r>
                      <a:r>
                        <a:rPr lang="ar-SA" sz="1800" b="1" dirty="0">
                          <a:solidFill>
                            <a:schemeClr val="bg1"/>
                          </a:solidFill>
                          <a:highlight>
                            <a:srgbClr val="C0C0C0"/>
                          </a:highlight>
                          <a:latin typeface="Times New Roman"/>
                          <a:ea typeface="Calibri"/>
                          <a:cs typeface="Arial"/>
                        </a:rPr>
                        <a:t>جارية</a:t>
                      </a:r>
                      <a:endParaRPr lang="fr-FR" sz="1800" dirty="0">
                        <a:solidFill>
                          <a:schemeClr val="bg1"/>
                        </a:solidFill>
                        <a:latin typeface="Times New Roman"/>
                        <a:ea typeface="Times New Roman"/>
                        <a:cs typeface="Arial"/>
                      </a:endParaRPr>
                    </a:p>
                    <a:p>
                      <a:pPr marL="0" marR="0" algn="r" rtl="1">
                        <a:spcBef>
                          <a:spcPts val="0"/>
                        </a:spcBef>
                        <a:spcAft>
                          <a:spcPts val="0"/>
                        </a:spcAft>
                      </a:pPr>
                      <a:r>
                        <a:rPr lang="ar-SA" sz="1800" b="1" dirty="0" smtClean="0">
                          <a:solidFill>
                            <a:schemeClr val="bg1"/>
                          </a:solidFill>
                          <a:latin typeface="Times New Roman"/>
                          <a:ea typeface="Calibri"/>
                          <a:cs typeface="Arial"/>
                        </a:rPr>
                        <a:t>مخزونات </a:t>
                      </a:r>
                      <a:r>
                        <a:rPr lang="ar-SA" sz="1800" b="1" dirty="0">
                          <a:solidFill>
                            <a:schemeClr val="bg1"/>
                          </a:solidFill>
                          <a:latin typeface="Times New Roman"/>
                          <a:ea typeface="Calibri"/>
                          <a:cs typeface="Arial"/>
                        </a:rPr>
                        <a:t>بضاعة</a:t>
                      </a:r>
                      <a:endParaRPr lang="fr-FR" sz="1800" dirty="0">
                        <a:solidFill>
                          <a:schemeClr val="bg1"/>
                        </a:solidFill>
                        <a:latin typeface="Times New Roman"/>
                        <a:ea typeface="Times New Roman"/>
                        <a:cs typeface="Arial"/>
                      </a:endParaRPr>
                    </a:p>
                    <a:p>
                      <a:pPr marL="0" marR="0" algn="r" rtl="1">
                        <a:spcBef>
                          <a:spcPts val="0"/>
                        </a:spcBef>
                        <a:spcAft>
                          <a:spcPts val="0"/>
                        </a:spcAft>
                      </a:pPr>
                      <a:r>
                        <a:rPr lang="ar-SA" sz="1800" b="1" dirty="0">
                          <a:solidFill>
                            <a:schemeClr val="bg1"/>
                          </a:solidFill>
                          <a:latin typeface="Times New Roman"/>
                          <a:ea typeface="Calibri"/>
                          <a:cs typeface="Arial"/>
                        </a:rPr>
                        <a:t>حسابات الغير المدينة</a:t>
                      </a:r>
                      <a:endParaRPr lang="fr-FR" sz="1800" dirty="0">
                        <a:solidFill>
                          <a:schemeClr val="bg1"/>
                        </a:solidFill>
                        <a:latin typeface="Times New Roman"/>
                        <a:ea typeface="Times New Roman"/>
                        <a:cs typeface="Arial"/>
                      </a:endParaRPr>
                    </a:p>
                    <a:p>
                      <a:pPr marL="0" marR="0" algn="r" rtl="1">
                        <a:spcBef>
                          <a:spcPts val="0"/>
                        </a:spcBef>
                        <a:spcAft>
                          <a:spcPts val="0"/>
                        </a:spcAft>
                      </a:pPr>
                      <a:r>
                        <a:rPr lang="ar-SA" sz="1800" b="1" dirty="0">
                          <a:solidFill>
                            <a:schemeClr val="bg1"/>
                          </a:solidFill>
                          <a:latin typeface="Times New Roman"/>
                          <a:ea typeface="Calibri"/>
                          <a:cs typeface="Arial"/>
                        </a:rPr>
                        <a:t>    زبائن وح </a:t>
                      </a:r>
                      <a:r>
                        <a:rPr lang="ar-SA" sz="1800" b="1" dirty="0" err="1">
                          <a:solidFill>
                            <a:schemeClr val="bg1"/>
                          </a:solidFill>
                          <a:latin typeface="Times New Roman"/>
                          <a:ea typeface="Calibri"/>
                          <a:cs typeface="Arial"/>
                        </a:rPr>
                        <a:t>م</a:t>
                      </a:r>
                      <a:r>
                        <a:rPr lang="ar-SA" sz="1800" b="1" dirty="0">
                          <a:solidFill>
                            <a:schemeClr val="bg1"/>
                          </a:solidFill>
                          <a:latin typeface="Times New Roman"/>
                          <a:ea typeface="Calibri"/>
                          <a:cs typeface="Arial"/>
                        </a:rPr>
                        <a:t>(أوراق قبض)</a:t>
                      </a:r>
                      <a:endParaRPr lang="fr-FR" sz="1800" dirty="0">
                        <a:solidFill>
                          <a:schemeClr val="bg1"/>
                        </a:solidFill>
                        <a:latin typeface="Times New Roman"/>
                        <a:ea typeface="Times New Roman"/>
                        <a:cs typeface="Arial"/>
                      </a:endParaRPr>
                    </a:p>
                    <a:p>
                      <a:pPr marL="0" marR="0" algn="r" rtl="1">
                        <a:spcBef>
                          <a:spcPts val="0"/>
                        </a:spcBef>
                        <a:spcAft>
                          <a:spcPts val="1200"/>
                        </a:spcAft>
                      </a:pPr>
                      <a:r>
                        <a:rPr lang="ar-SA" sz="1800" b="1" dirty="0">
                          <a:solidFill>
                            <a:schemeClr val="bg1"/>
                          </a:solidFill>
                          <a:latin typeface="Times New Roman"/>
                          <a:ea typeface="Calibri"/>
                          <a:cs typeface="Arial"/>
                        </a:rPr>
                        <a:t> </a:t>
                      </a:r>
                      <a:r>
                        <a:rPr lang="ar-SA" sz="1800" b="1" dirty="0" smtClean="0">
                          <a:solidFill>
                            <a:schemeClr val="bg1"/>
                          </a:solidFill>
                          <a:latin typeface="Times New Roman"/>
                          <a:ea typeface="Calibri"/>
                          <a:cs typeface="Arial"/>
                        </a:rPr>
                        <a:t>   </a:t>
                      </a:r>
                      <a:r>
                        <a:rPr lang="ar-SA" sz="1800" b="1" dirty="0">
                          <a:solidFill>
                            <a:schemeClr val="bg1"/>
                          </a:solidFill>
                          <a:latin typeface="Times New Roman"/>
                          <a:ea typeface="Calibri"/>
                          <a:cs typeface="Arial"/>
                        </a:rPr>
                        <a:t>حقوق التنازل عن تثبيتات</a:t>
                      </a:r>
                      <a:endParaRPr lang="fr-FR" sz="1800" dirty="0">
                        <a:solidFill>
                          <a:schemeClr val="bg1"/>
                        </a:solidFill>
                        <a:latin typeface="Times New Roman"/>
                        <a:ea typeface="Times New Roman"/>
                        <a:cs typeface="Arial"/>
                      </a:endParaRPr>
                    </a:p>
                    <a:p>
                      <a:pPr marL="0" marR="0" algn="r" rtl="1">
                        <a:spcBef>
                          <a:spcPts val="0"/>
                        </a:spcBef>
                        <a:spcAft>
                          <a:spcPts val="0"/>
                        </a:spcAft>
                      </a:pPr>
                      <a:endParaRPr lang="ar-DZ" sz="1800" b="1" dirty="0" smtClean="0">
                        <a:solidFill>
                          <a:schemeClr val="bg1"/>
                        </a:solidFill>
                        <a:latin typeface="Times New Roman"/>
                        <a:ea typeface="Calibri"/>
                        <a:cs typeface="Arial"/>
                      </a:endParaRPr>
                    </a:p>
                    <a:p>
                      <a:pPr marL="0" marR="0" algn="ctr" rtl="1">
                        <a:spcBef>
                          <a:spcPts val="0"/>
                        </a:spcBef>
                        <a:spcAft>
                          <a:spcPts val="0"/>
                        </a:spcAft>
                      </a:pPr>
                      <a:r>
                        <a:rPr lang="ar-DZ" sz="1800" b="1" dirty="0" smtClean="0">
                          <a:solidFill>
                            <a:srgbClr val="FF0000"/>
                          </a:solidFill>
                          <a:latin typeface="Times New Roman"/>
                          <a:ea typeface="Calibri"/>
                          <a:cs typeface="Arial"/>
                        </a:rPr>
                        <a:t>خزينة </a:t>
                      </a:r>
                      <a:r>
                        <a:rPr lang="ar-DZ" sz="1800" b="1" dirty="0">
                          <a:solidFill>
                            <a:srgbClr val="FF0000"/>
                          </a:solidFill>
                          <a:latin typeface="Times New Roman"/>
                          <a:ea typeface="Calibri"/>
                          <a:cs typeface="Arial"/>
                        </a:rPr>
                        <a:t>الأصول</a:t>
                      </a:r>
                      <a:r>
                        <a:rPr lang="fr-FR" sz="1800" b="1" dirty="0">
                          <a:solidFill>
                            <a:srgbClr val="FF0000"/>
                          </a:solidFill>
                          <a:latin typeface="Arial"/>
                          <a:ea typeface="Calibri"/>
                          <a:cs typeface="Arial"/>
                        </a:rPr>
                        <a:t> )</a:t>
                      </a:r>
                      <a:r>
                        <a:rPr lang="ar-DZ" sz="1800" b="1" dirty="0">
                          <a:solidFill>
                            <a:srgbClr val="FF0000"/>
                          </a:solidFill>
                          <a:latin typeface="Times New Roman"/>
                          <a:ea typeface="Calibri"/>
                          <a:cs typeface="Arial"/>
                        </a:rPr>
                        <a:t>ح جارية)</a:t>
                      </a:r>
                      <a:endParaRPr lang="fr-FR" sz="1800" dirty="0">
                        <a:solidFill>
                          <a:srgbClr val="FF0000"/>
                        </a:solidFill>
                        <a:latin typeface="Times New Roman"/>
                        <a:ea typeface="Times New Roman"/>
                        <a:cs typeface="Arial"/>
                      </a:endParaRPr>
                    </a:p>
                    <a:p>
                      <a:pPr marL="0" marR="0" algn="r" rtl="1">
                        <a:spcBef>
                          <a:spcPts val="0"/>
                        </a:spcBef>
                        <a:spcAft>
                          <a:spcPts val="0"/>
                        </a:spcAft>
                      </a:pPr>
                      <a:r>
                        <a:rPr lang="ar-SA" sz="1800" b="1" dirty="0">
                          <a:solidFill>
                            <a:schemeClr val="bg1"/>
                          </a:solidFill>
                          <a:latin typeface="Times New Roman"/>
                          <a:ea typeface="Calibri"/>
                          <a:cs typeface="Arial"/>
                        </a:rPr>
                        <a:t>    حساب بنكي جاري</a:t>
                      </a:r>
                      <a:endParaRPr lang="fr-FR" sz="1800" dirty="0">
                        <a:solidFill>
                          <a:schemeClr val="bg1"/>
                        </a:solidFill>
                        <a:latin typeface="Times New Roman"/>
                        <a:ea typeface="Times New Roman"/>
                        <a:cs typeface="Arial"/>
                      </a:endParaRPr>
                    </a:p>
                    <a:p>
                      <a:pPr marL="0" marR="0" algn="r" rtl="1">
                        <a:spcBef>
                          <a:spcPts val="0"/>
                        </a:spcBef>
                        <a:spcAft>
                          <a:spcPts val="0"/>
                        </a:spcAft>
                      </a:pPr>
                      <a:r>
                        <a:rPr lang="ar-SA" sz="1800" b="1" dirty="0">
                          <a:solidFill>
                            <a:schemeClr val="bg1"/>
                          </a:solidFill>
                          <a:latin typeface="Times New Roman"/>
                          <a:ea typeface="Calibri"/>
                          <a:cs typeface="Arial"/>
                        </a:rPr>
                        <a:t>    صندوق</a:t>
                      </a:r>
                      <a:endParaRPr lang="fr-FR" sz="1800" dirty="0">
                        <a:solidFill>
                          <a:schemeClr val="bg1"/>
                        </a:solidFill>
                        <a:latin typeface="Times New Roman"/>
                        <a:ea typeface="Times New Roman"/>
                        <a:cs typeface="Arial"/>
                      </a:endParaRPr>
                    </a:p>
                  </a:txBody>
                  <a:tcPr marL="63068" marR="6306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1">
                        <a:spcBef>
                          <a:spcPts val="0"/>
                        </a:spcBef>
                        <a:spcAft>
                          <a:spcPts val="0"/>
                        </a:spcAft>
                      </a:pPr>
                      <a:r>
                        <a:rPr lang="ar-SA" sz="1800" b="1" dirty="0">
                          <a:solidFill>
                            <a:schemeClr val="bg1"/>
                          </a:solidFill>
                          <a:latin typeface="Times New Roman"/>
                          <a:ea typeface="Calibri"/>
                          <a:cs typeface="Arial"/>
                        </a:rPr>
                        <a:t> 2</a:t>
                      </a:r>
                      <a:endParaRPr lang="fr-FR" sz="1800" dirty="0">
                        <a:solidFill>
                          <a:schemeClr val="bg1"/>
                        </a:solidFill>
                        <a:latin typeface="Times New Roman"/>
                        <a:ea typeface="Times New Roman"/>
                        <a:cs typeface="Arial"/>
                      </a:endParaRPr>
                    </a:p>
                    <a:p>
                      <a:pPr marL="0" marR="0" algn="r" rtl="1">
                        <a:spcBef>
                          <a:spcPts val="0"/>
                        </a:spcBef>
                        <a:spcAft>
                          <a:spcPts val="0"/>
                        </a:spcAft>
                      </a:pPr>
                      <a:r>
                        <a:rPr lang="ar-SA" sz="1800" b="1" dirty="0">
                          <a:solidFill>
                            <a:schemeClr val="bg1"/>
                          </a:solidFill>
                          <a:latin typeface="Times New Roman"/>
                          <a:ea typeface="Calibri"/>
                          <a:cs typeface="Arial"/>
                        </a:rPr>
                        <a:t>20</a:t>
                      </a:r>
                      <a:endParaRPr lang="fr-FR" sz="1800" dirty="0">
                        <a:solidFill>
                          <a:schemeClr val="bg1"/>
                        </a:solidFill>
                        <a:latin typeface="Times New Roman"/>
                        <a:ea typeface="Times New Roman"/>
                        <a:cs typeface="Arial"/>
                      </a:endParaRPr>
                    </a:p>
                    <a:p>
                      <a:pPr marL="0" marR="0" algn="r" rtl="1">
                        <a:spcBef>
                          <a:spcPts val="0"/>
                        </a:spcBef>
                        <a:spcAft>
                          <a:spcPts val="0"/>
                        </a:spcAft>
                      </a:pPr>
                      <a:r>
                        <a:rPr lang="ar-SA" sz="1800" b="1" dirty="0">
                          <a:solidFill>
                            <a:schemeClr val="bg1"/>
                          </a:solidFill>
                          <a:latin typeface="Times New Roman"/>
                          <a:ea typeface="Calibri"/>
                          <a:cs typeface="Arial"/>
                        </a:rPr>
                        <a:t>204</a:t>
                      </a:r>
                      <a:endParaRPr lang="fr-FR" sz="1800" dirty="0">
                        <a:solidFill>
                          <a:schemeClr val="bg1"/>
                        </a:solidFill>
                        <a:latin typeface="Times New Roman"/>
                        <a:ea typeface="Times New Roman"/>
                        <a:cs typeface="Arial"/>
                      </a:endParaRPr>
                    </a:p>
                    <a:p>
                      <a:pPr marL="0" marR="0" algn="r" rtl="1">
                        <a:spcBef>
                          <a:spcPts val="0"/>
                        </a:spcBef>
                        <a:spcAft>
                          <a:spcPts val="0"/>
                        </a:spcAft>
                      </a:pPr>
                      <a:r>
                        <a:rPr lang="ar-SA" sz="1800" b="1" dirty="0">
                          <a:solidFill>
                            <a:schemeClr val="bg1"/>
                          </a:solidFill>
                          <a:latin typeface="Times New Roman"/>
                          <a:ea typeface="Calibri"/>
                          <a:cs typeface="Arial"/>
                        </a:rPr>
                        <a:t>21</a:t>
                      </a:r>
                      <a:endParaRPr lang="fr-FR" sz="1800" dirty="0">
                        <a:solidFill>
                          <a:schemeClr val="bg1"/>
                        </a:solidFill>
                        <a:latin typeface="Times New Roman"/>
                        <a:ea typeface="Times New Roman"/>
                        <a:cs typeface="Arial"/>
                      </a:endParaRPr>
                    </a:p>
                    <a:p>
                      <a:pPr marL="0" marR="0" algn="r" rtl="1">
                        <a:spcBef>
                          <a:spcPts val="0"/>
                        </a:spcBef>
                        <a:spcAft>
                          <a:spcPts val="0"/>
                        </a:spcAft>
                      </a:pPr>
                      <a:r>
                        <a:rPr lang="ar-SA" sz="1800" b="1" dirty="0">
                          <a:solidFill>
                            <a:schemeClr val="bg1"/>
                          </a:solidFill>
                          <a:latin typeface="Times New Roman"/>
                          <a:ea typeface="Calibri"/>
                          <a:cs typeface="Arial"/>
                        </a:rPr>
                        <a:t>213</a:t>
                      </a:r>
                      <a:endParaRPr lang="fr-FR" sz="1800" dirty="0">
                        <a:solidFill>
                          <a:schemeClr val="bg1"/>
                        </a:solidFill>
                        <a:latin typeface="Times New Roman"/>
                        <a:ea typeface="Times New Roman"/>
                        <a:cs typeface="Arial"/>
                      </a:endParaRPr>
                    </a:p>
                    <a:p>
                      <a:pPr marL="0" marR="0" algn="r" rtl="1">
                        <a:spcBef>
                          <a:spcPts val="0"/>
                        </a:spcBef>
                        <a:spcAft>
                          <a:spcPts val="0"/>
                        </a:spcAft>
                      </a:pPr>
                      <a:r>
                        <a:rPr lang="ar-SA" sz="1800" b="1" dirty="0">
                          <a:solidFill>
                            <a:schemeClr val="bg1"/>
                          </a:solidFill>
                          <a:latin typeface="Times New Roman"/>
                          <a:ea typeface="Calibri"/>
                          <a:cs typeface="Arial"/>
                        </a:rPr>
                        <a:t>218</a:t>
                      </a:r>
                      <a:endParaRPr lang="fr-FR" sz="1800" dirty="0">
                        <a:solidFill>
                          <a:schemeClr val="bg1"/>
                        </a:solidFill>
                        <a:latin typeface="Times New Roman"/>
                        <a:ea typeface="Times New Roman"/>
                        <a:cs typeface="Arial"/>
                      </a:endParaRPr>
                    </a:p>
                    <a:p>
                      <a:pPr marL="0" marR="0" algn="r" rtl="1">
                        <a:spcBef>
                          <a:spcPts val="0"/>
                        </a:spcBef>
                        <a:spcAft>
                          <a:spcPts val="0"/>
                        </a:spcAft>
                      </a:pPr>
                      <a:r>
                        <a:rPr lang="ar-SA" sz="1800" b="1" dirty="0">
                          <a:solidFill>
                            <a:schemeClr val="bg1"/>
                          </a:solidFill>
                          <a:latin typeface="Times New Roman"/>
                          <a:ea typeface="Calibri"/>
                          <a:cs typeface="Arial"/>
                        </a:rPr>
                        <a:t>26</a:t>
                      </a:r>
                      <a:endParaRPr lang="fr-FR" sz="1800" dirty="0">
                        <a:solidFill>
                          <a:schemeClr val="bg1"/>
                        </a:solidFill>
                        <a:latin typeface="Times New Roman"/>
                        <a:ea typeface="Times New Roman"/>
                        <a:cs typeface="Arial"/>
                      </a:endParaRPr>
                    </a:p>
                    <a:p>
                      <a:pPr marL="0" marR="0" algn="r" rtl="1">
                        <a:spcBef>
                          <a:spcPts val="0"/>
                        </a:spcBef>
                        <a:spcAft>
                          <a:spcPts val="1200"/>
                        </a:spcAft>
                      </a:pPr>
                      <a:r>
                        <a:rPr lang="ar-SA" sz="1800" b="1" dirty="0">
                          <a:solidFill>
                            <a:schemeClr val="bg1"/>
                          </a:solidFill>
                          <a:latin typeface="Times New Roman"/>
                          <a:ea typeface="Calibri"/>
                          <a:cs typeface="Arial"/>
                        </a:rPr>
                        <a:t>261</a:t>
                      </a:r>
                      <a:endParaRPr lang="fr-FR" sz="1800" dirty="0">
                        <a:solidFill>
                          <a:schemeClr val="bg1"/>
                        </a:solidFill>
                        <a:latin typeface="Times New Roman"/>
                        <a:ea typeface="Times New Roman"/>
                        <a:cs typeface="Arial"/>
                      </a:endParaRPr>
                    </a:p>
                    <a:p>
                      <a:pPr marL="0" marR="0" algn="r" rtl="1">
                        <a:spcBef>
                          <a:spcPts val="0"/>
                        </a:spcBef>
                        <a:spcAft>
                          <a:spcPts val="0"/>
                        </a:spcAft>
                      </a:pPr>
                      <a:r>
                        <a:rPr lang="ar-SA" sz="1800" b="1" dirty="0">
                          <a:solidFill>
                            <a:schemeClr val="bg1"/>
                          </a:solidFill>
                          <a:latin typeface="Times New Roman"/>
                          <a:ea typeface="Calibri"/>
                          <a:cs typeface="Arial"/>
                        </a:rPr>
                        <a:t>/</a:t>
                      </a:r>
                      <a:endParaRPr lang="fr-FR" sz="1800" dirty="0">
                        <a:solidFill>
                          <a:schemeClr val="bg1"/>
                        </a:solidFill>
                        <a:latin typeface="Times New Roman"/>
                        <a:ea typeface="Times New Roman"/>
                        <a:cs typeface="Arial"/>
                      </a:endParaRPr>
                    </a:p>
                    <a:p>
                      <a:pPr marL="0" marR="0" algn="r" rtl="1">
                        <a:spcBef>
                          <a:spcPts val="0"/>
                        </a:spcBef>
                        <a:spcAft>
                          <a:spcPts val="0"/>
                        </a:spcAft>
                      </a:pPr>
                      <a:r>
                        <a:rPr lang="ar-SA" sz="1800" b="1" dirty="0">
                          <a:solidFill>
                            <a:schemeClr val="bg1"/>
                          </a:solidFill>
                          <a:latin typeface="Times New Roman"/>
                          <a:ea typeface="Calibri"/>
                          <a:cs typeface="Arial"/>
                        </a:rPr>
                        <a:t>3</a:t>
                      </a:r>
                      <a:endParaRPr lang="fr-FR" sz="1800" dirty="0">
                        <a:solidFill>
                          <a:schemeClr val="bg1"/>
                        </a:solidFill>
                        <a:latin typeface="Times New Roman"/>
                        <a:ea typeface="Times New Roman"/>
                        <a:cs typeface="Arial"/>
                      </a:endParaRPr>
                    </a:p>
                    <a:p>
                      <a:pPr marL="0" marR="0" algn="r" rtl="1">
                        <a:spcBef>
                          <a:spcPts val="0"/>
                        </a:spcBef>
                        <a:spcAft>
                          <a:spcPts val="0"/>
                        </a:spcAft>
                      </a:pPr>
                      <a:r>
                        <a:rPr lang="ar-SA" sz="1800" b="1" dirty="0">
                          <a:solidFill>
                            <a:schemeClr val="bg1"/>
                          </a:solidFill>
                          <a:latin typeface="Times New Roman"/>
                          <a:ea typeface="Calibri"/>
                          <a:cs typeface="Arial"/>
                        </a:rPr>
                        <a:t>30</a:t>
                      </a:r>
                      <a:endParaRPr lang="fr-FR" sz="1800" dirty="0">
                        <a:solidFill>
                          <a:schemeClr val="bg1"/>
                        </a:solidFill>
                        <a:latin typeface="Times New Roman"/>
                        <a:ea typeface="Times New Roman"/>
                        <a:cs typeface="Arial"/>
                      </a:endParaRPr>
                    </a:p>
                    <a:p>
                      <a:pPr marL="0" marR="0" algn="r" rtl="1">
                        <a:spcBef>
                          <a:spcPts val="0"/>
                        </a:spcBef>
                        <a:spcAft>
                          <a:spcPts val="0"/>
                        </a:spcAft>
                      </a:pPr>
                      <a:r>
                        <a:rPr lang="ar-SA" sz="1800" b="1" dirty="0">
                          <a:solidFill>
                            <a:schemeClr val="bg1"/>
                          </a:solidFill>
                          <a:latin typeface="Times New Roman"/>
                          <a:ea typeface="Calibri"/>
                          <a:cs typeface="Arial"/>
                        </a:rPr>
                        <a:t>4</a:t>
                      </a:r>
                      <a:endParaRPr lang="fr-FR" sz="1800" dirty="0">
                        <a:solidFill>
                          <a:schemeClr val="bg1"/>
                        </a:solidFill>
                        <a:latin typeface="Times New Roman"/>
                        <a:ea typeface="Times New Roman"/>
                        <a:cs typeface="Arial"/>
                      </a:endParaRPr>
                    </a:p>
                    <a:p>
                      <a:pPr marL="0" marR="0" algn="r" rtl="1">
                        <a:spcBef>
                          <a:spcPts val="0"/>
                        </a:spcBef>
                        <a:spcAft>
                          <a:spcPts val="0"/>
                        </a:spcAft>
                      </a:pPr>
                      <a:r>
                        <a:rPr lang="ar-SA" sz="1800" b="1" dirty="0" smtClean="0">
                          <a:solidFill>
                            <a:schemeClr val="bg1"/>
                          </a:solidFill>
                          <a:latin typeface="Times New Roman"/>
                          <a:ea typeface="Calibri"/>
                          <a:cs typeface="Arial"/>
                        </a:rPr>
                        <a:t>41</a:t>
                      </a:r>
                      <a:endParaRPr lang="fr-FR" sz="1800" dirty="0" smtClean="0">
                        <a:solidFill>
                          <a:schemeClr val="bg1"/>
                        </a:solidFill>
                        <a:latin typeface="Times New Roman"/>
                        <a:ea typeface="Times New Roman"/>
                        <a:cs typeface="Arial"/>
                      </a:endParaRPr>
                    </a:p>
                    <a:p>
                      <a:pPr marL="0" marR="0" algn="r" rtl="1">
                        <a:lnSpc>
                          <a:spcPct val="150000"/>
                        </a:lnSpc>
                        <a:spcBef>
                          <a:spcPts val="0"/>
                        </a:spcBef>
                        <a:spcAft>
                          <a:spcPts val="1200"/>
                        </a:spcAft>
                      </a:pPr>
                      <a:r>
                        <a:rPr lang="ar-SA" sz="1800" b="1" dirty="0" smtClean="0">
                          <a:solidFill>
                            <a:schemeClr val="bg1"/>
                          </a:solidFill>
                          <a:latin typeface="Times New Roman"/>
                          <a:ea typeface="Calibri"/>
                          <a:cs typeface="Arial"/>
                        </a:rPr>
                        <a:t>462</a:t>
                      </a:r>
                      <a:endParaRPr lang="ar-DZ" sz="1800" b="1" dirty="0" smtClean="0">
                        <a:solidFill>
                          <a:schemeClr val="bg1"/>
                        </a:solidFill>
                        <a:latin typeface="Times New Roman"/>
                        <a:ea typeface="Calibri"/>
                        <a:cs typeface="Arial"/>
                      </a:endParaRPr>
                    </a:p>
                    <a:p>
                      <a:pPr marL="0" marR="0" algn="r" rtl="1">
                        <a:lnSpc>
                          <a:spcPct val="150000"/>
                        </a:lnSpc>
                        <a:spcBef>
                          <a:spcPts val="0"/>
                        </a:spcBef>
                        <a:spcAft>
                          <a:spcPts val="0"/>
                        </a:spcAft>
                      </a:pPr>
                      <a:r>
                        <a:rPr lang="ar-SA" sz="1800" b="1" dirty="0" smtClean="0">
                          <a:solidFill>
                            <a:schemeClr val="bg1"/>
                          </a:solidFill>
                          <a:latin typeface="Times New Roman"/>
                          <a:ea typeface="Calibri"/>
                          <a:cs typeface="Arial"/>
                        </a:rPr>
                        <a:t>5</a:t>
                      </a:r>
                      <a:endParaRPr lang="fr-FR" sz="1800" dirty="0">
                        <a:solidFill>
                          <a:schemeClr val="bg1"/>
                        </a:solidFill>
                        <a:latin typeface="Times New Roman"/>
                        <a:ea typeface="Times New Roman"/>
                        <a:cs typeface="Arial"/>
                      </a:endParaRPr>
                    </a:p>
                    <a:p>
                      <a:pPr marL="0" marR="0" algn="r" rtl="1">
                        <a:spcBef>
                          <a:spcPts val="0"/>
                        </a:spcBef>
                        <a:spcAft>
                          <a:spcPts val="0"/>
                        </a:spcAft>
                      </a:pPr>
                      <a:r>
                        <a:rPr lang="ar-SA" sz="1800" b="1" dirty="0">
                          <a:solidFill>
                            <a:schemeClr val="bg1"/>
                          </a:solidFill>
                          <a:latin typeface="Times New Roman"/>
                          <a:ea typeface="Calibri"/>
                          <a:cs typeface="Arial"/>
                        </a:rPr>
                        <a:t>512</a:t>
                      </a:r>
                      <a:endParaRPr lang="fr-FR" sz="1800" dirty="0">
                        <a:solidFill>
                          <a:schemeClr val="bg1"/>
                        </a:solidFill>
                        <a:latin typeface="Times New Roman"/>
                        <a:ea typeface="Times New Roman"/>
                        <a:cs typeface="Arial"/>
                      </a:endParaRPr>
                    </a:p>
                    <a:p>
                      <a:pPr marL="0" marR="0" algn="r" rtl="1">
                        <a:spcBef>
                          <a:spcPts val="0"/>
                        </a:spcBef>
                        <a:spcAft>
                          <a:spcPts val="0"/>
                        </a:spcAft>
                      </a:pPr>
                      <a:r>
                        <a:rPr lang="ar-SA" sz="1800" b="1" dirty="0">
                          <a:solidFill>
                            <a:schemeClr val="bg1"/>
                          </a:solidFill>
                          <a:latin typeface="Times New Roman"/>
                          <a:ea typeface="Calibri"/>
                          <a:cs typeface="Arial"/>
                        </a:rPr>
                        <a:t>53</a:t>
                      </a:r>
                      <a:endParaRPr lang="fr-FR" sz="1800" dirty="0">
                        <a:solidFill>
                          <a:schemeClr val="bg1"/>
                        </a:solidFill>
                        <a:latin typeface="Times New Roman"/>
                        <a:ea typeface="Times New Roman"/>
                        <a:cs typeface="Arial"/>
                      </a:endParaRPr>
                    </a:p>
                  </a:txBody>
                  <a:tcPr marL="63068" marR="6306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96065">
                <a:tc>
                  <a:txBody>
                    <a:bodyPr/>
                    <a:lstStyle/>
                    <a:p>
                      <a:pPr marL="0" marR="0" algn="r" rtl="1">
                        <a:lnSpc>
                          <a:spcPct val="115000"/>
                        </a:lnSpc>
                        <a:spcBef>
                          <a:spcPts val="0"/>
                        </a:spcBef>
                        <a:spcAft>
                          <a:spcPts val="0"/>
                        </a:spcAft>
                      </a:pPr>
                      <a:r>
                        <a:rPr lang="ar-SA" sz="1800" b="1">
                          <a:solidFill>
                            <a:schemeClr val="bg1"/>
                          </a:solidFill>
                          <a:latin typeface="Times New Roman"/>
                          <a:ea typeface="Calibri"/>
                          <a:cs typeface="Arial"/>
                        </a:rPr>
                        <a:t>477270</a:t>
                      </a:r>
                      <a:endParaRPr lang="fr-FR" sz="1800">
                        <a:solidFill>
                          <a:schemeClr val="bg1"/>
                        </a:solidFill>
                        <a:latin typeface="Times New Roman"/>
                        <a:ea typeface="Times New Roman"/>
                        <a:cs typeface="Arial"/>
                      </a:endParaRPr>
                    </a:p>
                  </a:txBody>
                  <a:tcPr marL="63068" marR="6306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1">
                        <a:lnSpc>
                          <a:spcPct val="115000"/>
                        </a:lnSpc>
                        <a:spcBef>
                          <a:spcPts val="0"/>
                        </a:spcBef>
                        <a:spcAft>
                          <a:spcPts val="0"/>
                        </a:spcAft>
                      </a:pPr>
                      <a:r>
                        <a:rPr lang="ar-SA" sz="2400" b="1" dirty="0">
                          <a:solidFill>
                            <a:schemeClr val="bg1"/>
                          </a:solidFill>
                          <a:latin typeface="Times New Roman"/>
                          <a:ea typeface="Calibri"/>
                          <a:cs typeface="Arial"/>
                        </a:rPr>
                        <a:t>مجموع الخصوم</a:t>
                      </a:r>
                      <a:endParaRPr lang="fr-FR" sz="2400" dirty="0">
                        <a:solidFill>
                          <a:schemeClr val="bg1"/>
                        </a:solidFill>
                        <a:latin typeface="Times New Roman"/>
                        <a:ea typeface="Times New Roman"/>
                        <a:cs typeface="Arial"/>
                      </a:endParaRPr>
                    </a:p>
                  </a:txBody>
                  <a:tcPr marL="63068" marR="6306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1">
                        <a:lnSpc>
                          <a:spcPct val="115000"/>
                        </a:lnSpc>
                        <a:spcBef>
                          <a:spcPts val="0"/>
                        </a:spcBef>
                        <a:spcAft>
                          <a:spcPts val="0"/>
                        </a:spcAft>
                      </a:pPr>
                      <a:r>
                        <a:rPr lang="ar-SA" sz="1800" b="1">
                          <a:solidFill>
                            <a:schemeClr val="bg1"/>
                          </a:solidFill>
                          <a:latin typeface="Times New Roman"/>
                          <a:ea typeface="Calibri"/>
                          <a:cs typeface="Arial"/>
                        </a:rPr>
                        <a:t>/</a:t>
                      </a:r>
                      <a:endParaRPr lang="fr-FR" sz="1800">
                        <a:solidFill>
                          <a:schemeClr val="bg1"/>
                        </a:solidFill>
                        <a:latin typeface="Times New Roman"/>
                        <a:ea typeface="Times New Roman"/>
                        <a:cs typeface="Arial"/>
                      </a:endParaRPr>
                    </a:p>
                  </a:txBody>
                  <a:tcPr marL="63068" marR="6306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1">
                        <a:lnSpc>
                          <a:spcPct val="115000"/>
                        </a:lnSpc>
                        <a:spcBef>
                          <a:spcPts val="0"/>
                        </a:spcBef>
                        <a:spcAft>
                          <a:spcPts val="0"/>
                        </a:spcAft>
                      </a:pPr>
                      <a:r>
                        <a:rPr lang="ar-SA" sz="1800" b="1" dirty="0">
                          <a:solidFill>
                            <a:schemeClr val="bg1"/>
                          </a:solidFill>
                          <a:latin typeface="Times New Roman"/>
                          <a:ea typeface="Calibri"/>
                          <a:cs typeface="Arial"/>
                        </a:rPr>
                        <a:t>477270</a:t>
                      </a:r>
                      <a:endParaRPr lang="fr-FR" sz="1800" dirty="0">
                        <a:solidFill>
                          <a:schemeClr val="bg1"/>
                        </a:solidFill>
                        <a:latin typeface="Times New Roman"/>
                        <a:ea typeface="Times New Roman"/>
                        <a:cs typeface="Arial"/>
                      </a:endParaRPr>
                    </a:p>
                  </a:txBody>
                  <a:tcPr marL="63068" marR="6306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1">
                        <a:lnSpc>
                          <a:spcPct val="115000"/>
                        </a:lnSpc>
                        <a:spcBef>
                          <a:spcPts val="0"/>
                        </a:spcBef>
                        <a:spcAft>
                          <a:spcPts val="0"/>
                        </a:spcAft>
                      </a:pPr>
                      <a:r>
                        <a:rPr lang="ar-SA" sz="1800" b="1">
                          <a:solidFill>
                            <a:schemeClr val="bg1"/>
                          </a:solidFill>
                          <a:latin typeface="Times New Roman"/>
                          <a:ea typeface="Calibri"/>
                          <a:cs typeface="Arial"/>
                        </a:rPr>
                        <a:t>78990</a:t>
                      </a:r>
                      <a:endParaRPr lang="fr-FR" sz="1800">
                        <a:solidFill>
                          <a:schemeClr val="bg1"/>
                        </a:solidFill>
                        <a:latin typeface="Times New Roman"/>
                        <a:ea typeface="Times New Roman"/>
                        <a:cs typeface="Arial"/>
                      </a:endParaRPr>
                    </a:p>
                  </a:txBody>
                  <a:tcPr marL="63068" marR="6306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1">
                        <a:lnSpc>
                          <a:spcPct val="115000"/>
                        </a:lnSpc>
                        <a:spcBef>
                          <a:spcPts val="0"/>
                        </a:spcBef>
                        <a:spcAft>
                          <a:spcPts val="0"/>
                        </a:spcAft>
                      </a:pPr>
                      <a:r>
                        <a:rPr lang="ar-SA" sz="1800" b="1">
                          <a:solidFill>
                            <a:schemeClr val="bg1"/>
                          </a:solidFill>
                          <a:latin typeface="Times New Roman"/>
                          <a:ea typeface="Calibri"/>
                          <a:cs typeface="Arial"/>
                        </a:rPr>
                        <a:t>556260</a:t>
                      </a:r>
                      <a:endParaRPr lang="fr-FR" sz="1800">
                        <a:solidFill>
                          <a:schemeClr val="bg1"/>
                        </a:solidFill>
                        <a:latin typeface="Times New Roman"/>
                        <a:ea typeface="Times New Roman"/>
                        <a:cs typeface="Arial"/>
                      </a:endParaRPr>
                    </a:p>
                  </a:txBody>
                  <a:tcPr marL="63068" marR="6306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1">
                        <a:lnSpc>
                          <a:spcPct val="115000"/>
                        </a:lnSpc>
                        <a:spcBef>
                          <a:spcPts val="0"/>
                        </a:spcBef>
                        <a:spcAft>
                          <a:spcPts val="0"/>
                        </a:spcAft>
                      </a:pPr>
                      <a:r>
                        <a:rPr lang="ar-SA" sz="2400" b="1" dirty="0">
                          <a:solidFill>
                            <a:schemeClr val="bg1"/>
                          </a:solidFill>
                          <a:latin typeface="Times New Roman"/>
                          <a:ea typeface="Calibri"/>
                          <a:cs typeface="Arial"/>
                        </a:rPr>
                        <a:t>مجموع الأصول</a:t>
                      </a:r>
                      <a:endParaRPr lang="fr-FR" sz="2400" dirty="0">
                        <a:solidFill>
                          <a:schemeClr val="bg1"/>
                        </a:solidFill>
                        <a:latin typeface="Times New Roman"/>
                        <a:ea typeface="Times New Roman"/>
                        <a:cs typeface="Arial"/>
                      </a:endParaRPr>
                    </a:p>
                  </a:txBody>
                  <a:tcPr marL="63068" marR="6306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1">
                        <a:lnSpc>
                          <a:spcPct val="115000"/>
                        </a:lnSpc>
                        <a:spcBef>
                          <a:spcPts val="0"/>
                        </a:spcBef>
                        <a:spcAft>
                          <a:spcPts val="0"/>
                        </a:spcAft>
                      </a:pPr>
                      <a:r>
                        <a:rPr lang="ar-SA" sz="1800" b="1" dirty="0">
                          <a:solidFill>
                            <a:schemeClr val="bg1"/>
                          </a:solidFill>
                          <a:latin typeface="Times New Roman"/>
                          <a:ea typeface="Calibri"/>
                          <a:cs typeface="Arial"/>
                        </a:rPr>
                        <a:t>/</a:t>
                      </a:r>
                      <a:endParaRPr lang="fr-FR" sz="1800" dirty="0">
                        <a:solidFill>
                          <a:schemeClr val="bg1"/>
                        </a:solidFill>
                        <a:latin typeface="Times New Roman"/>
                        <a:ea typeface="Times New Roman"/>
                        <a:cs typeface="Arial"/>
                      </a:endParaRPr>
                    </a:p>
                  </a:txBody>
                  <a:tcPr marL="63068" marR="6306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2049" name="Rectangle 1"/>
          <p:cNvSpPr>
            <a:spLocks noChangeArrowheads="1"/>
          </p:cNvSpPr>
          <p:nvPr/>
        </p:nvSpPr>
        <p:spPr bwMode="auto">
          <a:xfrm>
            <a:off x="0" y="0"/>
            <a:ext cx="91440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DZ" sz="2800" b="1" i="0" u="none" strike="noStrike" cap="none" normalizeH="0" baseline="0" dirty="0" smtClean="0">
                <a:ln>
                  <a:noFill/>
                </a:ln>
                <a:solidFill>
                  <a:srgbClr val="FF0000"/>
                </a:solidFill>
                <a:effectLst/>
                <a:latin typeface="Arial" pitchFamily="34" charset="0"/>
                <a:ea typeface="Calibri" pitchFamily="34" charset="0"/>
                <a:cs typeface="Arial" pitchFamily="34" charset="0"/>
              </a:rPr>
              <a:t>تمرين: </a:t>
            </a:r>
            <a:r>
              <a:rPr kumimoji="0" lang="ar-SA" sz="2200" b="1" i="0" u="none" strike="noStrike" cap="none" normalizeH="0" baseline="0" dirty="0" smtClean="0">
                <a:ln>
                  <a:noFill/>
                </a:ln>
                <a:solidFill>
                  <a:schemeClr val="bg1"/>
                </a:solidFill>
                <a:effectLst/>
                <a:latin typeface="Arial" pitchFamily="34" charset="0"/>
                <a:ea typeface="Calibri" pitchFamily="34" charset="0"/>
                <a:cs typeface="Arial" pitchFamily="34" charset="0"/>
              </a:rPr>
              <a:t>تعطى </a:t>
            </a:r>
            <a:r>
              <a:rPr kumimoji="0" lang="ar-DZ" sz="2200" b="1" i="0" u="none" strike="noStrike" cap="none" normalizeH="0" baseline="0" dirty="0" smtClean="0">
                <a:ln>
                  <a:noFill/>
                </a:ln>
                <a:solidFill>
                  <a:schemeClr val="bg1"/>
                </a:solidFill>
                <a:effectLst/>
                <a:latin typeface="Arial" pitchFamily="34" charset="0"/>
                <a:ea typeface="Calibri" pitchFamily="34" charset="0"/>
                <a:cs typeface="Arial" pitchFamily="34" charset="0"/>
              </a:rPr>
              <a:t>ا</a:t>
            </a:r>
            <a:r>
              <a:rPr kumimoji="0" lang="ar-SA" sz="2200" b="1" i="0" u="none" strike="noStrike" cap="none" normalizeH="0" baseline="0" dirty="0" smtClean="0">
                <a:ln>
                  <a:noFill/>
                </a:ln>
                <a:solidFill>
                  <a:schemeClr val="bg1"/>
                </a:solidFill>
                <a:effectLst/>
                <a:latin typeface="Arial" pitchFamily="34" charset="0"/>
                <a:ea typeface="Calibri" pitchFamily="34" charset="0"/>
                <a:cs typeface="Arial" pitchFamily="34" charset="0"/>
              </a:rPr>
              <a:t>لميزانية المالية لمؤسس</a:t>
            </a:r>
            <a:r>
              <a:rPr kumimoji="0" lang="ar-DZ" sz="2200" b="1" i="0" u="none" strike="noStrike" cap="none" normalizeH="0" baseline="0" dirty="0" smtClean="0">
                <a:ln>
                  <a:noFill/>
                </a:ln>
                <a:solidFill>
                  <a:schemeClr val="bg1"/>
                </a:solidFill>
                <a:effectLst/>
                <a:latin typeface="Arial" pitchFamily="34" charset="0"/>
                <a:ea typeface="Calibri" pitchFamily="34" charset="0"/>
                <a:cs typeface="Arial" pitchFamily="34" charset="0"/>
              </a:rPr>
              <a:t>ة</a:t>
            </a:r>
            <a:r>
              <a:rPr kumimoji="0" lang="ar-DZ" sz="2200" b="1" i="0" u="none" strike="noStrike" cap="none" normalizeH="0" dirty="0" smtClean="0">
                <a:ln>
                  <a:noFill/>
                </a:ln>
                <a:solidFill>
                  <a:schemeClr val="bg1"/>
                </a:solidFill>
                <a:effectLst/>
                <a:latin typeface="Arial" pitchFamily="34" charset="0"/>
                <a:ea typeface="Calibri" pitchFamily="34" charset="0"/>
                <a:cs typeface="Arial" pitchFamily="34" charset="0"/>
              </a:rPr>
              <a:t> </a:t>
            </a:r>
            <a:r>
              <a:rPr kumimoji="0" lang="ar-SA" sz="2200" b="1" i="0" u="none" strike="noStrike" cap="none" normalizeH="0" baseline="0" dirty="0" smtClean="0">
                <a:ln>
                  <a:noFill/>
                </a:ln>
                <a:solidFill>
                  <a:schemeClr val="bg1"/>
                </a:solidFill>
                <a:effectLst/>
                <a:latin typeface="Arial" pitchFamily="34" charset="0"/>
                <a:ea typeface="Calibri" pitchFamily="34" charset="0"/>
                <a:cs typeface="Arial" pitchFamily="34" charset="0"/>
              </a:rPr>
              <a:t>تجارية في </a:t>
            </a:r>
            <a:r>
              <a:rPr kumimoji="0" lang="ar-SA" sz="2200" b="1" i="0" u="none" strike="noStrike" cap="none" normalizeH="0" baseline="0" dirty="0" smtClean="0">
                <a:ln>
                  <a:noFill/>
                </a:ln>
                <a:solidFill>
                  <a:srgbClr val="FF0000"/>
                </a:solidFill>
                <a:effectLst/>
                <a:latin typeface="Arial" pitchFamily="34" charset="0"/>
                <a:ea typeface="Calibri" pitchFamily="34" charset="0"/>
                <a:cs typeface="Arial" pitchFamily="34" charset="0"/>
              </a:rPr>
              <a:t>نهاية العام الثاني </a:t>
            </a:r>
            <a:r>
              <a:rPr kumimoji="0" lang="ar-SA" sz="2200" b="1" i="0" u="none" strike="noStrike" cap="none" normalizeH="0" baseline="0" dirty="0" smtClean="0">
                <a:ln>
                  <a:noFill/>
                </a:ln>
                <a:solidFill>
                  <a:schemeClr val="bg1"/>
                </a:solidFill>
                <a:effectLst/>
                <a:latin typeface="Arial" pitchFamily="34" charset="0"/>
                <a:ea typeface="Calibri" pitchFamily="34" charset="0"/>
                <a:cs typeface="Arial" pitchFamily="34" charset="0"/>
              </a:rPr>
              <a:t>من نشاطها 31/21/2019:</a:t>
            </a:r>
            <a:endParaRPr kumimoji="0" lang="ar-SA" sz="2200" b="1" i="0" u="none" strike="noStrike" cap="none" normalizeH="0" baseline="0" dirty="0" smtClean="0">
              <a:ln>
                <a:noFill/>
              </a:ln>
              <a:solidFill>
                <a:schemeClr val="bg1"/>
              </a:solidFill>
              <a:effectLst/>
              <a:latin typeface="Arial" pitchFamily="34" charset="0"/>
              <a:cs typeface="Arial" pitchFamily="34" charset="0"/>
            </a:endParaRPr>
          </a:p>
        </p:txBody>
      </p:sp>
    </p:spTree>
  </p:cSld>
  <p:clrMapOvr>
    <a:masterClrMapping/>
  </p:clrMapOvr>
  <p:transition>
    <p:wipe dir="d"/>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52400" y="685800"/>
            <a:ext cx="8763000" cy="4648200"/>
          </a:xfrm>
        </p:spPr>
        <p:txBody>
          <a:bodyPr/>
          <a:lstStyle/>
          <a:p>
            <a:pPr marL="12700" lvl="0" indent="-12700" algn="just" rtl="1">
              <a:buClr>
                <a:srgbClr val="FF0000"/>
              </a:buClr>
              <a:buSzPct val="100000"/>
              <a:buFont typeface="Wingdings" pitchFamily="2" charset="2"/>
              <a:buChar char="§"/>
            </a:pPr>
            <a:r>
              <a:rPr lang="ar-DZ" sz="3200" b="1" dirty="0" smtClean="0">
                <a:solidFill>
                  <a:srgbClr val="FF0000"/>
                </a:solidFill>
              </a:rPr>
              <a:t> احتياج رأس المال العامل الإجمالي </a:t>
            </a:r>
            <a:r>
              <a:rPr lang="fr-FR" sz="3200" b="1" dirty="0" smtClean="0">
                <a:solidFill>
                  <a:srgbClr val="FF0000"/>
                </a:solidFill>
              </a:rPr>
              <a:t>(</a:t>
            </a:r>
            <a:r>
              <a:rPr lang="fr-FR" sz="3200" b="1" dirty="0" err="1" smtClean="0">
                <a:solidFill>
                  <a:srgbClr val="FF0000"/>
                </a:solidFill>
              </a:rPr>
              <a:t>BFRg</a:t>
            </a:r>
            <a:r>
              <a:rPr lang="fr-FR" sz="3200" b="1" dirty="0" smtClean="0">
                <a:solidFill>
                  <a:srgbClr val="FF0000"/>
                </a:solidFill>
              </a:rPr>
              <a:t>) </a:t>
            </a:r>
            <a:r>
              <a:rPr lang="ar-DZ" sz="3200" b="1" dirty="0" smtClean="0">
                <a:solidFill>
                  <a:srgbClr val="FF0000"/>
                </a:solidFill>
              </a:rPr>
              <a:t>:</a:t>
            </a:r>
            <a:endParaRPr lang="fr-FR" sz="3200" b="1" dirty="0" smtClean="0">
              <a:solidFill>
                <a:srgbClr val="FF0000"/>
              </a:solidFill>
            </a:endParaRPr>
          </a:p>
          <a:p>
            <a:pPr marL="0" indent="0" algn="just">
              <a:buNone/>
            </a:pPr>
            <a:r>
              <a:rPr lang="fr-FR" b="1" dirty="0" err="1" smtClean="0">
                <a:solidFill>
                  <a:schemeClr val="bg1"/>
                </a:solidFill>
              </a:rPr>
              <a:t>BFRg</a:t>
            </a:r>
            <a:r>
              <a:rPr lang="fr-FR" b="1" dirty="0" smtClean="0">
                <a:solidFill>
                  <a:schemeClr val="bg1"/>
                </a:solidFill>
              </a:rPr>
              <a:t> = </a:t>
            </a:r>
            <a:r>
              <a:rPr lang="fr-FR" b="1" dirty="0" err="1" smtClean="0">
                <a:solidFill>
                  <a:schemeClr val="bg1"/>
                </a:solidFill>
              </a:rPr>
              <a:t>BFR</a:t>
            </a:r>
            <a:r>
              <a:rPr lang="fr-FR" b="1" baseline="-25000" dirty="0" err="1" smtClean="0">
                <a:solidFill>
                  <a:schemeClr val="bg1"/>
                </a:solidFill>
              </a:rPr>
              <a:t>ex</a:t>
            </a:r>
            <a:r>
              <a:rPr lang="fr-FR" b="1" dirty="0" smtClean="0">
                <a:solidFill>
                  <a:schemeClr val="bg1"/>
                </a:solidFill>
              </a:rPr>
              <a:t>+ </a:t>
            </a:r>
            <a:r>
              <a:rPr lang="fr-FR" b="1" dirty="0" err="1" smtClean="0">
                <a:solidFill>
                  <a:schemeClr val="bg1"/>
                </a:solidFill>
              </a:rPr>
              <a:t>BFR</a:t>
            </a:r>
            <a:r>
              <a:rPr lang="fr-FR" b="1" baseline="-25000" dirty="0" err="1" smtClean="0">
                <a:solidFill>
                  <a:schemeClr val="bg1"/>
                </a:solidFill>
              </a:rPr>
              <a:t>hex</a:t>
            </a:r>
            <a:r>
              <a:rPr lang="fr-FR" b="1" dirty="0" smtClean="0">
                <a:solidFill>
                  <a:schemeClr val="bg1"/>
                </a:solidFill>
              </a:rPr>
              <a:t>= 84160 +( -131010</a:t>
            </a:r>
            <a:r>
              <a:rPr lang="fr-FR" b="1" dirty="0" smtClean="0">
                <a:solidFill>
                  <a:srgbClr val="FF0000"/>
                </a:solidFill>
              </a:rPr>
              <a:t>)= - 46850 &lt; 0</a:t>
            </a:r>
            <a:endParaRPr lang="ar-DZ" b="1" dirty="0" smtClean="0">
              <a:solidFill>
                <a:srgbClr val="FF0000"/>
              </a:solidFill>
            </a:endParaRPr>
          </a:p>
          <a:p>
            <a:pPr marL="0" indent="0" algn="just">
              <a:buNone/>
            </a:pPr>
            <a:endParaRPr lang="fr-FR" b="1" dirty="0" smtClean="0">
              <a:solidFill>
                <a:srgbClr val="FF0000"/>
              </a:solidFill>
            </a:endParaRPr>
          </a:p>
          <a:p>
            <a:pPr marL="0" indent="0" algn="just" rtl="1">
              <a:buNone/>
            </a:pPr>
            <a:r>
              <a:rPr lang="ar-DZ" sz="3200" b="1" dirty="0" smtClean="0">
                <a:solidFill>
                  <a:srgbClr val="FF0000"/>
                </a:solidFill>
              </a:rPr>
              <a:t>تعليق:</a:t>
            </a:r>
          </a:p>
          <a:p>
            <a:pPr marL="0" indent="0" algn="just" rtl="1">
              <a:buNone/>
            </a:pPr>
            <a:r>
              <a:rPr lang="ar-DZ" b="1" dirty="0" smtClean="0">
                <a:solidFill>
                  <a:schemeClr val="bg1"/>
                </a:solidFill>
              </a:rPr>
              <a:t> إن الأنشطة الاستثنائية ( خارج الاستغلال) تولد مورد ماليا، أي -131010، يغطي بالكامل الاحتياج الذي يتطلبه النشاط العادي، أي +84160، ويبقى مورد إضافي 46850، يستخدم في مجالات أخرى، لكن بما أن مصدره أنشطة استثنائية، فإنه يبقى غير مضمون للسنوات القادمة، وبالتالي يجب عدم الاعتماد عليه( المورد الاستثنائي لا يكفي لتغطية الاحتياج العادي).</a:t>
            </a:r>
            <a:endParaRPr lang="fr-FR" b="1" dirty="0" smtClean="0">
              <a:solidFill>
                <a:schemeClr val="bg1"/>
              </a:solidFill>
            </a:endParaRPr>
          </a:p>
          <a:p>
            <a:pPr algn="just">
              <a:buNone/>
            </a:pPr>
            <a:endParaRPr lang="fr-FR" b="1" dirty="0">
              <a:solidFill>
                <a:schemeClr val="bg1"/>
              </a:solidFill>
            </a:endParaRPr>
          </a:p>
        </p:txBody>
      </p:sp>
    </p:spTree>
  </p:cSld>
  <p:clrMapOvr>
    <a:masterClrMapping/>
  </p:clrMapOvr>
  <p:transition>
    <p:wheel/>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28600" y="381000"/>
            <a:ext cx="8686800" cy="6477000"/>
          </a:xfrm>
        </p:spPr>
        <p:txBody>
          <a:bodyPr>
            <a:noAutofit/>
          </a:bodyPr>
          <a:lstStyle/>
          <a:p>
            <a:pPr marL="12700" lvl="0" indent="-12700" algn="just" rtl="1">
              <a:buNone/>
            </a:pPr>
            <a:r>
              <a:rPr lang="ar-DZ" b="1" dirty="0" smtClean="0">
                <a:solidFill>
                  <a:srgbClr val="FF0000"/>
                </a:solidFill>
              </a:rPr>
              <a:t>الخزينة الصافية </a:t>
            </a:r>
            <a:r>
              <a:rPr lang="fr-FR" b="1" dirty="0" smtClean="0">
                <a:solidFill>
                  <a:srgbClr val="FF0000"/>
                </a:solidFill>
              </a:rPr>
              <a:t>Trésorerie nette(TN)</a:t>
            </a:r>
            <a:r>
              <a:rPr lang="ar-DZ" b="1" dirty="0" smtClean="0">
                <a:solidFill>
                  <a:srgbClr val="FF0000"/>
                </a:solidFill>
              </a:rPr>
              <a:t>:</a:t>
            </a:r>
            <a:endParaRPr lang="fr-FR" b="1" dirty="0" smtClean="0">
              <a:solidFill>
                <a:srgbClr val="FF0000"/>
              </a:solidFill>
            </a:endParaRPr>
          </a:p>
          <a:p>
            <a:pPr marL="12700" indent="-12700" rtl="1">
              <a:buNone/>
            </a:pPr>
            <a:r>
              <a:rPr lang="ar-DZ" b="1" dirty="0" smtClean="0">
                <a:solidFill>
                  <a:srgbClr val="FF0000"/>
                </a:solidFill>
              </a:rPr>
              <a:t>ط 1 :                 </a:t>
            </a:r>
            <a:r>
              <a:rPr lang="fr-FR" b="1" dirty="0" smtClean="0">
                <a:solidFill>
                  <a:schemeClr val="bg1"/>
                </a:solidFill>
              </a:rPr>
              <a:t>TN = E</a:t>
            </a:r>
            <a:r>
              <a:rPr lang="fr-FR" b="1" baseline="-25000" dirty="0" smtClean="0">
                <a:solidFill>
                  <a:schemeClr val="bg1"/>
                </a:solidFill>
              </a:rPr>
              <a:t>T</a:t>
            </a:r>
            <a:r>
              <a:rPr lang="fr-FR" b="1" dirty="0" smtClean="0">
                <a:solidFill>
                  <a:schemeClr val="bg1"/>
                </a:solidFill>
              </a:rPr>
              <a:t> – R</a:t>
            </a:r>
            <a:r>
              <a:rPr lang="fr-FR" b="1" baseline="-25000" dirty="0" smtClean="0">
                <a:solidFill>
                  <a:schemeClr val="bg1"/>
                </a:solidFill>
              </a:rPr>
              <a:t>T</a:t>
            </a:r>
            <a:r>
              <a:rPr lang="fr-FR" b="1" dirty="0" smtClean="0">
                <a:solidFill>
                  <a:schemeClr val="bg1"/>
                </a:solidFill>
              </a:rPr>
              <a:t>= 13250 – 7000 = </a:t>
            </a:r>
            <a:r>
              <a:rPr lang="fr-FR" b="1" dirty="0" smtClean="0">
                <a:solidFill>
                  <a:srgbClr val="FF0000"/>
                </a:solidFill>
              </a:rPr>
              <a:t>6250&gt; 0.   </a:t>
            </a:r>
          </a:p>
          <a:p>
            <a:pPr marL="12700" indent="-12700" rtl="1">
              <a:buNone/>
            </a:pPr>
            <a:r>
              <a:rPr lang="ar-DZ" b="1" dirty="0" smtClean="0">
                <a:solidFill>
                  <a:srgbClr val="FF0000"/>
                </a:solidFill>
              </a:rPr>
              <a:t>ط 2:   </a:t>
            </a:r>
            <a:r>
              <a:rPr lang="fr-FR" b="1" dirty="0" smtClean="0">
                <a:solidFill>
                  <a:schemeClr val="bg1"/>
                </a:solidFill>
              </a:rPr>
              <a:t>TN= </a:t>
            </a:r>
            <a:r>
              <a:rPr lang="fr-FR" b="1" dirty="0" err="1" smtClean="0">
                <a:solidFill>
                  <a:schemeClr val="bg1"/>
                </a:solidFill>
              </a:rPr>
              <a:t>FRNg</a:t>
            </a:r>
            <a:r>
              <a:rPr lang="fr-FR" b="1" dirty="0" smtClean="0">
                <a:solidFill>
                  <a:schemeClr val="bg1"/>
                </a:solidFill>
              </a:rPr>
              <a:t> – </a:t>
            </a:r>
            <a:r>
              <a:rPr lang="fr-FR" b="1" dirty="0" err="1" smtClean="0">
                <a:solidFill>
                  <a:schemeClr val="bg1"/>
                </a:solidFill>
              </a:rPr>
              <a:t>BFRg</a:t>
            </a:r>
            <a:r>
              <a:rPr lang="fr-FR" b="1" dirty="0" smtClean="0">
                <a:solidFill>
                  <a:schemeClr val="bg1"/>
                </a:solidFill>
              </a:rPr>
              <a:t>= (- 40600)-( -46850)= </a:t>
            </a:r>
            <a:r>
              <a:rPr lang="fr-FR" b="1" dirty="0" smtClean="0">
                <a:solidFill>
                  <a:srgbClr val="FF0000"/>
                </a:solidFill>
              </a:rPr>
              <a:t>6250&gt; 0</a:t>
            </a:r>
          </a:p>
          <a:p>
            <a:pPr marL="12700" indent="-12700" algn="just" rtl="1">
              <a:buNone/>
            </a:pPr>
            <a:r>
              <a:rPr lang="ar-DZ" b="1" dirty="0" smtClean="0">
                <a:solidFill>
                  <a:srgbClr val="FF0000"/>
                </a:solidFill>
              </a:rPr>
              <a:t>حيث: </a:t>
            </a:r>
            <a:r>
              <a:rPr lang="fr-FR" b="1" dirty="0" smtClean="0">
                <a:solidFill>
                  <a:schemeClr val="bg1"/>
                </a:solidFill>
              </a:rPr>
              <a:t>E</a:t>
            </a:r>
            <a:r>
              <a:rPr lang="fr-FR" b="1" baseline="-25000" dirty="0" smtClean="0">
                <a:solidFill>
                  <a:schemeClr val="bg1"/>
                </a:solidFill>
              </a:rPr>
              <a:t>T </a:t>
            </a:r>
            <a:r>
              <a:rPr lang="ar-DZ" b="1" dirty="0" smtClean="0">
                <a:solidFill>
                  <a:schemeClr val="bg1"/>
                </a:solidFill>
              </a:rPr>
              <a:t> استخدامات الخزينة </a:t>
            </a:r>
            <a:r>
              <a:rPr lang="fr-FR" b="1" dirty="0" smtClean="0">
                <a:solidFill>
                  <a:schemeClr val="bg1"/>
                </a:solidFill>
              </a:rPr>
              <a:t>Emplois de trésorerie </a:t>
            </a:r>
            <a:endParaRPr lang="ar-DZ" b="1" dirty="0" smtClean="0">
              <a:solidFill>
                <a:schemeClr val="bg1"/>
              </a:solidFill>
            </a:endParaRPr>
          </a:p>
          <a:p>
            <a:pPr marL="12700" indent="-12700" algn="just" rtl="1">
              <a:buNone/>
            </a:pPr>
            <a:r>
              <a:rPr lang="ar-DZ" b="1" dirty="0" smtClean="0">
                <a:solidFill>
                  <a:schemeClr val="bg1"/>
                </a:solidFill>
              </a:rPr>
              <a:t>       </a:t>
            </a:r>
            <a:r>
              <a:rPr lang="fr-FR" b="1" dirty="0" smtClean="0">
                <a:solidFill>
                  <a:schemeClr val="bg1"/>
                </a:solidFill>
              </a:rPr>
              <a:t>R</a:t>
            </a:r>
            <a:r>
              <a:rPr lang="fr-FR" b="1" baseline="-25000" dirty="0" smtClean="0">
                <a:solidFill>
                  <a:schemeClr val="bg1"/>
                </a:solidFill>
              </a:rPr>
              <a:t>T </a:t>
            </a:r>
            <a:r>
              <a:rPr lang="ar-DZ" b="1" dirty="0" smtClean="0">
                <a:solidFill>
                  <a:schemeClr val="bg1"/>
                </a:solidFill>
              </a:rPr>
              <a:t> خزينة </a:t>
            </a:r>
            <a:r>
              <a:rPr lang="fr-FR" b="1" dirty="0" smtClean="0">
                <a:solidFill>
                  <a:schemeClr val="bg1"/>
                </a:solidFill>
              </a:rPr>
              <a:t>Ressources de trésorerie</a:t>
            </a:r>
          </a:p>
          <a:p>
            <a:pPr marL="12700" indent="-12700" algn="just" rtl="1">
              <a:buNone/>
            </a:pPr>
            <a:r>
              <a:rPr lang="ar-DZ" b="1" dirty="0" smtClean="0">
                <a:solidFill>
                  <a:srgbClr val="FF0000"/>
                </a:solidFill>
              </a:rPr>
              <a:t>تعليق: </a:t>
            </a:r>
          </a:p>
          <a:p>
            <a:pPr marL="12700" indent="-12700" algn="just" rtl="1">
              <a:buNone/>
            </a:pPr>
            <a:r>
              <a:rPr lang="ar-DZ" b="1" dirty="0" smtClean="0">
                <a:solidFill>
                  <a:srgbClr val="FF0000"/>
                </a:solidFill>
              </a:rPr>
              <a:t>    </a:t>
            </a:r>
            <a:r>
              <a:rPr lang="ar-DZ" b="1" dirty="0" smtClean="0">
                <a:solidFill>
                  <a:schemeClr val="bg1"/>
                </a:solidFill>
              </a:rPr>
              <a:t>الخزينة موجبة، وهي وضعية جيدة، وتعني أن النقدية وما في حكمها الموجودة في خزائن وحسابات جارية للمؤسسة، تكفي لتغطية </a:t>
            </a:r>
            <a:r>
              <a:rPr lang="ar-DZ" b="1" dirty="0" err="1" smtClean="0">
                <a:solidFill>
                  <a:schemeClr val="bg1"/>
                </a:solidFill>
              </a:rPr>
              <a:t>الاعتمادات</a:t>
            </a:r>
            <a:r>
              <a:rPr lang="ar-DZ" b="1" dirty="0" smtClean="0">
                <a:solidFill>
                  <a:schemeClr val="bg1"/>
                </a:solidFill>
              </a:rPr>
              <a:t> البنكية الجارية، ويبقى فائض صافي 6250 يبقى في الخزينة، </a:t>
            </a:r>
            <a:endParaRPr lang="fr-FR" b="1" dirty="0" smtClean="0">
              <a:solidFill>
                <a:schemeClr val="bg1"/>
              </a:solidFill>
            </a:endParaRPr>
          </a:p>
          <a:p>
            <a:pPr marL="12700" indent="-12700" algn="just" rtl="1">
              <a:buNone/>
            </a:pPr>
            <a:r>
              <a:rPr lang="ar-DZ" b="1" dirty="0" smtClean="0">
                <a:solidFill>
                  <a:schemeClr val="bg1"/>
                </a:solidFill>
              </a:rPr>
              <a:t>    كما يمكن تفسيرها من خلال نشاط </a:t>
            </a:r>
            <a:r>
              <a:rPr lang="ar-DZ" b="1" dirty="0" err="1" smtClean="0">
                <a:solidFill>
                  <a:schemeClr val="bg1"/>
                </a:solidFill>
              </a:rPr>
              <a:t>خ</a:t>
            </a:r>
            <a:r>
              <a:rPr lang="ar-DZ" b="1" dirty="0" smtClean="0">
                <a:solidFill>
                  <a:schemeClr val="bg1"/>
                </a:solidFill>
              </a:rPr>
              <a:t> الاستغلال، الذي يولد مورد كبير يكفي لتغطية الاحتياج المالي للنشاط العادي (الاستغلال)، ويبقى موردا آخرا يوجه لتمويل النقص في رأس المال العامل، وبعد ذلك يبقى فائض يبقى في الخزينة يساوي </a:t>
            </a:r>
            <a:r>
              <a:rPr lang="ar-DZ" b="1" dirty="0" smtClean="0">
                <a:solidFill>
                  <a:srgbClr val="FF0000"/>
                </a:solidFill>
              </a:rPr>
              <a:t>6250</a:t>
            </a:r>
            <a:r>
              <a:rPr lang="ar-DZ" b="1" dirty="0" smtClean="0">
                <a:solidFill>
                  <a:schemeClr val="bg1"/>
                </a:solidFill>
              </a:rPr>
              <a:t>.</a:t>
            </a:r>
            <a:endParaRPr lang="fr-FR" b="1" dirty="0" smtClean="0">
              <a:solidFill>
                <a:schemeClr val="bg1"/>
              </a:solidFill>
            </a:endParaRPr>
          </a:p>
          <a:p>
            <a:pPr algn="just">
              <a:buNone/>
            </a:pPr>
            <a:endParaRPr lang="fr-FR" b="1" dirty="0">
              <a:solidFill>
                <a:schemeClr val="bg1"/>
              </a:solidFill>
            </a:endParaRPr>
          </a:p>
        </p:txBody>
      </p:sp>
    </p:spTree>
  </p:cSld>
  <p:clrMapOvr>
    <a:masterClrMapping/>
  </p:clrMapOvr>
  <p:transition>
    <p:wheel spokes="8"/>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1" name="Rectangle 1"/>
          <p:cNvSpPr>
            <a:spLocks noChangeArrowheads="1"/>
          </p:cNvSpPr>
          <p:nvPr/>
        </p:nvSpPr>
        <p:spPr bwMode="auto">
          <a:xfrm>
            <a:off x="304800" y="457200"/>
            <a:ext cx="8534400" cy="569386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tab pos="103188" algn="r"/>
                <a:tab pos="193675" algn="r"/>
              </a:tabLst>
            </a:pPr>
            <a:r>
              <a:rPr kumimoji="0" lang="ar-SA" sz="2800" b="1" i="0" u="sng" strike="noStrike" cap="none" normalizeH="0" baseline="0" dirty="0" smtClean="0">
                <a:ln>
                  <a:noFill/>
                </a:ln>
                <a:solidFill>
                  <a:schemeClr val="bg1"/>
                </a:solidFill>
                <a:effectLst/>
                <a:latin typeface="Arial" pitchFamily="34" charset="0"/>
                <a:ea typeface="Calibri" pitchFamily="34" charset="0"/>
                <a:cs typeface="Arial" pitchFamily="34" charset="0"/>
              </a:rPr>
              <a:t>معلومات إضافية</a:t>
            </a:r>
            <a:r>
              <a:rPr kumimoji="0" lang="fr-FR" sz="2800" b="1" i="0" u="sng" strike="noStrike" cap="none" normalizeH="0" baseline="0" dirty="0" smtClean="0">
                <a:ln>
                  <a:noFill/>
                </a:ln>
                <a:solidFill>
                  <a:schemeClr val="bg1"/>
                </a:solidFill>
                <a:effectLst/>
                <a:latin typeface="Arial" pitchFamily="34" charset="0"/>
                <a:ea typeface="Calibri" pitchFamily="34" charset="0"/>
                <a:cs typeface="Arial" pitchFamily="34" charset="0"/>
              </a:rPr>
              <a:t>:</a:t>
            </a:r>
            <a:endParaRPr kumimoji="0" lang="fr-FR" sz="2800" b="1" i="0" u="none" strike="noStrike" cap="none" normalizeH="0" baseline="0" dirty="0" smtClean="0">
              <a:ln>
                <a:noFill/>
              </a:ln>
              <a:solidFill>
                <a:schemeClr val="bg1"/>
              </a:solidFill>
              <a:effectLst/>
              <a:latin typeface="Arial" pitchFamily="34" charset="0"/>
              <a:cs typeface="Arial" pitchFamily="34" charset="0"/>
            </a:endParaRPr>
          </a:p>
          <a:p>
            <a:pPr marL="0" marR="0" lvl="0" indent="0" algn="ctr" defTabSz="914400" rtl="1" eaLnBrk="0" fontAlgn="base" latinLnBrk="0" hangingPunct="0">
              <a:lnSpc>
                <a:spcPct val="100000"/>
              </a:lnSpc>
              <a:spcBef>
                <a:spcPct val="0"/>
              </a:spcBef>
              <a:spcAft>
                <a:spcPct val="0"/>
              </a:spcAft>
              <a:buClrTx/>
              <a:buSzTx/>
            </a:pPr>
            <a:r>
              <a:rPr kumimoji="0" lang="ar-DZ" sz="2400" b="1" i="0" u="none" strike="noStrike" cap="none" normalizeH="0" baseline="0" dirty="0" smtClean="0">
                <a:ln>
                  <a:noFill/>
                </a:ln>
                <a:solidFill>
                  <a:srgbClr val="FF0000"/>
                </a:solidFill>
                <a:effectLst/>
                <a:latin typeface="Arial" pitchFamily="34" charset="0"/>
                <a:ea typeface="Calibri" pitchFamily="34" charset="0"/>
                <a:cs typeface="Arial" pitchFamily="34" charset="0"/>
              </a:rPr>
              <a:t>1. </a:t>
            </a:r>
            <a:r>
              <a:rPr kumimoji="0" lang="ar-SA" sz="2400" b="1" i="0" u="none" strike="noStrike" cap="none" normalizeH="0" baseline="0" dirty="0" smtClean="0">
                <a:ln>
                  <a:noFill/>
                </a:ln>
                <a:solidFill>
                  <a:schemeClr val="bg1"/>
                </a:solidFill>
                <a:effectLst/>
                <a:latin typeface="Arial" pitchFamily="34" charset="0"/>
                <a:ea typeface="Calibri" pitchFamily="34" charset="0"/>
                <a:cs typeface="Arial" pitchFamily="34" charset="0"/>
              </a:rPr>
              <a:t>المؤسسة مع بداية نشاطها في 01/01/2018، حصلت على شاحنة عن طريق عقد تمويل إيجاري، </a:t>
            </a:r>
            <a:r>
              <a:rPr kumimoji="0" lang="ar-SA" sz="2400" b="1" i="0" u="none" strike="noStrike" cap="none" normalizeH="0" baseline="0" dirty="0" smtClean="0">
                <a:ln>
                  <a:noFill/>
                </a:ln>
                <a:solidFill>
                  <a:srgbClr val="FF0000"/>
                </a:solidFill>
                <a:effectLst/>
                <a:latin typeface="Arial" pitchFamily="34" charset="0"/>
                <a:ea typeface="Calibri" pitchFamily="34" charset="0"/>
                <a:cs typeface="Arial" pitchFamily="34" charset="0"/>
              </a:rPr>
              <a:t>ولم تسجله محاسبيا</a:t>
            </a:r>
            <a:r>
              <a:rPr kumimoji="0" lang="ar-SA" sz="2400" b="1" i="0" u="none" strike="noStrike" cap="none" normalizeH="0" baseline="0" dirty="0" smtClean="0">
                <a:ln>
                  <a:noFill/>
                </a:ln>
                <a:solidFill>
                  <a:schemeClr val="bg1"/>
                </a:solidFill>
                <a:effectLst/>
                <a:latin typeface="Arial" pitchFamily="34" charset="0"/>
                <a:ea typeface="Calibri" pitchFamily="34" charset="0"/>
                <a:cs typeface="Arial" pitchFamily="34" charset="0"/>
              </a:rPr>
              <a:t>، وفيما يلي المعلومات المتعلقة بهذا العقد</a:t>
            </a:r>
            <a:r>
              <a:rPr kumimoji="0" lang="fr-FR" sz="2400" b="1" i="0" u="none" strike="noStrike" cap="none" normalizeH="0" baseline="0" dirty="0" smtClean="0">
                <a:ln>
                  <a:noFill/>
                </a:ln>
                <a:solidFill>
                  <a:schemeClr val="bg1"/>
                </a:solidFill>
                <a:effectLst/>
                <a:latin typeface="Arial" pitchFamily="34" charset="0"/>
                <a:ea typeface="Calibri" pitchFamily="34" charset="0"/>
                <a:cs typeface="Arial" pitchFamily="34" charset="0"/>
              </a:rPr>
              <a:t>:</a:t>
            </a:r>
            <a:r>
              <a:rPr kumimoji="0" lang="ar-SA" sz="2400" b="1" i="0" u="none" strike="noStrike" cap="none" normalizeH="0" baseline="0" dirty="0" smtClean="0">
                <a:ln>
                  <a:noFill/>
                </a:ln>
                <a:solidFill>
                  <a:schemeClr val="bg1"/>
                </a:solidFill>
                <a:effectLst/>
                <a:latin typeface="Arial" pitchFamily="34" charset="0"/>
                <a:ea typeface="Calibri" pitchFamily="34" charset="0"/>
                <a:cs typeface="Arial" pitchFamily="34" charset="0"/>
              </a:rPr>
              <a:t>                                            </a:t>
            </a:r>
            <a:r>
              <a:rPr kumimoji="0" lang="ar-SA" sz="2400" b="1" i="0" u="none" strike="noStrike" cap="none" normalizeH="0" baseline="0" dirty="0" smtClean="0">
                <a:ln>
                  <a:noFill/>
                </a:ln>
                <a:solidFill>
                  <a:srgbClr val="FF0000"/>
                </a:solidFill>
                <a:effectLst/>
                <a:latin typeface="Arial" pitchFamily="34" charset="0"/>
                <a:ea typeface="Calibri" pitchFamily="34" charset="0"/>
                <a:cs typeface="Arial" pitchFamily="34" charset="0"/>
              </a:rPr>
              <a:t>(ح/ 167 ديون مترتبة على عقد إيجار تمويلي</a:t>
            </a:r>
            <a:r>
              <a:rPr kumimoji="0" lang="ar-SA" sz="2400" b="1" i="0" u="none" strike="noStrike" cap="none" normalizeH="0" baseline="0" dirty="0" smtClean="0">
                <a:ln>
                  <a:noFill/>
                </a:ln>
                <a:solidFill>
                  <a:srgbClr val="FF0000"/>
                </a:solidFill>
                <a:effectLst/>
                <a:latin typeface="Calibri" pitchFamily="34" charset="0"/>
                <a:ea typeface="Calibri" pitchFamily="34" charset="0"/>
                <a:cs typeface="Arial" pitchFamily="34" charset="0"/>
              </a:rPr>
              <a:t>)</a:t>
            </a:r>
            <a:endParaRPr kumimoji="0" lang="fr-FR" sz="2400" b="1" i="0" u="none" strike="noStrike" cap="none" normalizeH="0" baseline="0" dirty="0" smtClean="0">
              <a:ln>
                <a:noFill/>
              </a:ln>
              <a:solidFill>
                <a:srgbClr val="FF0000"/>
              </a:solidFill>
              <a:effectLst/>
              <a:latin typeface="Arial" pitchFamily="34" charset="0"/>
              <a:cs typeface="Arial" pitchFamily="34" charset="0"/>
            </a:endParaRPr>
          </a:p>
          <a:p>
            <a:pPr marL="574675" marR="0" lvl="0" algn="justLow" defTabSz="914400" rtl="1" eaLnBrk="0" fontAlgn="base" latinLnBrk="0" hangingPunct="0">
              <a:lnSpc>
                <a:spcPct val="100000"/>
              </a:lnSpc>
              <a:spcBef>
                <a:spcPct val="0"/>
              </a:spcBef>
              <a:spcAft>
                <a:spcPct val="0"/>
              </a:spcAft>
              <a:buClrTx/>
              <a:buSzTx/>
              <a:buFont typeface="Wingdings" pitchFamily="2" charset="2"/>
              <a:buChar char="ü"/>
              <a:tabLst>
                <a:tab pos="103188" algn="r"/>
                <a:tab pos="193675" algn="r"/>
              </a:tabLst>
            </a:pPr>
            <a:r>
              <a:rPr kumimoji="0" lang="ar-SA" sz="2400" b="1" i="0" u="none" strike="noStrike" cap="none" normalizeH="0" baseline="0" dirty="0" smtClean="0">
                <a:ln>
                  <a:noFill/>
                </a:ln>
                <a:solidFill>
                  <a:schemeClr val="bg1"/>
                </a:solidFill>
                <a:effectLst/>
                <a:latin typeface="Arial" pitchFamily="34" charset="0"/>
                <a:ea typeface="Calibri" pitchFamily="34" charset="0"/>
                <a:cs typeface="Arial" pitchFamily="34" charset="0"/>
              </a:rPr>
              <a:t>القيمة الأصلية للشاحنة 80000 دج</a:t>
            </a:r>
            <a:r>
              <a:rPr kumimoji="0" lang="fr-FR" sz="2400" b="1" i="0" u="none" strike="noStrike" cap="none" normalizeH="0" baseline="0" dirty="0" smtClean="0">
                <a:ln>
                  <a:noFill/>
                </a:ln>
                <a:solidFill>
                  <a:schemeClr val="bg1"/>
                </a:solidFill>
                <a:effectLst/>
                <a:latin typeface="Arial" pitchFamily="34" charset="0"/>
                <a:ea typeface="Calibri" pitchFamily="34" charset="0"/>
                <a:cs typeface="Arial" pitchFamily="34" charset="0"/>
              </a:rPr>
              <a:t>.</a:t>
            </a:r>
            <a:r>
              <a:rPr kumimoji="0" lang="ar-SA" sz="2400" b="1" i="0" u="none" strike="noStrike" cap="none" normalizeH="0" baseline="0" dirty="0" smtClean="0">
                <a:ln>
                  <a:noFill/>
                </a:ln>
                <a:solidFill>
                  <a:schemeClr val="bg1"/>
                </a:solidFill>
                <a:effectLst/>
                <a:latin typeface="Arial" pitchFamily="34" charset="0"/>
                <a:ea typeface="Calibri" pitchFamily="34" charset="0"/>
                <a:cs typeface="Arial" pitchFamily="34" charset="0"/>
              </a:rPr>
              <a:t>                                              </a:t>
            </a:r>
            <a:endParaRPr kumimoji="0" lang="fr-FR" sz="2400" b="1" i="0" u="none" strike="noStrike" cap="none" normalizeH="0" baseline="0" dirty="0" smtClean="0">
              <a:ln>
                <a:noFill/>
              </a:ln>
              <a:solidFill>
                <a:schemeClr val="bg1"/>
              </a:solidFill>
              <a:effectLst/>
              <a:latin typeface="Arial" pitchFamily="34" charset="0"/>
              <a:cs typeface="Arial" pitchFamily="34" charset="0"/>
            </a:endParaRPr>
          </a:p>
          <a:p>
            <a:pPr marL="574675" marR="0" lvl="0" algn="justLow" defTabSz="914400" rtl="1" eaLnBrk="0" fontAlgn="base" latinLnBrk="0" hangingPunct="0">
              <a:lnSpc>
                <a:spcPct val="100000"/>
              </a:lnSpc>
              <a:spcBef>
                <a:spcPct val="0"/>
              </a:spcBef>
              <a:spcAft>
                <a:spcPct val="0"/>
              </a:spcAft>
              <a:buClrTx/>
              <a:buSzTx/>
              <a:buFont typeface="Wingdings" pitchFamily="2" charset="2"/>
              <a:buChar char="ü"/>
              <a:tabLst>
                <a:tab pos="103188" algn="r"/>
                <a:tab pos="193675" algn="r"/>
              </a:tabLst>
            </a:pPr>
            <a:r>
              <a:rPr kumimoji="0" lang="ar-SA" sz="2400" b="1" i="0" u="none" strike="noStrike" cap="none" normalizeH="0" baseline="0" dirty="0" smtClean="0">
                <a:ln>
                  <a:noFill/>
                </a:ln>
                <a:solidFill>
                  <a:schemeClr val="bg1"/>
                </a:solidFill>
                <a:effectLst/>
                <a:latin typeface="Arial" pitchFamily="34" charset="0"/>
                <a:ea typeface="Calibri" pitchFamily="34" charset="0"/>
                <a:cs typeface="Arial" pitchFamily="34" charset="0"/>
              </a:rPr>
              <a:t>مدة عقد التمويل </a:t>
            </a:r>
            <a:r>
              <a:rPr kumimoji="0" lang="ar-SA" sz="2400" b="1" i="0" u="none" strike="noStrike" cap="none" normalizeH="0" baseline="0" dirty="0" err="1" smtClean="0">
                <a:ln>
                  <a:noFill/>
                </a:ln>
                <a:solidFill>
                  <a:schemeClr val="bg1"/>
                </a:solidFill>
                <a:effectLst/>
                <a:latin typeface="Arial" pitchFamily="34" charset="0"/>
                <a:ea typeface="Calibri" pitchFamily="34" charset="0"/>
                <a:cs typeface="Arial" pitchFamily="34" charset="0"/>
              </a:rPr>
              <a:t>الإيجاري</a:t>
            </a:r>
            <a:r>
              <a:rPr kumimoji="0" lang="ar-SA" sz="2400" b="1" i="0" u="none" strike="noStrike" cap="none" normalizeH="0" baseline="0" dirty="0" smtClean="0">
                <a:ln>
                  <a:noFill/>
                </a:ln>
                <a:solidFill>
                  <a:schemeClr val="bg1"/>
                </a:solidFill>
                <a:effectLst/>
                <a:latin typeface="Arial" pitchFamily="34" charset="0"/>
                <a:ea typeface="Calibri" pitchFamily="34" charset="0"/>
                <a:cs typeface="Arial" pitchFamily="34" charset="0"/>
              </a:rPr>
              <a:t> 5 سنوات</a:t>
            </a:r>
            <a:r>
              <a:rPr kumimoji="0" lang="fr-FR" sz="2400" b="1" i="0" u="none" strike="noStrike" cap="none" normalizeH="0" baseline="0" dirty="0" smtClean="0">
                <a:ln>
                  <a:noFill/>
                </a:ln>
                <a:solidFill>
                  <a:schemeClr val="bg1"/>
                </a:solidFill>
                <a:effectLst/>
                <a:latin typeface="Arial" pitchFamily="34" charset="0"/>
                <a:ea typeface="Calibri" pitchFamily="34" charset="0"/>
                <a:cs typeface="Arial" pitchFamily="34" charset="0"/>
              </a:rPr>
              <a:t>.</a:t>
            </a:r>
            <a:endParaRPr kumimoji="0" lang="fr-FR" sz="2400" b="1" i="0" u="none" strike="noStrike" cap="none" normalizeH="0" baseline="0" dirty="0" smtClean="0">
              <a:ln>
                <a:noFill/>
              </a:ln>
              <a:solidFill>
                <a:schemeClr val="bg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tabLst>
                <a:tab pos="103188" algn="r"/>
                <a:tab pos="193675" algn="r"/>
              </a:tabLst>
            </a:pPr>
            <a:r>
              <a:rPr kumimoji="0" lang="ar-DZ" sz="2400" b="1" i="0" u="none" strike="noStrike" cap="none" normalizeH="0" baseline="0" dirty="0" smtClean="0">
                <a:ln>
                  <a:noFill/>
                </a:ln>
                <a:solidFill>
                  <a:srgbClr val="FF0000"/>
                </a:solidFill>
                <a:effectLst/>
                <a:latin typeface="Arial" pitchFamily="34" charset="0"/>
                <a:ea typeface="Calibri" pitchFamily="34" charset="0"/>
                <a:cs typeface="Arial" pitchFamily="34" charset="0"/>
              </a:rPr>
              <a:t>2. </a:t>
            </a:r>
            <a:r>
              <a:rPr kumimoji="0" lang="ar-SA" sz="2400" b="1" i="0" u="none" strike="noStrike" cap="none" normalizeH="0" baseline="0" dirty="0" smtClean="0">
                <a:ln>
                  <a:noFill/>
                </a:ln>
                <a:solidFill>
                  <a:schemeClr val="bg1"/>
                </a:solidFill>
                <a:effectLst/>
                <a:latin typeface="Arial" pitchFamily="34" charset="0"/>
                <a:ea typeface="Calibri" pitchFamily="34" charset="0"/>
                <a:cs typeface="Arial" pitchFamily="34" charset="0"/>
              </a:rPr>
              <a:t>سيتم </a:t>
            </a:r>
            <a:r>
              <a:rPr kumimoji="0" lang="ar-SA" sz="2400" b="1" i="0" u="none" strike="noStrike" cap="none" normalizeH="0" baseline="0" dirty="0" err="1" smtClean="0">
                <a:ln>
                  <a:noFill/>
                </a:ln>
                <a:solidFill>
                  <a:schemeClr val="bg1"/>
                </a:solidFill>
                <a:effectLst/>
                <a:latin typeface="Arial" pitchFamily="34" charset="0"/>
                <a:ea typeface="Calibri" pitchFamily="34" charset="0"/>
                <a:cs typeface="Arial" pitchFamily="34" charset="0"/>
              </a:rPr>
              <a:t>إسترجاع</a:t>
            </a:r>
            <a:r>
              <a:rPr kumimoji="0" lang="ar-SA" sz="2400" b="1" i="0" u="none" strike="noStrike" cap="none" normalizeH="0" baseline="0" dirty="0" smtClean="0">
                <a:ln>
                  <a:noFill/>
                </a:ln>
                <a:solidFill>
                  <a:schemeClr val="bg1"/>
                </a:solidFill>
                <a:effectLst/>
                <a:latin typeface="Arial" pitchFamily="34" charset="0"/>
                <a:ea typeface="Calibri" pitchFamily="34" charset="0"/>
                <a:cs typeface="Arial" pitchFamily="34" charset="0"/>
              </a:rPr>
              <a:t> ما قيمته 2150 دج من سندات المساهمة خلال عام 2020.</a:t>
            </a:r>
            <a:endParaRPr kumimoji="0" lang="fr-FR" sz="2400" b="1" i="0" u="none" strike="noStrike" cap="none" normalizeH="0" baseline="0" dirty="0" smtClean="0">
              <a:ln>
                <a:noFill/>
              </a:ln>
              <a:solidFill>
                <a:schemeClr val="bg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tabLst>
                <a:tab pos="103188" algn="r"/>
                <a:tab pos="193675" algn="r"/>
              </a:tabLst>
            </a:pPr>
            <a:r>
              <a:rPr kumimoji="0" lang="ar-DZ" sz="2400" b="1" i="0" u="none" strike="noStrike" cap="none" normalizeH="0" baseline="0" dirty="0" smtClean="0">
                <a:ln>
                  <a:noFill/>
                </a:ln>
                <a:solidFill>
                  <a:srgbClr val="FF0000"/>
                </a:solidFill>
                <a:effectLst/>
                <a:latin typeface="Arial" pitchFamily="34" charset="0"/>
                <a:ea typeface="Calibri" pitchFamily="34" charset="0"/>
                <a:cs typeface="Arial" pitchFamily="34" charset="0"/>
              </a:rPr>
              <a:t>3. </a:t>
            </a:r>
            <a:r>
              <a:rPr kumimoji="0" lang="ar-SA" sz="2400" b="1" i="0" u="none" strike="noStrike" cap="none" normalizeH="0" baseline="0" dirty="0" smtClean="0">
                <a:ln>
                  <a:noFill/>
                </a:ln>
                <a:solidFill>
                  <a:schemeClr val="bg1"/>
                </a:solidFill>
                <a:effectLst/>
                <a:latin typeface="Arial" pitchFamily="34" charset="0"/>
                <a:ea typeface="Calibri" pitchFamily="34" charset="0"/>
                <a:cs typeface="Arial" pitchFamily="34" charset="0"/>
              </a:rPr>
              <a:t>قرر مجلس الإدارة توزيع نصف النتيجة الصافية على الشركاء سنة 2020، والباقي يوجه لتدعيم </a:t>
            </a:r>
            <a:r>
              <a:rPr kumimoji="0" lang="ar-SA" sz="2400" b="1" i="0" u="none" strike="noStrike" cap="none" normalizeH="0" baseline="0" dirty="0" err="1" smtClean="0">
                <a:ln>
                  <a:noFill/>
                </a:ln>
                <a:solidFill>
                  <a:schemeClr val="bg1"/>
                </a:solidFill>
                <a:effectLst/>
                <a:latin typeface="Arial" pitchFamily="34" charset="0"/>
                <a:ea typeface="Calibri" pitchFamily="34" charset="0"/>
                <a:cs typeface="Arial" pitchFamily="34" charset="0"/>
              </a:rPr>
              <a:t>الإحتياطات</a:t>
            </a:r>
            <a:r>
              <a:rPr kumimoji="0" lang="ar-SA" sz="2400" b="1" i="0" u="none" strike="noStrike" cap="none" normalizeH="0" baseline="0" dirty="0" smtClean="0">
                <a:ln>
                  <a:noFill/>
                </a:ln>
                <a:solidFill>
                  <a:schemeClr val="bg1"/>
                </a:solidFill>
                <a:effectLst/>
                <a:latin typeface="Arial" pitchFamily="34" charset="0"/>
                <a:ea typeface="Calibri" pitchFamily="34" charset="0"/>
                <a:cs typeface="Arial" pitchFamily="34" charset="0"/>
              </a:rPr>
              <a:t>.</a:t>
            </a:r>
            <a:endParaRPr kumimoji="0" lang="fr-FR" sz="2400" b="1" i="0" u="none" strike="noStrike" cap="none" normalizeH="0" baseline="0" dirty="0" smtClean="0">
              <a:ln>
                <a:noFill/>
              </a:ln>
              <a:solidFill>
                <a:schemeClr val="bg1"/>
              </a:solidFill>
              <a:effectLst/>
              <a:latin typeface="Arial" pitchFamily="34" charset="0"/>
              <a:cs typeface="Arial" pitchFamily="34" charset="0"/>
            </a:endParaRPr>
          </a:p>
          <a:p>
            <a:pPr marL="0" marR="0" lvl="0" indent="0" algn="ctr" defTabSz="914400" rtl="1" eaLnBrk="0" fontAlgn="base" latinLnBrk="0" hangingPunct="0">
              <a:lnSpc>
                <a:spcPct val="100000"/>
              </a:lnSpc>
              <a:spcBef>
                <a:spcPct val="0"/>
              </a:spcBef>
              <a:spcAft>
                <a:spcPct val="0"/>
              </a:spcAft>
              <a:buClrTx/>
              <a:buSzTx/>
              <a:buFontTx/>
              <a:buNone/>
              <a:tabLst>
                <a:tab pos="103188" algn="r"/>
                <a:tab pos="193675" algn="r"/>
              </a:tabLst>
            </a:pPr>
            <a:r>
              <a:rPr kumimoji="0" lang="ar-SA" sz="2400" b="1" i="0" u="none" strike="noStrike" cap="none" normalizeH="0" baseline="0" dirty="0" smtClean="0">
                <a:ln>
                  <a:noFill/>
                </a:ln>
                <a:solidFill>
                  <a:srgbClr val="FF0000"/>
                </a:solidFill>
                <a:effectLst/>
                <a:latin typeface="Arial" pitchFamily="34" charset="0"/>
                <a:ea typeface="Calibri" pitchFamily="34" charset="0"/>
                <a:cs typeface="Arial" pitchFamily="34" charset="0"/>
              </a:rPr>
              <a:t>(ح/ 457 الشركاء – الحصص الواجب دفعها)</a:t>
            </a:r>
            <a:endParaRPr kumimoji="0" lang="fr-FR" sz="2400" b="1" i="0" u="none" strike="noStrike" cap="none" normalizeH="0" baseline="0" dirty="0" smtClean="0">
              <a:ln>
                <a:noFill/>
              </a:ln>
              <a:solidFill>
                <a:srgbClr val="FF0000"/>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tabLst>
                <a:tab pos="103188" algn="r"/>
                <a:tab pos="193675" algn="r"/>
              </a:tabLst>
            </a:pPr>
            <a:r>
              <a:rPr lang="ar-DZ" sz="2400" b="1" dirty="0" smtClean="0">
                <a:solidFill>
                  <a:srgbClr val="FF0000"/>
                </a:solidFill>
                <a:latin typeface="Arial" pitchFamily="34" charset="0"/>
                <a:ea typeface="Calibri" pitchFamily="34" charset="0"/>
                <a:cs typeface="Arial" pitchFamily="34" charset="0"/>
              </a:rPr>
              <a:t>4. </a:t>
            </a:r>
            <a:r>
              <a:rPr kumimoji="0" lang="ar-SA" sz="2400" b="1" i="0" u="none" strike="noStrike" cap="none" normalizeH="0" baseline="0" dirty="0" smtClean="0">
                <a:ln>
                  <a:noFill/>
                </a:ln>
                <a:solidFill>
                  <a:schemeClr val="bg1"/>
                </a:solidFill>
                <a:effectLst/>
                <a:latin typeface="Arial" pitchFamily="34" charset="0"/>
                <a:ea typeface="Calibri" pitchFamily="34" charset="0"/>
                <a:cs typeface="Arial" pitchFamily="34" charset="0"/>
              </a:rPr>
              <a:t>قامت المؤسسة في أواخر 2019، بخصم مجموعة من أوراق القبض بقيمة 4000 دج لدى البنك، علما أن </a:t>
            </a:r>
            <a:r>
              <a:rPr kumimoji="0" lang="ar-SA" sz="2400" b="1" i="0" u="none" strike="noStrike" cap="none" normalizeH="0" baseline="0" dirty="0" smtClean="0">
                <a:ln>
                  <a:noFill/>
                </a:ln>
                <a:solidFill>
                  <a:srgbClr val="FF0000"/>
                </a:solidFill>
                <a:effectLst/>
                <a:latin typeface="Arial" pitchFamily="34" charset="0"/>
                <a:ea typeface="Calibri" pitchFamily="34" charset="0"/>
                <a:cs typeface="Arial" pitchFamily="34" charset="0"/>
              </a:rPr>
              <a:t>البنك لم يحصلها بعد من الزبائن</a:t>
            </a:r>
            <a:r>
              <a:rPr kumimoji="0" lang="fr-FR" sz="2400" b="1" i="0" u="none" strike="noStrike" cap="none" normalizeH="0" baseline="0" dirty="0" smtClean="0">
                <a:ln>
                  <a:noFill/>
                </a:ln>
                <a:solidFill>
                  <a:schemeClr val="bg1"/>
                </a:solidFill>
                <a:effectLst/>
                <a:latin typeface="Arial" pitchFamily="34" charset="0"/>
                <a:ea typeface="Calibri" pitchFamily="34" charset="0"/>
                <a:cs typeface="Arial" pitchFamily="34" charset="0"/>
              </a:rPr>
              <a:t>.</a:t>
            </a:r>
            <a:endParaRPr kumimoji="0" lang="fr-FR" sz="2400" b="1" i="0" u="none" strike="noStrike" cap="none" normalizeH="0" baseline="0" dirty="0" smtClean="0">
              <a:ln>
                <a:noFill/>
              </a:ln>
              <a:solidFill>
                <a:schemeClr val="bg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tabLst>
                <a:tab pos="103188" algn="r"/>
                <a:tab pos="193675" algn="r"/>
              </a:tabLst>
            </a:pPr>
            <a:r>
              <a:rPr lang="ar-DZ" sz="2400" b="1" dirty="0" smtClean="0">
                <a:solidFill>
                  <a:srgbClr val="FF0000"/>
                </a:solidFill>
                <a:latin typeface="Arial" pitchFamily="34" charset="0"/>
                <a:ea typeface="Calibri" pitchFamily="34" charset="0"/>
                <a:cs typeface="Arial" pitchFamily="34" charset="0"/>
              </a:rPr>
              <a:t>5. </a:t>
            </a:r>
            <a:r>
              <a:rPr kumimoji="0" lang="ar-SA" sz="2400" b="1" i="0" u="none" strike="noStrike" cap="none" normalizeH="0" baseline="0" dirty="0" err="1" smtClean="0">
                <a:ln>
                  <a:noFill/>
                </a:ln>
                <a:solidFill>
                  <a:schemeClr val="bg1"/>
                </a:solidFill>
                <a:effectLst/>
                <a:latin typeface="Arial" pitchFamily="34" charset="0"/>
                <a:ea typeface="Calibri" pitchFamily="34" charset="0"/>
                <a:cs typeface="Arial" pitchFamily="34" charset="0"/>
              </a:rPr>
              <a:t>مؤونة</a:t>
            </a:r>
            <a:r>
              <a:rPr kumimoji="0" lang="ar-SA" sz="2400" b="1" i="0" u="none" strike="noStrike" cap="none" normalizeH="0" baseline="0" dirty="0" smtClean="0">
                <a:ln>
                  <a:noFill/>
                </a:ln>
                <a:solidFill>
                  <a:schemeClr val="bg1"/>
                </a:solidFill>
                <a:effectLst/>
                <a:latin typeface="Arial" pitchFamily="34" charset="0"/>
                <a:ea typeface="Calibri" pitchFamily="34" charset="0"/>
                <a:cs typeface="Arial" pitchFamily="34" charset="0"/>
              </a:rPr>
              <a:t> الأعباء والخسائر </a:t>
            </a:r>
            <a:r>
              <a:rPr kumimoji="0" lang="ar-SA" sz="2400" b="1" i="0" u="none" strike="noStrike" cap="none" normalizeH="0" baseline="0" dirty="0" smtClean="0">
                <a:ln>
                  <a:noFill/>
                </a:ln>
                <a:solidFill>
                  <a:srgbClr val="FF0000"/>
                </a:solidFill>
                <a:effectLst/>
                <a:latin typeface="Arial" pitchFamily="34" charset="0"/>
                <a:ea typeface="Calibri" pitchFamily="34" charset="0"/>
                <a:cs typeface="Arial" pitchFamily="34" charset="0"/>
              </a:rPr>
              <a:t>نصفها فقط مبرر</a:t>
            </a:r>
            <a:r>
              <a:rPr kumimoji="0" lang="fr-FR" sz="2400" b="1" i="0" u="none" strike="noStrike" cap="none" normalizeH="0" baseline="0" dirty="0" smtClean="0">
                <a:ln>
                  <a:noFill/>
                </a:ln>
                <a:solidFill>
                  <a:srgbClr val="FF0000"/>
                </a:solidFill>
                <a:effectLst/>
                <a:latin typeface="Arial" pitchFamily="34" charset="0"/>
                <a:ea typeface="Calibri" pitchFamily="34" charset="0"/>
                <a:cs typeface="Arial" pitchFamily="34" charset="0"/>
              </a:rPr>
              <a:t>.</a:t>
            </a:r>
            <a:endParaRPr kumimoji="0" lang="fr-FR" sz="2400" b="1" i="0" u="none" strike="noStrike" cap="none" normalizeH="0" baseline="0" dirty="0" smtClean="0">
              <a:ln>
                <a:noFill/>
              </a:ln>
              <a:solidFill>
                <a:srgbClr val="FF0000"/>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tabLst>
                <a:tab pos="103188" algn="r"/>
                <a:tab pos="193675" algn="r"/>
              </a:tabLst>
            </a:pPr>
            <a:r>
              <a:rPr kumimoji="0" lang="ar-DZ" sz="2400" b="1" i="0" u="none" strike="noStrike" cap="none" normalizeH="0" baseline="0" dirty="0" smtClean="0">
                <a:ln>
                  <a:noFill/>
                </a:ln>
                <a:solidFill>
                  <a:srgbClr val="FF0000"/>
                </a:solidFill>
                <a:effectLst/>
                <a:latin typeface="Arial" pitchFamily="34" charset="0"/>
                <a:ea typeface="Calibri" pitchFamily="34" charset="0"/>
                <a:cs typeface="Arial" pitchFamily="34" charset="0"/>
              </a:rPr>
              <a:t>6. </a:t>
            </a:r>
            <a:r>
              <a:rPr kumimoji="0" lang="ar-SA" sz="2400" b="1" i="0" u="none" strike="noStrike" cap="none" normalizeH="0" baseline="0" dirty="0" smtClean="0">
                <a:ln>
                  <a:noFill/>
                </a:ln>
                <a:solidFill>
                  <a:schemeClr val="bg1"/>
                </a:solidFill>
                <a:effectLst/>
                <a:latin typeface="Arial" pitchFamily="34" charset="0"/>
                <a:ea typeface="Calibri" pitchFamily="34" charset="0"/>
                <a:cs typeface="Arial" pitchFamily="34" charset="0"/>
              </a:rPr>
              <a:t>تسدد المؤسسة خلال سنة 2017، قسط من القروض البنكية</a:t>
            </a:r>
            <a:r>
              <a:rPr kumimoji="0" lang="ar-SA" sz="2400" b="1" i="0" u="none" strike="noStrike" cap="none" normalizeH="0" baseline="0" dirty="0" smtClean="0">
                <a:ln>
                  <a:noFill/>
                </a:ln>
                <a:solidFill>
                  <a:schemeClr val="bg1"/>
                </a:solidFill>
                <a:effectLst/>
                <a:latin typeface="Arial" pitchFamily="34" charset="0"/>
                <a:cs typeface="Arial" pitchFamily="34" charset="0"/>
              </a:rPr>
              <a:t> </a:t>
            </a:r>
            <a:r>
              <a:rPr kumimoji="0" lang="ar-SA" sz="2400" b="1" i="0" u="none" strike="noStrike" cap="none" normalizeH="0" baseline="0" dirty="0" smtClean="0">
                <a:ln>
                  <a:noFill/>
                </a:ln>
                <a:solidFill>
                  <a:schemeClr val="bg1"/>
                </a:solidFill>
                <a:effectLst/>
                <a:latin typeface="Arial" pitchFamily="34" charset="0"/>
                <a:ea typeface="Calibri" pitchFamily="34" charset="0"/>
                <a:cs typeface="Arial" pitchFamily="34" charset="0"/>
              </a:rPr>
              <a:t> بقيمة 17200 دج</a:t>
            </a:r>
            <a:r>
              <a:rPr kumimoji="0" lang="fr-FR" sz="2400" b="1" i="0" u="none" strike="noStrike" cap="none" normalizeH="0" baseline="0" dirty="0" smtClean="0">
                <a:ln>
                  <a:noFill/>
                </a:ln>
                <a:solidFill>
                  <a:schemeClr val="bg1"/>
                </a:solidFill>
                <a:effectLst/>
                <a:latin typeface="Arial" pitchFamily="34" charset="0"/>
                <a:ea typeface="Calibri" pitchFamily="34" charset="0"/>
                <a:cs typeface="Arial" pitchFamily="34" charset="0"/>
              </a:rPr>
              <a:t>.</a:t>
            </a:r>
            <a:endParaRPr kumimoji="0" lang="fr-FR" sz="2400" b="1" i="0" u="none" strike="noStrike" cap="none" normalizeH="0" baseline="0" dirty="0" smtClean="0">
              <a:ln>
                <a:noFill/>
              </a:ln>
              <a:solidFill>
                <a:schemeClr val="bg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103188" algn="r"/>
                <a:tab pos="193675" algn="r"/>
              </a:tabLst>
            </a:pPr>
            <a:r>
              <a:rPr kumimoji="0" lang="ar-SA" sz="2400" b="1" i="0" u="none" strike="noStrike" cap="none" normalizeH="0" baseline="0" dirty="0" smtClean="0">
                <a:ln>
                  <a:noFill/>
                </a:ln>
                <a:solidFill>
                  <a:srgbClr val="FF0000"/>
                </a:solidFill>
                <a:effectLst/>
                <a:latin typeface="Arial" pitchFamily="34" charset="0"/>
                <a:ea typeface="Calibri" pitchFamily="34" charset="0"/>
                <a:cs typeface="Arial" pitchFamily="34" charset="0"/>
              </a:rPr>
              <a:t>7. </a:t>
            </a:r>
            <a:r>
              <a:rPr kumimoji="0" lang="ar-SA" sz="2400" b="1" i="0" u="none" strike="noStrike" cap="none" normalizeH="0" baseline="0" dirty="0" smtClean="0">
                <a:ln>
                  <a:noFill/>
                </a:ln>
                <a:solidFill>
                  <a:schemeClr val="bg1"/>
                </a:solidFill>
                <a:effectLst/>
                <a:latin typeface="Arial" pitchFamily="34" charset="0"/>
                <a:ea typeface="Calibri" pitchFamily="34" charset="0"/>
                <a:cs typeface="Arial" pitchFamily="34" charset="0"/>
              </a:rPr>
              <a:t>معدل الضريبة على الأرباح  20%.</a:t>
            </a:r>
            <a:endParaRPr kumimoji="0" lang="ar-SA" sz="2400" b="1" i="0" u="none" strike="noStrike" cap="none" normalizeH="0" baseline="0" dirty="0" smtClean="0">
              <a:ln>
                <a:noFill/>
              </a:ln>
              <a:solidFill>
                <a:schemeClr val="bg1"/>
              </a:solidFill>
              <a:effectLst/>
              <a:latin typeface="Arial" pitchFamily="34" charset="0"/>
              <a:cs typeface="Arial" pitchFamily="34" charset="0"/>
            </a:endParaRPr>
          </a:p>
        </p:txBody>
      </p:sp>
    </p:spTree>
  </p:cSld>
  <p:clrMapOvr>
    <a:masterClrMapping/>
  </p:clrMapOvr>
  <p:transition>
    <p:wip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5" name="Rectangle 1"/>
          <p:cNvSpPr>
            <a:spLocks noChangeArrowheads="1"/>
          </p:cNvSpPr>
          <p:nvPr/>
        </p:nvSpPr>
        <p:spPr bwMode="auto">
          <a:xfrm>
            <a:off x="304800" y="1"/>
            <a:ext cx="8534400" cy="618630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tab pos="103188" algn="r"/>
                <a:tab pos="193675" algn="r"/>
              </a:tabLst>
            </a:pPr>
            <a:r>
              <a:rPr kumimoji="0" lang="ar-SA" sz="2800" b="1" i="0" u="sng" strike="noStrike" cap="none" normalizeH="0" baseline="0" dirty="0" smtClean="0">
                <a:ln>
                  <a:noFill/>
                </a:ln>
                <a:solidFill>
                  <a:srgbClr val="FF0000"/>
                </a:solidFill>
                <a:effectLst/>
                <a:latin typeface="Arial" pitchFamily="34" charset="0"/>
                <a:ea typeface="Calibri" pitchFamily="34" charset="0"/>
                <a:cs typeface="Arial" pitchFamily="34" charset="0"/>
              </a:rPr>
              <a:t>معلومات مكملة: </a:t>
            </a:r>
            <a:endParaRPr kumimoji="0" lang="fr-FR" sz="2800" b="1" i="0" u="none" strike="noStrike" cap="none" normalizeH="0" baseline="0" dirty="0" smtClean="0">
              <a:ln>
                <a:noFill/>
              </a:ln>
              <a:solidFill>
                <a:srgbClr val="FF0000"/>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103188" algn="r"/>
                <a:tab pos="193675" algn="r"/>
              </a:tabLst>
            </a:pPr>
            <a:r>
              <a:rPr kumimoji="0" lang="ar-SA" sz="2400" b="1" i="0" u="none" strike="noStrike" cap="none" normalizeH="0" baseline="0" dirty="0" smtClean="0">
                <a:ln>
                  <a:noFill/>
                </a:ln>
                <a:solidFill>
                  <a:schemeClr val="bg1"/>
                </a:solidFill>
                <a:effectLst/>
                <a:latin typeface="Arial" pitchFamily="34" charset="0"/>
                <a:ea typeface="Calibri" pitchFamily="34" charset="0"/>
                <a:cs typeface="Arial" pitchFamily="34" charset="0"/>
              </a:rPr>
              <a:t>من ميزانية مالية بتاريخ </a:t>
            </a:r>
            <a:r>
              <a:rPr kumimoji="0" lang="ar-DZ" sz="2400" b="1" i="0" u="none" strike="noStrike" cap="none" normalizeH="0" baseline="0" dirty="0" smtClean="0">
                <a:ln>
                  <a:noFill/>
                </a:ln>
                <a:solidFill>
                  <a:schemeClr val="bg1"/>
                </a:solidFill>
                <a:effectLst/>
                <a:latin typeface="Arial" pitchFamily="34" charset="0"/>
                <a:ea typeface="Calibri" pitchFamily="34" charset="0"/>
                <a:cs typeface="Arial" pitchFamily="34" charset="0"/>
              </a:rPr>
              <a:t>2018/12/31</a:t>
            </a:r>
            <a:r>
              <a:rPr kumimoji="0" lang="ar-SA" sz="2400" b="1" i="0" u="none" strike="noStrike" cap="none" normalizeH="0" baseline="0" dirty="0" smtClean="0">
                <a:ln>
                  <a:noFill/>
                </a:ln>
                <a:solidFill>
                  <a:schemeClr val="bg1"/>
                </a:solidFill>
                <a:effectLst/>
                <a:latin typeface="Arial" pitchFamily="34" charset="0"/>
                <a:ea typeface="Calibri" pitchFamily="34" charset="0"/>
                <a:cs typeface="Arial" pitchFamily="34" charset="0"/>
              </a:rPr>
              <a:t>: </a:t>
            </a:r>
            <a:r>
              <a:rPr kumimoji="0" lang="ar-SA" sz="2400" b="1" i="0" u="none" strike="noStrike" cap="none" normalizeH="0" baseline="0" dirty="0" err="1" smtClean="0">
                <a:ln>
                  <a:noFill/>
                </a:ln>
                <a:solidFill>
                  <a:schemeClr val="bg1"/>
                </a:solidFill>
                <a:effectLst/>
                <a:latin typeface="Arial" pitchFamily="34" charset="0"/>
                <a:ea typeface="Calibri" pitchFamily="34" charset="0"/>
                <a:cs typeface="Arial" pitchFamily="34" charset="0"/>
              </a:rPr>
              <a:t>ح</a:t>
            </a:r>
            <a:r>
              <a:rPr kumimoji="0" lang="ar-SA" sz="2400" b="1" i="0" u="none" strike="noStrike" cap="none" normalizeH="0" baseline="0" dirty="0" smtClean="0">
                <a:ln>
                  <a:noFill/>
                </a:ln>
                <a:solidFill>
                  <a:schemeClr val="bg1"/>
                </a:solidFill>
                <a:effectLst/>
                <a:latin typeface="Arial" pitchFamily="34" charset="0"/>
                <a:ea typeface="Calibri" pitchFamily="34" charset="0"/>
                <a:cs typeface="Arial" pitchFamily="34" charset="0"/>
              </a:rPr>
              <a:t>/ مخزون بضاعة:  141500 دج.</a:t>
            </a:r>
            <a:endParaRPr kumimoji="0" lang="fr-FR" sz="2400" b="1" i="0" u="none" strike="noStrike" cap="none" normalizeH="0" baseline="0" dirty="0" smtClean="0">
              <a:ln>
                <a:noFill/>
              </a:ln>
              <a:solidFill>
                <a:schemeClr val="bg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103188" algn="r"/>
                <a:tab pos="193675" algn="r"/>
                <a:tab pos="4232275" algn="l"/>
              </a:tabLst>
            </a:pPr>
            <a:r>
              <a:rPr kumimoji="0" lang="ar-SA" sz="2400" b="1" i="0" u="none" strike="noStrike" cap="none" normalizeH="0" baseline="0" dirty="0" smtClean="0">
                <a:ln>
                  <a:noFill/>
                </a:ln>
                <a:solidFill>
                  <a:schemeClr val="bg1"/>
                </a:solidFill>
                <a:effectLst/>
                <a:latin typeface="Arial" pitchFamily="34" charset="0"/>
                <a:ea typeface="Calibri" pitchFamily="34" charset="0"/>
                <a:cs typeface="Arial" pitchFamily="34" charset="0"/>
              </a:rPr>
              <a:t>	                                                ح/ زبائن وحسابات ملحقة: 29650 دج.</a:t>
            </a:r>
            <a:endParaRPr kumimoji="0" lang="fr-FR" sz="2400" b="1" i="0" u="none" strike="noStrike" cap="none" normalizeH="0" baseline="0" dirty="0" smtClean="0">
              <a:ln>
                <a:noFill/>
              </a:ln>
              <a:solidFill>
                <a:schemeClr val="bg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103188" algn="r"/>
                <a:tab pos="193675" algn="r"/>
              </a:tabLst>
            </a:pPr>
            <a:r>
              <a:rPr kumimoji="0" lang="ar-SA" sz="2400" b="1" i="0" u="none" strike="noStrike" cap="none" normalizeH="0" baseline="0" dirty="0" smtClean="0">
                <a:ln>
                  <a:noFill/>
                </a:ln>
                <a:solidFill>
                  <a:schemeClr val="bg1"/>
                </a:solidFill>
                <a:effectLst/>
                <a:latin typeface="Arial" pitchFamily="34" charset="0"/>
                <a:ea typeface="Calibri" pitchFamily="34" charset="0"/>
                <a:cs typeface="Arial" pitchFamily="34" charset="0"/>
              </a:rPr>
              <a:t>	                                            ح/ موردين وحسابات ملحقة: 128650 دج.</a:t>
            </a:r>
            <a:endParaRPr kumimoji="0" lang="fr-FR" sz="2400" b="1" i="0" u="none" strike="noStrike" cap="none" normalizeH="0" baseline="0" dirty="0" smtClean="0">
              <a:ln>
                <a:noFill/>
              </a:ln>
              <a:solidFill>
                <a:schemeClr val="bg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103188" algn="r"/>
                <a:tab pos="193675" algn="r"/>
              </a:tabLst>
            </a:pPr>
            <a:r>
              <a:rPr kumimoji="0" lang="ar-SA" sz="2400" b="1" i="0" u="none" strike="noStrike" cap="none" normalizeH="0" baseline="0" dirty="0" smtClean="0">
                <a:ln>
                  <a:noFill/>
                </a:ln>
                <a:solidFill>
                  <a:schemeClr val="bg1"/>
                </a:solidFill>
                <a:effectLst/>
                <a:latin typeface="Arial" pitchFamily="34" charset="0"/>
                <a:ea typeface="Calibri" pitchFamily="34" charset="0"/>
                <a:cs typeface="Arial" pitchFamily="34" charset="0"/>
              </a:rPr>
              <a:t>ومن حساب النتائج لسنة 2018:</a:t>
            </a:r>
            <a:endParaRPr kumimoji="0" lang="ar-DZ" sz="2400" b="1" i="0" u="none" strike="noStrike" cap="none" normalizeH="0" baseline="0" dirty="0" smtClean="0">
              <a:ln>
                <a:noFill/>
              </a:ln>
              <a:solidFill>
                <a:schemeClr val="bg1"/>
              </a:solidFill>
              <a:effectLst/>
              <a:latin typeface="Arial" pitchFamily="34" charset="0"/>
              <a:ea typeface="Calibri"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103188" algn="r"/>
                <a:tab pos="193675" algn="r"/>
              </a:tabLst>
            </a:pPr>
            <a:r>
              <a:rPr lang="ar-DZ" sz="2400" b="1" dirty="0" smtClean="0">
                <a:solidFill>
                  <a:schemeClr val="bg1"/>
                </a:solidFill>
                <a:latin typeface="Arial" pitchFamily="34" charset="0"/>
                <a:ea typeface="Calibri" pitchFamily="34" charset="0"/>
                <a:cs typeface="Arial" pitchFamily="34" charset="0"/>
              </a:rPr>
              <a:t>      </a:t>
            </a:r>
            <a:r>
              <a:rPr kumimoji="0" lang="ar-SA" sz="2400" b="1" i="0" u="none" strike="noStrike" cap="none" normalizeH="0" baseline="0" dirty="0" smtClean="0">
                <a:ln>
                  <a:noFill/>
                </a:ln>
                <a:solidFill>
                  <a:schemeClr val="bg1"/>
                </a:solidFill>
                <a:effectLst/>
                <a:latin typeface="Arial" pitchFamily="34" charset="0"/>
                <a:ea typeface="Calibri" pitchFamily="34" charset="0"/>
                <a:cs typeface="Arial" pitchFamily="34" charset="0"/>
              </a:rPr>
              <a:t> ح/ تكلفة شراء بضاعة(مشتريات البضاعة): 750000 دج ( ثلثيها آجل).</a:t>
            </a:r>
            <a:endParaRPr kumimoji="0" lang="fr-FR" sz="2400" b="1" i="0" u="none" strike="noStrike" cap="none" normalizeH="0" baseline="0" dirty="0" smtClean="0">
              <a:ln>
                <a:noFill/>
              </a:ln>
              <a:solidFill>
                <a:schemeClr val="bg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103188" algn="r"/>
                <a:tab pos="193675" algn="r"/>
              </a:tabLst>
            </a:pPr>
            <a:r>
              <a:rPr kumimoji="0" lang="ar-DZ" sz="2400" b="1" i="0" u="none" strike="noStrike" cap="none" normalizeH="0" dirty="0" smtClean="0">
                <a:ln>
                  <a:noFill/>
                </a:ln>
                <a:solidFill>
                  <a:schemeClr val="bg1"/>
                </a:solidFill>
                <a:effectLst/>
                <a:latin typeface="Arial" pitchFamily="34" charset="0"/>
                <a:ea typeface="Calibri" pitchFamily="34" charset="0"/>
                <a:cs typeface="Arial" pitchFamily="34" charset="0"/>
              </a:rPr>
              <a:t>       </a:t>
            </a:r>
            <a:r>
              <a:rPr kumimoji="0" lang="ar-SA" sz="2400" b="1" i="0" u="none" strike="noStrike" cap="none" normalizeH="0" baseline="0" dirty="0" smtClean="0">
                <a:ln>
                  <a:noFill/>
                </a:ln>
                <a:solidFill>
                  <a:schemeClr val="bg1"/>
                </a:solidFill>
                <a:effectLst/>
                <a:latin typeface="Arial" pitchFamily="34" charset="0"/>
                <a:ea typeface="Calibri" pitchFamily="34" charset="0"/>
                <a:cs typeface="Arial" pitchFamily="34" charset="0"/>
              </a:rPr>
              <a:t>ح/ مبيعات بضاعة( رقم الأعمال):             980000 دج ( نصفها آجل).</a:t>
            </a:r>
            <a:endParaRPr kumimoji="0" lang="fr-FR" sz="2400" b="1" i="0" u="none" strike="noStrike" cap="none" normalizeH="0" baseline="0" dirty="0" smtClean="0">
              <a:ln>
                <a:noFill/>
              </a:ln>
              <a:solidFill>
                <a:schemeClr val="bg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103188" algn="r"/>
                <a:tab pos="193675" algn="r"/>
              </a:tabLst>
            </a:pPr>
            <a:r>
              <a:rPr kumimoji="0" lang="ar-SA" sz="2800" b="1" i="0" u="none" strike="noStrike" cap="none" normalizeH="0" baseline="0" dirty="0" smtClean="0">
                <a:ln>
                  <a:noFill/>
                </a:ln>
                <a:solidFill>
                  <a:srgbClr val="FF0000"/>
                </a:solidFill>
                <a:effectLst/>
                <a:latin typeface="Arial" pitchFamily="34" charset="0"/>
                <a:ea typeface="Calibri" pitchFamily="34" charset="0"/>
                <a:cs typeface="Arial" pitchFamily="34" charset="0"/>
              </a:rPr>
              <a:t>المطلوب:</a:t>
            </a:r>
            <a:endParaRPr kumimoji="0" lang="fr-FR" sz="2800" b="1" i="0" u="none" strike="noStrike" cap="none" normalizeH="0" baseline="0" dirty="0" smtClean="0">
              <a:ln>
                <a:noFill/>
              </a:ln>
              <a:solidFill>
                <a:srgbClr val="FF0000"/>
              </a:solidFill>
              <a:effectLst/>
              <a:latin typeface="Arial" pitchFamily="34" charset="0"/>
              <a:cs typeface="Arial" pitchFamily="34" charset="0"/>
            </a:endParaRPr>
          </a:p>
          <a:p>
            <a:pPr marL="280988" marR="0" lvl="0" indent="-280988" algn="justLow" defTabSz="914400" rtl="1" eaLnBrk="0" fontAlgn="base" latinLnBrk="0" hangingPunct="0">
              <a:lnSpc>
                <a:spcPct val="100000"/>
              </a:lnSpc>
              <a:spcBef>
                <a:spcPct val="0"/>
              </a:spcBef>
              <a:spcAft>
                <a:spcPct val="0"/>
              </a:spcAft>
              <a:buClrTx/>
              <a:buSzTx/>
              <a:buFontTx/>
              <a:buAutoNum type="arabicPeriod"/>
            </a:pPr>
            <a:r>
              <a:rPr kumimoji="0" lang="ar-SA" sz="2800" b="1" i="0" u="none" strike="noStrike" cap="none" normalizeH="0" baseline="0" dirty="0" smtClean="0">
                <a:ln>
                  <a:noFill/>
                </a:ln>
                <a:solidFill>
                  <a:schemeClr val="bg1"/>
                </a:solidFill>
                <a:effectLst/>
                <a:latin typeface="Arial" pitchFamily="34" charset="0"/>
                <a:ea typeface="Calibri" pitchFamily="34" charset="0"/>
                <a:cs typeface="Arial" pitchFamily="34" charset="0"/>
              </a:rPr>
              <a:t>إعداد الميزانية الوظيفية مع توضيح التعديلات.</a:t>
            </a:r>
            <a:r>
              <a:rPr kumimoji="0" lang="ar-DZ" sz="2800" b="1" i="0" u="none" strike="noStrike" cap="none" normalizeH="0" baseline="0" dirty="0" smtClean="0">
                <a:ln>
                  <a:noFill/>
                </a:ln>
                <a:solidFill>
                  <a:schemeClr val="bg1"/>
                </a:solidFill>
                <a:effectLst/>
                <a:latin typeface="Arial" pitchFamily="34" charset="0"/>
                <a:ea typeface="Calibri" pitchFamily="34" charset="0"/>
                <a:cs typeface="Arial" pitchFamily="34" charset="0"/>
              </a:rPr>
              <a:t> </a:t>
            </a:r>
            <a:r>
              <a:rPr lang="ar-SA" sz="2800" dirty="0" smtClean="0">
                <a:solidFill>
                  <a:schemeClr val="bg1"/>
                </a:solidFill>
              </a:rPr>
              <a:t> </a:t>
            </a:r>
            <a:endParaRPr lang="fr-FR" sz="2800" dirty="0" smtClean="0">
              <a:solidFill>
                <a:schemeClr val="bg1"/>
              </a:solidFill>
            </a:endParaRPr>
          </a:p>
          <a:p>
            <a:pPr algn="just" rtl="1"/>
            <a:r>
              <a:rPr lang="ar-SA" sz="2800" b="1" dirty="0" smtClean="0">
                <a:solidFill>
                  <a:schemeClr val="bg1"/>
                </a:solidFill>
              </a:rPr>
              <a:t>2. حساب مؤشرات التوازن المالي وعلق عليها.</a:t>
            </a:r>
            <a:endParaRPr lang="fr-FR" sz="2800" b="1" dirty="0" smtClean="0">
              <a:solidFill>
                <a:schemeClr val="bg1"/>
              </a:solidFill>
            </a:endParaRPr>
          </a:p>
          <a:p>
            <a:pPr algn="just" rtl="1"/>
            <a:r>
              <a:rPr lang="ar-SA" sz="2800" b="1" dirty="0" smtClean="0">
                <a:solidFill>
                  <a:schemeClr val="bg1"/>
                </a:solidFill>
              </a:rPr>
              <a:t>3. هل المؤسسة في حالة توازن مالي؟ إذا كان الجواب لا: ماهي المقترحات التي تقدمها لعلاج الاختلال المالي؟</a:t>
            </a:r>
            <a:endParaRPr lang="fr-FR" sz="2800" b="1" dirty="0" smtClean="0">
              <a:solidFill>
                <a:schemeClr val="bg1"/>
              </a:solidFill>
            </a:endParaRPr>
          </a:p>
          <a:p>
            <a:pPr algn="just" rtl="1"/>
            <a:r>
              <a:rPr lang="ar-SA" sz="2800" b="1" dirty="0" smtClean="0">
                <a:solidFill>
                  <a:schemeClr val="bg1"/>
                </a:solidFill>
              </a:rPr>
              <a:t>4. أحسب النسب المالية للهيكلة، السيولة، النشاط والربحية، مع التعليق عليها.</a:t>
            </a:r>
            <a:endParaRPr lang="fr-FR" sz="2800" b="1" dirty="0" smtClean="0">
              <a:solidFill>
                <a:schemeClr val="bg1"/>
              </a:solidFill>
            </a:endParaRPr>
          </a:p>
          <a:p>
            <a:pPr algn="just" rtl="1"/>
            <a:r>
              <a:rPr lang="ar-SA" sz="2800" b="1" dirty="0" smtClean="0">
                <a:solidFill>
                  <a:schemeClr val="bg1"/>
                </a:solidFill>
              </a:rPr>
              <a:t>5. ضع خلاصة لتشخيص المالي للمؤسسة ( نقاط القوة والضعف).</a:t>
            </a:r>
            <a:endParaRPr kumimoji="0" lang="ar-SA" sz="2400" b="1" i="0" u="none" strike="noStrike" cap="none" normalizeH="0" baseline="0" dirty="0" smtClean="0">
              <a:ln>
                <a:noFill/>
              </a:ln>
              <a:solidFill>
                <a:schemeClr val="bg1"/>
              </a:solidFill>
              <a:effectLst/>
              <a:latin typeface="Arial" pitchFamily="34" charset="0"/>
              <a:cs typeface="Arial" pitchFamily="34" charset="0"/>
            </a:endParaRPr>
          </a:p>
        </p:txBody>
      </p:sp>
    </p:spTree>
  </p:cSld>
  <p:clrMapOvr>
    <a:masterClrMapping/>
  </p:clrMapOvr>
  <p:transition>
    <p:wipe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172200" y="0"/>
            <a:ext cx="2514600" cy="792162"/>
          </a:xfrm>
        </p:spPr>
        <p:txBody>
          <a:bodyPr>
            <a:normAutofit/>
          </a:bodyPr>
          <a:lstStyle/>
          <a:p>
            <a:pPr algn="just" rtl="1"/>
            <a:r>
              <a:rPr lang="ar-DZ" sz="4400" dirty="0" smtClean="0">
                <a:solidFill>
                  <a:srgbClr val="FF0000"/>
                </a:solidFill>
                <a:effectLst/>
                <a:cs typeface="+mn-cs"/>
              </a:rPr>
              <a:t>الحـــــل:</a:t>
            </a:r>
            <a:endParaRPr lang="fr-FR" sz="4400" dirty="0">
              <a:solidFill>
                <a:srgbClr val="FF0000"/>
              </a:solidFill>
              <a:effectLst/>
              <a:cs typeface="+mn-cs"/>
            </a:endParaRPr>
          </a:p>
        </p:txBody>
      </p:sp>
      <p:sp>
        <p:nvSpPr>
          <p:cNvPr id="104460" name="Rectangle 12"/>
          <p:cNvSpPr>
            <a:spLocks noChangeArrowheads="1"/>
          </p:cNvSpPr>
          <p:nvPr/>
        </p:nvSpPr>
        <p:spPr bwMode="auto">
          <a:xfrm>
            <a:off x="228600" y="609600"/>
            <a:ext cx="86106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tab pos="103188" algn="r"/>
                <a:tab pos="193675" algn="r"/>
              </a:tabLst>
            </a:pPr>
            <a:r>
              <a:rPr lang="ar-DZ" sz="2800" b="1" dirty="0" smtClean="0">
                <a:solidFill>
                  <a:schemeClr val="bg1"/>
                </a:solidFill>
                <a:latin typeface="Arial" pitchFamily="34" charset="0"/>
                <a:ea typeface="Calibri" pitchFamily="34" charset="0"/>
                <a:cs typeface="Arial" pitchFamily="34" charset="0"/>
              </a:rPr>
              <a:t>أولا. </a:t>
            </a:r>
            <a:r>
              <a:rPr kumimoji="0" lang="ar-SA" sz="2800" b="1" i="0" u="none" strike="noStrike" cap="none" normalizeH="0" baseline="0" dirty="0" smtClean="0">
                <a:ln>
                  <a:noFill/>
                </a:ln>
                <a:solidFill>
                  <a:schemeClr val="bg1"/>
                </a:solidFill>
                <a:effectLst/>
                <a:latin typeface="Arial" pitchFamily="34" charset="0"/>
                <a:ea typeface="Calibri" pitchFamily="34" charset="0"/>
                <a:cs typeface="Arial" pitchFamily="34" charset="0"/>
              </a:rPr>
              <a:t>إعداد الميزانية الوظيفية:أ. إجراء التعديلات:</a:t>
            </a:r>
            <a:endParaRPr kumimoji="0" lang="fr-FR" sz="2800" b="1" i="0" u="none" strike="noStrike" cap="none" normalizeH="0" baseline="0" dirty="0" smtClean="0">
              <a:ln>
                <a:noFill/>
              </a:ln>
              <a:solidFill>
                <a:schemeClr val="bg1"/>
              </a:solidFill>
              <a:effectLst/>
              <a:latin typeface="Arial" pitchFamily="34" charset="0"/>
              <a:cs typeface="Arial" pitchFamily="34" charset="0"/>
            </a:endParaRPr>
          </a:p>
        </p:txBody>
      </p:sp>
      <p:grpSp>
        <p:nvGrpSpPr>
          <p:cNvPr id="30" name="Groupe 29"/>
          <p:cNvGrpSpPr/>
          <p:nvPr/>
        </p:nvGrpSpPr>
        <p:grpSpPr>
          <a:xfrm>
            <a:off x="152400" y="1676400"/>
            <a:ext cx="8763311" cy="1114425"/>
            <a:chOff x="228600" y="2895600"/>
            <a:chExt cx="8763311" cy="1114425"/>
          </a:xfrm>
        </p:grpSpPr>
        <p:grpSp>
          <p:nvGrpSpPr>
            <p:cNvPr id="104449" name="Group 1"/>
            <p:cNvGrpSpPr>
              <a:grpSpLocks/>
            </p:cNvGrpSpPr>
            <p:nvPr/>
          </p:nvGrpSpPr>
          <p:grpSpPr bwMode="auto">
            <a:xfrm>
              <a:off x="228600" y="2895600"/>
              <a:ext cx="8763311" cy="1114425"/>
              <a:chOff x="840" y="14310"/>
              <a:chExt cx="10566" cy="975"/>
            </a:xfrm>
          </p:grpSpPr>
          <p:sp>
            <p:nvSpPr>
              <p:cNvPr id="104459" name="AutoShape 11"/>
              <p:cNvSpPr>
                <a:spLocks noChangeShapeType="1"/>
              </p:cNvSpPr>
              <p:nvPr/>
            </p:nvSpPr>
            <p:spPr bwMode="auto">
              <a:xfrm flipH="1">
                <a:off x="840" y="14820"/>
                <a:ext cx="10245" cy="0"/>
              </a:xfrm>
              <a:prstGeom prst="straightConnector1">
                <a:avLst/>
              </a:prstGeom>
              <a:noFill/>
              <a:ln w="31750">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fr-FR" sz="2400">
                  <a:solidFill>
                    <a:schemeClr val="bg1"/>
                  </a:solidFill>
                </a:endParaRPr>
              </a:p>
            </p:txBody>
          </p:sp>
          <p:sp>
            <p:nvSpPr>
              <p:cNvPr id="104458" name="Text Box 10"/>
              <p:cNvSpPr txBox="1">
                <a:spLocks noChangeArrowheads="1"/>
              </p:cNvSpPr>
              <p:nvPr/>
            </p:nvSpPr>
            <p:spPr bwMode="auto">
              <a:xfrm>
                <a:off x="8833" y="14310"/>
                <a:ext cx="2021" cy="375"/>
              </a:xfrm>
              <a:prstGeom prst="rect">
                <a:avLst/>
              </a:prstGeom>
              <a:solidFill>
                <a:srgbClr val="FFFFFF"/>
              </a:solidFill>
              <a:ln w="9525">
                <a:solidFill>
                  <a:srgbClr val="F2F2F2"/>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Times New Roman" pitchFamily="18" charset="0"/>
                  </a:rPr>
                  <a:t>2018/01/01</a:t>
                </a:r>
                <a:endParaRPr kumimoji="0" lang="ar-DZ" sz="2400" b="0" i="0" u="none" strike="noStrike" cap="none" normalizeH="0" baseline="0" dirty="0" smtClean="0">
                  <a:ln>
                    <a:noFill/>
                  </a:ln>
                  <a:solidFill>
                    <a:schemeClr val="bg1"/>
                  </a:solidFill>
                  <a:effectLst/>
                  <a:latin typeface="Arial" pitchFamily="34" charset="0"/>
                </a:endParaRPr>
              </a:p>
            </p:txBody>
          </p:sp>
          <p:sp>
            <p:nvSpPr>
              <p:cNvPr id="104457" name="AutoShape 9"/>
              <p:cNvSpPr>
                <a:spLocks noChangeShapeType="1"/>
              </p:cNvSpPr>
              <p:nvPr/>
            </p:nvSpPr>
            <p:spPr bwMode="auto">
              <a:xfrm>
                <a:off x="9891" y="14685"/>
                <a:ext cx="0" cy="255"/>
              </a:xfrm>
              <a:prstGeom prst="straightConnector1">
                <a:avLst/>
              </a:prstGeom>
              <a:noFill/>
              <a:ln w="31750">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sz="2400">
                  <a:solidFill>
                    <a:schemeClr val="bg1"/>
                  </a:solidFill>
                </a:endParaRPr>
              </a:p>
            </p:txBody>
          </p:sp>
          <p:sp>
            <p:nvSpPr>
              <p:cNvPr id="104456" name="Text Box 8"/>
              <p:cNvSpPr txBox="1">
                <a:spLocks noChangeArrowheads="1"/>
              </p:cNvSpPr>
              <p:nvPr/>
            </p:nvSpPr>
            <p:spPr bwMode="auto">
              <a:xfrm>
                <a:off x="2218" y="14310"/>
                <a:ext cx="1894" cy="375"/>
              </a:xfrm>
              <a:prstGeom prst="rect">
                <a:avLst/>
              </a:prstGeom>
              <a:solidFill>
                <a:srgbClr val="FFFFFF"/>
              </a:solidFill>
              <a:ln w="9525">
                <a:solidFill>
                  <a:srgbClr val="F2F2F2"/>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Times New Roman" pitchFamily="18" charset="0"/>
                  </a:rPr>
                  <a:t>2019/12/31</a:t>
                </a:r>
                <a:endParaRPr kumimoji="0" lang="ar-DZ" sz="2400" b="0" i="0" u="none" strike="noStrike" cap="none" normalizeH="0" baseline="0" dirty="0" smtClean="0">
                  <a:ln>
                    <a:noFill/>
                  </a:ln>
                  <a:solidFill>
                    <a:schemeClr val="bg1"/>
                  </a:solidFill>
                  <a:effectLst/>
                  <a:latin typeface="Arial" pitchFamily="34" charset="0"/>
                </a:endParaRPr>
              </a:p>
            </p:txBody>
          </p:sp>
          <p:sp>
            <p:nvSpPr>
              <p:cNvPr id="104455" name="AutoShape 7"/>
              <p:cNvSpPr>
                <a:spLocks noChangeShapeType="1"/>
              </p:cNvSpPr>
              <p:nvPr/>
            </p:nvSpPr>
            <p:spPr bwMode="auto">
              <a:xfrm>
                <a:off x="3229" y="14685"/>
                <a:ext cx="0" cy="255"/>
              </a:xfrm>
              <a:prstGeom prst="straightConnector1">
                <a:avLst/>
              </a:prstGeom>
              <a:noFill/>
              <a:ln w="31750">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sz="2400">
                  <a:solidFill>
                    <a:schemeClr val="bg1"/>
                  </a:solidFill>
                </a:endParaRPr>
              </a:p>
            </p:txBody>
          </p:sp>
          <p:sp>
            <p:nvSpPr>
              <p:cNvPr id="104454" name="Text Box 6"/>
              <p:cNvSpPr txBox="1">
                <a:spLocks noChangeArrowheads="1"/>
              </p:cNvSpPr>
              <p:nvPr/>
            </p:nvSpPr>
            <p:spPr bwMode="auto">
              <a:xfrm>
                <a:off x="5618" y="14310"/>
                <a:ext cx="1929" cy="375"/>
              </a:xfrm>
              <a:prstGeom prst="rect">
                <a:avLst/>
              </a:prstGeom>
              <a:solidFill>
                <a:srgbClr val="FFFFFF"/>
              </a:solidFill>
              <a:ln w="9525">
                <a:solidFill>
                  <a:srgbClr val="F2F2F2"/>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lang="ar-DZ" sz="2400" b="1" dirty="0" smtClean="0">
                    <a:solidFill>
                      <a:schemeClr val="bg1"/>
                    </a:solidFill>
                    <a:latin typeface="Arial" pitchFamily="34" charset="0"/>
                  </a:rPr>
                  <a:t>2018/12/31</a:t>
                </a:r>
                <a:endParaRPr kumimoji="0" lang="ar-DZ" sz="2400" b="0" i="0" u="none" strike="noStrike" cap="none" normalizeH="0" baseline="0" dirty="0" smtClean="0">
                  <a:ln>
                    <a:noFill/>
                  </a:ln>
                  <a:solidFill>
                    <a:schemeClr val="bg1"/>
                  </a:solidFill>
                  <a:effectLst/>
                  <a:latin typeface="Arial" pitchFamily="34" charset="0"/>
                </a:endParaRPr>
              </a:p>
            </p:txBody>
          </p:sp>
          <p:sp>
            <p:nvSpPr>
              <p:cNvPr id="104453" name="AutoShape 5"/>
              <p:cNvSpPr>
                <a:spLocks noChangeShapeType="1"/>
              </p:cNvSpPr>
              <p:nvPr/>
            </p:nvSpPr>
            <p:spPr bwMode="auto">
              <a:xfrm>
                <a:off x="6536" y="14685"/>
                <a:ext cx="0" cy="255"/>
              </a:xfrm>
              <a:prstGeom prst="straightConnector1">
                <a:avLst/>
              </a:prstGeom>
              <a:noFill/>
              <a:ln w="31750">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sz="2400">
                  <a:solidFill>
                    <a:schemeClr val="bg1"/>
                  </a:solidFill>
                </a:endParaRPr>
              </a:p>
            </p:txBody>
          </p:sp>
          <p:sp>
            <p:nvSpPr>
              <p:cNvPr id="104452" name="Text Box 4"/>
              <p:cNvSpPr txBox="1">
                <a:spLocks noChangeArrowheads="1"/>
              </p:cNvSpPr>
              <p:nvPr/>
            </p:nvSpPr>
            <p:spPr bwMode="auto">
              <a:xfrm>
                <a:off x="8282" y="14910"/>
                <a:ext cx="3124" cy="375"/>
              </a:xfrm>
              <a:prstGeom prst="rect">
                <a:avLst/>
              </a:prstGeom>
              <a:solidFill>
                <a:srgbClr val="FFFFFF"/>
              </a:solidFill>
              <a:ln w="9525">
                <a:solidFill>
                  <a:srgbClr val="F2F2F2"/>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Times New Roman" pitchFamily="18" charset="0"/>
                  </a:rPr>
                  <a:t>تمويل إيجاري للشاحنة</a:t>
                </a:r>
                <a:endParaRPr kumimoji="0" lang="ar-DZ" sz="2400" b="0" i="0" u="none" strike="noStrike" cap="none" normalizeH="0" baseline="0" dirty="0" smtClean="0">
                  <a:ln>
                    <a:noFill/>
                  </a:ln>
                  <a:solidFill>
                    <a:schemeClr val="bg1"/>
                  </a:solidFill>
                  <a:effectLst/>
                  <a:latin typeface="Arial" pitchFamily="34" charset="0"/>
                </a:endParaRPr>
              </a:p>
            </p:txBody>
          </p:sp>
          <p:sp>
            <p:nvSpPr>
              <p:cNvPr id="104450" name="Text Box 2"/>
              <p:cNvSpPr txBox="1">
                <a:spLocks noChangeArrowheads="1"/>
              </p:cNvSpPr>
              <p:nvPr/>
            </p:nvSpPr>
            <p:spPr bwMode="auto">
              <a:xfrm>
                <a:off x="5893" y="14910"/>
                <a:ext cx="1121" cy="375"/>
              </a:xfrm>
              <a:prstGeom prst="rect">
                <a:avLst/>
              </a:prstGeom>
              <a:solidFill>
                <a:srgbClr val="BFBFBF"/>
              </a:solidFill>
              <a:ln w="9525">
                <a:solidFill>
                  <a:srgbClr val="F2F2F2"/>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Times New Roman" pitchFamily="18" charset="0"/>
                  </a:rPr>
                  <a:t>سنتان</a:t>
                </a:r>
                <a:endParaRPr kumimoji="0" lang="ar-DZ" sz="2400" b="0" i="0" u="none" strike="noStrike" cap="none" normalizeH="0" baseline="0" dirty="0" smtClean="0">
                  <a:ln>
                    <a:noFill/>
                  </a:ln>
                  <a:solidFill>
                    <a:schemeClr val="bg1"/>
                  </a:solidFill>
                  <a:effectLst/>
                  <a:latin typeface="Arial" pitchFamily="34" charset="0"/>
                </a:endParaRPr>
              </a:p>
            </p:txBody>
          </p:sp>
        </p:grpSp>
        <p:grpSp>
          <p:nvGrpSpPr>
            <p:cNvPr id="29" name="Groupe 28"/>
            <p:cNvGrpSpPr/>
            <p:nvPr/>
          </p:nvGrpSpPr>
          <p:grpSpPr>
            <a:xfrm>
              <a:off x="2286000" y="3886200"/>
              <a:ext cx="4419600" cy="1588"/>
              <a:chOff x="2286000" y="3886200"/>
              <a:chExt cx="4419600" cy="1588"/>
            </a:xfrm>
          </p:grpSpPr>
          <p:cxnSp>
            <p:nvCxnSpPr>
              <p:cNvPr id="24" name="Connecteur droit 23"/>
              <p:cNvCxnSpPr/>
              <p:nvPr/>
            </p:nvCxnSpPr>
            <p:spPr>
              <a:xfrm rot="10800000" flipV="1">
                <a:off x="5334000" y="3886201"/>
                <a:ext cx="1371600" cy="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8" name="Connecteur droit avec flèche 27"/>
              <p:cNvCxnSpPr/>
              <p:nvPr/>
            </p:nvCxnSpPr>
            <p:spPr>
              <a:xfrm rot="10800000">
                <a:off x="2286000" y="3886200"/>
                <a:ext cx="2133600" cy="1588"/>
              </a:xfrm>
              <a:prstGeom prst="straightConnector1">
                <a:avLst/>
              </a:prstGeom>
              <a:ln w="38100">
                <a:solidFill>
                  <a:schemeClr val="bg1"/>
                </a:solidFill>
                <a:tailEnd type="arrow"/>
              </a:ln>
            </p:spPr>
            <p:style>
              <a:lnRef idx="1">
                <a:schemeClr val="accent1"/>
              </a:lnRef>
              <a:fillRef idx="0">
                <a:schemeClr val="accent1"/>
              </a:fillRef>
              <a:effectRef idx="0">
                <a:schemeClr val="accent1"/>
              </a:effectRef>
              <a:fontRef idx="minor">
                <a:schemeClr val="tx1"/>
              </a:fontRef>
            </p:style>
          </p:cxnSp>
        </p:grpSp>
      </p:grpSp>
      <p:sp>
        <p:nvSpPr>
          <p:cNvPr id="104478" name="Text Box 30"/>
          <p:cNvSpPr txBox="1">
            <a:spLocks noChangeArrowheads="1"/>
          </p:cNvSpPr>
          <p:nvPr/>
        </p:nvSpPr>
        <p:spPr bwMode="auto">
          <a:xfrm>
            <a:off x="228600" y="5943600"/>
            <a:ext cx="8610600" cy="83820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1" eaLnBrk="1" fontAlgn="base" latinLnBrk="0" hangingPunct="1">
              <a:lnSpc>
                <a:spcPct val="100000"/>
              </a:lnSpc>
              <a:spcBef>
                <a:spcPct val="0"/>
              </a:spcBef>
              <a:spcAft>
                <a:spcPct val="0"/>
              </a:spcAft>
              <a:buClr>
                <a:srgbClr val="FF0000"/>
              </a:buClr>
              <a:buSzPct val="80000"/>
              <a:buFont typeface="Wingdings" pitchFamily="2" charset="2"/>
              <a:buChar char="v"/>
              <a:tabLst>
                <a:tab pos="95250" algn="r"/>
              </a:tabLst>
            </a:pPr>
            <a:r>
              <a:rPr kumimoji="0" lang="ar-DZ" sz="2400" b="1" i="0" u="none" strike="noStrike" cap="none" normalizeH="0" baseline="0" dirty="0" smtClean="0">
                <a:ln>
                  <a:noFill/>
                </a:ln>
                <a:solidFill>
                  <a:schemeClr val="bg1"/>
                </a:solidFill>
                <a:effectLst/>
                <a:latin typeface="Arial" pitchFamily="34" charset="0"/>
                <a:ea typeface="Times New Roman" pitchFamily="18" charset="0"/>
                <a:cs typeface="Arial" pitchFamily="34" charset="0"/>
              </a:rPr>
              <a:t> باقي الاهتلاك= 80000- 32000= 48000 يضاف لـ </a:t>
            </a:r>
            <a:r>
              <a:rPr kumimoji="0" lang="ar-DZ" sz="2400" b="1" i="0" u="none" strike="noStrike" cap="none" normalizeH="0" baseline="0" dirty="0" err="1" smtClean="0">
                <a:ln>
                  <a:noFill/>
                </a:ln>
                <a:solidFill>
                  <a:schemeClr val="bg1"/>
                </a:solidFill>
                <a:effectLst/>
                <a:latin typeface="Arial" pitchFamily="34" charset="0"/>
                <a:ea typeface="Times New Roman" pitchFamily="18" charset="0"/>
                <a:cs typeface="Arial" pitchFamily="34" charset="0"/>
              </a:rPr>
              <a:t>د</a:t>
            </a:r>
            <a:r>
              <a:rPr kumimoji="0" lang="ar-DZ" sz="2400" b="1" i="0" u="none" strike="noStrike" cap="none" normalizeH="0" baseline="0" dirty="0" smtClean="0">
                <a:ln>
                  <a:noFill/>
                </a:ln>
                <a:solidFill>
                  <a:schemeClr val="bg1"/>
                </a:solidFill>
                <a:effectLst/>
                <a:latin typeface="Arial" pitchFamily="34" charset="0"/>
                <a:ea typeface="Times New Roman" pitchFamily="18" charset="0"/>
                <a:cs typeface="Arial" pitchFamily="34" charset="0"/>
              </a:rPr>
              <a:t> م </a:t>
            </a:r>
            <a:r>
              <a:rPr kumimoji="0" lang="ar-DZ" sz="2400" b="1" i="0" u="none" strike="noStrike" cap="none" normalizeH="0" baseline="0" dirty="0" err="1" smtClean="0">
                <a:ln>
                  <a:noFill/>
                </a:ln>
                <a:solidFill>
                  <a:schemeClr val="bg1"/>
                </a:solidFill>
                <a:effectLst/>
                <a:latin typeface="Arial" pitchFamily="34" charset="0"/>
                <a:ea typeface="Times New Roman" pitchFamily="18" charset="0"/>
                <a:cs typeface="Arial" pitchFamily="34" charset="0"/>
              </a:rPr>
              <a:t>ط</a:t>
            </a:r>
            <a:r>
              <a:rPr kumimoji="0" lang="ar-DZ" sz="2400" b="1" i="0" u="none" strike="noStrike" cap="none" normalizeH="0" baseline="0" dirty="0" smtClean="0">
                <a:ln>
                  <a:noFill/>
                </a:ln>
                <a:solidFill>
                  <a:schemeClr val="bg1"/>
                </a:solidFill>
                <a:effectLst/>
                <a:latin typeface="Arial" pitchFamily="34" charset="0"/>
                <a:ea typeface="Times New Roman" pitchFamily="18" charset="0"/>
                <a:cs typeface="Arial" pitchFamily="34" charset="0"/>
              </a:rPr>
              <a:t> أ ضمن موارد دائمة في </a:t>
            </a:r>
            <a:r>
              <a:rPr kumimoji="0" lang="ar-DZ" sz="2400" b="1" i="0" u="none" strike="noStrike" cap="none" normalizeH="0" baseline="0" dirty="0" err="1" smtClean="0">
                <a:ln>
                  <a:noFill/>
                </a:ln>
                <a:solidFill>
                  <a:schemeClr val="bg1"/>
                </a:solidFill>
                <a:effectLst/>
                <a:latin typeface="Arial" pitchFamily="34" charset="0"/>
                <a:ea typeface="Times New Roman" pitchFamily="18" charset="0"/>
                <a:cs typeface="Arial" pitchFamily="34" charset="0"/>
              </a:rPr>
              <a:t>ح</a:t>
            </a:r>
            <a:r>
              <a:rPr kumimoji="0" lang="ar-DZ" sz="2400" b="1" i="0" u="none" strike="noStrike" cap="none" normalizeH="0" baseline="0" dirty="0" smtClean="0">
                <a:ln>
                  <a:noFill/>
                </a:ln>
                <a:solidFill>
                  <a:schemeClr val="bg1"/>
                </a:solidFill>
                <a:effectLst/>
                <a:latin typeface="Arial" pitchFamily="34" charset="0"/>
                <a:ea typeface="Times New Roman" pitchFamily="18" charset="0"/>
                <a:cs typeface="Arial" pitchFamily="34" charset="0"/>
              </a:rPr>
              <a:t> 167 </a:t>
            </a:r>
            <a:r>
              <a:rPr kumimoji="0" lang="ar-SA" sz="2400" b="1" i="0" u="none" strike="noStrike" cap="none" normalizeH="0" baseline="0" dirty="0" smtClean="0">
                <a:ln>
                  <a:noFill/>
                </a:ln>
                <a:solidFill>
                  <a:schemeClr val="bg1"/>
                </a:solidFill>
                <a:effectLst/>
                <a:latin typeface="Arial" pitchFamily="34" charset="0"/>
                <a:ea typeface="Calibri" pitchFamily="34" charset="0"/>
                <a:cs typeface="Arial" pitchFamily="34" charset="0"/>
              </a:rPr>
              <a:t>ديون مترتبة على عقد إيجار تمويلي</a:t>
            </a:r>
            <a:r>
              <a:rPr kumimoji="0" lang="ar-DZ" sz="2400" b="1" i="0" u="none" strike="noStrike" cap="none" normalizeH="0" baseline="0" dirty="0" smtClean="0">
                <a:ln>
                  <a:noFill/>
                </a:ln>
                <a:solidFill>
                  <a:schemeClr val="bg1"/>
                </a:solidFill>
                <a:effectLst/>
                <a:latin typeface="Arial" pitchFamily="34" charset="0"/>
                <a:ea typeface="Times New Roman" pitchFamily="18" charset="0"/>
                <a:cs typeface="Arial" pitchFamily="34" charset="0"/>
              </a:rPr>
              <a:t> .</a:t>
            </a:r>
            <a:endParaRPr kumimoji="0" lang="ar-DZ" sz="3200" b="1" i="0" u="none" strike="noStrike" cap="none" normalizeH="0" baseline="0" dirty="0" smtClean="0">
              <a:ln>
                <a:noFill/>
              </a:ln>
              <a:solidFill>
                <a:schemeClr val="bg1"/>
              </a:solidFill>
              <a:effectLst/>
              <a:latin typeface="Arial" pitchFamily="34" charset="0"/>
              <a:cs typeface="Arial" pitchFamily="34" charset="0"/>
            </a:endParaRPr>
          </a:p>
        </p:txBody>
      </p:sp>
      <p:grpSp>
        <p:nvGrpSpPr>
          <p:cNvPr id="104467" name="Group 19"/>
          <p:cNvGrpSpPr>
            <a:grpSpLocks/>
          </p:cNvGrpSpPr>
          <p:nvPr/>
        </p:nvGrpSpPr>
        <p:grpSpPr bwMode="auto">
          <a:xfrm>
            <a:off x="1371601" y="4267200"/>
            <a:ext cx="6552551" cy="914517"/>
            <a:chOff x="6420" y="1235"/>
            <a:chExt cx="4295" cy="601"/>
          </a:xfrm>
        </p:grpSpPr>
        <p:sp>
          <p:nvSpPr>
            <p:cNvPr id="104476" name="Text Box 28"/>
            <p:cNvSpPr txBox="1">
              <a:spLocks noChangeArrowheads="1"/>
            </p:cNvSpPr>
            <p:nvPr/>
          </p:nvSpPr>
          <p:spPr bwMode="auto">
            <a:xfrm>
              <a:off x="9510" y="1348"/>
              <a:ext cx="1205" cy="375"/>
            </a:xfrm>
            <a:prstGeom prst="rect">
              <a:avLst/>
            </a:prstGeom>
            <a:solidFill>
              <a:srgbClr val="FFFFFF"/>
            </a:solidFill>
            <a:ln w="9525">
              <a:solidFill>
                <a:srgbClr val="F2F2F2"/>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Times New Roman" pitchFamily="18" charset="0"/>
                </a:rPr>
                <a:t>قسط الاهتلاك=</a:t>
              </a:r>
              <a:endParaRPr kumimoji="0" lang="ar-DZ" sz="2400" b="1" i="0" u="none" strike="noStrike" cap="none" normalizeH="0" baseline="0" dirty="0" smtClean="0">
                <a:ln>
                  <a:noFill/>
                </a:ln>
                <a:solidFill>
                  <a:schemeClr val="bg1"/>
                </a:solidFill>
                <a:effectLst/>
                <a:latin typeface="Arial" pitchFamily="34" charset="0"/>
              </a:endParaRPr>
            </a:p>
          </p:txBody>
        </p:sp>
        <p:sp>
          <p:nvSpPr>
            <p:cNvPr id="104475" name="Text Box 27"/>
            <p:cNvSpPr txBox="1">
              <a:spLocks noChangeArrowheads="1"/>
            </p:cNvSpPr>
            <p:nvPr/>
          </p:nvSpPr>
          <p:spPr bwMode="auto">
            <a:xfrm>
              <a:off x="8460" y="1235"/>
              <a:ext cx="957" cy="325"/>
            </a:xfrm>
            <a:prstGeom prst="rect">
              <a:avLst/>
            </a:prstGeom>
            <a:solidFill>
              <a:srgbClr val="FFFFFF"/>
            </a:solidFill>
            <a:ln w="9525">
              <a:solidFill>
                <a:srgbClr val="F2F2F2"/>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Times New Roman" pitchFamily="18" charset="0"/>
                </a:rPr>
                <a:t>سعر الحيازة</a:t>
              </a:r>
              <a:endParaRPr kumimoji="0" lang="ar-DZ" sz="2400" b="1" i="0" u="none" strike="noStrike" cap="none" normalizeH="0" baseline="0" dirty="0" smtClean="0">
                <a:ln>
                  <a:noFill/>
                </a:ln>
                <a:solidFill>
                  <a:schemeClr val="bg1"/>
                </a:solidFill>
                <a:effectLst/>
                <a:latin typeface="Arial" pitchFamily="34" charset="0"/>
              </a:endParaRPr>
            </a:p>
          </p:txBody>
        </p:sp>
        <p:sp>
          <p:nvSpPr>
            <p:cNvPr id="104474" name="Text Box 26"/>
            <p:cNvSpPr txBox="1">
              <a:spLocks noChangeArrowheads="1"/>
            </p:cNvSpPr>
            <p:nvPr/>
          </p:nvSpPr>
          <p:spPr bwMode="auto">
            <a:xfrm>
              <a:off x="8518" y="1515"/>
              <a:ext cx="782" cy="271"/>
            </a:xfrm>
            <a:prstGeom prst="rect">
              <a:avLst/>
            </a:prstGeom>
            <a:solidFill>
              <a:srgbClr val="FFFFFF"/>
            </a:solidFill>
            <a:ln w="9525">
              <a:solidFill>
                <a:srgbClr val="F2F2F2"/>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Times New Roman" pitchFamily="18" charset="0"/>
                </a:rPr>
                <a:t>مدة العقد</a:t>
              </a:r>
              <a:endParaRPr kumimoji="0" lang="ar-DZ" sz="2400" b="1" i="0" u="none" strike="noStrike" cap="none" normalizeH="0" baseline="0" dirty="0" smtClean="0">
                <a:ln>
                  <a:noFill/>
                </a:ln>
                <a:solidFill>
                  <a:schemeClr val="bg1"/>
                </a:solidFill>
                <a:effectLst/>
                <a:latin typeface="Arial" pitchFamily="34" charset="0"/>
              </a:endParaRPr>
            </a:p>
          </p:txBody>
        </p:sp>
        <p:sp>
          <p:nvSpPr>
            <p:cNvPr id="104473" name="Text Box 25"/>
            <p:cNvSpPr txBox="1">
              <a:spLocks noChangeArrowheads="1"/>
            </p:cNvSpPr>
            <p:nvPr/>
          </p:nvSpPr>
          <p:spPr bwMode="auto">
            <a:xfrm>
              <a:off x="8218" y="1384"/>
              <a:ext cx="267" cy="375"/>
            </a:xfrm>
            <a:prstGeom prst="rect">
              <a:avLst/>
            </a:prstGeom>
            <a:solidFill>
              <a:srgbClr val="FFFFFF"/>
            </a:solidFill>
            <a:ln w="9525">
              <a:solidFill>
                <a:srgbClr val="F2F2F2"/>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Times New Roman" pitchFamily="18" charset="0"/>
                </a:rPr>
                <a:t>=</a:t>
              </a:r>
              <a:endParaRPr kumimoji="0" lang="ar-DZ" sz="2400" b="1" i="0" u="none" strike="noStrike" cap="none" normalizeH="0" baseline="0" dirty="0" smtClean="0">
                <a:ln>
                  <a:noFill/>
                </a:ln>
                <a:solidFill>
                  <a:schemeClr val="bg1"/>
                </a:solidFill>
                <a:effectLst/>
                <a:latin typeface="Arial" pitchFamily="34" charset="0"/>
              </a:endParaRPr>
            </a:p>
          </p:txBody>
        </p:sp>
        <p:sp>
          <p:nvSpPr>
            <p:cNvPr id="104472" name="Text Box 24"/>
            <p:cNvSpPr txBox="1">
              <a:spLocks noChangeArrowheads="1"/>
            </p:cNvSpPr>
            <p:nvPr/>
          </p:nvSpPr>
          <p:spPr bwMode="auto">
            <a:xfrm>
              <a:off x="7410" y="1235"/>
              <a:ext cx="708" cy="325"/>
            </a:xfrm>
            <a:prstGeom prst="rect">
              <a:avLst/>
            </a:prstGeom>
            <a:solidFill>
              <a:srgbClr val="FFFFFF"/>
            </a:solidFill>
            <a:ln w="9525">
              <a:solidFill>
                <a:srgbClr val="F2F2F2"/>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Times New Roman" pitchFamily="18" charset="0"/>
                </a:rPr>
                <a:t>80000</a:t>
              </a:r>
              <a:endParaRPr kumimoji="0" lang="ar-DZ" sz="2400" b="1" i="0" u="none" strike="noStrike" cap="none" normalizeH="0" baseline="0" dirty="0" smtClean="0">
                <a:ln>
                  <a:noFill/>
                </a:ln>
                <a:solidFill>
                  <a:schemeClr val="bg1"/>
                </a:solidFill>
                <a:effectLst/>
                <a:latin typeface="Arial" pitchFamily="34" charset="0"/>
              </a:endParaRPr>
            </a:p>
          </p:txBody>
        </p:sp>
        <p:sp>
          <p:nvSpPr>
            <p:cNvPr id="104471" name="Text Box 23"/>
            <p:cNvSpPr txBox="1">
              <a:spLocks noChangeArrowheads="1"/>
            </p:cNvSpPr>
            <p:nvPr/>
          </p:nvSpPr>
          <p:spPr bwMode="auto">
            <a:xfrm>
              <a:off x="7669" y="1515"/>
              <a:ext cx="288" cy="321"/>
            </a:xfrm>
            <a:prstGeom prst="rect">
              <a:avLst/>
            </a:prstGeom>
            <a:solidFill>
              <a:srgbClr val="FFFFFF"/>
            </a:solidFill>
            <a:ln w="9525">
              <a:solidFill>
                <a:srgbClr val="F2F2F2"/>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Times New Roman" pitchFamily="18" charset="0"/>
                </a:rPr>
                <a:t>5</a:t>
              </a:r>
              <a:endParaRPr kumimoji="0" lang="ar-DZ" sz="2400" b="1" i="0" u="none" strike="noStrike" cap="none" normalizeH="0" baseline="0" dirty="0" smtClean="0">
                <a:ln>
                  <a:noFill/>
                </a:ln>
                <a:solidFill>
                  <a:schemeClr val="bg1"/>
                </a:solidFill>
                <a:effectLst/>
                <a:latin typeface="Arial" pitchFamily="34" charset="0"/>
              </a:endParaRPr>
            </a:p>
          </p:txBody>
        </p:sp>
        <p:sp>
          <p:nvSpPr>
            <p:cNvPr id="104470" name="Text Box 22"/>
            <p:cNvSpPr txBox="1">
              <a:spLocks noChangeArrowheads="1"/>
            </p:cNvSpPr>
            <p:nvPr/>
          </p:nvSpPr>
          <p:spPr bwMode="auto">
            <a:xfrm>
              <a:off x="6420" y="1380"/>
              <a:ext cx="899" cy="375"/>
            </a:xfrm>
            <a:prstGeom prst="rect">
              <a:avLst/>
            </a:prstGeom>
            <a:solidFill>
              <a:srgbClr val="FFFFFF"/>
            </a:solidFill>
            <a:ln w="9525">
              <a:solidFill>
                <a:srgbClr val="F2F2F2"/>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Times New Roman" pitchFamily="18" charset="0"/>
                </a:rPr>
                <a:t>= 16000</a:t>
              </a:r>
              <a:endParaRPr kumimoji="0" lang="ar-DZ" sz="2400" b="1" i="0" u="none" strike="noStrike" cap="none" normalizeH="0" baseline="0" dirty="0" smtClean="0">
                <a:ln>
                  <a:noFill/>
                </a:ln>
                <a:solidFill>
                  <a:schemeClr val="bg1"/>
                </a:solidFill>
                <a:effectLst/>
                <a:latin typeface="Arial" pitchFamily="34" charset="0"/>
              </a:endParaRPr>
            </a:p>
          </p:txBody>
        </p:sp>
        <p:sp>
          <p:nvSpPr>
            <p:cNvPr id="104469" name="AutoShape 21"/>
            <p:cNvSpPr>
              <a:spLocks noChangeShapeType="1"/>
            </p:cNvSpPr>
            <p:nvPr/>
          </p:nvSpPr>
          <p:spPr bwMode="auto">
            <a:xfrm flipH="1">
              <a:off x="8468" y="1560"/>
              <a:ext cx="1065" cy="0"/>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sz="2400" b="1">
                <a:solidFill>
                  <a:schemeClr val="bg1"/>
                </a:solidFill>
              </a:endParaRPr>
            </a:p>
          </p:txBody>
        </p:sp>
        <p:sp>
          <p:nvSpPr>
            <p:cNvPr id="104468" name="AutoShape 20"/>
            <p:cNvSpPr>
              <a:spLocks noChangeShapeType="1"/>
            </p:cNvSpPr>
            <p:nvPr/>
          </p:nvSpPr>
          <p:spPr bwMode="auto">
            <a:xfrm flipH="1">
              <a:off x="7469" y="1560"/>
              <a:ext cx="720" cy="0"/>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sz="2400" b="1">
                <a:solidFill>
                  <a:schemeClr val="bg1"/>
                </a:solidFill>
              </a:endParaRPr>
            </a:p>
          </p:txBody>
        </p:sp>
      </p:grpSp>
      <p:sp>
        <p:nvSpPr>
          <p:cNvPr id="104479" name="Rectangle 31"/>
          <p:cNvSpPr>
            <a:spLocks noChangeArrowheads="1"/>
          </p:cNvSpPr>
          <p:nvPr/>
        </p:nvSpPr>
        <p:spPr bwMode="auto">
          <a:xfrm>
            <a:off x="0" y="3048000"/>
            <a:ext cx="8915400"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tab pos="103188" algn="r"/>
              </a:tabLst>
            </a:pPr>
            <a:r>
              <a:rPr kumimoji="0" lang="ar-SA" sz="2400" b="1" i="0" u="none" strike="noStrike" cap="none" normalizeH="0" baseline="0" dirty="0" smtClean="0">
                <a:ln>
                  <a:noFill/>
                </a:ln>
                <a:solidFill>
                  <a:schemeClr val="bg1"/>
                </a:solidFill>
                <a:effectLst/>
                <a:latin typeface="Arial" pitchFamily="34" charset="0"/>
                <a:ea typeface="Times New Roman" pitchFamily="18" charset="0"/>
                <a:cs typeface="Arial" pitchFamily="34" charset="0"/>
              </a:rPr>
              <a:t>حيازة شاحنة </a:t>
            </a:r>
            <a:r>
              <a:rPr lang="ar-DZ" sz="2400" b="1" dirty="0" smtClean="0">
                <a:solidFill>
                  <a:schemeClr val="bg1"/>
                </a:solidFill>
                <a:latin typeface="Arial" pitchFamily="34" charset="0"/>
                <a:ea typeface="Times New Roman" pitchFamily="18" charset="0"/>
                <a:cs typeface="Arial" pitchFamily="34" charset="0"/>
              </a:rPr>
              <a:t>ب</a:t>
            </a:r>
            <a:r>
              <a:rPr kumimoji="0" lang="ar-SA" sz="2400" b="1" i="0" u="none" strike="noStrike" cap="none" normalizeH="0" baseline="0" dirty="0" smtClean="0">
                <a:ln>
                  <a:noFill/>
                </a:ln>
                <a:solidFill>
                  <a:schemeClr val="bg1"/>
                </a:solidFill>
                <a:effectLst/>
                <a:latin typeface="Arial" pitchFamily="34" charset="0"/>
                <a:ea typeface="Times New Roman" pitchFamily="18" charset="0"/>
                <a:cs typeface="Arial" pitchFamily="34" charset="0"/>
              </a:rPr>
              <a:t>تمويل إيجاري في </a:t>
            </a:r>
            <a:r>
              <a:rPr kumimoji="0" lang="ar-DZ" sz="2400" b="1" i="0" u="none" strike="noStrike" cap="none" normalizeH="0" baseline="0" dirty="0" smtClean="0">
                <a:ln>
                  <a:noFill/>
                </a:ln>
                <a:solidFill>
                  <a:schemeClr val="bg1"/>
                </a:solidFill>
                <a:effectLst/>
                <a:latin typeface="Arial" pitchFamily="34" charset="0"/>
                <a:ea typeface="Times New Roman" pitchFamily="18" charset="0"/>
                <a:cs typeface="Arial" pitchFamily="34" charset="0"/>
              </a:rPr>
              <a:t>2018/01/01</a:t>
            </a:r>
            <a:r>
              <a:rPr kumimoji="0" lang="ar-SA" sz="2400" b="1" i="0" u="none" strike="noStrike" cap="none" normalizeH="0" baseline="0" dirty="0" smtClean="0">
                <a:ln>
                  <a:noFill/>
                </a:ln>
                <a:solidFill>
                  <a:schemeClr val="bg1"/>
                </a:solidFill>
                <a:effectLst/>
                <a:latin typeface="Arial" pitchFamily="34" charset="0"/>
                <a:ea typeface="Times New Roman" pitchFamily="18" charset="0"/>
                <a:cs typeface="Arial" pitchFamily="34" charset="0"/>
              </a:rPr>
              <a:t> (بداية النشاط) ← 31/12/2020</a:t>
            </a:r>
            <a:r>
              <a:rPr kumimoji="0" lang="ar-DZ" sz="2400" b="1" i="0" u="none" strike="noStrike" cap="none" normalizeH="0" baseline="0" dirty="0" smtClean="0">
                <a:ln>
                  <a:noFill/>
                </a:ln>
                <a:solidFill>
                  <a:schemeClr val="bg1"/>
                </a:solidFill>
                <a:effectLst/>
                <a:latin typeface="Arial" pitchFamily="34" charset="0"/>
                <a:ea typeface="Times New Roman" pitchFamily="18" charset="0"/>
                <a:cs typeface="Arial" pitchFamily="34" charset="0"/>
              </a:rPr>
              <a:t>:</a:t>
            </a:r>
            <a:endParaRPr kumimoji="0" lang="fr-FR" sz="2400" b="1" i="0" u="none" strike="noStrike" cap="none" normalizeH="0" baseline="0" dirty="0" smtClean="0">
              <a:ln>
                <a:noFill/>
              </a:ln>
              <a:solidFill>
                <a:schemeClr val="bg1"/>
              </a:solidFill>
              <a:effectLst/>
              <a:latin typeface="Arial" pitchFamily="34" charset="0"/>
              <a:cs typeface="Arial" pitchFamily="34" charset="0"/>
            </a:endParaRPr>
          </a:p>
          <a:p>
            <a:pPr marL="0" marR="0" lvl="0" indent="0" algn="just" defTabSz="914400" rtl="1" eaLnBrk="0" fontAlgn="base" latinLnBrk="0" hangingPunct="0">
              <a:lnSpc>
                <a:spcPct val="100000"/>
              </a:lnSpc>
              <a:spcBef>
                <a:spcPct val="0"/>
              </a:spcBef>
              <a:spcAft>
                <a:spcPct val="0"/>
              </a:spcAft>
              <a:buClrTx/>
              <a:buSzTx/>
              <a:buFontTx/>
              <a:buNone/>
              <a:tabLst>
                <a:tab pos="103188" algn="r"/>
              </a:tabLst>
            </a:pPr>
            <a:r>
              <a:rPr kumimoji="0" lang="ar-SA" sz="2400" b="1" i="0" u="none" strike="noStrike" cap="none" normalizeH="0" baseline="0" dirty="0" err="1" smtClean="0">
                <a:ln>
                  <a:noFill/>
                </a:ln>
                <a:solidFill>
                  <a:srgbClr val="FF0000"/>
                </a:solidFill>
                <a:effectLst/>
                <a:latin typeface="Arial" pitchFamily="34" charset="0"/>
                <a:ea typeface="Times New Roman" pitchFamily="18" charset="0"/>
                <a:cs typeface="Arial" pitchFamily="34" charset="0"/>
              </a:rPr>
              <a:t>إهتلاك</a:t>
            </a:r>
            <a:r>
              <a:rPr kumimoji="0" lang="ar-SA" sz="2400" b="1" i="0" u="none" strike="noStrike" cap="none" normalizeH="0" baseline="0" dirty="0" smtClean="0">
                <a:ln>
                  <a:noFill/>
                </a:ln>
                <a:solidFill>
                  <a:srgbClr val="FF0000"/>
                </a:solidFill>
                <a:effectLst/>
                <a:latin typeface="Arial" pitchFamily="34" charset="0"/>
                <a:ea typeface="Times New Roman" pitchFamily="18" charset="0"/>
                <a:cs typeface="Arial" pitchFamily="34" charset="0"/>
              </a:rPr>
              <a:t> سنتين </a:t>
            </a:r>
            <a:r>
              <a:rPr kumimoji="0" lang="ar-SA" sz="2400" b="1" i="0" u="none" strike="noStrike" cap="none" normalizeH="0" baseline="0" dirty="0" smtClean="0">
                <a:ln>
                  <a:noFill/>
                </a:ln>
                <a:solidFill>
                  <a:schemeClr val="bg1"/>
                </a:solidFill>
                <a:effectLst/>
                <a:latin typeface="Arial" pitchFamily="34" charset="0"/>
                <a:ea typeface="Times New Roman" pitchFamily="18" charset="0"/>
                <a:cs typeface="Arial" pitchFamily="34" charset="0"/>
              </a:rPr>
              <a:t>من مدة عقد التمويل </a:t>
            </a:r>
            <a:r>
              <a:rPr kumimoji="0" lang="ar-SA" sz="2400" b="1" i="0" u="none" strike="noStrike" cap="none" normalizeH="0" baseline="0" dirty="0" err="1" smtClean="0">
                <a:ln>
                  <a:noFill/>
                </a:ln>
                <a:solidFill>
                  <a:schemeClr val="bg1"/>
                </a:solidFill>
                <a:effectLst/>
                <a:latin typeface="Arial" pitchFamily="34" charset="0"/>
                <a:ea typeface="Times New Roman" pitchFamily="18" charset="0"/>
                <a:cs typeface="Arial" pitchFamily="34" charset="0"/>
              </a:rPr>
              <a:t>الإيجاري</a:t>
            </a:r>
            <a:r>
              <a:rPr kumimoji="0" lang="ar-SA" sz="2400" b="1" i="0" u="none" strike="noStrike" cap="none" normalizeH="0" baseline="0" dirty="0" smtClean="0">
                <a:ln>
                  <a:noFill/>
                </a:ln>
                <a:solidFill>
                  <a:schemeClr val="bg1"/>
                </a:solidFill>
                <a:effectLst/>
                <a:latin typeface="Arial" pitchFamily="34" charset="0"/>
                <a:ea typeface="Times New Roman" pitchFamily="18" charset="0"/>
                <a:cs typeface="Arial" pitchFamily="34" charset="0"/>
              </a:rPr>
              <a:t> (5 سنوات)</a:t>
            </a:r>
            <a:endParaRPr kumimoji="0" lang="fr-FR" sz="2400" b="1" i="0" u="none" strike="noStrike" cap="none" normalizeH="0" baseline="0" dirty="0" smtClean="0">
              <a:ln>
                <a:noFill/>
              </a:ln>
              <a:solidFill>
                <a:schemeClr val="bg1"/>
              </a:solidFill>
              <a:effectLst/>
              <a:latin typeface="Arial" pitchFamily="34" charset="0"/>
              <a:cs typeface="Arial" pitchFamily="34" charset="0"/>
            </a:endParaRPr>
          </a:p>
          <a:p>
            <a:pPr marL="0" marR="0" lvl="0" indent="0" algn="just" defTabSz="914400" rtl="1" eaLnBrk="0" fontAlgn="base" latinLnBrk="0" hangingPunct="0">
              <a:lnSpc>
                <a:spcPct val="100000"/>
              </a:lnSpc>
              <a:spcBef>
                <a:spcPct val="0"/>
              </a:spcBef>
              <a:spcAft>
                <a:spcPct val="0"/>
              </a:spcAft>
              <a:buClr>
                <a:srgbClr val="FF0000"/>
              </a:buClr>
              <a:buSzPct val="80000"/>
              <a:buFont typeface="Wingdings" pitchFamily="2" charset="2"/>
              <a:buChar char="v"/>
              <a:tabLst>
                <a:tab pos="103188" algn="r"/>
              </a:tabLst>
            </a:pPr>
            <a:r>
              <a:rPr kumimoji="0" lang="ar-DZ" sz="2400" b="1" i="0" u="none" strike="noStrike" cap="none" normalizeH="0" baseline="0" dirty="0" smtClean="0">
                <a:ln>
                  <a:noFill/>
                </a:ln>
                <a:solidFill>
                  <a:schemeClr val="bg1"/>
                </a:solidFill>
                <a:effectLst/>
                <a:latin typeface="Arial" pitchFamily="34" charset="0"/>
                <a:ea typeface="Times New Roman" pitchFamily="18" charset="0"/>
                <a:cs typeface="Arial" pitchFamily="34" charset="0"/>
              </a:rPr>
              <a:t> ق</a:t>
            </a:r>
            <a:r>
              <a:rPr kumimoji="0" lang="ar-DZ" sz="2400" b="1" i="0" u="none" strike="noStrike" cap="none" normalizeH="0" dirty="0" smtClean="0">
                <a:ln>
                  <a:noFill/>
                </a:ln>
                <a:solidFill>
                  <a:schemeClr val="bg1"/>
                </a:solidFill>
                <a:effectLst/>
                <a:latin typeface="Arial" pitchFamily="34" charset="0"/>
                <a:ea typeface="Times New Roman" pitchFamily="18" charset="0"/>
                <a:cs typeface="Arial" pitchFamily="34" charset="0"/>
              </a:rPr>
              <a:t> </a:t>
            </a:r>
            <a:r>
              <a:rPr kumimoji="0" lang="ar-DZ" sz="2400" b="1" i="0" u="none" strike="noStrike" cap="none" normalizeH="0" dirty="0" err="1" smtClean="0">
                <a:ln>
                  <a:noFill/>
                </a:ln>
                <a:solidFill>
                  <a:schemeClr val="bg1"/>
                </a:solidFill>
                <a:effectLst/>
                <a:latin typeface="Arial" pitchFamily="34" charset="0"/>
                <a:ea typeface="Times New Roman" pitchFamily="18" charset="0"/>
                <a:cs typeface="Arial" pitchFamily="34" charset="0"/>
              </a:rPr>
              <a:t>إ</a:t>
            </a:r>
            <a:r>
              <a:rPr kumimoji="0" lang="ar-DZ" sz="2400" b="1" i="0" u="none" strike="noStrike" cap="none" normalizeH="0" dirty="0" smtClean="0">
                <a:ln>
                  <a:noFill/>
                </a:ln>
                <a:solidFill>
                  <a:schemeClr val="bg1"/>
                </a:solidFill>
                <a:effectLst/>
                <a:latin typeface="Arial" pitchFamily="34" charset="0"/>
                <a:ea typeface="Times New Roman" pitchFamily="18" charset="0"/>
                <a:cs typeface="Arial" pitchFamily="34" charset="0"/>
              </a:rPr>
              <a:t> </a:t>
            </a:r>
            <a:r>
              <a:rPr kumimoji="0" lang="ar-SA" sz="2400" b="1" i="0" u="none" strike="noStrike" cap="none" normalizeH="0" baseline="0" dirty="0" smtClean="0">
                <a:ln>
                  <a:noFill/>
                </a:ln>
                <a:solidFill>
                  <a:schemeClr val="bg1"/>
                </a:solidFill>
                <a:effectLst/>
                <a:latin typeface="Arial" pitchFamily="34" charset="0"/>
                <a:ea typeface="Times New Roman" pitchFamily="18" charset="0"/>
                <a:cs typeface="Arial" pitchFamily="34" charset="0"/>
              </a:rPr>
              <a:t>للشاحنة( سعر الحيازة): 80000 يضاف لمعدات النقل ضمن استخدامات مستقرة.</a:t>
            </a:r>
            <a:endParaRPr kumimoji="0" lang="fr-FR" sz="2400" b="1" i="0" u="none" strike="noStrike" cap="none" normalizeH="0" baseline="0" dirty="0" smtClean="0">
              <a:ln>
                <a:noFill/>
              </a:ln>
              <a:solidFill>
                <a:schemeClr val="bg1"/>
              </a:solidFill>
              <a:effectLst/>
              <a:latin typeface="Arial" pitchFamily="34" charset="0"/>
              <a:cs typeface="Arial" pitchFamily="34" charset="0"/>
            </a:endParaRPr>
          </a:p>
        </p:txBody>
      </p:sp>
      <p:sp>
        <p:nvSpPr>
          <p:cNvPr id="104487" name="Rectangle 39"/>
          <p:cNvSpPr>
            <a:spLocks noChangeArrowheads="1"/>
          </p:cNvSpPr>
          <p:nvPr/>
        </p:nvSpPr>
        <p:spPr bwMode="auto">
          <a:xfrm>
            <a:off x="0" y="4572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4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ar-SA" sz="1400" b="0" i="0" u="none" strike="noStrike" cap="none" normalizeH="0" baseline="0" smtClean="0">
                <a:ln>
                  <a:noFill/>
                </a:ln>
                <a:solidFill>
                  <a:schemeClr val="tx1"/>
                </a:solidFill>
                <a:effectLst/>
                <a:latin typeface="Arial" pitchFamily="34" charset="0"/>
                <a:cs typeface="Arial" pitchFamily="34" charset="0"/>
              </a:rPr>
              <a:t>مدة عقد التمويل الإيجاري: 5 سنوات، ومنه</a:t>
            </a:r>
            <a:r>
              <a:rPr kumimoji="0" lang="fr-FR" sz="1400" b="0" i="0" u="none" strike="noStrike" cap="none" normalizeH="0" baseline="0" smtClean="0">
                <a:ln>
                  <a:noFill/>
                </a:ln>
                <a:solidFill>
                  <a:schemeClr val="tx1"/>
                </a:solidFill>
                <a:effectLst/>
                <a:latin typeface="Arial" pitchFamily="34" charset="0"/>
                <a:cs typeface="Arial" pitchFamily="34" charset="0"/>
              </a:rPr>
              <a:t>:</a:t>
            </a: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45" name="Rectangle 18"/>
          <p:cNvSpPr>
            <a:spLocks noChangeArrowheads="1"/>
          </p:cNvSpPr>
          <p:nvPr/>
        </p:nvSpPr>
        <p:spPr bwMode="auto">
          <a:xfrm>
            <a:off x="3962400" y="1143000"/>
            <a:ext cx="4953000"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Tx/>
              <a:buSzTx/>
              <a:buFontTx/>
              <a:buNone/>
              <a:tabLst>
                <a:tab pos="103188" algn="r"/>
                <a:tab pos="193675" algn="r"/>
              </a:tabLst>
            </a:pPr>
            <a:r>
              <a:rPr kumimoji="0" lang="ar-SA" sz="2400" b="1" i="0" u="none" strike="noStrike" cap="none" normalizeH="0" baseline="0" dirty="0" smtClean="0">
                <a:ln>
                  <a:noFill/>
                </a:ln>
                <a:solidFill>
                  <a:srgbClr val="FF0000"/>
                </a:solidFill>
                <a:effectLst/>
                <a:latin typeface="Arial" pitchFamily="34" charset="0"/>
                <a:ea typeface="Calibri" pitchFamily="34" charset="0"/>
                <a:cs typeface="Arial" pitchFamily="34" charset="0"/>
              </a:rPr>
              <a:t>1. حيازة شاحنة عن طريق تمويل إيجاري</a:t>
            </a:r>
            <a:r>
              <a:rPr kumimoji="0" lang="ar-DZ" sz="2400" b="1" i="0" u="none" strike="noStrike" cap="none" normalizeH="0" baseline="0" dirty="0" smtClean="0">
                <a:ln>
                  <a:noFill/>
                </a:ln>
                <a:solidFill>
                  <a:srgbClr val="FF0000"/>
                </a:solidFill>
                <a:effectLst/>
                <a:latin typeface="Arial" pitchFamily="34" charset="0"/>
                <a:ea typeface="Calibri" pitchFamily="34" charset="0"/>
                <a:cs typeface="Arial" pitchFamily="34" charset="0"/>
              </a:rPr>
              <a:t>:</a:t>
            </a:r>
            <a:endParaRPr kumimoji="0" lang="ar-SA" sz="3200" b="0" i="0" u="none" strike="noStrike" cap="none" normalizeH="0" baseline="0" dirty="0" smtClean="0">
              <a:ln>
                <a:noFill/>
              </a:ln>
              <a:solidFill>
                <a:srgbClr val="FF0000"/>
              </a:solidFill>
              <a:effectLst/>
              <a:latin typeface="Arial" pitchFamily="34" charset="0"/>
              <a:cs typeface="Arial" pitchFamily="34" charset="0"/>
            </a:endParaRPr>
          </a:p>
        </p:txBody>
      </p:sp>
      <p:sp>
        <p:nvSpPr>
          <p:cNvPr id="46" name="Text Box 29"/>
          <p:cNvSpPr txBox="1">
            <a:spLocks noChangeArrowheads="1"/>
          </p:cNvSpPr>
          <p:nvPr/>
        </p:nvSpPr>
        <p:spPr bwMode="auto">
          <a:xfrm>
            <a:off x="228600" y="5105400"/>
            <a:ext cx="8610600" cy="838200"/>
          </a:xfrm>
          <a:prstGeom prst="rect">
            <a:avLst/>
          </a:prstGeom>
          <a:solidFill>
            <a:srgbClr val="FFFFFF"/>
          </a:solidFill>
          <a:ln w="9525">
            <a:solidFill>
              <a:srgbClr val="F2F2F2"/>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1" eaLnBrk="1" fontAlgn="base" latinLnBrk="0" hangingPunct="1">
              <a:lnSpc>
                <a:spcPct val="100000"/>
              </a:lnSpc>
              <a:spcBef>
                <a:spcPct val="0"/>
              </a:spcBef>
              <a:spcAft>
                <a:spcPct val="0"/>
              </a:spcAft>
              <a:buClr>
                <a:srgbClr val="FF1D1D"/>
              </a:buClr>
              <a:buSzPct val="80000"/>
              <a:buFont typeface="Wingdings" pitchFamily="2" charset="2"/>
              <a:buChar char="v"/>
              <a:tabLst>
                <a:tab pos="142875" algn="r"/>
              </a:tabLst>
            </a:pPr>
            <a:r>
              <a:rPr kumimoji="0" lang="ar-DZ" sz="2400" b="1" i="0" u="none" strike="noStrike" cap="none" normalizeH="0" baseline="0" dirty="0" smtClean="0">
                <a:ln>
                  <a:noFill/>
                </a:ln>
                <a:solidFill>
                  <a:schemeClr val="bg1"/>
                </a:solidFill>
                <a:effectLst/>
                <a:latin typeface="Arial" pitchFamily="34" charset="0"/>
                <a:ea typeface="Times New Roman" pitchFamily="18" charset="0"/>
                <a:cs typeface="Arial" pitchFamily="34" charset="0"/>
              </a:rPr>
              <a:t>اهتلاك متركم ( سنتين)= 16000 × 2 = 32000  يظهر في اهتلاكات ومؤونات ضمن أموال دائمة .</a:t>
            </a:r>
            <a:endParaRPr kumimoji="0" lang="ar-DZ" sz="3200" b="1" i="0" u="none" strike="noStrike" cap="none" normalizeH="0" baseline="0" dirty="0" smtClean="0">
              <a:ln>
                <a:noFill/>
              </a:ln>
              <a:solidFill>
                <a:schemeClr val="bg1"/>
              </a:solidFill>
              <a:effectLst/>
              <a:latin typeface="Arial" pitchFamily="34" charset="0"/>
              <a:cs typeface="Arial" pitchFamily="34" charset="0"/>
            </a:endParaRPr>
          </a:p>
        </p:txBody>
      </p:sp>
    </p:spTree>
  </p:cSld>
  <p:clrMapOvr>
    <a:masterClrMapping/>
  </p:clrMapOvr>
  <p:transition>
    <p:wipe dir="u"/>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3" name="Rectangle 1"/>
          <p:cNvSpPr>
            <a:spLocks noChangeArrowheads="1"/>
          </p:cNvSpPr>
          <p:nvPr/>
        </p:nvSpPr>
        <p:spPr bwMode="auto">
          <a:xfrm>
            <a:off x="2209800" y="558225"/>
            <a:ext cx="4641015" cy="58477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3200" b="1" i="0" u="none" strike="noStrike" cap="none" normalizeH="0" baseline="0" dirty="0" smtClean="0">
                <a:ln>
                  <a:noFill/>
                </a:ln>
                <a:solidFill>
                  <a:srgbClr val="FF0000"/>
                </a:solidFill>
                <a:effectLst/>
                <a:latin typeface="Arial" pitchFamily="34" charset="0"/>
                <a:ea typeface="Times New Roman" pitchFamily="18" charset="0"/>
                <a:cs typeface="Arial" pitchFamily="34" charset="0"/>
              </a:rPr>
              <a:t>التمويل التقليدي(القروض البنكية)</a:t>
            </a:r>
            <a:endParaRPr kumimoji="0" lang="ar-SA" sz="4000" b="0" i="0" u="none" strike="noStrike" cap="none" normalizeH="0" baseline="0" dirty="0" smtClean="0">
              <a:ln>
                <a:noFill/>
              </a:ln>
              <a:solidFill>
                <a:srgbClr val="FF0000"/>
              </a:solidFill>
              <a:effectLst/>
              <a:latin typeface="Arial" pitchFamily="34" charset="0"/>
              <a:cs typeface="Arial" pitchFamily="34" charset="0"/>
            </a:endParaRPr>
          </a:p>
        </p:txBody>
      </p:sp>
      <p:grpSp>
        <p:nvGrpSpPr>
          <p:cNvPr id="120834" name="Group 2"/>
          <p:cNvGrpSpPr>
            <a:grpSpLocks/>
          </p:cNvGrpSpPr>
          <p:nvPr/>
        </p:nvGrpSpPr>
        <p:grpSpPr bwMode="auto">
          <a:xfrm>
            <a:off x="228600" y="1524000"/>
            <a:ext cx="8610600" cy="3505200"/>
            <a:chOff x="1110" y="1650"/>
            <a:chExt cx="8685" cy="3360"/>
          </a:xfrm>
        </p:grpSpPr>
        <p:grpSp>
          <p:nvGrpSpPr>
            <p:cNvPr id="120835" name="Group 3"/>
            <p:cNvGrpSpPr>
              <a:grpSpLocks/>
            </p:cNvGrpSpPr>
            <p:nvPr/>
          </p:nvGrpSpPr>
          <p:grpSpPr bwMode="auto">
            <a:xfrm>
              <a:off x="4770" y="1650"/>
              <a:ext cx="1380" cy="1365"/>
              <a:chOff x="4860" y="1965"/>
              <a:chExt cx="1380" cy="1365"/>
            </a:xfrm>
          </p:grpSpPr>
          <p:sp>
            <p:nvSpPr>
              <p:cNvPr id="120836" name="Oval 4"/>
              <p:cNvSpPr>
                <a:spLocks noChangeArrowheads="1"/>
              </p:cNvSpPr>
              <p:nvPr/>
            </p:nvSpPr>
            <p:spPr bwMode="auto">
              <a:xfrm>
                <a:off x="4860" y="1965"/>
                <a:ext cx="1380" cy="1365"/>
              </a:xfrm>
              <a:prstGeom prst="ellipse">
                <a:avLst/>
              </a:prstGeom>
              <a:solidFill>
                <a:srgbClr val="FFFFFF"/>
              </a:solidFill>
              <a:ln w="31750">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sz="2400">
                  <a:solidFill>
                    <a:schemeClr val="bg1"/>
                  </a:solidFill>
                </a:endParaRPr>
              </a:p>
            </p:txBody>
          </p:sp>
          <p:sp>
            <p:nvSpPr>
              <p:cNvPr id="120837" name="Text Box 5"/>
              <p:cNvSpPr txBox="1">
                <a:spLocks noChangeArrowheads="1"/>
              </p:cNvSpPr>
              <p:nvPr/>
            </p:nvSpPr>
            <p:spPr bwMode="auto">
              <a:xfrm>
                <a:off x="5055" y="2443"/>
                <a:ext cx="945" cy="398"/>
              </a:xfrm>
              <a:prstGeom prst="rect">
                <a:avLst/>
              </a:prstGeom>
              <a:solidFill>
                <a:srgbClr val="FFFFFF"/>
              </a:solidFill>
              <a:ln w="317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البنك</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grpSp>
        <p:grpSp>
          <p:nvGrpSpPr>
            <p:cNvPr id="120838" name="Group 6"/>
            <p:cNvGrpSpPr>
              <a:grpSpLocks/>
            </p:cNvGrpSpPr>
            <p:nvPr/>
          </p:nvGrpSpPr>
          <p:grpSpPr bwMode="auto">
            <a:xfrm>
              <a:off x="8085" y="3360"/>
              <a:ext cx="1710" cy="1650"/>
              <a:chOff x="5100" y="2205"/>
              <a:chExt cx="1710" cy="1650"/>
            </a:xfrm>
          </p:grpSpPr>
          <p:sp>
            <p:nvSpPr>
              <p:cNvPr id="120839" name="Oval 7"/>
              <p:cNvSpPr>
                <a:spLocks noChangeArrowheads="1"/>
              </p:cNvSpPr>
              <p:nvPr/>
            </p:nvSpPr>
            <p:spPr bwMode="auto">
              <a:xfrm>
                <a:off x="5100" y="2205"/>
                <a:ext cx="1710" cy="1650"/>
              </a:xfrm>
              <a:prstGeom prst="ellipse">
                <a:avLst/>
              </a:prstGeom>
              <a:solidFill>
                <a:srgbClr val="FFFFFF"/>
              </a:solidFill>
              <a:ln w="31750">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sz="2400">
                  <a:solidFill>
                    <a:schemeClr val="bg1"/>
                  </a:solidFill>
                </a:endParaRPr>
              </a:p>
            </p:txBody>
          </p:sp>
          <p:sp>
            <p:nvSpPr>
              <p:cNvPr id="120840" name="Text Box 8"/>
              <p:cNvSpPr txBox="1">
                <a:spLocks noChangeArrowheads="1"/>
              </p:cNvSpPr>
              <p:nvPr/>
            </p:nvSpPr>
            <p:spPr bwMode="auto">
              <a:xfrm>
                <a:off x="5295" y="2832"/>
                <a:ext cx="1290" cy="425"/>
              </a:xfrm>
              <a:prstGeom prst="rect">
                <a:avLst/>
              </a:prstGeom>
              <a:solidFill>
                <a:srgbClr val="FFFFFF"/>
              </a:solidFill>
              <a:ln w="317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المؤسسة</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grpSp>
        <p:grpSp>
          <p:nvGrpSpPr>
            <p:cNvPr id="120841" name="Group 9"/>
            <p:cNvGrpSpPr>
              <a:grpSpLocks/>
            </p:cNvGrpSpPr>
            <p:nvPr/>
          </p:nvGrpSpPr>
          <p:grpSpPr bwMode="auto">
            <a:xfrm>
              <a:off x="1110" y="3345"/>
              <a:ext cx="1680" cy="1665"/>
              <a:chOff x="5100" y="2205"/>
              <a:chExt cx="1680" cy="1665"/>
            </a:xfrm>
          </p:grpSpPr>
          <p:sp>
            <p:nvSpPr>
              <p:cNvPr id="120842" name="Oval 10"/>
              <p:cNvSpPr>
                <a:spLocks noChangeArrowheads="1"/>
              </p:cNvSpPr>
              <p:nvPr/>
            </p:nvSpPr>
            <p:spPr bwMode="auto">
              <a:xfrm>
                <a:off x="5100" y="2205"/>
                <a:ext cx="1680" cy="1665"/>
              </a:xfrm>
              <a:prstGeom prst="ellipse">
                <a:avLst/>
              </a:prstGeom>
              <a:solidFill>
                <a:srgbClr val="FFFFFF"/>
              </a:solidFill>
              <a:ln w="31750">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sz="2400">
                  <a:solidFill>
                    <a:schemeClr val="bg1"/>
                  </a:solidFill>
                </a:endParaRPr>
              </a:p>
            </p:txBody>
          </p:sp>
          <p:sp>
            <p:nvSpPr>
              <p:cNvPr id="120843" name="Text Box 11"/>
              <p:cNvSpPr txBox="1">
                <a:spLocks noChangeArrowheads="1"/>
              </p:cNvSpPr>
              <p:nvPr/>
            </p:nvSpPr>
            <p:spPr bwMode="auto">
              <a:xfrm>
                <a:off x="5295" y="2580"/>
                <a:ext cx="1290" cy="870"/>
              </a:xfrm>
              <a:prstGeom prst="rect">
                <a:avLst/>
              </a:prstGeom>
              <a:solidFill>
                <a:srgbClr val="FFFFFF"/>
              </a:solidFill>
              <a:ln w="317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مورد الاستثمار</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grpSp>
        <p:cxnSp>
          <p:nvCxnSpPr>
            <p:cNvPr id="120844" name="AutoShape 12"/>
            <p:cNvCxnSpPr>
              <a:cxnSpLocks noChangeShapeType="1"/>
            </p:cNvCxnSpPr>
            <p:nvPr/>
          </p:nvCxnSpPr>
          <p:spPr bwMode="auto">
            <a:xfrm>
              <a:off x="5895" y="2835"/>
              <a:ext cx="2205" cy="1230"/>
            </a:xfrm>
            <a:prstGeom prst="straightConnector1">
              <a:avLst/>
            </a:prstGeom>
            <a:noFill/>
            <a:ln w="38100">
              <a:solidFill>
                <a:srgbClr val="000000"/>
              </a:solidFill>
              <a:round/>
              <a:headEnd/>
              <a:tailEnd type="triangle" w="med" len="med"/>
            </a:ln>
          </p:spPr>
        </p:cxnSp>
        <p:sp>
          <p:nvSpPr>
            <p:cNvPr id="120845" name="Text Box 13"/>
            <p:cNvSpPr txBox="1">
              <a:spLocks noChangeArrowheads="1"/>
            </p:cNvSpPr>
            <p:nvPr/>
          </p:nvSpPr>
          <p:spPr bwMode="auto">
            <a:xfrm>
              <a:off x="6150" y="3255"/>
              <a:ext cx="1635" cy="440"/>
            </a:xfrm>
            <a:prstGeom prst="rect">
              <a:avLst/>
            </a:prstGeom>
            <a:solidFill>
              <a:srgbClr val="FFFFFF"/>
            </a:solidFill>
            <a:ln w="317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منح قرض </a:t>
              </a:r>
              <a:r>
                <a:rPr kumimoji="0" lang="ar-DZ" sz="2400" b="1" i="0" u="none" strike="noStrike" cap="none" normalizeH="0" baseline="0" dirty="0" err="1" smtClean="0">
                  <a:ln>
                    <a:noFill/>
                  </a:ln>
                  <a:solidFill>
                    <a:schemeClr val="bg1"/>
                  </a:solidFill>
                  <a:effectLst/>
                  <a:latin typeface="Arial" pitchFamily="34" charset="0"/>
                  <a:ea typeface="Arial" pitchFamily="34" charset="0"/>
                  <a:cs typeface="Arial" pitchFamily="34" charset="0"/>
                </a:rPr>
                <a:t>ط</a:t>
              </a: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 أ</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cxnSp>
          <p:nvCxnSpPr>
            <p:cNvPr id="120846" name="AutoShape 14"/>
            <p:cNvCxnSpPr>
              <a:cxnSpLocks noChangeShapeType="1"/>
            </p:cNvCxnSpPr>
            <p:nvPr/>
          </p:nvCxnSpPr>
          <p:spPr bwMode="auto">
            <a:xfrm flipH="1" flipV="1">
              <a:off x="6240" y="2415"/>
              <a:ext cx="2160" cy="1095"/>
            </a:xfrm>
            <a:prstGeom prst="straightConnector1">
              <a:avLst/>
            </a:prstGeom>
            <a:noFill/>
            <a:ln w="38100">
              <a:solidFill>
                <a:srgbClr val="000000"/>
              </a:solidFill>
              <a:round/>
              <a:headEnd/>
              <a:tailEnd type="triangle" w="med" len="med"/>
            </a:ln>
          </p:spPr>
        </p:cxnSp>
        <p:sp>
          <p:nvSpPr>
            <p:cNvPr id="120847" name="Text Box 15"/>
            <p:cNvSpPr txBox="1">
              <a:spLocks noChangeArrowheads="1"/>
            </p:cNvSpPr>
            <p:nvPr/>
          </p:nvSpPr>
          <p:spPr bwMode="auto">
            <a:xfrm>
              <a:off x="6490" y="2674"/>
              <a:ext cx="2210" cy="437"/>
            </a:xfrm>
            <a:prstGeom prst="rect">
              <a:avLst/>
            </a:prstGeom>
            <a:solidFill>
              <a:srgbClr val="FFFFFF"/>
            </a:solidFill>
            <a:ln w="317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سداد أقساط القرض</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cxnSp>
          <p:nvCxnSpPr>
            <p:cNvPr id="120848" name="AutoShape 16"/>
            <p:cNvCxnSpPr>
              <a:cxnSpLocks noChangeShapeType="1"/>
            </p:cNvCxnSpPr>
            <p:nvPr/>
          </p:nvCxnSpPr>
          <p:spPr bwMode="auto">
            <a:xfrm flipH="1">
              <a:off x="2790" y="4133"/>
              <a:ext cx="5295" cy="0"/>
            </a:xfrm>
            <a:prstGeom prst="straightConnector1">
              <a:avLst/>
            </a:prstGeom>
            <a:noFill/>
            <a:ln w="38100">
              <a:solidFill>
                <a:srgbClr val="000000"/>
              </a:solidFill>
              <a:round/>
              <a:headEnd/>
              <a:tailEnd type="triangle" w="med" len="med"/>
            </a:ln>
          </p:spPr>
        </p:cxnSp>
        <p:sp>
          <p:nvSpPr>
            <p:cNvPr id="120849" name="Text Box 17"/>
            <p:cNvSpPr txBox="1">
              <a:spLocks noChangeArrowheads="1"/>
            </p:cNvSpPr>
            <p:nvPr/>
          </p:nvSpPr>
          <p:spPr bwMode="auto">
            <a:xfrm>
              <a:off x="4515" y="3841"/>
              <a:ext cx="1905" cy="464"/>
            </a:xfrm>
            <a:prstGeom prst="rect">
              <a:avLst/>
            </a:prstGeom>
            <a:solidFill>
              <a:srgbClr val="FFFFFF"/>
            </a:solidFill>
            <a:ln w="317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smtClean="0">
                  <a:ln>
                    <a:noFill/>
                  </a:ln>
                  <a:solidFill>
                    <a:schemeClr val="bg1"/>
                  </a:solidFill>
                  <a:effectLst/>
                  <a:latin typeface="Arial" pitchFamily="34" charset="0"/>
                  <a:ea typeface="Arial" pitchFamily="34" charset="0"/>
                  <a:cs typeface="Arial" pitchFamily="34" charset="0"/>
                </a:rPr>
                <a:t>دفع ثمن الشاحنة</a:t>
              </a:r>
              <a:endParaRPr kumimoji="0" lang="fr-FR" sz="2400" b="0" i="0" u="none" strike="noStrike" cap="none" normalizeH="0" baseline="0" smtClean="0">
                <a:ln>
                  <a:noFill/>
                </a:ln>
                <a:solidFill>
                  <a:schemeClr val="bg1"/>
                </a:solidFill>
                <a:effectLst/>
                <a:latin typeface="Arial" pitchFamily="34" charset="0"/>
                <a:cs typeface="Arial" pitchFamily="34" charset="0"/>
              </a:endParaRPr>
            </a:p>
          </p:txBody>
        </p:sp>
        <p:cxnSp>
          <p:nvCxnSpPr>
            <p:cNvPr id="120850" name="AutoShape 18"/>
            <p:cNvCxnSpPr>
              <a:cxnSpLocks noChangeShapeType="1"/>
            </p:cNvCxnSpPr>
            <p:nvPr/>
          </p:nvCxnSpPr>
          <p:spPr bwMode="auto">
            <a:xfrm>
              <a:off x="2595" y="4665"/>
              <a:ext cx="5685" cy="0"/>
            </a:xfrm>
            <a:prstGeom prst="straightConnector1">
              <a:avLst/>
            </a:prstGeom>
            <a:noFill/>
            <a:ln w="38100">
              <a:solidFill>
                <a:srgbClr val="000000"/>
              </a:solidFill>
              <a:round/>
              <a:headEnd/>
              <a:tailEnd type="triangle" w="med" len="med"/>
            </a:ln>
          </p:spPr>
        </p:cxnSp>
        <p:sp>
          <p:nvSpPr>
            <p:cNvPr id="120851" name="Text Box 19"/>
            <p:cNvSpPr txBox="1">
              <a:spLocks noChangeArrowheads="1"/>
            </p:cNvSpPr>
            <p:nvPr/>
          </p:nvSpPr>
          <p:spPr bwMode="auto">
            <a:xfrm>
              <a:off x="4605" y="4499"/>
              <a:ext cx="1635" cy="391"/>
            </a:xfrm>
            <a:prstGeom prst="rect">
              <a:avLst/>
            </a:prstGeom>
            <a:solidFill>
              <a:srgbClr val="FFFFFF"/>
            </a:solidFill>
            <a:ln w="317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حيازة الشاحنة</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120852" name="Text Box 20"/>
            <p:cNvSpPr txBox="1">
              <a:spLocks noChangeArrowheads="1"/>
            </p:cNvSpPr>
            <p:nvPr/>
          </p:nvSpPr>
          <p:spPr bwMode="auto">
            <a:xfrm>
              <a:off x="2570" y="2565"/>
              <a:ext cx="1930" cy="855"/>
            </a:xfrm>
            <a:prstGeom prst="rect">
              <a:avLst/>
            </a:prstGeom>
            <a:solidFill>
              <a:srgbClr val="FFC000"/>
            </a:solidFill>
            <a:ln w="317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لا علاقة للبنك بمورد الاستثمار</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grpSp>
    </p:spTree>
  </p:cSld>
  <p:clrMapOvr>
    <a:masterClrMapping/>
  </p:clrMapOvr>
  <p:transition>
    <p:wedg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1858" name="Group 2"/>
          <p:cNvGrpSpPr>
            <a:grpSpLocks/>
          </p:cNvGrpSpPr>
          <p:nvPr/>
        </p:nvGrpSpPr>
        <p:grpSpPr bwMode="auto">
          <a:xfrm>
            <a:off x="228600" y="1828800"/>
            <a:ext cx="8686799" cy="3505200"/>
            <a:chOff x="1005" y="5743"/>
            <a:chExt cx="8685" cy="3360"/>
          </a:xfrm>
        </p:grpSpPr>
        <p:grpSp>
          <p:nvGrpSpPr>
            <p:cNvPr id="121859" name="Group 3"/>
            <p:cNvGrpSpPr>
              <a:grpSpLocks/>
            </p:cNvGrpSpPr>
            <p:nvPr/>
          </p:nvGrpSpPr>
          <p:grpSpPr bwMode="auto">
            <a:xfrm>
              <a:off x="4729" y="5743"/>
              <a:ext cx="1380" cy="1365"/>
              <a:chOff x="4924" y="1965"/>
              <a:chExt cx="1380" cy="1365"/>
            </a:xfrm>
          </p:grpSpPr>
          <p:sp>
            <p:nvSpPr>
              <p:cNvPr id="121860" name="Oval 4"/>
              <p:cNvSpPr>
                <a:spLocks noChangeArrowheads="1"/>
              </p:cNvSpPr>
              <p:nvPr/>
            </p:nvSpPr>
            <p:spPr bwMode="auto">
              <a:xfrm>
                <a:off x="4924" y="1965"/>
                <a:ext cx="1380" cy="1365"/>
              </a:xfrm>
              <a:prstGeom prst="ellipse">
                <a:avLst/>
              </a:prstGeom>
              <a:solidFill>
                <a:srgbClr val="FFFFFF"/>
              </a:solidFill>
              <a:ln w="31750">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sz="2400">
                  <a:solidFill>
                    <a:schemeClr val="bg1"/>
                  </a:solidFill>
                </a:endParaRPr>
              </a:p>
            </p:txBody>
          </p:sp>
          <p:sp>
            <p:nvSpPr>
              <p:cNvPr id="121861" name="Text Box 5"/>
              <p:cNvSpPr txBox="1">
                <a:spLocks noChangeArrowheads="1"/>
              </p:cNvSpPr>
              <p:nvPr/>
            </p:nvSpPr>
            <p:spPr bwMode="auto">
              <a:xfrm>
                <a:off x="5055" y="2370"/>
                <a:ext cx="945" cy="645"/>
              </a:xfrm>
              <a:prstGeom prst="rect">
                <a:avLst/>
              </a:prstGeom>
              <a:solidFill>
                <a:srgbClr val="FFFFFF"/>
              </a:solidFill>
              <a:ln w="317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smtClean="0">
                    <a:ln>
                      <a:noFill/>
                    </a:ln>
                    <a:solidFill>
                      <a:schemeClr val="bg1"/>
                    </a:solidFill>
                    <a:effectLst/>
                    <a:latin typeface="Arial" pitchFamily="34" charset="0"/>
                    <a:ea typeface="Arial" pitchFamily="34" charset="0"/>
                    <a:cs typeface="Arial" pitchFamily="34" charset="0"/>
                  </a:rPr>
                  <a:t>البنك</a:t>
                </a:r>
                <a:endParaRPr kumimoji="0" lang="fr-FR" sz="2400" b="0" i="0" u="none" strike="noStrike" cap="none" normalizeH="0" baseline="0" smtClean="0">
                  <a:ln>
                    <a:noFill/>
                  </a:ln>
                  <a:solidFill>
                    <a:schemeClr val="bg1"/>
                  </a:solidFill>
                  <a:effectLst/>
                  <a:latin typeface="Arial" pitchFamily="34" charset="0"/>
                  <a:cs typeface="Arial" pitchFamily="34" charset="0"/>
                </a:endParaRPr>
              </a:p>
            </p:txBody>
          </p:sp>
        </p:grpSp>
        <p:grpSp>
          <p:nvGrpSpPr>
            <p:cNvPr id="121862" name="Group 6"/>
            <p:cNvGrpSpPr>
              <a:grpSpLocks/>
            </p:cNvGrpSpPr>
            <p:nvPr/>
          </p:nvGrpSpPr>
          <p:grpSpPr bwMode="auto">
            <a:xfrm>
              <a:off x="7980" y="7453"/>
              <a:ext cx="1710" cy="1650"/>
              <a:chOff x="5100" y="2205"/>
              <a:chExt cx="1710" cy="1650"/>
            </a:xfrm>
          </p:grpSpPr>
          <p:sp>
            <p:nvSpPr>
              <p:cNvPr id="121863" name="Oval 7"/>
              <p:cNvSpPr>
                <a:spLocks noChangeArrowheads="1"/>
              </p:cNvSpPr>
              <p:nvPr/>
            </p:nvSpPr>
            <p:spPr bwMode="auto">
              <a:xfrm>
                <a:off x="5100" y="2205"/>
                <a:ext cx="1710" cy="1650"/>
              </a:xfrm>
              <a:prstGeom prst="ellipse">
                <a:avLst/>
              </a:prstGeom>
              <a:solidFill>
                <a:srgbClr val="FFFFFF"/>
              </a:solidFill>
              <a:ln w="31750">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sz="2400">
                  <a:solidFill>
                    <a:schemeClr val="bg1"/>
                  </a:solidFill>
                </a:endParaRPr>
              </a:p>
            </p:txBody>
          </p:sp>
          <p:sp>
            <p:nvSpPr>
              <p:cNvPr id="121864" name="Text Box 8"/>
              <p:cNvSpPr txBox="1">
                <a:spLocks noChangeArrowheads="1"/>
              </p:cNvSpPr>
              <p:nvPr/>
            </p:nvSpPr>
            <p:spPr bwMode="auto">
              <a:xfrm>
                <a:off x="5295" y="2700"/>
                <a:ext cx="1290" cy="645"/>
              </a:xfrm>
              <a:prstGeom prst="rect">
                <a:avLst/>
              </a:prstGeom>
              <a:solidFill>
                <a:srgbClr val="FFFFFF"/>
              </a:solidFill>
              <a:ln w="317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smtClean="0">
                    <a:ln>
                      <a:noFill/>
                    </a:ln>
                    <a:solidFill>
                      <a:schemeClr val="bg1"/>
                    </a:solidFill>
                    <a:effectLst/>
                    <a:latin typeface="Arial" pitchFamily="34" charset="0"/>
                    <a:ea typeface="Arial" pitchFamily="34" charset="0"/>
                    <a:cs typeface="Arial" pitchFamily="34" charset="0"/>
                  </a:rPr>
                  <a:t>المؤسسة</a:t>
                </a:r>
                <a:endParaRPr kumimoji="0" lang="fr-FR" sz="2400" b="0" i="0" u="none" strike="noStrike" cap="none" normalizeH="0" baseline="0" smtClean="0">
                  <a:ln>
                    <a:noFill/>
                  </a:ln>
                  <a:solidFill>
                    <a:schemeClr val="bg1"/>
                  </a:solidFill>
                  <a:effectLst/>
                  <a:latin typeface="Arial" pitchFamily="34" charset="0"/>
                  <a:cs typeface="Arial" pitchFamily="34" charset="0"/>
                </a:endParaRPr>
              </a:p>
            </p:txBody>
          </p:sp>
        </p:grpSp>
        <p:grpSp>
          <p:nvGrpSpPr>
            <p:cNvPr id="121865" name="Group 9"/>
            <p:cNvGrpSpPr>
              <a:grpSpLocks/>
            </p:cNvGrpSpPr>
            <p:nvPr/>
          </p:nvGrpSpPr>
          <p:grpSpPr bwMode="auto">
            <a:xfrm>
              <a:off x="1005" y="7438"/>
              <a:ext cx="1680" cy="1665"/>
              <a:chOff x="5100" y="2205"/>
              <a:chExt cx="1680" cy="1665"/>
            </a:xfrm>
          </p:grpSpPr>
          <p:sp>
            <p:nvSpPr>
              <p:cNvPr id="121866" name="Oval 10"/>
              <p:cNvSpPr>
                <a:spLocks noChangeArrowheads="1"/>
              </p:cNvSpPr>
              <p:nvPr/>
            </p:nvSpPr>
            <p:spPr bwMode="auto">
              <a:xfrm>
                <a:off x="5100" y="2205"/>
                <a:ext cx="1680" cy="1665"/>
              </a:xfrm>
              <a:prstGeom prst="ellipse">
                <a:avLst/>
              </a:prstGeom>
              <a:solidFill>
                <a:srgbClr val="FFFFFF"/>
              </a:solidFill>
              <a:ln w="31750">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sz="2400">
                  <a:solidFill>
                    <a:schemeClr val="bg1"/>
                  </a:solidFill>
                </a:endParaRPr>
              </a:p>
            </p:txBody>
          </p:sp>
          <p:sp>
            <p:nvSpPr>
              <p:cNvPr id="121867" name="Text Box 11"/>
              <p:cNvSpPr txBox="1">
                <a:spLocks noChangeArrowheads="1"/>
              </p:cNvSpPr>
              <p:nvPr/>
            </p:nvSpPr>
            <p:spPr bwMode="auto">
              <a:xfrm>
                <a:off x="5295" y="2580"/>
                <a:ext cx="1290" cy="870"/>
              </a:xfrm>
              <a:prstGeom prst="rect">
                <a:avLst/>
              </a:prstGeom>
              <a:solidFill>
                <a:srgbClr val="FFFFFF"/>
              </a:solidFill>
              <a:ln w="317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smtClean="0">
                    <a:ln>
                      <a:noFill/>
                    </a:ln>
                    <a:solidFill>
                      <a:schemeClr val="bg1"/>
                    </a:solidFill>
                    <a:effectLst/>
                    <a:latin typeface="Arial" pitchFamily="34" charset="0"/>
                    <a:ea typeface="Arial" pitchFamily="34" charset="0"/>
                    <a:cs typeface="Arial" pitchFamily="34" charset="0"/>
                  </a:rPr>
                  <a:t>مورد الاستثمار</a:t>
                </a:r>
                <a:endParaRPr kumimoji="0" lang="fr-FR" sz="2400" b="0" i="0" u="none" strike="noStrike" cap="none" normalizeH="0" baseline="0" smtClean="0">
                  <a:ln>
                    <a:noFill/>
                  </a:ln>
                  <a:solidFill>
                    <a:schemeClr val="bg1"/>
                  </a:solidFill>
                  <a:effectLst/>
                  <a:latin typeface="Arial" pitchFamily="34" charset="0"/>
                  <a:cs typeface="Arial" pitchFamily="34" charset="0"/>
                </a:endParaRPr>
              </a:p>
            </p:txBody>
          </p:sp>
        </p:grpSp>
        <p:cxnSp>
          <p:nvCxnSpPr>
            <p:cNvPr id="121868" name="AutoShape 12"/>
            <p:cNvCxnSpPr>
              <a:cxnSpLocks noChangeShapeType="1"/>
            </p:cNvCxnSpPr>
            <p:nvPr/>
          </p:nvCxnSpPr>
          <p:spPr bwMode="auto">
            <a:xfrm>
              <a:off x="5790" y="6928"/>
              <a:ext cx="2205" cy="1230"/>
            </a:xfrm>
            <a:prstGeom prst="straightConnector1">
              <a:avLst/>
            </a:prstGeom>
            <a:noFill/>
            <a:ln w="38100">
              <a:solidFill>
                <a:srgbClr val="000000"/>
              </a:solidFill>
              <a:round/>
              <a:headEnd/>
              <a:tailEnd type="triangle" w="med" len="med"/>
            </a:ln>
          </p:spPr>
        </p:cxnSp>
        <p:sp>
          <p:nvSpPr>
            <p:cNvPr id="121869" name="Text Box 13"/>
            <p:cNvSpPr txBox="1">
              <a:spLocks noChangeArrowheads="1"/>
            </p:cNvSpPr>
            <p:nvPr/>
          </p:nvSpPr>
          <p:spPr bwMode="auto">
            <a:xfrm>
              <a:off x="6045" y="7423"/>
              <a:ext cx="1635" cy="435"/>
            </a:xfrm>
            <a:prstGeom prst="rect">
              <a:avLst/>
            </a:prstGeom>
            <a:solidFill>
              <a:srgbClr val="FFFFFF"/>
            </a:solidFill>
            <a:ln w="317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تأجير الشاحنة</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cxnSp>
          <p:nvCxnSpPr>
            <p:cNvPr id="121870" name="AutoShape 14"/>
            <p:cNvCxnSpPr>
              <a:cxnSpLocks noChangeShapeType="1"/>
            </p:cNvCxnSpPr>
            <p:nvPr/>
          </p:nvCxnSpPr>
          <p:spPr bwMode="auto">
            <a:xfrm flipH="1" flipV="1">
              <a:off x="6135" y="6508"/>
              <a:ext cx="2160" cy="1095"/>
            </a:xfrm>
            <a:prstGeom prst="straightConnector1">
              <a:avLst/>
            </a:prstGeom>
            <a:noFill/>
            <a:ln w="38100">
              <a:solidFill>
                <a:srgbClr val="000000"/>
              </a:solidFill>
              <a:round/>
              <a:headEnd/>
              <a:tailEnd type="triangle" w="med" len="med"/>
            </a:ln>
          </p:spPr>
        </p:cxnSp>
        <p:sp>
          <p:nvSpPr>
            <p:cNvPr id="121871" name="Text Box 15"/>
            <p:cNvSpPr txBox="1">
              <a:spLocks noChangeArrowheads="1"/>
            </p:cNvSpPr>
            <p:nvPr/>
          </p:nvSpPr>
          <p:spPr bwMode="auto">
            <a:xfrm>
              <a:off x="6525" y="6793"/>
              <a:ext cx="2070" cy="411"/>
            </a:xfrm>
            <a:prstGeom prst="rect">
              <a:avLst/>
            </a:prstGeom>
            <a:solidFill>
              <a:srgbClr val="FFFFFF"/>
            </a:solidFill>
            <a:ln w="317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دفع إيجار سنوي</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cxnSp>
          <p:nvCxnSpPr>
            <p:cNvPr id="121872" name="AutoShape 16"/>
            <p:cNvCxnSpPr>
              <a:cxnSpLocks noChangeShapeType="1"/>
            </p:cNvCxnSpPr>
            <p:nvPr/>
          </p:nvCxnSpPr>
          <p:spPr bwMode="auto">
            <a:xfrm flipH="1">
              <a:off x="2160" y="6223"/>
              <a:ext cx="2505" cy="1230"/>
            </a:xfrm>
            <a:prstGeom prst="straightConnector1">
              <a:avLst/>
            </a:prstGeom>
            <a:noFill/>
            <a:ln w="38100">
              <a:solidFill>
                <a:srgbClr val="000000"/>
              </a:solidFill>
              <a:round/>
              <a:headEnd/>
              <a:tailEnd type="triangle" w="med" len="med"/>
            </a:ln>
          </p:spPr>
        </p:cxnSp>
        <p:cxnSp>
          <p:nvCxnSpPr>
            <p:cNvPr id="121873" name="AutoShape 17"/>
            <p:cNvCxnSpPr>
              <a:cxnSpLocks noChangeShapeType="1"/>
            </p:cNvCxnSpPr>
            <p:nvPr/>
          </p:nvCxnSpPr>
          <p:spPr bwMode="auto">
            <a:xfrm flipV="1">
              <a:off x="2670" y="6928"/>
              <a:ext cx="2295" cy="1110"/>
            </a:xfrm>
            <a:prstGeom prst="straightConnector1">
              <a:avLst/>
            </a:prstGeom>
            <a:noFill/>
            <a:ln w="38100">
              <a:solidFill>
                <a:srgbClr val="000000"/>
              </a:solidFill>
              <a:round/>
              <a:headEnd/>
              <a:tailEnd type="triangle" w="med" len="med"/>
            </a:ln>
          </p:spPr>
        </p:cxnSp>
        <p:sp>
          <p:nvSpPr>
            <p:cNvPr id="121874" name="Text Box 18"/>
            <p:cNvSpPr txBox="1">
              <a:spLocks noChangeArrowheads="1"/>
            </p:cNvSpPr>
            <p:nvPr/>
          </p:nvSpPr>
          <p:spPr bwMode="auto">
            <a:xfrm>
              <a:off x="3062" y="7350"/>
              <a:ext cx="1635" cy="365"/>
            </a:xfrm>
            <a:prstGeom prst="rect">
              <a:avLst/>
            </a:prstGeom>
            <a:solidFill>
              <a:srgbClr val="FFFFFF"/>
            </a:solidFill>
            <a:ln w="317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حيازة الشاحنة</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121875" name="Text Box 19"/>
            <p:cNvSpPr txBox="1">
              <a:spLocks noChangeArrowheads="1"/>
            </p:cNvSpPr>
            <p:nvPr/>
          </p:nvSpPr>
          <p:spPr bwMode="auto">
            <a:xfrm>
              <a:off x="2790" y="8458"/>
              <a:ext cx="4755" cy="435"/>
            </a:xfrm>
            <a:prstGeom prst="rect">
              <a:avLst/>
            </a:prstGeom>
            <a:solidFill>
              <a:srgbClr val="FFC000"/>
            </a:solidFill>
            <a:ln w="317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لا علاقة للمؤسسة بمورد الاستثمار</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121876" name="Text Box 20"/>
            <p:cNvSpPr txBox="1">
              <a:spLocks noChangeArrowheads="1"/>
            </p:cNvSpPr>
            <p:nvPr/>
          </p:nvSpPr>
          <p:spPr bwMode="auto">
            <a:xfrm>
              <a:off x="2376" y="6620"/>
              <a:ext cx="1875" cy="392"/>
            </a:xfrm>
            <a:prstGeom prst="rect">
              <a:avLst/>
            </a:prstGeom>
            <a:solidFill>
              <a:srgbClr val="FFFFFF"/>
            </a:solidFill>
            <a:ln w="31750">
              <a:solidFill>
                <a:schemeClr val="tx1"/>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Arial" pitchFamily="34" charset="0"/>
                  <a:cs typeface="Arial" pitchFamily="34" charset="0"/>
                </a:rPr>
                <a:t>دفع ثمن الشاحنة</a:t>
              </a:r>
              <a:endParaRPr kumimoji="0" lang="fr-FR" sz="2400" b="1" i="0" u="none" strike="noStrike" cap="none" normalizeH="0" baseline="0" dirty="0" smtClean="0">
                <a:ln>
                  <a:noFill/>
                </a:ln>
                <a:solidFill>
                  <a:schemeClr val="bg1"/>
                </a:solidFill>
                <a:effectLst/>
                <a:latin typeface="Arial" pitchFamily="34" charset="0"/>
                <a:ea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grpSp>
      <p:sp>
        <p:nvSpPr>
          <p:cNvPr id="121878" name="Rectangle 22"/>
          <p:cNvSpPr>
            <a:spLocks noChangeArrowheads="1"/>
          </p:cNvSpPr>
          <p:nvPr/>
        </p:nvSpPr>
        <p:spPr bwMode="auto">
          <a:xfrm>
            <a:off x="3124200" y="609600"/>
            <a:ext cx="2901756" cy="52322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التمويل البنكي </a:t>
            </a:r>
            <a:r>
              <a:rPr kumimoji="0" lang="ar-DZ" sz="2800" b="1" i="0" u="none" strike="noStrike" cap="none" normalizeH="0" baseline="0" dirty="0" err="1" smtClean="0">
                <a:ln>
                  <a:noFill/>
                </a:ln>
                <a:solidFill>
                  <a:srgbClr val="FF0000"/>
                </a:solidFill>
                <a:effectLst/>
                <a:latin typeface="Times New Roman" pitchFamily="18" charset="0"/>
                <a:ea typeface="Calibri" pitchFamily="34" charset="0"/>
                <a:cs typeface="Times New Roman" pitchFamily="18" charset="0"/>
              </a:rPr>
              <a:t>الإيجاري</a:t>
            </a:r>
            <a:endParaRPr kumimoji="0" lang="ar-DZ" sz="3600" b="0" i="0" u="none" strike="noStrike" cap="none" normalizeH="0" baseline="0" dirty="0" smtClean="0">
              <a:ln>
                <a:noFill/>
              </a:ln>
              <a:solidFill>
                <a:srgbClr val="FF0000"/>
              </a:solidFill>
              <a:effectLst/>
              <a:latin typeface="Arial" pitchFamily="34" charset="0"/>
              <a:cs typeface="Arial" pitchFamily="34" charset="0"/>
            </a:endParaRPr>
          </a:p>
        </p:txBody>
      </p:sp>
    </p:spTree>
  </p:cSld>
  <p:clrMapOvr>
    <a:masterClrMapping/>
  </p:clrMapOvr>
  <p:transition>
    <p:pull dir="d"/>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28600"/>
            <a:ext cx="8229600" cy="2590800"/>
          </a:xfrm>
        </p:spPr>
        <p:txBody>
          <a:bodyPr/>
          <a:lstStyle/>
          <a:p>
            <a:pPr marL="31750" indent="-31750" algn="just" rtl="1">
              <a:buNone/>
            </a:pPr>
            <a:r>
              <a:rPr lang="ar-DZ" b="1" dirty="0" smtClean="0">
                <a:solidFill>
                  <a:srgbClr val="FF0000"/>
                </a:solidFill>
              </a:rPr>
              <a:t>2. </a:t>
            </a:r>
            <a:r>
              <a:rPr lang="ar-SA" b="1" dirty="0" err="1" smtClean="0">
                <a:solidFill>
                  <a:srgbClr val="FF0000"/>
                </a:solidFill>
              </a:rPr>
              <a:t>إسترجاع</a:t>
            </a:r>
            <a:r>
              <a:rPr lang="ar-SA" b="1" dirty="0" smtClean="0">
                <a:solidFill>
                  <a:srgbClr val="FF0000"/>
                </a:solidFill>
              </a:rPr>
              <a:t> 2150 من سندات المساهمة خلال 2020:</a:t>
            </a:r>
            <a:endParaRPr lang="fr-FR" b="1" dirty="0" smtClean="0">
              <a:solidFill>
                <a:srgbClr val="FF0000"/>
              </a:solidFill>
            </a:endParaRPr>
          </a:p>
          <a:p>
            <a:pPr marL="31750" lvl="0" indent="-31750" algn="just" rtl="1">
              <a:buClr>
                <a:srgbClr val="FF0000"/>
              </a:buClr>
              <a:buSzPct val="80000"/>
              <a:buFont typeface="Wingdings" pitchFamily="2" charset="2"/>
              <a:buChar char="v"/>
            </a:pPr>
            <a:r>
              <a:rPr lang="ar-DZ" b="1" dirty="0" smtClean="0">
                <a:solidFill>
                  <a:schemeClr val="bg1"/>
                </a:solidFill>
              </a:rPr>
              <a:t> </a:t>
            </a:r>
            <a:r>
              <a:rPr lang="ar-SA" b="1" dirty="0" smtClean="0">
                <a:solidFill>
                  <a:schemeClr val="bg1"/>
                </a:solidFill>
              </a:rPr>
              <a:t>2150: سندات مساهمة مسترجعة ضمن استخدامات جارية خارج الاستغلال</a:t>
            </a:r>
            <a:endParaRPr lang="fr-FR" b="1" dirty="0" smtClean="0">
              <a:solidFill>
                <a:schemeClr val="bg1"/>
              </a:solidFill>
            </a:endParaRPr>
          </a:p>
          <a:p>
            <a:pPr marL="31750" lvl="0" indent="-31750" algn="just" rtl="1">
              <a:buClr>
                <a:srgbClr val="FF0000"/>
              </a:buClr>
              <a:buSzPct val="80000"/>
              <a:buFont typeface="Wingdings" pitchFamily="2" charset="2"/>
              <a:buChar char="v"/>
            </a:pPr>
            <a:r>
              <a:rPr lang="ar-DZ" b="1" dirty="0" smtClean="0">
                <a:solidFill>
                  <a:schemeClr val="bg1"/>
                </a:solidFill>
              </a:rPr>
              <a:t> </a:t>
            </a:r>
            <a:r>
              <a:rPr lang="ar-SA" b="1" dirty="0" smtClean="0">
                <a:solidFill>
                  <a:schemeClr val="bg1"/>
                </a:solidFill>
              </a:rPr>
              <a:t>والباقي: 52600- 2150 = 50450 تبقى على حالها ضمن استخدامات مستقرة.</a:t>
            </a:r>
            <a:endParaRPr lang="fr-FR" b="1" dirty="0" smtClean="0">
              <a:solidFill>
                <a:schemeClr val="bg1"/>
              </a:solidFill>
            </a:endParaRPr>
          </a:p>
          <a:p>
            <a:pPr algn="just">
              <a:buNone/>
            </a:pPr>
            <a:endParaRPr lang="fr-FR" dirty="0">
              <a:solidFill>
                <a:schemeClr val="bg1"/>
              </a:solidFill>
            </a:endParaRPr>
          </a:p>
        </p:txBody>
      </p:sp>
      <p:sp>
        <p:nvSpPr>
          <p:cNvPr id="105473" name="Rectangle 1"/>
          <p:cNvSpPr>
            <a:spLocks noChangeArrowheads="1"/>
          </p:cNvSpPr>
          <p:nvPr/>
        </p:nvSpPr>
        <p:spPr bwMode="auto">
          <a:xfrm>
            <a:off x="304800" y="2819400"/>
            <a:ext cx="8458200" cy="267765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tab pos="160338" algn="r"/>
              </a:tabLst>
            </a:pPr>
            <a:r>
              <a:rPr lang="ar-DZ" sz="2800" b="1" dirty="0" smtClean="0">
                <a:solidFill>
                  <a:srgbClr val="FF0000"/>
                </a:solidFill>
                <a:latin typeface="Arial" pitchFamily="34" charset="0"/>
                <a:ea typeface="Times New Roman" pitchFamily="18" charset="0"/>
              </a:rPr>
              <a:t>3.</a:t>
            </a:r>
            <a:r>
              <a:rPr kumimoji="0" lang="ar-SA" sz="2800" b="1" i="0" u="none" strike="noStrike" cap="none" normalizeH="0" baseline="0" dirty="0" smtClean="0">
                <a:ln>
                  <a:noFill/>
                </a:ln>
                <a:solidFill>
                  <a:srgbClr val="FF0000"/>
                </a:solidFill>
                <a:effectLst/>
                <a:latin typeface="Arial" pitchFamily="34" charset="0"/>
                <a:ea typeface="Times New Roman" pitchFamily="18" charset="0"/>
              </a:rPr>
              <a:t> النتيجة الصافية: 120000.</a:t>
            </a:r>
            <a:endParaRPr kumimoji="0" lang="fr-FR" sz="2800" b="1" i="0" u="none" strike="noStrike" cap="none" normalizeH="0" baseline="0" dirty="0" smtClean="0">
              <a:ln>
                <a:noFill/>
              </a:ln>
              <a:solidFill>
                <a:srgbClr val="FF0000"/>
              </a:solidFill>
              <a:effectLst/>
              <a:latin typeface="Arial" pitchFamily="34" charset="0"/>
            </a:endParaRPr>
          </a:p>
          <a:p>
            <a:pPr marL="0" marR="0" lvl="0" indent="0" algn="justLow" defTabSz="914400" rtl="1" eaLnBrk="0" fontAlgn="base" latinLnBrk="0" hangingPunct="0">
              <a:lnSpc>
                <a:spcPct val="100000"/>
              </a:lnSpc>
              <a:spcBef>
                <a:spcPct val="0"/>
              </a:spcBef>
              <a:spcAft>
                <a:spcPct val="0"/>
              </a:spcAft>
              <a:buClr>
                <a:srgbClr val="FF0000"/>
              </a:buClr>
              <a:buSzPct val="80000"/>
              <a:buFont typeface="Wingdings" pitchFamily="2" charset="2"/>
              <a:buChar char="v"/>
              <a:tabLst>
                <a:tab pos="160338" algn="r"/>
              </a:tabLst>
            </a:pPr>
            <a:r>
              <a:rPr kumimoji="0" lang="ar-DZ" sz="2800" b="1" i="0" u="none" strike="noStrike" cap="none" normalizeH="0" baseline="0" dirty="0" smtClean="0">
                <a:ln>
                  <a:noFill/>
                </a:ln>
                <a:solidFill>
                  <a:schemeClr val="bg1"/>
                </a:solidFill>
                <a:effectLst/>
                <a:latin typeface="Arial" pitchFamily="34" charset="0"/>
                <a:ea typeface="Times New Roman" pitchFamily="18" charset="0"/>
              </a:rPr>
              <a:t> </a:t>
            </a:r>
            <a:r>
              <a:rPr kumimoji="0" lang="ar-SA" sz="2800" b="1" i="0" u="none" strike="noStrike" cap="none" normalizeH="0" baseline="0" dirty="0" smtClean="0">
                <a:ln>
                  <a:noFill/>
                </a:ln>
                <a:solidFill>
                  <a:schemeClr val="bg1"/>
                </a:solidFill>
                <a:effectLst/>
                <a:latin typeface="Arial" pitchFamily="34" charset="0"/>
                <a:ea typeface="Times New Roman" pitchFamily="18" charset="0"/>
              </a:rPr>
              <a:t>النصف (50%): 60000 يضاف للاحتياطات</a:t>
            </a:r>
            <a:r>
              <a:rPr kumimoji="0" lang="ar-DZ" sz="2800" b="1" i="0" u="none" strike="noStrike" cap="none" normalizeH="0" baseline="0" dirty="0" smtClean="0">
                <a:ln>
                  <a:noFill/>
                </a:ln>
                <a:solidFill>
                  <a:schemeClr val="bg1"/>
                </a:solidFill>
                <a:effectLst/>
                <a:latin typeface="Arial" pitchFamily="34" charset="0"/>
                <a:ea typeface="Times New Roman" pitchFamily="18" charset="0"/>
              </a:rPr>
              <a:t> في رؤوس الأموال الخاصة</a:t>
            </a:r>
            <a:r>
              <a:rPr kumimoji="0" lang="ar-SA" sz="2800" b="1" i="0" u="none" strike="noStrike" cap="none" normalizeH="0" baseline="0" dirty="0" smtClean="0">
                <a:ln>
                  <a:noFill/>
                </a:ln>
                <a:solidFill>
                  <a:schemeClr val="bg1"/>
                </a:solidFill>
                <a:effectLst/>
                <a:latin typeface="Arial" pitchFamily="34" charset="0"/>
                <a:ea typeface="Times New Roman" pitchFamily="18" charset="0"/>
              </a:rPr>
              <a:t> ضمن الموارد الدائمة</a:t>
            </a:r>
            <a:endParaRPr kumimoji="0" lang="fr-FR" sz="2800" b="1" i="0" u="none" strike="noStrike" cap="none" normalizeH="0" baseline="0" dirty="0" smtClean="0">
              <a:ln>
                <a:noFill/>
              </a:ln>
              <a:solidFill>
                <a:schemeClr val="bg1"/>
              </a:solidFill>
              <a:effectLst/>
              <a:latin typeface="Arial" pitchFamily="34" charset="0"/>
            </a:endParaRPr>
          </a:p>
          <a:p>
            <a:pPr marL="0" marR="0" lvl="0" indent="0" algn="justLow" defTabSz="914400" rtl="1" eaLnBrk="0" fontAlgn="base" latinLnBrk="0" hangingPunct="0">
              <a:lnSpc>
                <a:spcPct val="100000"/>
              </a:lnSpc>
              <a:spcBef>
                <a:spcPct val="0"/>
              </a:spcBef>
              <a:spcAft>
                <a:spcPct val="0"/>
              </a:spcAft>
              <a:buClr>
                <a:srgbClr val="FF0000"/>
              </a:buClr>
              <a:buSzPct val="80000"/>
              <a:buFont typeface="Wingdings" pitchFamily="2" charset="2"/>
              <a:buChar char="v"/>
              <a:tabLst>
                <a:tab pos="160338" algn="r"/>
              </a:tabLst>
            </a:pPr>
            <a:r>
              <a:rPr kumimoji="0" lang="ar-DZ" sz="2800" b="1" i="0" u="none" strike="noStrike" cap="none" normalizeH="0" baseline="0" dirty="0" smtClean="0">
                <a:ln>
                  <a:noFill/>
                </a:ln>
                <a:solidFill>
                  <a:schemeClr val="bg1"/>
                </a:solidFill>
                <a:effectLst/>
                <a:latin typeface="Arial" pitchFamily="34" charset="0"/>
                <a:ea typeface="Times New Roman" pitchFamily="18" charset="0"/>
              </a:rPr>
              <a:t> </a:t>
            </a:r>
            <a:r>
              <a:rPr kumimoji="0" lang="ar-SA" sz="2800" b="1" i="0" u="none" strike="noStrike" cap="none" normalizeH="0" baseline="0" dirty="0" smtClean="0">
                <a:ln>
                  <a:noFill/>
                </a:ln>
                <a:solidFill>
                  <a:schemeClr val="bg1"/>
                </a:solidFill>
                <a:effectLst/>
                <a:latin typeface="Arial" pitchFamily="34" charset="0"/>
                <a:ea typeface="Times New Roman" pitchFamily="18" charset="0"/>
              </a:rPr>
              <a:t>النصف الآخر (50%): 60000 سيوزع على الشركاء في 2020، لذا يظهر في </a:t>
            </a:r>
            <a:r>
              <a:rPr kumimoji="0" lang="ar-SA" sz="2800" b="1" i="0" u="none" strike="noStrike" cap="none" normalizeH="0" baseline="0" dirty="0" err="1" smtClean="0">
                <a:ln>
                  <a:noFill/>
                </a:ln>
                <a:solidFill>
                  <a:schemeClr val="bg1"/>
                </a:solidFill>
                <a:effectLst/>
                <a:latin typeface="Arial" pitchFamily="34" charset="0"/>
                <a:ea typeface="Times New Roman" pitchFamily="18" charset="0"/>
              </a:rPr>
              <a:t>ح</a:t>
            </a:r>
            <a:r>
              <a:rPr kumimoji="0" lang="ar-SA" sz="2800" b="1" i="0" u="none" strike="noStrike" cap="none" normalizeH="0" baseline="0" dirty="0" smtClean="0">
                <a:ln>
                  <a:noFill/>
                </a:ln>
                <a:solidFill>
                  <a:schemeClr val="bg1"/>
                </a:solidFill>
                <a:effectLst/>
                <a:latin typeface="Arial" pitchFamily="34" charset="0"/>
                <a:ea typeface="Times New Roman" pitchFamily="18" charset="0"/>
              </a:rPr>
              <a:t> 457: الشركاء- حصص واجبة الدفع</a:t>
            </a:r>
            <a:r>
              <a:rPr kumimoji="0" lang="ar-DZ" sz="2800" b="1" i="0" u="none" strike="noStrike" cap="none" normalizeH="0" baseline="0" dirty="0" smtClean="0">
                <a:ln>
                  <a:noFill/>
                </a:ln>
                <a:solidFill>
                  <a:schemeClr val="bg1"/>
                </a:solidFill>
                <a:effectLst/>
                <a:latin typeface="Arial" pitchFamily="34" charset="0"/>
                <a:ea typeface="Times New Roman" pitchFamily="18" charset="0"/>
              </a:rPr>
              <a:t>،</a:t>
            </a:r>
            <a:r>
              <a:rPr kumimoji="0" lang="ar-SA" sz="2800" b="1" i="0" u="none" strike="noStrike" cap="none" normalizeH="0" baseline="0" dirty="0" smtClean="0">
                <a:ln>
                  <a:noFill/>
                </a:ln>
                <a:solidFill>
                  <a:schemeClr val="bg1"/>
                </a:solidFill>
                <a:effectLst/>
                <a:latin typeface="Arial" pitchFamily="34" charset="0"/>
                <a:ea typeface="Times New Roman" pitchFamily="18" charset="0"/>
              </a:rPr>
              <a:t> ضمن موارد جارية خارج الاستغلال.</a:t>
            </a:r>
            <a:endParaRPr kumimoji="0" lang="ar-SA" sz="2800" b="1" i="0" u="none" strike="noStrike" cap="none" normalizeH="0" baseline="0" dirty="0" smtClean="0">
              <a:ln>
                <a:noFill/>
              </a:ln>
              <a:solidFill>
                <a:schemeClr val="bg1"/>
              </a:solidFill>
              <a:effectLst/>
              <a:latin typeface="Arial" pitchFamily="34" charset="0"/>
            </a:endParaRPr>
          </a:p>
        </p:txBody>
      </p:sp>
    </p:spTree>
  </p:cSld>
  <p:clrMapOvr>
    <a:masterClrMapping/>
  </p:clrMapOvr>
  <p:transition>
    <p:pull/>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609600"/>
            <a:ext cx="8229600" cy="990600"/>
          </a:xfrm>
        </p:spPr>
        <p:txBody>
          <a:bodyPr>
            <a:normAutofit/>
          </a:bodyPr>
          <a:lstStyle/>
          <a:p>
            <a:pPr marL="1588" indent="-1588" algn="just" rtl="1">
              <a:buNone/>
            </a:pPr>
            <a:r>
              <a:rPr lang="ar-DZ" b="1" dirty="0" smtClean="0">
                <a:solidFill>
                  <a:srgbClr val="FF0000"/>
                </a:solidFill>
              </a:rPr>
              <a:t>4. </a:t>
            </a:r>
            <a:r>
              <a:rPr lang="ar-SA" b="1" dirty="0" smtClean="0">
                <a:solidFill>
                  <a:srgbClr val="FF0000"/>
                </a:solidFill>
              </a:rPr>
              <a:t>خصم أوراق قبض: 4000 لدى البنك، لم يحصلها بعد من الزبائن(أي لم يحن أجل استحقاقها بعد).</a:t>
            </a:r>
            <a:endParaRPr lang="fr-FR" b="1" dirty="0" smtClean="0">
              <a:solidFill>
                <a:srgbClr val="FF0000"/>
              </a:solidFill>
            </a:endParaRPr>
          </a:p>
          <a:p>
            <a:pPr algn="just">
              <a:buNone/>
            </a:pPr>
            <a:endParaRPr lang="fr-FR" b="1" dirty="0">
              <a:solidFill>
                <a:schemeClr val="bg1"/>
              </a:solidFill>
            </a:endParaRPr>
          </a:p>
        </p:txBody>
      </p:sp>
      <p:sp>
        <p:nvSpPr>
          <p:cNvPr id="4" name="Espace réservé du contenu 2"/>
          <p:cNvSpPr txBox="1">
            <a:spLocks/>
          </p:cNvSpPr>
          <p:nvPr/>
        </p:nvSpPr>
        <p:spPr>
          <a:xfrm>
            <a:off x="457200" y="1981200"/>
            <a:ext cx="8229600" cy="1905000"/>
          </a:xfrm>
          <a:prstGeom prst="rect">
            <a:avLst/>
          </a:prstGeom>
        </p:spPr>
        <p:txBody>
          <a:bodyPr vert="horz">
            <a:normAutofit/>
          </a:bodyPr>
          <a:lstStyle/>
          <a:p>
            <a:pPr marL="1588" marR="0" lvl="0" indent="-1588" algn="just" defTabSz="914400" rtl="1" eaLnBrk="1" fontAlgn="auto" latinLnBrk="0" hangingPunct="1">
              <a:lnSpc>
                <a:spcPct val="100000"/>
              </a:lnSpc>
              <a:spcBef>
                <a:spcPct val="20000"/>
              </a:spcBef>
              <a:spcAft>
                <a:spcPts val="0"/>
              </a:spcAft>
              <a:buClr>
                <a:schemeClr val="tx1">
                  <a:shade val="95000"/>
                </a:schemeClr>
              </a:buClr>
              <a:buSzPct val="65000"/>
              <a:buFont typeface="Wingdings 2"/>
              <a:buNone/>
              <a:tabLst/>
              <a:defRPr/>
            </a:pPr>
            <a:r>
              <a:rPr kumimoji="0" lang="ar-DZ" sz="2800" b="1" i="0" u="none" strike="noStrike" kern="1200" cap="none" spc="0" normalizeH="0" baseline="0" noProof="0" dirty="0" smtClean="0">
                <a:ln>
                  <a:noFill/>
                </a:ln>
                <a:solidFill>
                  <a:schemeClr val="bg1"/>
                </a:solidFill>
                <a:effectLst/>
                <a:uLnTx/>
                <a:uFillTx/>
                <a:latin typeface="+mn-lt"/>
                <a:ea typeface="+mn-ea"/>
                <a:cs typeface="+mn-cs"/>
              </a:rPr>
              <a:t>   </a:t>
            </a:r>
            <a:r>
              <a:rPr kumimoji="0" lang="ar-SA" sz="2800" b="1" i="0" u="none" strike="noStrike" kern="1200" cap="none" spc="0" normalizeH="0" baseline="0" noProof="0" dirty="0" smtClean="0">
                <a:ln>
                  <a:noFill/>
                </a:ln>
                <a:solidFill>
                  <a:schemeClr val="bg1"/>
                </a:solidFill>
                <a:effectLst/>
                <a:uLnTx/>
                <a:uFillTx/>
                <a:latin typeface="+mn-lt"/>
                <a:ea typeface="+mn-ea"/>
                <a:cs typeface="+mn-cs"/>
              </a:rPr>
              <a:t>إذن المؤسسة مازلت ملتزمة اتجاه البنك بإعادة مبلغ الأوراق المخصومة 4000، إذا لم يقم الزبائن سداد قيمة أوراق القبض عند موعد استحقاقها</a:t>
            </a:r>
            <a:r>
              <a:rPr kumimoji="0" lang="ar-DZ" sz="2800" b="1" i="0" u="none" strike="noStrike" kern="1200" cap="none" spc="0" normalizeH="0" baseline="0" noProof="0" dirty="0" smtClean="0">
                <a:ln>
                  <a:noFill/>
                </a:ln>
                <a:solidFill>
                  <a:schemeClr val="bg1"/>
                </a:solidFill>
                <a:effectLst/>
                <a:uLnTx/>
                <a:uFillTx/>
                <a:latin typeface="+mn-lt"/>
                <a:ea typeface="+mn-ea"/>
                <a:cs typeface="+mn-cs"/>
              </a:rPr>
              <a:t> </a:t>
            </a:r>
            <a:r>
              <a:rPr kumimoji="0" lang="ar-SA" sz="2800" b="1" i="0" u="none" strike="noStrike" kern="1200" cap="none" spc="0" normalizeH="0" baseline="0" noProof="0" dirty="0" smtClean="0">
                <a:ln>
                  <a:noFill/>
                </a:ln>
                <a:solidFill>
                  <a:schemeClr val="bg1"/>
                </a:solidFill>
                <a:effectLst/>
                <a:uLnTx/>
                <a:uFillTx/>
                <a:latin typeface="+mn-lt"/>
                <a:ea typeface="+mn-ea"/>
                <a:cs typeface="+mn-cs"/>
              </a:rPr>
              <a:t>لذا </a:t>
            </a:r>
            <a:r>
              <a:rPr kumimoji="0" lang="ar-DZ" sz="2800" b="1" i="0" u="none" strike="noStrike" kern="1200" cap="none" spc="0" normalizeH="0" baseline="0" noProof="0" dirty="0" smtClean="0">
                <a:ln>
                  <a:noFill/>
                </a:ln>
                <a:solidFill>
                  <a:schemeClr val="bg1"/>
                </a:solidFill>
                <a:effectLst/>
                <a:uLnTx/>
                <a:uFillTx/>
                <a:latin typeface="+mn-lt"/>
                <a:ea typeface="+mn-ea"/>
                <a:cs typeface="+mn-cs"/>
              </a:rPr>
              <a:t>:</a:t>
            </a:r>
          </a:p>
          <a:p>
            <a:pPr marL="31750" marR="0" lvl="0" indent="-31750" algn="just" defTabSz="914400" rtl="1" eaLnBrk="1" fontAlgn="auto" latinLnBrk="0" hangingPunct="1">
              <a:lnSpc>
                <a:spcPct val="100000"/>
              </a:lnSpc>
              <a:spcBef>
                <a:spcPct val="20000"/>
              </a:spcBef>
              <a:spcAft>
                <a:spcPts val="0"/>
              </a:spcAft>
              <a:buClr>
                <a:srgbClr val="FF0000"/>
              </a:buClr>
              <a:buSzPct val="80000"/>
              <a:buFont typeface="Wingdings" pitchFamily="2" charset="2"/>
              <a:buChar char="v"/>
              <a:tabLst/>
              <a:defRPr/>
            </a:pPr>
            <a:r>
              <a:rPr kumimoji="0" lang="ar-DZ" sz="2800" b="1" i="0" u="none" strike="noStrike" kern="1200" cap="none" spc="0" normalizeH="0" baseline="0" noProof="0" dirty="0" smtClean="0">
                <a:ln>
                  <a:noFill/>
                </a:ln>
                <a:solidFill>
                  <a:schemeClr val="bg1"/>
                </a:solidFill>
                <a:effectLst/>
                <a:uLnTx/>
                <a:uFillTx/>
                <a:latin typeface="+mn-lt"/>
                <a:ea typeface="+mn-ea"/>
                <a:cs typeface="+mn-cs"/>
              </a:rPr>
              <a:t> </a:t>
            </a:r>
            <a:r>
              <a:rPr kumimoji="0" lang="ar-SA" sz="2800" b="1" i="0" u="none" strike="noStrike" kern="1200" cap="none" spc="0" normalizeH="0" baseline="0" noProof="0" dirty="0" smtClean="0">
                <a:ln>
                  <a:noFill/>
                </a:ln>
                <a:solidFill>
                  <a:schemeClr val="bg1"/>
                </a:solidFill>
                <a:effectLst/>
                <a:uLnTx/>
                <a:uFillTx/>
                <a:latin typeface="+mn-lt"/>
                <a:ea typeface="+mn-ea"/>
                <a:cs typeface="+mn-cs"/>
              </a:rPr>
              <a:t>يظهر مبلغ 6000 في اعتمادات جارية للبنك ضمن موارد الخزينة.</a:t>
            </a:r>
            <a:endParaRPr kumimoji="0" lang="fr-FR" sz="2800" b="1" i="0" u="none" strike="noStrike" kern="1200" cap="none" spc="0" normalizeH="0" baseline="0" noProof="0" dirty="0" smtClean="0">
              <a:ln>
                <a:noFill/>
              </a:ln>
              <a:solidFill>
                <a:schemeClr val="bg1"/>
              </a:solidFill>
              <a:effectLst/>
              <a:uLnTx/>
              <a:uFillTx/>
              <a:latin typeface="+mn-lt"/>
              <a:ea typeface="+mn-ea"/>
              <a:cs typeface="+mn-cs"/>
            </a:endParaRPr>
          </a:p>
        </p:txBody>
      </p:sp>
      <p:sp>
        <p:nvSpPr>
          <p:cNvPr id="5" name="Espace réservé du contenu 2"/>
          <p:cNvSpPr txBox="1">
            <a:spLocks/>
          </p:cNvSpPr>
          <p:nvPr/>
        </p:nvSpPr>
        <p:spPr>
          <a:xfrm>
            <a:off x="457200" y="4191000"/>
            <a:ext cx="8229600" cy="2362200"/>
          </a:xfrm>
          <a:prstGeom prst="rect">
            <a:avLst/>
          </a:prstGeom>
        </p:spPr>
        <p:txBody>
          <a:bodyPr vert="horz">
            <a:normAutofit/>
          </a:bodyPr>
          <a:lstStyle/>
          <a:p>
            <a:pPr marL="1588" marR="0" lvl="0" indent="-1588" algn="just" defTabSz="914400" rtl="1" eaLnBrk="1" fontAlgn="auto" latinLnBrk="0" hangingPunct="1">
              <a:lnSpc>
                <a:spcPct val="100000"/>
              </a:lnSpc>
              <a:spcBef>
                <a:spcPct val="20000"/>
              </a:spcBef>
              <a:spcAft>
                <a:spcPts val="0"/>
              </a:spcAft>
              <a:buClr>
                <a:schemeClr val="tx1">
                  <a:shade val="95000"/>
                </a:schemeClr>
              </a:buClr>
              <a:buSzPct val="65000"/>
              <a:buFont typeface="Wingdings 2"/>
              <a:buNone/>
              <a:tabLst/>
              <a:defRPr/>
            </a:pPr>
            <a:r>
              <a:rPr kumimoji="0" lang="ar-SA" sz="2800" b="1" i="0" u="none" strike="noStrike" kern="1200" cap="none" spc="0" normalizeH="0" baseline="0" noProof="0" dirty="0" smtClean="0">
                <a:ln>
                  <a:noFill/>
                </a:ln>
                <a:solidFill>
                  <a:schemeClr val="bg1"/>
                </a:solidFill>
                <a:effectLst/>
                <a:uLnTx/>
                <a:uFillTx/>
                <a:latin typeface="+mn-lt"/>
                <a:ea typeface="+mn-ea"/>
                <a:cs typeface="+mn-cs"/>
              </a:rPr>
              <a:t>كما أن المؤسسة يمكنها الرجوع إلى الزبون لاسترداد مبلغ أوراق القبض 4000، في حالة لم يسدد قيمتها للبنك عند موعد الاستحقاق، لذا</a:t>
            </a:r>
            <a:r>
              <a:rPr kumimoji="0" lang="ar-DZ" sz="2800" b="1" i="0" u="none" strike="noStrike" kern="1200" cap="none" spc="0" normalizeH="0" baseline="0" noProof="0" dirty="0" smtClean="0">
                <a:ln>
                  <a:noFill/>
                </a:ln>
                <a:solidFill>
                  <a:schemeClr val="bg1"/>
                </a:solidFill>
                <a:effectLst/>
                <a:uLnTx/>
                <a:uFillTx/>
                <a:latin typeface="+mn-lt"/>
                <a:ea typeface="+mn-ea"/>
                <a:cs typeface="+mn-cs"/>
              </a:rPr>
              <a:t>:</a:t>
            </a:r>
          </a:p>
          <a:p>
            <a:pPr marL="339725" marR="0" lvl="0" indent="-339725" algn="just" defTabSz="914400" rtl="1" eaLnBrk="1" fontAlgn="auto" latinLnBrk="0" hangingPunct="1">
              <a:lnSpc>
                <a:spcPct val="100000"/>
              </a:lnSpc>
              <a:spcBef>
                <a:spcPct val="20000"/>
              </a:spcBef>
              <a:spcAft>
                <a:spcPts val="0"/>
              </a:spcAft>
              <a:buClr>
                <a:srgbClr val="FF0000"/>
              </a:buClr>
              <a:buSzPct val="80000"/>
              <a:buFont typeface="Wingdings" pitchFamily="2" charset="2"/>
              <a:buChar char="v"/>
              <a:tabLst/>
              <a:defRPr/>
            </a:pPr>
            <a:r>
              <a:rPr kumimoji="0" lang="ar-SA" sz="2800" b="1" i="0" u="none" strike="noStrike" kern="1200" cap="none" spc="0" normalizeH="0" baseline="0" noProof="0" dirty="0" smtClean="0">
                <a:ln>
                  <a:noFill/>
                </a:ln>
                <a:solidFill>
                  <a:schemeClr val="bg1"/>
                </a:solidFill>
                <a:effectLst/>
                <a:uLnTx/>
                <a:uFillTx/>
                <a:latin typeface="+mn-lt"/>
                <a:ea typeface="+mn-ea"/>
                <a:cs typeface="+mn-cs"/>
              </a:rPr>
              <a:t>يظهر مبلغ 6000 </a:t>
            </a:r>
            <a:r>
              <a:rPr kumimoji="0" lang="ar-SA" sz="2800" b="1" i="0" u="none" strike="noStrike" kern="1200" cap="none" spc="0" normalizeH="0" baseline="0" noProof="0" dirty="0" err="1" smtClean="0">
                <a:ln>
                  <a:noFill/>
                </a:ln>
                <a:solidFill>
                  <a:schemeClr val="bg1"/>
                </a:solidFill>
                <a:effectLst/>
                <a:uLnTx/>
                <a:uFillTx/>
                <a:latin typeface="+mn-lt"/>
                <a:ea typeface="+mn-ea"/>
                <a:cs typeface="+mn-cs"/>
              </a:rPr>
              <a:t>ح</a:t>
            </a:r>
            <a:r>
              <a:rPr kumimoji="0" lang="ar-SA" sz="2800" b="1" i="0" u="none" strike="noStrike" kern="1200" cap="none" spc="0" normalizeH="0" baseline="0" noProof="0" dirty="0" smtClean="0">
                <a:ln>
                  <a:noFill/>
                </a:ln>
                <a:solidFill>
                  <a:schemeClr val="bg1"/>
                </a:solidFill>
                <a:effectLst/>
                <a:uLnTx/>
                <a:uFillTx/>
                <a:latin typeface="+mn-lt"/>
                <a:ea typeface="+mn-ea"/>
                <a:cs typeface="+mn-cs"/>
              </a:rPr>
              <a:t> زبائن وحسابات ملحقة</a:t>
            </a:r>
            <a:r>
              <a:rPr kumimoji="0" lang="ar-DZ" sz="2800" b="1" i="0" u="none" strike="noStrike" kern="1200" cap="none" spc="0" normalizeH="0" baseline="0" noProof="0" dirty="0" smtClean="0">
                <a:ln>
                  <a:noFill/>
                </a:ln>
                <a:solidFill>
                  <a:schemeClr val="bg1"/>
                </a:solidFill>
                <a:effectLst/>
                <a:uLnTx/>
                <a:uFillTx/>
                <a:latin typeface="+mn-lt"/>
                <a:ea typeface="+mn-ea"/>
                <a:cs typeface="+mn-cs"/>
              </a:rPr>
              <a:t> ضمن استخدامات جارية للاستغلال.</a:t>
            </a:r>
            <a:endParaRPr kumimoji="0" lang="fr-FR" sz="2800" b="1" i="0" u="none" strike="noStrike" kern="1200" cap="none" spc="0" normalizeH="0" baseline="0" noProof="0" dirty="0" smtClean="0">
              <a:ln>
                <a:noFill/>
              </a:ln>
              <a:solidFill>
                <a:schemeClr val="bg1"/>
              </a:solidFill>
              <a:effectLst/>
              <a:uLnTx/>
              <a:uFillTx/>
              <a:latin typeface="+mn-lt"/>
              <a:ea typeface="+mn-ea"/>
              <a:cs typeface="+mn-cs"/>
            </a:endParaRPr>
          </a:p>
          <a:p>
            <a:pPr marL="548640" marR="0" lvl="0" indent="-411480" algn="just" defTabSz="914400" rtl="0" eaLnBrk="1" fontAlgn="auto" latinLnBrk="0" hangingPunct="1">
              <a:lnSpc>
                <a:spcPct val="100000"/>
              </a:lnSpc>
              <a:spcBef>
                <a:spcPct val="20000"/>
              </a:spcBef>
              <a:spcAft>
                <a:spcPts val="0"/>
              </a:spcAft>
              <a:buClr>
                <a:schemeClr val="tx1">
                  <a:shade val="95000"/>
                </a:schemeClr>
              </a:buClr>
              <a:buSzPct val="65000"/>
              <a:buFont typeface="Wingdings 2"/>
              <a:buNone/>
              <a:tabLst/>
              <a:defRPr/>
            </a:pPr>
            <a:endParaRPr kumimoji="0" lang="fr-FR" sz="2800" b="1" i="0" u="none" strike="noStrike" kern="1200" cap="none" spc="0" normalizeH="0" baseline="0" noProof="0" dirty="0">
              <a:ln>
                <a:noFill/>
              </a:ln>
              <a:solidFill>
                <a:schemeClr val="bg1"/>
              </a:solidFill>
              <a:effectLst/>
              <a:uLnTx/>
              <a:uFillTx/>
              <a:latin typeface="+mn-lt"/>
              <a:ea typeface="+mn-ea"/>
              <a:cs typeface="+mn-cs"/>
            </a:endParaRPr>
          </a:p>
        </p:txBody>
      </p:sp>
    </p:spTree>
  </p:cSld>
  <p:clrMapOvr>
    <a:masterClrMapping/>
  </p:clrMapOvr>
  <p:transition>
    <p:pull dir="r"/>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4935</TotalTime>
  <Words>1933</Words>
  <Application>Microsoft Office PowerPoint</Application>
  <PresentationFormat>Affichage à l'écran (4:3)</PresentationFormat>
  <Paragraphs>459</Paragraphs>
  <Slides>21</Slides>
  <Notes>0</Notes>
  <HiddenSlides>0</HiddenSlides>
  <MMClips>0</MMClips>
  <ScaleCrop>false</ScaleCrop>
  <HeadingPairs>
    <vt:vector size="4" baseType="variant">
      <vt:variant>
        <vt:lpstr>Thème</vt:lpstr>
      </vt:variant>
      <vt:variant>
        <vt:i4>1</vt:i4>
      </vt:variant>
      <vt:variant>
        <vt:lpstr>Titres des diapositives</vt:lpstr>
      </vt:variant>
      <vt:variant>
        <vt:i4>21</vt:i4>
      </vt:variant>
    </vt:vector>
  </HeadingPairs>
  <TitlesOfParts>
    <vt:vector size="22" baseType="lpstr">
      <vt:lpstr>Apex</vt:lpstr>
      <vt:lpstr>Diapositive 1</vt:lpstr>
      <vt:lpstr>Diapositive 2</vt:lpstr>
      <vt:lpstr>Diapositive 3</vt:lpstr>
      <vt:lpstr>Diapositive 4</vt:lpstr>
      <vt:lpstr>الحـــــل:</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lpstr>Diapositive 19</vt:lpstr>
      <vt:lpstr>Diapositive 20</vt:lpstr>
      <vt:lpstr>Diapositive 21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Admin</dc:creator>
  <cp:lastModifiedBy>Admin</cp:lastModifiedBy>
  <cp:revision>442</cp:revision>
  <dcterms:created xsi:type="dcterms:W3CDTF">2020-12-03T09:43:38Z</dcterms:created>
  <dcterms:modified xsi:type="dcterms:W3CDTF">2021-01-03T21:36:43Z</dcterms:modified>
</cp:coreProperties>
</file>