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00FFFF"/>
    <a:srgbClr val="33CC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9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1699-4091-4EE4-BBCB-094853FA4C43}" type="datetimeFigureOut">
              <a:rPr lang="fr-FR" smtClean="0"/>
              <a:t>18/05/2020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0F5CB-AE8E-42ED-A8EF-127C5DDFBC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978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1699-4091-4EE4-BBCB-094853FA4C43}" type="datetimeFigureOut">
              <a:rPr lang="fr-FR" smtClean="0"/>
              <a:t>18/05/2020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0F5CB-AE8E-42ED-A8EF-127C5DDFBC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9487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1699-4091-4EE4-BBCB-094853FA4C43}" type="datetimeFigureOut">
              <a:rPr lang="fr-FR" smtClean="0"/>
              <a:t>18/05/2020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0F5CB-AE8E-42ED-A8EF-127C5DDFBC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8165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1699-4091-4EE4-BBCB-094853FA4C43}" type="datetimeFigureOut">
              <a:rPr lang="fr-FR" smtClean="0"/>
              <a:t>18/05/2020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0F5CB-AE8E-42ED-A8EF-127C5DDFBC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51529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1699-4091-4EE4-BBCB-094853FA4C43}" type="datetimeFigureOut">
              <a:rPr lang="fr-FR" smtClean="0"/>
              <a:t>18/05/2020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0F5CB-AE8E-42ED-A8EF-127C5DDFBC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0258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1699-4091-4EE4-BBCB-094853FA4C43}" type="datetimeFigureOut">
              <a:rPr lang="fr-FR" smtClean="0"/>
              <a:t>18/05/2020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0F5CB-AE8E-42ED-A8EF-127C5DDFBC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7822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1699-4091-4EE4-BBCB-094853FA4C43}" type="datetimeFigureOut">
              <a:rPr lang="fr-FR" smtClean="0"/>
              <a:t>18/05/2020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0F5CB-AE8E-42ED-A8EF-127C5DDFBC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22333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1699-4091-4EE4-BBCB-094853FA4C43}" type="datetimeFigureOut">
              <a:rPr lang="fr-FR" smtClean="0"/>
              <a:t>18/05/2020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0F5CB-AE8E-42ED-A8EF-127C5DDFBC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1483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1699-4091-4EE4-BBCB-094853FA4C43}" type="datetimeFigureOut">
              <a:rPr lang="fr-FR" smtClean="0"/>
              <a:t>18/05/2020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0F5CB-AE8E-42ED-A8EF-127C5DDFBC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1874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1699-4091-4EE4-BBCB-094853FA4C43}" type="datetimeFigureOut">
              <a:rPr lang="fr-FR" smtClean="0"/>
              <a:t>18/05/2020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0F5CB-AE8E-42ED-A8EF-127C5DDFBC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9829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1699-4091-4EE4-BBCB-094853FA4C43}" type="datetimeFigureOut">
              <a:rPr lang="fr-FR" smtClean="0"/>
              <a:t>18/05/2020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0F5CB-AE8E-42ED-A8EF-127C5DDFBC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3925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41699-4091-4EE4-BBCB-094853FA4C43}" type="datetimeFigureOut">
              <a:rPr lang="fr-FR" smtClean="0"/>
              <a:t>18/05/2020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0F5CB-AE8E-42ED-A8EF-127C5DDFBC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5491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13" Type="http://schemas.openxmlformats.org/officeDocument/2006/relationships/image" Target="../media/image56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12" Type="http://schemas.openxmlformats.org/officeDocument/2006/relationships/image" Target="../media/image55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11" Type="http://schemas.openxmlformats.org/officeDocument/2006/relationships/image" Target="../media/image54.png"/><Relationship Id="rId5" Type="http://schemas.openxmlformats.org/officeDocument/2006/relationships/image" Target="../media/image48.png"/><Relationship Id="rId10" Type="http://schemas.openxmlformats.org/officeDocument/2006/relationships/image" Target="../media/image53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Relationship Id="rId14" Type="http://schemas.openxmlformats.org/officeDocument/2006/relationships/image" Target="../media/image5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30140" y="285890"/>
            <a:ext cx="9144000" cy="532976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b="1" dirty="0" smtClean="0">
                <a:solidFill>
                  <a:schemeClr val="tx1"/>
                </a:solidFill>
              </a:rPr>
              <a:t>Système à plusieurs DDL</a:t>
            </a:r>
            <a:endParaRPr lang="fr-FR" b="1" dirty="0">
              <a:solidFill>
                <a:schemeClr val="tx1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916636" y="4245076"/>
            <a:ext cx="6902325" cy="1687845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204716" y="1313603"/>
            <a:ext cx="1746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Exercice 01.</a:t>
            </a:r>
            <a:endParaRPr lang="fr-FR" sz="24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204716" y="1900457"/>
                <a:ext cx="11464119" cy="28816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fr-FR" sz="2400" b="1" dirty="0" smtClean="0"/>
                  <a:t>Déterminer les fréquences du système montré ci-dessous en appliquant la loi de Newton.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2400" b="1" dirty="0" smtClean="0"/>
                  <a:t>avec: </a:t>
                </a:r>
                <a:r>
                  <a:rPr lang="fr-FR" sz="2400" b="1" i="1" dirty="0" smtClean="0">
                    <a:solidFill>
                      <a:srgbClr val="0000FF"/>
                    </a:solidFill>
                  </a:rPr>
                  <a:t>k</a:t>
                </a:r>
                <a:r>
                  <a:rPr lang="fr-FR" sz="2400" b="1" baseline="-25000" dirty="0" smtClean="0">
                    <a:solidFill>
                      <a:srgbClr val="0000FF"/>
                    </a:solidFill>
                  </a:rPr>
                  <a:t>1</a:t>
                </a:r>
                <a:r>
                  <a:rPr lang="fr-FR" sz="2400" b="1" dirty="0" smtClean="0">
                    <a:solidFill>
                      <a:srgbClr val="0000FF"/>
                    </a:solidFill>
                  </a:rPr>
                  <a:t> = </a:t>
                </a:r>
                <a:r>
                  <a:rPr lang="fr-FR" sz="2400" b="1" i="1" dirty="0" smtClean="0">
                    <a:solidFill>
                      <a:srgbClr val="0000FF"/>
                    </a:solidFill>
                  </a:rPr>
                  <a:t>k</a:t>
                </a:r>
                <a:r>
                  <a:rPr lang="fr-FR" sz="2400" b="1" baseline="-25000" dirty="0" smtClean="0">
                    <a:solidFill>
                      <a:srgbClr val="0000FF"/>
                    </a:solidFill>
                  </a:rPr>
                  <a:t>2 </a:t>
                </a:r>
                <a:r>
                  <a:rPr lang="fr-FR" sz="2400" b="1" dirty="0" smtClean="0">
                    <a:solidFill>
                      <a:srgbClr val="0000FF"/>
                    </a:solidFill>
                  </a:rPr>
                  <a:t> = </a:t>
                </a:r>
                <a:r>
                  <a:rPr lang="fr-FR" sz="2400" b="1" i="1" dirty="0" smtClean="0">
                    <a:solidFill>
                      <a:srgbClr val="0000FF"/>
                    </a:solidFill>
                  </a:rPr>
                  <a:t>k</a:t>
                </a:r>
                <a:r>
                  <a:rPr lang="fr-FR" sz="2400" b="1" baseline="-25000" dirty="0" smtClean="0">
                    <a:solidFill>
                      <a:srgbClr val="0000FF"/>
                    </a:solidFill>
                  </a:rPr>
                  <a:t>3  </a:t>
                </a:r>
                <a:r>
                  <a:rPr lang="fr-FR" sz="2400" b="1" dirty="0" smtClean="0">
                    <a:solidFill>
                      <a:srgbClr val="0000FF"/>
                    </a:solidFill>
                  </a:rPr>
                  <a:t> , m</a:t>
                </a:r>
                <a:r>
                  <a:rPr lang="fr-FR" sz="2400" b="1" baseline="-25000" dirty="0" smtClean="0">
                    <a:solidFill>
                      <a:srgbClr val="0000FF"/>
                    </a:solidFill>
                  </a:rPr>
                  <a:t>1</a:t>
                </a:r>
                <a:r>
                  <a:rPr lang="fr-FR" sz="2400" b="1" dirty="0" smtClean="0">
                    <a:solidFill>
                      <a:srgbClr val="0000FF"/>
                    </a:solidFill>
                  </a:rPr>
                  <a:t> = m</a:t>
                </a:r>
                <a:r>
                  <a:rPr lang="fr-FR" sz="2400" b="1" baseline="-25000" dirty="0" smtClean="0">
                    <a:solidFill>
                      <a:srgbClr val="0000FF"/>
                    </a:solidFill>
                  </a:rPr>
                  <a:t>2 </a:t>
                </a:r>
                <a:r>
                  <a:rPr lang="fr-FR" sz="2400" b="1" dirty="0" smtClean="0">
                    <a:solidFill>
                      <a:srgbClr val="0000FF"/>
                    </a:solidFill>
                  </a:rPr>
                  <a:t> = m.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2400" i="1" dirty="0" smtClean="0">
                    <a:solidFill>
                      <a:srgbClr val="FF0000"/>
                    </a:solidFill>
                  </a:rPr>
                  <a:t>Réponse: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2400" b="1" baseline="-25000" dirty="0" smtClean="0"/>
                  <a:t>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𝝎</m:t>
                    </m:r>
                  </m:oMath>
                </a14:m>
                <a:r>
                  <a:rPr lang="fr-FR" sz="2400" b="1" baseline="-25000" dirty="0" smtClean="0"/>
                  <a:t>1</a:t>
                </a:r>
                <a:r>
                  <a:rPr lang="fr-FR" sz="2400" b="1" dirty="0" smtClean="0"/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fr-FR" sz="24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fr-FR" sz="24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sz="2400" b="1" i="1" smtClean="0">
                                <a:latin typeface="Cambria Math" panose="02040503050406030204" pitchFamily="18" charset="0"/>
                              </a:rPr>
                              <m:t>𝒌</m:t>
                            </m:r>
                          </m:num>
                          <m:den>
                            <m:r>
                              <a:rPr lang="fr-FR" sz="2400" b="1" i="1" smtClean="0">
                                <a:latin typeface="Cambria Math" panose="02040503050406030204" pitchFamily="18" charset="0"/>
                              </a:rPr>
                              <m:t>𝒎</m:t>
                            </m:r>
                          </m:den>
                        </m:f>
                      </m:e>
                    </m:rad>
                  </m:oMath>
                </a14:m>
                <a:r>
                  <a:rPr lang="fr-FR" sz="2400" b="1" dirty="0" smtClean="0"/>
                  <a:t> ,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𝝎</m:t>
                    </m:r>
                  </m:oMath>
                </a14:m>
                <a:r>
                  <a:rPr lang="fr-FR" sz="2400" b="1" baseline="-25000" dirty="0" smtClean="0"/>
                  <a:t>2</a:t>
                </a:r>
                <a:r>
                  <a:rPr lang="fr-FR" sz="2400" b="1" dirty="0" smtClean="0"/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fr-FR" sz="24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fr-FR" sz="24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sz="24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fr-FR" sz="2400" b="1" i="1" smtClean="0">
                                <a:latin typeface="Cambria Math" panose="02040503050406030204" pitchFamily="18" charset="0"/>
                              </a:rPr>
                              <m:t>𝒌</m:t>
                            </m:r>
                          </m:num>
                          <m:den>
                            <m:r>
                              <a:rPr lang="fr-FR" sz="2400" b="1" i="1" smtClean="0">
                                <a:latin typeface="Cambria Math" panose="02040503050406030204" pitchFamily="18" charset="0"/>
                              </a:rPr>
                              <m:t>𝒎</m:t>
                            </m:r>
                          </m:den>
                        </m:f>
                      </m:e>
                    </m:rad>
                  </m:oMath>
                </a14:m>
                <a:endParaRPr lang="fr-FR" sz="2400" b="1" dirty="0"/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716" y="1900457"/>
                <a:ext cx="11464119" cy="2881686"/>
              </a:xfrm>
              <a:prstGeom prst="rect">
                <a:avLst/>
              </a:prstGeom>
              <a:blipFill>
                <a:blip r:embed="rId4"/>
                <a:stretch>
                  <a:fillRect l="-851" r="-74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20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2097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30140" y="285890"/>
            <a:ext cx="9144000" cy="532976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b="1" dirty="0" smtClean="0">
                <a:solidFill>
                  <a:schemeClr val="tx1"/>
                </a:solidFill>
              </a:rPr>
              <a:t>Système à plusieurs DDL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50643" y="993265"/>
            <a:ext cx="1746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Exercice 02.</a:t>
            </a:r>
            <a:endParaRPr lang="fr-FR" sz="24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112612" y="1408764"/>
                <a:ext cx="6976599" cy="55110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fr-FR" sz="2400" b="1" dirty="0" smtClean="0"/>
                  <a:t>Soit un structure à deux niveaux comme représenté ci-dessous.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2400" b="1" dirty="0" smtClean="0"/>
                  <a:t>Déterminer la matrice de masse [m] et de rigidité [k].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2400" b="1" dirty="0" smtClean="0"/>
                  <a:t>Déterminer les fréquences naturelles {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𝝎</m:t>
                    </m:r>
                  </m:oMath>
                </a14:m>
                <a:r>
                  <a:rPr lang="fr-FR" sz="2400" b="1" dirty="0" smtClean="0"/>
                  <a:t>} et les modes propres {Ø}.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2400" b="1" dirty="0" smtClean="0"/>
                  <a:t>avec: </a:t>
                </a:r>
                <a:r>
                  <a:rPr lang="fr-FR" sz="2400" b="1" i="1" dirty="0" smtClean="0">
                    <a:solidFill>
                      <a:srgbClr val="0000FF"/>
                    </a:solidFill>
                  </a:rPr>
                  <a:t>k</a:t>
                </a:r>
                <a:r>
                  <a:rPr lang="fr-FR" sz="2400" b="1" dirty="0" smtClean="0">
                    <a:solidFill>
                      <a:srgbClr val="0000FF"/>
                    </a:solidFill>
                  </a:rPr>
                  <a:t> = 18 × </a:t>
                </a:r>
                <a:r>
                  <a:rPr lang="fr-FR" sz="2400" b="1" dirty="0" smtClean="0">
                    <a:solidFill>
                      <a:srgbClr val="0000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10</a:t>
                </a:r>
                <a:r>
                  <a:rPr lang="fr-FR" sz="2400" b="1" baseline="30000" dirty="0" smtClean="0">
                    <a:solidFill>
                      <a:srgbClr val="0000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6 </a:t>
                </a:r>
                <a:r>
                  <a:rPr lang="fr-FR" sz="2400" b="1" dirty="0" smtClean="0">
                    <a:solidFill>
                      <a:srgbClr val="0000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2400" b="1" i="1" dirty="0" smtClean="0">
                    <a:solidFill>
                      <a:srgbClr val="0000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N</a:t>
                </a:r>
                <a:r>
                  <a:rPr lang="fr-FR" sz="2400" b="1" dirty="0" smtClean="0">
                    <a:solidFill>
                      <a:srgbClr val="0000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/</a:t>
                </a:r>
                <a:r>
                  <a:rPr lang="fr-FR" sz="2400" b="1" i="1" dirty="0" smtClean="0">
                    <a:solidFill>
                      <a:srgbClr val="0000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m</a:t>
                </a:r>
                <a:r>
                  <a:rPr lang="fr-FR" sz="2400" b="1" dirty="0" smtClean="0">
                    <a:solidFill>
                      <a:srgbClr val="0000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, </a:t>
                </a:r>
                <a:r>
                  <a:rPr lang="fr-FR" sz="2400" b="1" dirty="0" smtClean="0">
                    <a:solidFill>
                      <a:srgbClr val="0000FF"/>
                    </a:solidFill>
                  </a:rPr>
                  <a:t>m = 2 × </a:t>
                </a:r>
                <a:r>
                  <a:rPr lang="fr-FR" sz="2400" b="1" dirty="0" smtClean="0">
                    <a:solidFill>
                      <a:srgbClr val="0000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10</a:t>
                </a:r>
                <a:r>
                  <a:rPr lang="fr-FR" sz="2400" b="1" baseline="30000" dirty="0" smtClean="0">
                    <a:solidFill>
                      <a:srgbClr val="0000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4  </a:t>
                </a:r>
                <a:r>
                  <a:rPr lang="fr-FR" sz="2400" b="1" dirty="0" smtClean="0">
                    <a:solidFill>
                      <a:srgbClr val="0000FF"/>
                    </a:solidFill>
                  </a:rPr>
                  <a:t>Kg.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2400" i="1" dirty="0" smtClean="0">
                    <a:solidFill>
                      <a:srgbClr val="FF0000"/>
                    </a:solidFill>
                  </a:rPr>
                  <a:t>Réponse: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2400" b="1" baseline="-25000" dirty="0" smtClean="0"/>
                  <a:t>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𝝎</m:t>
                    </m:r>
                  </m:oMath>
                </a14:m>
                <a:r>
                  <a:rPr lang="fr-FR" sz="2400" b="1" baseline="-25000" dirty="0" smtClean="0"/>
                  <a:t>1</a:t>
                </a:r>
                <a:r>
                  <a:rPr lang="fr-FR" sz="2400" b="1" dirty="0" smtClean="0"/>
                  <a:t> = </a:t>
                </a:r>
                <a14:m>
                  <m:oMath xmlns:m="http://schemas.openxmlformats.org/officeDocument/2006/math">
                    <m:r>
                      <a:rPr lang="fr-FR" sz="2400" b="1" i="1" smtClean="0">
                        <a:latin typeface="Cambria Math" panose="02040503050406030204" pitchFamily="18" charset="0"/>
                      </a:rPr>
                      <m:t>𝟐𝟑𝟔𝟎</m:t>
                    </m:r>
                    <m:r>
                      <a:rPr lang="fr-FR" sz="24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fr-FR" sz="2400" b="1" i="1" smtClean="0">
                        <a:latin typeface="Cambria Math" panose="02040503050406030204" pitchFamily="18" charset="0"/>
                      </a:rPr>
                      <m:t>𝟑𝟔</m:t>
                    </m:r>
                    <m:r>
                      <a:rPr lang="fr-FR" sz="24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2400" b="1" i="1" smtClean="0">
                        <a:latin typeface="Cambria Math" panose="02040503050406030204" pitchFamily="18" charset="0"/>
                      </a:rPr>
                      <m:t>𝒓𝒂𝒅</m:t>
                    </m:r>
                    <m:r>
                      <a:rPr lang="fr-FR" sz="2400" b="1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fr-FR" sz="2400" b="1" i="1" smtClean="0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fr-FR" sz="2400" b="1" dirty="0" smtClean="0"/>
                  <a:t> ,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𝝎</m:t>
                    </m:r>
                  </m:oMath>
                </a14:m>
                <a:r>
                  <a:rPr lang="fr-FR" sz="2400" b="1" baseline="-25000" dirty="0" smtClean="0"/>
                  <a:t>2</a:t>
                </a:r>
                <a:r>
                  <a:rPr lang="fr-FR" sz="2400" b="1" dirty="0" smtClean="0"/>
                  <a:t> = </a:t>
                </a:r>
                <a14:m>
                  <m:oMath xmlns:m="http://schemas.openxmlformats.org/officeDocument/2006/math">
                    <m:r>
                      <a:rPr lang="fr-FR" sz="2400" b="1" i="1" smtClean="0">
                        <a:latin typeface="Cambria Math" panose="02040503050406030204" pitchFamily="18" charset="0"/>
                      </a:rPr>
                      <m:t>𝟑𝟒𝟐</m:t>
                    </m:r>
                    <m:r>
                      <a:rPr lang="fr-FR" sz="24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fr-FR" sz="2400" b="1" i="1" smtClean="0">
                        <a:latin typeface="Cambria Math" panose="02040503050406030204" pitchFamily="18" charset="0"/>
                      </a:rPr>
                      <m:t>𝟑𝟒𝟐</m:t>
                    </m:r>
                    <m:r>
                      <a:rPr lang="fr-FR" sz="24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2400" b="1" i="1" smtClean="0">
                        <a:latin typeface="Cambria Math" panose="02040503050406030204" pitchFamily="18" charset="0"/>
                      </a:rPr>
                      <m:t>𝒓𝒂𝒅</m:t>
                    </m:r>
                    <m:r>
                      <a:rPr lang="fr-FR" sz="2400" b="1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fr-FR" sz="2400" b="1" i="1" smtClean="0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fr-FR" sz="2400" b="1" dirty="0" smtClean="0"/>
                  <a:t> 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e>
                      <m:sub>
                        <m:r>
                          <a:rPr lang="fr-FR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  <m:r>
                          <a:rPr lang="fr-FR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fr-FR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d>
                      <m:dPr>
                        <m:begChr m:val="{"/>
                        <m:endChr m:val="}"/>
                        <m:ctrlPr>
                          <a:rPr lang="fr-FR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fr-FR" sz="2400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fr-FR" sz="24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mr>
                          <m:mr>
                            <m:e>
                              <m:r>
                                <a:rPr lang="fr-FR" sz="24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fr-FR" sz="24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fr-FR" sz="24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𝟔𝟐</m:t>
                              </m:r>
                            </m:e>
                          </m:mr>
                        </m:m>
                      </m:e>
                    </m:d>
                    <m:r>
                      <a:rPr lang="fr-FR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fr-FR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e>
                      <m:sub>
                        <m:r>
                          <a:rPr lang="fr-FR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  <m:r>
                          <a:rPr lang="fr-FR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fr-FR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d>
                      <m:dPr>
                        <m:begChr m:val="{"/>
                        <m:endChr m:val="}"/>
                        <m:ctrlPr>
                          <a:rPr lang="fr-FR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fr-FR" sz="2400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fr-FR" sz="24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mr>
                          <m:mr>
                            <m:e>
                              <m:r>
                                <a:rPr lang="fr-FR" sz="24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fr-FR" sz="24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fr-FR" sz="24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fr-FR" sz="24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𝟔𝟏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fr-FR" sz="2400" b="1" dirty="0"/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612" y="1408764"/>
                <a:ext cx="6976599" cy="5511060"/>
              </a:xfrm>
              <a:prstGeom prst="rect">
                <a:avLst/>
              </a:prstGeom>
              <a:blipFill>
                <a:blip r:embed="rId2"/>
                <a:stretch>
                  <a:fillRect l="-1310" r="-1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Groupe 35"/>
          <p:cNvGrpSpPr/>
          <p:nvPr/>
        </p:nvGrpSpPr>
        <p:grpSpPr>
          <a:xfrm>
            <a:off x="7500429" y="1224098"/>
            <a:ext cx="3788529" cy="3449502"/>
            <a:chOff x="7373429" y="1630498"/>
            <a:chExt cx="3788529" cy="3449502"/>
          </a:xfrm>
        </p:grpSpPr>
        <p:cxnSp>
          <p:nvCxnSpPr>
            <p:cNvPr id="4" name="Connecteur droit 3"/>
            <p:cNvCxnSpPr/>
            <p:nvPr/>
          </p:nvCxnSpPr>
          <p:spPr>
            <a:xfrm>
              <a:off x="7915701" y="1992573"/>
              <a:ext cx="0" cy="29206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7915701" y="1992573"/>
              <a:ext cx="2658439" cy="24384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915701" y="3410120"/>
              <a:ext cx="2658439" cy="203937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cxnSp>
          <p:nvCxnSpPr>
            <p:cNvPr id="10" name="Connecteur droit 9"/>
            <p:cNvCxnSpPr/>
            <p:nvPr/>
          </p:nvCxnSpPr>
          <p:spPr>
            <a:xfrm>
              <a:off x="10586812" y="1992573"/>
              <a:ext cx="0" cy="29206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oupe 20"/>
            <p:cNvGrpSpPr/>
            <p:nvPr/>
          </p:nvGrpSpPr>
          <p:grpSpPr>
            <a:xfrm>
              <a:off x="7533925" y="4906938"/>
              <a:ext cx="725354" cy="173062"/>
              <a:chOff x="7533925" y="4906938"/>
              <a:chExt cx="725354" cy="173062"/>
            </a:xfrm>
          </p:grpSpPr>
          <p:cxnSp>
            <p:nvCxnSpPr>
              <p:cNvPr id="12" name="Connecteur droit 11"/>
              <p:cNvCxnSpPr/>
              <p:nvPr/>
            </p:nvCxnSpPr>
            <p:spPr>
              <a:xfrm>
                <a:off x="7572122" y="4913194"/>
                <a:ext cx="68715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necteur droit 13"/>
              <p:cNvCxnSpPr/>
              <p:nvPr/>
            </p:nvCxnSpPr>
            <p:spPr>
              <a:xfrm flipV="1">
                <a:off x="7533925" y="4913194"/>
                <a:ext cx="118835" cy="16680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16"/>
              <p:cNvCxnSpPr/>
              <p:nvPr/>
            </p:nvCxnSpPr>
            <p:spPr>
              <a:xfrm flipV="1">
                <a:off x="7661919" y="4913194"/>
                <a:ext cx="118835" cy="16680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/>
              <p:cNvCxnSpPr/>
              <p:nvPr/>
            </p:nvCxnSpPr>
            <p:spPr>
              <a:xfrm flipV="1">
                <a:off x="7803356" y="4913194"/>
                <a:ext cx="118835" cy="16680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Connecteur droit 18"/>
              <p:cNvCxnSpPr/>
              <p:nvPr/>
            </p:nvCxnSpPr>
            <p:spPr>
              <a:xfrm flipV="1">
                <a:off x="7938303" y="4906938"/>
                <a:ext cx="118835" cy="16680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Connecteur droit 19"/>
              <p:cNvCxnSpPr/>
              <p:nvPr/>
            </p:nvCxnSpPr>
            <p:spPr>
              <a:xfrm flipV="1">
                <a:off x="8053440" y="4906938"/>
                <a:ext cx="118835" cy="16680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e 21"/>
            <p:cNvGrpSpPr/>
            <p:nvPr/>
          </p:nvGrpSpPr>
          <p:grpSpPr>
            <a:xfrm>
              <a:off x="10211463" y="4906938"/>
              <a:ext cx="725354" cy="173062"/>
              <a:chOff x="7533925" y="4906938"/>
              <a:chExt cx="725354" cy="173062"/>
            </a:xfrm>
          </p:grpSpPr>
          <p:cxnSp>
            <p:nvCxnSpPr>
              <p:cNvPr id="23" name="Connecteur droit 22"/>
              <p:cNvCxnSpPr/>
              <p:nvPr/>
            </p:nvCxnSpPr>
            <p:spPr>
              <a:xfrm>
                <a:off x="7572122" y="4913194"/>
                <a:ext cx="68715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23"/>
              <p:cNvCxnSpPr/>
              <p:nvPr/>
            </p:nvCxnSpPr>
            <p:spPr>
              <a:xfrm flipV="1">
                <a:off x="7533925" y="4913194"/>
                <a:ext cx="118835" cy="16680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necteur droit 24"/>
              <p:cNvCxnSpPr/>
              <p:nvPr/>
            </p:nvCxnSpPr>
            <p:spPr>
              <a:xfrm flipV="1">
                <a:off x="7661919" y="4913194"/>
                <a:ext cx="118835" cy="16680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cteur droit 25"/>
              <p:cNvCxnSpPr/>
              <p:nvPr/>
            </p:nvCxnSpPr>
            <p:spPr>
              <a:xfrm flipV="1">
                <a:off x="7803356" y="4913194"/>
                <a:ext cx="118835" cy="16680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necteur droit 26"/>
              <p:cNvCxnSpPr/>
              <p:nvPr/>
            </p:nvCxnSpPr>
            <p:spPr>
              <a:xfrm flipV="1">
                <a:off x="7938303" y="4906938"/>
                <a:ext cx="118835" cy="16680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/>
              <p:cNvCxnSpPr/>
              <p:nvPr/>
            </p:nvCxnSpPr>
            <p:spPr>
              <a:xfrm flipV="1">
                <a:off x="8053440" y="4906938"/>
                <a:ext cx="118835" cy="16680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Rectangle 29"/>
            <p:cNvSpPr/>
            <p:nvPr/>
          </p:nvSpPr>
          <p:spPr>
            <a:xfrm>
              <a:off x="9019538" y="1630498"/>
              <a:ext cx="45076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b="1" dirty="0"/>
                <a:t>m</a:t>
              </a:r>
              <a:r>
                <a:rPr lang="fr-FR" b="1" baseline="-25000" dirty="0"/>
                <a:t>1</a:t>
              </a:r>
              <a:endParaRPr lang="fr-FR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9019538" y="3094739"/>
              <a:ext cx="45076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b="1" dirty="0" smtClean="0"/>
                <a:t>m</a:t>
              </a:r>
              <a:r>
                <a:rPr lang="fr-FR" b="1" baseline="-25000" dirty="0" smtClean="0"/>
                <a:t>2</a:t>
              </a:r>
              <a:endParaRPr lang="fr-FR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373429" y="2721847"/>
              <a:ext cx="62429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b="1" dirty="0" smtClean="0"/>
                <a:t>k/2</a:t>
              </a:r>
              <a:endParaRPr lang="fr-FR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0537667" y="4080220"/>
              <a:ext cx="62429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b="1" dirty="0" smtClean="0"/>
                <a:t>k/2</a:t>
              </a:r>
              <a:endParaRPr lang="fr-FR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409190" y="4080220"/>
              <a:ext cx="62429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b="1" dirty="0" smtClean="0"/>
                <a:t>k/2</a:t>
              </a:r>
              <a:endParaRPr lang="fr-FR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0537667" y="2721847"/>
              <a:ext cx="62429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b="1" dirty="0" smtClean="0"/>
                <a:t>k/2</a:t>
              </a:r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142029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79877" y="1906936"/>
                <a:ext cx="3471655" cy="627416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̈"/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fr-FR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fr-FR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fr-FR">
                                <a:latin typeface="Cambria Math" panose="02040503050406030204" pitchFamily="18" charset="0"/>
                              </a:rPr>
                              <m:t>)</m:t>
                            </m:r>
                            <m:r>
                              <m:rPr>
                                <m:nor/>
                              </m:rPr>
                              <a:rPr lang="fr-FR" i="1">
                                <a:latin typeface="Cambria Math" panose="02040503050406030204" pitchFamily="18" charset="0"/>
                              </a:rPr>
                              <m:t>      </m:t>
                            </m:r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̈"/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fr-FR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fr-FR">
                                <a:latin typeface="Cambria Math" panose="02040503050406030204" pitchFamily="18" charset="0"/>
                              </a:rPr>
                              <m:t>)</m:t>
                            </m:r>
                            <m:r>
                              <m:rPr>
                                <m:nor/>
                              </m:rPr>
                              <a:rPr lang="fr-FR" b="0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nor/>
                              </m:rPr>
                              <a:rPr lang="fr-FR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fr-FR" i="1">
                                <a:latin typeface="Cambria Math" panose="02040503050406030204" pitchFamily="18" charset="0"/>
                              </a:rPr>
                              <m:t>  </m:t>
                            </m:r>
                          </m:e>
                        </m:mr>
                      </m:m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877" y="1906936"/>
                <a:ext cx="3471655" cy="6274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oneTexte 4"/>
          <p:cNvSpPr txBox="1"/>
          <p:nvPr/>
        </p:nvSpPr>
        <p:spPr>
          <a:xfrm>
            <a:off x="204717" y="804114"/>
            <a:ext cx="2322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Solution Ex  01.</a:t>
            </a:r>
            <a:endParaRPr lang="fr-FR" sz="2000" b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/>
              <p:cNvSpPr txBox="1"/>
              <p:nvPr/>
            </p:nvSpPr>
            <p:spPr>
              <a:xfrm>
                <a:off x="204716" y="1318488"/>
                <a:ext cx="993132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 smtClean="0">
                    <a:latin typeface="Georgia" panose="02040502050405020303" pitchFamily="18" charset="0"/>
                  </a:rPr>
                  <a:t>En appliquant la loi de Newton,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fr-FR" sz="20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fr-FR" sz="20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fr-FR" sz="20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fr-FR" sz="20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acc>
                          <m:accPr>
                            <m:chr m:val="̈"/>
                            <m:ctrlPr>
                              <a:rPr lang="fr-FR" sz="20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sz="20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</m:nary>
                  </m:oMath>
                </a14:m>
                <a:r>
                  <a:rPr lang="fr-FR" sz="2000" dirty="0" smtClean="0">
                    <a:latin typeface="Georgia" panose="02040502050405020303" pitchFamily="18" charset="0"/>
                  </a:rPr>
                  <a:t> , on obtient le système d’équation suivant:    </a:t>
                </a:r>
                <a:endParaRPr lang="fr-FR" sz="2000" dirty="0">
                  <a:latin typeface="Georgia" panose="02040502050405020303" pitchFamily="18" charset="0"/>
                </a:endParaRPr>
              </a:p>
            </p:txBody>
          </p:sp>
        </mc:Choice>
        <mc:Fallback xmlns=""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716" y="1318488"/>
                <a:ext cx="9931322" cy="400110"/>
              </a:xfrm>
              <a:prstGeom prst="rect">
                <a:avLst/>
              </a:prstGeom>
              <a:blipFill>
                <a:blip r:embed="rId3"/>
                <a:stretch>
                  <a:fillRect l="-675" t="-121212" r="-307" b="-18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ZoneTexte 6"/>
          <p:cNvSpPr txBox="1"/>
          <p:nvPr/>
        </p:nvSpPr>
        <p:spPr>
          <a:xfrm>
            <a:off x="204716" y="2806643"/>
            <a:ext cx="5609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Georgia" panose="02040502050405020303" pitchFamily="18" charset="0"/>
              </a:rPr>
              <a:t>Les solutions du système s’écrivent comme suit: </a:t>
            </a:r>
            <a:endParaRPr lang="fr-FR" sz="2000" dirty="0">
              <a:latin typeface="Georgia" panose="020405020504050203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375584" y="3006698"/>
                <a:ext cx="686375" cy="56708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fr-FR" sz="200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5584" y="3006698"/>
                <a:ext cx="686375" cy="5670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Connecteur droit avec flèche 10"/>
          <p:cNvCxnSpPr/>
          <p:nvPr/>
        </p:nvCxnSpPr>
        <p:spPr>
          <a:xfrm flipH="1" flipV="1">
            <a:off x="6745856" y="3289663"/>
            <a:ext cx="629728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8061959" y="3289663"/>
            <a:ext cx="62224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/>
              <p:cNvSpPr txBox="1"/>
              <p:nvPr/>
            </p:nvSpPr>
            <p:spPr>
              <a:xfrm>
                <a:off x="6213756" y="3103098"/>
                <a:ext cx="3778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fr-FR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3756" y="3103098"/>
                <a:ext cx="377825" cy="369332"/>
              </a:xfrm>
              <a:prstGeom prst="rect">
                <a:avLst/>
              </a:prstGeom>
              <a:blipFill>
                <a:blip r:embed="rId5"/>
                <a:stretch>
                  <a:fillRect r="-5806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8642104" y="3103098"/>
                <a:ext cx="14939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fr-FR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nor/>
                        </m:rPr>
                        <a:rPr lang="fr-FR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fr-FR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m:rPr>
                          <m:nor/>
                        </m:rPr>
                        <a:rPr lang="fr-FR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fr-FR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2104" y="3103098"/>
                <a:ext cx="1493934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7378840" y="4121539"/>
                <a:ext cx="686375" cy="56708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fr-FR" sz="20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8840" y="4121539"/>
                <a:ext cx="686375" cy="56708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Connecteur droit avec flèche 16"/>
          <p:cNvCxnSpPr/>
          <p:nvPr/>
        </p:nvCxnSpPr>
        <p:spPr>
          <a:xfrm flipH="1" flipV="1">
            <a:off x="6749112" y="4404504"/>
            <a:ext cx="629728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>
            <a:off x="8065215" y="4404504"/>
            <a:ext cx="62224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ZoneTexte 18"/>
              <p:cNvSpPr txBox="1"/>
              <p:nvPr/>
            </p:nvSpPr>
            <p:spPr>
              <a:xfrm>
                <a:off x="8694943" y="4219838"/>
                <a:ext cx="67888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fr-FR" b="0" i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b="0" i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9" name="ZoneText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4943" y="4219838"/>
                <a:ext cx="678887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403604" y="4219838"/>
                <a:ext cx="14939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fr-FR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nor/>
                        </m:rPr>
                        <a:rPr lang="fr-FR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fr-FR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m:rPr>
                          <m:nor/>
                        </m:rPr>
                        <a:rPr lang="fr-FR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fr-FR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3604" y="4219838"/>
                <a:ext cx="1493934" cy="369332"/>
              </a:xfrm>
              <a:prstGeom prst="rect">
                <a:avLst/>
              </a:prstGeom>
              <a:blipFill>
                <a:blip r:embed="rId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Connecteur droit avec flèche 23"/>
          <p:cNvCxnSpPr/>
          <p:nvPr/>
        </p:nvCxnSpPr>
        <p:spPr>
          <a:xfrm>
            <a:off x="7407651" y="2902313"/>
            <a:ext cx="62224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7340398" y="2539449"/>
                <a:ext cx="7567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fr-FR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fr-FR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0398" y="2539449"/>
                <a:ext cx="756746" cy="369332"/>
              </a:xfrm>
              <a:prstGeom prst="rect">
                <a:avLst/>
              </a:prstGeom>
              <a:blipFill>
                <a:blip r:embed="rId10"/>
                <a:stretch>
                  <a:fillRect r="-1532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Connecteur droit avec flèche 25"/>
          <p:cNvCxnSpPr/>
          <p:nvPr/>
        </p:nvCxnSpPr>
        <p:spPr>
          <a:xfrm>
            <a:off x="7407651" y="4071888"/>
            <a:ext cx="62224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7340398" y="3709024"/>
                <a:ext cx="7673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fr-FR" b="0" i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fr-FR" b="0" i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0398" y="3709024"/>
                <a:ext cx="767390" cy="369332"/>
              </a:xfrm>
              <a:prstGeom prst="rect">
                <a:avLst/>
              </a:prstGeom>
              <a:blipFill>
                <a:blip r:embed="rId11"/>
                <a:stretch>
                  <a:fillRect r="-1428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279877" y="3343963"/>
                <a:ext cx="4750659" cy="36933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fr-FR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func>
                        <m:funcPr>
                          <m:ctrlP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</m:d>
                        </m:e>
                      </m:func>
                      <m:r>
                        <a:rPr lang="fr-FR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fr-FR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fr-FR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fr-FR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fr-FR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fr-FR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fr-FR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fr-FR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fr-FR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877" y="3343963"/>
                <a:ext cx="4750659" cy="369332"/>
              </a:xfrm>
              <a:prstGeom prst="rect">
                <a:avLst/>
              </a:prstGeom>
              <a:blipFill>
                <a:blip r:embed="rId12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279877" y="3936873"/>
                <a:ext cx="3999300" cy="64633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fr-FR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fr-FR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fr-FR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d>
                        <m:dPr>
                          <m:ctrlP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fr-FR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func>
                        <m:funcPr>
                          <m:ctrlP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m:rPr>
                              <m:sty m:val="p"/>
                            </m:rPr>
                            <a:rPr lang="fr-FR" b="0" i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fr-FR" dirty="0" smtClean="0">
                  <a:solidFill>
                    <a:prstClr val="black"/>
                  </a:solidFill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fr-FR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fr-FR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fr-FR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fr-FR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fr-FR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b="0" i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</m:d>
                        </m:e>
                      </m:func>
                      <m:r>
                        <a:rPr lang="fr-FR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fr-FR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877" y="3936873"/>
                <a:ext cx="3999300" cy="646331"/>
              </a:xfrm>
              <a:prstGeom prst="rect">
                <a:avLst/>
              </a:prstGeom>
              <a:blipFill>
                <a:blip r:embed="rId13"/>
                <a:stretch>
                  <a:fillRect b="-186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ZoneTexte 29"/>
          <p:cNvSpPr txBox="1"/>
          <p:nvPr/>
        </p:nvSpPr>
        <p:spPr>
          <a:xfrm>
            <a:off x="124202" y="4688621"/>
            <a:ext cx="57676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Georgia" panose="02040502050405020303" pitchFamily="18" charset="0"/>
              </a:rPr>
              <a:t>Alors, on peut écrire l'équation générale comme: </a:t>
            </a:r>
            <a:endParaRPr lang="fr-FR" sz="2000" dirty="0">
              <a:latin typeface="Georgia" panose="020405020504050203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289419" y="5295478"/>
                <a:ext cx="1688219" cy="36933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m:rPr>
                              <m:sty m:val="p"/>
                            </m:rPr>
                            <a:rPr lang="fr-FR" b="0" i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d>
                        <m:dPr>
                          <m:ctrlP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fr-FR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b="0" i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</m:oMath>
                  </m:oMathPara>
                </a14:m>
                <a:endParaRPr lang="fr-FR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419" y="5295478"/>
                <a:ext cx="1688219" cy="369332"/>
              </a:xfrm>
              <a:prstGeom prst="rect">
                <a:avLst/>
              </a:prstGeom>
              <a:blipFill>
                <a:blip r:embed="rId14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289419" y="5871557"/>
                <a:ext cx="3912802" cy="811761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fr-FR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fr-FR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  <m:sup>
                                    <m: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b>
                                  <m:sSubPr>
                                    <m:ctrlP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fr-FR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fr-FR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lang="fr-FR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fr-FR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fr-FR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lang="fr-FR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)=0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fr-FR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fr-FR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  <m:sup>
                                    <m: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b>
                                  <m:sSubPr>
                                    <m:ctrlP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fr-FR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lang="fr-FR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fr-FR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lang="fr-FR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r>
                                  <m:rPr>
                                    <m:nor/>
                                  </m:rPr>
                                  <a:rPr lang="fr-FR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+ </m:t>
                                </m:r>
                                <m:sSub>
                                  <m:sSubPr>
                                    <m:ctrlP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lang="fr-FR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419" y="5871557"/>
                <a:ext cx="3912802" cy="81176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129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/>
      <p:bldP spid="9" grpId="0" animBg="1"/>
      <p:bldP spid="15" grpId="0"/>
      <p:bldP spid="16" grpId="0" animBg="1"/>
      <p:bldP spid="19" grpId="0"/>
      <p:bldP spid="21" grpId="0"/>
      <p:bldP spid="25" grpId="0"/>
      <p:bldP spid="27" grpId="0"/>
      <p:bldP spid="28" grpId="0" animBg="1"/>
      <p:bldP spid="29" grpId="0" animBg="1"/>
      <p:bldP spid="30" grpId="0"/>
      <p:bldP spid="31" grpId="0" animBg="1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88737" y="857526"/>
            <a:ext cx="8453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Georgia" panose="02040502050405020303" pitchFamily="18" charset="0"/>
              </a:rPr>
              <a:t>On peut écrire le système d'équation sous forme matricielle comme suit:    </a:t>
            </a:r>
            <a:endParaRPr lang="fr-FR" sz="2000" dirty="0">
              <a:latin typeface="Georgia" panose="020405020504050203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616989" y="1419447"/>
                <a:ext cx="4888454" cy="770275"/>
              </a:xfrm>
              <a:prstGeom prst="rect">
                <a:avLst/>
              </a:prstGeom>
              <a:solidFill>
                <a:srgbClr val="00FFFF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FR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  <m:sup>
                                    <m: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b>
                                  <m:sSubPr>
                                    <m:ctrlP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fr-FR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fr-FR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fr-FR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fr-FR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fr-FR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fr-FR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  <m:sup>
                                    <m: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b>
                                  <m:sSubPr>
                                    <m:ctrlP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fr-FR" b="0" i="0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fr-FR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 b="0" i="0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fr-FR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 b="0" i="0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{"/>
                          <m:endChr m:val="}"/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fr-FR" b="0" i="0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989" y="1419447"/>
                <a:ext cx="4888454" cy="7702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ZoneTexte 32"/>
          <p:cNvSpPr txBox="1"/>
          <p:nvPr/>
        </p:nvSpPr>
        <p:spPr>
          <a:xfrm>
            <a:off x="188737" y="2356248"/>
            <a:ext cx="105684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Georgia" panose="02040502050405020303" pitchFamily="18" charset="0"/>
              </a:rPr>
              <a:t>Pour que ce système admet une solution, il faut que le déterminant de la matrice soit nul :    </a:t>
            </a:r>
            <a:endParaRPr lang="fr-FR" sz="2000" dirty="0">
              <a:latin typeface="Georgia" panose="020405020504050203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16989" y="2872795"/>
                <a:ext cx="4933338" cy="373051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fr-FR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fr-FR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fr-FR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fr-FR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fr-FR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fr-FR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fr-FR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fr-FR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fr-FR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fr-FR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fr-FR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989" y="2872795"/>
                <a:ext cx="4933338" cy="373051"/>
              </a:xfrm>
              <a:prstGeom prst="rect">
                <a:avLst/>
              </a:prstGeom>
              <a:blipFill>
                <a:blip r:embed="rId3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ZoneTexte 33"/>
              <p:cNvSpPr txBox="1"/>
              <p:nvPr/>
            </p:nvSpPr>
            <p:spPr>
              <a:xfrm>
                <a:off x="188736" y="3352186"/>
                <a:ext cx="568585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 smtClean="0">
                    <a:latin typeface="Georgia" panose="02040502050405020303" pitchFamily="18" charset="0"/>
                  </a:rPr>
                  <a:t>Pour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r-FR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r-FR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2000" b="0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r-FR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2000" b="0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fr-FR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fr-FR" sz="2000" dirty="0" smtClean="0">
                    <a:latin typeface="Georgia" panose="02040502050405020303" pitchFamily="18" charset="0"/>
                  </a:rPr>
                  <a:t> 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fr-FR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r-FR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r-FR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fr-FR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fr-FR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fr-FR" sz="2000" dirty="0" smtClean="0">
                    <a:latin typeface="Georgia" panose="02040502050405020303" pitchFamily="18" charset="0"/>
                  </a:rPr>
                  <a:t> on aura:</a:t>
                </a:r>
                <a:endParaRPr lang="fr-FR" sz="2000" dirty="0">
                  <a:latin typeface="Georgia" panose="02040502050405020303" pitchFamily="18" charset="0"/>
                </a:endParaRPr>
              </a:p>
            </p:txBody>
          </p:sp>
        </mc:Choice>
        <mc:Fallback xmlns="">
          <p:sp>
            <p:nvSpPr>
              <p:cNvPr id="34" name="ZoneText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736" y="3352186"/>
                <a:ext cx="5685853" cy="400110"/>
              </a:xfrm>
              <a:prstGeom prst="rect">
                <a:avLst/>
              </a:prstGeom>
              <a:blipFill>
                <a:blip r:embed="rId4"/>
                <a:stretch>
                  <a:fillRect l="-1179" t="-10606" b="-2424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616989" y="3975073"/>
                <a:ext cx="2911823" cy="71468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fr-FR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FR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fr-FR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fr-FR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fr-FR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fr-FR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989" y="3975073"/>
                <a:ext cx="2911823" cy="7146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ZoneTexte 35"/>
          <p:cNvSpPr txBox="1"/>
          <p:nvPr/>
        </p:nvSpPr>
        <p:spPr>
          <a:xfrm>
            <a:off x="188735" y="4806738"/>
            <a:ext cx="54615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Georgia" panose="02040502050405020303" pitchFamily="18" charset="0"/>
              </a:rPr>
              <a:t>Finalement, les deux fréquences propres sont: </a:t>
            </a:r>
            <a:endParaRPr lang="fr-FR" sz="2000" dirty="0">
              <a:latin typeface="Georgia" panose="020405020504050203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16989" y="5461575"/>
                <a:ext cx="2631105" cy="843885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400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𝝎</m:t>
                    </m:r>
                  </m:oMath>
                </a14:m>
                <a:r>
                  <a:rPr lang="fr-FR" sz="2400" b="1" baseline="-25000" dirty="0">
                    <a:solidFill>
                      <a:prstClr val="black"/>
                    </a:solidFill>
                  </a:rPr>
                  <a:t>1</a:t>
                </a:r>
                <a:r>
                  <a:rPr lang="fr-FR" sz="2400" b="1" dirty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fr-FR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fr-FR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𝒌</m:t>
                            </m:r>
                          </m:num>
                          <m:den>
                            <m:r>
                              <a:rPr lang="fr-FR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</m:den>
                        </m:f>
                      </m:e>
                    </m:rad>
                  </m:oMath>
                </a14:m>
                <a:r>
                  <a:rPr lang="fr-FR" sz="2400" b="1" dirty="0">
                    <a:solidFill>
                      <a:prstClr val="black"/>
                    </a:solidFill>
                  </a:rPr>
                  <a:t> , </a:t>
                </a:r>
                <a14:m>
                  <m:oMath xmlns:m="http://schemas.openxmlformats.org/officeDocument/2006/math">
                    <m:r>
                      <a:rPr lang="fr-FR" sz="2400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𝝎</m:t>
                    </m:r>
                  </m:oMath>
                </a14:m>
                <a:r>
                  <a:rPr lang="fr-FR" sz="2400" b="1" baseline="-25000" dirty="0">
                    <a:solidFill>
                      <a:prstClr val="black"/>
                    </a:solidFill>
                  </a:rPr>
                  <a:t>2</a:t>
                </a:r>
                <a:r>
                  <a:rPr lang="fr-FR" sz="2400" b="1" dirty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fr-FR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fr-FR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fr-FR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𝒌</m:t>
                            </m:r>
                          </m:num>
                          <m:den>
                            <m:r>
                              <a:rPr lang="fr-FR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</m:den>
                        </m:f>
                      </m:e>
                    </m:rad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989" y="5461575"/>
                <a:ext cx="2631105" cy="84388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7375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 animBg="1"/>
      <p:bldP spid="33" grpId="0"/>
      <p:bldP spid="3" grpId="0" animBg="1"/>
      <p:bldP spid="34" grpId="0"/>
      <p:bldP spid="35" grpId="0" animBg="1"/>
      <p:bldP spid="36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04717" y="804114"/>
            <a:ext cx="2322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Solution Ex  02.</a:t>
            </a:r>
            <a:endParaRPr lang="fr-FR" sz="2000" b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78896" y="1667207"/>
            <a:ext cx="57676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Georgia" panose="02040502050405020303" pitchFamily="18" charset="0"/>
              </a:rPr>
              <a:t>La matrice masse s'écrit comme suite: </a:t>
            </a:r>
            <a:endParaRPr lang="fr-FR" sz="2000" dirty="0">
              <a:latin typeface="Georgia" panose="02040502050405020303" pitchFamily="18" charset="0"/>
            </a:endParaRPr>
          </a:p>
        </p:txBody>
      </p:sp>
      <p:grpSp>
        <p:nvGrpSpPr>
          <p:cNvPr id="33" name="Groupe 32"/>
          <p:cNvGrpSpPr/>
          <p:nvPr/>
        </p:nvGrpSpPr>
        <p:grpSpPr>
          <a:xfrm>
            <a:off x="7629826" y="1383267"/>
            <a:ext cx="3788529" cy="3449502"/>
            <a:chOff x="7373429" y="1630498"/>
            <a:chExt cx="3788529" cy="3449502"/>
          </a:xfrm>
        </p:grpSpPr>
        <p:cxnSp>
          <p:nvCxnSpPr>
            <p:cNvPr id="34" name="Connecteur droit 33"/>
            <p:cNvCxnSpPr/>
            <p:nvPr/>
          </p:nvCxnSpPr>
          <p:spPr>
            <a:xfrm>
              <a:off x="7915701" y="1992573"/>
              <a:ext cx="0" cy="29206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7915701" y="1992573"/>
              <a:ext cx="2658439" cy="24384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915701" y="3410120"/>
              <a:ext cx="2658439" cy="203937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cxnSp>
          <p:nvCxnSpPr>
            <p:cNvPr id="37" name="Connecteur droit 36"/>
            <p:cNvCxnSpPr/>
            <p:nvPr/>
          </p:nvCxnSpPr>
          <p:spPr>
            <a:xfrm>
              <a:off x="10586812" y="1992573"/>
              <a:ext cx="0" cy="29206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8" name="Groupe 37"/>
            <p:cNvGrpSpPr/>
            <p:nvPr/>
          </p:nvGrpSpPr>
          <p:grpSpPr>
            <a:xfrm>
              <a:off x="7533925" y="4906938"/>
              <a:ext cx="725354" cy="173062"/>
              <a:chOff x="7533925" y="4906938"/>
              <a:chExt cx="725354" cy="173062"/>
            </a:xfrm>
          </p:grpSpPr>
          <p:cxnSp>
            <p:nvCxnSpPr>
              <p:cNvPr id="52" name="Connecteur droit 51"/>
              <p:cNvCxnSpPr/>
              <p:nvPr/>
            </p:nvCxnSpPr>
            <p:spPr>
              <a:xfrm>
                <a:off x="7572122" y="4913194"/>
                <a:ext cx="68715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Connecteur droit 52"/>
              <p:cNvCxnSpPr/>
              <p:nvPr/>
            </p:nvCxnSpPr>
            <p:spPr>
              <a:xfrm flipV="1">
                <a:off x="7533925" y="4913194"/>
                <a:ext cx="118835" cy="16680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onnecteur droit 53"/>
              <p:cNvCxnSpPr/>
              <p:nvPr/>
            </p:nvCxnSpPr>
            <p:spPr>
              <a:xfrm flipV="1">
                <a:off x="7661919" y="4913194"/>
                <a:ext cx="118835" cy="16680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Connecteur droit 54"/>
              <p:cNvCxnSpPr/>
              <p:nvPr/>
            </p:nvCxnSpPr>
            <p:spPr>
              <a:xfrm flipV="1">
                <a:off x="7803356" y="4913194"/>
                <a:ext cx="118835" cy="16680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Connecteur droit 55"/>
              <p:cNvCxnSpPr/>
              <p:nvPr/>
            </p:nvCxnSpPr>
            <p:spPr>
              <a:xfrm flipV="1">
                <a:off x="7938303" y="4906938"/>
                <a:ext cx="118835" cy="16680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Connecteur droit 56"/>
              <p:cNvCxnSpPr/>
              <p:nvPr/>
            </p:nvCxnSpPr>
            <p:spPr>
              <a:xfrm flipV="1">
                <a:off x="8053440" y="4906938"/>
                <a:ext cx="118835" cy="16680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e 38"/>
            <p:cNvGrpSpPr/>
            <p:nvPr/>
          </p:nvGrpSpPr>
          <p:grpSpPr>
            <a:xfrm>
              <a:off x="10211463" y="4906938"/>
              <a:ext cx="725354" cy="173062"/>
              <a:chOff x="7533925" y="4906938"/>
              <a:chExt cx="725354" cy="173062"/>
            </a:xfrm>
          </p:grpSpPr>
          <p:cxnSp>
            <p:nvCxnSpPr>
              <p:cNvPr id="46" name="Connecteur droit 45"/>
              <p:cNvCxnSpPr/>
              <p:nvPr/>
            </p:nvCxnSpPr>
            <p:spPr>
              <a:xfrm>
                <a:off x="7572122" y="4913194"/>
                <a:ext cx="68715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necteur droit 46"/>
              <p:cNvCxnSpPr/>
              <p:nvPr/>
            </p:nvCxnSpPr>
            <p:spPr>
              <a:xfrm flipV="1">
                <a:off x="7533925" y="4913194"/>
                <a:ext cx="118835" cy="16680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Connecteur droit 47"/>
              <p:cNvCxnSpPr/>
              <p:nvPr/>
            </p:nvCxnSpPr>
            <p:spPr>
              <a:xfrm flipV="1">
                <a:off x="7661919" y="4913194"/>
                <a:ext cx="118835" cy="16680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Connecteur droit 48"/>
              <p:cNvCxnSpPr/>
              <p:nvPr/>
            </p:nvCxnSpPr>
            <p:spPr>
              <a:xfrm flipV="1">
                <a:off x="7803356" y="4913194"/>
                <a:ext cx="118835" cy="16680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Connecteur droit 49"/>
              <p:cNvCxnSpPr/>
              <p:nvPr/>
            </p:nvCxnSpPr>
            <p:spPr>
              <a:xfrm flipV="1">
                <a:off x="7938303" y="4906938"/>
                <a:ext cx="118835" cy="16680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necteur droit 50"/>
              <p:cNvCxnSpPr/>
              <p:nvPr/>
            </p:nvCxnSpPr>
            <p:spPr>
              <a:xfrm flipV="1">
                <a:off x="8053440" y="4906938"/>
                <a:ext cx="118835" cy="16680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Rectangle 39"/>
            <p:cNvSpPr/>
            <p:nvPr/>
          </p:nvSpPr>
          <p:spPr>
            <a:xfrm>
              <a:off x="9019538" y="1630498"/>
              <a:ext cx="45076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b="1" dirty="0"/>
                <a:t>m</a:t>
              </a:r>
              <a:r>
                <a:rPr lang="fr-FR" b="1" baseline="-25000" dirty="0"/>
                <a:t>1</a:t>
              </a:r>
              <a:endParaRPr lang="fr-FR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9019538" y="3094739"/>
              <a:ext cx="45076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b="1" dirty="0" smtClean="0"/>
                <a:t>m</a:t>
              </a:r>
              <a:r>
                <a:rPr lang="fr-FR" b="1" baseline="-25000" dirty="0" smtClean="0"/>
                <a:t>2</a:t>
              </a:r>
              <a:endParaRPr lang="fr-FR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373429" y="2721847"/>
              <a:ext cx="62429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b="1" dirty="0" smtClean="0"/>
                <a:t>k/2</a:t>
              </a:r>
              <a:endParaRPr lang="fr-FR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0537667" y="4080220"/>
              <a:ext cx="62429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b="1" dirty="0" smtClean="0"/>
                <a:t>k/2</a:t>
              </a:r>
              <a:endParaRPr lang="fr-FR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409190" y="4080220"/>
              <a:ext cx="62429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b="1" dirty="0" smtClean="0"/>
                <a:t>k/2</a:t>
              </a:r>
              <a:endParaRPr lang="fr-FR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0537667" y="2721847"/>
              <a:ext cx="62429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b="1" dirty="0" smtClean="0"/>
                <a:t>k/2</a:t>
              </a:r>
              <a:endParaRPr lang="fr-FR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25408" y="2191356"/>
                <a:ext cx="4597349" cy="66216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b="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fr-FR" sz="2000" b="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b="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fr-FR" sz="2000" b="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e>
                                <m:r>
                                  <a:rPr lang="fr-FR" sz="2000" b="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000" b="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</m:mr>
                          </m:m>
                        </m:e>
                      </m:d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fr-FR" sz="2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 × </m:t>
                      </m:r>
                      <m:r>
                        <m:rPr>
                          <m:nor/>
                        </m:rPr>
                        <a:rPr lang="fr-FR" sz="2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10</m:t>
                      </m:r>
                      <m:r>
                        <m:rPr>
                          <m:nor/>
                        </m:rPr>
                        <a:rPr lang="fr-FR" sz="2000" baseline="30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4</m:t>
                      </m:r>
                      <m:d>
                        <m:dPr>
                          <m:begChr m:val="["/>
                          <m:endChr m:val="]"/>
                          <m:ctrlP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sz="2000" b="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000" b="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sz="20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408" y="2191356"/>
                <a:ext cx="4597349" cy="6621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ZoneTexte 57"/>
          <p:cNvSpPr txBox="1"/>
          <p:nvPr/>
        </p:nvSpPr>
        <p:spPr>
          <a:xfrm>
            <a:off x="89348" y="2917736"/>
            <a:ext cx="57676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Georgia" panose="02040502050405020303" pitchFamily="18" charset="0"/>
              </a:rPr>
              <a:t>La matrice de rigidité s'écrit comme suite: </a:t>
            </a:r>
            <a:endParaRPr lang="fr-FR" sz="2000" dirty="0">
              <a:latin typeface="Georgia" panose="020405020504050203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/>
              <p:cNvSpPr/>
              <p:nvPr/>
            </p:nvSpPr>
            <p:spPr>
              <a:xfrm>
                <a:off x="625408" y="3460536"/>
                <a:ext cx="6058390" cy="67499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 sz="2000" b="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fr-FR" sz="2000" b="0" i="0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b="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 sz="2000" b="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fr-FR" sz="2000" b="0" i="0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b="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 sz="2000" b="0" i="0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fr-FR" sz="2000" b="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b="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 sz="2000" b="0" i="0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b="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 sz="2000" b="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fr-FR" sz="2000" b="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 sz="2000" b="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b="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fr-FR" sz="2000" b="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 sz="2000" b="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b="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 sz="2000" b="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b="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 sz="2000" b="0" i="0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fr-FR" sz="200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18</m:t>
                      </m:r>
                      <m:r>
                        <m:rPr>
                          <m:nor/>
                        </m:rPr>
                        <a:rPr lang="fr-FR" sz="20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× </m:t>
                      </m:r>
                      <m:r>
                        <m:rPr>
                          <m:nor/>
                        </m:rPr>
                        <a:rPr lang="fr-FR" sz="20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10</m:t>
                      </m:r>
                      <m:r>
                        <m:rPr>
                          <m:nor/>
                        </m:rPr>
                        <a:rPr lang="fr-FR" sz="2000" i="0" baseline="30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6</m:t>
                      </m:r>
                      <m:d>
                        <m:dPr>
                          <m:begChr m:val="["/>
                          <m:endChr m:val="]"/>
                          <m:ctrlP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FR" sz="2000" b="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sz="2000" dirty="0"/>
              </a:p>
            </p:txBody>
          </p:sp>
        </mc:Choice>
        <mc:Fallback xmlns="">
          <p:sp>
            <p:nvSpPr>
              <p:cNvPr id="59" name="Rectangle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408" y="3460536"/>
                <a:ext cx="6058390" cy="6749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ZoneTexte 59"/>
          <p:cNvSpPr txBox="1"/>
          <p:nvPr/>
        </p:nvSpPr>
        <p:spPr>
          <a:xfrm>
            <a:off x="78443" y="4277706"/>
            <a:ext cx="7264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Georgia" panose="02040502050405020303" pitchFamily="18" charset="0"/>
              </a:rPr>
              <a:t>Détermination les fréquences naturelles et les modes propres: </a:t>
            </a:r>
            <a:endParaRPr lang="fr-FR" sz="2000" dirty="0">
              <a:latin typeface="Georgia" panose="020405020504050203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/>
              <p:cNvSpPr/>
              <p:nvPr/>
            </p:nvSpPr>
            <p:spPr>
              <a:xfrm>
                <a:off x="618076" y="5531414"/>
                <a:ext cx="5264197" cy="605550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fr-FR" sz="200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18</m:t>
                      </m:r>
                      <m:r>
                        <m:rPr>
                          <m:nor/>
                        </m:rPr>
                        <a:rPr lang="fr-FR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× </m:t>
                      </m:r>
                      <m:r>
                        <m:rPr>
                          <m:nor/>
                        </m:rPr>
                        <a:rPr lang="fr-FR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10</m:t>
                      </m:r>
                      <m:r>
                        <m:rPr>
                          <m:nor/>
                        </m:rPr>
                        <a:rPr lang="fr-FR" sz="2000" i="0" baseline="30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6</m:t>
                      </m:r>
                      <m:d>
                        <m:dPr>
                          <m:begChr m:val="["/>
                          <m:endChr m:val="]"/>
                          <m:ctrlP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FR" sz="2000" b="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fr-FR" sz="20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fr-FR" sz="20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×2 × </m:t>
                      </m:r>
                      <m:r>
                        <m:rPr>
                          <m:nor/>
                        </m:rPr>
                        <a:rPr lang="fr-FR" sz="20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10</m:t>
                      </m:r>
                      <m:r>
                        <m:rPr>
                          <m:nor/>
                        </m:rPr>
                        <a:rPr lang="fr-FR" sz="2000" baseline="300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4</m:t>
                      </m:r>
                      <m:d>
                        <m:dPr>
                          <m:begChr m:val="["/>
                          <m:endChr m:val="]"/>
                          <m:ctrlP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FR" sz="2000" b="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sz="2000" b="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000" b="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sz="2000" b="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fr-FR" sz="2000" dirty="0"/>
              </a:p>
            </p:txBody>
          </p:sp>
        </mc:Choice>
        <mc:Fallback xmlns=""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076" y="5531414"/>
                <a:ext cx="5264197" cy="6055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618076" y="4863859"/>
                <a:ext cx="2808333" cy="400110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fr-FR" sz="2000" b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Det</m:t>
                      </m:r>
                      <m:r>
                        <m:rPr>
                          <m:nor/>
                        </m:rPr>
                        <a:rPr lang="fr-FR" sz="2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d>
                        <m:dPr>
                          <m:ctrlPr>
                            <a:rPr lang="fr-FR" sz="20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e>
                          </m:d>
                          <m: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begChr m:val="["/>
                              <m:endChr m:val="]"/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</m:d>
                        </m:e>
                      </m:d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fr-FR" sz="2000" dirty="0"/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076" y="4863859"/>
                <a:ext cx="2808333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8352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8" grpId="0"/>
      <p:bldP spid="59" grpId="0" animBg="1"/>
      <p:bldP spid="60" grpId="0"/>
      <p:bldP spid="61" grpId="0" animBg="1"/>
      <p:bldP spid="6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/>
              <p:cNvSpPr/>
              <p:nvPr/>
            </p:nvSpPr>
            <p:spPr>
              <a:xfrm>
                <a:off x="539144" y="962383"/>
                <a:ext cx="7470122" cy="709938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FR" sz="2000" b="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d>
                        <m:dPr>
                          <m:begChr m:val="["/>
                          <m:endChr m:val="]"/>
                          <m:ctrlP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FR" sz="2000" b="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sz="2000" b="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000" b="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sz="2000" b="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=0;</m:t>
                      </m:r>
                      <m:r>
                        <m:rPr>
                          <m:sty m:val="p"/>
                        </m:rPr>
                        <a:rPr lang="fr-FR" sz="20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avec</m:t>
                      </m:r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20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fr-FR" sz="20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fr-FR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×2 × </m:t>
                          </m:r>
                          <m:r>
                            <m:rPr>
                              <m:nor/>
                            </m:rPr>
                            <a:rPr lang="fr-FR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  <m:r>
                            <m:rPr>
                              <m:nor/>
                            </m:rPr>
                            <a:rPr lang="fr-FR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fr-FR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 × </m:t>
                          </m:r>
                          <m:r>
                            <m:rPr>
                              <m:nor/>
                            </m:rPr>
                            <a:rPr lang="fr-FR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  <m:r>
                            <m:rPr>
                              <m:nor/>
                            </m:rPr>
                            <a:rPr lang="fr-FR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fr-FR" sz="20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1,11</m:t>
                      </m:r>
                      <m:r>
                        <m:rPr>
                          <m:nor/>
                        </m:rPr>
                        <a:rPr lang="fr-FR" sz="20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fr-FR" sz="20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10</m:t>
                      </m:r>
                      <m:r>
                        <m:rPr>
                          <m:nor/>
                        </m:rPr>
                        <a:rPr lang="fr-FR" sz="2000" b="0" i="0" baseline="30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−3</m:t>
                      </m:r>
                    </m:oMath>
                  </m:oMathPara>
                </a14:m>
                <a:endParaRPr lang="fr-FR" sz="2000" dirty="0"/>
              </a:p>
            </p:txBody>
          </p:sp>
        </mc:Choice>
        <mc:Fallback xmlns=""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144" y="962383"/>
                <a:ext cx="7470122" cy="70993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/>
              <p:cNvSpPr/>
              <p:nvPr/>
            </p:nvSpPr>
            <p:spPr>
              <a:xfrm>
                <a:off x="539144" y="2227497"/>
                <a:ext cx="5308697" cy="605550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fr-FR" sz="2000" b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Det</m:t>
                      </m:r>
                      <m:d>
                        <m:dPr>
                          <m:begChr m:val="["/>
                          <m:endChr m:val="]"/>
                          <m:ctrlP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FR" sz="2000" b="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e>
                                <m:r>
                                  <a:rPr lang="fr-FR" sz="2000" b="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000" b="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mr>
                          </m:m>
                        </m:e>
                      </m:d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fr-FR" sz="20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Det</m:t>
                      </m:r>
                      <m:d>
                        <m:dPr>
                          <m:begChr m:val="["/>
                          <m:endChr m:val="]"/>
                          <m:ctrlP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2−</m:t>
                                </m:r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sz="2000" dirty="0"/>
              </a:p>
            </p:txBody>
          </p:sp>
        </mc:Choice>
        <mc:Fallback xmlns="">
          <p:sp>
            <p:nvSpPr>
              <p:cNvPr id="64" name="Rectangle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144" y="2227497"/>
                <a:ext cx="5308697" cy="6055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tangle 64"/>
              <p:cNvSpPr/>
              <p:nvPr/>
            </p:nvSpPr>
            <p:spPr>
              <a:xfrm>
                <a:off x="539144" y="3239706"/>
                <a:ext cx="2065887" cy="40011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fr-F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fr-F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+1=0</m:t>
                      </m:r>
                    </m:oMath>
                  </m:oMathPara>
                </a14:m>
                <a:endParaRPr lang="fr-FR" sz="2000" dirty="0"/>
              </a:p>
            </p:txBody>
          </p:sp>
        </mc:Choice>
        <mc:Fallback xmlns="">
          <p:sp>
            <p:nvSpPr>
              <p:cNvPr id="65" name="Rectangle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144" y="3239706"/>
                <a:ext cx="2065887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/>
              <p:cNvSpPr/>
              <p:nvPr/>
            </p:nvSpPr>
            <p:spPr>
              <a:xfrm>
                <a:off x="2970720" y="3218418"/>
                <a:ext cx="969368" cy="442685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fr-F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fr-F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fr-F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fr-FR" sz="2000" dirty="0"/>
              </a:p>
            </p:txBody>
          </p:sp>
        </mc:Choice>
        <mc:Fallback xmlns="">
          <p:sp>
            <p:nvSpPr>
              <p:cNvPr id="66" name="Rectangle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0720" y="3218418"/>
                <a:ext cx="969368" cy="44268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/>
              <p:cNvSpPr/>
              <p:nvPr/>
            </p:nvSpPr>
            <p:spPr>
              <a:xfrm>
                <a:off x="4406009" y="3239706"/>
                <a:ext cx="1325684" cy="40011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fr-F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=0,38</m:t>
                      </m:r>
                    </m:oMath>
                  </m:oMathPara>
                </a14:m>
                <a:endParaRPr lang="fr-FR" sz="2000" dirty="0"/>
              </a:p>
            </p:txBody>
          </p:sp>
        </mc:Choice>
        <mc:Fallback xmlns="">
          <p:sp>
            <p:nvSpPr>
              <p:cNvPr id="6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009" y="3239706"/>
                <a:ext cx="1325684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/>
              <p:cNvSpPr/>
              <p:nvPr/>
            </p:nvSpPr>
            <p:spPr>
              <a:xfrm>
                <a:off x="6032368" y="3239706"/>
                <a:ext cx="1331647" cy="40011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fr-F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=2,61</m:t>
                      </m:r>
                    </m:oMath>
                  </m:oMathPara>
                </a14:m>
                <a:endParaRPr lang="fr-FR" sz="2000" dirty="0"/>
              </a:p>
            </p:txBody>
          </p:sp>
        </mc:Choice>
        <mc:Fallback xmlns="">
          <p:sp>
            <p:nvSpPr>
              <p:cNvPr id="68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2368" y="3239706"/>
                <a:ext cx="1331647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ZoneTexte 68"/>
          <p:cNvSpPr txBox="1"/>
          <p:nvPr/>
        </p:nvSpPr>
        <p:spPr>
          <a:xfrm>
            <a:off x="539145" y="4274366"/>
            <a:ext cx="948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Georgia" panose="02040502050405020303" pitchFamily="18" charset="0"/>
              </a:rPr>
              <a:t>Pour:   </a:t>
            </a:r>
            <a:endParaRPr lang="fr-FR" sz="2000" dirty="0">
              <a:latin typeface="Georgia" panose="020405020504050203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1401228" y="4122882"/>
                <a:ext cx="5531643" cy="703078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fr-F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=0,38 ⇒</m:t>
                      </m:r>
                      <m:sSup>
                        <m:sSupPr>
                          <m:ctrlP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0,38</m:t>
                          </m:r>
                        </m:num>
                        <m:den>
                          <m: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1,11</m:t>
                          </m:r>
                          <m:r>
                            <m:rPr>
                              <m:nor/>
                            </m:rPr>
                            <a:rPr lang="fr-FR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fr-FR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  <m:r>
                            <m:rPr>
                              <m:nor/>
                            </m:rPr>
                            <a:rPr lang="fr-FR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−3</m:t>
                          </m:r>
                          <m:r>
                            <m:rPr>
                              <m:nor/>
                            </m:rPr>
                            <a:rPr lang="fr-FR" sz="2000" dirty="0"/>
                            <m:t> </m:t>
                          </m:r>
                        </m:den>
                      </m:f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=2360,36 </m:t>
                      </m:r>
                      <m:r>
                        <m:rPr>
                          <m:sty m:val="p"/>
                        </m:rPr>
                        <a:rPr lang="fr-FR" sz="20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rad</m:t>
                      </m:r>
                      <m:r>
                        <a:rPr lang="fr-FR" sz="20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m:rPr>
                          <m:sty m:val="p"/>
                        </m:rPr>
                        <a:rPr lang="fr-FR" sz="20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oMath>
                  </m:oMathPara>
                </a14:m>
                <a:endParaRPr lang="fr-FR" sz="2000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1228" y="4122882"/>
                <a:ext cx="5531643" cy="70307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ZoneTexte 70"/>
          <p:cNvSpPr txBox="1"/>
          <p:nvPr/>
        </p:nvSpPr>
        <p:spPr>
          <a:xfrm>
            <a:off x="539144" y="5260455"/>
            <a:ext cx="948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Georgia" panose="02040502050405020303" pitchFamily="18" charset="0"/>
              </a:rPr>
              <a:t>Pour:   </a:t>
            </a:r>
            <a:endParaRPr lang="fr-FR" sz="2000" dirty="0">
              <a:latin typeface="Georgia" panose="020405020504050203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71"/>
              <p:cNvSpPr/>
              <p:nvPr/>
            </p:nvSpPr>
            <p:spPr>
              <a:xfrm>
                <a:off x="1401227" y="5108971"/>
                <a:ext cx="5537606" cy="703078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fr-F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=2,61 ⇒</m:t>
                      </m:r>
                      <m:sSup>
                        <m:sSupPr>
                          <m:ctrlP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2,61</m:t>
                          </m:r>
                        </m:num>
                        <m:den>
                          <m: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1,11</m:t>
                          </m:r>
                          <m:r>
                            <m:rPr>
                              <m:nor/>
                            </m:rPr>
                            <a:rPr lang="fr-FR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fr-FR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  <m:r>
                            <m:rPr>
                              <m:nor/>
                            </m:rPr>
                            <a:rPr lang="fr-FR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−3</m:t>
                          </m:r>
                          <m:r>
                            <m:rPr>
                              <m:nor/>
                            </m:rPr>
                            <a:rPr lang="fr-FR" sz="2000" dirty="0"/>
                            <m:t> </m:t>
                          </m:r>
                        </m:den>
                      </m:f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=342,342 </m:t>
                      </m:r>
                      <m:r>
                        <m:rPr>
                          <m:sty m:val="p"/>
                        </m:rPr>
                        <a:rPr lang="fr-FR" sz="20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rad</m:t>
                      </m:r>
                      <m:r>
                        <a:rPr lang="fr-FR" sz="20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m:rPr>
                          <m:sty m:val="p"/>
                        </m:rPr>
                        <a:rPr lang="fr-FR" sz="20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oMath>
                  </m:oMathPara>
                </a14:m>
                <a:endParaRPr lang="fr-FR" sz="2000" dirty="0"/>
              </a:p>
            </p:txBody>
          </p:sp>
        </mc:Choice>
        <mc:Fallback xmlns="">
          <p:sp>
            <p:nvSpPr>
              <p:cNvPr id="72" name="Rectangle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1227" y="5108971"/>
                <a:ext cx="5537606" cy="70307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6194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5" grpId="0" animBg="1"/>
      <p:bldP spid="66" grpId="0" animBg="1"/>
      <p:bldP spid="67" grpId="0" animBg="1"/>
      <p:bldP spid="68" grpId="0" animBg="1"/>
      <p:bldP spid="69" grpId="0"/>
      <p:bldP spid="70" grpId="0" animBg="1"/>
      <p:bldP spid="71" grpId="0"/>
      <p:bldP spid="7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87387" y="927318"/>
            <a:ext cx="32478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3. Calcul modes propres:   </a:t>
            </a:r>
            <a:endParaRPr lang="fr-FR" sz="20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247805" y="1525436"/>
                <a:ext cx="4056495" cy="610616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sz="20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e>
                          </m:d>
                          <m: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begChr m:val="["/>
                              <m:endChr m:val="]"/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</m:d>
                        </m:e>
                      </m:d>
                      <m:d>
                        <m:dPr>
                          <m:begChr m:val="{"/>
                          <m:endChr m:val="}"/>
                          <m:ctrlPr>
                            <a:rPr lang="fr-FR" sz="20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0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d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=0,</m:t>
                      </m:r>
                      <m:d>
                        <m:dPr>
                          <m:begChr m:val="{"/>
                          <m:endChr m:val="}"/>
                          <m:ctrlPr>
                            <a:rPr lang="fr-FR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d>
                      <m:r>
                        <a:rPr lang="fr-FR" sz="20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fr-FR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0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fr-FR" sz="2000" b="1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b="1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fr-FR" sz="2000" b="1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  <m:r>
                                      <a:rPr lang="fr-FR" sz="2000" b="1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sz="2000" b="1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b="1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fr-FR" sz="2000" b="1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fr-FR" sz="2000" b="1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sz="20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7805" y="1525436"/>
                <a:ext cx="4056495" cy="6106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247805" y="2334060"/>
                <a:ext cx="3030317" cy="665503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fr-FR" sz="20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fr-FR" sz="20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2−</m:t>
                                </m:r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{"/>
                          <m:endChr m:val="}"/>
                          <m:ctrlP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fr-FR" b="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fr-FR" b="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fr-FR" b="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fr-FR" b="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fr-FR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7805" y="2334060"/>
                <a:ext cx="3030317" cy="6655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ZoneTexte 6"/>
          <p:cNvSpPr txBox="1"/>
          <p:nvPr/>
        </p:nvSpPr>
        <p:spPr>
          <a:xfrm>
            <a:off x="487387" y="3197571"/>
            <a:ext cx="2669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Georgia" panose="02040502050405020303" pitchFamily="18" charset="0"/>
              </a:rPr>
              <a:t>Pour système 2 DDL:   </a:t>
            </a:r>
            <a:endParaRPr lang="fr-FR" sz="2000" dirty="0">
              <a:latin typeface="Georgia" panose="020405020504050203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978429" y="3092318"/>
                <a:ext cx="1675459" cy="6572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fr-FR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0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∅</m:t>
                              </m:r>
                            </m:e>
                            <m:sub>
                              <m:r>
                                <a:rPr lang="fr-FR" sz="20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fr-FR" sz="20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fr-FR" sz="20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∅</m:t>
                                    </m:r>
                                  </m:e>
                                  <m:sub>
                                    <m:r>
                                      <a:rPr lang="fr-FR" sz="20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fr-FR" sz="2000" b="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8429" y="3092318"/>
                <a:ext cx="1675459" cy="6572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474748" y="3931943"/>
                <a:ext cx="3838871" cy="392993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brk m:alnAt="7"/>
                            </m:rP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fr-FR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</m:t>
                          </m:r>
                        </m:e>
                        <m:sub>
                          <m:r>
                            <a:rPr lang="fr-FR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fr-FR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fr-FR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fr-FR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sSub>
                        <m:sSubPr>
                          <m:ctrlPr>
                            <a:rPr lang="fr-FR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</m:t>
                          </m:r>
                        </m:e>
                        <m:sub>
                          <m:r>
                            <a:rPr lang="fr-FR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fr-FR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fr-FR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brk m:alnAt="7"/>
                        </m:rPr>
                        <a:rPr lang="fr-FR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fr-FR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4748" y="3931943"/>
                <a:ext cx="3838871" cy="392993"/>
              </a:xfrm>
              <a:prstGeom prst="rect">
                <a:avLst/>
              </a:prstGeom>
              <a:blipFill>
                <a:blip r:embed="rId5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247805" y="3795689"/>
                <a:ext cx="3090077" cy="665503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fr-FR" sz="20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fr-FR" sz="20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2−</m:t>
                                </m:r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{"/>
                          <m:endChr m:val="}"/>
                          <m:ctrlPr>
                            <a:rPr lang="fr-FR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sz="2000" b="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b="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∅</m:t>
                                    </m:r>
                                  </m:e>
                                  <m:sub>
                                    <m:r>
                                      <a:rPr lang="fr-FR" sz="2000" b="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fr-FR" sz="2000" b="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fr-FR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7805" y="3795689"/>
                <a:ext cx="3090077" cy="6655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oneTexte 10"/>
              <p:cNvSpPr txBox="1"/>
              <p:nvPr/>
            </p:nvSpPr>
            <p:spPr>
              <a:xfrm>
                <a:off x="487388" y="5000765"/>
                <a:ext cx="5533852" cy="400110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 smtClean="0">
                    <a:latin typeface="Georgia" panose="02040502050405020303" pitchFamily="18" charset="0"/>
                  </a:rPr>
                  <a:t>Pour  </a:t>
                </a:r>
                <a14:m>
                  <m:oMath xmlns:m="http://schemas.openxmlformats.org/officeDocument/2006/math">
                    <m:r>
                      <a:rPr lang="fr-FR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fr-FR" sz="20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=1,</m:t>
                    </m:r>
                    <m:sSub>
                      <m:sSubPr>
                        <m:ctrlPr>
                          <a:rPr lang="fr-FR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fr-FR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r-FR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=0,38⟹</m:t>
                    </m:r>
                    <m:sSub>
                      <m:sSubPr>
                        <m:ctrlPr>
                          <a:rPr lang="fr-FR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e>
                      <m:sub>
                        <m:r>
                          <a:rPr lang="fr-FR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r-FR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brk m:alnAt="7"/>
                      </m:rPr>
                      <a:rPr lang="fr-FR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fr-FR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fr-FR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fr-FR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r-FR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=0,62</m:t>
                    </m:r>
                  </m:oMath>
                </a14:m>
                <a:endParaRPr lang="fr-FR" sz="2000" dirty="0">
                  <a:latin typeface="Georgia" panose="02040502050405020303" pitchFamily="18" charset="0"/>
                </a:endParaRPr>
              </a:p>
            </p:txBody>
          </p:sp>
        </mc:Choice>
        <mc:Fallback xmlns=""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388" y="5000765"/>
                <a:ext cx="5533852" cy="400110"/>
              </a:xfrm>
              <a:prstGeom prst="rect">
                <a:avLst/>
              </a:prstGeom>
              <a:blipFill>
                <a:blip r:embed="rId7"/>
                <a:stretch>
                  <a:fillRect l="-1211" t="-9091" b="-2424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Flèche gauche 11"/>
          <p:cNvSpPr/>
          <p:nvPr/>
        </p:nvSpPr>
        <p:spPr>
          <a:xfrm rot="10800000">
            <a:off x="4647522" y="4010176"/>
            <a:ext cx="517585" cy="23652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/>
              <p:cNvSpPr txBox="1"/>
              <p:nvPr/>
            </p:nvSpPr>
            <p:spPr>
              <a:xfrm>
                <a:off x="487387" y="5809389"/>
                <a:ext cx="5533852" cy="400110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 smtClean="0">
                    <a:latin typeface="Georgia" panose="02040502050405020303" pitchFamily="18" charset="0"/>
                  </a:rPr>
                  <a:t>Pour  </a:t>
                </a:r>
                <a14:m>
                  <m:oMath xmlns:m="http://schemas.openxmlformats.org/officeDocument/2006/math">
                    <m:r>
                      <a:rPr lang="fr-FR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fr-FR" sz="20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=2,</m:t>
                    </m:r>
                    <m:sSub>
                      <m:sSubPr>
                        <m:ctrlPr>
                          <a:rPr lang="fr-FR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fr-FR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=2,61⟹</m:t>
                    </m:r>
                    <m:sSub>
                      <m:sSubPr>
                        <m:ctrlPr>
                          <a:rPr lang="fr-FR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e>
                      <m:sub>
                        <m:r>
                          <a:rPr lang="fr-FR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brk m:alnAt="7"/>
                      </m:rPr>
                      <a:rPr lang="fr-FR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fr-FR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fr-FR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fr-FR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=−1,61</m:t>
                    </m:r>
                  </m:oMath>
                </a14:m>
                <a:endParaRPr lang="fr-FR" sz="2000" dirty="0">
                  <a:latin typeface="Georgia" panose="02040502050405020303" pitchFamily="18" charset="0"/>
                </a:endParaRPr>
              </a:p>
            </p:txBody>
          </p:sp>
        </mc:Choice>
        <mc:Fallback xmlns=""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387" y="5809389"/>
                <a:ext cx="5533852" cy="400110"/>
              </a:xfrm>
              <a:prstGeom prst="rect">
                <a:avLst/>
              </a:prstGeom>
              <a:blipFill>
                <a:blip r:embed="rId8"/>
                <a:stretch>
                  <a:fillRect l="-1211" t="-10606" b="-2424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/>
              <p:cNvSpPr txBox="1"/>
              <p:nvPr/>
            </p:nvSpPr>
            <p:spPr>
              <a:xfrm>
                <a:off x="6505747" y="4880251"/>
                <a:ext cx="2344955" cy="641138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𝑚𝑜𝑑𝑒</m:t>
                      </m:r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1=</m:t>
                      </m:r>
                      <m:d>
                        <m:dPr>
                          <m:begChr m:val="{"/>
                          <m:endChr m:val="}"/>
                          <m:ctrlP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0,62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sz="2000" dirty="0">
                  <a:latin typeface="Georgia" panose="02040502050405020303" pitchFamily="18" charset="0"/>
                </a:endParaRPr>
              </a:p>
            </p:txBody>
          </p:sp>
        </mc:Choice>
        <mc:Fallback xmlns=""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5747" y="4880251"/>
                <a:ext cx="2344955" cy="64113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Flèche gauche 14"/>
          <p:cNvSpPr/>
          <p:nvPr/>
        </p:nvSpPr>
        <p:spPr>
          <a:xfrm rot="10800000">
            <a:off x="6095278" y="5096323"/>
            <a:ext cx="336432" cy="20899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/>
              <p:cNvSpPr txBox="1"/>
              <p:nvPr/>
            </p:nvSpPr>
            <p:spPr>
              <a:xfrm>
                <a:off x="6505747" y="5651638"/>
                <a:ext cx="2344955" cy="641138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𝑚𝑜𝑑𝑒</m:t>
                      </m:r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2=</m:t>
                      </m:r>
                      <m:d>
                        <m:dPr>
                          <m:begChr m:val="{"/>
                          <m:endChr m:val="}"/>
                          <m:ctrlP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−1,61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sz="2000" dirty="0">
                  <a:latin typeface="Georgia" panose="02040502050405020303" pitchFamily="18" charset="0"/>
                </a:endParaRPr>
              </a:p>
            </p:txBody>
          </p:sp>
        </mc:Choice>
        <mc:Fallback xmlns=""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5747" y="5651638"/>
                <a:ext cx="2344955" cy="64113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Flèche gauche 16"/>
          <p:cNvSpPr/>
          <p:nvPr/>
        </p:nvSpPr>
        <p:spPr>
          <a:xfrm rot="10800000">
            <a:off x="6095278" y="5867710"/>
            <a:ext cx="336432" cy="20899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9" name="Connecteur droit 18"/>
          <p:cNvCxnSpPr/>
          <p:nvPr/>
        </p:nvCxnSpPr>
        <p:spPr>
          <a:xfrm>
            <a:off x="9639300" y="5000765"/>
            <a:ext cx="2756" cy="11852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rc 19"/>
          <p:cNvSpPr/>
          <p:nvPr/>
        </p:nvSpPr>
        <p:spPr>
          <a:xfrm>
            <a:off x="8753738" y="4178301"/>
            <a:ext cx="1355462" cy="2049448"/>
          </a:xfrm>
          <a:prstGeom prst="arc">
            <a:avLst>
              <a:gd name="adj1" fmla="val 20659889"/>
              <a:gd name="adj2" fmla="val 4681104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9578975" y="5584015"/>
            <a:ext cx="120650" cy="1239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9578975" y="4959029"/>
            <a:ext cx="120650" cy="1239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5" name="Connecteur droit 24"/>
          <p:cNvCxnSpPr/>
          <p:nvPr/>
        </p:nvCxnSpPr>
        <p:spPr>
          <a:xfrm>
            <a:off x="9467850" y="6186013"/>
            <a:ext cx="3429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>
            <a:stCxn id="22" idx="2"/>
          </p:cNvCxnSpPr>
          <p:nvPr/>
        </p:nvCxnSpPr>
        <p:spPr>
          <a:xfrm>
            <a:off x="9578975" y="5646003"/>
            <a:ext cx="473075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9636125" y="5021870"/>
            <a:ext cx="473075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9736347" y="4797540"/>
            <a:ext cx="4254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endParaRPr lang="fr-FR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9636125" y="5422527"/>
            <a:ext cx="531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0,62</a:t>
            </a:r>
            <a:endParaRPr lang="fr-FR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9270311" y="6209001"/>
            <a:ext cx="731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Mode 1</a:t>
            </a:r>
            <a:endParaRPr lang="fr-FR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32" name="Connecteur droit 31"/>
          <p:cNvCxnSpPr/>
          <p:nvPr/>
        </p:nvCxnSpPr>
        <p:spPr>
          <a:xfrm>
            <a:off x="10698484" y="5000765"/>
            <a:ext cx="2756" cy="11852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lipse 32"/>
          <p:cNvSpPr/>
          <p:nvPr/>
        </p:nvSpPr>
        <p:spPr>
          <a:xfrm>
            <a:off x="10638159" y="5584015"/>
            <a:ext cx="120650" cy="1239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10638159" y="4959029"/>
            <a:ext cx="120650" cy="1239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5" name="Connecteur droit 34"/>
          <p:cNvCxnSpPr/>
          <p:nvPr/>
        </p:nvCxnSpPr>
        <p:spPr>
          <a:xfrm>
            <a:off x="10527034" y="6186013"/>
            <a:ext cx="3429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>
            <a:stCxn id="41" idx="2"/>
            <a:endCxn id="33" idx="6"/>
          </p:cNvCxnSpPr>
          <p:nvPr/>
        </p:nvCxnSpPr>
        <p:spPr>
          <a:xfrm>
            <a:off x="10339392" y="5633128"/>
            <a:ext cx="419417" cy="12875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>
            <a:endCxn id="41" idx="0"/>
          </p:cNvCxnSpPr>
          <p:nvPr/>
        </p:nvCxnSpPr>
        <p:spPr>
          <a:xfrm>
            <a:off x="10695309" y="5021870"/>
            <a:ext cx="633090" cy="7533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Forme libre 40"/>
          <p:cNvSpPr/>
          <p:nvPr/>
        </p:nvSpPr>
        <p:spPr>
          <a:xfrm>
            <a:off x="10339386" y="5029403"/>
            <a:ext cx="989013" cy="1156610"/>
          </a:xfrm>
          <a:custGeom>
            <a:avLst/>
            <a:gdLst>
              <a:gd name="connsiteX0" fmla="*/ 800105 w 800105"/>
              <a:gd name="connsiteY0" fmla="*/ 0 h 1155700"/>
              <a:gd name="connsiteX1" fmla="*/ 292105 w 800105"/>
              <a:gd name="connsiteY1" fmla="*/ 222250 h 1155700"/>
              <a:gd name="connsiteX2" fmla="*/ 5 w 800105"/>
              <a:gd name="connsiteY2" fmla="*/ 603250 h 1155700"/>
              <a:gd name="connsiteX3" fmla="*/ 285755 w 800105"/>
              <a:gd name="connsiteY3" fmla="*/ 1155700 h 1155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0105" h="1155700">
                <a:moveTo>
                  <a:pt x="800105" y="0"/>
                </a:moveTo>
                <a:cubicBezTo>
                  <a:pt x="612780" y="60854"/>
                  <a:pt x="425455" y="121708"/>
                  <a:pt x="292105" y="222250"/>
                </a:cubicBezTo>
                <a:cubicBezTo>
                  <a:pt x="158755" y="322792"/>
                  <a:pt x="1063" y="447675"/>
                  <a:pt x="5" y="603250"/>
                </a:cubicBezTo>
                <a:cubicBezTo>
                  <a:pt x="-1053" y="758825"/>
                  <a:pt x="142351" y="957262"/>
                  <a:pt x="285755" y="11557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10262409" y="5413000"/>
            <a:ext cx="531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-1,61</a:t>
            </a:r>
            <a:endParaRPr lang="fr-FR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10857020" y="4797539"/>
            <a:ext cx="2430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endParaRPr lang="fr-FR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10374104" y="6190310"/>
            <a:ext cx="731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Mode 2</a:t>
            </a:r>
            <a:endParaRPr lang="fr-FR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86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/>
      <p:bldP spid="11" grpId="0" animBg="1"/>
      <p:bldP spid="13" grpId="0" animBg="1"/>
      <p:bldP spid="14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30140" y="285890"/>
            <a:ext cx="9144000" cy="532976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b="1" dirty="0" smtClean="0">
                <a:solidFill>
                  <a:schemeClr val="tx1"/>
                </a:solidFill>
              </a:rPr>
              <a:t>Système à plusieurs DDL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50643" y="993265"/>
            <a:ext cx="1746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Exercice 02.</a:t>
            </a:r>
            <a:endParaRPr lang="fr-FR" sz="24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/>
              <p:cNvSpPr txBox="1"/>
              <p:nvPr/>
            </p:nvSpPr>
            <p:spPr>
              <a:xfrm>
                <a:off x="112612" y="1408764"/>
                <a:ext cx="6976599" cy="67341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fr-FR" sz="2400" b="1" dirty="0" smtClean="0"/>
                  <a:t>Soit un structure à </a:t>
                </a:r>
                <a:r>
                  <a:rPr lang="fr-FR" sz="2400" b="1" dirty="0" smtClean="0"/>
                  <a:t>trois </a:t>
                </a:r>
                <a:r>
                  <a:rPr lang="fr-FR" sz="2400" b="1" dirty="0" smtClean="0"/>
                  <a:t>niveaux comme représenté ci-dessous.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2400" b="1" dirty="0" smtClean="0"/>
                  <a:t>Déterminer la matrice de masse [m] et de rigidité [k].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2400" b="1" dirty="0" smtClean="0"/>
                  <a:t>Déterminer les fréquences naturelles {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𝝎</m:t>
                    </m:r>
                  </m:oMath>
                </a14:m>
                <a:r>
                  <a:rPr lang="fr-FR" sz="2400" b="1" dirty="0" smtClean="0"/>
                  <a:t>} et les modes propres {Ø}.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2400" b="1" dirty="0" smtClean="0"/>
                  <a:t>avec</a:t>
                </a:r>
                <a:r>
                  <a:rPr lang="fr-FR" sz="2400" b="1" dirty="0" smtClean="0"/>
                  <a:t>: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2400" b="1" dirty="0" smtClean="0"/>
                  <a:t>EI1=</a:t>
                </a:r>
                <a:r>
                  <a:rPr lang="fr-FR" sz="2400" b="1" dirty="0" smtClean="0"/>
                  <a:t> </a:t>
                </a:r>
                <a:r>
                  <a:rPr lang="fr-FR" sz="2400" b="1" dirty="0" smtClean="0">
                    <a:solidFill>
                      <a:srgbClr val="0000FF"/>
                    </a:solidFill>
                  </a:rPr>
                  <a:t>81 </a:t>
                </a:r>
                <a:r>
                  <a:rPr lang="fr-FR" sz="2400" b="1" dirty="0" smtClean="0">
                    <a:solidFill>
                      <a:srgbClr val="0000FF"/>
                    </a:solidFill>
                  </a:rPr>
                  <a:t>× </a:t>
                </a:r>
                <a:r>
                  <a:rPr lang="fr-FR" sz="2400" b="1" dirty="0" smtClean="0">
                    <a:solidFill>
                      <a:srgbClr val="0000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10</a:t>
                </a:r>
                <a:r>
                  <a:rPr lang="fr-FR" sz="2400" b="1" baseline="30000" dirty="0" smtClean="0">
                    <a:solidFill>
                      <a:srgbClr val="0000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4 </a:t>
                </a:r>
                <a:r>
                  <a:rPr lang="fr-FR" sz="2400" b="1" dirty="0" smtClean="0">
                    <a:solidFill>
                      <a:srgbClr val="0000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2400" b="1" i="1" dirty="0" smtClean="0">
                    <a:solidFill>
                      <a:srgbClr val="0000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KN</a:t>
                </a:r>
                <a:r>
                  <a:rPr lang="fr-FR" sz="2400" b="1" dirty="0" smtClean="0">
                    <a:solidFill>
                      <a:srgbClr val="0000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/</a:t>
                </a:r>
                <a:r>
                  <a:rPr lang="fr-FR" sz="2400" b="1" i="1" dirty="0" smtClean="0">
                    <a:solidFill>
                      <a:srgbClr val="0000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m</a:t>
                </a:r>
                <a:r>
                  <a:rPr lang="fr-FR" sz="2400" b="1" dirty="0" smtClean="0">
                    <a:solidFill>
                      <a:srgbClr val="0000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, </a:t>
                </a:r>
                <a:r>
                  <a:rPr lang="fr-FR" sz="2400" b="1" dirty="0" smtClean="0"/>
                  <a:t>EI2= </a:t>
                </a:r>
                <a:r>
                  <a:rPr lang="fr-FR" sz="2400" b="1" dirty="0" smtClean="0">
                    <a:solidFill>
                      <a:srgbClr val="0000FF"/>
                    </a:solidFill>
                  </a:rPr>
                  <a:t>54 </a:t>
                </a:r>
                <a:r>
                  <a:rPr lang="fr-FR" sz="2400" b="1" dirty="0">
                    <a:solidFill>
                      <a:srgbClr val="0000FF"/>
                    </a:solidFill>
                  </a:rPr>
                  <a:t>× </a:t>
                </a:r>
                <a:r>
                  <a:rPr lang="fr-FR" sz="2400" b="1" dirty="0">
                    <a:solidFill>
                      <a:srgbClr val="0000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10</a:t>
                </a:r>
                <a:r>
                  <a:rPr lang="fr-FR" sz="2400" b="1" baseline="30000" dirty="0">
                    <a:solidFill>
                      <a:srgbClr val="0000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4 </a:t>
                </a:r>
                <a:r>
                  <a:rPr lang="fr-FR" sz="2400" b="1" dirty="0">
                    <a:solidFill>
                      <a:srgbClr val="0000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2400" b="1" i="1" dirty="0">
                    <a:solidFill>
                      <a:srgbClr val="0000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KN</a:t>
                </a:r>
                <a:r>
                  <a:rPr lang="fr-FR" sz="2400" b="1" dirty="0">
                    <a:solidFill>
                      <a:srgbClr val="0000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/</a:t>
                </a:r>
                <a:r>
                  <a:rPr lang="fr-FR" sz="2400" b="1" i="1" dirty="0">
                    <a:solidFill>
                      <a:srgbClr val="0000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m</a:t>
                </a:r>
                <a:r>
                  <a:rPr lang="fr-FR" sz="2400" b="1" dirty="0">
                    <a:solidFill>
                      <a:srgbClr val="0000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2400" b="1" dirty="0" smtClean="0"/>
                  <a:t>EI3= </a:t>
                </a:r>
                <a:r>
                  <a:rPr lang="fr-FR" sz="2400" b="1" dirty="0" smtClean="0">
                    <a:solidFill>
                      <a:srgbClr val="0000FF"/>
                    </a:solidFill>
                  </a:rPr>
                  <a:t>27 </a:t>
                </a:r>
                <a:r>
                  <a:rPr lang="fr-FR" sz="2400" b="1" dirty="0">
                    <a:solidFill>
                      <a:srgbClr val="0000FF"/>
                    </a:solidFill>
                  </a:rPr>
                  <a:t>× </a:t>
                </a:r>
                <a:r>
                  <a:rPr lang="fr-FR" sz="2400" b="1" dirty="0">
                    <a:solidFill>
                      <a:srgbClr val="0000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10</a:t>
                </a:r>
                <a:r>
                  <a:rPr lang="fr-FR" sz="2400" b="1" baseline="30000" dirty="0">
                    <a:solidFill>
                      <a:srgbClr val="0000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4 </a:t>
                </a:r>
                <a:r>
                  <a:rPr lang="fr-FR" sz="2400" b="1" dirty="0">
                    <a:solidFill>
                      <a:srgbClr val="0000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2400" b="1" i="1" dirty="0">
                    <a:solidFill>
                      <a:srgbClr val="0000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KN</a:t>
                </a:r>
                <a:r>
                  <a:rPr lang="fr-FR" sz="2400" b="1" dirty="0">
                    <a:solidFill>
                      <a:srgbClr val="0000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/</a:t>
                </a:r>
                <a:r>
                  <a:rPr lang="fr-FR" sz="2400" b="1" i="1" dirty="0">
                    <a:solidFill>
                      <a:srgbClr val="0000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m</a:t>
                </a:r>
                <a:r>
                  <a:rPr lang="fr-FR" sz="2400" b="1" dirty="0">
                    <a:solidFill>
                      <a:srgbClr val="0000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2400" b="1" dirty="0" smtClean="0">
                    <a:solidFill>
                      <a:srgbClr val="0000FF"/>
                    </a:solidFill>
                  </a:rPr>
                  <a:t>m1 </a:t>
                </a:r>
                <a:r>
                  <a:rPr lang="fr-FR" sz="2400" b="1" dirty="0" smtClean="0">
                    <a:solidFill>
                      <a:srgbClr val="0000FF"/>
                    </a:solidFill>
                  </a:rPr>
                  <a:t>= </a:t>
                </a:r>
                <a:r>
                  <a:rPr lang="fr-FR" sz="2400" b="1" dirty="0" smtClean="0">
                    <a:solidFill>
                      <a:srgbClr val="0000FF"/>
                    </a:solidFill>
                  </a:rPr>
                  <a:t>400 </a:t>
                </a:r>
                <a:r>
                  <a:rPr lang="fr-FR" sz="2400" b="1" dirty="0">
                    <a:solidFill>
                      <a:srgbClr val="0000FF"/>
                    </a:solidFill>
                  </a:rPr>
                  <a:t>t. </a:t>
                </a:r>
                <a:r>
                  <a:rPr lang="fr-FR" sz="2400" b="1" dirty="0" smtClean="0">
                    <a:solidFill>
                      <a:srgbClr val="0000FF"/>
                    </a:solidFill>
                  </a:rPr>
                  <a:t>m2 </a:t>
                </a:r>
                <a:r>
                  <a:rPr lang="fr-FR" sz="2400" b="1" dirty="0">
                    <a:solidFill>
                      <a:srgbClr val="0000FF"/>
                    </a:solidFill>
                  </a:rPr>
                  <a:t>= </a:t>
                </a:r>
                <a:r>
                  <a:rPr lang="fr-FR" sz="2400" b="1" dirty="0" smtClean="0">
                    <a:solidFill>
                      <a:srgbClr val="0000FF"/>
                    </a:solidFill>
                  </a:rPr>
                  <a:t>300 </a:t>
                </a:r>
                <a:r>
                  <a:rPr lang="fr-FR" sz="2400" b="1" dirty="0">
                    <a:solidFill>
                      <a:srgbClr val="0000FF"/>
                    </a:solidFill>
                  </a:rPr>
                  <a:t>t</a:t>
                </a:r>
                <a:r>
                  <a:rPr lang="fr-FR" sz="2400" b="1" dirty="0" smtClean="0">
                    <a:solidFill>
                      <a:srgbClr val="0000FF"/>
                    </a:solidFill>
                  </a:rPr>
                  <a:t>. m3 </a:t>
                </a:r>
                <a:r>
                  <a:rPr lang="fr-FR" sz="2400" b="1" dirty="0">
                    <a:solidFill>
                      <a:srgbClr val="0000FF"/>
                    </a:solidFill>
                  </a:rPr>
                  <a:t>= </a:t>
                </a:r>
                <a:r>
                  <a:rPr lang="fr-FR" sz="2400" b="1" dirty="0" smtClean="0">
                    <a:solidFill>
                      <a:srgbClr val="0000FF"/>
                    </a:solidFill>
                  </a:rPr>
                  <a:t>200 </a:t>
                </a:r>
                <a:r>
                  <a:rPr lang="fr-FR" sz="2400" b="1" dirty="0">
                    <a:solidFill>
                      <a:srgbClr val="0000FF"/>
                    </a:solidFill>
                  </a:rPr>
                  <a:t>t.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fr-FR" sz="2400" b="1" dirty="0">
                  <a:solidFill>
                    <a:srgbClr val="0000FF"/>
                  </a:solidFill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fr-FR" sz="2400" b="1" dirty="0" smtClean="0">
                  <a:solidFill>
                    <a:srgbClr val="0000FF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endParaRPr lang="fr-FR" sz="2400" b="1" dirty="0"/>
              </a:p>
            </p:txBody>
          </p:sp>
        </mc:Choice>
        <mc:Fallback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612" y="1408764"/>
                <a:ext cx="6976599" cy="6734151"/>
              </a:xfrm>
              <a:prstGeom prst="rect">
                <a:avLst/>
              </a:prstGeom>
              <a:blipFill>
                <a:blip r:embed="rId2"/>
                <a:stretch>
                  <a:fillRect l="-1310" r="-1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Connecteur droit 3"/>
          <p:cNvCxnSpPr/>
          <p:nvPr/>
        </p:nvCxnSpPr>
        <p:spPr>
          <a:xfrm>
            <a:off x="8042701" y="3285574"/>
            <a:ext cx="0" cy="292062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8042701" y="3285574"/>
            <a:ext cx="2658439" cy="24384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8042701" y="4703121"/>
            <a:ext cx="2658439" cy="20393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0" name="Connecteur droit 9"/>
          <p:cNvCxnSpPr/>
          <p:nvPr/>
        </p:nvCxnSpPr>
        <p:spPr>
          <a:xfrm>
            <a:off x="10713812" y="3285574"/>
            <a:ext cx="0" cy="292062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e 20"/>
          <p:cNvGrpSpPr/>
          <p:nvPr/>
        </p:nvGrpSpPr>
        <p:grpSpPr>
          <a:xfrm>
            <a:off x="7660925" y="6199939"/>
            <a:ext cx="725354" cy="173062"/>
            <a:chOff x="7533925" y="4906938"/>
            <a:chExt cx="725354" cy="173062"/>
          </a:xfrm>
        </p:grpSpPr>
        <p:cxnSp>
          <p:nvCxnSpPr>
            <p:cNvPr id="12" name="Connecteur droit 11"/>
            <p:cNvCxnSpPr/>
            <p:nvPr/>
          </p:nvCxnSpPr>
          <p:spPr>
            <a:xfrm>
              <a:off x="7572122" y="4913194"/>
              <a:ext cx="6871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/>
            <p:cNvCxnSpPr/>
            <p:nvPr/>
          </p:nvCxnSpPr>
          <p:spPr>
            <a:xfrm flipV="1">
              <a:off x="7533925" y="4913194"/>
              <a:ext cx="118835" cy="16680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flipV="1">
              <a:off x="7661919" y="4913194"/>
              <a:ext cx="118835" cy="16680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/>
            <p:cNvCxnSpPr/>
            <p:nvPr/>
          </p:nvCxnSpPr>
          <p:spPr>
            <a:xfrm flipV="1">
              <a:off x="7803356" y="4913194"/>
              <a:ext cx="118835" cy="16680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/>
            <p:cNvCxnSpPr/>
            <p:nvPr/>
          </p:nvCxnSpPr>
          <p:spPr>
            <a:xfrm flipV="1">
              <a:off x="7938303" y="4906938"/>
              <a:ext cx="118835" cy="16680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flipV="1">
              <a:off x="8053440" y="4906938"/>
              <a:ext cx="118835" cy="16680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e 21"/>
          <p:cNvGrpSpPr/>
          <p:nvPr/>
        </p:nvGrpSpPr>
        <p:grpSpPr>
          <a:xfrm>
            <a:off x="10338463" y="6199939"/>
            <a:ext cx="725354" cy="173062"/>
            <a:chOff x="7533925" y="4906938"/>
            <a:chExt cx="725354" cy="173062"/>
          </a:xfrm>
        </p:grpSpPr>
        <p:cxnSp>
          <p:nvCxnSpPr>
            <p:cNvPr id="23" name="Connecteur droit 22"/>
            <p:cNvCxnSpPr/>
            <p:nvPr/>
          </p:nvCxnSpPr>
          <p:spPr>
            <a:xfrm>
              <a:off x="7572122" y="4913194"/>
              <a:ext cx="6871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/>
            <p:cNvCxnSpPr/>
            <p:nvPr/>
          </p:nvCxnSpPr>
          <p:spPr>
            <a:xfrm flipV="1">
              <a:off x="7533925" y="4913194"/>
              <a:ext cx="118835" cy="16680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/>
            <p:nvPr/>
          </p:nvCxnSpPr>
          <p:spPr>
            <a:xfrm flipV="1">
              <a:off x="7661919" y="4913194"/>
              <a:ext cx="118835" cy="16680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/>
            <p:nvPr/>
          </p:nvCxnSpPr>
          <p:spPr>
            <a:xfrm flipV="1">
              <a:off x="7803356" y="4913194"/>
              <a:ext cx="118835" cy="16680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/>
            <p:nvPr/>
          </p:nvCxnSpPr>
          <p:spPr>
            <a:xfrm flipV="1">
              <a:off x="7938303" y="4906938"/>
              <a:ext cx="118835" cy="16680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/>
            <p:nvPr/>
          </p:nvCxnSpPr>
          <p:spPr>
            <a:xfrm flipV="1">
              <a:off x="8053440" y="4906938"/>
              <a:ext cx="118835" cy="16680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/>
          <p:cNvSpPr/>
          <p:nvPr/>
        </p:nvSpPr>
        <p:spPr>
          <a:xfrm>
            <a:off x="9146538" y="2923499"/>
            <a:ext cx="4507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m</a:t>
            </a:r>
            <a:r>
              <a:rPr lang="fr-FR" b="1" baseline="-25000" dirty="0" smtClean="0"/>
              <a:t>2</a:t>
            </a:r>
            <a:endParaRPr lang="fr-FR" dirty="0"/>
          </a:p>
        </p:txBody>
      </p:sp>
      <p:sp>
        <p:nvSpPr>
          <p:cNvPr id="31" name="Rectangle 30"/>
          <p:cNvSpPr/>
          <p:nvPr/>
        </p:nvSpPr>
        <p:spPr>
          <a:xfrm>
            <a:off x="9146538" y="4387740"/>
            <a:ext cx="4507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m</a:t>
            </a:r>
            <a:r>
              <a:rPr lang="fr-FR" b="1" baseline="-25000" dirty="0" smtClean="0"/>
              <a:t>1</a:t>
            </a:r>
            <a:endParaRPr lang="fr-FR" dirty="0"/>
          </a:p>
        </p:txBody>
      </p:sp>
      <p:sp>
        <p:nvSpPr>
          <p:cNvPr id="32" name="Rectangle 31"/>
          <p:cNvSpPr/>
          <p:nvPr/>
        </p:nvSpPr>
        <p:spPr>
          <a:xfrm>
            <a:off x="7500429" y="4014848"/>
            <a:ext cx="624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3m</a:t>
            </a:r>
            <a:endParaRPr lang="fr-FR" dirty="0"/>
          </a:p>
        </p:txBody>
      </p:sp>
      <p:sp>
        <p:nvSpPr>
          <p:cNvPr id="34" name="Rectangle 33"/>
          <p:cNvSpPr/>
          <p:nvPr/>
        </p:nvSpPr>
        <p:spPr>
          <a:xfrm>
            <a:off x="7536190" y="5373221"/>
            <a:ext cx="624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3m</a:t>
            </a:r>
            <a:endParaRPr lang="fr-FR" dirty="0"/>
          </a:p>
        </p:txBody>
      </p:sp>
      <p:cxnSp>
        <p:nvCxnSpPr>
          <p:cNvPr id="37" name="Connecteur droit 36"/>
          <p:cNvCxnSpPr/>
          <p:nvPr/>
        </p:nvCxnSpPr>
        <p:spPr>
          <a:xfrm flipH="1">
            <a:off x="8042700" y="1977350"/>
            <a:ext cx="12041" cy="154297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8042701" y="1927765"/>
            <a:ext cx="2658439" cy="24384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39" name="Connecteur droit 38"/>
          <p:cNvCxnSpPr/>
          <p:nvPr/>
        </p:nvCxnSpPr>
        <p:spPr>
          <a:xfrm flipH="1">
            <a:off x="10705186" y="1927765"/>
            <a:ext cx="6426" cy="15925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7500429" y="2657039"/>
            <a:ext cx="624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3m</a:t>
            </a:r>
            <a:endParaRPr lang="fr-FR" dirty="0"/>
          </a:p>
        </p:txBody>
      </p:sp>
      <p:sp>
        <p:nvSpPr>
          <p:cNvPr id="42" name="Rectangle 41"/>
          <p:cNvSpPr/>
          <p:nvPr/>
        </p:nvSpPr>
        <p:spPr>
          <a:xfrm>
            <a:off x="9154582" y="1565126"/>
            <a:ext cx="4507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m</a:t>
            </a:r>
            <a:r>
              <a:rPr lang="fr-FR" b="1" baseline="-25000" dirty="0" smtClean="0"/>
              <a:t>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077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04717" y="804114"/>
            <a:ext cx="2322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Solution Ex  02.</a:t>
            </a:r>
            <a:endParaRPr lang="fr-FR" sz="2000" b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89348" y="1281463"/>
            <a:ext cx="57676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Georgia" panose="02040502050405020303" pitchFamily="18" charset="0"/>
              </a:rPr>
              <a:t>La matrice masse s'écrit comme suite: </a:t>
            </a:r>
            <a:endParaRPr lang="fr-FR" sz="2000" dirty="0">
              <a:latin typeface="Georgia" panose="02040502050405020303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625408" y="1783961"/>
                <a:ext cx="4777462" cy="97077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fr-FR" sz="20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fr-FR" sz="20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fr-FR" sz="2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fr-FR" sz="2000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00</m:t>
                      </m:r>
                      <m:r>
                        <m:rPr>
                          <m:nor/>
                        </m:rPr>
                        <a:rPr lang="fr-FR" sz="2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× </m:t>
                      </m:r>
                      <m:r>
                        <m:rPr>
                          <m:nor/>
                        </m:rPr>
                        <a:rPr lang="fr-FR" sz="2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10</m:t>
                      </m:r>
                      <m:r>
                        <m:rPr>
                          <m:nor/>
                        </m:rPr>
                        <a:rPr lang="fr-FR" sz="2000" b="0" i="0" baseline="30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3</m:t>
                      </m:r>
                      <m:d>
                        <m:dPr>
                          <m:begChr m:val="["/>
                          <m:endChr m:val="]"/>
                          <m:ctrlP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1,5</m:t>
                                </m:r>
                              </m:e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sz="20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408" y="1783961"/>
                <a:ext cx="4777462" cy="97077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ZoneTexte 57"/>
          <p:cNvSpPr txBox="1"/>
          <p:nvPr/>
        </p:nvSpPr>
        <p:spPr>
          <a:xfrm>
            <a:off x="5523990" y="1264163"/>
            <a:ext cx="57676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Georgia" panose="02040502050405020303" pitchFamily="18" charset="0"/>
              </a:rPr>
              <a:t>La matrice de rigidité s'écrit comme suite: </a:t>
            </a:r>
            <a:endParaRPr lang="fr-FR" sz="2000" dirty="0">
              <a:latin typeface="Georgia" panose="02040502050405020303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9" name="Rectangle 58"/>
              <p:cNvSpPr/>
              <p:nvPr/>
            </p:nvSpPr>
            <p:spPr>
              <a:xfrm>
                <a:off x="5611476" y="1736884"/>
                <a:ext cx="5233805" cy="107054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fr-FR" sz="200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fr-FR" sz="200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 sz="2000" b="0" i="0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13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 sz="200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 sz="200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 sz="200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fr-FR" sz="2000" b="0" i="0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 sz="2000" b="0" i="0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 sz="2000" b="0" i="0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fr-FR" sz="200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 sz="2000" b="0" i="0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 sz="200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 sz="20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 sz="20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 sz="2000" b="0" i="0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 sz="200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 sz="200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fr-FR" sz="200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sz="2000" dirty="0"/>
              </a:p>
            </p:txBody>
          </p:sp>
        </mc:Choice>
        <mc:Fallback>
          <p:sp>
            <p:nvSpPr>
              <p:cNvPr id="59" name="Rectangle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1476" y="1736884"/>
                <a:ext cx="5233805" cy="10705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3" name="Rectangle 62"/>
              <p:cNvSpPr/>
              <p:nvPr/>
            </p:nvSpPr>
            <p:spPr>
              <a:xfrm>
                <a:off x="625408" y="2900978"/>
                <a:ext cx="3244799" cy="52944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fr-FR" sz="20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fr-FR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r-FR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fr-FR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  <m:sSub>
                          <m:sSubPr>
                            <m:ctrlPr>
                              <a:rPr lang="fr-FR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fr-FR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fr-FR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p>
                            <m:r>
                              <a:rPr lang="fr-FR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fr-FR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fr-FR" sz="2000" b="0" i="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3,6</m:t>
                    </m:r>
                    <m:r>
                      <m:rPr>
                        <m:nor/>
                      </m:rPr>
                      <a:rPr lang="fr-FR" sz="2000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× </m:t>
                    </m:r>
                    <m:r>
                      <m:rPr>
                        <m:nor/>
                      </m:rPr>
                      <a:rPr lang="fr-FR" sz="2000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10</m:t>
                    </m:r>
                    <m:r>
                      <m:rPr>
                        <m:nor/>
                      </m:rPr>
                      <a:rPr lang="fr-FR" sz="2000" b="0" i="0" baseline="3000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5</m:t>
                    </m:r>
                  </m:oMath>
                </a14:m>
                <a:r>
                  <a:rPr lang="fr-FR" dirty="0" smtClean="0"/>
                  <a:t> KN/m</a:t>
                </a:r>
                <a:endParaRPr lang="fr-FR" dirty="0"/>
              </a:p>
            </p:txBody>
          </p:sp>
        </mc:Choice>
        <mc:Fallback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408" y="2900978"/>
                <a:ext cx="3244799" cy="529440"/>
              </a:xfrm>
              <a:prstGeom prst="rect">
                <a:avLst/>
              </a:prstGeom>
              <a:blipFill>
                <a:blip r:embed="rId4"/>
                <a:stretch>
                  <a:fillRect r="-940" b="-459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Rectangle 63"/>
              <p:cNvSpPr/>
              <p:nvPr/>
            </p:nvSpPr>
            <p:spPr>
              <a:xfrm>
                <a:off x="7411813" y="2894736"/>
                <a:ext cx="3250762" cy="52944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20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fr-FR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fr-FR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fr-FR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  <m:sSub>
                          <m:sSubPr>
                            <m:ctrlPr>
                              <a:rPr lang="fr-FR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fr-FR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fr-FR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p>
                            <m:r>
                              <a:rPr lang="fr-FR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fr-FR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fr-FR" sz="2000" b="0" i="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1,2</m:t>
                    </m:r>
                    <m:r>
                      <m:rPr>
                        <m:nor/>
                      </m:rPr>
                      <a:rPr lang="fr-FR" sz="2000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× </m:t>
                    </m:r>
                    <m:r>
                      <m:rPr>
                        <m:nor/>
                      </m:rPr>
                      <a:rPr lang="fr-FR" sz="2000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10</m:t>
                    </m:r>
                    <m:r>
                      <m:rPr>
                        <m:nor/>
                      </m:rPr>
                      <a:rPr lang="fr-FR" sz="2000" b="0" i="0" baseline="3000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5</m:t>
                    </m:r>
                  </m:oMath>
                </a14:m>
                <a:r>
                  <a:rPr lang="fr-FR" dirty="0"/>
                  <a:t> </a:t>
                </a:r>
                <a:r>
                  <a:rPr lang="fr-FR" dirty="0" smtClean="0"/>
                  <a:t>KN/m</a:t>
                </a:r>
                <a:endParaRPr lang="fr-FR" dirty="0"/>
              </a:p>
            </p:txBody>
          </p:sp>
        </mc:Choice>
        <mc:Fallback>
          <p:sp>
            <p:nvSpPr>
              <p:cNvPr id="64" name="Rectangle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1813" y="2894736"/>
                <a:ext cx="3250762" cy="529440"/>
              </a:xfrm>
              <a:prstGeom prst="rect">
                <a:avLst/>
              </a:prstGeom>
              <a:blipFill>
                <a:blip r:embed="rId5"/>
                <a:stretch>
                  <a:fillRect r="-938" b="-459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Rectangle 64"/>
              <p:cNvSpPr/>
              <p:nvPr/>
            </p:nvSpPr>
            <p:spPr>
              <a:xfrm>
                <a:off x="3986095" y="2894736"/>
                <a:ext cx="3250762" cy="52944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20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fr-FR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fr-FR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  <m:sSub>
                          <m:sSubPr>
                            <m:ctrlPr>
                              <a:rPr lang="fr-FR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fr-FR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fr-FR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p>
                            <m:r>
                              <a:rPr lang="fr-FR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fr-FR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fr-FR" sz="2000" b="0" i="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2,4</m:t>
                    </m:r>
                    <m:r>
                      <m:rPr>
                        <m:nor/>
                      </m:rPr>
                      <a:rPr lang="fr-FR" sz="2000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× </m:t>
                    </m:r>
                    <m:r>
                      <m:rPr>
                        <m:nor/>
                      </m:rPr>
                      <a:rPr lang="fr-FR" sz="2000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10</m:t>
                    </m:r>
                    <m:r>
                      <m:rPr>
                        <m:nor/>
                      </m:rPr>
                      <a:rPr lang="fr-FR" sz="2000" b="0" i="0" baseline="3000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5</m:t>
                    </m:r>
                  </m:oMath>
                </a14:m>
                <a:r>
                  <a:rPr lang="fr-FR" dirty="0" smtClean="0"/>
                  <a:t> </a:t>
                </a:r>
                <a:r>
                  <a:rPr lang="fr-FR" dirty="0"/>
                  <a:t>KN/m</a:t>
                </a:r>
                <a:endParaRPr lang="fr-FR" dirty="0"/>
              </a:p>
            </p:txBody>
          </p:sp>
        </mc:Choice>
        <mc:Fallback>
          <p:sp>
            <p:nvSpPr>
              <p:cNvPr id="65" name="Rectangle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6095" y="2894736"/>
                <a:ext cx="3250762" cy="529440"/>
              </a:xfrm>
              <a:prstGeom prst="rect">
                <a:avLst/>
              </a:prstGeom>
              <a:blipFill>
                <a:blip r:embed="rId6"/>
                <a:stretch>
                  <a:fillRect r="-938" b="-459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Rectangle 65"/>
              <p:cNvSpPr/>
              <p:nvPr/>
            </p:nvSpPr>
            <p:spPr>
              <a:xfrm>
                <a:off x="625408" y="3584243"/>
                <a:ext cx="3666517" cy="912494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</m:d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=1,2</m:t>
                      </m:r>
                      <m:r>
                        <m:rPr>
                          <m:nor/>
                        </m:rPr>
                        <a:rPr lang="fr-FR" sz="2000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</m:t>
                      </m:r>
                      <m:r>
                        <m:rPr>
                          <m:nor/>
                        </m:rPr>
                        <a:rPr lang="fr-FR" sz="2000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10</m:t>
                      </m:r>
                      <m:r>
                        <m:rPr>
                          <m:nor/>
                        </m:rPr>
                        <a:rPr lang="fr-FR" sz="2000" b="0" i="0" baseline="30000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5</m:t>
                      </m:r>
                      <m:d>
                        <m:dPr>
                          <m:begChr m:val="["/>
                          <m:endChr m:val="]"/>
                          <m:ctrlP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fr-FR" sz="20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fr-FR" sz="20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fr-FR" sz="20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sz="20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sz="2000" dirty="0"/>
              </a:p>
            </p:txBody>
          </p:sp>
        </mc:Choice>
        <mc:Fallback>
          <p:sp>
            <p:nvSpPr>
              <p:cNvPr id="66" name="Rectangle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408" y="3584243"/>
                <a:ext cx="3666517" cy="91249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7" name="Rectangle 66"/>
              <p:cNvSpPr/>
              <p:nvPr/>
            </p:nvSpPr>
            <p:spPr>
              <a:xfrm>
                <a:off x="4603480" y="3840435"/>
                <a:ext cx="2808333" cy="400110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fr-FR" sz="2000" b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Det</m:t>
                      </m:r>
                      <m:r>
                        <m:rPr>
                          <m:nor/>
                        </m:rPr>
                        <a:rPr lang="fr-FR" sz="2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d>
                        <m:dPr>
                          <m:ctrlPr>
                            <a:rPr lang="fr-FR" sz="20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e>
                          </m:d>
                          <m: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begChr m:val="["/>
                              <m:endChr m:val="]"/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</m:d>
                        </m:e>
                      </m:d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fr-FR" sz="2000" dirty="0"/>
              </a:p>
            </p:txBody>
          </p:sp>
        </mc:Choice>
        <mc:Fallback>
          <p:sp>
            <p:nvSpPr>
              <p:cNvPr id="6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480" y="3840435"/>
                <a:ext cx="2808333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8" name="Rectangle 67"/>
              <p:cNvSpPr/>
              <p:nvPr/>
            </p:nvSpPr>
            <p:spPr>
              <a:xfrm>
                <a:off x="625408" y="4650562"/>
                <a:ext cx="6252033" cy="912494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1,2</m:t>
                      </m:r>
                      <m:r>
                        <m:rPr>
                          <m:nor/>
                        </m:rPr>
                        <a:rPr lang="fr-FR" sz="2000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</m:t>
                      </m:r>
                      <m:r>
                        <m:rPr>
                          <m:nor/>
                        </m:rPr>
                        <a:rPr lang="fr-FR" sz="2000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10</m:t>
                      </m:r>
                      <m:r>
                        <m:rPr>
                          <m:nor/>
                        </m:rPr>
                        <a:rPr lang="fr-FR" sz="2000" b="0" i="0" baseline="30000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5</m:t>
                      </m:r>
                      <m:d>
                        <m:dPr>
                          <m:begChr m:val="["/>
                          <m:endChr m:val="]"/>
                          <m:ctrlP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fr-FR" sz="20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fr-FR" sz="20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fr-FR" sz="20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sz="20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fr-FR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fr-FR" sz="20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×200 × </m:t>
                      </m:r>
                      <m:r>
                        <m:rPr>
                          <m:nor/>
                        </m:rPr>
                        <a:rPr lang="fr-FR" sz="20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10</m:t>
                      </m:r>
                      <m:r>
                        <m:rPr>
                          <m:nor/>
                        </m:rPr>
                        <a:rPr lang="fr-FR" sz="2000" baseline="300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3</m:t>
                      </m:r>
                      <m:d>
                        <m:dPr>
                          <m:begChr m:val="["/>
                          <m:endChr m:val="]"/>
                          <m:ctrlP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1,5</m:t>
                                </m:r>
                              </m:e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sz="2000" dirty="0"/>
              </a:p>
            </p:txBody>
          </p:sp>
        </mc:Choice>
        <mc:Fallback>
          <p:sp>
            <p:nvSpPr>
              <p:cNvPr id="68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408" y="4650562"/>
                <a:ext cx="6252033" cy="91249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9" name="Rectangle 68"/>
              <p:cNvSpPr/>
              <p:nvPr/>
            </p:nvSpPr>
            <p:spPr>
              <a:xfrm>
                <a:off x="625407" y="5716881"/>
                <a:ext cx="10174195" cy="912494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fr-FR" sz="20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fr-FR" sz="20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fr-FR" sz="20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sz="20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fr-FR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fr-FR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d>
                        <m:dPr>
                          <m:begChr m:val="["/>
                          <m:endChr m:val="]"/>
                          <m:ctrlP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1,5</m:t>
                                </m:r>
                              </m:e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5−</m:t>
                                </m:r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3−</m:t>
                                </m:r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1,5</m:t>
                                </m:r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fr-FR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mr>
                          </m:m>
                        </m:e>
                      </m:d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𝑎𝑣𝑒𝑐</m:t>
                      </m:r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fr-FR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fr-FR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fr-FR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fr-FR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fr-FR" sz="2000" b="0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200</m:t>
                          </m:r>
                          <m:r>
                            <m:rPr>
                              <m:nor/>
                            </m:rPr>
                            <a:rPr lang="fr-FR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× </m:t>
                          </m:r>
                          <m:r>
                            <m:rPr>
                              <m:nor/>
                            </m:rPr>
                            <a:rPr lang="fr-FR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  <m:r>
                            <m:rPr>
                              <m:nor/>
                            </m:rPr>
                            <a:rPr lang="fr-FR" sz="2000" b="0" i="0" baseline="3000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fr-FR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fr-FR" sz="2000" b="0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,2</m:t>
                          </m:r>
                          <m:r>
                            <m:rPr>
                              <m:nor/>
                            </m:rPr>
                            <a:rPr lang="fr-FR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× </m:t>
                          </m:r>
                          <m:r>
                            <m:rPr>
                              <m:nor/>
                            </m:rPr>
                            <a:rPr lang="fr-FR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  <m:r>
                            <m:rPr>
                              <m:nor/>
                            </m:rPr>
                            <a:rPr lang="fr-FR" sz="2000" b="0" i="0" baseline="3000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fr-FR" sz="2000" dirty="0"/>
              </a:p>
            </p:txBody>
          </p:sp>
        </mc:Choice>
        <mc:Fallback>
          <p:sp>
            <p:nvSpPr>
              <p:cNvPr id="69" name="Rectangle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407" y="5716881"/>
                <a:ext cx="10174195" cy="91249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Rectangle 69"/>
              <p:cNvSpPr/>
              <p:nvPr/>
            </p:nvSpPr>
            <p:spPr>
              <a:xfrm>
                <a:off x="7918125" y="3824801"/>
                <a:ext cx="3192349" cy="40011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5,5</m:t>
                      </m:r>
                      <m:sSup>
                        <m:sSupPr>
                          <m:ctrlP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fr-FR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fr-F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7,5</m:t>
                      </m:r>
                      <m:r>
                        <a:rPr lang="fr-FR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fr-FR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  <m:r>
                        <a:rPr lang="fr-F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fr-FR" sz="2000" dirty="0"/>
              </a:p>
            </p:txBody>
          </p:sp>
        </mc:Choice>
        <mc:Fallback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8125" y="3824801"/>
                <a:ext cx="3192349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1" name="Rectangle 70"/>
              <p:cNvSpPr/>
              <p:nvPr/>
            </p:nvSpPr>
            <p:spPr>
              <a:xfrm>
                <a:off x="7282723" y="4496737"/>
                <a:ext cx="1325684" cy="40011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fr-F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fr-F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fr-F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fr-F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62</m:t>
                      </m:r>
                    </m:oMath>
                  </m:oMathPara>
                </a14:m>
                <a:endParaRPr lang="fr-FR" sz="2000" dirty="0"/>
              </a:p>
            </p:txBody>
          </p:sp>
        </mc:Choice>
        <mc:Fallback>
          <p:sp>
            <p:nvSpPr>
              <p:cNvPr id="71" name="Rectangle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2723" y="4496737"/>
                <a:ext cx="1325684" cy="4001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2" name="Rectangle 71"/>
              <p:cNvSpPr/>
              <p:nvPr/>
            </p:nvSpPr>
            <p:spPr>
              <a:xfrm>
                <a:off x="10273521" y="4474441"/>
                <a:ext cx="1325684" cy="40011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fr-F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fr-F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fr-F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fr-F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35</m:t>
                      </m:r>
                    </m:oMath>
                  </m:oMathPara>
                </a14:m>
                <a:endParaRPr lang="fr-FR" sz="2000" dirty="0"/>
              </a:p>
            </p:txBody>
          </p:sp>
        </mc:Choice>
        <mc:Fallback>
          <p:sp>
            <p:nvSpPr>
              <p:cNvPr id="72" name="Rectangle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3521" y="4474441"/>
                <a:ext cx="1325684" cy="4001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3" name="Rectangle 72"/>
              <p:cNvSpPr/>
              <p:nvPr/>
            </p:nvSpPr>
            <p:spPr>
              <a:xfrm>
                <a:off x="8760807" y="4474441"/>
                <a:ext cx="1331647" cy="40011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fr-F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fr-F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fr-F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fr-F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53</m:t>
                      </m:r>
                    </m:oMath>
                  </m:oMathPara>
                </a14:m>
                <a:endParaRPr lang="fr-FR" sz="2000" dirty="0"/>
              </a:p>
            </p:txBody>
          </p:sp>
        </mc:Choice>
        <mc:Fallback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0807" y="4474441"/>
                <a:ext cx="1331647" cy="40011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8096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8" grpId="0"/>
      <p:bldP spid="59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3255</TotalTime>
  <Words>2193</Words>
  <Application>Microsoft Office PowerPoint</Application>
  <PresentationFormat>Grand écran</PresentationFormat>
  <Paragraphs>119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Georgia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OUEJDI</dc:creator>
  <cp:lastModifiedBy>OUEJDI</cp:lastModifiedBy>
  <cp:revision>39</cp:revision>
  <dcterms:created xsi:type="dcterms:W3CDTF">2020-04-20T09:26:53Z</dcterms:created>
  <dcterms:modified xsi:type="dcterms:W3CDTF">2020-05-18T15:11:56Z</dcterms:modified>
</cp:coreProperties>
</file>