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57" r:id="rId3"/>
    <p:sldId id="262" r:id="rId4"/>
    <p:sldId id="290" r:id="rId5"/>
    <p:sldId id="291" r:id="rId6"/>
    <p:sldId id="259" r:id="rId7"/>
    <p:sldId id="278" r:id="rId8"/>
    <p:sldId id="277" r:id="rId9"/>
    <p:sldId id="260" r:id="rId10"/>
    <p:sldId id="261" r:id="rId11"/>
    <p:sldId id="263" r:id="rId12"/>
    <p:sldId id="285" r:id="rId13"/>
    <p:sldId id="264" r:id="rId14"/>
    <p:sldId id="286" r:id="rId15"/>
    <p:sldId id="265" r:id="rId16"/>
    <p:sldId id="266" r:id="rId17"/>
    <p:sldId id="287" r:id="rId18"/>
    <p:sldId id="267" r:id="rId19"/>
    <p:sldId id="276" r:id="rId20"/>
    <p:sldId id="279" r:id="rId21"/>
    <p:sldId id="292" r:id="rId22"/>
    <p:sldId id="268" r:id="rId23"/>
    <p:sldId id="288" r:id="rId24"/>
    <p:sldId id="293" r:id="rId25"/>
    <p:sldId id="298" r:id="rId26"/>
    <p:sldId id="294" r:id="rId27"/>
    <p:sldId id="295" r:id="rId28"/>
    <p:sldId id="308" r:id="rId29"/>
    <p:sldId id="296" r:id="rId30"/>
    <p:sldId id="297" r:id="rId31"/>
    <p:sldId id="299" r:id="rId32"/>
    <p:sldId id="300" r:id="rId33"/>
    <p:sldId id="301" r:id="rId34"/>
    <p:sldId id="302" r:id="rId35"/>
    <p:sldId id="303" r:id="rId36"/>
    <p:sldId id="304" r:id="rId37"/>
    <p:sldId id="305" r:id="rId38"/>
    <p:sldId id="306" r:id="rId39"/>
    <p:sldId id="307" r:id="rId40"/>
    <p:sldId id="269" r:id="rId41"/>
    <p:sldId id="280" r:id="rId42"/>
    <p:sldId id="270" r:id="rId43"/>
    <p:sldId id="289" r:id="rId44"/>
    <p:sldId id="281" r:id="rId45"/>
    <p:sldId id="271" r:id="rId46"/>
    <p:sldId id="282" r:id="rId47"/>
    <p:sldId id="272" r:id="rId48"/>
    <p:sldId id="273" r:id="rId49"/>
    <p:sldId id="274" r:id="rId50"/>
    <p:sldId id="283" r:id="rId51"/>
    <p:sldId id="275" r:id="rId5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94624" autoAdjust="0"/>
  </p:normalViewPr>
  <p:slideViewPr>
    <p:cSldViewPr>
      <p:cViewPr>
        <p:scale>
          <a:sx n="70" d="100"/>
          <a:sy n="70" d="100"/>
        </p:scale>
        <p:origin x="-1266" y="-6"/>
      </p:cViewPr>
      <p:guideLst>
        <p:guide orient="horz" pos="2160"/>
        <p:guide pos="2880"/>
      </p:guideLst>
    </p:cSldViewPr>
  </p:slideViewPr>
  <p:outlineViewPr>
    <p:cViewPr>
      <p:scale>
        <a:sx n="33" d="100"/>
        <a:sy n="33" d="100"/>
      </p:scale>
      <p:origin x="0" y="1238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877F8E-1D4E-47BC-8635-059656B9E31C}" type="datetimeFigureOut">
              <a:rPr lang="fr-FR" smtClean="0"/>
              <a:pPr/>
              <a:t>15/01/2021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F07E3-C7D2-47C7-91D0-DA4ED9419B2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55F07E3-C7D2-47C7-91D0-DA4ED9419B24}" type="slidenum">
              <a:rPr lang="fr-FR" smtClean="0"/>
              <a:pPr/>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55F07E3-C7D2-47C7-91D0-DA4ED9419B24}" type="slidenum">
              <a:rPr lang="fr-FR" smtClean="0"/>
              <a:pPr/>
              <a:t>45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D577568D-9EF5-4B6C-9BC9-27817B70EE62}" type="datetimeFigureOut">
              <a:rPr lang="fr-FR" smtClean="0"/>
              <a:pPr/>
              <a:t>15/01/2021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E7EC441A-8495-4553-A8E5-EA1315A9A04A}"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577568D-9EF5-4B6C-9BC9-27817B70EE62}" type="datetimeFigureOut">
              <a:rPr lang="fr-FR" smtClean="0"/>
              <a:pPr/>
              <a:t>15/01/2021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EC441A-8495-4553-A8E5-EA1315A9A04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577568D-9EF5-4B6C-9BC9-27817B70EE62}" type="datetimeFigureOut">
              <a:rPr lang="fr-FR" smtClean="0"/>
              <a:pPr/>
              <a:t>15/01/2021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EC441A-8495-4553-A8E5-EA1315A9A04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577568D-9EF5-4B6C-9BC9-27817B70EE62}" type="datetimeFigureOut">
              <a:rPr lang="fr-FR" smtClean="0"/>
              <a:pPr/>
              <a:t>15/01/2021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EC441A-8495-4553-A8E5-EA1315A9A04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D577568D-9EF5-4B6C-9BC9-27817B70EE62}" type="datetimeFigureOut">
              <a:rPr lang="fr-FR" smtClean="0"/>
              <a:pPr/>
              <a:t>15/01/2021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E7EC441A-8495-4553-A8E5-EA1315A9A04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577568D-9EF5-4B6C-9BC9-27817B70EE62}" type="datetimeFigureOut">
              <a:rPr lang="fr-FR" smtClean="0"/>
              <a:pPr/>
              <a:t>15/01/2021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EC441A-8495-4553-A8E5-EA1315A9A04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D577568D-9EF5-4B6C-9BC9-27817B70EE62}" type="datetimeFigureOut">
              <a:rPr lang="fr-FR" smtClean="0"/>
              <a:pPr/>
              <a:t>15/01/2021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7EC441A-8495-4553-A8E5-EA1315A9A04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D577568D-9EF5-4B6C-9BC9-27817B70EE62}" type="datetimeFigureOut">
              <a:rPr lang="fr-FR" smtClean="0"/>
              <a:pPr/>
              <a:t>15/01/2021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7EC441A-8495-4553-A8E5-EA1315A9A04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577568D-9EF5-4B6C-9BC9-27817B70EE62}" type="datetimeFigureOut">
              <a:rPr lang="fr-FR" smtClean="0"/>
              <a:pPr/>
              <a:t>15/01/2021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7EC441A-8495-4553-A8E5-EA1315A9A04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577568D-9EF5-4B6C-9BC9-27817B70EE62}" type="datetimeFigureOut">
              <a:rPr lang="fr-FR" smtClean="0"/>
              <a:pPr/>
              <a:t>15/01/2021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EC441A-8495-4553-A8E5-EA1315A9A04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D577568D-9EF5-4B6C-9BC9-27817B70EE62}" type="datetimeFigureOut">
              <a:rPr lang="fr-FR" smtClean="0"/>
              <a:pPr/>
              <a:t>15/01/2021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EC441A-8495-4553-A8E5-EA1315A9A04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577568D-9EF5-4B6C-9BC9-27817B70EE62}" type="datetimeFigureOut">
              <a:rPr lang="fr-FR" smtClean="0"/>
              <a:pPr/>
              <a:t>15/01/2021</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7EC441A-8495-4553-A8E5-EA1315A9A04A}"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685800"/>
            <a:ext cx="8458200" cy="3352800"/>
          </a:xfrm>
        </p:spPr>
        <p:txBody>
          <a:bodyPr>
            <a:noAutofit/>
          </a:bodyPr>
          <a:lstStyle/>
          <a:p>
            <a:pPr algn="ctr" rtl="1">
              <a:spcBef>
                <a:spcPts val="0"/>
              </a:spcBef>
            </a:pPr>
            <a:r>
              <a:rPr lang="ar-DZ" sz="1800" b="1" i="1" dirty="0" smtClean="0">
                <a:solidFill>
                  <a:schemeClr val="bg1"/>
                </a:solidFill>
                <a:latin typeface="Times New Roman" pitchFamily="18" charset="0"/>
                <a:cs typeface="Times New Roman" pitchFamily="18" charset="0"/>
              </a:rPr>
              <a:t>الجمهــورية الجزائــرية الديمقــراطية الشعبيـــة</a:t>
            </a:r>
            <a:endParaRPr lang="en-US" sz="1800" b="1" dirty="0" smtClean="0">
              <a:solidFill>
                <a:schemeClr val="bg1"/>
              </a:solidFill>
              <a:latin typeface="Times New Roman" pitchFamily="18" charset="0"/>
              <a:cs typeface="Times New Roman" pitchFamily="18" charset="0"/>
            </a:endParaRPr>
          </a:p>
          <a:p>
            <a:pPr algn="ctr">
              <a:spcBef>
                <a:spcPts val="0"/>
              </a:spcBef>
            </a:pPr>
            <a:r>
              <a:rPr lang="fr-FR" sz="1800" b="1" i="1" dirty="0" smtClean="0">
                <a:solidFill>
                  <a:schemeClr val="bg1"/>
                </a:solidFill>
                <a:latin typeface="Times New Roman" pitchFamily="18" charset="0"/>
                <a:cs typeface="Times New Roman" pitchFamily="18" charset="0"/>
              </a:rPr>
              <a:t>République Algérienne Démocratique et Populaire</a:t>
            </a:r>
            <a:endParaRPr lang="en-US" sz="1800" b="1" dirty="0" smtClean="0">
              <a:solidFill>
                <a:schemeClr val="bg1"/>
              </a:solidFill>
              <a:latin typeface="Times New Roman" pitchFamily="18" charset="0"/>
              <a:cs typeface="Times New Roman" pitchFamily="18" charset="0"/>
            </a:endParaRPr>
          </a:p>
          <a:p>
            <a:pPr algn="ctr">
              <a:spcBef>
                <a:spcPts val="0"/>
              </a:spcBef>
            </a:pPr>
            <a:r>
              <a:rPr lang="ar-DZ" sz="1800" b="1" dirty="0" smtClean="0">
                <a:solidFill>
                  <a:schemeClr val="bg1"/>
                </a:solidFill>
                <a:latin typeface="Times New Roman" pitchFamily="18" charset="0"/>
                <a:cs typeface="Times New Roman" pitchFamily="18" charset="0"/>
              </a:rPr>
              <a:t>وزارة التعليــم العــالي </a:t>
            </a:r>
            <a:r>
              <a:rPr lang="ar-DZ" sz="1800" b="1" dirty="0" err="1" smtClean="0">
                <a:solidFill>
                  <a:schemeClr val="bg1"/>
                </a:solidFill>
                <a:latin typeface="Times New Roman" pitchFamily="18" charset="0"/>
                <a:cs typeface="Times New Roman" pitchFamily="18" charset="0"/>
              </a:rPr>
              <a:t>و</a:t>
            </a:r>
            <a:r>
              <a:rPr lang="ar-DZ" sz="1800" b="1" dirty="0" smtClean="0">
                <a:solidFill>
                  <a:schemeClr val="bg1"/>
                </a:solidFill>
                <a:latin typeface="Times New Roman" pitchFamily="18" charset="0"/>
                <a:cs typeface="Times New Roman" pitchFamily="18" charset="0"/>
              </a:rPr>
              <a:t> البحــث العلمـي</a:t>
            </a:r>
            <a:endParaRPr lang="en-US" sz="1800" b="1" dirty="0" smtClean="0">
              <a:solidFill>
                <a:schemeClr val="bg1"/>
              </a:solidFill>
              <a:latin typeface="Times New Roman" pitchFamily="18" charset="0"/>
              <a:cs typeface="Times New Roman" pitchFamily="18" charset="0"/>
            </a:endParaRPr>
          </a:p>
          <a:p>
            <a:pPr algn="ctr">
              <a:spcBef>
                <a:spcPts val="0"/>
              </a:spcBef>
            </a:pPr>
            <a:r>
              <a:rPr lang="fr-FR" sz="1800" b="1" i="1" dirty="0" smtClean="0">
                <a:solidFill>
                  <a:schemeClr val="bg1"/>
                </a:solidFill>
                <a:latin typeface="Times New Roman" pitchFamily="18" charset="0"/>
                <a:cs typeface="Times New Roman" pitchFamily="18" charset="0"/>
              </a:rPr>
              <a:t>Ministère de l’Enseignement Supérieur et de la Recherche Scientifique</a:t>
            </a:r>
            <a:endParaRPr lang="en-US" sz="1800" b="1" dirty="0" smtClean="0">
              <a:solidFill>
                <a:schemeClr val="bg1"/>
              </a:solidFill>
              <a:latin typeface="Times New Roman" pitchFamily="18" charset="0"/>
              <a:cs typeface="Times New Roman" pitchFamily="18" charset="0"/>
            </a:endParaRPr>
          </a:p>
          <a:p>
            <a:pPr algn="ctr">
              <a:spcBef>
                <a:spcPts val="0"/>
              </a:spcBef>
            </a:pPr>
            <a:r>
              <a:rPr lang="ar-DZ" sz="1800" b="1" i="1" dirty="0" smtClean="0">
                <a:solidFill>
                  <a:schemeClr val="bg1"/>
                </a:solidFill>
                <a:latin typeface="Times New Roman" pitchFamily="18" charset="0"/>
                <a:cs typeface="Times New Roman" pitchFamily="18" charset="0"/>
              </a:rPr>
              <a:t>جــامعة محــمد </a:t>
            </a:r>
            <a:r>
              <a:rPr lang="ar-DZ" sz="1800" b="1" i="1" dirty="0" err="1" smtClean="0">
                <a:solidFill>
                  <a:schemeClr val="bg1"/>
                </a:solidFill>
                <a:latin typeface="Times New Roman" pitchFamily="18" charset="0"/>
                <a:cs typeface="Times New Roman" pitchFamily="18" charset="0"/>
              </a:rPr>
              <a:t>خيضــر</a:t>
            </a:r>
            <a:r>
              <a:rPr lang="ar-DZ" sz="1800" b="1" i="1" dirty="0" smtClean="0">
                <a:solidFill>
                  <a:schemeClr val="bg1"/>
                </a:solidFill>
                <a:latin typeface="Times New Roman" pitchFamily="18" charset="0"/>
                <a:cs typeface="Times New Roman" pitchFamily="18" charset="0"/>
              </a:rPr>
              <a:t> – بسكرة –</a:t>
            </a:r>
            <a:endParaRPr lang="en-US" sz="1800" b="1" dirty="0" smtClean="0">
              <a:solidFill>
                <a:schemeClr val="bg1"/>
              </a:solidFill>
              <a:latin typeface="Times New Roman" pitchFamily="18" charset="0"/>
              <a:cs typeface="Times New Roman" pitchFamily="18" charset="0"/>
            </a:endParaRPr>
          </a:p>
          <a:p>
            <a:pPr algn="ctr">
              <a:spcBef>
                <a:spcPts val="0"/>
              </a:spcBef>
            </a:pPr>
            <a:r>
              <a:rPr lang="ar-DZ" sz="1800" b="1" i="1" dirty="0" smtClean="0">
                <a:solidFill>
                  <a:schemeClr val="bg1"/>
                </a:solidFill>
                <a:latin typeface="Times New Roman" pitchFamily="18" charset="0"/>
                <a:cs typeface="Times New Roman" pitchFamily="18" charset="0"/>
              </a:rPr>
              <a:t>كــلية العلــوم الاقتصــادية </a:t>
            </a:r>
            <a:r>
              <a:rPr lang="ar-DZ" sz="1800" b="1" i="1" dirty="0" err="1" smtClean="0">
                <a:solidFill>
                  <a:schemeClr val="bg1"/>
                </a:solidFill>
                <a:latin typeface="Times New Roman" pitchFamily="18" charset="0"/>
                <a:cs typeface="Times New Roman" pitchFamily="18" charset="0"/>
              </a:rPr>
              <a:t>و</a:t>
            </a:r>
            <a:r>
              <a:rPr lang="ar-DZ" sz="1800" b="1" i="1" dirty="0" smtClean="0">
                <a:solidFill>
                  <a:schemeClr val="bg1"/>
                </a:solidFill>
                <a:latin typeface="Times New Roman" pitchFamily="18" charset="0"/>
                <a:cs typeface="Times New Roman" pitchFamily="18" charset="0"/>
              </a:rPr>
              <a:t> التجــارية </a:t>
            </a:r>
            <a:r>
              <a:rPr lang="ar-DZ" sz="1800" b="1" i="1" dirty="0" err="1" smtClean="0">
                <a:solidFill>
                  <a:schemeClr val="bg1"/>
                </a:solidFill>
                <a:latin typeface="Times New Roman" pitchFamily="18" charset="0"/>
                <a:cs typeface="Times New Roman" pitchFamily="18" charset="0"/>
              </a:rPr>
              <a:t>و</a:t>
            </a:r>
            <a:r>
              <a:rPr lang="ar-DZ" sz="1800" b="1" i="1" dirty="0" smtClean="0">
                <a:solidFill>
                  <a:schemeClr val="bg1"/>
                </a:solidFill>
                <a:latin typeface="Times New Roman" pitchFamily="18" charset="0"/>
                <a:cs typeface="Times New Roman" pitchFamily="18" charset="0"/>
              </a:rPr>
              <a:t> علــوم التسييــر</a:t>
            </a:r>
            <a:endParaRPr lang="en-US" sz="1800" b="1" dirty="0" smtClean="0">
              <a:solidFill>
                <a:schemeClr val="bg1"/>
              </a:solidFill>
              <a:latin typeface="Times New Roman" pitchFamily="18" charset="0"/>
              <a:cs typeface="Times New Roman" pitchFamily="18" charset="0"/>
            </a:endParaRPr>
          </a:p>
          <a:p>
            <a:pPr algn="ctr">
              <a:spcBef>
                <a:spcPts val="0"/>
              </a:spcBef>
            </a:pPr>
            <a:r>
              <a:rPr lang="ar-DZ" sz="1800" b="1" i="1" dirty="0" smtClean="0">
                <a:solidFill>
                  <a:schemeClr val="bg1"/>
                </a:solidFill>
                <a:latin typeface="Times New Roman" pitchFamily="18" charset="0"/>
                <a:cs typeface="Times New Roman" pitchFamily="18" charset="0"/>
              </a:rPr>
              <a:t>قسم العلوم التجارية</a:t>
            </a:r>
            <a:endParaRPr lang="en-US" sz="1800" b="1" dirty="0" smtClean="0">
              <a:solidFill>
                <a:schemeClr val="bg1"/>
              </a:solidFill>
              <a:latin typeface="Times New Roman" pitchFamily="18" charset="0"/>
              <a:cs typeface="Times New Roman" pitchFamily="18" charset="0"/>
            </a:endParaRPr>
          </a:p>
          <a:p>
            <a:pPr algn="ctr" rtl="1">
              <a:spcBef>
                <a:spcPts val="0"/>
              </a:spcBef>
            </a:pPr>
            <a:r>
              <a:rPr lang="ar-DZ" sz="1800" b="1" dirty="0" smtClean="0">
                <a:solidFill>
                  <a:schemeClr val="bg1"/>
                </a:solidFill>
                <a:latin typeface="Times New Roman" pitchFamily="18" charset="0"/>
                <a:ea typeface="Tahoma" pitchFamily="34" charset="0"/>
                <a:cs typeface="Times New Roman" pitchFamily="18" charset="0"/>
              </a:rPr>
              <a:t>سنة ثانية مالية وتجارة دولية</a:t>
            </a:r>
          </a:p>
          <a:p>
            <a:pPr algn="ctr" rtl="1">
              <a:spcBef>
                <a:spcPts val="0"/>
              </a:spcBef>
            </a:pPr>
            <a:r>
              <a:rPr lang="ar-DZ" sz="2800" b="1" dirty="0" smtClean="0">
                <a:solidFill>
                  <a:schemeClr val="bg1"/>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bg1"/>
                </a:solidFill>
                <a:latin typeface="Times New Roman" pitchFamily="18" charset="0"/>
                <a:cs typeface="Times New Roman" pitchFamily="18" charset="0"/>
              </a:rPr>
              <a:t>الموسم الجامعي: 2020/</a:t>
            </a:r>
            <a:r>
              <a:rPr lang="fr-FR" sz="2000" b="1" dirty="0" smtClean="0">
                <a:solidFill>
                  <a:schemeClr val="bg1"/>
                </a:solidFill>
                <a:latin typeface="Times New Roman" pitchFamily="18" charset="0"/>
                <a:cs typeface="Times New Roman" pitchFamily="18" charset="0"/>
              </a:rPr>
              <a:t>2021</a:t>
            </a:r>
            <a:endParaRPr lang="ar-DZ" b="1" dirty="0" smtClean="0">
              <a:solidFill>
                <a:schemeClr val="bg1"/>
              </a:solidFill>
              <a:latin typeface="Times New Roman" pitchFamily="18" charset="0"/>
              <a:cs typeface="Times New Roman" pitchFamily="18" charset="0"/>
            </a:endParaRPr>
          </a:p>
        </p:txBody>
      </p:sp>
      <p:grpSp>
        <p:nvGrpSpPr>
          <p:cNvPr id="5" name="Group 1"/>
          <p:cNvGrpSpPr>
            <a:grpSpLocks/>
          </p:cNvGrpSpPr>
          <p:nvPr/>
        </p:nvGrpSpPr>
        <p:grpSpPr bwMode="auto">
          <a:xfrm>
            <a:off x="457200" y="381000"/>
            <a:ext cx="989398" cy="1143000"/>
            <a:chOff x="4041" y="5842"/>
            <a:chExt cx="1056" cy="1375"/>
          </a:xfrm>
        </p:grpSpPr>
        <p:sp>
          <p:nvSpPr>
            <p:cNvPr id="6"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7"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9"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10" name="Group 1"/>
          <p:cNvGrpSpPr>
            <a:grpSpLocks/>
          </p:cNvGrpSpPr>
          <p:nvPr/>
        </p:nvGrpSpPr>
        <p:grpSpPr bwMode="auto">
          <a:xfrm>
            <a:off x="7620000" y="381000"/>
            <a:ext cx="989398" cy="1143000"/>
            <a:chOff x="4041" y="5842"/>
            <a:chExt cx="1056" cy="1375"/>
          </a:xfrm>
        </p:grpSpPr>
        <p:sp>
          <p:nvSpPr>
            <p:cNvPr id="11"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2"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4"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
        <p:nvSpPr>
          <p:cNvPr id="15" name="Rectangle 14"/>
          <p:cNvSpPr/>
          <p:nvPr/>
        </p:nvSpPr>
        <p:spPr>
          <a:xfrm>
            <a:off x="838200" y="4038600"/>
            <a:ext cx="7696200" cy="1717393"/>
          </a:xfrm>
          <a:prstGeom prst="rect">
            <a:avLst/>
          </a:prstGeom>
        </p:spPr>
        <p:txBody>
          <a:bodyPr wrap="square">
            <a:spAutoFit/>
          </a:bodyPr>
          <a:lstStyle/>
          <a:p>
            <a:pPr lvl="0" algn="ctr" rtl="1" fontAlgn="ctr">
              <a:spcBef>
                <a:spcPct val="20000"/>
              </a:spcBef>
              <a:buClr>
                <a:srgbClr val="F0A22E"/>
              </a:buClr>
              <a:buSzPct val="70000"/>
              <a:defRPr/>
            </a:pPr>
            <a:r>
              <a:rPr lang="ar-DZ" sz="2400" b="1" dirty="0">
                <a:solidFill>
                  <a:prstClr val="black"/>
                </a:solidFill>
                <a:latin typeface="Adobe Arabic" pitchFamily="18" charset="-78"/>
                <a:cs typeface="Adobe Arabic" pitchFamily="18" charset="-78"/>
              </a:rPr>
              <a:t>موضوع البحث:</a:t>
            </a:r>
          </a:p>
          <a:p>
            <a:pPr lvl="0" algn="ctr" rtl="1" fontAlgn="ctr">
              <a:spcBef>
                <a:spcPct val="20000"/>
              </a:spcBef>
              <a:buClr>
                <a:srgbClr val="F0A22E"/>
              </a:buClr>
              <a:buSzPct val="70000"/>
            </a:pPr>
            <a:r>
              <a:rPr lang="ar-DZ" sz="4400" b="1" dirty="0" smtClean="0">
                <a:solidFill>
                  <a:srgbClr val="C00000"/>
                </a:solidFill>
                <a:latin typeface="Adobe Arabic" pitchFamily="18" charset="-78"/>
                <a:cs typeface="Adobe Arabic" pitchFamily="18" charset="-78"/>
              </a:rPr>
              <a:t>مستندات النقل الدولي</a:t>
            </a:r>
            <a:endParaRPr lang="fr-FR" sz="4400" b="1" dirty="0" smtClean="0">
              <a:solidFill>
                <a:srgbClr val="C00000"/>
              </a:solidFill>
              <a:latin typeface="Adobe Arabic" pitchFamily="18" charset="-78"/>
              <a:cs typeface="Adobe Arabic" pitchFamily="18" charset="-78"/>
            </a:endParaRPr>
          </a:p>
          <a:p>
            <a:pPr lvl="0" algn="ctr" rtl="1" fontAlgn="ctr">
              <a:spcBef>
                <a:spcPct val="20000"/>
              </a:spcBef>
              <a:buClr>
                <a:srgbClr val="F0A22E"/>
              </a:buClr>
              <a:buSzPct val="70000"/>
            </a:pPr>
            <a:r>
              <a:rPr lang="fr-FR" sz="2400" b="1" dirty="0" smtClean="0">
                <a:solidFill>
                  <a:srgbClr val="C00000"/>
                </a:solidFill>
                <a:latin typeface="Adobe Arabic" pitchFamily="18" charset="-78"/>
                <a:cs typeface="Adobe Arabic" pitchFamily="18" charset="-78"/>
              </a:rPr>
              <a:t>Les documents du transport international</a:t>
            </a:r>
            <a:endParaRPr lang="fr-FR" sz="2400" b="1" dirty="0">
              <a:solidFill>
                <a:srgbClr val="C00000"/>
              </a:solidFill>
              <a:latin typeface="Adobe Arabic" pitchFamily="18" charset="-78"/>
              <a:cs typeface="Adobe Arabic" pitchFamily="18" charset="-78"/>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295400"/>
            <a:ext cx="8686800" cy="5181600"/>
          </a:xfrm>
        </p:spPr>
        <p:txBody>
          <a:bodyPr>
            <a:normAutofit/>
          </a:bodyPr>
          <a:lstStyle/>
          <a:p>
            <a:pPr marL="0" indent="0" algn="just" rtl="1">
              <a:buClr>
                <a:srgbClr val="FF0000"/>
              </a:buClr>
              <a:buSzPct val="80000"/>
              <a:buNone/>
            </a:pPr>
            <a:r>
              <a:rPr lang="ar-DZ" sz="3200" b="1" dirty="0" smtClean="0">
                <a:solidFill>
                  <a:srgbClr val="FF0000"/>
                </a:solidFill>
              </a:rPr>
              <a:t>أ. </a:t>
            </a:r>
            <a:r>
              <a:rPr lang="ar-SA" sz="3200" b="1" dirty="0" smtClean="0">
                <a:solidFill>
                  <a:srgbClr val="FF0000"/>
                </a:solidFill>
              </a:rPr>
              <a:t>أداة لإثبات عملية شحن البضاعة</a:t>
            </a:r>
            <a:r>
              <a:rPr lang="ar-DZ" sz="3200" b="1" dirty="0" smtClean="0">
                <a:solidFill>
                  <a:srgbClr val="FF0000"/>
                </a:solidFill>
              </a:rPr>
              <a:t>:</a:t>
            </a:r>
          </a:p>
          <a:p>
            <a:pPr marL="0" indent="0" algn="just" rtl="1">
              <a:buClr>
                <a:srgbClr val="FF0000"/>
              </a:buClr>
              <a:buSzPct val="80000"/>
              <a:buNone/>
            </a:pPr>
            <a:r>
              <a:rPr lang="ar-SA" b="1" dirty="0" smtClean="0">
                <a:solidFill>
                  <a:schemeClr val="bg1"/>
                </a:solidFill>
              </a:rPr>
              <a:t> </a:t>
            </a:r>
            <a:r>
              <a:rPr lang="ar-DZ" b="1" dirty="0" smtClean="0">
                <a:solidFill>
                  <a:schemeClr val="bg1"/>
                </a:solidFill>
              </a:rPr>
              <a:t>   </a:t>
            </a:r>
            <a:r>
              <a:rPr lang="ar-SA" b="1" dirty="0" smtClean="0">
                <a:solidFill>
                  <a:schemeClr val="bg1"/>
                </a:solidFill>
              </a:rPr>
              <a:t>يعتبر </a:t>
            </a:r>
            <a:r>
              <a:rPr lang="ar-DZ" b="1" dirty="0" smtClean="0">
                <a:solidFill>
                  <a:schemeClr val="bg1"/>
                </a:solidFill>
              </a:rPr>
              <a:t>سند الشحن </a:t>
            </a:r>
            <a:r>
              <a:rPr lang="ar-SA" b="1" dirty="0" smtClean="0">
                <a:solidFill>
                  <a:schemeClr val="bg1"/>
                </a:solidFill>
              </a:rPr>
              <a:t>اعترافا من ربان أو مالك السفينة بتسلم البضاعة على ظهر السفينة، يتضمن بيانا بمقدار البضاعة المشحونة وحالتها عند وضعها على ظهر السفينة</a:t>
            </a:r>
            <a:r>
              <a:rPr lang="ar-DZ" b="1" dirty="0" smtClean="0">
                <a:solidFill>
                  <a:schemeClr val="bg1"/>
                </a:solidFill>
              </a:rPr>
              <a:t>.</a:t>
            </a:r>
            <a:endParaRPr lang="fr-FR" b="1" dirty="0" smtClean="0">
              <a:solidFill>
                <a:schemeClr val="bg1"/>
              </a:solidFill>
            </a:endParaRPr>
          </a:p>
          <a:p>
            <a:pPr marL="0" indent="0" algn="just" rtl="1">
              <a:buClr>
                <a:srgbClr val="FF0000"/>
              </a:buClr>
              <a:buSzPct val="80000"/>
              <a:buNone/>
            </a:pPr>
            <a:r>
              <a:rPr lang="ar-DZ" sz="3200" b="1" dirty="0" smtClean="0">
                <a:solidFill>
                  <a:srgbClr val="FF0000"/>
                </a:solidFill>
              </a:rPr>
              <a:t>ب. </a:t>
            </a:r>
            <a:r>
              <a:rPr lang="ar-SA" sz="3200" b="1" dirty="0" smtClean="0">
                <a:solidFill>
                  <a:srgbClr val="FF0000"/>
                </a:solidFill>
              </a:rPr>
              <a:t>دليل لإثبات عقد النقل البحري</a:t>
            </a:r>
            <a:r>
              <a:rPr lang="ar-DZ" sz="3200" b="1" dirty="0" smtClean="0">
                <a:solidFill>
                  <a:srgbClr val="FF0000"/>
                </a:solidFill>
              </a:rPr>
              <a:t>: </a:t>
            </a:r>
          </a:p>
          <a:p>
            <a:pPr marL="0" indent="0" algn="just" rtl="1">
              <a:buClr>
                <a:srgbClr val="FF0000"/>
              </a:buClr>
              <a:buSzPct val="80000"/>
              <a:buNone/>
            </a:pPr>
            <a:r>
              <a:rPr lang="ar-DZ" b="1" dirty="0" smtClean="0">
                <a:solidFill>
                  <a:schemeClr val="bg1"/>
                </a:solidFill>
              </a:rPr>
              <a:t>    </a:t>
            </a:r>
            <a:r>
              <a:rPr lang="ar-SA" b="1" dirty="0" smtClean="0">
                <a:solidFill>
                  <a:schemeClr val="bg1"/>
                </a:solidFill>
              </a:rPr>
              <a:t>م</a:t>
            </a:r>
            <a:r>
              <a:rPr lang="ar-DZ" b="1" dirty="0" smtClean="0">
                <a:solidFill>
                  <a:schemeClr val="bg1"/>
                </a:solidFill>
              </a:rPr>
              <a:t>ع</a:t>
            </a:r>
            <a:r>
              <a:rPr lang="ar-SA" b="1" dirty="0" smtClean="0">
                <a:solidFill>
                  <a:schemeClr val="bg1"/>
                </a:solidFill>
              </a:rPr>
              <a:t> أن عقد النقل البحري للبضائع من العقود الرضائية، </a:t>
            </a:r>
            <a:r>
              <a:rPr lang="ar-SA" b="1" dirty="0" err="1" smtClean="0">
                <a:solidFill>
                  <a:schemeClr val="bg1"/>
                </a:solidFill>
              </a:rPr>
              <a:t>إ</a:t>
            </a:r>
            <a:r>
              <a:rPr lang="ar-DZ" b="1" dirty="0" smtClean="0">
                <a:solidFill>
                  <a:schemeClr val="bg1"/>
                </a:solidFill>
              </a:rPr>
              <a:t>لا </a:t>
            </a:r>
            <a:r>
              <a:rPr lang="ar-DZ" b="1" dirty="0" err="1" smtClean="0">
                <a:solidFill>
                  <a:schemeClr val="bg1"/>
                </a:solidFill>
              </a:rPr>
              <a:t>أ</a:t>
            </a:r>
            <a:r>
              <a:rPr lang="ar-SA" b="1" dirty="0" smtClean="0">
                <a:solidFill>
                  <a:schemeClr val="bg1"/>
                </a:solidFill>
              </a:rPr>
              <a:t>ن القانون يلزم إثباته بالكتابة</a:t>
            </a:r>
            <a:r>
              <a:rPr lang="ar-DZ" b="1" dirty="0" smtClean="0">
                <a:solidFill>
                  <a:schemeClr val="bg1"/>
                </a:solidFill>
              </a:rPr>
              <a:t>،</a:t>
            </a:r>
            <a:r>
              <a:rPr lang="ar-SA" b="1" dirty="0" smtClean="0">
                <a:solidFill>
                  <a:schemeClr val="bg1"/>
                </a:solidFill>
              </a:rPr>
              <a:t> وذلك بتحرير </a:t>
            </a:r>
            <a:r>
              <a:rPr lang="ar-DZ" b="1" dirty="0" smtClean="0">
                <a:solidFill>
                  <a:schemeClr val="bg1"/>
                </a:solidFill>
              </a:rPr>
              <a:t>سند </a:t>
            </a:r>
            <a:r>
              <a:rPr lang="ar-SA" b="1" dirty="0" smtClean="0">
                <a:solidFill>
                  <a:schemeClr val="bg1"/>
                </a:solidFill>
              </a:rPr>
              <a:t>الشحن</a:t>
            </a:r>
            <a:r>
              <a:rPr lang="fr-FR" b="1" dirty="0" smtClean="0">
                <a:solidFill>
                  <a:schemeClr val="bg1"/>
                </a:solidFill>
              </a:rPr>
              <a:t>.</a:t>
            </a:r>
          </a:p>
          <a:p>
            <a:pPr marL="0" indent="0" algn="just" rtl="1">
              <a:buClr>
                <a:srgbClr val="FF0000"/>
              </a:buClr>
              <a:buSzPct val="80000"/>
              <a:buNone/>
            </a:pPr>
            <a:r>
              <a:rPr lang="ar-DZ" sz="3200" b="1" dirty="0" smtClean="0">
                <a:solidFill>
                  <a:srgbClr val="FF0000"/>
                </a:solidFill>
              </a:rPr>
              <a:t>ج. </a:t>
            </a:r>
            <a:r>
              <a:rPr lang="ar-SA" sz="3200" b="1" dirty="0" smtClean="0">
                <a:solidFill>
                  <a:srgbClr val="FF0000"/>
                </a:solidFill>
              </a:rPr>
              <a:t>يمثل ملكية البضاعة المشحونة ويقوم مقامها</a:t>
            </a:r>
            <a:r>
              <a:rPr lang="ar-DZ" sz="3200" b="1" dirty="0" smtClean="0">
                <a:solidFill>
                  <a:srgbClr val="FF0000"/>
                </a:solidFill>
              </a:rPr>
              <a:t>:</a:t>
            </a:r>
          </a:p>
          <a:p>
            <a:pPr marL="0" indent="0" algn="just" rtl="1">
              <a:buClr>
                <a:srgbClr val="FF0000"/>
              </a:buClr>
              <a:buSzPct val="80000"/>
              <a:buNone/>
            </a:pPr>
            <a:r>
              <a:rPr lang="ar-DZ" b="1" dirty="0" smtClean="0">
                <a:solidFill>
                  <a:schemeClr val="bg1"/>
                </a:solidFill>
              </a:rPr>
              <a:t>    </a:t>
            </a:r>
            <a:r>
              <a:rPr lang="ar-SA" b="1" dirty="0" smtClean="0">
                <a:solidFill>
                  <a:schemeClr val="bg1"/>
                </a:solidFill>
              </a:rPr>
              <a:t>يعتبر حامل سند الشحن بحكم الحائز للبضاعة، ويترتب على ذلك إمكانية بيع أو رهن البضاعة وهي في البحر</a:t>
            </a:r>
            <a:r>
              <a:rPr lang="fr-FR" b="1" dirty="0" smtClean="0">
                <a:solidFill>
                  <a:schemeClr val="bg1"/>
                </a:solidFill>
              </a:rPr>
              <a:t>.</a:t>
            </a:r>
          </a:p>
          <a:p>
            <a:pPr algn="r" rtl="1">
              <a:buClr>
                <a:srgbClr val="FF0000"/>
              </a:buClr>
              <a:buSzPct val="80000"/>
              <a:buNone/>
            </a:pPr>
            <a:endParaRPr lang="fr-FR" dirty="0"/>
          </a:p>
        </p:txBody>
      </p:sp>
      <p:sp>
        <p:nvSpPr>
          <p:cNvPr id="4" name="Rectangle 3"/>
          <p:cNvSpPr/>
          <p:nvPr/>
        </p:nvSpPr>
        <p:spPr>
          <a:xfrm>
            <a:off x="5105400" y="533400"/>
            <a:ext cx="3610284" cy="646331"/>
          </a:xfrm>
          <a:prstGeom prst="rect">
            <a:avLst/>
          </a:prstGeom>
        </p:spPr>
        <p:txBody>
          <a:bodyPr wrap="none">
            <a:spAutoFit/>
          </a:bodyPr>
          <a:lstStyle/>
          <a:p>
            <a:r>
              <a:rPr lang="ar-DZ" sz="3600" b="1" dirty="0" smtClean="0">
                <a:solidFill>
                  <a:srgbClr val="FF0000"/>
                </a:solidFill>
              </a:rPr>
              <a:t>4. </a:t>
            </a:r>
            <a:r>
              <a:rPr lang="ar-SA" sz="3600" b="1" dirty="0" smtClean="0">
                <a:solidFill>
                  <a:srgbClr val="FF0000"/>
                </a:solidFill>
              </a:rPr>
              <a:t>وظائف سند الشحن</a:t>
            </a:r>
            <a:r>
              <a:rPr lang="ar-DZ" sz="3600" b="1" dirty="0" smtClean="0">
                <a:solidFill>
                  <a:srgbClr val="FF0000"/>
                </a:solidFill>
              </a:rPr>
              <a:t>:</a:t>
            </a:r>
            <a:endParaRPr lang="fr-FR" sz="3600" b="1" dirty="0"/>
          </a:p>
        </p:txBody>
      </p:sp>
    </p:spTree>
  </p:cSld>
  <p:clrMapOvr>
    <a:masterClrMapping/>
  </p:clrMapOvr>
  <p:transition>
    <p:blind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2667000"/>
            <a:ext cx="8382000" cy="685800"/>
          </a:xfrm>
        </p:spPr>
        <p:txBody>
          <a:bodyPr>
            <a:normAutofit/>
          </a:bodyPr>
          <a:lstStyle/>
          <a:p>
            <a:pPr marL="6350" indent="-6350" algn="just" rtl="1">
              <a:buClr>
                <a:srgbClr val="C00000"/>
              </a:buClr>
              <a:buSzPct val="100000"/>
              <a:buNone/>
            </a:pPr>
            <a:r>
              <a:rPr lang="ar-DZ" sz="3000" b="1" dirty="0" smtClean="0">
                <a:solidFill>
                  <a:srgbClr val="FF0000"/>
                </a:solidFill>
              </a:rPr>
              <a:t>أ. </a:t>
            </a:r>
            <a:r>
              <a:rPr lang="ar-SA" sz="3000" b="1" dirty="0" smtClean="0">
                <a:solidFill>
                  <a:srgbClr val="FF0000"/>
                </a:solidFill>
              </a:rPr>
              <a:t>النسبة </a:t>
            </a:r>
            <a:r>
              <a:rPr lang="ar-SA" sz="3000" b="1" dirty="0" err="1" smtClean="0">
                <a:solidFill>
                  <a:srgbClr val="FF0000"/>
                </a:solidFill>
              </a:rPr>
              <a:t>لطر</a:t>
            </a:r>
            <a:r>
              <a:rPr lang="ar-DZ" sz="3000" b="1" dirty="0" smtClean="0">
                <a:solidFill>
                  <a:srgbClr val="FF0000"/>
                </a:solidFill>
              </a:rPr>
              <a:t>في</a:t>
            </a:r>
            <a:r>
              <a:rPr lang="ar-SA" sz="3000" b="1" dirty="0" smtClean="0">
                <a:solidFill>
                  <a:srgbClr val="FF0000"/>
                </a:solidFill>
              </a:rPr>
              <a:t> السند </a:t>
            </a:r>
            <a:r>
              <a:rPr lang="ar-DZ" sz="3000" b="1" dirty="0" smtClean="0">
                <a:solidFill>
                  <a:srgbClr val="FF0000"/>
                </a:solidFill>
              </a:rPr>
              <a:t>(</a:t>
            </a:r>
            <a:r>
              <a:rPr lang="ar-SA" sz="3000" b="1" dirty="0" smtClean="0">
                <a:solidFill>
                  <a:srgbClr val="FF0000"/>
                </a:solidFill>
              </a:rPr>
              <a:t>الناقل والشاحن</a:t>
            </a:r>
            <a:r>
              <a:rPr lang="ar-DZ" sz="3000" b="1" dirty="0" smtClean="0">
                <a:solidFill>
                  <a:srgbClr val="FF0000"/>
                </a:solidFill>
              </a:rPr>
              <a:t>)</a:t>
            </a:r>
            <a:r>
              <a:rPr lang="ar-SA" sz="3000" b="1" dirty="0" smtClean="0">
                <a:solidFill>
                  <a:srgbClr val="FF0000"/>
                </a:solidFill>
              </a:rPr>
              <a:t>: </a:t>
            </a:r>
            <a:endParaRPr lang="ar-DZ" sz="3000" b="1" dirty="0" smtClean="0">
              <a:solidFill>
                <a:srgbClr val="FF0000"/>
              </a:solidFill>
            </a:endParaRPr>
          </a:p>
          <a:p>
            <a:endParaRPr lang="fr-FR" dirty="0"/>
          </a:p>
        </p:txBody>
      </p:sp>
      <p:sp>
        <p:nvSpPr>
          <p:cNvPr id="4" name="Rectangle 3"/>
          <p:cNvSpPr/>
          <p:nvPr/>
        </p:nvSpPr>
        <p:spPr>
          <a:xfrm>
            <a:off x="2514600" y="533400"/>
            <a:ext cx="6160661" cy="646331"/>
          </a:xfrm>
          <a:prstGeom prst="rect">
            <a:avLst/>
          </a:prstGeom>
        </p:spPr>
        <p:txBody>
          <a:bodyPr wrap="none">
            <a:spAutoFit/>
          </a:bodyPr>
          <a:lstStyle/>
          <a:p>
            <a:r>
              <a:rPr lang="ar-DZ" sz="3600" b="1" dirty="0" smtClean="0">
                <a:solidFill>
                  <a:srgbClr val="FF0000"/>
                </a:solidFill>
              </a:rPr>
              <a:t>4. </a:t>
            </a:r>
            <a:r>
              <a:rPr lang="ar-SA" sz="3600" b="1" dirty="0" smtClean="0">
                <a:solidFill>
                  <a:srgbClr val="FF0000"/>
                </a:solidFill>
              </a:rPr>
              <a:t>قوة أو حجية سند الشحن في الإثبات: </a:t>
            </a:r>
            <a:endParaRPr lang="fr-FR" sz="3600" b="1" dirty="0">
              <a:solidFill>
                <a:srgbClr val="FF0000"/>
              </a:solidFill>
            </a:endParaRPr>
          </a:p>
        </p:txBody>
      </p:sp>
      <p:sp>
        <p:nvSpPr>
          <p:cNvPr id="5" name="Rectangle 4"/>
          <p:cNvSpPr/>
          <p:nvPr/>
        </p:nvSpPr>
        <p:spPr>
          <a:xfrm>
            <a:off x="381000" y="1524000"/>
            <a:ext cx="8305800" cy="954107"/>
          </a:xfrm>
          <a:prstGeom prst="rect">
            <a:avLst/>
          </a:prstGeom>
        </p:spPr>
        <p:txBody>
          <a:bodyPr wrap="square">
            <a:spAutoFit/>
          </a:bodyPr>
          <a:lstStyle/>
          <a:p>
            <a:pPr algn="just" rtl="1"/>
            <a:r>
              <a:rPr lang="ar-DZ" sz="2800" b="1" dirty="0" smtClean="0">
                <a:solidFill>
                  <a:schemeClr val="bg1"/>
                </a:solidFill>
              </a:rPr>
              <a:t>    </a:t>
            </a:r>
            <a:r>
              <a:rPr lang="ar-SA" sz="2800" b="1" dirty="0" smtClean="0">
                <a:solidFill>
                  <a:schemeClr val="bg1"/>
                </a:solidFill>
              </a:rPr>
              <a:t>يعتبر سند الشحن حجة في إثبات البيانات التي يشتمل عليها، وذلك بين الناقل والشاحن، وبالنسبة إلى الغير:</a:t>
            </a:r>
            <a:endParaRPr lang="fr-FR" sz="2800" dirty="0"/>
          </a:p>
        </p:txBody>
      </p:sp>
      <p:sp>
        <p:nvSpPr>
          <p:cNvPr id="6" name="Espace réservé du contenu 2"/>
          <p:cNvSpPr txBox="1">
            <a:spLocks/>
          </p:cNvSpPr>
          <p:nvPr/>
        </p:nvSpPr>
        <p:spPr>
          <a:xfrm>
            <a:off x="381000" y="3581400"/>
            <a:ext cx="8382000" cy="2514600"/>
          </a:xfrm>
          <a:prstGeom prst="rect">
            <a:avLst/>
          </a:prstGeom>
        </p:spPr>
        <p:txBody>
          <a:bodyPr vert="horz">
            <a:normAutofit/>
          </a:bodyPr>
          <a:lstStyle/>
          <a:p>
            <a:pPr marL="6350" marR="0" lvl="0" indent="-6350" algn="just" defTabSz="914400" rtl="1" eaLnBrk="1" fontAlgn="auto" latinLnBrk="0" hangingPunct="1">
              <a:lnSpc>
                <a:spcPct val="100000"/>
              </a:lnSpc>
              <a:spcBef>
                <a:spcPct val="20000"/>
              </a:spcBef>
              <a:spcAft>
                <a:spcPts val="0"/>
              </a:spcAft>
              <a:buClr>
                <a:srgbClr val="C00000"/>
              </a:buClr>
              <a:buSzPct val="100000"/>
              <a:buFont typeface="Wingdings 2"/>
              <a:buNone/>
              <a:tabLst/>
              <a:defRPr/>
            </a:pPr>
            <a:r>
              <a:rPr kumimoji="0" lang="ar-DZ" sz="3000" b="1" i="0" u="none" strike="noStrike" kern="1200" cap="none" spc="0" normalizeH="0" baseline="0" noProof="0" dirty="0" smtClean="0">
                <a:ln>
                  <a:noFill/>
                </a:ln>
                <a:solidFill>
                  <a:schemeClr val="bg1"/>
                </a:solidFill>
                <a:effectLst/>
                <a:uLnTx/>
                <a:uFillTx/>
                <a:latin typeface="+mn-lt"/>
                <a:ea typeface="+mn-ea"/>
                <a:cs typeface="+mn-cs"/>
              </a:rPr>
              <a:t>    </a:t>
            </a:r>
            <a:r>
              <a:rPr kumimoji="0" lang="ar-SA" sz="3000" b="1" i="0" u="none" strike="noStrike" kern="1200" cap="none" spc="0" normalizeH="0" baseline="0" noProof="0" dirty="0" smtClean="0">
                <a:ln>
                  <a:noFill/>
                </a:ln>
                <a:solidFill>
                  <a:schemeClr val="bg1"/>
                </a:solidFill>
                <a:effectLst/>
                <a:uLnTx/>
                <a:uFillTx/>
                <a:latin typeface="+mn-lt"/>
                <a:ea typeface="+mn-ea"/>
                <a:cs typeface="+mn-cs"/>
              </a:rPr>
              <a:t>الأصل أن سند الشحن يكون حجة بينهما في إثبات البيانات التي يشتمل عليها، ولكن هذه الحجية ليست مطلقة، حيث أنها قابلة لإثبات العكس، بالكتابة أو ما يقوم مقامها، </a:t>
            </a:r>
            <a:r>
              <a:rPr kumimoji="0" lang="ar-DZ" sz="3000" b="1" i="0" u="none" strike="noStrike" kern="1200" cap="none" spc="0" normalizeH="0" baseline="0" noProof="0" dirty="0" smtClean="0">
                <a:ln>
                  <a:noFill/>
                </a:ln>
                <a:solidFill>
                  <a:schemeClr val="bg1"/>
                </a:solidFill>
                <a:effectLst/>
                <a:uLnTx/>
                <a:uFillTx/>
                <a:latin typeface="+mn-lt"/>
                <a:ea typeface="+mn-ea"/>
                <a:cs typeface="+mn-cs"/>
              </a:rPr>
              <a:t>مثل </a:t>
            </a:r>
            <a:r>
              <a:rPr kumimoji="0" lang="ar-SA" sz="3000" b="1" i="0" u="none" strike="noStrike" kern="1200" cap="none" spc="0" normalizeH="0" baseline="0" noProof="0" dirty="0" smtClean="0">
                <a:ln>
                  <a:noFill/>
                </a:ln>
                <a:solidFill>
                  <a:schemeClr val="bg1"/>
                </a:solidFill>
                <a:effectLst/>
                <a:uLnTx/>
                <a:uFillTx/>
                <a:latin typeface="+mn-lt"/>
                <a:ea typeface="+mn-ea"/>
                <a:cs typeface="+mn-cs"/>
              </a:rPr>
              <a:t>: </a:t>
            </a:r>
            <a:r>
              <a:rPr kumimoji="0" lang="ar-SA" sz="3000" b="1" i="0" u="none" strike="noStrike" kern="1200" cap="none" spc="0" normalizeH="0" baseline="0" noProof="0" dirty="0" smtClean="0">
                <a:ln>
                  <a:noFill/>
                </a:ln>
                <a:solidFill>
                  <a:srgbClr val="FF0000"/>
                </a:solidFill>
                <a:effectLst/>
                <a:uLnTx/>
                <a:uFillTx/>
                <a:latin typeface="+mn-lt"/>
                <a:ea typeface="+mn-ea"/>
                <a:cs typeface="+mn-cs"/>
              </a:rPr>
              <a:t>خطاب الضمان </a:t>
            </a:r>
            <a:r>
              <a:rPr kumimoji="0" lang="ar-SA" sz="3000" b="1" i="0" u="none" strike="noStrike" kern="1200" cap="none" spc="0" normalizeH="0" baseline="0" noProof="0" dirty="0" smtClean="0">
                <a:ln>
                  <a:noFill/>
                </a:ln>
                <a:solidFill>
                  <a:schemeClr val="bg1"/>
                </a:solidFill>
                <a:effectLst/>
                <a:uLnTx/>
                <a:uFillTx/>
                <a:latin typeface="+mn-lt"/>
                <a:ea typeface="+mn-ea"/>
                <a:cs typeface="+mn-cs"/>
              </a:rPr>
              <a:t>الذي يقدمه الشاحن إلى الناقل مقابل حصوله من الناقل</a:t>
            </a:r>
            <a:r>
              <a:rPr kumimoji="0" lang="ar-DZ" sz="3000" b="1" i="0" u="none" strike="noStrike" kern="1200" cap="none" spc="0" normalizeH="0" baseline="0" noProof="0" dirty="0" smtClean="0">
                <a:ln>
                  <a:noFill/>
                </a:ln>
                <a:solidFill>
                  <a:schemeClr val="bg1"/>
                </a:solidFill>
                <a:effectLst/>
                <a:uLnTx/>
                <a:uFillTx/>
                <a:latin typeface="+mn-lt"/>
                <a:ea typeface="+mn-ea"/>
                <a:cs typeface="+mn-cs"/>
              </a:rPr>
              <a:t> </a:t>
            </a:r>
            <a:r>
              <a:rPr kumimoji="0" lang="ar-SA" sz="3000" b="1" i="0" u="none" strike="noStrike" kern="1200" cap="none" spc="0" normalizeH="0" baseline="0" noProof="0" dirty="0" smtClean="0">
                <a:ln>
                  <a:noFill/>
                </a:ln>
                <a:solidFill>
                  <a:schemeClr val="bg1"/>
                </a:solidFill>
                <a:effectLst/>
                <a:uLnTx/>
                <a:uFillTx/>
                <a:latin typeface="+mn-lt"/>
                <a:ea typeface="+mn-ea"/>
                <a:cs typeface="+mn-cs"/>
              </a:rPr>
              <a:t>على سند شحن نظيف. </a:t>
            </a:r>
            <a:endParaRPr kumimoji="0" lang="ar-DZ" sz="3000" b="1" i="0" u="none" strike="noStrike" kern="1200" cap="none" spc="0" normalizeH="0" baseline="0" noProof="0" dirty="0" smtClean="0">
              <a:ln>
                <a:noFill/>
              </a:ln>
              <a:solidFill>
                <a:schemeClr val="bg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343400"/>
            <a:ext cx="8610600" cy="1815882"/>
          </a:xfrm>
          <a:prstGeom prst="rect">
            <a:avLst/>
          </a:prstGeom>
        </p:spPr>
        <p:txBody>
          <a:bodyPr wrap="square">
            <a:spAutoFit/>
          </a:bodyPr>
          <a:lstStyle/>
          <a:p>
            <a:pPr algn="just" rtl="1"/>
            <a:r>
              <a:rPr lang="ar-DZ" sz="2800" b="1" dirty="0" smtClean="0">
                <a:solidFill>
                  <a:schemeClr val="bg1"/>
                </a:solidFill>
              </a:rPr>
              <a:t>    إن </a:t>
            </a:r>
            <a:r>
              <a:rPr lang="ar-SA" sz="2800" b="1" dirty="0" smtClean="0">
                <a:solidFill>
                  <a:schemeClr val="bg1"/>
                </a:solidFill>
              </a:rPr>
              <a:t>الهدف من جعل </a:t>
            </a:r>
            <a:r>
              <a:rPr lang="ar-SA" sz="2800" b="1" dirty="0" smtClean="0">
                <a:solidFill>
                  <a:srgbClr val="FF0000"/>
                </a:solidFill>
              </a:rPr>
              <a:t>قوة سند الشحن مطلقة </a:t>
            </a:r>
            <a:r>
              <a:rPr lang="ar-SA" sz="2800" b="1" dirty="0" smtClean="0">
                <a:solidFill>
                  <a:schemeClr val="bg1"/>
                </a:solidFill>
              </a:rPr>
              <a:t>في العلاقة بين الناقل والغير، هو لتدعيم الثقة به، الأمر الذي سيمكن الشاحن من نقله للغير، عند بيع البضاعة إليه دون صعوبات قد يواجهها، فيما لو لم تكن له هذه القيمة في الإثبات</a:t>
            </a:r>
            <a:r>
              <a:rPr lang="fr-FR" sz="2800" b="1" dirty="0" smtClean="0">
                <a:solidFill>
                  <a:schemeClr val="bg1"/>
                </a:solidFill>
              </a:rPr>
              <a:t>.</a:t>
            </a:r>
            <a:endParaRPr lang="fr-FR" sz="2800" dirty="0"/>
          </a:p>
        </p:txBody>
      </p:sp>
      <p:sp>
        <p:nvSpPr>
          <p:cNvPr id="5" name="Rectangle 4"/>
          <p:cNvSpPr/>
          <p:nvPr/>
        </p:nvSpPr>
        <p:spPr>
          <a:xfrm>
            <a:off x="7391400" y="3657600"/>
            <a:ext cx="1313180" cy="584775"/>
          </a:xfrm>
          <a:prstGeom prst="rect">
            <a:avLst/>
          </a:prstGeom>
        </p:spPr>
        <p:txBody>
          <a:bodyPr wrap="none">
            <a:spAutoFit/>
          </a:bodyPr>
          <a:lstStyle/>
          <a:p>
            <a:r>
              <a:rPr lang="ar-DZ" sz="3200" b="1" dirty="0" smtClean="0">
                <a:solidFill>
                  <a:srgbClr val="FF0000"/>
                </a:solidFill>
              </a:rPr>
              <a:t>ملاحظة:</a:t>
            </a:r>
            <a:endParaRPr lang="fr-FR" sz="3200" dirty="0"/>
          </a:p>
        </p:txBody>
      </p:sp>
      <p:sp>
        <p:nvSpPr>
          <p:cNvPr id="6" name="Espace réservé du contenu 2"/>
          <p:cNvSpPr>
            <a:spLocks noGrp="1"/>
          </p:cNvSpPr>
          <p:nvPr>
            <p:ph idx="1"/>
          </p:nvPr>
        </p:nvSpPr>
        <p:spPr>
          <a:xfrm>
            <a:off x="228600" y="1143000"/>
            <a:ext cx="8610600" cy="2438400"/>
          </a:xfrm>
        </p:spPr>
        <p:txBody>
          <a:bodyPr>
            <a:normAutofit lnSpcReduction="10000"/>
          </a:bodyPr>
          <a:lstStyle/>
          <a:p>
            <a:pPr marL="6350" lvl="0" indent="-6350" algn="just" rtl="1">
              <a:buNone/>
            </a:pPr>
            <a:r>
              <a:rPr lang="ar-SA" sz="3000" b="1" dirty="0" smtClean="0">
                <a:solidFill>
                  <a:srgbClr val="FF0000"/>
                </a:solidFill>
              </a:rPr>
              <a:t>للغير (المرسل إليه وشركة التأمين): </a:t>
            </a:r>
            <a:endParaRPr lang="ar-DZ" sz="3000" b="1" dirty="0" smtClean="0">
              <a:solidFill>
                <a:srgbClr val="FF0000"/>
              </a:solidFill>
            </a:endParaRPr>
          </a:p>
          <a:p>
            <a:pPr marL="6350" indent="-6350" algn="just" rtl="1">
              <a:buClr>
                <a:srgbClr val="C00000"/>
              </a:buClr>
              <a:buSzPct val="100000"/>
              <a:buNone/>
            </a:pPr>
            <a:r>
              <a:rPr lang="ar-DZ" sz="3000" b="1" dirty="0" smtClean="0">
                <a:solidFill>
                  <a:srgbClr val="C00000"/>
                </a:solidFill>
              </a:rPr>
              <a:t>   </a:t>
            </a:r>
            <a:r>
              <a:rPr lang="ar-SA" sz="3000" b="1" dirty="0" smtClean="0">
                <a:solidFill>
                  <a:schemeClr val="bg1"/>
                </a:solidFill>
              </a:rPr>
              <a:t>البيانات الواردة في سند الشحن لها حجية مطلقة في الإثبات لصالح الغير، مع تمسك هذا الغير لمصلحته في مواجهة أطراف السند، أي الشاحن والناقل، وللغير إثبات العكس بكل طرق الإثبات بما في ذلك القرائن والبينة.</a:t>
            </a:r>
            <a:endParaRPr lang="fr-FR" sz="3000" b="1" dirty="0" smtClean="0">
              <a:solidFill>
                <a:schemeClr val="bg1"/>
              </a:solidFill>
            </a:endParaRPr>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8438"/>
            <a:ext cx="8229600" cy="715962"/>
          </a:xfrm>
        </p:spPr>
        <p:txBody>
          <a:bodyPr>
            <a:normAutofit/>
          </a:bodyPr>
          <a:lstStyle/>
          <a:p>
            <a:pPr algn="r" rtl="1"/>
            <a:r>
              <a:rPr lang="ar-DZ" sz="4000" dirty="0" smtClean="0">
                <a:solidFill>
                  <a:srgbClr val="FF0000"/>
                </a:solidFill>
                <a:effectLst/>
                <a:latin typeface="+mn-lt"/>
                <a:ea typeface="+mn-ea"/>
                <a:cs typeface="+mn-cs"/>
              </a:rPr>
              <a:t>5. </a:t>
            </a:r>
            <a:r>
              <a:rPr lang="ar-SA" sz="4000" dirty="0" smtClean="0">
                <a:solidFill>
                  <a:srgbClr val="FF0000"/>
                </a:solidFill>
                <a:effectLst/>
                <a:latin typeface="+mn-lt"/>
                <a:ea typeface="+mn-ea"/>
                <a:cs typeface="+mn-cs"/>
              </a:rPr>
              <a:t>أشكال سند الشحن: </a:t>
            </a:r>
            <a:endParaRPr lang="fr-FR" sz="4000" dirty="0">
              <a:solidFill>
                <a:srgbClr val="FF0000"/>
              </a:solidFill>
              <a:effectLst/>
              <a:latin typeface="+mn-lt"/>
              <a:ea typeface="+mn-ea"/>
              <a:cs typeface="+mn-cs"/>
            </a:endParaRPr>
          </a:p>
        </p:txBody>
      </p:sp>
      <p:sp>
        <p:nvSpPr>
          <p:cNvPr id="3" name="Espace réservé du contenu 2"/>
          <p:cNvSpPr>
            <a:spLocks noGrp="1"/>
          </p:cNvSpPr>
          <p:nvPr>
            <p:ph idx="1"/>
          </p:nvPr>
        </p:nvSpPr>
        <p:spPr>
          <a:xfrm>
            <a:off x="228600" y="1219200"/>
            <a:ext cx="8686800" cy="685800"/>
          </a:xfrm>
        </p:spPr>
        <p:txBody>
          <a:bodyPr>
            <a:normAutofit/>
          </a:bodyPr>
          <a:lstStyle/>
          <a:p>
            <a:pPr marL="0" lvl="0" indent="0" algn="just" rtl="1">
              <a:buNone/>
            </a:pPr>
            <a:r>
              <a:rPr lang="ar-DZ" sz="3200" b="1" dirty="0" smtClean="0">
                <a:solidFill>
                  <a:srgbClr val="FF0000"/>
                </a:solidFill>
              </a:rPr>
              <a:t>أ. </a:t>
            </a:r>
            <a:r>
              <a:rPr lang="ar-SA" sz="3200" b="1" dirty="0" smtClean="0">
                <a:solidFill>
                  <a:srgbClr val="FF0000"/>
                </a:solidFill>
              </a:rPr>
              <a:t>سندات الشحن من حيث طريقة </a:t>
            </a:r>
            <a:r>
              <a:rPr lang="ar-DZ" sz="3200" b="1" dirty="0" smtClean="0">
                <a:solidFill>
                  <a:srgbClr val="FF0000"/>
                </a:solidFill>
              </a:rPr>
              <a:t>ال</a:t>
            </a:r>
            <a:r>
              <a:rPr lang="ar-SA" sz="3200" b="1" dirty="0" smtClean="0">
                <a:solidFill>
                  <a:srgbClr val="FF0000"/>
                </a:solidFill>
              </a:rPr>
              <a:t>تداول</a:t>
            </a:r>
            <a:r>
              <a:rPr lang="ar-DZ" sz="3200" b="1" dirty="0" smtClean="0">
                <a:solidFill>
                  <a:srgbClr val="FF0000"/>
                </a:solidFill>
              </a:rPr>
              <a:t>:</a:t>
            </a:r>
            <a:endParaRPr lang="fr-FR" sz="3200" b="1" dirty="0" smtClean="0">
              <a:solidFill>
                <a:srgbClr val="FF0000"/>
              </a:solidFill>
            </a:endParaRPr>
          </a:p>
          <a:p>
            <a:pPr marL="0" indent="0" algn="just" rtl="1">
              <a:buNone/>
            </a:pPr>
            <a:endParaRPr lang="fr-FR" sz="2400" b="1" dirty="0">
              <a:solidFill>
                <a:schemeClr val="bg1"/>
              </a:solidFill>
            </a:endParaRPr>
          </a:p>
        </p:txBody>
      </p:sp>
      <p:sp>
        <p:nvSpPr>
          <p:cNvPr id="4" name="Espace réservé du contenu 2"/>
          <p:cNvSpPr txBox="1">
            <a:spLocks/>
          </p:cNvSpPr>
          <p:nvPr/>
        </p:nvSpPr>
        <p:spPr>
          <a:xfrm>
            <a:off x="304800" y="2286000"/>
            <a:ext cx="8534400" cy="685800"/>
          </a:xfrm>
          <a:prstGeom prst="rect">
            <a:avLst/>
          </a:prstGeom>
        </p:spPr>
        <p:txBody>
          <a:bodyPr vert="horz">
            <a:normAutofit/>
          </a:bodyPr>
          <a:lstStyle/>
          <a:p>
            <a:pPr marR="0" lvl="0" algn="just" defTabSz="914400" rtl="1" eaLnBrk="1" fontAlgn="auto" latinLnBrk="0" hangingPunct="1">
              <a:lnSpc>
                <a:spcPct val="100000"/>
              </a:lnSpc>
              <a:spcBef>
                <a:spcPct val="20000"/>
              </a:spcBef>
              <a:spcAft>
                <a:spcPts val="0"/>
              </a:spcAft>
              <a:buClr>
                <a:srgbClr val="FF0000"/>
              </a:buClr>
              <a:buSzPct val="80000"/>
              <a:buFont typeface="+mj-lt"/>
              <a:buAutoNum type="arabicPeriod"/>
              <a:tabLst/>
              <a:defRPr/>
            </a:pPr>
            <a:r>
              <a:rPr kumimoji="0" lang="ar-DZ" sz="2800" b="1" i="0" u="none" strike="noStrike" kern="1200" cap="none" spc="0" normalizeH="0" baseline="0" noProof="0" dirty="0" smtClean="0">
                <a:ln>
                  <a:noFill/>
                </a:ln>
                <a:solidFill>
                  <a:srgbClr val="C00000"/>
                </a:solidFill>
                <a:effectLst/>
                <a:uLnTx/>
                <a:uFillTx/>
                <a:latin typeface="+mn-lt"/>
                <a:ea typeface="+mn-ea"/>
                <a:cs typeface="+mn-cs"/>
              </a:rPr>
              <a:t> </a:t>
            </a:r>
            <a:r>
              <a:rPr kumimoji="0" lang="ar-SA" sz="2800" b="1" i="0" u="none" strike="noStrike" kern="1200" cap="none" spc="0" normalizeH="0" baseline="0" noProof="0" dirty="0" smtClean="0">
                <a:ln>
                  <a:noFill/>
                </a:ln>
                <a:solidFill>
                  <a:srgbClr val="C00000"/>
                </a:solidFill>
                <a:effectLst/>
                <a:uLnTx/>
                <a:uFillTx/>
                <a:latin typeface="+mn-lt"/>
                <a:ea typeface="+mn-ea"/>
                <a:cs typeface="+mn-cs"/>
              </a:rPr>
              <a:t>سند الشحن </a:t>
            </a:r>
            <a:r>
              <a:rPr kumimoji="0" lang="ar-SA" sz="2800" b="1" i="0" u="none" strike="noStrike" kern="1200" cap="none" spc="0" normalizeH="0" baseline="0" noProof="0" dirty="0" err="1" smtClean="0">
                <a:ln>
                  <a:noFill/>
                </a:ln>
                <a:solidFill>
                  <a:srgbClr val="C00000"/>
                </a:solidFill>
                <a:effectLst/>
                <a:uLnTx/>
                <a:uFillTx/>
                <a:latin typeface="+mn-lt"/>
                <a:ea typeface="+mn-ea"/>
                <a:cs typeface="+mn-cs"/>
              </a:rPr>
              <a:t>الإسمي</a:t>
            </a:r>
            <a:r>
              <a:rPr kumimoji="0" lang="ar-SA" sz="2800" b="1" i="0" u="none" strike="noStrike" kern="1200" cap="none" spc="0" normalizeH="0" baseline="0" noProof="0" dirty="0" smtClean="0">
                <a:ln>
                  <a:noFill/>
                </a:ln>
                <a:solidFill>
                  <a:srgbClr val="C00000"/>
                </a:solidFill>
                <a:effectLst/>
                <a:uLnTx/>
                <a:uFillTx/>
                <a:latin typeface="+mn-lt"/>
                <a:ea typeface="+mn-ea"/>
                <a:cs typeface="+mn-cs"/>
              </a:rPr>
              <a:t>: </a:t>
            </a:r>
            <a:endParaRPr kumimoji="0" lang="ar-DZ" sz="2800" b="1" i="0" u="none" strike="noStrike" kern="1200" cap="none" spc="0" normalizeH="0" baseline="0" noProof="0" dirty="0" smtClean="0">
              <a:ln>
                <a:noFill/>
              </a:ln>
              <a:solidFill>
                <a:srgbClr val="C00000"/>
              </a:solidFill>
              <a:effectLst/>
              <a:uLnTx/>
              <a:uFillTx/>
              <a:latin typeface="+mn-lt"/>
              <a:ea typeface="+mn-ea"/>
              <a:cs typeface="+mn-cs"/>
            </a:endParaRP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2800" b="1" i="0" u="none" strike="noStrike" kern="1200" cap="none" spc="0" normalizeH="0" baseline="0" noProof="0" dirty="0">
              <a:ln>
                <a:noFill/>
              </a:ln>
              <a:solidFill>
                <a:schemeClr val="bg1"/>
              </a:solidFill>
              <a:effectLst/>
              <a:uLnTx/>
              <a:uFillTx/>
              <a:latin typeface="+mn-lt"/>
              <a:ea typeface="+mn-ea"/>
              <a:cs typeface="+mn-cs"/>
            </a:endParaRPr>
          </a:p>
        </p:txBody>
      </p:sp>
      <p:sp>
        <p:nvSpPr>
          <p:cNvPr id="5" name="Espace réservé du contenu 2"/>
          <p:cNvSpPr txBox="1">
            <a:spLocks/>
          </p:cNvSpPr>
          <p:nvPr/>
        </p:nvSpPr>
        <p:spPr>
          <a:xfrm>
            <a:off x="304800" y="3200400"/>
            <a:ext cx="8534400" cy="1981200"/>
          </a:xfrm>
          <a:prstGeom prst="rect">
            <a:avLst/>
          </a:prstGeom>
        </p:spPr>
        <p:txBody>
          <a:bodyPr vert="horz">
            <a:normAutofit/>
          </a:bodyPr>
          <a:lstStyle/>
          <a:p>
            <a:pPr marR="0" lvl="0" algn="just" defTabSz="914400" rtl="1" eaLnBrk="1" fontAlgn="auto" latinLnBrk="0" hangingPunct="1">
              <a:lnSpc>
                <a:spcPct val="100000"/>
              </a:lnSpc>
              <a:spcBef>
                <a:spcPct val="20000"/>
              </a:spcBef>
              <a:spcAft>
                <a:spcPts val="0"/>
              </a:spcAft>
              <a:buClr>
                <a:srgbClr val="FF0000"/>
              </a:buClr>
              <a:buSzPct val="80000"/>
              <a:tabLst/>
              <a:defRPr/>
            </a:pPr>
            <a:r>
              <a:rPr kumimoji="0" lang="ar-DZ" sz="2800" b="1" i="0" u="none" strike="noStrike" kern="1200" cap="none" spc="0" normalizeH="0" baseline="0" noProof="0" dirty="0" smtClean="0">
                <a:ln>
                  <a:noFill/>
                </a:ln>
                <a:solidFill>
                  <a:schemeClr val="bg1"/>
                </a:solidFill>
                <a:effectLst/>
                <a:uLnTx/>
                <a:uFillTx/>
                <a:latin typeface="+mn-lt"/>
                <a:ea typeface="+mn-ea"/>
                <a:cs typeface="+mn-cs"/>
              </a:rPr>
              <a:t>    </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يصدر باسم شخص معين، لا يتمتع غير هذا الشخص بالصفة القانونية اللازمة لإمكان المطالبة بتسليم البضاعة من قبل الناقل، ولا يتخذ سند الشحن هذا الشكل عادة إلا إذا كان الشاحن أو المرسل إليه شخصا واحدا، إلا أنه يجوز انتقاله للغير.</a:t>
            </a:r>
            <a:endParaRPr kumimoji="0" lang="fr-FR" sz="28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28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split orient="vert"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28600" y="457200"/>
            <a:ext cx="8610600" cy="2057400"/>
          </a:xfrm>
        </p:spPr>
        <p:txBody>
          <a:bodyPr>
            <a:normAutofit/>
          </a:bodyPr>
          <a:lstStyle/>
          <a:p>
            <a:pPr marL="0" lvl="0" indent="0" algn="just" rtl="1">
              <a:buNone/>
            </a:pPr>
            <a:r>
              <a:rPr lang="ar-DZ" b="1" dirty="0" smtClean="0">
                <a:solidFill>
                  <a:srgbClr val="C00000"/>
                </a:solidFill>
              </a:rPr>
              <a:t>2. </a:t>
            </a:r>
            <a:r>
              <a:rPr lang="ar-SA" b="1" dirty="0" smtClean="0">
                <a:solidFill>
                  <a:srgbClr val="C00000"/>
                </a:solidFill>
              </a:rPr>
              <a:t>سند الشحن </a:t>
            </a:r>
            <a:r>
              <a:rPr lang="ar-SA" b="1" dirty="0" err="1" smtClean="0">
                <a:solidFill>
                  <a:srgbClr val="C00000"/>
                </a:solidFill>
              </a:rPr>
              <a:t>الإذني</a:t>
            </a:r>
            <a:r>
              <a:rPr lang="ar-SA" b="1" dirty="0" smtClean="0">
                <a:solidFill>
                  <a:srgbClr val="C00000"/>
                </a:solidFill>
              </a:rPr>
              <a:t> (لأمر): </a:t>
            </a:r>
            <a:endParaRPr lang="ar-DZ" b="1" dirty="0" smtClean="0">
              <a:solidFill>
                <a:srgbClr val="C00000"/>
              </a:solidFill>
            </a:endParaRPr>
          </a:p>
          <a:p>
            <a:pPr marL="0" lvl="0" indent="0" algn="just" rtl="1">
              <a:buNone/>
            </a:pPr>
            <a:r>
              <a:rPr lang="ar-SA" b="1" dirty="0" smtClean="0">
                <a:solidFill>
                  <a:schemeClr val="bg1"/>
                </a:solidFill>
              </a:rPr>
              <a:t>يصدر لأمر أو لإذن شخص معين (لأمر الشاحن أو المرسل إليه)، يمكن تداوله بطريقة التظهير، شأنه شأن الكمبيالة أو الشيك لأمر، </a:t>
            </a:r>
            <a:r>
              <a:rPr lang="ar-DZ" b="1" dirty="0" smtClean="0">
                <a:solidFill>
                  <a:schemeClr val="bg1"/>
                </a:solidFill>
              </a:rPr>
              <a:t>أي </a:t>
            </a:r>
            <a:r>
              <a:rPr lang="ar-SA" b="1" dirty="0" smtClean="0">
                <a:solidFill>
                  <a:schemeClr val="bg1"/>
                </a:solidFill>
              </a:rPr>
              <a:t>ينتقل الحق الذي يمثله سند الشحن إلى المظهر إليه</a:t>
            </a:r>
            <a:r>
              <a:rPr lang="ar-DZ" b="1" dirty="0" smtClean="0">
                <a:solidFill>
                  <a:schemeClr val="bg1"/>
                </a:solidFill>
              </a:rPr>
              <a:t>.</a:t>
            </a:r>
          </a:p>
          <a:p>
            <a:pPr marL="0" indent="0" algn="just" rtl="1">
              <a:buNone/>
            </a:pPr>
            <a:endParaRPr lang="fr-FR" b="1" dirty="0">
              <a:solidFill>
                <a:schemeClr val="bg1"/>
              </a:solidFill>
            </a:endParaRPr>
          </a:p>
        </p:txBody>
      </p:sp>
      <p:sp>
        <p:nvSpPr>
          <p:cNvPr id="5" name="Espace réservé du contenu 2"/>
          <p:cNvSpPr txBox="1">
            <a:spLocks/>
          </p:cNvSpPr>
          <p:nvPr/>
        </p:nvSpPr>
        <p:spPr>
          <a:xfrm>
            <a:off x="228600" y="2743200"/>
            <a:ext cx="8610600" cy="23622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2"/>
              <a:buNone/>
              <a:tabLst/>
              <a:defRPr/>
            </a:pPr>
            <a:r>
              <a:rPr kumimoji="0" lang="ar-DZ" sz="2800" b="1" i="0" u="none" strike="noStrike" kern="1200" cap="none" spc="0" normalizeH="0" baseline="0" noProof="0" dirty="0" smtClean="0">
                <a:ln>
                  <a:noFill/>
                </a:ln>
                <a:solidFill>
                  <a:srgbClr val="C00000"/>
                </a:solidFill>
                <a:effectLst/>
                <a:uLnTx/>
                <a:uFillTx/>
                <a:latin typeface="+mn-lt"/>
                <a:ea typeface="+mn-ea"/>
                <a:cs typeface="+mn-cs"/>
              </a:rPr>
              <a:t>3. </a:t>
            </a:r>
            <a:r>
              <a:rPr kumimoji="0" lang="ar-SA" sz="2800" b="1" i="0" u="none" strike="noStrike" kern="1200" cap="none" spc="0" normalizeH="0" baseline="0" noProof="0" dirty="0" smtClean="0">
                <a:ln>
                  <a:noFill/>
                </a:ln>
                <a:solidFill>
                  <a:srgbClr val="C00000"/>
                </a:solidFill>
                <a:effectLst/>
                <a:uLnTx/>
                <a:uFillTx/>
                <a:latin typeface="+mn-lt"/>
                <a:ea typeface="+mn-ea"/>
                <a:cs typeface="+mn-cs"/>
              </a:rPr>
              <a:t>سند الشحن لحامله: </a:t>
            </a:r>
            <a:endParaRPr kumimoji="0" lang="ar-DZ" sz="2800" b="1" i="0" u="none" strike="noStrike" kern="1200" cap="none" spc="0" normalizeH="0" baseline="0" noProof="0" dirty="0" smtClean="0">
              <a:ln>
                <a:noFill/>
              </a:ln>
              <a:solidFill>
                <a:srgbClr val="C00000"/>
              </a:solidFill>
              <a:effectLst/>
              <a:uLnTx/>
              <a:uFillTx/>
              <a:latin typeface="+mn-lt"/>
              <a:ea typeface="+mn-ea"/>
              <a:cs typeface="+mn-cs"/>
            </a:endParaRPr>
          </a:p>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2"/>
              <a:buNone/>
              <a:tabLst/>
              <a:defRPr/>
            </a:pPr>
            <a:r>
              <a:rPr kumimoji="0" lang="ar-DZ" sz="2800" b="1" i="0" u="none" strike="noStrike" kern="1200" cap="none" spc="0" normalizeH="0" baseline="0" noProof="0" dirty="0" smtClean="0">
                <a:ln>
                  <a:noFill/>
                </a:ln>
                <a:solidFill>
                  <a:srgbClr val="C00000"/>
                </a:solidFill>
                <a:effectLst/>
                <a:uLnTx/>
                <a:uFillTx/>
                <a:latin typeface="+mn-lt"/>
                <a:ea typeface="+mn-ea"/>
                <a:cs typeface="+mn-cs"/>
              </a:rPr>
              <a:t>     </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لا يصدر لأمر شخص معين، وإنما يذكر فيه أنه لحامله، يكون السند قابلا للتداول بمجرد التسليم، يعتبر حامل السند صاحب الحق في استلام البضاعة، يتعين على الربان تسليم البضاعة إلى الشخص الذي يبرز إليه سند الشحن</a:t>
            </a:r>
            <a:r>
              <a:rPr kumimoji="0" lang="ar-DZ" sz="2800" b="1" i="0" u="none" strike="noStrike" kern="1200" cap="none" spc="0" normalizeH="0" baseline="0" noProof="0" dirty="0" smtClean="0">
                <a:ln>
                  <a:noFill/>
                </a:ln>
                <a:solidFill>
                  <a:schemeClr val="bg1"/>
                </a:solidFill>
                <a:effectLst/>
                <a:uLnTx/>
                <a:uFillTx/>
                <a:latin typeface="+mn-lt"/>
                <a:ea typeface="+mn-ea"/>
                <a:cs typeface="+mn-cs"/>
              </a:rPr>
              <a:t>.</a:t>
            </a: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2800" b="1" i="0" u="none" strike="noStrike" kern="1200" cap="none" spc="0" normalizeH="0" baseline="0" noProof="0" dirty="0">
              <a:ln>
                <a:noFill/>
              </a:ln>
              <a:solidFill>
                <a:schemeClr val="bg1"/>
              </a:solidFill>
              <a:effectLst/>
              <a:uLnTx/>
              <a:uFillTx/>
              <a:latin typeface="+mn-lt"/>
              <a:ea typeface="+mn-ea"/>
              <a:cs typeface="+mn-cs"/>
            </a:endParaRPr>
          </a:p>
        </p:txBody>
      </p:sp>
      <p:sp>
        <p:nvSpPr>
          <p:cNvPr id="6" name="Espace réservé du contenu 2"/>
          <p:cNvSpPr txBox="1">
            <a:spLocks/>
          </p:cNvSpPr>
          <p:nvPr/>
        </p:nvSpPr>
        <p:spPr>
          <a:xfrm>
            <a:off x="228600" y="2743200"/>
            <a:ext cx="8610600" cy="2438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2"/>
              <a:buNone/>
              <a:tabLst/>
              <a:defRPr/>
            </a:pPr>
            <a:r>
              <a:rPr kumimoji="0" lang="ar-DZ" sz="2800" b="1" i="0" u="none" strike="noStrike" kern="1200" cap="none" spc="0" normalizeH="0" baseline="0" noProof="0" dirty="0" smtClean="0">
                <a:ln>
                  <a:noFill/>
                </a:ln>
                <a:solidFill>
                  <a:srgbClr val="C00000"/>
                </a:solidFill>
                <a:effectLst/>
                <a:uLnTx/>
                <a:uFillTx/>
                <a:latin typeface="+mn-lt"/>
                <a:ea typeface="+mn-ea"/>
                <a:cs typeface="+mn-cs"/>
              </a:rPr>
              <a:t>3. </a:t>
            </a:r>
            <a:r>
              <a:rPr kumimoji="0" lang="ar-SA" sz="2800" b="1" i="0" u="none" strike="noStrike" kern="1200" cap="none" spc="0" normalizeH="0" baseline="0" noProof="0" dirty="0" smtClean="0">
                <a:ln>
                  <a:noFill/>
                </a:ln>
                <a:solidFill>
                  <a:srgbClr val="C00000"/>
                </a:solidFill>
                <a:effectLst/>
                <a:uLnTx/>
                <a:uFillTx/>
                <a:latin typeface="+mn-lt"/>
                <a:ea typeface="+mn-ea"/>
                <a:cs typeface="+mn-cs"/>
              </a:rPr>
              <a:t>سند الشحن لحامله: </a:t>
            </a:r>
            <a:endParaRPr kumimoji="0" lang="ar-DZ" sz="2800" b="1" i="0" u="none" strike="noStrike" kern="1200" cap="none" spc="0" normalizeH="0" baseline="0" noProof="0" dirty="0" smtClean="0">
              <a:ln>
                <a:noFill/>
              </a:ln>
              <a:solidFill>
                <a:srgbClr val="C00000"/>
              </a:solidFill>
              <a:effectLst/>
              <a:uLnTx/>
              <a:uFillTx/>
              <a:latin typeface="+mn-lt"/>
              <a:ea typeface="+mn-ea"/>
              <a:cs typeface="+mn-cs"/>
            </a:endParaRPr>
          </a:p>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2"/>
              <a:buNone/>
              <a:tabLst/>
              <a:defRPr/>
            </a:pPr>
            <a:r>
              <a:rPr kumimoji="0" lang="ar-DZ" sz="2800" b="1" i="0" u="none" strike="noStrike" kern="1200" cap="none" spc="0" normalizeH="0" baseline="0" noProof="0" dirty="0" smtClean="0">
                <a:ln>
                  <a:noFill/>
                </a:ln>
                <a:solidFill>
                  <a:srgbClr val="C00000"/>
                </a:solidFill>
                <a:effectLst/>
                <a:uLnTx/>
                <a:uFillTx/>
                <a:latin typeface="+mn-lt"/>
                <a:ea typeface="+mn-ea"/>
                <a:cs typeface="+mn-cs"/>
              </a:rPr>
              <a:t>     </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لا يصدر لأمر شخص معين، وإنما يذكر فيه أنه لحامله، يكون السند قابلا للتداول بمجرد التسليم، يعتبر حامل السند صاحب الحق في استلام البضاعة، يتعين على الربان تسليم البضاعة إلى الشخص الذي يبرز إليه سند الشحن</a:t>
            </a:r>
            <a:endParaRPr kumimoji="0" lang="ar-DZ" sz="28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2800" b="1" i="0" u="none" strike="noStrike" kern="1200" cap="none" spc="0" normalizeH="0" baseline="0" noProof="0" dirty="0">
              <a:ln>
                <a:noFill/>
              </a:ln>
              <a:solidFill>
                <a:schemeClr val="bg1"/>
              </a:solidFill>
              <a:effectLst/>
              <a:uLnTx/>
              <a:uFillTx/>
              <a:latin typeface="+mn-lt"/>
              <a:ea typeface="+mn-ea"/>
              <a:cs typeface="+mn-cs"/>
            </a:endParaRPr>
          </a:p>
        </p:txBody>
      </p:sp>
      <p:sp>
        <p:nvSpPr>
          <p:cNvPr id="7" name="Espace réservé du contenu 2"/>
          <p:cNvSpPr txBox="1">
            <a:spLocks/>
          </p:cNvSpPr>
          <p:nvPr/>
        </p:nvSpPr>
        <p:spPr>
          <a:xfrm>
            <a:off x="228600" y="5410200"/>
            <a:ext cx="8610600" cy="11430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mn-lt"/>
                <a:ea typeface="+mn-ea"/>
                <a:cs typeface="+mn-cs"/>
              </a:rPr>
              <a:t>ملاحظة: </a:t>
            </a:r>
            <a:r>
              <a:rPr kumimoji="0" lang="ar-DZ" sz="2800" b="1" i="0" u="none" strike="noStrike" kern="1200" cap="none" spc="0" normalizeH="0" baseline="0" noProof="0" dirty="0" smtClean="0">
                <a:ln>
                  <a:noFill/>
                </a:ln>
                <a:solidFill>
                  <a:schemeClr val="bg1"/>
                </a:solidFill>
                <a:effectLst/>
                <a:uLnTx/>
                <a:uFillTx/>
                <a:latin typeface="+mn-lt"/>
                <a:ea typeface="+mn-ea"/>
                <a:cs typeface="+mn-cs"/>
              </a:rPr>
              <a:t>يندر العمل بسند الشحن لحامله</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 لأن</a:t>
            </a:r>
            <a:r>
              <a:rPr kumimoji="0" lang="ar-DZ" sz="2800" b="1" i="0" u="none" strike="noStrike" kern="1200" cap="none" spc="0" normalizeH="0" baseline="0" noProof="0" dirty="0" smtClean="0">
                <a:ln>
                  <a:noFill/>
                </a:ln>
                <a:solidFill>
                  <a:schemeClr val="bg1"/>
                </a:solidFill>
                <a:effectLst/>
                <a:uLnTx/>
                <a:uFillTx/>
                <a:latin typeface="+mn-lt"/>
                <a:ea typeface="+mn-ea"/>
                <a:cs typeface="+mn-cs"/>
              </a:rPr>
              <a:t>ه عند </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ضياعه أو سرقته، لا يتمكن </a:t>
            </a:r>
            <a:r>
              <a:rPr kumimoji="0" lang="ar-DZ" sz="2800" b="1" i="0" u="none" strike="noStrike" kern="1200" cap="none" spc="0" normalizeH="0" baseline="0" noProof="0" dirty="0" smtClean="0">
                <a:ln>
                  <a:noFill/>
                </a:ln>
                <a:solidFill>
                  <a:schemeClr val="bg1"/>
                </a:solidFill>
                <a:effectLst/>
                <a:uLnTx/>
                <a:uFillTx/>
                <a:latin typeface="+mn-lt"/>
                <a:ea typeface="+mn-ea"/>
                <a:cs typeface="+mn-cs"/>
              </a:rPr>
              <a:t>صاحبه </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الشرعي من إثبات ملكيته له</a:t>
            </a:r>
            <a:r>
              <a:rPr kumimoji="0" lang="ar-DZ" sz="2800" b="1" i="0" u="none" strike="noStrike" kern="1200" cap="none" spc="0" normalizeH="0" baseline="0" noProof="0" dirty="0" smtClean="0">
                <a:ln>
                  <a:noFill/>
                </a:ln>
                <a:solidFill>
                  <a:schemeClr val="bg1"/>
                </a:solidFill>
                <a:effectLst/>
                <a:uLnTx/>
                <a:uFillTx/>
                <a:latin typeface="+mn-lt"/>
                <a:ea typeface="+mn-ea"/>
                <a:cs typeface="+mn-cs"/>
              </a:rPr>
              <a:t>،</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 بالنظر لكونه لا </a:t>
            </a:r>
            <a:r>
              <a:rPr kumimoji="0" lang="ar-DZ" sz="2800" b="1" i="0" u="none" strike="noStrike" kern="1200" cap="none" spc="0" normalizeH="0" baseline="0" noProof="0" dirty="0" smtClean="0">
                <a:ln>
                  <a:noFill/>
                </a:ln>
                <a:solidFill>
                  <a:schemeClr val="bg1"/>
                </a:solidFill>
                <a:effectLst/>
                <a:uLnTx/>
                <a:uFillTx/>
                <a:latin typeface="+mn-lt"/>
                <a:ea typeface="+mn-ea"/>
                <a:cs typeface="+mn-cs"/>
              </a:rPr>
              <a:t>ي</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حمل أسمه</a:t>
            </a:r>
            <a:r>
              <a:rPr kumimoji="0" lang="fr-FR" sz="2800" b="1" i="0" u="none" strike="noStrike" kern="1200" cap="none" spc="0" normalizeH="0" baseline="0" noProof="0" dirty="0" smtClean="0">
                <a:ln>
                  <a:noFill/>
                </a:ln>
                <a:solidFill>
                  <a:schemeClr val="bg1"/>
                </a:solidFill>
                <a:effectLst/>
                <a:uLnTx/>
                <a:uFillTx/>
                <a:latin typeface="+mn-lt"/>
                <a:ea typeface="+mn-ea"/>
                <a:cs typeface="+mn-cs"/>
              </a:rPr>
              <a:t>.</a:t>
            </a: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28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0600" y="274638"/>
            <a:ext cx="7010400" cy="868362"/>
          </a:xfrm>
        </p:spPr>
        <p:txBody>
          <a:bodyPr>
            <a:normAutofit/>
          </a:bodyPr>
          <a:lstStyle/>
          <a:p>
            <a:pPr rtl="1"/>
            <a:r>
              <a:rPr lang="ar-DZ" sz="3600" dirty="0" smtClean="0">
                <a:solidFill>
                  <a:srgbClr val="FF0000"/>
                </a:solidFill>
                <a:effectLst/>
                <a:cs typeface="+mn-cs"/>
              </a:rPr>
              <a:t>الفرق بين سندات الشحن والأوراق التجارية:</a:t>
            </a:r>
            <a:endParaRPr lang="fr-FR" sz="3600" dirty="0">
              <a:solidFill>
                <a:srgbClr val="FF0000"/>
              </a:solidFill>
              <a:effectLst/>
              <a:cs typeface="+mn-cs"/>
            </a:endParaRPr>
          </a:p>
        </p:txBody>
      </p:sp>
      <p:sp>
        <p:nvSpPr>
          <p:cNvPr id="3" name="Espace réservé du contenu 2"/>
          <p:cNvSpPr>
            <a:spLocks noGrp="1"/>
          </p:cNvSpPr>
          <p:nvPr>
            <p:ph idx="1"/>
          </p:nvPr>
        </p:nvSpPr>
        <p:spPr>
          <a:xfrm>
            <a:off x="457200" y="1600200"/>
            <a:ext cx="8229600" cy="1524000"/>
          </a:xfrm>
        </p:spPr>
        <p:txBody>
          <a:bodyPr>
            <a:normAutofit/>
          </a:bodyPr>
          <a:lstStyle/>
          <a:p>
            <a:pPr marL="0" lvl="0" indent="22225" algn="just" rtl="1">
              <a:buClr>
                <a:srgbClr val="FF0000"/>
              </a:buClr>
              <a:buSzPct val="80000"/>
              <a:buFont typeface="Wingdings" pitchFamily="2" charset="2"/>
              <a:buChar char="ü"/>
            </a:pPr>
            <a:r>
              <a:rPr lang="ar-DZ" b="1" dirty="0" smtClean="0">
                <a:solidFill>
                  <a:schemeClr val="bg1"/>
                </a:solidFill>
              </a:rPr>
              <a:t> </a:t>
            </a:r>
            <a:r>
              <a:rPr lang="ar-SA" b="1" dirty="0" smtClean="0">
                <a:solidFill>
                  <a:schemeClr val="bg1"/>
                </a:solidFill>
              </a:rPr>
              <a:t>الأوراق التجارية تنتقل بطريق التظهير دون حاجة إلى تدوين عبارة (قابلة للتداول)، بينما سندات الشحن الإذنية لا تنتقل للغير</a:t>
            </a:r>
            <a:r>
              <a:rPr lang="ar-DZ" b="1" dirty="0" smtClean="0">
                <a:solidFill>
                  <a:schemeClr val="bg1"/>
                </a:solidFill>
              </a:rPr>
              <a:t>،</a:t>
            </a:r>
            <a:r>
              <a:rPr lang="ar-SA" b="1" dirty="0" smtClean="0">
                <a:solidFill>
                  <a:schemeClr val="bg1"/>
                </a:solidFill>
              </a:rPr>
              <a:t> إلا بتدوين عبارة (</a:t>
            </a:r>
            <a:r>
              <a:rPr lang="ar-SA" b="1" dirty="0" smtClean="0">
                <a:solidFill>
                  <a:srgbClr val="FF0000"/>
                </a:solidFill>
              </a:rPr>
              <a:t>قابلة للتداول</a:t>
            </a:r>
            <a:r>
              <a:rPr lang="ar-SA" b="1" dirty="0" smtClean="0">
                <a:solidFill>
                  <a:schemeClr val="bg1"/>
                </a:solidFill>
              </a:rPr>
              <a:t>)؛</a:t>
            </a:r>
            <a:endParaRPr lang="fr-FR" b="1" dirty="0" smtClean="0">
              <a:solidFill>
                <a:schemeClr val="bg1"/>
              </a:solidFill>
            </a:endParaRPr>
          </a:p>
          <a:p>
            <a:endParaRPr lang="fr-FR" sz="2400" dirty="0"/>
          </a:p>
        </p:txBody>
      </p:sp>
      <p:sp>
        <p:nvSpPr>
          <p:cNvPr id="4" name="Espace réservé du contenu 2"/>
          <p:cNvSpPr txBox="1">
            <a:spLocks/>
          </p:cNvSpPr>
          <p:nvPr/>
        </p:nvSpPr>
        <p:spPr>
          <a:xfrm>
            <a:off x="457200" y="3352800"/>
            <a:ext cx="8229600" cy="1524000"/>
          </a:xfrm>
          <a:prstGeom prst="rect">
            <a:avLst/>
          </a:prstGeom>
        </p:spPr>
        <p:txBody>
          <a:bodyPr vert="horz">
            <a:normAutofit/>
          </a:bodyPr>
          <a:lstStyle/>
          <a:p>
            <a:pPr marL="0" marR="0" lvl="0" indent="22225"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DZ" sz="2800" b="1" i="0" u="none" strike="noStrike" kern="1200" cap="none" spc="0" normalizeH="0" baseline="0" noProof="0" dirty="0" smtClean="0">
                <a:ln>
                  <a:noFill/>
                </a:ln>
                <a:solidFill>
                  <a:schemeClr val="bg1"/>
                </a:solidFill>
                <a:effectLst/>
                <a:uLnTx/>
                <a:uFillTx/>
                <a:latin typeface="+mn-lt"/>
                <a:ea typeface="+mn-ea"/>
                <a:cs typeface="+mn-cs"/>
              </a:rPr>
              <a:t> </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سندات الشحن تمثل البضائع، بينما الأوراق التجارية تتضمن دفع مبلغ من النقود، وهذا مما يجعلها أكثر ضمانا من سندات الشحن، لكون هذه الأخيرة تمثل بضائع قد تتغير أسعارها أو أنها قد لا تصل سالمة</a:t>
            </a:r>
            <a:r>
              <a:rPr kumimoji="0" lang="fr-FR" sz="2800" b="1" i="0" u="none" strike="noStrike" kern="1200" cap="none" spc="0" normalizeH="0" baseline="0" noProof="0" dirty="0" smtClean="0">
                <a:ln>
                  <a:noFill/>
                </a:ln>
                <a:solidFill>
                  <a:schemeClr val="bg1"/>
                </a:solidFill>
                <a:effectLst/>
                <a:uLnTx/>
                <a:uFillTx/>
                <a:latin typeface="+mn-lt"/>
                <a:ea typeface="+mn-ea"/>
                <a:cs typeface="+mn-cs"/>
              </a:rPr>
              <a:t>.</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fr-F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pli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31838"/>
            <a:ext cx="8229600" cy="715962"/>
          </a:xfrm>
        </p:spPr>
        <p:txBody>
          <a:bodyPr>
            <a:normAutofit/>
          </a:bodyPr>
          <a:lstStyle/>
          <a:p>
            <a:pPr algn="r" rtl="1"/>
            <a:r>
              <a:rPr lang="ar-DZ" sz="4000" dirty="0" smtClean="0">
                <a:solidFill>
                  <a:srgbClr val="FF0000"/>
                </a:solidFill>
                <a:effectLst/>
                <a:cs typeface="+mn-cs"/>
              </a:rPr>
              <a:t>ب. </a:t>
            </a:r>
            <a:r>
              <a:rPr lang="ar-SA" sz="4000" dirty="0" smtClean="0">
                <a:solidFill>
                  <a:srgbClr val="FF0000"/>
                </a:solidFill>
                <a:effectLst/>
                <a:cs typeface="+mn-cs"/>
              </a:rPr>
              <a:t>سندات الشحن من حيث التحفظات: </a:t>
            </a:r>
            <a:endParaRPr lang="fr-FR" dirty="0">
              <a:solidFill>
                <a:srgbClr val="FF0000"/>
              </a:solidFill>
              <a:effectLst/>
              <a:cs typeface="+mn-cs"/>
            </a:endParaRPr>
          </a:p>
        </p:txBody>
      </p:sp>
      <p:sp>
        <p:nvSpPr>
          <p:cNvPr id="3" name="Espace réservé du contenu 2"/>
          <p:cNvSpPr>
            <a:spLocks noGrp="1"/>
          </p:cNvSpPr>
          <p:nvPr>
            <p:ph idx="1"/>
          </p:nvPr>
        </p:nvSpPr>
        <p:spPr>
          <a:xfrm>
            <a:off x="228600" y="1828800"/>
            <a:ext cx="8686800" cy="2590800"/>
          </a:xfrm>
        </p:spPr>
        <p:txBody>
          <a:bodyPr>
            <a:noAutofit/>
          </a:bodyPr>
          <a:lstStyle/>
          <a:p>
            <a:pPr marL="0" indent="22225" algn="just" rtl="1">
              <a:buClr>
                <a:srgbClr val="FF0000"/>
              </a:buClr>
              <a:buSzPct val="80000"/>
              <a:buAutoNum type="arabicPeriod"/>
            </a:pPr>
            <a:r>
              <a:rPr lang="ar-DZ" sz="3200" b="1" dirty="0" smtClean="0">
                <a:solidFill>
                  <a:srgbClr val="FF0000"/>
                </a:solidFill>
              </a:rPr>
              <a:t> سند الشحن النظيف:</a:t>
            </a:r>
          </a:p>
          <a:p>
            <a:pPr marL="0" indent="22225" algn="just" rtl="1">
              <a:buNone/>
            </a:pPr>
            <a:r>
              <a:rPr lang="ar-DZ" b="1" dirty="0" smtClean="0">
                <a:solidFill>
                  <a:schemeClr val="bg1"/>
                </a:solidFill>
              </a:rPr>
              <a:t>    </a:t>
            </a:r>
            <a:r>
              <a:rPr lang="ar-SA" b="1" dirty="0" smtClean="0">
                <a:solidFill>
                  <a:schemeClr val="bg1"/>
                </a:solidFill>
              </a:rPr>
              <a:t>إذا دون الربان البيانات المتعلقة بالبضاعة في سند الشحن، دون إدراج أية ملاحظات أو تحفظات عن البضاعة، وذلك </a:t>
            </a:r>
            <a:r>
              <a:rPr lang="ar-SA" b="1" dirty="0" smtClean="0">
                <a:solidFill>
                  <a:srgbClr val="00B050"/>
                </a:solidFill>
              </a:rPr>
              <a:t>طبقا لما صرح به الشاحن</a:t>
            </a:r>
            <a:r>
              <a:rPr lang="ar-SA" b="1" dirty="0" smtClean="0">
                <a:solidFill>
                  <a:schemeClr val="bg1"/>
                </a:solidFill>
              </a:rPr>
              <a:t>، يعتبر </a:t>
            </a:r>
            <a:r>
              <a:rPr lang="ar-DZ" b="1" dirty="0" smtClean="0">
                <a:solidFill>
                  <a:schemeClr val="bg1"/>
                </a:solidFill>
              </a:rPr>
              <a:t>يقال: </a:t>
            </a:r>
            <a:r>
              <a:rPr lang="ar-SA" b="1" u="sng" dirty="0" smtClean="0">
                <a:solidFill>
                  <a:srgbClr val="00B050"/>
                </a:solidFill>
              </a:rPr>
              <a:t>سند شحن نظيف</a:t>
            </a:r>
            <a:r>
              <a:rPr lang="ar-DZ" b="1" dirty="0" smtClean="0">
                <a:solidFill>
                  <a:srgbClr val="00B050"/>
                </a:solidFill>
              </a:rPr>
              <a:t> </a:t>
            </a:r>
            <a:r>
              <a:rPr lang="fr-FR" sz="2400" b="1" dirty="0" smtClean="0">
                <a:solidFill>
                  <a:schemeClr val="bg1"/>
                </a:solidFill>
              </a:rPr>
              <a:t>Clean Bill of Lading</a:t>
            </a:r>
            <a:r>
              <a:rPr lang="ar-SA" b="1" dirty="0" smtClean="0">
                <a:solidFill>
                  <a:schemeClr val="bg1"/>
                </a:solidFill>
              </a:rPr>
              <a:t>، بمعنى أن كافة </a:t>
            </a:r>
            <a:r>
              <a:rPr lang="ar-SA" b="1" dirty="0" smtClean="0">
                <a:solidFill>
                  <a:srgbClr val="00B050"/>
                </a:solidFill>
              </a:rPr>
              <a:t>البيانات</a:t>
            </a:r>
            <a:r>
              <a:rPr lang="ar-SA" b="1" dirty="0" smtClean="0">
                <a:solidFill>
                  <a:schemeClr val="bg1"/>
                </a:solidFill>
              </a:rPr>
              <a:t> التي وردت فيه والمتعلقة بالبضاعة </a:t>
            </a:r>
            <a:r>
              <a:rPr lang="ar-SA" b="1" dirty="0" smtClean="0">
                <a:solidFill>
                  <a:srgbClr val="00B050"/>
                </a:solidFill>
              </a:rPr>
              <a:t>صحيحة</a:t>
            </a:r>
            <a:r>
              <a:rPr lang="ar-DZ" b="1" dirty="0" smtClean="0">
                <a:solidFill>
                  <a:schemeClr val="bg1"/>
                </a:solidFill>
              </a:rPr>
              <a:t>.</a:t>
            </a:r>
          </a:p>
        </p:txBody>
      </p:sp>
    </p:spTree>
  </p:cSld>
  <p:clrMapOvr>
    <a:masterClrMapping/>
  </p:clrMapOvr>
  <p:transition>
    <p:split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28600" y="533400"/>
            <a:ext cx="8686800" cy="685800"/>
          </a:xfrm>
        </p:spPr>
        <p:txBody>
          <a:bodyPr>
            <a:noAutofit/>
          </a:bodyPr>
          <a:lstStyle/>
          <a:p>
            <a:pPr marL="0" indent="22225" algn="just" rtl="1">
              <a:buClr>
                <a:srgbClr val="FF0000"/>
              </a:buClr>
              <a:buSzPct val="80000"/>
              <a:buFont typeface="+mj-lt"/>
              <a:buAutoNum type="arabicPeriod" startAt="2"/>
            </a:pPr>
            <a:r>
              <a:rPr lang="ar-DZ" sz="3200" b="1" dirty="0" smtClean="0">
                <a:solidFill>
                  <a:srgbClr val="FF0000"/>
                </a:solidFill>
              </a:rPr>
              <a:t> سند الشحن المشروط:</a:t>
            </a:r>
          </a:p>
          <a:p>
            <a:pPr marL="0" indent="22225" algn="just" rtl="1">
              <a:buNone/>
            </a:pPr>
            <a:r>
              <a:rPr lang="ar-DZ" b="1" dirty="0" smtClean="0">
                <a:solidFill>
                  <a:schemeClr val="bg1"/>
                </a:solidFill>
              </a:rPr>
              <a:t>    </a:t>
            </a:r>
            <a:endParaRPr lang="fr-FR" b="1" dirty="0">
              <a:solidFill>
                <a:schemeClr val="bg1"/>
              </a:solidFill>
            </a:endParaRPr>
          </a:p>
        </p:txBody>
      </p:sp>
      <p:sp>
        <p:nvSpPr>
          <p:cNvPr id="5" name="Rectangle 4"/>
          <p:cNvSpPr/>
          <p:nvPr/>
        </p:nvSpPr>
        <p:spPr>
          <a:xfrm>
            <a:off x="304800" y="5105400"/>
            <a:ext cx="8458200" cy="1384995"/>
          </a:xfrm>
          <a:prstGeom prst="rect">
            <a:avLst/>
          </a:prstGeom>
        </p:spPr>
        <p:txBody>
          <a:bodyPr wrap="square">
            <a:spAutoFit/>
          </a:bodyPr>
          <a:lstStyle/>
          <a:p>
            <a:pPr algn="just" rtl="1"/>
            <a:r>
              <a:rPr lang="ar-SA" sz="2800" b="1" dirty="0" smtClean="0">
                <a:solidFill>
                  <a:schemeClr val="bg1"/>
                </a:solidFill>
              </a:rPr>
              <a:t>إن سند الشحن الذي يتضمن مثل هذه التحفظات أو غيرها، والتي دونت من قبل الناقل (الربان)، يطلق عليه </a:t>
            </a:r>
            <a:r>
              <a:rPr lang="ar-SA" sz="2800" b="1" u="sng" dirty="0" smtClean="0">
                <a:solidFill>
                  <a:schemeClr val="bg1"/>
                </a:solidFill>
              </a:rPr>
              <a:t>سند الشحن المشروط </a:t>
            </a:r>
            <a:r>
              <a:rPr lang="ar-SA" sz="2800" b="1" dirty="0" smtClean="0">
                <a:solidFill>
                  <a:schemeClr val="bg1"/>
                </a:solidFill>
              </a:rPr>
              <a:t> </a:t>
            </a:r>
            <a:r>
              <a:rPr lang="fr-FR" sz="2800" b="1" dirty="0" err="1" smtClean="0">
                <a:solidFill>
                  <a:schemeClr val="bg1"/>
                </a:solidFill>
              </a:rPr>
              <a:t>Claused</a:t>
            </a:r>
            <a:r>
              <a:rPr lang="fr-FR" sz="2800" b="1" dirty="0" smtClean="0">
                <a:solidFill>
                  <a:schemeClr val="bg1"/>
                </a:solidFill>
              </a:rPr>
              <a:t> Bill of Lading</a:t>
            </a:r>
            <a:r>
              <a:rPr lang="ar-SA" sz="2800" b="1" dirty="0" smtClean="0">
                <a:solidFill>
                  <a:schemeClr val="bg1"/>
                </a:solidFill>
              </a:rPr>
              <a:t>.</a:t>
            </a:r>
            <a:endParaRPr lang="fr-FR" sz="2800" dirty="0"/>
          </a:p>
        </p:txBody>
      </p:sp>
      <p:sp>
        <p:nvSpPr>
          <p:cNvPr id="6" name="Espace réservé du contenu 2"/>
          <p:cNvSpPr txBox="1">
            <a:spLocks/>
          </p:cNvSpPr>
          <p:nvPr/>
        </p:nvSpPr>
        <p:spPr>
          <a:xfrm>
            <a:off x="228600" y="1447800"/>
            <a:ext cx="8686800" cy="3429000"/>
          </a:xfrm>
          <a:prstGeom prst="rect">
            <a:avLst/>
          </a:prstGeom>
        </p:spPr>
        <p:txBody>
          <a:bodyPr vert="horz">
            <a:noAutofit/>
          </a:bodyPr>
          <a:lstStyle/>
          <a:p>
            <a:pPr marL="0" marR="0" lvl="0" indent="22225" algn="just" defTabSz="914400" rtl="1" eaLnBrk="1" fontAlgn="auto" latinLnBrk="0" hangingPunct="1">
              <a:lnSpc>
                <a:spcPct val="100000"/>
              </a:lnSpc>
              <a:spcBef>
                <a:spcPct val="20000"/>
              </a:spcBef>
              <a:spcAft>
                <a:spcPts val="0"/>
              </a:spcAft>
              <a:buClr>
                <a:srgbClr val="FF0000"/>
              </a:buClr>
              <a:buSzPct val="80000"/>
              <a:tabLst/>
              <a:defRPr/>
            </a:pPr>
            <a:r>
              <a:rPr lang="ar-DZ" sz="2800" b="1" dirty="0" smtClean="0">
                <a:solidFill>
                  <a:schemeClr val="bg1"/>
                </a:solidFill>
              </a:rPr>
              <a:t>  </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إذا حصلت </a:t>
            </a:r>
            <a:r>
              <a:rPr kumimoji="0" lang="ar-SA" sz="2800" b="1" i="0" u="none" strike="noStrike" kern="1200" cap="none" spc="0" normalizeH="0" baseline="0" noProof="0" dirty="0" smtClean="0">
                <a:ln>
                  <a:noFill/>
                </a:ln>
                <a:solidFill>
                  <a:srgbClr val="00B050"/>
                </a:solidFill>
                <a:effectLst/>
                <a:uLnTx/>
                <a:uFillTx/>
                <a:latin typeface="+mn-lt"/>
                <a:ea typeface="+mn-ea"/>
                <a:cs typeface="+mn-cs"/>
              </a:rPr>
              <a:t>شكوك</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 من قبل الناقل البحري (الربان) حول صحة البيانات التي قدمها الشاحن</a:t>
            </a:r>
            <a:r>
              <a:rPr kumimoji="0" lang="ar-DZ" sz="2800" b="1" i="0" u="none" strike="noStrike" kern="1200" cap="none" spc="0" normalizeH="0" baseline="0" noProof="0" dirty="0" smtClean="0">
                <a:ln>
                  <a:noFill/>
                </a:ln>
                <a:solidFill>
                  <a:schemeClr val="bg1"/>
                </a:solidFill>
                <a:effectLst/>
                <a:uLnTx/>
                <a:uFillTx/>
                <a:latin typeface="+mn-lt"/>
                <a:ea typeface="+mn-ea"/>
                <a:cs typeface="+mn-cs"/>
              </a:rPr>
              <a:t>(</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نوع البضاعة</a:t>
            </a:r>
            <a:r>
              <a:rPr kumimoji="0" lang="ar-DZ" sz="2800" b="1" i="0" u="none" strike="noStrike" kern="1200" cap="none" spc="0" normalizeH="0" baseline="0" noProof="0" dirty="0" smtClean="0">
                <a:ln>
                  <a:noFill/>
                </a:ln>
                <a:solidFill>
                  <a:schemeClr val="bg1"/>
                </a:solidFill>
                <a:effectLst/>
                <a:uLnTx/>
                <a:uFillTx/>
                <a:latin typeface="+mn-lt"/>
                <a:ea typeface="+mn-ea"/>
                <a:cs typeface="+mn-cs"/>
              </a:rPr>
              <a:t>، </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وزنه</a:t>
            </a:r>
            <a:r>
              <a:rPr kumimoji="0" lang="ar-DZ" sz="2800" b="1" i="0" u="none" strike="noStrike" kern="1200" cap="none" spc="0" normalizeH="0" baseline="0" noProof="0" dirty="0" smtClean="0">
                <a:ln>
                  <a:noFill/>
                </a:ln>
                <a:solidFill>
                  <a:schemeClr val="bg1"/>
                </a:solidFill>
                <a:effectLst/>
                <a:uLnTx/>
                <a:uFillTx/>
                <a:latin typeface="+mn-lt"/>
                <a:ea typeface="+mn-ea"/>
                <a:cs typeface="+mn-cs"/>
              </a:rPr>
              <a:t>ا...)</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 وكان من </a:t>
            </a:r>
            <a:r>
              <a:rPr kumimoji="0" lang="ar-SA" sz="2800" b="1" i="0" u="none" strike="noStrike" kern="1200" cap="none" spc="0" normalizeH="0" baseline="0" noProof="0" dirty="0" err="1" smtClean="0">
                <a:ln>
                  <a:noFill/>
                </a:ln>
                <a:solidFill>
                  <a:schemeClr val="bg1"/>
                </a:solidFill>
                <a:effectLst/>
                <a:uLnTx/>
                <a:uFillTx/>
                <a:latin typeface="+mn-lt"/>
                <a:ea typeface="+mn-ea"/>
                <a:cs typeface="+mn-cs"/>
              </a:rPr>
              <a:t>الصع</a:t>
            </a:r>
            <a:r>
              <a:rPr kumimoji="0" lang="ar-DZ" sz="2800" b="1" i="0" u="none" strike="noStrike" kern="1200" cap="none" spc="0" normalizeH="0" baseline="0" noProof="0" dirty="0" smtClean="0">
                <a:ln>
                  <a:noFill/>
                </a:ln>
                <a:solidFill>
                  <a:schemeClr val="bg1"/>
                </a:solidFill>
                <a:effectLst/>
                <a:uLnTx/>
                <a:uFillTx/>
                <a:latin typeface="+mn-lt"/>
                <a:ea typeface="+mn-ea"/>
                <a:cs typeface="+mn-cs"/>
              </a:rPr>
              <a:t>ب</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 التأكد منها، في هذه الحالة يجوز للناقل (الربان) أن يدون تحفظاته عنها، بالنص مثلا في سند الشحن</a:t>
            </a:r>
            <a:r>
              <a:rPr kumimoji="0" lang="ar-DZ" sz="2800" b="1" i="0" u="none" strike="noStrike" kern="1200" cap="none" spc="0" normalizeH="0" baseline="0" noProof="0" dirty="0" smtClean="0">
                <a:ln>
                  <a:noFill/>
                </a:ln>
                <a:solidFill>
                  <a:schemeClr val="bg1"/>
                </a:solidFill>
                <a:effectLst/>
                <a:uLnTx/>
                <a:uFillTx/>
                <a:latin typeface="+mn-lt"/>
                <a:ea typeface="+mn-ea"/>
                <a:cs typeface="+mn-cs"/>
              </a:rPr>
              <a:t>،</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 على أن البيانات المتعلقة بالبضاعة:</a:t>
            </a:r>
            <a:endParaRPr kumimoji="0" lang="ar-DZ" sz="28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341313"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SA" sz="2800" b="1" i="0" u="none" strike="noStrike" kern="1200" cap="none" spc="0" normalizeH="0" baseline="0" noProof="0" dirty="0" smtClean="0">
                <a:ln>
                  <a:noFill/>
                </a:ln>
                <a:solidFill>
                  <a:srgbClr val="00B050"/>
                </a:solidFill>
                <a:effectLst/>
                <a:uLnTx/>
                <a:uFillTx/>
                <a:latin typeface="+mn-lt"/>
                <a:ea typeface="+mn-ea"/>
                <a:cs typeface="+mn-cs"/>
              </a:rPr>
              <a:t>حسب قول الشاحن </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أو </a:t>
            </a:r>
            <a:endParaRPr kumimoji="0" lang="ar-DZ" sz="28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341313"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SA" sz="2800" b="1" i="0" u="none" strike="noStrike" kern="1200" cap="none" spc="0" normalizeH="0" baseline="0" noProof="0" dirty="0" smtClean="0">
                <a:ln>
                  <a:noFill/>
                </a:ln>
                <a:solidFill>
                  <a:srgbClr val="00B050"/>
                </a:solidFill>
                <a:effectLst/>
                <a:uLnTx/>
                <a:uFillTx/>
                <a:latin typeface="+mn-lt"/>
                <a:ea typeface="+mn-ea"/>
                <a:cs typeface="+mn-cs"/>
              </a:rPr>
              <a:t>غير معتمدة </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أو </a:t>
            </a:r>
            <a:endParaRPr kumimoji="0" lang="ar-DZ" sz="28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341313"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SA" sz="2800" b="1" i="0" u="none" strike="noStrike" kern="1200" cap="none" spc="0" normalizeH="0" baseline="0" noProof="0" dirty="0" smtClean="0">
                <a:ln>
                  <a:noFill/>
                </a:ln>
                <a:solidFill>
                  <a:schemeClr val="bg1"/>
                </a:solidFill>
                <a:effectLst/>
                <a:uLnTx/>
                <a:uFillTx/>
                <a:latin typeface="+mn-lt"/>
                <a:ea typeface="+mn-ea"/>
                <a:cs typeface="+mn-cs"/>
              </a:rPr>
              <a:t>البضاعة </a:t>
            </a:r>
            <a:r>
              <a:rPr kumimoji="0" lang="ar-SA" sz="2800" b="1" i="0" u="none" strike="noStrike" kern="1200" cap="none" spc="0" normalizeH="0" baseline="0" noProof="0" dirty="0" smtClean="0">
                <a:ln>
                  <a:noFill/>
                </a:ln>
                <a:solidFill>
                  <a:srgbClr val="00B050"/>
                </a:solidFill>
                <a:effectLst/>
                <a:uLnTx/>
                <a:uFillTx/>
                <a:latin typeface="+mn-lt"/>
                <a:ea typeface="+mn-ea"/>
                <a:cs typeface="+mn-cs"/>
              </a:rPr>
              <a:t>مجهولة</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 الوزن أو الكمية أو الصنف... الخ. </a:t>
            </a:r>
            <a:endParaRPr kumimoji="0" lang="ar-DZ" sz="28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22225"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2800" b="1" i="0" u="none" strike="noStrike" kern="1200" cap="none" spc="0" normalizeH="0" baseline="0" noProof="0" dirty="0" smtClean="0">
                <a:ln>
                  <a:noFill/>
                </a:ln>
                <a:solidFill>
                  <a:schemeClr val="bg1"/>
                </a:solidFill>
                <a:effectLst/>
                <a:uLnTx/>
                <a:uFillTx/>
                <a:latin typeface="+mn-lt"/>
                <a:ea typeface="+mn-ea"/>
                <a:cs typeface="+mn-cs"/>
              </a:rPr>
              <a:t>    </a:t>
            </a:r>
            <a:endParaRPr kumimoji="0" lang="fr-FR" sz="28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62"/>
          </a:xfrm>
        </p:spPr>
        <p:txBody>
          <a:bodyPr/>
          <a:lstStyle/>
          <a:p>
            <a:pPr algn="r" rtl="1"/>
            <a:r>
              <a:rPr lang="ar-DZ" sz="4000" dirty="0" smtClean="0">
                <a:solidFill>
                  <a:srgbClr val="FF0000"/>
                </a:solidFill>
                <a:effectLst/>
                <a:cs typeface="+mn-cs"/>
              </a:rPr>
              <a:t>ملاحظة:</a:t>
            </a:r>
            <a:endParaRPr lang="fr-FR" dirty="0">
              <a:solidFill>
                <a:srgbClr val="FF0000"/>
              </a:solidFill>
              <a:effectLst/>
              <a:cs typeface="+mn-cs"/>
            </a:endParaRPr>
          </a:p>
        </p:txBody>
      </p:sp>
      <p:sp>
        <p:nvSpPr>
          <p:cNvPr id="3" name="Espace réservé du contenu 2"/>
          <p:cNvSpPr>
            <a:spLocks noGrp="1"/>
          </p:cNvSpPr>
          <p:nvPr>
            <p:ph idx="1"/>
          </p:nvPr>
        </p:nvSpPr>
        <p:spPr>
          <a:xfrm>
            <a:off x="304800" y="1219200"/>
            <a:ext cx="8534400" cy="3962400"/>
          </a:xfrm>
        </p:spPr>
        <p:txBody>
          <a:bodyPr>
            <a:normAutofit/>
          </a:bodyPr>
          <a:lstStyle/>
          <a:p>
            <a:pPr marL="0" indent="0" algn="just" rtl="1">
              <a:buNone/>
            </a:pPr>
            <a:r>
              <a:rPr lang="ar-DZ" b="1" dirty="0" smtClean="0">
                <a:solidFill>
                  <a:schemeClr val="bg1"/>
                </a:solidFill>
              </a:rPr>
              <a:t>    </a:t>
            </a:r>
            <a:r>
              <a:rPr lang="ar-SA" b="1" dirty="0" smtClean="0">
                <a:solidFill>
                  <a:schemeClr val="bg1"/>
                </a:solidFill>
              </a:rPr>
              <a:t>إن التحفظات التي يدرجها الناقل في سند الشحن قد تسبب عرقلة بيع البضاعة وهي في البحر بموجب سند الشحن غير النظيف، لذا فقد يلجأ الشاحن إلى الاتفاق مع الناقل بأن يزوده ب</a:t>
            </a:r>
            <a:r>
              <a:rPr lang="ar-SA" b="1" dirty="0" smtClean="0">
                <a:solidFill>
                  <a:srgbClr val="FF0000"/>
                </a:solidFill>
              </a:rPr>
              <a:t>سند شحن نظيف</a:t>
            </a:r>
            <a:r>
              <a:rPr lang="ar-DZ" b="1" dirty="0" smtClean="0">
                <a:solidFill>
                  <a:schemeClr val="bg1"/>
                </a:solidFill>
              </a:rPr>
              <a:t>(</a:t>
            </a:r>
            <a:r>
              <a:rPr lang="ar-SA" b="1" dirty="0" smtClean="0">
                <a:solidFill>
                  <a:schemeClr val="bg1"/>
                </a:solidFill>
              </a:rPr>
              <a:t>لا يتضمن تحفظات صادرة من جانبه</a:t>
            </a:r>
            <a:r>
              <a:rPr lang="ar-DZ" b="1" dirty="0" smtClean="0">
                <a:solidFill>
                  <a:schemeClr val="bg1"/>
                </a:solidFill>
              </a:rPr>
              <a:t>)</a:t>
            </a:r>
            <a:r>
              <a:rPr lang="ar-SA" b="1" dirty="0" smtClean="0">
                <a:solidFill>
                  <a:schemeClr val="bg1"/>
                </a:solidFill>
              </a:rPr>
              <a:t> مقابل </a:t>
            </a:r>
            <a:r>
              <a:rPr lang="ar-DZ" b="1" dirty="0" smtClean="0">
                <a:solidFill>
                  <a:srgbClr val="FF0000"/>
                </a:solidFill>
              </a:rPr>
              <a:t>خطاب </a:t>
            </a:r>
            <a:r>
              <a:rPr lang="ar-SA" b="1" dirty="0" smtClean="0">
                <a:solidFill>
                  <a:srgbClr val="FF0000"/>
                </a:solidFill>
              </a:rPr>
              <a:t>ضمان </a:t>
            </a:r>
            <a:r>
              <a:rPr lang="fr-FR" sz="2400" b="1" dirty="0" err="1" smtClean="0">
                <a:solidFill>
                  <a:schemeClr val="bg1"/>
                </a:solidFill>
              </a:rPr>
              <a:t>Letter</a:t>
            </a:r>
            <a:r>
              <a:rPr lang="fr-FR" sz="2400" b="1" dirty="0" smtClean="0">
                <a:solidFill>
                  <a:schemeClr val="bg1"/>
                </a:solidFill>
              </a:rPr>
              <a:t> of </a:t>
            </a:r>
            <a:r>
              <a:rPr lang="fr-FR" sz="2400" b="1" dirty="0" err="1" smtClean="0">
                <a:solidFill>
                  <a:schemeClr val="bg1"/>
                </a:solidFill>
              </a:rPr>
              <a:t>Indemnity</a:t>
            </a:r>
            <a:r>
              <a:rPr lang="ar-DZ" sz="2400" b="1" dirty="0" smtClean="0">
                <a:solidFill>
                  <a:schemeClr val="bg1"/>
                </a:solidFill>
              </a:rPr>
              <a:t> </a:t>
            </a:r>
            <a:r>
              <a:rPr lang="ar-DZ" b="1" dirty="0" smtClean="0">
                <a:solidFill>
                  <a:schemeClr val="bg1"/>
                </a:solidFill>
              </a:rPr>
              <a:t>م</a:t>
            </a:r>
            <a:r>
              <a:rPr lang="ar-SA" b="1" dirty="0" smtClean="0">
                <a:solidFill>
                  <a:schemeClr val="bg1"/>
                </a:solidFill>
              </a:rPr>
              <a:t>ن قبل الشاحن، </a:t>
            </a:r>
            <a:r>
              <a:rPr lang="ar-DZ" b="1" dirty="0" smtClean="0">
                <a:solidFill>
                  <a:srgbClr val="FF0000"/>
                </a:solidFill>
              </a:rPr>
              <a:t>يدون</a:t>
            </a:r>
            <a:r>
              <a:rPr lang="ar-DZ" b="1" dirty="0" smtClean="0">
                <a:solidFill>
                  <a:schemeClr val="bg1"/>
                </a:solidFill>
              </a:rPr>
              <a:t> </a:t>
            </a:r>
            <a:r>
              <a:rPr lang="ar-SA" b="1" dirty="0" smtClean="0">
                <a:solidFill>
                  <a:schemeClr val="bg1"/>
                </a:solidFill>
              </a:rPr>
              <a:t>فيه التحفظات التي يرغب الناقل بتدوينها في سند الشحن، و</a:t>
            </a:r>
            <a:r>
              <a:rPr lang="ar-SA" b="1" dirty="0" smtClean="0">
                <a:solidFill>
                  <a:srgbClr val="FF0000"/>
                </a:solidFill>
              </a:rPr>
              <a:t>يتعهد</a:t>
            </a:r>
            <a:r>
              <a:rPr lang="ar-SA" b="1" dirty="0" smtClean="0">
                <a:solidFill>
                  <a:schemeClr val="bg1"/>
                </a:solidFill>
              </a:rPr>
              <a:t> فيها مالك البضاعة أي الشاحن بالتنازل عن مطالبة الناقل عند ظهور أي نقص أو عيب أو تلف في البضاعة فيما بعد، </a:t>
            </a:r>
            <a:r>
              <a:rPr lang="ar-DZ" b="1" dirty="0" smtClean="0">
                <a:solidFill>
                  <a:schemeClr val="bg1"/>
                </a:solidFill>
              </a:rPr>
              <a:t>كما </a:t>
            </a:r>
            <a:r>
              <a:rPr lang="ar-DZ" b="1" dirty="0" smtClean="0">
                <a:solidFill>
                  <a:srgbClr val="FF0000"/>
                </a:solidFill>
              </a:rPr>
              <a:t>يتعهد </a:t>
            </a:r>
            <a:r>
              <a:rPr lang="ar-SA" b="1" dirty="0" smtClean="0">
                <a:solidFill>
                  <a:schemeClr val="bg1"/>
                </a:solidFill>
              </a:rPr>
              <a:t>بتعويض الناقل عما قد يؤديه للمرسل إليه عن الضرر الذي قد يصيب البضاعة عند تسليمها </a:t>
            </a:r>
            <a:r>
              <a:rPr lang="ar-DZ" b="1" dirty="0" smtClean="0">
                <a:solidFill>
                  <a:schemeClr val="bg1"/>
                </a:solidFill>
              </a:rPr>
              <a:t>له</a:t>
            </a:r>
            <a:r>
              <a:rPr lang="ar-SA" b="1" dirty="0" smtClean="0">
                <a:solidFill>
                  <a:schemeClr val="bg1"/>
                </a:solidFill>
              </a:rPr>
              <a:t>.</a:t>
            </a:r>
            <a:endParaRPr lang="fr-FR" b="1" dirty="0" smtClean="0">
              <a:solidFill>
                <a:schemeClr val="bg1"/>
              </a:solidFill>
            </a:endParaRPr>
          </a:p>
          <a:p>
            <a:endParaRPr lang="fr-FR" dirty="0"/>
          </a:p>
        </p:txBody>
      </p:sp>
    </p:spTree>
  </p:cSld>
  <p:clrMapOvr>
    <a:masterClrMapping/>
  </p:clrMapOvr>
  <p:transition>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274638"/>
            <a:ext cx="8763000" cy="868362"/>
          </a:xfrm>
        </p:spPr>
        <p:txBody>
          <a:bodyPr>
            <a:noAutofit/>
          </a:bodyPr>
          <a:lstStyle/>
          <a:p>
            <a:pPr algn="r" rtl="1"/>
            <a:r>
              <a:rPr lang="ar-DZ" sz="3600" dirty="0" smtClean="0">
                <a:solidFill>
                  <a:srgbClr val="FF0000"/>
                </a:solidFill>
                <a:effectLst/>
                <a:cs typeface="+mn-cs"/>
              </a:rPr>
              <a:t>ج. سندات الشحن من حيث الدلالة على البضاعة:</a:t>
            </a:r>
            <a:endParaRPr lang="fr-FR" sz="3600" dirty="0">
              <a:solidFill>
                <a:srgbClr val="FF0000"/>
              </a:solidFill>
              <a:effectLst/>
              <a:cs typeface="+mn-cs"/>
            </a:endParaRPr>
          </a:p>
        </p:txBody>
      </p:sp>
      <p:sp>
        <p:nvSpPr>
          <p:cNvPr id="3" name="Espace réservé du contenu 2"/>
          <p:cNvSpPr>
            <a:spLocks noGrp="1"/>
          </p:cNvSpPr>
          <p:nvPr>
            <p:ph idx="1"/>
          </p:nvPr>
        </p:nvSpPr>
        <p:spPr>
          <a:xfrm>
            <a:off x="152400" y="1295400"/>
            <a:ext cx="8763000" cy="1371600"/>
          </a:xfrm>
        </p:spPr>
        <p:txBody>
          <a:bodyPr>
            <a:normAutofit/>
          </a:bodyPr>
          <a:lstStyle/>
          <a:p>
            <a:pPr marL="341313" indent="-341313" algn="just" rtl="1">
              <a:buClr>
                <a:srgbClr val="FF0000"/>
              </a:buClr>
              <a:buSzPct val="80000"/>
              <a:buAutoNum type="arabicPeriod"/>
            </a:pPr>
            <a:r>
              <a:rPr lang="ar-DZ" sz="3200" b="1" dirty="0" smtClean="0">
                <a:solidFill>
                  <a:srgbClr val="FF0000"/>
                </a:solidFill>
              </a:rPr>
              <a:t>سند الشحن المشحون </a:t>
            </a:r>
            <a:r>
              <a:rPr lang="fr-FR" sz="3200" b="1" dirty="0" err="1" smtClean="0">
                <a:solidFill>
                  <a:srgbClr val="FF0000"/>
                </a:solidFill>
              </a:rPr>
              <a:t>Shipped</a:t>
            </a:r>
            <a:r>
              <a:rPr lang="fr-FR" sz="3200" b="1" dirty="0" smtClean="0">
                <a:solidFill>
                  <a:srgbClr val="FF0000"/>
                </a:solidFill>
              </a:rPr>
              <a:t> B/L</a:t>
            </a:r>
            <a:r>
              <a:rPr lang="ar-DZ" sz="3200" b="1" dirty="0" smtClean="0">
                <a:solidFill>
                  <a:srgbClr val="FF0000"/>
                </a:solidFill>
              </a:rPr>
              <a:t>: </a:t>
            </a:r>
          </a:p>
          <a:p>
            <a:pPr marL="514350" indent="-514350" algn="just" rtl="1">
              <a:buNone/>
            </a:pPr>
            <a:r>
              <a:rPr lang="ar-DZ" b="1" dirty="0" smtClean="0">
                <a:solidFill>
                  <a:srgbClr val="FF0000"/>
                </a:solidFill>
              </a:rPr>
              <a:t>    </a:t>
            </a:r>
            <a:r>
              <a:rPr lang="ar-DZ" b="1" dirty="0" smtClean="0">
                <a:solidFill>
                  <a:schemeClr val="bg1"/>
                </a:solidFill>
              </a:rPr>
              <a:t>يفيد بأن البضاعة قد شحنت فعلا على ظهر السفينة.</a:t>
            </a:r>
          </a:p>
          <a:p>
            <a:pPr marL="0" indent="0" algn="just" rtl="1">
              <a:buNone/>
            </a:pPr>
            <a:endParaRPr lang="fr-FR" sz="2400" b="1" dirty="0">
              <a:solidFill>
                <a:schemeClr val="bg1"/>
              </a:solidFill>
            </a:endParaRPr>
          </a:p>
        </p:txBody>
      </p:sp>
      <p:sp>
        <p:nvSpPr>
          <p:cNvPr id="4" name="Espace réservé du contenu 2"/>
          <p:cNvSpPr txBox="1">
            <a:spLocks/>
          </p:cNvSpPr>
          <p:nvPr/>
        </p:nvSpPr>
        <p:spPr>
          <a:xfrm>
            <a:off x="152400" y="3048000"/>
            <a:ext cx="8763000" cy="1676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2. سند برسم الشحن </a:t>
            </a:r>
            <a:r>
              <a:rPr kumimoji="0" lang="fr-FR" sz="32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received</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-for-</a:t>
            </a:r>
            <a:r>
              <a:rPr kumimoji="0" lang="fr-FR" sz="32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shipment</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B/L</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 </a:t>
            </a: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mn-lt"/>
                <a:ea typeface="+mn-ea"/>
                <a:cs typeface="+mn-cs"/>
              </a:rPr>
              <a:t>    </a:t>
            </a:r>
            <a:r>
              <a:rPr kumimoji="0" lang="ar-DZ" sz="2800" b="1" i="0" u="none" strike="noStrike" kern="1200" cap="none" spc="0" normalizeH="0" baseline="0" noProof="0" dirty="0" smtClean="0">
                <a:ln>
                  <a:noFill/>
                </a:ln>
                <a:solidFill>
                  <a:schemeClr val="bg1"/>
                </a:solidFill>
                <a:effectLst/>
                <a:uLnTx/>
                <a:uFillTx/>
                <a:latin typeface="+mn-lt"/>
                <a:ea typeface="+mn-ea"/>
                <a:cs typeface="+mn-cs"/>
              </a:rPr>
              <a:t>يعني أن البضاعة سلمت للنقل البحري أو وكيله لغرض شحنها، أي أنها لم تشحن بعد على ظهر السفينة عند إصدار سند الشحن.</a:t>
            </a:r>
            <a:endParaRPr kumimoji="0" lang="fr-FR" sz="2800" b="1" i="0" u="none" strike="noStrike" kern="1200" cap="none" spc="0" normalizeH="0" baseline="0" noProof="0" dirty="0" smtClean="0">
              <a:ln>
                <a:noFill/>
              </a:ln>
              <a:solidFill>
                <a:schemeClr val="bg1"/>
              </a:solidFill>
              <a:effectLst/>
              <a:uLnTx/>
              <a:uFillTx/>
              <a:latin typeface="+mn-lt"/>
              <a:ea typeface="+mn-ea"/>
              <a:cs typeface="+mn-cs"/>
            </a:endParaRPr>
          </a:p>
          <a:p>
            <a:pPr marL="548640" marR="0" lvl="0" indent="-411480" algn="r"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24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3400"/>
            <a:ext cx="8229600" cy="1143000"/>
          </a:xfrm>
        </p:spPr>
        <p:txBody>
          <a:bodyPr>
            <a:normAutofit/>
          </a:bodyPr>
          <a:lstStyle/>
          <a:p>
            <a:pPr algn="r" rtl="1"/>
            <a:r>
              <a:rPr lang="ar-DZ" sz="4400" dirty="0" smtClean="0">
                <a:solidFill>
                  <a:schemeClr val="bg1"/>
                </a:solidFill>
                <a:cs typeface="+mn-cs"/>
              </a:rPr>
              <a:t>تمهيد:</a:t>
            </a:r>
            <a:endParaRPr lang="fr-FR" sz="4400" dirty="0">
              <a:solidFill>
                <a:schemeClr val="bg1"/>
              </a:solidFill>
              <a:cs typeface="+mn-cs"/>
            </a:endParaRPr>
          </a:p>
        </p:txBody>
      </p:sp>
      <p:sp>
        <p:nvSpPr>
          <p:cNvPr id="3" name="Espace réservé du contenu 2"/>
          <p:cNvSpPr>
            <a:spLocks noGrp="1"/>
          </p:cNvSpPr>
          <p:nvPr>
            <p:ph idx="1"/>
          </p:nvPr>
        </p:nvSpPr>
        <p:spPr>
          <a:xfrm>
            <a:off x="457200" y="2209800"/>
            <a:ext cx="8229600" cy="1905000"/>
          </a:xfrm>
        </p:spPr>
        <p:txBody>
          <a:bodyPr>
            <a:normAutofit/>
          </a:bodyPr>
          <a:lstStyle/>
          <a:p>
            <a:pPr marL="6350" indent="-6350" algn="just" rtl="1">
              <a:buNone/>
            </a:pPr>
            <a:r>
              <a:rPr lang="ar-SA" sz="3200" b="1" dirty="0" smtClean="0">
                <a:solidFill>
                  <a:schemeClr val="bg1"/>
                </a:solidFill>
              </a:rPr>
              <a:t>إن </a:t>
            </a:r>
            <a:r>
              <a:rPr lang="ar-SA" sz="3200" b="1" dirty="0" smtClean="0">
                <a:solidFill>
                  <a:srgbClr val="FF0000"/>
                </a:solidFill>
              </a:rPr>
              <a:t>عقد النقل الدولي </a:t>
            </a:r>
            <a:r>
              <a:rPr lang="ar-SA" sz="3200" b="1" dirty="0" smtClean="0">
                <a:solidFill>
                  <a:schemeClr val="bg1"/>
                </a:solidFill>
              </a:rPr>
              <a:t>للبضائع </a:t>
            </a:r>
            <a:r>
              <a:rPr lang="ar-DZ" sz="3200" b="1" dirty="0" smtClean="0">
                <a:solidFill>
                  <a:schemeClr val="bg1"/>
                </a:solidFill>
              </a:rPr>
              <a:t>من العقود الرضائية، إلا أنه يجب </a:t>
            </a:r>
            <a:r>
              <a:rPr lang="ar-SA" sz="3200" b="1" dirty="0" smtClean="0">
                <a:solidFill>
                  <a:schemeClr val="bg1"/>
                </a:solidFill>
              </a:rPr>
              <a:t>يتم إثباته وتجسيده ماديا من خلال وثيقة (</a:t>
            </a:r>
            <a:r>
              <a:rPr lang="ar-SA" sz="3200" b="1" dirty="0" smtClean="0">
                <a:solidFill>
                  <a:srgbClr val="FF0000"/>
                </a:solidFill>
              </a:rPr>
              <a:t>مستند النقل</a:t>
            </a:r>
            <a:r>
              <a:rPr lang="ar-SA" sz="3200" b="1" dirty="0" smtClean="0">
                <a:solidFill>
                  <a:schemeClr val="bg1"/>
                </a:solidFill>
              </a:rPr>
              <a:t>)، تعد في الغالب وفق نموذج موحد لكل نمط من وسائل النقل</a:t>
            </a:r>
            <a:r>
              <a:rPr lang="ar-DZ" sz="3200" b="1" dirty="0" smtClean="0">
                <a:solidFill>
                  <a:schemeClr val="bg1"/>
                </a:solidFill>
              </a:rPr>
              <a:t>.</a:t>
            </a:r>
            <a:endParaRPr lang="fr-FR" sz="3200" b="1" dirty="0">
              <a:solidFill>
                <a:schemeClr val="bg1"/>
              </a:solidFill>
            </a:endParaRPr>
          </a:p>
        </p:txBody>
      </p:sp>
    </p:spTree>
  </p:cSld>
  <p:clrMapOvr>
    <a:masterClrMapping/>
  </p:clrMapOvr>
  <p:transition>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495800"/>
            <a:ext cx="8305800" cy="1569660"/>
          </a:xfrm>
          <a:prstGeom prst="rect">
            <a:avLst/>
          </a:prstGeom>
        </p:spPr>
        <p:txBody>
          <a:bodyPr wrap="square">
            <a:spAutoFit/>
          </a:bodyPr>
          <a:lstStyle/>
          <a:p>
            <a:pPr algn="just" rtl="1"/>
            <a:r>
              <a:rPr lang="ar-DZ" sz="3200" b="1" dirty="0" smtClean="0">
                <a:solidFill>
                  <a:schemeClr val="bg1"/>
                </a:solidFill>
              </a:rPr>
              <a:t>    إذا تم شحن البضاعة على السفينة، بعد أن تم إصدار سند برسم الشحن، يمكن للشاحن أن يعيده للناقل البحري، ويطلب منه استبداله بسند شحن مؤشر عليه بكلمة مشحون.</a:t>
            </a:r>
          </a:p>
        </p:txBody>
      </p:sp>
      <p:sp>
        <p:nvSpPr>
          <p:cNvPr id="5" name="Rectangle 4"/>
          <p:cNvSpPr/>
          <p:nvPr/>
        </p:nvSpPr>
        <p:spPr>
          <a:xfrm>
            <a:off x="7010400" y="914400"/>
            <a:ext cx="1572866" cy="646331"/>
          </a:xfrm>
          <a:prstGeom prst="rect">
            <a:avLst/>
          </a:prstGeom>
        </p:spPr>
        <p:txBody>
          <a:bodyPr wrap="none">
            <a:spAutoFit/>
          </a:bodyPr>
          <a:lstStyle/>
          <a:p>
            <a:r>
              <a:rPr lang="ar-DZ" sz="3600" b="1" dirty="0" smtClean="0">
                <a:solidFill>
                  <a:srgbClr val="FF0000"/>
                </a:solidFill>
              </a:rPr>
              <a:t>ملاحظة: </a:t>
            </a:r>
            <a:endParaRPr lang="fr-FR" sz="3600" dirty="0"/>
          </a:p>
        </p:txBody>
      </p:sp>
      <p:sp>
        <p:nvSpPr>
          <p:cNvPr id="6" name="Rectangle 5"/>
          <p:cNvSpPr/>
          <p:nvPr/>
        </p:nvSpPr>
        <p:spPr>
          <a:xfrm>
            <a:off x="381000" y="1676400"/>
            <a:ext cx="8305800" cy="1815882"/>
          </a:xfrm>
          <a:prstGeom prst="rect">
            <a:avLst/>
          </a:prstGeom>
        </p:spPr>
        <p:txBody>
          <a:bodyPr wrap="square">
            <a:spAutoFit/>
          </a:bodyPr>
          <a:lstStyle/>
          <a:p>
            <a:pPr algn="just" rtl="1"/>
            <a:r>
              <a:rPr lang="ar-DZ" sz="2800" b="1" dirty="0" smtClean="0">
                <a:solidFill>
                  <a:schemeClr val="bg1"/>
                </a:solidFill>
              </a:rPr>
              <a:t> إن إصدار سند الشحن برسم الشحن أمر مألوف في النقل البحري، لأنه ليس في كل الأحوال يتم شحن البضائع فور تقديمها للناقل البحري أو وكيله ليصدر شحن مشحون، وذلك راجع لأن عملية الشحن قد تستغرق عدة أيام.</a:t>
            </a:r>
            <a:endParaRPr lang="fr-FR" sz="2800" dirty="0"/>
          </a:p>
        </p:txBody>
      </p:sp>
      <p:sp>
        <p:nvSpPr>
          <p:cNvPr id="7" name="Rectangle 6"/>
          <p:cNvSpPr/>
          <p:nvPr/>
        </p:nvSpPr>
        <p:spPr>
          <a:xfrm>
            <a:off x="7010400" y="3849469"/>
            <a:ext cx="1572866" cy="646331"/>
          </a:xfrm>
          <a:prstGeom prst="rect">
            <a:avLst/>
          </a:prstGeom>
        </p:spPr>
        <p:txBody>
          <a:bodyPr wrap="none">
            <a:spAutoFit/>
          </a:bodyPr>
          <a:lstStyle/>
          <a:p>
            <a:r>
              <a:rPr lang="ar-DZ" sz="3600" b="1" dirty="0" smtClean="0">
                <a:solidFill>
                  <a:srgbClr val="FF0000"/>
                </a:solidFill>
              </a:rPr>
              <a:t>ملاحظة: </a:t>
            </a:r>
            <a:endParaRPr lang="fr-FR"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62000" y="1058882"/>
            <a:ext cx="8077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د.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سند الشحن المباشر </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Straight bill of </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lading</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fr-FR" sz="32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381000" y="1981200"/>
            <a:ext cx="84582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dirty="0" smtClean="0">
                <a:ln>
                  <a:noFill/>
                </a:ln>
                <a:solidFill>
                  <a:schemeClr val="bg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سند یتم نقل البضاعة بمقتضاه من میناء الشحن إلى میناء الوصول بواسطة عدة ناقلین، ویصدر ھذا السند عادة في الحالات التي لا یوجد فیھا خط ملاحي مباشر بین میناءي الشحن والوصول، مما يتطلب تغییر السفینة في أثناء الطریق أو في ميناء وسیط، كما أنه قد یتضمن مرحلة نقل بریة أو </a:t>
            </a:r>
            <a:r>
              <a:rPr kumimoji="0" lang="ar-SA"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ن</a:t>
            </a:r>
            <a:r>
              <a:rPr kumimoji="0" lang="ar-SA"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ھ</a:t>
            </a:r>
            <a:r>
              <a:rPr kumimoji="0" lang="ar-SA"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ریة</a:t>
            </a:r>
            <a:r>
              <a:rPr kumimoji="0" lang="ar-SA"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أو جویة، هنا يكون من المصلحة أن يقدم البائع إلى المشتري سند شحن واحداً یغطي كل الرحلة من ميناء الشحن إلى میناء الوصول(سند الشحن المباشر)، بصرف النظر عن انتقال البضائع من سفینة إلى أخرى في أثناء الطریق، وتفریغھا وتحمیلھا في ميناء وسیط</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fr-FR" sz="2800" b="1"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981200"/>
            <a:ext cx="8534400" cy="1828800"/>
          </a:xfrm>
        </p:spPr>
        <p:txBody>
          <a:bodyPr>
            <a:normAutofit/>
          </a:bodyPr>
          <a:lstStyle/>
          <a:p>
            <a:pPr marL="0" indent="22225" algn="just" rtl="1">
              <a:buNone/>
            </a:pPr>
            <a:r>
              <a:rPr lang="ar-DZ" b="1" dirty="0" smtClean="0">
                <a:solidFill>
                  <a:schemeClr val="bg1"/>
                </a:solidFill>
              </a:rPr>
              <a:t>    </a:t>
            </a:r>
            <a:r>
              <a:rPr lang="ar-SA" b="1" dirty="0" smtClean="0">
                <a:solidFill>
                  <a:schemeClr val="bg1"/>
                </a:solidFill>
              </a:rPr>
              <a:t>يشبه سند </a:t>
            </a:r>
            <a:r>
              <a:rPr lang="ar-DZ" b="1" dirty="0" smtClean="0">
                <a:solidFill>
                  <a:schemeClr val="bg1"/>
                </a:solidFill>
              </a:rPr>
              <a:t>الشحن التقليدي الورقي من حيث البيانات الواردة فيه، إلا أنه يتم إرساله بواسطة الناقل البحري أو ممثله إلى عنوان إلكتروني يحدده الشاحن، فضلا عن مفتاح خاص(كلمة سر) يرسل للشاحن لاستخدامه في المعاملات اللاحقة، وهذا المفتاح لا يعرفه إلا الناقل البحري والشاحن.</a:t>
            </a:r>
          </a:p>
          <a:p>
            <a:endParaRPr lang="fr-FR" dirty="0"/>
          </a:p>
        </p:txBody>
      </p:sp>
      <p:sp>
        <p:nvSpPr>
          <p:cNvPr id="4" name="Rectangle 3"/>
          <p:cNvSpPr/>
          <p:nvPr/>
        </p:nvSpPr>
        <p:spPr>
          <a:xfrm>
            <a:off x="1669360" y="914400"/>
            <a:ext cx="7112845" cy="584775"/>
          </a:xfrm>
          <a:prstGeom prst="rect">
            <a:avLst/>
          </a:prstGeom>
        </p:spPr>
        <p:txBody>
          <a:bodyPr wrap="none">
            <a:spAutoFit/>
          </a:bodyPr>
          <a:lstStyle/>
          <a:p>
            <a:pPr algn="r" rtl="1"/>
            <a:r>
              <a:rPr lang="ar-DZ" sz="3200" b="1" dirty="0" smtClean="0">
                <a:solidFill>
                  <a:srgbClr val="FF0000"/>
                </a:solidFill>
              </a:rPr>
              <a:t>هـ. </a:t>
            </a:r>
            <a:r>
              <a:rPr lang="ar-SA" sz="3200" b="1" dirty="0" smtClean="0">
                <a:solidFill>
                  <a:srgbClr val="FF0000"/>
                </a:solidFill>
              </a:rPr>
              <a:t>سند الشحن الإلكتروني</a:t>
            </a:r>
            <a:r>
              <a:rPr lang="ar-DZ" sz="3200" b="1" dirty="0" smtClean="0">
                <a:solidFill>
                  <a:srgbClr val="FF0000"/>
                </a:solidFill>
              </a:rPr>
              <a:t> </a:t>
            </a:r>
            <a:r>
              <a:rPr lang="ar-SA" sz="3200" b="1" dirty="0" smtClean="0">
                <a:solidFill>
                  <a:srgbClr val="FF0000"/>
                </a:solidFill>
              </a:rPr>
              <a:t> </a:t>
            </a:r>
            <a:r>
              <a:rPr lang="fr-FR" sz="3200" b="1" dirty="0" smtClean="0">
                <a:solidFill>
                  <a:srgbClr val="FF0000"/>
                </a:solidFill>
              </a:rPr>
              <a:t>E-connaissement</a:t>
            </a:r>
            <a:r>
              <a:rPr lang="ar-SA" sz="3200" b="1" dirty="0" smtClean="0">
                <a:solidFill>
                  <a:srgbClr val="FF0000"/>
                </a:solidFill>
              </a:rPr>
              <a:t>:</a:t>
            </a:r>
            <a:endParaRPr lang="fr-FR" sz="3200" b="1"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295400"/>
            <a:ext cx="8458200" cy="4832092"/>
          </a:xfrm>
          <a:prstGeom prst="rect">
            <a:avLst/>
          </a:prstGeom>
        </p:spPr>
        <p:txBody>
          <a:bodyPr wrap="square">
            <a:spAutoFit/>
          </a:bodyPr>
          <a:lstStyle/>
          <a:p>
            <a:pPr algn="just" rtl="1"/>
            <a:r>
              <a:rPr lang="ar-DZ" sz="2800" b="1" dirty="0" smtClean="0">
                <a:solidFill>
                  <a:schemeClr val="bg1"/>
                </a:solidFill>
              </a:rPr>
              <a:t>     لكي يتم انتقال التحكم بالبضاعة لمالك جديد، يقوم المالك السابق ب</a:t>
            </a:r>
            <a:r>
              <a:rPr lang="ar-DZ" sz="2800" b="1" dirty="0" smtClean="0">
                <a:solidFill>
                  <a:srgbClr val="FF0000"/>
                </a:solidFill>
              </a:rPr>
              <a:t>إخطار</a:t>
            </a:r>
            <a:r>
              <a:rPr lang="ar-DZ" sz="2800" b="1" dirty="0" smtClean="0">
                <a:solidFill>
                  <a:schemeClr val="bg1"/>
                </a:solidFill>
              </a:rPr>
              <a:t> الناقل البحري أو ممثله بنيته في نقل حق التحكم في سند الشحن الإلكتروني إلى المالك الجديد،</a:t>
            </a:r>
          </a:p>
          <a:p>
            <a:pPr algn="just" rtl="1"/>
            <a:r>
              <a:rPr lang="ar-DZ" sz="2800" b="1" dirty="0" smtClean="0">
                <a:solidFill>
                  <a:schemeClr val="bg1"/>
                </a:solidFill>
              </a:rPr>
              <a:t>    فيرسل الناقل البحري هذا </a:t>
            </a:r>
            <a:r>
              <a:rPr lang="ar-DZ" sz="2800" b="1" dirty="0" smtClean="0">
                <a:solidFill>
                  <a:srgbClr val="FF0000"/>
                </a:solidFill>
              </a:rPr>
              <a:t>الإخطار</a:t>
            </a:r>
            <a:r>
              <a:rPr lang="ar-DZ" sz="2800" b="1" dirty="0" smtClean="0">
                <a:solidFill>
                  <a:schemeClr val="bg1"/>
                </a:solidFill>
              </a:rPr>
              <a:t> إلى المالك الجديد الذي يؤكد قبوله لهذه العملية،</a:t>
            </a:r>
          </a:p>
          <a:p>
            <a:pPr algn="just" rtl="1"/>
            <a:r>
              <a:rPr lang="ar-DZ" sz="2800" b="1" dirty="0" smtClean="0">
                <a:solidFill>
                  <a:schemeClr val="bg1"/>
                </a:solidFill>
              </a:rPr>
              <a:t>    وهنا يقوم الناقل البحري أو ممثله بإلغاء المفتاح الخاص السابق، وإصدار مفتاح جديد للمالك الجديد،</a:t>
            </a:r>
          </a:p>
          <a:p>
            <a:pPr algn="just" rtl="1"/>
            <a:r>
              <a:rPr lang="ar-DZ" sz="2800" b="1" dirty="0" smtClean="0">
                <a:solidFill>
                  <a:schemeClr val="bg1"/>
                </a:solidFill>
              </a:rPr>
              <a:t>     وبالتالي يكون الحق في المطالبة باستلام البضاعة للمالك الجديد وحده، </a:t>
            </a:r>
          </a:p>
          <a:p>
            <a:pPr algn="just" rtl="1"/>
            <a:r>
              <a:rPr lang="ar-DZ" sz="2800" b="1" dirty="0" smtClean="0">
                <a:solidFill>
                  <a:schemeClr val="bg1"/>
                </a:solidFill>
              </a:rPr>
              <a:t>    مع إمكان هذا الأخير أن يطلب مستند ورقي ليحقق له وظائف سند الشحن التقليدي، مثل تمثيل البضاعة وإمكانية تداول السند بالتظهير.</a:t>
            </a:r>
            <a:endParaRPr lang="fr-FR" sz="2800" dirty="0"/>
          </a:p>
        </p:txBody>
      </p:sp>
      <p:sp>
        <p:nvSpPr>
          <p:cNvPr id="5" name="Rectangle 4"/>
          <p:cNvSpPr/>
          <p:nvPr/>
        </p:nvSpPr>
        <p:spPr>
          <a:xfrm>
            <a:off x="7010400" y="457200"/>
            <a:ext cx="1572866" cy="646331"/>
          </a:xfrm>
          <a:prstGeom prst="rect">
            <a:avLst/>
          </a:prstGeom>
        </p:spPr>
        <p:txBody>
          <a:bodyPr wrap="none">
            <a:spAutoFit/>
          </a:bodyPr>
          <a:lstStyle/>
          <a:p>
            <a:r>
              <a:rPr lang="ar-DZ" sz="3600" b="1" dirty="0" smtClean="0">
                <a:solidFill>
                  <a:srgbClr val="FF0000"/>
                </a:solidFill>
              </a:rPr>
              <a:t>ملاحظة: </a:t>
            </a:r>
            <a:endParaRPr lang="fr-FR"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685800"/>
            <a:ext cx="8458200" cy="3352800"/>
          </a:xfrm>
        </p:spPr>
        <p:txBody>
          <a:bodyPr>
            <a:noAutofit/>
          </a:bodyPr>
          <a:lstStyle/>
          <a:p>
            <a:pPr algn="ctr" rtl="1">
              <a:spcBef>
                <a:spcPts val="0"/>
              </a:spcBef>
            </a:pPr>
            <a:r>
              <a:rPr lang="ar-DZ" sz="1800" b="1" i="1" dirty="0" smtClean="0">
                <a:solidFill>
                  <a:schemeClr val="bg1"/>
                </a:solidFill>
                <a:latin typeface="Times New Roman" pitchFamily="18" charset="0"/>
                <a:cs typeface="Times New Roman" pitchFamily="18" charset="0"/>
              </a:rPr>
              <a:t>الجمهــورية الجزائــرية الديمقــراطية الشعبيـــة</a:t>
            </a:r>
            <a:endParaRPr lang="en-US" sz="1800" b="1" dirty="0" smtClean="0">
              <a:solidFill>
                <a:schemeClr val="bg1"/>
              </a:solidFill>
              <a:latin typeface="Times New Roman" pitchFamily="18" charset="0"/>
              <a:cs typeface="Times New Roman" pitchFamily="18" charset="0"/>
            </a:endParaRPr>
          </a:p>
          <a:p>
            <a:pPr algn="ctr">
              <a:spcBef>
                <a:spcPts val="0"/>
              </a:spcBef>
            </a:pPr>
            <a:r>
              <a:rPr lang="fr-FR" sz="1800" b="1" i="1" dirty="0" smtClean="0">
                <a:solidFill>
                  <a:schemeClr val="bg1"/>
                </a:solidFill>
                <a:latin typeface="Times New Roman" pitchFamily="18" charset="0"/>
                <a:cs typeface="Times New Roman" pitchFamily="18" charset="0"/>
              </a:rPr>
              <a:t>République Algérienne Démocratique et Populaire</a:t>
            </a:r>
            <a:endParaRPr lang="en-US" sz="1800" b="1" dirty="0" smtClean="0">
              <a:solidFill>
                <a:schemeClr val="bg1"/>
              </a:solidFill>
              <a:latin typeface="Times New Roman" pitchFamily="18" charset="0"/>
              <a:cs typeface="Times New Roman" pitchFamily="18" charset="0"/>
            </a:endParaRPr>
          </a:p>
          <a:p>
            <a:pPr algn="ctr">
              <a:spcBef>
                <a:spcPts val="0"/>
              </a:spcBef>
            </a:pPr>
            <a:r>
              <a:rPr lang="ar-DZ" sz="1800" b="1" dirty="0" smtClean="0">
                <a:solidFill>
                  <a:schemeClr val="bg1"/>
                </a:solidFill>
                <a:latin typeface="Times New Roman" pitchFamily="18" charset="0"/>
                <a:cs typeface="Times New Roman" pitchFamily="18" charset="0"/>
              </a:rPr>
              <a:t>وزارة التعليــم العــالي </a:t>
            </a:r>
            <a:r>
              <a:rPr lang="ar-DZ" sz="1800" b="1" dirty="0" err="1" smtClean="0">
                <a:solidFill>
                  <a:schemeClr val="bg1"/>
                </a:solidFill>
                <a:latin typeface="Times New Roman" pitchFamily="18" charset="0"/>
                <a:cs typeface="Times New Roman" pitchFamily="18" charset="0"/>
              </a:rPr>
              <a:t>و</a:t>
            </a:r>
            <a:r>
              <a:rPr lang="ar-DZ" sz="1800" b="1" dirty="0" smtClean="0">
                <a:solidFill>
                  <a:schemeClr val="bg1"/>
                </a:solidFill>
                <a:latin typeface="Times New Roman" pitchFamily="18" charset="0"/>
                <a:cs typeface="Times New Roman" pitchFamily="18" charset="0"/>
              </a:rPr>
              <a:t> البحــث العلمـي</a:t>
            </a:r>
            <a:endParaRPr lang="en-US" sz="1800" b="1" dirty="0" smtClean="0">
              <a:solidFill>
                <a:schemeClr val="bg1"/>
              </a:solidFill>
              <a:latin typeface="Times New Roman" pitchFamily="18" charset="0"/>
              <a:cs typeface="Times New Roman" pitchFamily="18" charset="0"/>
            </a:endParaRPr>
          </a:p>
          <a:p>
            <a:pPr algn="ctr">
              <a:spcBef>
                <a:spcPts val="0"/>
              </a:spcBef>
            </a:pPr>
            <a:r>
              <a:rPr lang="fr-FR" sz="1800" b="1" i="1" dirty="0" smtClean="0">
                <a:solidFill>
                  <a:schemeClr val="bg1"/>
                </a:solidFill>
                <a:latin typeface="Times New Roman" pitchFamily="18" charset="0"/>
                <a:cs typeface="Times New Roman" pitchFamily="18" charset="0"/>
              </a:rPr>
              <a:t>Ministère de l’Enseignement Supérieur et de la Recherche Scientifique</a:t>
            </a:r>
            <a:endParaRPr lang="en-US" sz="1800" b="1" dirty="0" smtClean="0">
              <a:solidFill>
                <a:schemeClr val="bg1"/>
              </a:solidFill>
              <a:latin typeface="Times New Roman" pitchFamily="18" charset="0"/>
              <a:cs typeface="Times New Roman" pitchFamily="18" charset="0"/>
            </a:endParaRPr>
          </a:p>
          <a:p>
            <a:pPr algn="ctr">
              <a:spcBef>
                <a:spcPts val="0"/>
              </a:spcBef>
            </a:pPr>
            <a:r>
              <a:rPr lang="ar-DZ" sz="1800" b="1" i="1" dirty="0" smtClean="0">
                <a:solidFill>
                  <a:schemeClr val="bg1"/>
                </a:solidFill>
                <a:latin typeface="Times New Roman" pitchFamily="18" charset="0"/>
                <a:cs typeface="Times New Roman" pitchFamily="18" charset="0"/>
              </a:rPr>
              <a:t>جــامعة محــمد </a:t>
            </a:r>
            <a:r>
              <a:rPr lang="ar-DZ" sz="1800" b="1" i="1" dirty="0" err="1" smtClean="0">
                <a:solidFill>
                  <a:schemeClr val="bg1"/>
                </a:solidFill>
                <a:latin typeface="Times New Roman" pitchFamily="18" charset="0"/>
                <a:cs typeface="Times New Roman" pitchFamily="18" charset="0"/>
              </a:rPr>
              <a:t>خيضــر</a:t>
            </a:r>
            <a:r>
              <a:rPr lang="ar-DZ" sz="1800" b="1" i="1" dirty="0" smtClean="0">
                <a:solidFill>
                  <a:schemeClr val="bg1"/>
                </a:solidFill>
                <a:latin typeface="Times New Roman" pitchFamily="18" charset="0"/>
                <a:cs typeface="Times New Roman" pitchFamily="18" charset="0"/>
              </a:rPr>
              <a:t> – بسكرة –</a:t>
            </a:r>
            <a:endParaRPr lang="en-US" sz="1800" b="1" dirty="0" smtClean="0">
              <a:solidFill>
                <a:schemeClr val="bg1"/>
              </a:solidFill>
              <a:latin typeface="Times New Roman" pitchFamily="18" charset="0"/>
              <a:cs typeface="Times New Roman" pitchFamily="18" charset="0"/>
            </a:endParaRPr>
          </a:p>
          <a:p>
            <a:pPr algn="ctr">
              <a:spcBef>
                <a:spcPts val="0"/>
              </a:spcBef>
            </a:pPr>
            <a:r>
              <a:rPr lang="ar-DZ" sz="1800" b="1" i="1" dirty="0" smtClean="0">
                <a:solidFill>
                  <a:schemeClr val="bg1"/>
                </a:solidFill>
                <a:latin typeface="Times New Roman" pitchFamily="18" charset="0"/>
                <a:cs typeface="Times New Roman" pitchFamily="18" charset="0"/>
              </a:rPr>
              <a:t>كــلية العلــوم الاقتصــادية </a:t>
            </a:r>
            <a:r>
              <a:rPr lang="ar-DZ" sz="1800" b="1" i="1" dirty="0" err="1" smtClean="0">
                <a:solidFill>
                  <a:schemeClr val="bg1"/>
                </a:solidFill>
                <a:latin typeface="Times New Roman" pitchFamily="18" charset="0"/>
                <a:cs typeface="Times New Roman" pitchFamily="18" charset="0"/>
              </a:rPr>
              <a:t>و</a:t>
            </a:r>
            <a:r>
              <a:rPr lang="ar-DZ" sz="1800" b="1" i="1" dirty="0" smtClean="0">
                <a:solidFill>
                  <a:schemeClr val="bg1"/>
                </a:solidFill>
                <a:latin typeface="Times New Roman" pitchFamily="18" charset="0"/>
                <a:cs typeface="Times New Roman" pitchFamily="18" charset="0"/>
              </a:rPr>
              <a:t> التجــارية </a:t>
            </a:r>
            <a:r>
              <a:rPr lang="ar-DZ" sz="1800" b="1" i="1" dirty="0" err="1" smtClean="0">
                <a:solidFill>
                  <a:schemeClr val="bg1"/>
                </a:solidFill>
                <a:latin typeface="Times New Roman" pitchFamily="18" charset="0"/>
                <a:cs typeface="Times New Roman" pitchFamily="18" charset="0"/>
              </a:rPr>
              <a:t>و</a:t>
            </a:r>
            <a:r>
              <a:rPr lang="ar-DZ" sz="1800" b="1" i="1" dirty="0" smtClean="0">
                <a:solidFill>
                  <a:schemeClr val="bg1"/>
                </a:solidFill>
                <a:latin typeface="Times New Roman" pitchFamily="18" charset="0"/>
                <a:cs typeface="Times New Roman" pitchFamily="18" charset="0"/>
              </a:rPr>
              <a:t> علــوم التسييــر</a:t>
            </a:r>
            <a:endParaRPr lang="en-US" sz="1800" b="1" dirty="0" smtClean="0">
              <a:solidFill>
                <a:schemeClr val="bg1"/>
              </a:solidFill>
              <a:latin typeface="Times New Roman" pitchFamily="18" charset="0"/>
              <a:cs typeface="Times New Roman" pitchFamily="18" charset="0"/>
            </a:endParaRPr>
          </a:p>
          <a:p>
            <a:pPr algn="ctr">
              <a:spcBef>
                <a:spcPts val="0"/>
              </a:spcBef>
            </a:pPr>
            <a:r>
              <a:rPr lang="ar-DZ" sz="1800" b="1" i="1" dirty="0" smtClean="0">
                <a:solidFill>
                  <a:schemeClr val="bg1"/>
                </a:solidFill>
                <a:latin typeface="Times New Roman" pitchFamily="18" charset="0"/>
                <a:cs typeface="Times New Roman" pitchFamily="18" charset="0"/>
              </a:rPr>
              <a:t>قسم العلوم التجارية</a:t>
            </a:r>
            <a:endParaRPr lang="en-US" sz="1800" b="1" dirty="0" smtClean="0">
              <a:solidFill>
                <a:schemeClr val="bg1"/>
              </a:solidFill>
              <a:latin typeface="Times New Roman" pitchFamily="18" charset="0"/>
              <a:cs typeface="Times New Roman" pitchFamily="18" charset="0"/>
            </a:endParaRPr>
          </a:p>
          <a:p>
            <a:pPr algn="ctr" rtl="1">
              <a:spcBef>
                <a:spcPts val="0"/>
              </a:spcBef>
            </a:pPr>
            <a:r>
              <a:rPr lang="ar-DZ" sz="1800" b="1" dirty="0" smtClean="0">
                <a:solidFill>
                  <a:schemeClr val="bg1"/>
                </a:solidFill>
                <a:latin typeface="Times New Roman" pitchFamily="18" charset="0"/>
                <a:ea typeface="Tahoma" pitchFamily="34" charset="0"/>
                <a:cs typeface="Times New Roman" pitchFamily="18" charset="0"/>
              </a:rPr>
              <a:t>سنة ثانية مالية وتجارة دولية</a:t>
            </a:r>
          </a:p>
          <a:p>
            <a:pPr algn="ctr" rtl="1">
              <a:spcBef>
                <a:spcPts val="0"/>
              </a:spcBef>
            </a:pPr>
            <a:r>
              <a:rPr lang="ar-DZ" sz="2800" b="1" dirty="0" smtClean="0">
                <a:solidFill>
                  <a:schemeClr val="bg1"/>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bg1"/>
                </a:solidFill>
                <a:latin typeface="Times New Roman" pitchFamily="18" charset="0"/>
                <a:cs typeface="Times New Roman" pitchFamily="18" charset="0"/>
              </a:rPr>
              <a:t>الموسم الجامعي: 2020/</a:t>
            </a:r>
            <a:r>
              <a:rPr lang="fr-FR" sz="2000" b="1" dirty="0" smtClean="0">
                <a:solidFill>
                  <a:schemeClr val="bg1"/>
                </a:solidFill>
                <a:latin typeface="Times New Roman" pitchFamily="18" charset="0"/>
                <a:cs typeface="Times New Roman" pitchFamily="18" charset="0"/>
              </a:rPr>
              <a:t>2021</a:t>
            </a:r>
            <a:endParaRPr lang="ar-DZ" b="1" dirty="0" smtClean="0">
              <a:solidFill>
                <a:schemeClr val="bg1"/>
              </a:solidFill>
              <a:latin typeface="Times New Roman" pitchFamily="18" charset="0"/>
              <a:cs typeface="Times New Roman" pitchFamily="18" charset="0"/>
            </a:endParaRPr>
          </a:p>
        </p:txBody>
      </p:sp>
      <p:grpSp>
        <p:nvGrpSpPr>
          <p:cNvPr id="2" name="Group 1"/>
          <p:cNvGrpSpPr>
            <a:grpSpLocks/>
          </p:cNvGrpSpPr>
          <p:nvPr/>
        </p:nvGrpSpPr>
        <p:grpSpPr bwMode="auto">
          <a:xfrm>
            <a:off x="457200" y="381000"/>
            <a:ext cx="989398" cy="1143000"/>
            <a:chOff x="4041" y="5842"/>
            <a:chExt cx="1056" cy="1375"/>
          </a:xfrm>
        </p:grpSpPr>
        <p:sp>
          <p:nvSpPr>
            <p:cNvPr id="6"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7"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9"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3" name="Group 1"/>
          <p:cNvGrpSpPr>
            <a:grpSpLocks/>
          </p:cNvGrpSpPr>
          <p:nvPr/>
        </p:nvGrpSpPr>
        <p:grpSpPr bwMode="auto">
          <a:xfrm>
            <a:off x="7620000" y="381000"/>
            <a:ext cx="989398" cy="1143000"/>
            <a:chOff x="4041" y="5842"/>
            <a:chExt cx="1056" cy="1375"/>
          </a:xfrm>
        </p:grpSpPr>
        <p:sp>
          <p:nvSpPr>
            <p:cNvPr id="11"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2"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4"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
        <p:nvSpPr>
          <p:cNvPr id="15" name="Rectangle 14"/>
          <p:cNvSpPr/>
          <p:nvPr/>
        </p:nvSpPr>
        <p:spPr>
          <a:xfrm>
            <a:off x="457200" y="4440805"/>
            <a:ext cx="8077200" cy="1938992"/>
          </a:xfrm>
          <a:prstGeom prst="rect">
            <a:avLst/>
          </a:prstGeom>
        </p:spPr>
        <p:txBody>
          <a:bodyPr wrap="square">
            <a:spAutoFit/>
          </a:bodyPr>
          <a:lstStyle/>
          <a:p>
            <a:pPr lvl="0" algn="ctr" rtl="1" fontAlgn="ctr">
              <a:spcBef>
                <a:spcPct val="20000"/>
              </a:spcBef>
              <a:buClr>
                <a:srgbClr val="F0A22E"/>
              </a:buClr>
              <a:buSzPct val="70000"/>
              <a:defRPr/>
            </a:pPr>
            <a:r>
              <a:rPr lang="ar-DZ" sz="2400" b="1" dirty="0" smtClean="0">
                <a:solidFill>
                  <a:prstClr val="black"/>
                </a:solidFill>
                <a:latin typeface="Adobe Arabic" pitchFamily="18" charset="-78"/>
                <a:cs typeface="Adobe Arabic" pitchFamily="18" charset="-78"/>
              </a:rPr>
              <a:t>أعمال موجهة</a:t>
            </a:r>
            <a:r>
              <a:rPr lang="ar-DZ" sz="2400" b="1" dirty="0" smtClean="0">
                <a:solidFill>
                  <a:prstClr val="black"/>
                </a:solidFill>
                <a:latin typeface="Adobe Arabic" pitchFamily="18" charset="-78"/>
                <a:cs typeface="Adobe Arabic" pitchFamily="18" charset="-78"/>
              </a:rPr>
              <a:t>:</a:t>
            </a:r>
            <a:endParaRPr lang="ar-DZ" sz="2400" b="1" dirty="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pPr>
            <a:r>
              <a:rPr lang="ar-DZ" sz="4400" b="1" dirty="0" smtClean="0">
                <a:solidFill>
                  <a:srgbClr val="C00000"/>
                </a:solidFill>
                <a:latin typeface="Adobe Arabic" pitchFamily="18" charset="-78"/>
                <a:cs typeface="Adobe Arabic" pitchFamily="18" charset="-78"/>
              </a:rPr>
              <a:t>دراسة حالة عملية لسند شحن</a:t>
            </a:r>
            <a:endParaRPr lang="fr-FR" sz="4400" b="1" dirty="0" smtClean="0">
              <a:solidFill>
                <a:srgbClr val="C00000"/>
              </a:solidFill>
              <a:latin typeface="Adobe Arabic" pitchFamily="18" charset="-78"/>
              <a:cs typeface="Adobe Arabic" pitchFamily="18" charset="-78"/>
            </a:endParaRPr>
          </a:p>
          <a:p>
            <a:pPr lvl="0" algn="ctr" rtl="1" fontAlgn="ctr">
              <a:spcBef>
                <a:spcPct val="20000"/>
              </a:spcBef>
              <a:buClr>
                <a:srgbClr val="F0A22E"/>
              </a:buClr>
              <a:buSzPct val="70000"/>
            </a:pPr>
            <a:r>
              <a:rPr lang="fr-FR" sz="3600" b="1" dirty="0" smtClean="0">
                <a:solidFill>
                  <a:srgbClr val="FF0000"/>
                </a:solidFill>
              </a:rPr>
              <a:t> </a:t>
            </a:r>
            <a:r>
              <a:rPr lang="ar-DZ" sz="3600" b="1" dirty="0" smtClean="0">
                <a:solidFill>
                  <a:srgbClr val="FF0000"/>
                </a:solidFill>
              </a:rPr>
              <a:t>(</a:t>
            </a:r>
            <a:r>
              <a:rPr lang="fr-FR" sz="3600" b="1" dirty="0" smtClean="0">
                <a:solidFill>
                  <a:srgbClr val="FF0000"/>
                </a:solidFill>
              </a:rPr>
              <a:t>L</a:t>
            </a:r>
            <a:r>
              <a:rPr lang="ar-DZ" sz="3600" b="1" dirty="0" smtClean="0">
                <a:solidFill>
                  <a:srgbClr val="FF0000"/>
                </a:solidFill>
              </a:rPr>
              <a:t>/</a:t>
            </a:r>
            <a:r>
              <a:rPr lang="fr-FR" sz="3600" b="1" dirty="0" smtClean="0">
                <a:solidFill>
                  <a:srgbClr val="FF0000"/>
                </a:solidFill>
              </a:rPr>
              <a:t>B</a:t>
            </a:r>
            <a:r>
              <a:rPr lang="ar-DZ" sz="3600" b="1" dirty="0" smtClean="0">
                <a:solidFill>
                  <a:srgbClr val="FF0000"/>
                </a:solidFill>
              </a:rPr>
              <a:t>:</a:t>
            </a:r>
            <a:r>
              <a:rPr lang="fr-FR" sz="3600" b="1" dirty="0" smtClean="0">
                <a:solidFill>
                  <a:srgbClr val="FF0000"/>
                </a:solidFill>
              </a:rPr>
              <a:t>Bill of </a:t>
            </a:r>
            <a:r>
              <a:rPr lang="fr-FR" sz="3600" b="1" dirty="0" err="1" smtClean="0">
                <a:solidFill>
                  <a:srgbClr val="FF0000"/>
                </a:solidFill>
              </a:rPr>
              <a:t>lading</a:t>
            </a:r>
            <a:r>
              <a:rPr lang="ar-DZ" sz="3600" b="1" dirty="0" smtClean="0">
                <a:solidFill>
                  <a:srgbClr val="FF0000"/>
                </a:solidFill>
              </a:rPr>
              <a:t>) </a:t>
            </a:r>
            <a:r>
              <a:rPr lang="fr-FR" sz="3600" b="1" dirty="0" smtClean="0">
                <a:solidFill>
                  <a:srgbClr val="FF0000"/>
                </a:solidFill>
              </a:rPr>
              <a:t>Le connaissement</a:t>
            </a:r>
            <a:r>
              <a:rPr lang="ar-DZ" sz="3600" b="1" dirty="0" smtClean="0">
                <a:solidFill>
                  <a:srgbClr val="C00000"/>
                </a:solidFill>
                <a:latin typeface="Adobe Arabic" pitchFamily="18" charset="-78"/>
                <a:cs typeface="Adobe Arabic" pitchFamily="18" charset="-78"/>
              </a:rPr>
              <a:t> </a:t>
            </a:r>
            <a:endParaRPr lang="fr-FR" sz="3600" b="1" dirty="0" smtClean="0">
              <a:solidFill>
                <a:srgbClr val="C00000"/>
              </a:solidFill>
              <a:latin typeface="Adobe Arabic" pitchFamily="18" charset="-78"/>
              <a:cs typeface="Adobe Arabic" pitchFamily="18" charset="-78"/>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457200" y="1600200"/>
            <a:ext cx="82296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4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تطبيق:</a:t>
            </a:r>
            <a:endParaRPr kumimoji="0" lang="fr-FR" sz="4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يعطى سند الشحن التالي في الوثيقة المرفقة،</a:t>
            </a:r>
            <a:r>
              <a:rPr kumimoji="0" lang="ar-DZ" sz="3600" b="1" i="0" u="none" strike="noStrike" cap="none" normalizeH="0" dirty="0" smtClean="0">
                <a:ln>
                  <a:noFill/>
                </a:ln>
                <a:solidFill>
                  <a:schemeClr val="bg1"/>
                </a:solidFill>
                <a:effectLst/>
                <a:latin typeface="Times New Roman" pitchFamily="18" charset="0"/>
                <a:ea typeface="Calibri" pitchFamily="34" charset="0"/>
                <a:cs typeface="Times New Roman" pitchFamily="18" charset="0"/>
              </a:rPr>
              <a:t> </a:t>
            </a:r>
            <a:r>
              <a:rPr kumimoji="0" lang="ar-DZ" sz="3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والمطلوب تحديد البيانات التي يحتويها ونوعه.</a:t>
            </a:r>
            <a:endParaRPr kumimoji="0" lang="ar-DZ" sz="36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371600" y="0"/>
          <a:ext cx="5943600" cy="6858000"/>
        </p:xfrm>
        <a:graphic>
          <a:graphicData uri="http://schemas.openxmlformats.org/presentationml/2006/ole">
            <p:oleObj spid="_x0000_s1026" name="Acrobat Document" r:id="rId3" imgW="5667037" imgH="8019948" progId="AcroExch.Document.DC">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304800" y="0"/>
            <a:ext cx="8458200"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763" algn="justLow" defTabSz="914400" rtl="1" eaLnBrk="1" fontAlgn="base" latinLnBrk="0" hangingPunct="1">
              <a:lnSpc>
                <a:spcPct val="100000"/>
              </a:lnSpc>
              <a:spcBef>
                <a:spcPct val="0"/>
              </a:spcBef>
              <a:spcAft>
                <a:spcPct val="0"/>
              </a:spcAft>
              <a:buClrTx/>
              <a:buSzTx/>
              <a:buFontTx/>
              <a:buAutoNum type="arabicPeriod"/>
              <a:tabLst>
                <a:tab pos="0" algn="l"/>
              </a:tabLst>
            </a:pPr>
            <a:r>
              <a:rPr kumimoji="0" lang="fr-F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الناقل:</a:t>
            </a:r>
            <a:endParaRPr kumimoji="0" lang="fr-F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514350" marR="0" lvl="0" indent="-514350" algn="justLow" defTabSz="914400" rtl="1" eaLnBrk="1" fontAlgn="base" latinLnBrk="0" hangingPunct="1">
              <a:lnSpc>
                <a:spcPct val="100000"/>
              </a:lnSpc>
              <a:spcBef>
                <a:spcPct val="0"/>
              </a:spcBef>
              <a:spcAft>
                <a:spcPct val="0"/>
              </a:spcAft>
              <a:buClrTx/>
              <a:buSzTx/>
              <a:tabLst/>
            </a:pP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Evergreen</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lang="fr-FR" sz="2800" b="1" dirty="0" smtClean="0">
                <a:solidFill>
                  <a:schemeClr val="bg1"/>
                </a:solidFill>
                <a:latin typeface="Times New Roman" pitchFamily="18" charset="0"/>
                <a:ea typeface="Calibri" pitchFamily="34" charset="0"/>
                <a:cs typeface="Times New Roman" pitchFamily="18" charset="0"/>
              </a:rPr>
              <a:t>marine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corp</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514350" lvl="0" indent="-514350" algn="justLow" rtl="1" fontAlgn="base">
              <a:spcBef>
                <a:spcPct val="0"/>
              </a:spcBef>
              <a:spcAft>
                <a:spcPct val="0"/>
              </a:spcAft>
            </a:pPr>
            <a:r>
              <a:rPr lang="ar-DZ" sz="2800" b="1" dirty="0" smtClean="0">
                <a:solidFill>
                  <a:schemeClr val="bg1"/>
                </a:solidFill>
              </a:rPr>
              <a:t>شركة تايوانية لنقل الحاويات والشحن</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 الشاحن </a:t>
            </a:r>
            <a:r>
              <a:rPr kumimoji="0" lang="fr-FR" sz="36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Sipper</a:t>
            </a:r>
            <a:r>
              <a:rPr kumimoji="0" lang="ar-DZ"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fr-FR" sz="36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الاسم: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Tradeelinks</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Ressources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Sdn</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Bhd</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العنوان:</a:t>
            </a:r>
          </a:p>
          <a:p>
            <a:pPr marL="0" marR="0" lvl="0" indent="0" algn="justLow" defTabSz="914400"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Feti</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Surat 70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Pejabat</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Pos,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Sungai</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Besi, 5700 Kuala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LumPur</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 المرسل إليه </a:t>
            </a:r>
            <a:r>
              <a:rPr kumimoji="0" lang="fr-FR" sz="36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consignee</a:t>
            </a:r>
            <a:r>
              <a:rPr kumimoji="0" lang="ar-DZ"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fr-FR" sz="36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To the </a:t>
            </a:r>
            <a:r>
              <a:rPr kumimoji="0" lang="fr-FR" sz="2800" b="1" i="0" u="none" strike="noStrike" cap="none" normalizeH="0" baseline="0" dirty="0" err="1" smtClean="0">
                <a:ln>
                  <a:noFill/>
                </a:ln>
                <a:solidFill>
                  <a:srgbClr val="0070C0"/>
                </a:solidFill>
                <a:effectLst/>
                <a:latin typeface="Times New Roman" pitchFamily="18" charset="0"/>
                <a:ea typeface="Calibri" pitchFamily="34" charset="0"/>
                <a:cs typeface="Times New Roman" pitchFamily="18" charset="0"/>
              </a:rPr>
              <a:t>order</a:t>
            </a:r>
            <a:r>
              <a:rPr kumimoji="0" lang="ar-DZ" sz="28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لأمر</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يعنى أن سند الشحن من نوع سند لأمر</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الاسم: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لأمر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MNO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company</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العنوان:</a:t>
            </a:r>
          </a:p>
          <a:p>
            <a:pPr lvl="0" algn="justLow" eaLnBrk="0" fontAlgn="base" hangingPunct="0">
              <a:spcBef>
                <a:spcPct val="0"/>
              </a:spcBef>
              <a:spcAft>
                <a:spcPct val="0"/>
              </a:spcAft>
            </a:pP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House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Breeds</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Place,Hanstings</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Est Sussex, TN 34 3DG, United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Kingdoom</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lang="ar-DZ" sz="2800" b="1" dirty="0" smtClean="0">
                <a:solidFill>
                  <a:schemeClr val="bg1"/>
                </a:solidFill>
                <a:latin typeface="Times New Roman" pitchFamily="18" charset="0"/>
                <a:ea typeface="Calibri" pitchFamily="34" charset="0"/>
                <a:cs typeface="Times New Roman" pitchFamily="18" charset="0"/>
              </a:rPr>
              <a:t>(لمملكة المتحدة) </a:t>
            </a:r>
            <a:endParaRPr kumimoji="0" lang="ar-DZ" sz="2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Evergreen Marine | manifestDB"/>
          <p:cNvPicPr>
            <a:picLocks noChangeAspect="1" noChangeArrowheads="1"/>
          </p:cNvPicPr>
          <p:nvPr/>
        </p:nvPicPr>
        <p:blipFill>
          <a:blip r:embed="rId2"/>
          <a:srcRect/>
          <a:stretch>
            <a:fillRect/>
          </a:stretch>
        </p:blipFill>
        <p:spPr bwMode="auto">
          <a:xfrm>
            <a:off x="990600" y="1066800"/>
            <a:ext cx="6800850" cy="34575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304800" y="457200"/>
            <a:ext cx="84582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4. طرف الإخطار </a:t>
            </a:r>
            <a:r>
              <a:rPr kumimoji="0" lang="fr-FR" sz="36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Notify</a:t>
            </a:r>
            <a:r>
              <a:rPr kumimoji="0" lang="fr-F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Party</a:t>
            </a:r>
            <a:r>
              <a:rPr kumimoji="0" lang="ar-DZ"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fr-FR" sz="36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الاسم: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ABCD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Company</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(مخفي</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العنوان: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3, Simpson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street</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Blyth, Northumberland, NE 24 1AX </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الرمز الكودي: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SQE 650056</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kumimoji="0" lang="ar-DZ"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55299" name="Rectangle 3"/>
          <p:cNvSpPr>
            <a:spLocks noChangeArrowheads="1"/>
          </p:cNvSpPr>
          <p:nvPr/>
        </p:nvSpPr>
        <p:spPr bwMode="auto">
          <a:xfrm>
            <a:off x="304800" y="3276600"/>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tabLst>
                <a:tab pos="6840538" algn="r"/>
              </a:tabLst>
            </a:pP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عادةً ما يتم إرسال إشعار بوصول الشحنة إلى </a:t>
            </a:r>
            <a:r>
              <a:rPr lang="ar-SA" sz="2800" b="1" dirty="0" smtClean="0">
                <a:solidFill>
                  <a:srgbClr val="FF0000"/>
                </a:solidFill>
                <a:latin typeface="Calibri" pitchFamily="34" charset="0"/>
                <a:ea typeface="Calibri" pitchFamily="34" charset="0"/>
                <a:cs typeface="Arial" pitchFamily="34" charset="0"/>
              </a:rPr>
              <a:t>طرف الإخطار</a:t>
            </a:r>
            <a:r>
              <a:rPr lang="fr-FR" sz="2800" b="1" dirty="0" smtClean="0">
                <a:solidFill>
                  <a:srgbClr val="FF0000"/>
                </a:solidFill>
                <a:latin typeface="Arial" pitchFamily="34" charset="0"/>
                <a:ea typeface="Calibri" pitchFamily="34" charset="0"/>
                <a:cs typeface="Arial" pitchFamily="34" charset="0"/>
              </a:rPr>
              <a:t> </a:t>
            </a: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الذي يظهر عنوانه في مستند الشحن</a:t>
            </a:r>
            <a:r>
              <a:rPr kumimoji="0" lang="ar-DZ"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7" name="Rectangle 3"/>
          <p:cNvSpPr>
            <a:spLocks noChangeArrowheads="1"/>
          </p:cNvSpPr>
          <p:nvPr/>
        </p:nvSpPr>
        <p:spPr bwMode="auto">
          <a:xfrm>
            <a:off x="304800" y="4432518"/>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tab pos="6840538" algn="r"/>
              </a:tabLst>
            </a:pP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عادةً ما يكون </a:t>
            </a:r>
            <a:r>
              <a:rPr kumimoji="0" lang="ar-DZ"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أ</a:t>
            </a: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حد البنوك</a:t>
            </a:r>
            <a:r>
              <a:rPr kumimoji="0" lang="ar-DZ"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a:t>
            </a: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المسمى في مستندات الشحن</a:t>
            </a:r>
            <a:r>
              <a:rPr kumimoji="0" lang="ar-DZ"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a:t>
            </a:r>
            <a:r>
              <a:rPr kumimoji="0" lang="ar-DZ" sz="2800" b="1" i="0" u="none" strike="noStrike" cap="none" normalizeH="0" dirty="0" smtClean="0">
                <a:ln>
                  <a:noFill/>
                </a:ln>
                <a:solidFill>
                  <a:schemeClr val="bg1"/>
                </a:solidFill>
                <a:effectLst/>
                <a:latin typeface="Calibri" pitchFamily="34" charset="0"/>
                <a:ea typeface="Calibri" pitchFamily="34" charset="0"/>
                <a:cs typeface="Arial" pitchFamily="34" charset="0"/>
              </a:rPr>
              <a:t> هو </a:t>
            </a: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الطرف الذي يجب إرسال إشعار الوصول إليه.</a:t>
            </a:r>
            <a:endParaRPr kumimoji="0" lang="en-US"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endParaRPr>
          </a:p>
        </p:txBody>
      </p:sp>
      <p:sp>
        <p:nvSpPr>
          <p:cNvPr id="8" name="Rectangle 3"/>
          <p:cNvSpPr>
            <a:spLocks noChangeArrowheads="1"/>
          </p:cNvSpPr>
          <p:nvPr/>
        </p:nvSpPr>
        <p:spPr bwMode="auto">
          <a:xfrm>
            <a:off x="304800" y="5599093"/>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tab pos="6840538" algn="r"/>
              </a:tabLst>
            </a:pP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الطرف المخطر هو أي طرف يتم إبلاغه بمعلومات الشحن من قبل الناقل عند وصول البضائع إلى وجهتها</a:t>
            </a:r>
            <a:r>
              <a:rPr kumimoji="0" lang="en-US"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a:t>
            </a:r>
            <a:r>
              <a:rPr kumimoji="0" lang="fr-FR" sz="2800" b="1" i="0" u="none" strike="noStrike" cap="none" normalizeH="0" baseline="0" dirty="0" smtClean="0">
                <a:ln>
                  <a:noFill/>
                </a:ln>
                <a:solidFill>
                  <a:schemeClr val="bg1"/>
                </a:solidFill>
                <a:effectLst/>
                <a:latin typeface="Arial" pitchFamily="34" charset="0"/>
                <a:cs typeface="Arial"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3400"/>
            <a:ext cx="8229600" cy="1143000"/>
          </a:xfrm>
        </p:spPr>
        <p:txBody>
          <a:bodyPr>
            <a:noAutofit/>
          </a:bodyPr>
          <a:lstStyle/>
          <a:p>
            <a:pPr algn="r" rtl="1"/>
            <a:r>
              <a:rPr lang="ar-SA" sz="4000" dirty="0" smtClean="0">
                <a:solidFill>
                  <a:srgbClr val="FF0000"/>
                </a:solidFill>
                <a:effectLst/>
                <a:cs typeface="+mn-cs"/>
              </a:rPr>
              <a:t>أولا- سند </a:t>
            </a:r>
            <a:r>
              <a:rPr lang="ar-DZ" sz="4000" dirty="0" smtClean="0">
                <a:solidFill>
                  <a:srgbClr val="FF0000"/>
                </a:solidFill>
                <a:effectLst/>
                <a:cs typeface="+mn-cs"/>
              </a:rPr>
              <a:t>(</a:t>
            </a:r>
            <a:r>
              <a:rPr lang="ar-SA" sz="4000" dirty="0" smtClean="0">
                <a:solidFill>
                  <a:srgbClr val="FF0000"/>
                </a:solidFill>
                <a:effectLst/>
                <a:cs typeface="+mn-cs"/>
              </a:rPr>
              <a:t>بوليصة</a:t>
            </a:r>
            <a:r>
              <a:rPr lang="ar-DZ" sz="4000" dirty="0" smtClean="0">
                <a:solidFill>
                  <a:srgbClr val="FF0000"/>
                </a:solidFill>
                <a:effectLst/>
                <a:cs typeface="+mn-cs"/>
              </a:rPr>
              <a:t>)</a:t>
            </a:r>
            <a:r>
              <a:rPr lang="ar-SA" sz="4000" dirty="0" smtClean="0">
                <a:solidFill>
                  <a:srgbClr val="FF0000"/>
                </a:solidFill>
                <a:effectLst/>
                <a:cs typeface="+mn-cs"/>
              </a:rPr>
              <a:t> الشحن </a:t>
            </a:r>
            <a:r>
              <a:rPr lang="ar-SA" sz="4000" dirty="0" smtClean="0">
                <a:solidFill>
                  <a:srgbClr val="FF0000"/>
                </a:solidFill>
                <a:effectLst/>
                <a:cs typeface="+mn-cs"/>
              </a:rPr>
              <a:t>البحري</a:t>
            </a:r>
            <a:r>
              <a:rPr lang="ar-SA" sz="3200" dirty="0" smtClean="0">
                <a:solidFill>
                  <a:srgbClr val="FF0000"/>
                </a:solidFill>
                <a:effectLst/>
                <a:cs typeface="+mn-cs"/>
              </a:rPr>
              <a:t>:</a:t>
            </a:r>
            <a:r>
              <a:rPr lang="fr-FR" sz="3200" dirty="0" smtClean="0">
                <a:solidFill>
                  <a:srgbClr val="FF0000"/>
                </a:solidFill>
                <a:effectLst/>
                <a:cs typeface="+mn-cs"/>
              </a:rPr>
              <a:t/>
            </a:r>
            <a:br>
              <a:rPr lang="fr-FR" sz="3200" dirty="0" smtClean="0">
                <a:solidFill>
                  <a:srgbClr val="FF0000"/>
                </a:solidFill>
                <a:effectLst/>
                <a:cs typeface="+mn-cs"/>
              </a:rPr>
            </a:br>
            <a:r>
              <a:rPr lang="fr-FR" sz="3200" dirty="0" smtClean="0">
                <a:solidFill>
                  <a:srgbClr val="FF0000"/>
                </a:solidFill>
                <a:effectLst/>
                <a:cs typeface="+mn-cs"/>
              </a:rPr>
              <a:t> </a:t>
            </a:r>
            <a:r>
              <a:rPr lang="ar-DZ" sz="3200" dirty="0" smtClean="0">
                <a:solidFill>
                  <a:srgbClr val="FF0000"/>
                </a:solidFill>
                <a:effectLst/>
                <a:cs typeface="+mn-cs"/>
              </a:rPr>
              <a:t>(</a:t>
            </a:r>
            <a:r>
              <a:rPr lang="fr-FR" sz="3200" dirty="0" smtClean="0">
                <a:solidFill>
                  <a:srgbClr val="FF0000"/>
                </a:solidFill>
                <a:effectLst/>
                <a:cs typeface="+mn-cs"/>
              </a:rPr>
              <a:t>L</a:t>
            </a:r>
            <a:r>
              <a:rPr lang="ar-DZ" sz="3200" dirty="0" smtClean="0">
                <a:solidFill>
                  <a:srgbClr val="FF0000"/>
                </a:solidFill>
                <a:effectLst/>
                <a:cs typeface="+mn-cs"/>
              </a:rPr>
              <a:t>/</a:t>
            </a:r>
            <a:r>
              <a:rPr lang="fr-FR" sz="3200" dirty="0" smtClean="0">
                <a:solidFill>
                  <a:srgbClr val="FF0000"/>
                </a:solidFill>
                <a:effectLst/>
                <a:cs typeface="+mn-cs"/>
              </a:rPr>
              <a:t>B</a:t>
            </a:r>
            <a:r>
              <a:rPr lang="ar-DZ" sz="3200" dirty="0" smtClean="0">
                <a:solidFill>
                  <a:srgbClr val="FF0000"/>
                </a:solidFill>
                <a:effectLst/>
                <a:cs typeface="+mn-cs"/>
              </a:rPr>
              <a:t>:</a:t>
            </a:r>
            <a:r>
              <a:rPr lang="fr-FR" sz="3200" dirty="0" smtClean="0">
                <a:solidFill>
                  <a:srgbClr val="FF0000"/>
                </a:solidFill>
                <a:effectLst/>
                <a:cs typeface="+mn-cs"/>
              </a:rPr>
              <a:t>Bill of </a:t>
            </a:r>
            <a:r>
              <a:rPr lang="fr-FR" sz="3200" dirty="0" err="1" smtClean="0">
                <a:solidFill>
                  <a:srgbClr val="FF0000"/>
                </a:solidFill>
                <a:effectLst/>
                <a:cs typeface="+mn-cs"/>
              </a:rPr>
              <a:t>lading</a:t>
            </a:r>
            <a:r>
              <a:rPr lang="ar-DZ" sz="3200" dirty="0" smtClean="0">
                <a:solidFill>
                  <a:srgbClr val="FF0000"/>
                </a:solidFill>
                <a:effectLst/>
                <a:cs typeface="+mn-cs"/>
              </a:rPr>
              <a:t>) </a:t>
            </a:r>
            <a:r>
              <a:rPr lang="fr-FR" sz="3200" dirty="0" smtClean="0">
                <a:solidFill>
                  <a:srgbClr val="FF0000"/>
                </a:solidFill>
                <a:effectLst/>
                <a:cs typeface="+mn-cs"/>
              </a:rPr>
              <a:t>Le </a:t>
            </a:r>
            <a:r>
              <a:rPr lang="fr-FR" sz="3200" dirty="0" smtClean="0">
                <a:solidFill>
                  <a:srgbClr val="FF0000"/>
                </a:solidFill>
                <a:effectLst/>
                <a:cs typeface="+mn-cs"/>
              </a:rPr>
              <a:t>connaissement</a:t>
            </a:r>
            <a:endParaRPr lang="fr-FR" sz="4000" dirty="0">
              <a:solidFill>
                <a:srgbClr val="FF0000"/>
              </a:solidFill>
              <a:effectLst/>
              <a:cs typeface="+mn-cs"/>
            </a:endParaRPr>
          </a:p>
        </p:txBody>
      </p:sp>
      <p:sp>
        <p:nvSpPr>
          <p:cNvPr id="5" name="Rectangle 4"/>
          <p:cNvSpPr/>
          <p:nvPr/>
        </p:nvSpPr>
        <p:spPr>
          <a:xfrm>
            <a:off x="381000" y="2362200"/>
            <a:ext cx="8305800" cy="1815882"/>
          </a:xfrm>
          <a:prstGeom prst="rect">
            <a:avLst/>
          </a:prstGeom>
        </p:spPr>
        <p:txBody>
          <a:bodyPr wrap="square">
            <a:spAutoFit/>
          </a:bodyPr>
          <a:lstStyle/>
          <a:p>
            <a:pPr algn="just" rtl="1"/>
            <a:r>
              <a:rPr lang="ar-SA" sz="2800" b="1" dirty="0" smtClean="0">
                <a:solidFill>
                  <a:schemeClr val="bg1"/>
                </a:solidFill>
                <a:latin typeface="Times New Roman" pitchFamily="18" charset="0"/>
                <a:cs typeface="Times New Roman" pitchFamily="18" charset="0"/>
              </a:rPr>
              <a:t> </a:t>
            </a:r>
            <a:r>
              <a:rPr lang="ar-DZ" sz="2800" b="1" dirty="0" smtClean="0">
                <a:solidFill>
                  <a:schemeClr val="bg1"/>
                </a:solidFill>
                <a:latin typeface="Times New Roman" pitchFamily="18" charset="0"/>
                <a:cs typeface="Times New Roman" pitchFamily="18" charset="0"/>
              </a:rPr>
              <a:t>ي</a:t>
            </a:r>
            <a:r>
              <a:rPr lang="ar-SA" sz="2800" b="1" dirty="0" smtClean="0">
                <a:solidFill>
                  <a:schemeClr val="bg1"/>
                </a:solidFill>
                <a:latin typeface="Times New Roman" pitchFamily="18" charset="0"/>
                <a:cs typeface="Times New Roman" pitchFamily="18" charset="0"/>
              </a:rPr>
              <a:t>مثل </a:t>
            </a:r>
            <a:r>
              <a:rPr lang="ar-DZ" sz="2800" b="1" dirty="0" smtClean="0">
                <a:solidFill>
                  <a:schemeClr val="bg1"/>
                </a:solidFill>
                <a:latin typeface="Times New Roman" pitchFamily="18" charset="0"/>
                <a:cs typeface="Times New Roman" pitchFamily="18" charset="0"/>
              </a:rPr>
              <a:t>سند(</a:t>
            </a:r>
            <a:r>
              <a:rPr lang="ar-SA" sz="2800" b="1" dirty="0" smtClean="0">
                <a:solidFill>
                  <a:schemeClr val="bg1"/>
                </a:solidFill>
                <a:latin typeface="Times New Roman" pitchFamily="18" charset="0"/>
                <a:cs typeface="Times New Roman" pitchFamily="18" charset="0"/>
              </a:rPr>
              <a:t>بوليصة</a:t>
            </a:r>
            <a:r>
              <a:rPr lang="ar-DZ" sz="2800" b="1" dirty="0" smtClean="0">
                <a:solidFill>
                  <a:schemeClr val="bg1"/>
                </a:solidFill>
                <a:latin typeface="Times New Roman" pitchFamily="18" charset="0"/>
                <a:cs typeface="Times New Roman" pitchFamily="18" charset="0"/>
              </a:rPr>
              <a:t>)</a:t>
            </a:r>
            <a:r>
              <a:rPr lang="ar-SA" sz="2800" b="1" dirty="0" smtClean="0">
                <a:solidFill>
                  <a:schemeClr val="bg1"/>
                </a:solidFill>
                <a:latin typeface="Times New Roman" pitchFamily="18" charset="0"/>
                <a:cs typeface="Times New Roman" pitchFamily="18" charset="0"/>
              </a:rPr>
              <a:t> الشحن</a:t>
            </a:r>
            <a:r>
              <a:rPr lang="fr-FR" sz="2800" b="1" dirty="0" smtClean="0">
                <a:solidFill>
                  <a:schemeClr val="bg1"/>
                </a:solidFill>
                <a:latin typeface="Times New Roman" pitchFamily="18" charset="0"/>
                <a:cs typeface="Times New Roman" pitchFamily="18" charset="0"/>
              </a:rPr>
              <a:t>Bill of Lading </a:t>
            </a:r>
            <a:r>
              <a:rPr lang="ar-SA" sz="2800" b="1" dirty="0" smtClean="0">
                <a:solidFill>
                  <a:schemeClr val="bg1"/>
                </a:solidFill>
                <a:latin typeface="Times New Roman" pitchFamily="18" charset="0"/>
                <a:cs typeface="Times New Roman" pitchFamily="18" charset="0"/>
              </a:rPr>
              <a:t>(</a:t>
            </a:r>
            <a:r>
              <a:rPr lang="fr-FR" sz="2800" b="1" dirty="0" smtClean="0">
                <a:solidFill>
                  <a:schemeClr val="bg1"/>
                </a:solidFill>
                <a:latin typeface="Times New Roman" pitchFamily="18" charset="0"/>
                <a:cs typeface="Times New Roman" pitchFamily="18" charset="0"/>
              </a:rPr>
              <a:t> B/L</a:t>
            </a:r>
            <a:r>
              <a:rPr lang="ar-SA" sz="2800" b="1" dirty="0" smtClean="0">
                <a:solidFill>
                  <a:schemeClr val="bg1"/>
                </a:solidFill>
                <a:latin typeface="Times New Roman" pitchFamily="18" charset="0"/>
                <a:cs typeface="Times New Roman" pitchFamily="18" charset="0"/>
              </a:rPr>
              <a:t>) واحدة من </a:t>
            </a:r>
            <a:r>
              <a:rPr lang="ar-SA" sz="2800" b="1" dirty="0" err="1" smtClean="0">
                <a:solidFill>
                  <a:schemeClr val="bg1"/>
                </a:solidFill>
                <a:latin typeface="Times New Roman" pitchFamily="18" charset="0"/>
                <a:cs typeface="Times New Roman" pitchFamily="18" charset="0"/>
              </a:rPr>
              <a:t>اهم</a:t>
            </a:r>
            <a:r>
              <a:rPr lang="ar-SA" sz="2800" b="1" dirty="0" smtClean="0">
                <a:solidFill>
                  <a:schemeClr val="bg1"/>
                </a:solidFill>
                <a:latin typeface="Times New Roman" pitchFamily="18" charset="0"/>
                <a:cs typeface="Times New Roman" pitchFamily="18" charset="0"/>
              </a:rPr>
              <a:t> المستندات المستخدمة </a:t>
            </a:r>
            <a:r>
              <a:rPr lang="ar-SA" sz="2800" b="1" dirty="0" err="1" smtClean="0">
                <a:solidFill>
                  <a:schemeClr val="bg1"/>
                </a:solidFill>
                <a:latin typeface="Times New Roman" pitchFamily="18" charset="0"/>
                <a:cs typeface="Times New Roman" pitchFamily="18" charset="0"/>
              </a:rPr>
              <a:t>فى</a:t>
            </a:r>
            <a:r>
              <a:rPr lang="ar-SA" sz="2800" b="1" dirty="0" smtClean="0">
                <a:solidFill>
                  <a:schemeClr val="bg1"/>
                </a:solidFill>
                <a:latin typeface="Times New Roman" pitchFamily="18" charset="0"/>
                <a:cs typeface="Times New Roman" pitchFamily="18" charset="0"/>
              </a:rPr>
              <a:t> التجارة الدولية، حيث تترجم كافة الشروط </a:t>
            </a:r>
            <a:r>
              <a:rPr lang="ar-SA" sz="2800" b="1" dirty="0" err="1" smtClean="0">
                <a:solidFill>
                  <a:schemeClr val="bg1"/>
                </a:solidFill>
                <a:latin typeface="Times New Roman" pitchFamily="18" charset="0"/>
                <a:cs typeface="Times New Roman" pitchFamily="18" charset="0"/>
              </a:rPr>
              <a:t>التى</a:t>
            </a:r>
            <a:r>
              <a:rPr lang="ar-SA" sz="2800" b="1" dirty="0" smtClean="0">
                <a:solidFill>
                  <a:schemeClr val="bg1"/>
                </a:solidFill>
                <a:latin typeface="Times New Roman" pitchFamily="18" charset="0"/>
                <a:cs typeface="Times New Roman" pitchFamily="18" charset="0"/>
              </a:rPr>
              <a:t> يتم الاتفاق عليها بصدد النقل والشحن إلى بيانات تدون </a:t>
            </a:r>
            <a:r>
              <a:rPr lang="ar-SA" sz="2800" b="1" dirty="0" err="1" smtClean="0">
                <a:solidFill>
                  <a:schemeClr val="bg1"/>
                </a:solidFill>
                <a:latin typeface="Times New Roman" pitchFamily="18" charset="0"/>
                <a:cs typeface="Times New Roman" pitchFamily="18" charset="0"/>
              </a:rPr>
              <a:t>فى</a:t>
            </a:r>
            <a:r>
              <a:rPr lang="ar-SA" sz="2800" b="1" dirty="0" smtClean="0">
                <a:solidFill>
                  <a:schemeClr val="bg1"/>
                </a:solidFill>
                <a:latin typeface="Times New Roman" pitchFamily="18" charset="0"/>
                <a:cs typeface="Times New Roman" pitchFamily="18" charset="0"/>
              </a:rPr>
              <a:t> بوليصة الشحن. </a:t>
            </a:r>
            <a:endParaRPr lang="fr-FR" sz="2800" b="1" dirty="0">
              <a:solidFill>
                <a:schemeClr val="bg1"/>
              </a:solidFill>
              <a:latin typeface="Times New Roman" pitchFamily="18" charset="0"/>
              <a:cs typeface="Times New Roman" pitchFamily="18" charset="0"/>
            </a:endParaRPr>
          </a:p>
        </p:txBody>
      </p:sp>
    </p:spTree>
  </p:cSld>
  <p:clrMapOvr>
    <a:masterClrMapping/>
  </p:clrMapOvr>
  <p:transition>
    <p:checke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304800" y="718840"/>
            <a:ext cx="845820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5. الرقم التسلسلي لسند الشحن:</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Document N° SW 00118013</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 النسخة الأصلية الأولى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First original</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6. الرقم المرجعي للتصدير:</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Export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refernces</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45</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7. الرقم المرجعي  لوكيل العبور </a:t>
            </a:r>
            <a:r>
              <a:rPr kumimoji="0" lang="fr-FR"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Forwarding</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Agent </a:t>
            </a:r>
            <a:r>
              <a:rPr kumimoji="0" lang="fr-FR"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refernces</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غير موجود.</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8. نقطة وبلد المنشأ </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Point and </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contry</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of </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origin</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غير موجود.</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9. تكملة اسم وعنوان طرف الإخطار: </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غير موجود ( ذكر سابقا في 4).</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10. خانة خاصة بمرجع التاجر تعليمات التصدير: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غير موجود.</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11. غير ظاهر.</a:t>
            </a:r>
            <a:endParaRPr kumimoji="0" lang="ar-DZ" sz="3200"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304800" y="596205"/>
            <a:ext cx="84582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12. الناقل الأولي للبضاعة إلى الميناء </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Pre</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carriage</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by</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Bonita</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ACE 18A </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13. مكان وتاريخ الاستلام </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Place of receipt/ date</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Port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Klang</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ماليزيا)</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14. اسم ورقم السفينة </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Ocean</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Vessel</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non, n°</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Ever</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Level</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0284 RW- 064</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15. ميناء الشحن </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Port of </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loading</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Port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Klang</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16. ميناء التفريغ </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Port of </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discharge</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Felixstowe</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المملكة المتحدة)</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17. مكان السليم </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Place of </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delivry</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Felixstowe</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المملكة المتحدة)</a:t>
            </a:r>
            <a:endParaRPr kumimoji="0" lang="ar-DZ" sz="2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152400" y="152400"/>
            <a:ext cx="8839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18. رقم الحاوية/ ختم الحاوية </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Container n°/ and </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Seal</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n°</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EISU 323430 0/ 20’/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167046 </a:t>
            </a:r>
            <a:endParaRPr kumimoji="0" lang="fr-FR" sz="3600" b="1" i="0" u="none" strike="noStrike" cap="none" normalizeH="0" baseline="0" dirty="0" smtClean="0">
              <a:ln>
                <a:noFill/>
              </a:ln>
              <a:solidFill>
                <a:schemeClr val="bg1"/>
              </a:solidFill>
              <a:effectLst/>
              <a:latin typeface="Arial" pitchFamily="34" charset="0"/>
              <a:cs typeface="Arial" pitchFamily="34" charset="0"/>
            </a:endParaRPr>
          </a:p>
        </p:txBody>
      </p:sp>
      <p:pic>
        <p:nvPicPr>
          <p:cNvPr id="59394" name="Picture 2" descr="Shipping Container Cargo Worthy CSC Surveys - Shipped.com"/>
          <p:cNvPicPr>
            <a:picLocks noChangeAspect="1" noChangeArrowheads="1"/>
          </p:cNvPicPr>
          <p:nvPr/>
        </p:nvPicPr>
        <p:blipFill>
          <a:blip r:embed="rId2"/>
          <a:srcRect/>
          <a:stretch>
            <a:fillRect/>
          </a:stretch>
        </p:blipFill>
        <p:spPr bwMode="auto">
          <a:xfrm>
            <a:off x="685800" y="1143000"/>
            <a:ext cx="7162800" cy="5715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304800" y="420231"/>
            <a:ext cx="85344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800100" algn="l"/>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19. كمية ونوع التغليف </a:t>
            </a:r>
            <a:r>
              <a:rPr kumimoji="0" lang="fr-FR"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Quantity</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and </a:t>
            </a:r>
            <a:r>
              <a:rPr kumimoji="0" lang="fr-FR"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Kind</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of </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Packages</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3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(كرتون) </a:t>
            </a:r>
            <a:r>
              <a:rPr kumimoji="0" lang="fr-FR" sz="3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ZOUNT</a:t>
            </a:r>
            <a:endParaRPr kumimoji="0" lang="fr-FR" sz="32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tab pos="800100" algn="l"/>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20. وصف البضاعة </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Discription</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of </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goods</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tab pos="800100" algn="l"/>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الشاحن قام </a:t>
            </a:r>
            <a:r>
              <a:rPr kumimoji="0" lang="ar-DZ"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بتجيمع</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وتحميل وعد:</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tab pos="800100" algn="l"/>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حاوية 20 قدم واحدة، صرح أنها تحتوي: </a:t>
            </a:r>
            <a:r>
              <a:rPr kumimoji="0" lang="ar-DZ" sz="32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سند شحن مشروط)</a:t>
            </a:r>
            <a:endParaRPr kumimoji="0" lang="fr-FR" sz="28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tab pos="800100" algn="l"/>
              </a:tabLst>
            </a:pP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نوع  20 زوج أبواب</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tab pos="800100" algn="l"/>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     250 زوج من الأبواب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سلمت للربان </a:t>
            </a:r>
            <a:r>
              <a:rPr lang="ar-DZ" sz="2800" b="1" dirty="0" smtClean="0">
                <a:solidFill>
                  <a:srgbClr val="FF0000"/>
                </a:solidFill>
                <a:latin typeface="Times New Roman" pitchFamily="18" charset="0"/>
                <a:ea typeface="Calibri" pitchFamily="34" charset="0"/>
                <a:cs typeface="Times New Roman" pitchFamily="18" charset="0"/>
              </a:rPr>
              <a:t>(سند شحن مشحون)</a:t>
            </a:r>
            <a:endParaRPr kumimoji="0" lang="fr-FR" sz="28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tab pos="800100" algn="l"/>
              </a:tabLst>
            </a:pP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Freight collect Shipper’s load and count:</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tab pos="800100" algn="l"/>
              </a:tabLst>
            </a:pP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1 </a:t>
            </a:r>
            <a:r>
              <a:rPr kumimoji="0" lang="fr-FR"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20 </a:t>
            </a: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container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said</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to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contain</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 </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tab pos="800100" algn="l"/>
              </a:tabLst>
            </a:pP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Patern</a:t>
            </a: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20 pairs of doors,</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tab pos="800100" algn="l"/>
              </a:tabLst>
            </a:pP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250 pairs of doors.</a:t>
            </a:r>
            <a:endParaRPr kumimoji="0" lang="en-US" sz="2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381000" y="420231"/>
            <a:ext cx="83820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21. قياس الحجم </a:t>
            </a: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Measurement(M</a:t>
            </a:r>
            <a:r>
              <a:rPr kumimoji="0" lang="en-US" sz="32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3</a:t>
            </a: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21.0000 CBM</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21</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م</a:t>
            </a:r>
            <a:r>
              <a:rPr kumimoji="0" lang="ar-DZ" sz="2800" b="1"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3</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الوزن الإجمالي ( </a:t>
            </a: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Gross Weight(</a:t>
            </a:r>
            <a:r>
              <a:rPr kumimoji="0" lang="en-US"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kgs</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kgs</a:t>
            </a:r>
            <a:r>
              <a:rPr kumimoji="0" lang="ar-DZ"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9900000 = 9.9 طن</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22. العدد الإجمالي للعبوات والحاويات:</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حاوية واحدة </a:t>
            </a: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Total Number or Packages : One container only</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23. القيمة المصرحة </a:t>
            </a:r>
            <a:r>
              <a:rPr kumimoji="0" lang="fr-FR"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Declared</a:t>
            </a:r>
            <a:r>
              <a:rPr kumimoji="0" lang="fr-FR"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value</a:t>
            </a:r>
            <a:r>
              <a:rPr kumimoji="0" lang="ar-DZ"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غير موجود.</a:t>
            </a:r>
            <a:endParaRPr kumimoji="0" lang="ar-DZ"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61442" name="Rectangle 2"/>
          <p:cNvSpPr>
            <a:spLocks noChangeArrowheads="1"/>
          </p:cNvSpPr>
          <p:nvPr/>
        </p:nvSpPr>
        <p:spPr bwMode="auto">
          <a:xfrm>
            <a:off x="304800" y="4953000"/>
            <a:ext cx="85344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24. غير واضح:</a:t>
            </a:r>
          </a:p>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ختم: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Green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Peninsula</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agencies</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SND. BHD</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p>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طابع ضريبي </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HASIL</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مجلس الإيرادات الداخلية في ماليزيا.</a:t>
            </a:r>
            <a:endParaRPr kumimoji="0" lang="ar-DZ" sz="36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381000" y="228600"/>
            <a:ext cx="83820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25. رقم بطاقة اعتماد الحاوية:</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وفق اتفاقية سلامة الحاويات( </a:t>
            </a: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Container Safety Convention</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CSC container</a:t>
            </a:r>
            <a:r>
              <a:rPr kumimoji="0" lang="ar-DZ" sz="28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EISU 09100000 1779</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62466" name="Picture 2" descr="The Container CSC Plate Explained | BIC"/>
          <p:cNvPicPr>
            <a:picLocks noChangeAspect="1" noChangeArrowheads="1"/>
          </p:cNvPicPr>
          <p:nvPr/>
        </p:nvPicPr>
        <p:blipFill>
          <a:blip r:embed="rId2"/>
          <a:srcRect/>
          <a:stretch>
            <a:fillRect/>
          </a:stretch>
        </p:blipFill>
        <p:spPr bwMode="auto">
          <a:xfrm>
            <a:off x="685800" y="1981200"/>
            <a:ext cx="7620000" cy="46482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0" y="228600"/>
            <a:ext cx="8915400"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26. نوع الخدمة </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Service type</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FCL/FCL 0/0  </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حاولة</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مشحونة بالكامل</a:t>
            </a:r>
            <a:r>
              <a:rPr kumimoji="0" lang="ar-DZ" sz="2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5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Full Container </a:t>
            </a:r>
            <a:r>
              <a:rPr kumimoji="0" lang="fr-FR" sz="25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Load</a:t>
            </a:r>
            <a:r>
              <a:rPr kumimoji="0" lang="ar-DZ" sz="25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5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Full Container </a:t>
            </a:r>
            <a:r>
              <a:rPr kumimoji="0" lang="fr-FR" sz="25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Load</a:t>
            </a:r>
            <a:endParaRPr kumimoji="0" lang="fr-FR" sz="25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حاوية بها بضائع موجهة بالكامل من مصدر واحد، إلى إلى مستورد واحد بالكامل، عكس حاوية يتم شحنة ببضائع لعدة مصرين في بلد ما، ومتجهة لعدة مستوردين في بلد آخر.</a:t>
            </a:r>
            <a:endParaRPr kumimoji="0" lang="ar-DZ" sz="2800" b="1" i="0" u="none" strike="noStrike" cap="none" normalizeH="0" baseline="0" dirty="0" smtClean="0">
              <a:ln>
                <a:noFill/>
              </a:ln>
              <a:solidFill>
                <a:schemeClr val="bg1"/>
              </a:solidFill>
              <a:effectLst/>
              <a:latin typeface="Arial" pitchFamily="34" charset="0"/>
              <a:cs typeface="Arial" pitchFamily="34" charset="0"/>
            </a:endParaRPr>
          </a:p>
        </p:txBody>
      </p:sp>
      <p:pic>
        <p:nvPicPr>
          <p:cNvPr id="63490" name="Picture 2" descr="FCLの流れ"/>
          <p:cNvPicPr>
            <a:picLocks noChangeAspect="1" noChangeArrowheads="1"/>
          </p:cNvPicPr>
          <p:nvPr/>
        </p:nvPicPr>
        <p:blipFill>
          <a:blip r:embed="rId2"/>
          <a:srcRect/>
          <a:stretch>
            <a:fillRect/>
          </a:stretch>
        </p:blipFill>
        <p:spPr bwMode="auto">
          <a:xfrm>
            <a:off x="847725" y="2895600"/>
            <a:ext cx="7686675" cy="3810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381000" y="228600"/>
            <a:ext cx="8458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أقل من حاوية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مشحونة:</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Less</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than</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Container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Load</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LCL/LCL</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يتم تجميع عدة بضائع من عدة </a:t>
            </a:r>
            <a:r>
              <a:rPr kumimoji="0" lang="ar-DZ"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مصدين</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في ميناء، لإرسالها بحرا إلى عدة مستورين في بلد آخر.</a:t>
            </a:r>
            <a:endParaRPr kumimoji="0" lang="ar-DZ" sz="2800" b="1" i="0" u="none" strike="noStrike" cap="none" normalizeH="0" baseline="0" dirty="0" smtClean="0">
              <a:ln>
                <a:noFill/>
              </a:ln>
              <a:solidFill>
                <a:schemeClr val="bg1"/>
              </a:solidFill>
              <a:effectLst/>
              <a:latin typeface="Arial" pitchFamily="34" charset="0"/>
              <a:cs typeface="Arial" pitchFamily="34" charset="0"/>
            </a:endParaRPr>
          </a:p>
        </p:txBody>
      </p:sp>
      <p:pic>
        <p:nvPicPr>
          <p:cNvPr id="64514" name="Picture 2" descr="ASIA-PACIFIC LCL - Departure schedules - Seafrigo"/>
          <p:cNvPicPr>
            <a:picLocks noChangeAspect="1" noChangeArrowheads="1"/>
          </p:cNvPicPr>
          <p:nvPr/>
        </p:nvPicPr>
        <p:blipFill>
          <a:blip r:embed="rId2"/>
          <a:srcRect/>
          <a:stretch>
            <a:fillRect/>
          </a:stretch>
        </p:blipFill>
        <p:spPr bwMode="auto">
          <a:xfrm>
            <a:off x="152400" y="2057400"/>
            <a:ext cx="8915400" cy="44672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152400" y="399395"/>
            <a:ext cx="876300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27</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عدد سندات الشحن الأصلية</a:t>
            </a:r>
          </a:p>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Number</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of original Bill of Lading B/L</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ثلاثة </a:t>
            </a:r>
            <a:r>
              <a:rPr kumimoji="0" lang="fr-FR"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Three</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28</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مكان وتاريخ إصدار سند الشحن </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Place of </a:t>
            </a:r>
            <a:r>
              <a:rPr kumimoji="0" lang="fr-FR"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emission</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date</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Kuala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LumPur</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jan. 19, 199..</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29</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دفع مسبق لـ .. ( جزء مدفوع من أجرة النقل البحري) </a:t>
            </a:r>
            <a:r>
              <a:rPr kumimoji="0" lang="fr-FR"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prepaid</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of</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لا يوجد.</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30. تجميع  لـ ....... ( جزء متبقي من أجرة النقل البحري)  </a:t>
            </a:r>
            <a:r>
              <a:rPr kumimoji="0" lang="fr-FR"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collect</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of</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لا يوجد.</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31. معدل سعر الصرف </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Exchange rate</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غير موجود</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32</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معدل سعر الصرف </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Exchange rate</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غير موجود</a:t>
            </a:r>
            <a:endParaRPr kumimoji="0" lang="ar-DZ" sz="2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304800" y="838200"/>
            <a:ext cx="85344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merchant is liable for any difference in any U.K inland charges as per our </a:t>
            </a:r>
            <a:r>
              <a:rPr kumimoji="0" lang="en-US" sz="28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tarif</a:t>
            </a:r>
            <a:r>
              <a:rPr kumimoji="0" lang="en-US"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due to change of inland destination which my be requested by the merchant.</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228600" y="2438400"/>
            <a:ext cx="8534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التاجر </a:t>
            </a:r>
            <a:r>
              <a:rPr kumimoji="0" lang="ar-DZ" sz="28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مسؤول</a:t>
            </a: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عن أي فرق في أي رسوم داخلية في المملكة المتحدة وفقًا </a:t>
            </a:r>
            <a:r>
              <a:rPr kumimoji="0" lang="ar-DZ" sz="28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لتعريفتنا</a:t>
            </a: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بسبب تغيير الوجهة الداخلية التي يطلبها التاجر</a:t>
            </a:r>
            <a:r>
              <a:rPr kumimoji="0" lang="fr-FR"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6400800" y="381000"/>
            <a:ext cx="2355132" cy="584775"/>
          </a:xfrm>
          <a:prstGeom prst="rect">
            <a:avLst/>
          </a:prstGeom>
        </p:spPr>
        <p:txBody>
          <a:bodyPr wrap="none">
            <a:spAutoFit/>
          </a:bodyPr>
          <a:lstStyle/>
          <a:p>
            <a:r>
              <a:rPr lang="ar-DZ" sz="3200" b="1" dirty="0" smtClean="0">
                <a:solidFill>
                  <a:srgbClr val="FF0000"/>
                </a:solidFill>
                <a:latin typeface="Times New Roman" pitchFamily="18" charset="0"/>
                <a:ea typeface="Calibri" pitchFamily="34" charset="0"/>
                <a:cs typeface="Times New Roman" pitchFamily="18" charset="0"/>
              </a:rPr>
              <a:t>مسؤوليات الناقل</a:t>
            </a:r>
            <a:endParaRPr lang="fr-FR" sz="3200" dirty="0">
              <a:solidFill>
                <a:srgbClr val="FF0000"/>
              </a:solidFill>
            </a:endParaRPr>
          </a:p>
        </p:txBody>
      </p:sp>
      <p:sp>
        <p:nvSpPr>
          <p:cNvPr id="66562" name="Rectangle 2"/>
          <p:cNvSpPr>
            <a:spLocks noChangeArrowheads="1"/>
          </p:cNvSpPr>
          <p:nvPr/>
        </p:nvSpPr>
        <p:spPr bwMode="auto">
          <a:xfrm>
            <a:off x="228600" y="3429000"/>
            <a:ext cx="86106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ختم وتوقيع الوكيل البحري: </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as agent of the master</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1" fontAlgn="base" latinLnBrk="0" hangingPunct="1">
              <a:lnSpc>
                <a:spcPct val="100000"/>
              </a:lnSpc>
              <a:spcBef>
                <a:spcPct val="0"/>
              </a:spcBef>
              <a:spcAft>
                <a:spcPct val="0"/>
              </a:spcAft>
              <a:buClrTx/>
              <a:buSzTx/>
              <a:buFontTx/>
              <a:buNone/>
              <a:tabLst>
                <a:tab pos="5199063" algn="l"/>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Green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Peninsula</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agencies</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SND. BHD.</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و</a:t>
            </a:r>
            <a:r>
              <a:rPr kumimoji="0" lang="ar-DZ"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كالات</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شبه الجزيرة الخضراء)</a:t>
            </a:r>
            <a:endParaRPr kumimoji="0" lang="ar-DZ"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66563" name="Rectangle 3"/>
          <p:cNvSpPr>
            <a:spLocks noChangeArrowheads="1"/>
          </p:cNvSpPr>
          <p:nvPr/>
        </p:nvSpPr>
        <p:spPr bwMode="auto">
          <a:xfrm>
            <a:off x="152400" y="5059740"/>
            <a:ext cx="88392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t"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Green </a:t>
            </a:r>
            <a:r>
              <a:rPr kumimoji="0" lang="fr-FR" sz="2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Peninsula</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agencies</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SND. BHD</a:t>
            </a:r>
            <a:r>
              <a:rPr kumimoji="0" lang="ar-DZ"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وكالات شبه الجزيرة الخضراء: </a:t>
            </a:r>
            <a:r>
              <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هي شركة مقرها في ماليزيا، ومقرها الرئيسي في شاه علم. تعمل الشركة في مجال إدارة الشركات والمؤسسات. تأسست الشركة في 07 يوليو 1989، من الشركات التابعة لها </a:t>
            </a:r>
            <a:r>
              <a:rPr kumimoji="0" lang="fr-FR"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Evergreen</a:t>
            </a:r>
            <a:r>
              <a:rPr kumimoji="0" lang="fr-FR"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Marine Corp. (Malaysia) </a:t>
            </a:r>
            <a:r>
              <a:rPr kumimoji="0" lang="fr-FR"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Sdn</a:t>
            </a:r>
            <a:r>
              <a:rPr kumimoji="0" lang="fr-FR"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Bhd.</a:t>
            </a:r>
            <a:r>
              <a:rPr kumimoji="0" lang="ar-SA"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شركة نقل بحري)</a:t>
            </a:r>
            <a:endParaRPr kumimoji="0" lang="ar-SA" sz="24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600200"/>
            <a:ext cx="8610600" cy="5029200"/>
          </a:xfrm>
        </p:spPr>
        <p:txBody>
          <a:bodyPr>
            <a:normAutofit/>
          </a:bodyPr>
          <a:lstStyle/>
          <a:p>
            <a:pPr marL="15875" indent="215900" algn="just" rtl="1">
              <a:buClr>
                <a:srgbClr val="FF0000"/>
              </a:buClr>
              <a:buSzPct val="80000"/>
              <a:buFont typeface="Wingdings" pitchFamily="2" charset="2"/>
              <a:buChar char="§"/>
            </a:pPr>
            <a:r>
              <a:rPr lang="ar-SA" sz="3200" b="1" dirty="0" smtClean="0">
                <a:solidFill>
                  <a:srgbClr val="FF0000"/>
                </a:solidFill>
              </a:rPr>
              <a:t>لم يكن معروفا ولم تكن هناك حاجة إلیه في العصور القدیمة: </a:t>
            </a:r>
            <a:r>
              <a:rPr lang="ar-SA" b="1" dirty="0" smtClean="0">
                <a:solidFill>
                  <a:schemeClr val="bg1"/>
                </a:solidFill>
              </a:rPr>
              <a:t>التجار كانوا یرافقون بضائعهم أثناء الرحلة البحریة حتى میناء الوصول، ویقومون باستلامها( أغلبها مواد خام).</a:t>
            </a:r>
            <a:endParaRPr lang="fr-FR" b="1" dirty="0" smtClean="0">
              <a:solidFill>
                <a:schemeClr val="bg1"/>
              </a:solidFill>
            </a:endParaRPr>
          </a:p>
          <a:p>
            <a:pPr marL="15875" indent="215900" algn="just" rtl="1">
              <a:buClr>
                <a:srgbClr val="FF0000"/>
              </a:buClr>
              <a:buSzPct val="80000"/>
              <a:buFont typeface="Wingdings" pitchFamily="2" charset="2"/>
              <a:buChar char="§"/>
            </a:pPr>
            <a:r>
              <a:rPr lang="ar-SA" sz="3200" b="1" dirty="0" smtClean="0">
                <a:solidFill>
                  <a:srgbClr val="FF0000"/>
                </a:solidFill>
              </a:rPr>
              <a:t>تطور التجارة البحریة في </a:t>
            </a:r>
            <a:r>
              <a:rPr lang="ar-SA" sz="3200" b="1" dirty="0" err="1" smtClean="0">
                <a:solidFill>
                  <a:srgbClr val="FF0000"/>
                </a:solidFill>
              </a:rPr>
              <a:t>ق</a:t>
            </a:r>
            <a:r>
              <a:rPr lang="ar-SA" sz="3200" b="1" dirty="0" smtClean="0">
                <a:solidFill>
                  <a:srgbClr val="FF0000"/>
                </a:solidFill>
              </a:rPr>
              <a:t> </a:t>
            </a:r>
            <a:r>
              <a:rPr lang="fr-FR" sz="3200" b="1" dirty="0" smtClean="0">
                <a:solidFill>
                  <a:srgbClr val="FF0000"/>
                </a:solidFill>
              </a:rPr>
              <a:t>13 </a:t>
            </a:r>
            <a:r>
              <a:rPr lang="ar-SA" sz="3200" b="1" dirty="0" smtClean="0">
                <a:solidFill>
                  <a:srgbClr val="FF0000"/>
                </a:solidFill>
              </a:rPr>
              <a:t>و</a:t>
            </a:r>
            <a:r>
              <a:rPr lang="fr-FR" sz="3200" b="1" dirty="0" smtClean="0">
                <a:solidFill>
                  <a:srgbClr val="FF0000"/>
                </a:solidFill>
              </a:rPr>
              <a:t>14</a:t>
            </a:r>
            <a:r>
              <a:rPr lang="ar-SA" sz="3200" b="1" dirty="0" smtClean="0">
                <a:solidFill>
                  <a:srgbClr val="FF0000"/>
                </a:solidFill>
              </a:rPr>
              <a:t>:  </a:t>
            </a:r>
            <a:r>
              <a:rPr lang="ar-SA" b="1" dirty="0" smtClean="0">
                <a:solidFill>
                  <a:schemeClr val="bg1"/>
                </a:solidFill>
              </a:rPr>
              <a:t>اختلاف المرسل (الشاحن) عن المستلم، السرعة في تحویل الملكیة للبضاعة قبل وصولها إلى میناء التفریغ(تنوع وتجزئة الحمولة).</a:t>
            </a:r>
            <a:endParaRPr lang="fr-FR" b="1" dirty="0" smtClean="0">
              <a:solidFill>
                <a:schemeClr val="bg1"/>
              </a:solidFill>
            </a:endParaRPr>
          </a:p>
          <a:p>
            <a:pPr marL="15875" indent="215900" algn="just" rtl="1">
              <a:buClr>
                <a:srgbClr val="FF0000"/>
              </a:buClr>
              <a:buSzPct val="80000"/>
              <a:buFont typeface="Wingdings" pitchFamily="2" charset="2"/>
              <a:buChar char="§"/>
            </a:pPr>
            <a:r>
              <a:rPr lang="ar-SA" sz="3200" b="1" dirty="0" smtClean="0">
                <a:solidFill>
                  <a:srgbClr val="FF0000"/>
                </a:solidFill>
              </a:rPr>
              <a:t>الحل: </a:t>
            </a:r>
            <a:r>
              <a:rPr lang="ar-SA" b="1" dirty="0" smtClean="0">
                <a:solidFill>
                  <a:schemeClr val="bg1"/>
                </a:solidFill>
              </a:rPr>
              <a:t>قيام الناقل البحري بتسليم الشاحن إيصالا </a:t>
            </a:r>
            <a:r>
              <a:rPr lang="ar-DZ" b="1" dirty="0" smtClean="0">
                <a:solidFill>
                  <a:schemeClr val="bg1"/>
                </a:solidFill>
              </a:rPr>
              <a:t>(</a:t>
            </a:r>
            <a:r>
              <a:rPr lang="ar-DZ" b="1" dirty="0" smtClean="0">
                <a:solidFill>
                  <a:srgbClr val="FF0000"/>
                </a:solidFill>
              </a:rPr>
              <a:t>سند الشحن</a:t>
            </a:r>
            <a:r>
              <a:rPr lang="ar-DZ" b="1" dirty="0" smtClean="0">
                <a:solidFill>
                  <a:schemeClr val="bg1"/>
                </a:solidFill>
              </a:rPr>
              <a:t>) </a:t>
            </a:r>
            <a:r>
              <a:rPr lang="ar-SA" b="1" dirty="0" err="1" smtClean="0">
                <a:solidFill>
                  <a:schemeClr val="bg1"/>
                </a:solidFill>
              </a:rPr>
              <a:t>يعترف</a:t>
            </a:r>
            <a:r>
              <a:rPr lang="ar-SA" b="1" dirty="0" smtClean="0">
                <a:solidFill>
                  <a:schemeClr val="bg1"/>
                </a:solidFill>
              </a:rPr>
              <a:t> فيه بتسلم البضاعة لنقلها.</a:t>
            </a:r>
            <a:endParaRPr lang="fr-FR" b="1" dirty="0" smtClean="0">
              <a:solidFill>
                <a:schemeClr val="bg1"/>
              </a:solidFill>
            </a:endParaRPr>
          </a:p>
          <a:p>
            <a:pPr marL="15875" indent="215900" algn="just" rtl="1">
              <a:buClr>
                <a:srgbClr val="FF0000"/>
              </a:buClr>
              <a:buSzPct val="80000"/>
              <a:buFont typeface="Wingdings" pitchFamily="2" charset="2"/>
              <a:buChar char="§"/>
            </a:pPr>
            <a:r>
              <a:rPr lang="ar-SA" sz="3200" b="1" dirty="0" smtClean="0">
                <a:solidFill>
                  <a:srgbClr val="FF0000"/>
                </a:solidFill>
              </a:rPr>
              <a:t>شاع استعماله قبل نهاية </a:t>
            </a:r>
            <a:r>
              <a:rPr lang="ar-SA" sz="3200" b="1" dirty="0" err="1" smtClean="0">
                <a:solidFill>
                  <a:srgbClr val="FF0000"/>
                </a:solidFill>
              </a:rPr>
              <a:t>ق</a:t>
            </a:r>
            <a:r>
              <a:rPr lang="ar-SA" sz="3200" b="1" dirty="0" smtClean="0">
                <a:solidFill>
                  <a:srgbClr val="FF0000"/>
                </a:solidFill>
              </a:rPr>
              <a:t> 16( أوروبا الغربية): </a:t>
            </a:r>
            <a:r>
              <a:rPr lang="ar-SA" b="1" dirty="0" smtClean="0">
                <a:solidFill>
                  <a:schemeClr val="bg1"/>
                </a:solidFill>
              </a:rPr>
              <a:t>كان مجرد إيصال من الناقل يفيد إتمام عملية شحن البضاعة على السفينة.</a:t>
            </a:r>
            <a:endParaRPr lang="fr-FR" b="1" dirty="0" smtClean="0">
              <a:solidFill>
                <a:schemeClr val="bg1"/>
              </a:solidFill>
            </a:endParaRPr>
          </a:p>
          <a:p>
            <a:pPr algn="just">
              <a:buNone/>
            </a:pPr>
            <a:endParaRPr lang="fr-FR" dirty="0"/>
          </a:p>
        </p:txBody>
      </p:sp>
      <p:sp>
        <p:nvSpPr>
          <p:cNvPr id="4" name="Rectangle 3"/>
          <p:cNvSpPr/>
          <p:nvPr/>
        </p:nvSpPr>
        <p:spPr>
          <a:xfrm>
            <a:off x="3886200" y="685800"/>
            <a:ext cx="4979248" cy="646331"/>
          </a:xfrm>
          <a:prstGeom prst="rect">
            <a:avLst/>
          </a:prstGeom>
        </p:spPr>
        <p:txBody>
          <a:bodyPr wrap="none">
            <a:spAutoFit/>
          </a:bodyPr>
          <a:lstStyle/>
          <a:p>
            <a:pPr marL="15875" indent="-15875" algn="just" rtl="1">
              <a:buNone/>
            </a:pPr>
            <a:r>
              <a:rPr lang="ar-DZ" sz="3600" b="1" dirty="0" smtClean="0">
                <a:solidFill>
                  <a:srgbClr val="FF0000"/>
                </a:solidFill>
              </a:rPr>
              <a:t>1. </a:t>
            </a:r>
            <a:r>
              <a:rPr lang="ar-SA" sz="3600" b="1" dirty="0" smtClean="0">
                <a:solidFill>
                  <a:srgbClr val="FF0000"/>
                </a:solidFill>
              </a:rPr>
              <a:t>نشأة وتطور سندات الشحن : </a:t>
            </a:r>
            <a:endParaRPr lang="fr-FR" sz="3600" b="1" dirty="0" smtClean="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828800"/>
            <a:ext cx="8686800" cy="1981200"/>
          </a:xfrm>
        </p:spPr>
        <p:txBody>
          <a:bodyPr>
            <a:normAutofit/>
          </a:bodyPr>
          <a:lstStyle/>
          <a:p>
            <a:pPr marL="0" indent="22225" algn="just" rtl="1">
              <a:buNone/>
            </a:pPr>
            <a:r>
              <a:rPr lang="ar-DZ" b="1" dirty="0" smtClean="0">
                <a:solidFill>
                  <a:schemeClr val="bg1"/>
                </a:solidFill>
              </a:rPr>
              <a:t>  بوليصة النقل </a:t>
            </a:r>
            <a:r>
              <a:rPr lang="fr-FR" b="1" dirty="0" smtClean="0">
                <a:solidFill>
                  <a:schemeClr val="bg1"/>
                </a:solidFill>
              </a:rPr>
              <a:t>الجوي </a:t>
            </a:r>
            <a:r>
              <a:rPr lang="fr-FR" sz="2600" b="1" dirty="0" smtClean="0">
                <a:solidFill>
                  <a:schemeClr val="bg1"/>
                </a:solidFill>
              </a:rPr>
              <a:t>(</a:t>
            </a:r>
            <a:r>
              <a:rPr lang="fr-FR" sz="2600" b="1" dirty="0" smtClean="0">
                <a:solidFill>
                  <a:srgbClr val="FF0000"/>
                </a:solidFill>
              </a:rPr>
              <a:t>LTA</a:t>
            </a:r>
            <a:r>
              <a:rPr lang="fr-FR" sz="2600" b="1" dirty="0" smtClean="0">
                <a:solidFill>
                  <a:schemeClr val="bg1"/>
                </a:solidFill>
              </a:rPr>
              <a:t>)La lettre de transport aérien</a:t>
            </a:r>
            <a:r>
              <a:rPr lang="ar-DZ" b="1" dirty="0" smtClean="0">
                <a:solidFill>
                  <a:schemeClr val="bg1"/>
                </a:solidFill>
              </a:rPr>
              <a:t>،</a:t>
            </a:r>
            <a:r>
              <a:rPr lang="ar-DZ" b="1" dirty="0" smtClean="0">
                <a:solidFill>
                  <a:srgbClr val="FF0000"/>
                </a:solidFill>
              </a:rPr>
              <a:t> </a:t>
            </a:r>
            <a:r>
              <a:rPr lang="fr-FR" b="1" dirty="0" smtClean="0">
                <a:solidFill>
                  <a:schemeClr val="bg1"/>
                </a:solidFill>
              </a:rPr>
              <a:t>هي </a:t>
            </a:r>
            <a:r>
              <a:rPr lang="fr-FR" b="1" dirty="0" smtClean="0">
                <a:solidFill>
                  <a:srgbClr val="FF0000"/>
                </a:solidFill>
              </a:rPr>
              <a:t>تذكرة</a:t>
            </a:r>
            <a:r>
              <a:rPr lang="fr-FR" b="1" dirty="0" smtClean="0">
                <a:solidFill>
                  <a:schemeClr val="bg1"/>
                </a:solidFill>
              </a:rPr>
              <a:t> نقل البضائع</a:t>
            </a:r>
            <a:r>
              <a:rPr lang="ar-DZ" b="1" dirty="0" smtClean="0">
                <a:solidFill>
                  <a:schemeClr val="bg1"/>
                </a:solidFill>
              </a:rPr>
              <a:t>، </a:t>
            </a:r>
            <a:r>
              <a:rPr lang="fr-FR" b="1" dirty="0" smtClean="0">
                <a:solidFill>
                  <a:schemeClr val="bg1"/>
                </a:solidFill>
              </a:rPr>
              <a:t>تشكل </a:t>
            </a:r>
            <a:r>
              <a:rPr lang="ar-DZ" b="1" dirty="0" smtClean="0">
                <a:solidFill>
                  <a:schemeClr val="bg1"/>
                </a:solidFill>
              </a:rPr>
              <a:t>اعتراف </a:t>
            </a:r>
            <a:r>
              <a:rPr lang="fr-FR" b="1" dirty="0" smtClean="0">
                <a:solidFill>
                  <a:schemeClr val="bg1"/>
                </a:solidFill>
              </a:rPr>
              <a:t>الناقل باستلام البضائع</a:t>
            </a:r>
            <a:r>
              <a:rPr lang="ar-DZ" b="1" dirty="0" smtClean="0">
                <a:solidFill>
                  <a:schemeClr val="bg1"/>
                </a:solidFill>
              </a:rPr>
              <a:t> </a:t>
            </a:r>
            <a:r>
              <a:rPr lang="fr-FR" b="1" dirty="0" smtClean="0">
                <a:solidFill>
                  <a:schemeClr val="bg1"/>
                </a:solidFill>
              </a:rPr>
              <a:t>واستعداده </a:t>
            </a:r>
            <a:r>
              <a:rPr lang="ar-DZ" b="1" dirty="0" smtClean="0">
                <a:solidFill>
                  <a:schemeClr val="bg1"/>
                </a:solidFill>
              </a:rPr>
              <a:t>لنقلها، </a:t>
            </a:r>
            <a:r>
              <a:rPr lang="fr-FR" b="1" dirty="0" smtClean="0">
                <a:solidFill>
                  <a:schemeClr val="bg1"/>
                </a:solidFill>
              </a:rPr>
              <a:t>و</a:t>
            </a:r>
            <a:r>
              <a:rPr lang="ar-DZ" b="1" dirty="0" smtClean="0">
                <a:solidFill>
                  <a:schemeClr val="bg1"/>
                </a:solidFill>
              </a:rPr>
              <a:t>هي</a:t>
            </a:r>
            <a:r>
              <a:rPr lang="fr-FR" b="1" dirty="0" smtClean="0">
                <a:solidFill>
                  <a:schemeClr val="bg1"/>
                </a:solidFill>
              </a:rPr>
              <a:t> إيصال صادر عن </a:t>
            </a:r>
            <a:r>
              <a:rPr lang="ar-DZ" b="1" dirty="0" smtClean="0">
                <a:solidFill>
                  <a:schemeClr val="bg1"/>
                </a:solidFill>
              </a:rPr>
              <a:t>شركة طيران </a:t>
            </a:r>
            <a:r>
              <a:rPr lang="fr-FR" b="1" dirty="0" smtClean="0">
                <a:solidFill>
                  <a:schemeClr val="bg1"/>
                </a:solidFill>
              </a:rPr>
              <a:t>دولية </a:t>
            </a:r>
            <a:r>
              <a:rPr lang="ar-DZ" b="1" dirty="0" smtClean="0">
                <a:solidFill>
                  <a:schemeClr val="bg1"/>
                </a:solidFill>
              </a:rPr>
              <a:t>للبضائع</a:t>
            </a:r>
            <a:r>
              <a:rPr lang="fr-FR" b="1" dirty="0" smtClean="0">
                <a:solidFill>
                  <a:schemeClr val="bg1"/>
                </a:solidFill>
              </a:rPr>
              <a:t> ودليلا على عقد النقل، ولكنها </a:t>
            </a:r>
            <a:r>
              <a:rPr lang="ar-DZ" b="1" dirty="0" smtClean="0">
                <a:solidFill>
                  <a:schemeClr val="bg1"/>
                </a:solidFill>
              </a:rPr>
              <a:t>لا تمثل </a:t>
            </a:r>
            <a:r>
              <a:rPr lang="fr-FR" b="1" dirty="0" smtClean="0">
                <a:solidFill>
                  <a:schemeClr val="bg1"/>
                </a:solidFill>
              </a:rPr>
              <a:t>ملكية للبضاعة</a:t>
            </a:r>
            <a:r>
              <a:rPr lang="ar-DZ" b="1" dirty="0" smtClean="0">
                <a:solidFill>
                  <a:schemeClr val="bg1"/>
                </a:solidFill>
              </a:rPr>
              <a:t>، </a:t>
            </a:r>
            <a:r>
              <a:rPr lang="fr-FR" b="1" dirty="0" smtClean="0">
                <a:solidFill>
                  <a:schemeClr val="bg1"/>
                </a:solidFill>
              </a:rPr>
              <a:t>وبالتالي فهي غير قابلة للتداول. </a:t>
            </a:r>
          </a:p>
          <a:p>
            <a:pPr marL="0" indent="22225"/>
            <a:endParaRPr lang="fr-FR" dirty="0"/>
          </a:p>
        </p:txBody>
      </p:sp>
      <p:sp>
        <p:nvSpPr>
          <p:cNvPr id="4" name="Rectangle 3"/>
          <p:cNvSpPr/>
          <p:nvPr/>
        </p:nvSpPr>
        <p:spPr>
          <a:xfrm>
            <a:off x="838200" y="609600"/>
            <a:ext cx="7877478" cy="646331"/>
          </a:xfrm>
          <a:prstGeom prst="rect">
            <a:avLst/>
          </a:prstGeom>
        </p:spPr>
        <p:txBody>
          <a:bodyPr wrap="none">
            <a:spAutoFit/>
          </a:bodyPr>
          <a:lstStyle/>
          <a:p>
            <a:pPr algn="r" rtl="1"/>
            <a:r>
              <a:rPr lang="fr-FR" sz="3600" b="1" dirty="0" err="1" smtClean="0">
                <a:solidFill>
                  <a:srgbClr val="FF0000"/>
                </a:solidFill>
              </a:rPr>
              <a:t>ثانيا</a:t>
            </a:r>
            <a:r>
              <a:rPr lang="fr-FR" sz="3600" b="1" dirty="0" smtClean="0">
                <a:solidFill>
                  <a:srgbClr val="FF0000"/>
                </a:solidFill>
              </a:rPr>
              <a:t>- </a:t>
            </a:r>
            <a:r>
              <a:rPr lang="ar-DZ" sz="3600" b="1" dirty="0" smtClean="0">
                <a:solidFill>
                  <a:srgbClr val="FF0000"/>
                </a:solidFill>
              </a:rPr>
              <a:t> </a:t>
            </a:r>
            <a:r>
              <a:rPr lang="fr-FR" sz="3600" b="1" dirty="0" smtClean="0">
                <a:solidFill>
                  <a:srgbClr val="FF0000"/>
                </a:solidFill>
              </a:rPr>
              <a:t>بوليصة الشحن </a:t>
            </a:r>
            <a:r>
              <a:rPr lang="fr-FR" sz="3600" b="1" dirty="0" err="1" smtClean="0">
                <a:solidFill>
                  <a:srgbClr val="FF0000"/>
                </a:solidFill>
              </a:rPr>
              <a:t>الجوي:waybill</a:t>
            </a:r>
            <a:r>
              <a:rPr lang="fr-FR" sz="3600" b="1" dirty="0" smtClean="0">
                <a:solidFill>
                  <a:schemeClr val="bg1"/>
                </a:solidFill>
              </a:rPr>
              <a:t>(</a:t>
            </a:r>
            <a:r>
              <a:rPr lang="fr-FR" sz="3600" b="1" dirty="0" smtClean="0">
                <a:solidFill>
                  <a:srgbClr val="FF0000"/>
                </a:solidFill>
              </a:rPr>
              <a:t>AWB</a:t>
            </a:r>
            <a:r>
              <a:rPr lang="fr-FR" sz="3600" b="1" dirty="0" smtClean="0">
                <a:solidFill>
                  <a:schemeClr val="bg1"/>
                </a:solidFill>
              </a:rPr>
              <a:t>)،</a:t>
            </a:r>
            <a:r>
              <a:rPr lang="fr-FR" sz="3600" b="1" u="sng" dirty="0" smtClean="0">
                <a:solidFill>
                  <a:schemeClr val="bg1"/>
                </a:solidFill>
              </a:rPr>
              <a:t> </a:t>
            </a:r>
            <a:endParaRPr lang="fr-FR" sz="3600" b="1" dirty="0"/>
          </a:p>
        </p:txBody>
      </p:sp>
    </p:spTree>
  </p:cSld>
  <p:clrMapOvr>
    <a:masterClrMapping/>
  </p:clrMapOvr>
  <p:transition>
    <p:newsfla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97839"/>
            <a:ext cx="8305800" cy="2246769"/>
          </a:xfrm>
          <a:prstGeom prst="rect">
            <a:avLst/>
          </a:prstGeom>
        </p:spPr>
        <p:txBody>
          <a:bodyPr wrap="square">
            <a:spAutoFit/>
          </a:bodyPr>
          <a:lstStyle/>
          <a:p>
            <a:pPr indent="22225" algn="just" rtl="1"/>
            <a:r>
              <a:rPr lang="ar-DZ" sz="2800" b="1" dirty="0" smtClean="0">
                <a:solidFill>
                  <a:schemeClr val="bg1"/>
                </a:solidFill>
              </a:rPr>
              <a:t>     </a:t>
            </a:r>
            <a:r>
              <a:rPr lang="fr-FR" sz="2800" b="1" dirty="0" smtClean="0">
                <a:solidFill>
                  <a:schemeClr val="bg1"/>
                </a:solidFill>
              </a:rPr>
              <a:t>تم توحيد نموذج بوليصة </a:t>
            </a:r>
            <a:r>
              <a:rPr lang="ar-DZ" sz="2800" b="1" dirty="0" smtClean="0">
                <a:solidFill>
                  <a:schemeClr val="bg1"/>
                </a:solidFill>
              </a:rPr>
              <a:t>النقل </a:t>
            </a:r>
            <a:r>
              <a:rPr lang="fr-FR" sz="2800" b="1" dirty="0" smtClean="0">
                <a:solidFill>
                  <a:schemeClr val="bg1"/>
                </a:solidFill>
              </a:rPr>
              <a:t>الجوي الدولي من طرف مؤتمر خدمات الشحن</a:t>
            </a:r>
            <a:r>
              <a:rPr lang="fr-FR" sz="2600" b="1" dirty="0" smtClean="0">
                <a:solidFill>
                  <a:schemeClr val="bg1"/>
                </a:solidFill>
              </a:rPr>
              <a:t>Cargo Services Conference (</a:t>
            </a:r>
            <a:r>
              <a:rPr lang="fr-FR" sz="2600" b="1" dirty="0" smtClean="0">
                <a:solidFill>
                  <a:srgbClr val="FF0000"/>
                </a:solidFill>
              </a:rPr>
              <a:t>SCC</a:t>
            </a:r>
            <a:r>
              <a:rPr lang="fr-FR" sz="2600" b="1" dirty="0" smtClean="0">
                <a:solidFill>
                  <a:schemeClr val="bg1"/>
                </a:solidFill>
              </a:rPr>
              <a:t>) </a:t>
            </a:r>
            <a:r>
              <a:rPr lang="ar-DZ" sz="2600" b="1" dirty="0" smtClean="0">
                <a:solidFill>
                  <a:schemeClr val="bg1"/>
                </a:solidFill>
              </a:rPr>
              <a:t> </a:t>
            </a:r>
            <a:r>
              <a:rPr lang="ar-DZ" sz="2800" b="1" dirty="0" smtClean="0">
                <a:solidFill>
                  <a:schemeClr val="bg1"/>
                </a:solidFill>
              </a:rPr>
              <a:t>ا</a:t>
            </a:r>
            <a:r>
              <a:rPr lang="fr-FR" sz="2800" b="1" dirty="0" smtClean="0">
                <a:solidFill>
                  <a:schemeClr val="bg1"/>
                </a:solidFill>
              </a:rPr>
              <a:t>لتابع </a:t>
            </a:r>
            <a:r>
              <a:rPr lang="fr-FR" sz="2800" b="1" dirty="0" err="1" smtClean="0">
                <a:solidFill>
                  <a:schemeClr val="bg1"/>
                </a:solidFill>
              </a:rPr>
              <a:t>للإتحاد</a:t>
            </a:r>
            <a:r>
              <a:rPr lang="fr-FR" sz="2800" b="1" dirty="0" smtClean="0">
                <a:solidFill>
                  <a:schemeClr val="bg1"/>
                </a:solidFill>
              </a:rPr>
              <a:t> الدولي </a:t>
            </a:r>
            <a:r>
              <a:rPr lang="fr-FR" sz="2800" b="1" dirty="0" err="1" smtClean="0">
                <a:solidFill>
                  <a:schemeClr val="bg1"/>
                </a:solidFill>
              </a:rPr>
              <a:t>للنقل</a:t>
            </a:r>
            <a:r>
              <a:rPr lang="fr-FR" sz="2800" b="1" dirty="0" smtClean="0">
                <a:solidFill>
                  <a:schemeClr val="bg1"/>
                </a:solidFill>
              </a:rPr>
              <a:t> </a:t>
            </a:r>
            <a:r>
              <a:rPr lang="fr-FR" sz="2600" b="1" dirty="0" smtClean="0">
                <a:solidFill>
                  <a:schemeClr val="bg1"/>
                </a:solidFill>
              </a:rPr>
              <a:t>الجويInternational Air Transport Association (</a:t>
            </a:r>
            <a:r>
              <a:rPr lang="fr-FR" sz="2600" b="1" dirty="0" smtClean="0">
                <a:solidFill>
                  <a:srgbClr val="FF0000"/>
                </a:solidFill>
              </a:rPr>
              <a:t>IATA</a:t>
            </a:r>
            <a:r>
              <a:rPr lang="fr-FR" sz="2600" b="1" dirty="0" smtClean="0">
                <a:solidFill>
                  <a:schemeClr val="bg1"/>
                </a:solidFill>
              </a:rPr>
              <a:t>)، </a:t>
            </a:r>
            <a:r>
              <a:rPr lang="fr-FR" sz="2800" b="1" dirty="0" smtClean="0">
                <a:solidFill>
                  <a:schemeClr val="bg1"/>
                </a:solidFill>
              </a:rPr>
              <a:t>انطلاقا من </a:t>
            </a:r>
            <a:r>
              <a:rPr lang="fr-FR" sz="2800" b="1" dirty="0" smtClean="0">
                <a:solidFill>
                  <a:srgbClr val="FF0000"/>
                </a:solidFill>
              </a:rPr>
              <a:t>اتفاقية </a:t>
            </a:r>
            <a:r>
              <a:rPr lang="ar-SA" sz="2800" b="1" dirty="0" smtClean="0">
                <a:solidFill>
                  <a:srgbClr val="FF0000"/>
                </a:solidFill>
              </a:rPr>
              <a:t>وارسو </a:t>
            </a:r>
            <a:r>
              <a:rPr lang="ar-SA" sz="2800" b="1" dirty="0" smtClean="0">
                <a:solidFill>
                  <a:schemeClr val="bg1"/>
                </a:solidFill>
              </a:rPr>
              <a:t>المبرمة بتاريخ 12 أكتوبر 1929</a:t>
            </a:r>
            <a:r>
              <a:rPr lang="fr-FR" sz="2800" b="1" dirty="0" smtClean="0">
                <a:solidFill>
                  <a:schemeClr val="bg1"/>
                </a:solidFill>
              </a:rPr>
              <a:t>، والمتعلقة بتوحيد قواعد النقل الجوي الدولي</a:t>
            </a:r>
            <a:r>
              <a:rPr lang="ar-DZ" sz="2800" b="1" dirty="0" smtClean="0">
                <a:solidFill>
                  <a:schemeClr val="bg1"/>
                </a:solidFill>
              </a:rPr>
              <a:t>.</a:t>
            </a:r>
          </a:p>
        </p:txBody>
      </p:sp>
      <p:sp>
        <p:nvSpPr>
          <p:cNvPr id="5" name="Rectangle 4"/>
          <p:cNvSpPr/>
          <p:nvPr/>
        </p:nvSpPr>
        <p:spPr>
          <a:xfrm>
            <a:off x="6934200" y="914400"/>
            <a:ext cx="1457450" cy="646331"/>
          </a:xfrm>
          <a:prstGeom prst="rect">
            <a:avLst/>
          </a:prstGeom>
        </p:spPr>
        <p:txBody>
          <a:bodyPr wrap="none">
            <a:spAutoFit/>
          </a:bodyPr>
          <a:lstStyle/>
          <a:p>
            <a:r>
              <a:rPr lang="ar-DZ" sz="3600" b="1" dirty="0" smtClean="0">
                <a:solidFill>
                  <a:srgbClr val="FF0000"/>
                </a:solidFill>
              </a:rPr>
              <a:t>ملاحظة:</a:t>
            </a:r>
            <a:endParaRPr lang="fr-FR" sz="3600" dirty="0">
              <a:solidFill>
                <a:srgbClr val="FF0000"/>
              </a:solidFill>
            </a:endParaRPr>
          </a:p>
        </p:txBody>
      </p:sp>
      <p:sp>
        <p:nvSpPr>
          <p:cNvPr id="6" name="Rectangle 5"/>
          <p:cNvSpPr/>
          <p:nvPr/>
        </p:nvSpPr>
        <p:spPr>
          <a:xfrm>
            <a:off x="381000" y="4787205"/>
            <a:ext cx="8305800" cy="1384995"/>
          </a:xfrm>
          <a:prstGeom prst="rect">
            <a:avLst/>
          </a:prstGeom>
        </p:spPr>
        <p:txBody>
          <a:bodyPr wrap="square">
            <a:spAutoFit/>
          </a:bodyPr>
          <a:lstStyle/>
          <a:p>
            <a:pPr indent="22225" algn="just" rtl="1"/>
            <a:r>
              <a:rPr lang="ar-DZ" sz="2800" b="1" dirty="0" smtClean="0">
                <a:solidFill>
                  <a:schemeClr val="bg1"/>
                </a:solidFill>
              </a:rPr>
              <a:t>    </a:t>
            </a:r>
            <a:r>
              <a:rPr lang="fr-FR" sz="2800" b="1" dirty="0" err="1" smtClean="0">
                <a:solidFill>
                  <a:schemeClr val="bg1"/>
                </a:solidFill>
              </a:rPr>
              <a:t>يكون</a:t>
            </a:r>
            <a:r>
              <a:rPr lang="fr-FR" sz="2800" b="1" dirty="0" smtClean="0">
                <a:solidFill>
                  <a:schemeClr val="bg1"/>
                </a:solidFill>
              </a:rPr>
              <a:t> الشاحن هو المسؤول عن البيانات التي يتم تسجيلها على بوليصة </a:t>
            </a:r>
            <a:r>
              <a:rPr lang="ar-DZ" sz="2800" b="1" dirty="0" smtClean="0">
                <a:solidFill>
                  <a:schemeClr val="bg1"/>
                </a:solidFill>
              </a:rPr>
              <a:t>النقل </a:t>
            </a:r>
            <a:r>
              <a:rPr lang="fr-FR" sz="2800" b="1" dirty="0" smtClean="0">
                <a:solidFill>
                  <a:schemeClr val="bg1"/>
                </a:solidFill>
              </a:rPr>
              <a:t>الجوي، ويتم توقيعها من قبل شركات الطيران، </a:t>
            </a:r>
            <a:r>
              <a:rPr lang="fr-FR" sz="2800" b="1" dirty="0" err="1" smtClean="0">
                <a:solidFill>
                  <a:schemeClr val="bg1"/>
                </a:solidFill>
              </a:rPr>
              <a:t>ثم</a:t>
            </a:r>
            <a:r>
              <a:rPr lang="fr-FR" sz="2800" b="1" dirty="0" smtClean="0">
                <a:solidFill>
                  <a:schemeClr val="bg1"/>
                </a:solidFill>
              </a:rPr>
              <a:t> تسلم للشاحن قبل الشحن الفعلي للبضاعة في الطائرة.</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600200"/>
            <a:ext cx="8686800" cy="1447800"/>
          </a:xfrm>
        </p:spPr>
        <p:txBody>
          <a:bodyPr>
            <a:normAutofit/>
          </a:bodyPr>
          <a:lstStyle/>
          <a:p>
            <a:pPr marL="38100" indent="22225" algn="just" rtl="1">
              <a:buNone/>
            </a:pPr>
            <a:r>
              <a:rPr lang="ar-DZ" b="1" dirty="0" smtClean="0">
                <a:solidFill>
                  <a:schemeClr val="bg1"/>
                </a:solidFill>
              </a:rPr>
              <a:t>     يمثل </a:t>
            </a:r>
            <a:r>
              <a:rPr lang="fr-FR" b="1" dirty="0" smtClean="0">
                <a:solidFill>
                  <a:srgbClr val="FF0000"/>
                </a:solidFill>
              </a:rPr>
              <a:t>إشعار</a:t>
            </a:r>
            <a:r>
              <a:rPr lang="fr-FR" b="1" dirty="0" smtClean="0">
                <a:solidFill>
                  <a:schemeClr val="bg1"/>
                </a:solidFill>
              </a:rPr>
              <a:t> </a:t>
            </a:r>
            <a:r>
              <a:rPr lang="ar-DZ" b="1" dirty="0" smtClean="0">
                <a:solidFill>
                  <a:schemeClr val="bg1"/>
                </a:solidFill>
              </a:rPr>
              <a:t>النقل،</a:t>
            </a:r>
            <a:r>
              <a:rPr lang="fr-FR" b="1" dirty="0" smtClean="0">
                <a:solidFill>
                  <a:schemeClr val="bg1"/>
                </a:solidFill>
              </a:rPr>
              <a:t> ودليل إثبات على تحمل الناقل مسؤولية نقل البضائع وهي في حالة جيدة، إذا كان الإشعار خالي من  التحفظات، وإشعار الشحن هو تجسيد لعقد الشحن</a:t>
            </a:r>
            <a:r>
              <a:rPr lang="ar-DZ" b="1" dirty="0" smtClean="0">
                <a:solidFill>
                  <a:schemeClr val="bg1"/>
                </a:solidFill>
              </a:rPr>
              <a:t>.</a:t>
            </a:r>
          </a:p>
          <a:p>
            <a:pPr marL="38100" indent="22225" algn="just" rtl="1">
              <a:buNone/>
            </a:pPr>
            <a:endParaRPr lang="ar-DZ" b="1" dirty="0" smtClean="0">
              <a:solidFill>
                <a:schemeClr val="bg1"/>
              </a:solidFill>
            </a:endParaRPr>
          </a:p>
          <a:p>
            <a:endParaRPr lang="fr-FR" dirty="0"/>
          </a:p>
        </p:txBody>
      </p:sp>
      <p:sp>
        <p:nvSpPr>
          <p:cNvPr id="4" name="Rectangle 3"/>
          <p:cNvSpPr/>
          <p:nvPr/>
        </p:nvSpPr>
        <p:spPr>
          <a:xfrm>
            <a:off x="0" y="609600"/>
            <a:ext cx="8982012" cy="646331"/>
          </a:xfrm>
          <a:prstGeom prst="rect">
            <a:avLst/>
          </a:prstGeom>
        </p:spPr>
        <p:txBody>
          <a:bodyPr wrap="square">
            <a:spAutoFit/>
          </a:bodyPr>
          <a:lstStyle/>
          <a:p>
            <a:pPr algn="just" rtl="1"/>
            <a:r>
              <a:rPr lang="fr-FR" sz="3600" b="1" dirty="0" err="1" smtClean="0">
                <a:solidFill>
                  <a:srgbClr val="FF0000"/>
                </a:solidFill>
                <a:latin typeface="Times New Roman" pitchFamily="18" charset="0"/>
                <a:cs typeface="Times New Roman" pitchFamily="18" charset="0"/>
              </a:rPr>
              <a:t>ثالثا</a:t>
            </a:r>
            <a:r>
              <a:rPr lang="ar-DZ" sz="3600" b="1" dirty="0" smtClean="0">
                <a:solidFill>
                  <a:srgbClr val="FF0000"/>
                </a:solidFill>
                <a:latin typeface="Times New Roman" pitchFamily="18" charset="0"/>
                <a:cs typeface="Times New Roman" pitchFamily="18" charset="0"/>
              </a:rPr>
              <a:t>.</a:t>
            </a:r>
            <a:r>
              <a:rPr lang="fr-FR" sz="3600" b="1" dirty="0" smtClean="0">
                <a:solidFill>
                  <a:srgbClr val="FF0000"/>
                </a:solidFill>
                <a:latin typeface="Times New Roman" pitchFamily="18" charset="0"/>
                <a:cs typeface="Times New Roman" pitchFamily="18" charset="0"/>
              </a:rPr>
              <a:t> </a:t>
            </a:r>
            <a:r>
              <a:rPr lang="ar-DZ" sz="3600" b="1" dirty="0" smtClean="0">
                <a:solidFill>
                  <a:srgbClr val="FF0000"/>
                </a:solidFill>
                <a:latin typeface="Times New Roman" pitchFamily="18" charset="0"/>
                <a:cs typeface="Times New Roman" pitchFamily="18" charset="0"/>
              </a:rPr>
              <a:t>سند </a:t>
            </a:r>
            <a:r>
              <a:rPr lang="fr-FR" sz="3600" b="1" dirty="0" smtClean="0">
                <a:solidFill>
                  <a:srgbClr val="FF0000"/>
                </a:solidFill>
                <a:latin typeface="Times New Roman" pitchFamily="18" charset="0"/>
                <a:cs typeface="Times New Roman" pitchFamily="18" charset="0"/>
              </a:rPr>
              <a:t>النقل </a:t>
            </a:r>
            <a:r>
              <a:rPr lang="fr-FR" sz="3600" b="1" dirty="0" err="1" smtClean="0">
                <a:solidFill>
                  <a:srgbClr val="FF0000"/>
                </a:solidFill>
                <a:latin typeface="Times New Roman" pitchFamily="18" charset="0"/>
                <a:cs typeface="Times New Roman" pitchFamily="18" charset="0"/>
              </a:rPr>
              <a:t>البري</a:t>
            </a:r>
            <a:r>
              <a:rPr lang="fr-FR" sz="3600" b="1" dirty="0" smtClean="0">
                <a:solidFill>
                  <a:srgbClr val="FF0000"/>
                </a:solidFill>
                <a:latin typeface="Times New Roman" pitchFamily="18" charset="0"/>
                <a:cs typeface="Times New Roman" pitchFamily="18" charset="0"/>
              </a:rPr>
              <a:t> الدولي</a:t>
            </a:r>
            <a:r>
              <a:rPr lang="ar-DZ" sz="3600" b="1" dirty="0" smtClean="0">
                <a:solidFill>
                  <a:srgbClr val="FF0000"/>
                </a:solidFill>
                <a:latin typeface="Times New Roman" pitchFamily="18" charset="0"/>
                <a:cs typeface="Times New Roman" pitchFamily="18" charset="0"/>
              </a:rPr>
              <a:t> </a:t>
            </a:r>
            <a:r>
              <a:rPr lang="fr-FR" sz="2600" b="1" dirty="0" smtClean="0">
                <a:solidFill>
                  <a:srgbClr val="FF0000"/>
                </a:solidFill>
                <a:latin typeface="Times New Roman" pitchFamily="18" charset="0"/>
                <a:cs typeface="Times New Roman" pitchFamily="18" charset="0"/>
              </a:rPr>
              <a:t>(CMR) Lettre de voiture</a:t>
            </a:r>
            <a:r>
              <a:rPr lang="ar-DZ" sz="2600" b="1" dirty="0" smtClean="0">
                <a:solidFill>
                  <a:srgbClr val="FF0000"/>
                </a:solidFill>
                <a:latin typeface="Times New Roman" pitchFamily="18" charset="0"/>
                <a:cs typeface="Times New Roman" pitchFamily="18" charset="0"/>
              </a:rPr>
              <a:t> </a:t>
            </a:r>
            <a:endParaRPr lang="fr-FR" sz="2600" b="1" dirty="0"/>
          </a:p>
        </p:txBody>
      </p:sp>
      <p:sp>
        <p:nvSpPr>
          <p:cNvPr id="5" name="Rectangle 4"/>
          <p:cNvSpPr/>
          <p:nvPr/>
        </p:nvSpPr>
        <p:spPr>
          <a:xfrm>
            <a:off x="304800" y="5675293"/>
            <a:ext cx="8534400" cy="954107"/>
          </a:xfrm>
          <a:prstGeom prst="rect">
            <a:avLst/>
          </a:prstGeom>
        </p:spPr>
        <p:txBody>
          <a:bodyPr wrap="square">
            <a:spAutoFit/>
          </a:bodyPr>
          <a:lstStyle/>
          <a:p>
            <a:pPr marL="38100" indent="22225" algn="just" rtl="1">
              <a:buNone/>
            </a:pPr>
            <a:r>
              <a:rPr lang="ar-DZ" sz="2800" b="1" dirty="0" smtClean="0">
                <a:solidFill>
                  <a:schemeClr val="bg1"/>
                </a:solidFill>
              </a:rPr>
              <a:t>    ت</a:t>
            </a:r>
            <a:r>
              <a:rPr lang="ar-SA" sz="2800" b="1" dirty="0" smtClean="0">
                <a:solidFill>
                  <a:schemeClr val="bg1"/>
                </a:solidFill>
              </a:rPr>
              <a:t>تكون وثيقة </a:t>
            </a:r>
            <a:r>
              <a:rPr lang="fr-FR" sz="2600" b="1" dirty="0" smtClean="0">
                <a:solidFill>
                  <a:srgbClr val="FF0000"/>
                </a:solidFill>
              </a:rPr>
              <a:t>CMR</a:t>
            </a:r>
            <a:r>
              <a:rPr lang="ar-SA" sz="2800" b="1" dirty="0" smtClean="0">
                <a:solidFill>
                  <a:schemeClr val="bg1"/>
                </a:solidFill>
              </a:rPr>
              <a:t> من أربع نسخ: </a:t>
            </a:r>
            <a:r>
              <a:rPr lang="ar-SA" sz="2800" b="1" dirty="0" smtClean="0">
                <a:solidFill>
                  <a:srgbClr val="FF0000"/>
                </a:solidFill>
              </a:rPr>
              <a:t>حمراء</a:t>
            </a:r>
            <a:r>
              <a:rPr lang="ar-SA" sz="2800" b="1" dirty="0" smtClean="0">
                <a:solidFill>
                  <a:schemeClr val="bg1"/>
                </a:solidFill>
              </a:rPr>
              <a:t> للمرسل، </a:t>
            </a:r>
            <a:r>
              <a:rPr lang="ar-SA" sz="2800" b="1" dirty="0" smtClean="0">
                <a:solidFill>
                  <a:srgbClr val="FF0000"/>
                </a:solidFill>
              </a:rPr>
              <a:t>زرقاء</a:t>
            </a:r>
            <a:r>
              <a:rPr lang="ar-SA" sz="2800" b="1" dirty="0" smtClean="0">
                <a:solidFill>
                  <a:schemeClr val="bg1"/>
                </a:solidFill>
              </a:rPr>
              <a:t> للمرسل إليه، </a:t>
            </a:r>
            <a:r>
              <a:rPr lang="ar-SA" sz="2800" b="1" dirty="0" smtClean="0">
                <a:solidFill>
                  <a:srgbClr val="FF0000"/>
                </a:solidFill>
              </a:rPr>
              <a:t>خضراء</a:t>
            </a:r>
            <a:r>
              <a:rPr lang="ar-SA" sz="2800" b="1" dirty="0" smtClean="0">
                <a:solidFill>
                  <a:schemeClr val="bg1"/>
                </a:solidFill>
              </a:rPr>
              <a:t>  للناقل، </a:t>
            </a:r>
            <a:r>
              <a:rPr lang="ar-SA" sz="2800" b="1" dirty="0" smtClean="0">
                <a:solidFill>
                  <a:srgbClr val="FF0000"/>
                </a:solidFill>
              </a:rPr>
              <a:t>سوداء</a:t>
            </a:r>
            <a:r>
              <a:rPr lang="ar-SA" sz="2800" b="1" dirty="0" smtClean="0">
                <a:solidFill>
                  <a:schemeClr val="bg1"/>
                </a:solidFill>
              </a:rPr>
              <a:t> للناقل الثانوي إن وجد.</a:t>
            </a:r>
            <a:endParaRPr lang="fr-FR" sz="2800" b="1" dirty="0" smtClean="0">
              <a:solidFill>
                <a:schemeClr val="bg1"/>
              </a:solidFill>
            </a:endParaRPr>
          </a:p>
        </p:txBody>
      </p:sp>
      <p:sp>
        <p:nvSpPr>
          <p:cNvPr id="6" name="Espace réservé du contenu 2"/>
          <p:cNvSpPr txBox="1">
            <a:spLocks/>
          </p:cNvSpPr>
          <p:nvPr/>
        </p:nvSpPr>
        <p:spPr>
          <a:xfrm>
            <a:off x="228600" y="3276600"/>
            <a:ext cx="8686800" cy="2286000"/>
          </a:xfrm>
          <a:prstGeom prst="rect">
            <a:avLst/>
          </a:prstGeom>
        </p:spPr>
        <p:txBody>
          <a:bodyPr vert="horz">
            <a:normAutofit/>
          </a:bodyPr>
          <a:lstStyle/>
          <a:p>
            <a:pPr marL="38100" marR="0" lvl="0" indent="22225"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2800" b="1" i="0" u="none" strike="noStrike" kern="1200" cap="none" spc="0" normalizeH="0" baseline="0" noProof="0" dirty="0" smtClean="0">
                <a:ln>
                  <a:noFill/>
                </a:ln>
                <a:solidFill>
                  <a:schemeClr val="bg1"/>
                </a:solidFill>
                <a:effectLst/>
                <a:uLnTx/>
                <a:uFillTx/>
                <a:latin typeface="+mn-lt"/>
                <a:ea typeface="+mn-ea"/>
                <a:cs typeface="+mn-cs"/>
              </a:rPr>
              <a:t>    </a:t>
            </a:r>
            <a:r>
              <a:rPr kumimoji="0" lang="fr-FR" sz="2800" b="1" i="0" u="none" strike="noStrike" kern="1200" cap="none" spc="0" normalizeH="0" baseline="0" noProof="0" dirty="0" smtClean="0">
                <a:ln>
                  <a:noFill/>
                </a:ln>
                <a:solidFill>
                  <a:schemeClr val="bg1"/>
                </a:solidFill>
                <a:effectLst/>
                <a:uLnTx/>
                <a:uFillTx/>
                <a:latin typeface="+mn-lt"/>
                <a:ea typeface="+mn-ea"/>
                <a:cs typeface="+mn-cs"/>
              </a:rPr>
              <a:t>يجب إعداده </a:t>
            </a:r>
            <a:r>
              <a:rPr kumimoji="0" lang="ar-DZ" sz="2800" b="1" i="0" u="none" strike="noStrike" kern="1200" cap="none" spc="0" normalizeH="0" baseline="0" noProof="0" dirty="0" smtClean="0">
                <a:ln>
                  <a:noFill/>
                </a:ln>
                <a:solidFill>
                  <a:schemeClr val="bg1"/>
                </a:solidFill>
                <a:effectLst/>
                <a:uLnTx/>
                <a:uFillTx/>
                <a:latin typeface="+mn-lt"/>
                <a:ea typeface="+mn-ea"/>
                <a:cs typeface="+mn-cs"/>
              </a:rPr>
              <a:t>وفق </a:t>
            </a:r>
            <a:r>
              <a:rPr kumimoji="0" lang="fr-FR" sz="2800" b="1" i="0" u="none" strike="noStrike" kern="1200" cap="none" spc="0" normalizeH="0" baseline="0" noProof="0" dirty="0" smtClean="0">
                <a:ln>
                  <a:noFill/>
                </a:ln>
                <a:solidFill>
                  <a:schemeClr val="bg1"/>
                </a:solidFill>
                <a:effectLst/>
                <a:uLnTx/>
                <a:uFillTx/>
                <a:latin typeface="+mn-lt"/>
                <a:ea typeface="+mn-ea"/>
                <a:cs typeface="+mn-cs"/>
              </a:rPr>
              <a:t>قواعد </a:t>
            </a:r>
            <a:r>
              <a:rPr kumimoji="0" lang="fr-FR" sz="2800" b="1" i="0" u="none" strike="noStrike" kern="1200" cap="none" spc="0" normalizeH="0" baseline="0" noProof="0" dirty="0" smtClean="0">
                <a:ln>
                  <a:noFill/>
                </a:ln>
                <a:solidFill>
                  <a:srgbClr val="008000"/>
                </a:solidFill>
                <a:effectLst/>
                <a:uLnTx/>
                <a:uFillTx/>
                <a:latin typeface="+mn-lt"/>
                <a:ea typeface="+mn-ea"/>
                <a:cs typeface="+mn-cs"/>
              </a:rPr>
              <a:t>الاتفاقية المتعلقة بالنقل الدولي للبضائع على الطرق</a:t>
            </a:r>
            <a:r>
              <a:rPr kumimoji="0" lang="fr-FR" sz="2800" b="1" i="0" u="none" strike="noStrike" kern="1200" cap="none" spc="0" normalizeH="0" baseline="0" noProof="0" dirty="0" smtClean="0">
                <a:ln>
                  <a:noFill/>
                </a:ln>
                <a:solidFill>
                  <a:schemeClr val="bg1"/>
                </a:solidFill>
                <a:effectLst/>
                <a:uLnTx/>
                <a:uFillTx/>
                <a:latin typeface="+mn-lt"/>
                <a:ea typeface="+mn-ea"/>
                <a:cs typeface="+mn-cs"/>
              </a:rPr>
              <a:t>(</a:t>
            </a:r>
            <a:r>
              <a:rPr kumimoji="0" lang="fr-FR" sz="2600" b="1" i="0" u="none" strike="noStrike" kern="1200" cap="none" spc="0" normalizeH="0" baseline="0" noProof="0" dirty="0" smtClean="0">
                <a:ln>
                  <a:noFill/>
                </a:ln>
                <a:solidFill>
                  <a:srgbClr val="FF0000"/>
                </a:solidFill>
                <a:effectLst/>
                <a:uLnTx/>
                <a:uFillTx/>
                <a:latin typeface="+mn-lt"/>
                <a:ea typeface="+mn-ea"/>
                <a:cs typeface="+mn-cs"/>
              </a:rPr>
              <a:t>CMR</a:t>
            </a:r>
            <a:r>
              <a:rPr kumimoji="0" lang="fr-FR" sz="2800" b="1" i="0" u="none" strike="noStrike" kern="1200" cap="none" spc="0" normalizeH="0" baseline="0" noProof="0" dirty="0" smtClean="0">
                <a:ln>
                  <a:noFill/>
                </a:ln>
                <a:solidFill>
                  <a:schemeClr val="bg1"/>
                </a:solidFill>
                <a:effectLst/>
                <a:uLnTx/>
                <a:uFillTx/>
                <a:latin typeface="+mn-lt"/>
                <a:ea typeface="+mn-ea"/>
                <a:cs typeface="+mn-cs"/>
              </a:rPr>
              <a:t>) </a:t>
            </a:r>
            <a:r>
              <a:rPr kumimoji="0" lang="fr-FR" sz="2600" b="1" i="0" u="none" strike="noStrike" kern="1200" cap="none" spc="0" normalizeH="0" baseline="0" noProof="0" dirty="0" smtClean="0">
                <a:ln>
                  <a:noFill/>
                </a:ln>
                <a:solidFill>
                  <a:srgbClr val="FF0000"/>
                </a:solidFill>
                <a:effectLst/>
                <a:uLnTx/>
                <a:uFillTx/>
                <a:latin typeface="+mn-lt"/>
                <a:ea typeface="+mn-ea"/>
                <a:cs typeface="+mn-cs"/>
              </a:rPr>
              <a:t>C</a:t>
            </a:r>
            <a:r>
              <a:rPr kumimoji="0" lang="fr-FR" sz="2600" b="1" i="0" u="none" strike="noStrike" kern="1200" cap="none" spc="0" normalizeH="0" baseline="0" noProof="0" dirty="0" smtClean="0">
                <a:ln>
                  <a:noFill/>
                </a:ln>
                <a:solidFill>
                  <a:schemeClr val="bg1"/>
                </a:solidFill>
                <a:effectLst/>
                <a:uLnTx/>
                <a:uFillTx/>
                <a:latin typeface="+mn-lt"/>
                <a:ea typeface="+mn-ea"/>
                <a:cs typeface="+mn-cs"/>
              </a:rPr>
              <a:t>onvention relative au contrat de transport international de </a:t>
            </a:r>
            <a:r>
              <a:rPr kumimoji="0" lang="fr-FR" sz="2600" b="1" i="0" u="none" strike="noStrike" kern="1200" cap="none" spc="0" normalizeH="0" baseline="0" noProof="0" dirty="0" smtClean="0">
                <a:ln>
                  <a:noFill/>
                </a:ln>
                <a:solidFill>
                  <a:srgbClr val="FF0000"/>
                </a:solidFill>
                <a:effectLst/>
                <a:uLnTx/>
                <a:uFillTx/>
                <a:latin typeface="+mn-lt"/>
                <a:ea typeface="+mn-ea"/>
                <a:cs typeface="+mn-cs"/>
              </a:rPr>
              <a:t>M</a:t>
            </a:r>
            <a:r>
              <a:rPr kumimoji="0" lang="fr-FR" sz="2600" b="1" i="0" u="none" strike="noStrike" kern="1200" cap="none" spc="0" normalizeH="0" baseline="0" noProof="0" dirty="0" smtClean="0">
                <a:ln>
                  <a:noFill/>
                </a:ln>
                <a:solidFill>
                  <a:schemeClr val="bg1"/>
                </a:solidFill>
                <a:effectLst/>
                <a:uLnTx/>
                <a:uFillTx/>
                <a:latin typeface="+mn-lt"/>
                <a:ea typeface="+mn-ea"/>
                <a:cs typeface="+mn-cs"/>
              </a:rPr>
              <a:t>archandises par </a:t>
            </a:r>
            <a:r>
              <a:rPr kumimoji="0" lang="fr-FR" sz="2600" b="1" i="0" u="none" strike="noStrike" kern="1200" cap="none" spc="0" normalizeH="0" baseline="0" noProof="0" dirty="0" smtClean="0">
                <a:ln>
                  <a:noFill/>
                </a:ln>
                <a:solidFill>
                  <a:srgbClr val="FF0000"/>
                </a:solidFill>
                <a:effectLst/>
                <a:uLnTx/>
                <a:uFillTx/>
                <a:latin typeface="+mn-lt"/>
                <a:ea typeface="+mn-ea"/>
                <a:cs typeface="+mn-cs"/>
              </a:rPr>
              <a:t>R</a:t>
            </a:r>
            <a:r>
              <a:rPr kumimoji="0" lang="fr-FR" sz="2600" b="1" i="0" u="none" strike="noStrike" kern="1200" cap="none" spc="0" normalizeH="0" baseline="0" noProof="0" dirty="0" smtClean="0">
                <a:ln>
                  <a:noFill/>
                </a:ln>
                <a:solidFill>
                  <a:schemeClr val="bg1"/>
                </a:solidFill>
                <a:effectLst/>
                <a:uLnTx/>
                <a:uFillTx/>
                <a:latin typeface="+mn-lt"/>
                <a:ea typeface="+mn-ea"/>
                <a:cs typeface="+mn-cs"/>
              </a:rPr>
              <a:t>ou</a:t>
            </a:r>
            <a:r>
              <a:rPr kumimoji="0" lang="fr-FR" sz="2800" b="1" i="0" u="none" strike="noStrike" kern="1200" cap="none" spc="0" normalizeH="0" baseline="0" noProof="0" dirty="0" smtClean="0">
                <a:ln>
                  <a:noFill/>
                </a:ln>
                <a:solidFill>
                  <a:schemeClr val="bg1"/>
                </a:solidFill>
                <a:effectLst/>
                <a:uLnTx/>
                <a:uFillTx/>
                <a:latin typeface="+mn-lt"/>
                <a:ea typeface="+mn-ea"/>
                <a:cs typeface="+mn-cs"/>
              </a:rPr>
              <a:t>te، التي </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وقعت بجنيف في 19 ماي 1956 ودخلت حيز التنفيذ في 1958، ولهذا تسمى اختصارا وثيقة </a:t>
            </a:r>
            <a:r>
              <a:rPr kumimoji="0" lang="ar-DZ" sz="2800" b="1" i="0" u="none" strike="noStrike" kern="1200" cap="none" spc="0" normalizeH="0" baseline="0" noProof="0" dirty="0" smtClean="0">
                <a:ln>
                  <a:noFill/>
                </a:ln>
                <a:solidFill>
                  <a:schemeClr val="bg1"/>
                </a:solidFill>
                <a:effectLst/>
                <a:uLnTx/>
                <a:uFillTx/>
                <a:latin typeface="+mn-lt"/>
                <a:ea typeface="+mn-ea"/>
                <a:cs typeface="+mn-cs"/>
              </a:rPr>
              <a:t> </a:t>
            </a:r>
            <a:r>
              <a:rPr kumimoji="0" lang="fr-FR" sz="2600" b="1" i="0" u="none" strike="noStrike" kern="1200" cap="none" spc="0" normalizeH="0" baseline="0" noProof="0" dirty="0" smtClean="0">
                <a:ln>
                  <a:noFill/>
                </a:ln>
                <a:solidFill>
                  <a:srgbClr val="FF0000"/>
                </a:solidFill>
                <a:effectLst/>
                <a:uLnTx/>
                <a:uFillTx/>
                <a:latin typeface="+mn-lt"/>
                <a:ea typeface="+mn-ea"/>
                <a:cs typeface="+mn-cs"/>
              </a:rPr>
              <a:t>CMR</a:t>
            </a:r>
            <a:r>
              <a:rPr kumimoji="0" lang="ar-DZ" sz="2800" b="1" i="0" u="none" strike="noStrike" kern="1200" cap="none" spc="0" normalizeH="0" baseline="0" noProof="0" dirty="0" smtClean="0">
                <a:ln>
                  <a:noFill/>
                </a:ln>
                <a:solidFill>
                  <a:schemeClr val="bg1"/>
                </a:solidFill>
                <a:effectLst/>
                <a:uLnTx/>
                <a:uFillTx/>
                <a:latin typeface="+mn-lt"/>
                <a:ea typeface="+mn-ea"/>
                <a:cs typeface="+mn-cs"/>
              </a:rPr>
              <a:t>.</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lus/>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New folder (05)  الإمداد والنقل\مستندات النقل\lettre de voiture en carnet CMR.png"/>
          <p:cNvPicPr>
            <a:picLocks noChangeAspect="1" noChangeArrowheads="1"/>
          </p:cNvPicPr>
          <p:nvPr/>
        </p:nvPicPr>
        <p:blipFill>
          <a:blip r:embed="rId2"/>
          <a:srcRect/>
          <a:stretch>
            <a:fillRect/>
          </a:stretch>
        </p:blipFill>
        <p:spPr bwMode="auto">
          <a:xfrm>
            <a:off x="1000125" y="1295400"/>
            <a:ext cx="7143750" cy="5286375"/>
          </a:xfrm>
          <a:prstGeom prst="rect">
            <a:avLst/>
          </a:prstGeom>
          <a:noFill/>
        </p:spPr>
      </p:pic>
      <p:sp>
        <p:nvSpPr>
          <p:cNvPr id="5" name="Rectangle 4"/>
          <p:cNvSpPr/>
          <p:nvPr/>
        </p:nvSpPr>
        <p:spPr>
          <a:xfrm>
            <a:off x="1828800" y="762000"/>
            <a:ext cx="4556055"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سند </a:t>
            </a:r>
            <a:r>
              <a:rPr lang="ar-SA" sz="3200" b="1" dirty="0" smtClean="0">
                <a:solidFill>
                  <a:srgbClr val="FF0000"/>
                </a:solidFill>
                <a:latin typeface="Times New Roman" pitchFamily="18" charset="0"/>
                <a:cs typeface="Times New Roman" pitchFamily="18" charset="0"/>
              </a:rPr>
              <a:t>النقل البري الدولي (</a:t>
            </a:r>
            <a:r>
              <a:rPr lang="fr-FR" sz="3200" b="1" dirty="0" smtClean="0">
                <a:solidFill>
                  <a:srgbClr val="FF0000"/>
                </a:solidFill>
                <a:latin typeface="Times New Roman" pitchFamily="18" charset="0"/>
                <a:cs typeface="Times New Roman" pitchFamily="18" charset="0"/>
              </a:rPr>
              <a:t>CMR</a:t>
            </a:r>
            <a:r>
              <a:rPr lang="ar-DZ" sz="3200" b="1" dirty="0" smtClean="0">
                <a:solidFill>
                  <a:srgbClr val="FF0000"/>
                </a:solidFill>
                <a:latin typeface="Times New Roman" pitchFamily="18" charset="0"/>
                <a:cs typeface="Times New Roman" pitchFamily="18" charset="0"/>
              </a:rPr>
              <a:t>)</a:t>
            </a:r>
            <a:endParaRPr lang="fr-FR" sz="32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89544"/>
            <a:ext cx="8458200" cy="2677656"/>
          </a:xfrm>
          <a:prstGeom prst="rect">
            <a:avLst/>
          </a:prstGeom>
        </p:spPr>
        <p:txBody>
          <a:bodyPr wrap="square">
            <a:spAutoFit/>
          </a:bodyPr>
          <a:lstStyle/>
          <a:p>
            <a:pPr marL="38100" indent="22225" algn="just" rtl="1">
              <a:buNone/>
            </a:pPr>
            <a:r>
              <a:rPr lang="ar-DZ" sz="2800" b="1" dirty="0" smtClean="0">
                <a:solidFill>
                  <a:schemeClr val="bg1"/>
                </a:solidFill>
              </a:rPr>
              <a:t>   </a:t>
            </a:r>
            <a:r>
              <a:rPr lang="ar-SA" sz="2800" b="1" dirty="0" smtClean="0">
                <a:solidFill>
                  <a:schemeClr val="bg1"/>
                </a:solidFill>
              </a:rPr>
              <a:t>ينبغي أن تحتوي وثيقة </a:t>
            </a:r>
            <a:r>
              <a:rPr lang="fr-FR" sz="2600" b="1" dirty="0" smtClean="0">
                <a:solidFill>
                  <a:srgbClr val="FF0000"/>
                </a:solidFill>
              </a:rPr>
              <a:t>CMR</a:t>
            </a:r>
            <a:r>
              <a:rPr lang="ar-SA" sz="2800" b="1" dirty="0" smtClean="0">
                <a:solidFill>
                  <a:schemeClr val="bg1"/>
                </a:solidFill>
              </a:rPr>
              <a:t> على تفاصيل كثيرة أهمها: تاريخ الإشعار ومكان صدوره، اسم وعنوان المرسل، اسم وعنوان الناقل، مكان وتاريخ تحميل السلع، مكان التسليم، وصف لطبيعة السلع وطريقة التغليف، عدد الرزم وعلاماتها الخاصة، الوزن الكلي أو الكميات الموصوفة عدا ذلك، رسوم الشحن والرسوم الإضافية، الرسوم الجمركية، ورسوم أخرى تستوفى منذ صياغة العقد وحتى موعد التسليم</a:t>
            </a:r>
            <a:endParaRPr lang="ar-DZ" sz="2800" b="1" dirty="0" smtClean="0">
              <a:solidFill>
                <a:schemeClr val="bg1"/>
              </a:solidFill>
            </a:endParaRPr>
          </a:p>
        </p:txBody>
      </p:sp>
      <p:sp>
        <p:nvSpPr>
          <p:cNvPr id="5" name="Rectangle 4"/>
          <p:cNvSpPr/>
          <p:nvPr/>
        </p:nvSpPr>
        <p:spPr>
          <a:xfrm>
            <a:off x="381000" y="4634805"/>
            <a:ext cx="8382000" cy="1384995"/>
          </a:xfrm>
          <a:prstGeom prst="rect">
            <a:avLst/>
          </a:prstGeom>
        </p:spPr>
        <p:txBody>
          <a:bodyPr wrap="square">
            <a:spAutoFit/>
          </a:bodyPr>
          <a:lstStyle/>
          <a:p>
            <a:pPr marL="38100" indent="22225" algn="just" rtl="1">
              <a:buNone/>
            </a:pPr>
            <a:r>
              <a:rPr lang="ar-DZ" sz="2800" b="1" dirty="0" smtClean="0">
                <a:solidFill>
                  <a:schemeClr val="bg1"/>
                </a:solidFill>
              </a:rPr>
              <a:t>    </a:t>
            </a:r>
            <a:r>
              <a:rPr lang="ar-SA" sz="2800" b="1" dirty="0" smtClean="0">
                <a:solidFill>
                  <a:schemeClr val="bg1"/>
                </a:solidFill>
              </a:rPr>
              <a:t>وفي حالة السلع الخطرة تحديد الوصف المعترف به عموما، وبيان يفيد بان تخضع لأحكام هذه الاتفاقية بغض النظر عن وجود بنود مغايرة لبنود هذه الاتفاقية</a:t>
            </a:r>
            <a:r>
              <a:rPr lang="fr-FR" sz="2800" b="1" dirty="0" smtClean="0">
                <a:solidFill>
                  <a:schemeClr val="bg1"/>
                </a:solidFill>
              </a:rPr>
              <a:t> .</a:t>
            </a:r>
          </a:p>
        </p:txBody>
      </p:sp>
      <p:sp>
        <p:nvSpPr>
          <p:cNvPr id="6" name="Rectangle 5"/>
          <p:cNvSpPr/>
          <p:nvPr/>
        </p:nvSpPr>
        <p:spPr>
          <a:xfrm>
            <a:off x="7162800" y="649069"/>
            <a:ext cx="1457450" cy="646331"/>
          </a:xfrm>
          <a:prstGeom prst="rect">
            <a:avLst/>
          </a:prstGeom>
        </p:spPr>
        <p:txBody>
          <a:bodyPr wrap="none">
            <a:spAutoFit/>
          </a:bodyPr>
          <a:lstStyle/>
          <a:p>
            <a:r>
              <a:rPr lang="ar-DZ" sz="3600" b="1" dirty="0" smtClean="0">
                <a:solidFill>
                  <a:srgbClr val="FF0000"/>
                </a:solidFill>
              </a:rPr>
              <a:t>ملاحظة:</a:t>
            </a:r>
            <a:endParaRPr lang="fr-FR" sz="3600"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905000"/>
            <a:ext cx="8534400" cy="2819400"/>
          </a:xfrm>
        </p:spPr>
        <p:txBody>
          <a:bodyPr>
            <a:normAutofit/>
          </a:bodyPr>
          <a:lstStyle/>
          <a:p>
            <a:pPr marL="31750" indent="-31750" algn="just" rtl="1">
              <a:buNone/>
            </a:pPr>
            <a:r>
              <a:rPr lang="ar-DZ" b="1" dirty="0" smtClean="0">
                <a:solidFill>
                  <a:schemeClr val="bg1"/>
                </a:solidFill>
              </a:rPr>
              <a:t>   تعد اتفاقية (</a:t>
            </a:r>
            <a:r>
              <a:rPr lang="ar-DZ" b="1" dirty="0" smtClean="0">
                <a:solidFill>
                  <a:srgbClr val="FF0000"/>
                </a:solidFill>
              </a:rPr>
              <a:t>تير</a:t>
            </a:r>
            <a:r>
              <a:rPr lang="ar-DZ" b="1" dirty="0" smtClean="0">
                <a:solidFill>
                  <a:schemeClr val="bg1"/>
                </a:solidFill>
              </a:rPr>
              <a:t> </a:t>
            </a:r>
            <a:r>
              <a:rPr lang="fr-FR" sz="2600" b="1" dirty="0" smtClean="0">
                <a:solidFill>
                  <a:srgbClr val="FF0000"/>
                </a:solidFill>
              </a:rPr>
              <a:t>TIR</a:t>
            </a:r>
            <a:r>
              <a:rPr lang="ar-DZ" b="1" dirty="0" smtClean="0">
                <a:solidFill>
                  <a:schemeClr val="bg1"/>
                </a:solidFill>
              </a:rPr>
              <a:t>)</a:t>
            </a:r>
            <a:r>
              <a:rPr lang="fr-FR" sz="2400" b="1" dirty="0" smtClean="0">
                <a:solidFill>
                  <a:schemeClr val="bg1"/>
                </a:solidFill>
              </a:rPr>
              <a:t>Convention on International Transport of </a:t>
            </a:r>
            <a:r>
              <a:rPr lang="fr-FR" sz="2400" b="1" dirty="0" err="1" smtClean="0">
                <a:solidFill>
                  <a:schemeClr val="bg1"/>
                </a:solidFill>
              </a:rPr>
              <a:t>Goods</a:t>
            </a:r>
            <a:r>
              <a:rPr lang="fr-FR" sz="2400" b="1" dirty="0" smtClean="0">
                <a:solidFill>
                  <a:schemeClr val="bg1"/>
                </a:solidFill>
              </a:rPr>
              <a:t> Under </a:t>
            </a:r>
            <a:r>
              <a:rPr lang="fr-FR" sz="2400" b="1" dirty="0" err="1" smtClean="0">
                <a:solidFill>
                  <a:schemeClr val="bg1"/>
                </a:solidFill>
              </a:rPr>
              <a:t>Cover</a:t>
            </a:r>
            <a:r>
              <a:rPr lang="fr-FR" sz="2400" b="1" dirty="0" smtClean="0">
                <a:solidFill>
                  <a:schemeClr val="bg1"/>
                </a:solidFill>
              </a:rPr>
              <a:t> of Carnets </a:t>
            </a:r>
            <a:r>
              <a:rPr lang="ar-DZ" sz="2400" b="1" dirty="0" smtClean="0">
                <a:solidFill>
                  <a:schemeClr val="bg1"/>
                </a:solidFill>
              </a:rPr>
              <a:t> </a:t>
            </a:r>
            <a:r>
              <a:rPr lang="ar-DZ" b="1" dirty="0" smtClean="0">
                <a:solidFill>
                  <a:schemeClr val="bg1"/>
                </a:solidFill>
              </a:rPr>
              <a:t>من أهم وأشمل الأنظمة في مجال الجمارك لـ: </a:t>
            </a:r>
            <a:r>
              <a:rPr lang="ar-DZ" b="1" dirty="0" smtClean="0">
                <a:solidFill>
                  <a:srgbClr val="FF0000"/>
                </a:solidFill>
              </a:rPr>
              <a:t>المرور العابر(ترانزيت) </a:t>
            </a:r>
            <a:r>
              <a:rPr lang="ar-DZ" b="1" dirty="0" smtClean="0">
                <a:solidFill>
                  <a:schemeClr val="bg1"/>
                </a:solidFill>
              </a:rPr>
              <a:t>على الطرق، كما تقوم هذه الاتفاقية على معاهدة الأمم المتحدة للنقل الدولي للبضائع لعام 1975، وتولى الاتحاد الدولي للنقل البري</a:t>
            </a:r>
            <a:r>
              <a:rPr lang="fr-FR" b="1" dirty="0" smtClean="0">
                <a:solidFill>
                  <a:schemeClr val="bg1"/>
                </a:solidFill>
              </a:rPr>
              <a:t>IRU </a:t>
            </a:r>
            <a:r>
              <a:rPr lang="ar-DZ" b="1" dirty="0" smtClean="0">
                <a:solidFill>
                  <a:schemeClr val="bg1"/>
                </a:solidFill>
              </a:rPr>
              <a:t> واللجنة الاقتصادية الأوربية </a:t>
            </a:r>
            <a:r>
              <a:rPr lang="fr-FR" b="1" dirty="0" smtClean="0">
                <a:solidFill>
                  <a:schemeClr val="bg1"/>
                </a:solidFill>
              </a:rPr>
              <a:t>ECE </a:t>
            </a:r>
            <a:r>
              <a:rPr lang="ar-DZ" b="1" dirty="0" smtClean="0">
                <a:solidFill>
                  <a:schemeClr val="bg1"/>
                </a:solidFill>
              </a:rPr>
              <a:t> الإشراف على الاتفاقية.</a:t>
            </a:r>
            <a:endParaRPr lang="fr-FR" b="1" dirty="0" smtClean="0">
              <a:solidFill>
                <a:schemeClr val="bg1"/>
              </a:solidFill>
            </a:endParaRPr>
          </a:p>
          <a:p>
            <a:endParaRPr lang="fr-FR" dirty="0"/>
          </a:p>
        </p:txBody>
      </p:sp>
      <p:sp>
        <p:nvSpPr>
          <p:cNvPr id="4" name="Rectangle 3"/>
          <p:cNvSpPr/>
          <p:nvPr/>
        </p:nvSpPr>
        <p:spPr>
          <a:xfrm>
            <a:off x="381000" y="4876800"/>
            <a:ext cx="8382000" cy="1815882"/>
          </a:xfrm>
          <a:prstGeom prst="rect">
            <a:avLst/>
          </a:prstGeom>
        </p:spPr>
        <p:txBody>
          <a:bodyPr wrap="square">
            <a:spAutoFit/>
          </a:bodyPr>
          <a:lstStyle/>
          <a:p>
            <a:pPr algn="just" rtl="1"/>
            <a:r>
              <a:rPr lang="ar-DZ" sz="2800" b="1" dirty="0" smtClean="0">
                <a:solidFill>
                  <a:schemeClr val="bg1"/>
                </a:solidFill>
              </a:rPr>
              <a:t>   </a:t>
            </a:r>
            <a:r>
              <a:rPr lang="ar-DZ" sz="2800" b="1" dirty="0" smtClean="0">
                <a:solidFill>
                  <a:srgbClr val="FF0000"/>
                </a:solidFill>
              </a:rPr>
              <a:t> </a:t>
            </a:r>
            <a:r>
              <a:rPr lang="ar-SA" sz="2800" b="1" dirty="0" smtClean="0">
                <a:solidFill>
                  <a:srgbClr val="FF0000"/>
                </a:solidFill>
              </a:rPr>
              <a:t>دفتر تير </a:t>
            </a:r>
            <a:r>
              <a:rPr lang="ar-SA" sz="2800" b="1" dirty="0" smtClean="0">
                <a:solidFill>
                  <a:schemeClr val="bg1"/>
                </a:solidFill>
              </a:rPr>
              <a:t>هو وثيقة عبور جمركي تستخدم لإثبات أن هناك ضمان  دولي للحقوق والرسوم على البضاعة المنقولة تحت نظام تير، في حدود المبالغ المحددة من الأطراف المتعاقدة، </a:t>
            </a:r>
            <a:r>
              <a:rPr lang="fr-FR" sz="2800" b="1" dirty="0" smtClean="0">
                <a:solidFill>
                  <a:schemeClr val="bg1"/>
                </a:solidFill>
              </a:rPr>
              <a:t>وتحت الشروط المنصوص عليها في اتفاقية النقل البري الدولي.</a:t>
            </a:r>
            <a:endParaRPr lang="fr-FR" sz="2800" dirty="0"/>
          </a:p>
        </p:txBody>
      </p:sp>
      <p:sp>
        <p:nvSpPr>
          <p:cNvPr id="5" name="Rectangle 4"/>
          <p:cNvSpPr/>
          <p:nvPr/>
        </p:nvSpPr>
        <p:spPr>
          <a:xfrm>
            <a:off x="381000" y="533400"/>
            <a:ext cx="8305800" cy="1077218"/>
          </a:xfrm>
          <a:prstGeom prst="rect">
            <a:avLst/>
          </a:prstGeom>
        </p:spPr>
        <p:txBody>
          <a:bodyPr wrap="square">
            <a:spAutoFit/>
          </a:bodyPr>
          <a:lstStyle/>
          <a:p>
            <a:pPr algn="just" rtl="1"/>
            <a:r>
              <a:rPr lang="ar-SA" sz="3600" b="1" dirty="0" smtClean="0">
                <a:solidFill>
                  <a:srgbClr val="FF0000"/>
                </a:solidFill>
                <a:latin typeface="Times New Roman" pitchFamily="18" charset="0"/>
                <a:cs typeface="Times New Roman" pitchFamily="18" charset="0"/>
              </a:rPr>
              <a:t>رابعا- دفتر النقل البري الدولي (تير</a:t>
            </a:r>
            <a:r>
              <a:rPr lang="ar-DZ" sz="3600" b="1" dirty="0" smtClean="0">
                <a:solidFill>
                  <a:srgbClr val="FF0000"/>
                </a:solidFill>
                <a:latin typeface="Times New Roman" pitchFamily="18" charset="0"/>
                <a:cs typeface="Times New Roman" pitchFamily="18" charset="0"/>
              </a:rPr>
              <a:t>)</a:t>
            </a:r>
          </a:p>
          <a:p>
            <a:pPr rtl="1"/>
            <a:r>
              <a:rPr lang="fr-FR" sz="2800" b="1" dirty="0" smtClean="0">
                <a:solidFill>
                  <a:srgbClr val="FF0000"/>
                </a:solidFill>
                <a:latin typeface="Times New Roman" pitchFamily="18" charset="0"/>
                <a:cs typeface="Times New Roman" pitchFamily="18" charset="0"/>
              </a:rPr>
              <a:t>(TIR ) Carnet de </a:t>
            </a:r>
            <a:r>
              <a:rPr lang="fr-FR" sz="2800" b="1" dirty="0" smtClean="0">
                <a:solidFill>
                  <a:srgbClr val="008000"/>
                </a:solidFill>
                <a:latin typeface="Times New Roman" pitchFamily="18" charset="0"/>
                <a:cs typeface="Times New Roman" pitchFamily="18" charset="0"/>
              </a:rPr>
              <a:t>T</a:t>
            </a:r>
            <a:r>
              <a:rPr lang="fr-FR" sz="2800" b="1" dirty="0" smtClean="0">
                <a:solidFill>
                  <a:srgbClr val="FF0000"/>
                </a:solidFill>
                <a:latin typeface="Times New Roman" pitchFamily="18" charset="0"/>
                <a:cs typeface="Times New Roman" pitchFamily="18" charset="0"/>
              </a:rPr>
              <a:t>ransit </a:t>
            </a:r>
            <a:r>
              <a:rPr lang="fr-FR" sz="2800" b="1" dirty="0" smtClean="0">
                <a:solidFill>
                  <a:srgbClr val="008000"/>
                </a:solidFill>
                <a:latin typeface="Times New Roman" pitchFamily="18" charset="0"/>
                <a:cs typeface="Times New Roman" pitchFamily="18" charset="0"/>
              </a:rPr>
              <a:t>I</a:t>
            </a:r>
            <a:r>
              <a:rPr lang="fr-FR" sz="2800" b="1" dirty="0" smtClean="0">
                <a:solidFill>
                  <a:srgbClr val="FF0000"/>
                </a:solidFill>
                <a:latin typeface="Times New Roman" pitchFamily="18" charset="0"/>
                <a:cs typeface="Times New Roman" pitchFamily="18" charset="0"/>
              </a:rPr>
              <a:t>nternational </a:t>
            </a:r>
            <a:r>
              <a:rPr lang="fr-FR" sz="2800" b="1" dirty="0" smtClean="0">
                <a:solidFill>
                  <a:srgbClr val="008000"/>
                </a:solidFill>
                <a:latin typeface="Times New Roman" pitchFamily="18" charset="0"/>
                <a:cs typeface="Times New Roman" pitchFamily="18" charset="0"/>
              </a:rPr>
              <a:t>R</a:t>
            </a:r>
            <a:r>
              <a:rPr lang="fr-FR" sz="2800" b="1" dirty="0" smtClean="0">
                <a:solidFill>
                  <a:srgbClr val="FF0000"/>
                </a:solidFill>
                <a:latin typeface="Times New Roman" pitchFamily="18" charset="0"/>
                <a:cs typeface="Times New Roman" pitchFamily="18" charset="0"/>
              </a:rPr>
              <a:t>outier</a:t>
            </a:r>
            <a:r>
              <a:rPr lang="ar-SA" sz="2800" b="1" dirty="0" smtClean="0">
                <a:solidFill>
                  <a:srgbClr val="FF0000"/>
                </a:solidFill>
                <a:latin typeface="Times New Roman" pitchFamily="18" charset="0"/>
                <a:cs typeface="Times New Roman" pitchFamily="18" charset="0"/>
              </a:rPr>
              <a:t> </a:t>
            </a:r>
            <a:endParaRPr lang="fr-FR" sz="2800" b="1" dirty="0"/>
          </a:p>
        </p:txBody>
      </p:sp>
    </p:spTree>
  </p:cSld>
  <p:clrMapOvr>
    <a:masterClrMapping/>
  </p:clrMapOvr>
  <p:transition>
    <p:circl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920657"/>
            <a:ext cx="8763000" cy="3108543"/>
          </a:xfrm>
          <a:prstGeom prst="rect">
            <a:avLst/>
          </a:prstGeom>
        </p:spPr>
        <p:txBody>
          <a:bodyPr wrap="square">
            <a:spAutoFit/>
          </a:bodyPr>
          <a:lstStyle/>
          <a:p>
            <a:pPr marL="31750" indent="-31750" algn="just" rtl="1">
              <a:buNone/>
            </a:pPr>
            <a:r>
              <a:rPr lang="ar-DZ" sz="2800" b="1" dirty="0" smtClean="0">
                <a:solidFill>
                  <a:schemeClr val="bg1"/>
                </a:solidFill>
              </a:rPr>
              <a:t> </a:t>
            </a:r>
            <a:r>
              <a:rPr lang="fr-FR" sz="2800" b="1" dirty="0" smtClean="0">
                <a:solidFill>
                  <a:schemeClr val="bg1"/>
                </a:solidFill>
              </a:rPr>
              <a:t>   </a:t>
            </a:r>
            <a:r>
              <a:rPr lang="ar-SA" sz="2800" b="1" dirty="0" smtClean="0">
                <a:solidFill>
                  <a:schemeClr val="bg1"/>
                </a:solidFill>
              </a:rPr>
              <a:t>يعتبر الإتحاد الدولي للنقل البري</a:t>
            </a:r>
            <a:r>
              <a:rPr lang="ar-SA" sz="2800" b="1" dirty="0" smtClean="0">
                <a:solidFill>
                  <a:srgbClr val="008000"/>
                </a:solidFill>
              </a:rPr>
              <a:t> </a:t>
            </a:r>
            <a:r>
              <a:rPr lang="ar-SA" sz="2600" b="1" dirty="0" smtClean="0">
                <a:solidFill>
                  <a:srgbClr val="008000"/>
                </a:solidFill>
              </a:rPr>
              <a:t>(</a:t>
            </a:r>
            <a:r>
              <a:rPr lang="fr-FR" sz="2600" b="1" dirty="0" smtClean="0">
                <a:solidFill>
                  <a:srgbClr val="008000"/>
                </a:solidFill>
              </a:rPr>
              <a:t>International Road Transport Union (IRU</a:t>
            </a:r>
            <a:r>
              <a:rPr lang="ar-SA" sz="2800" b="1" dirty="0" smtClean="0">
                <a:solidFill>
                  <a:schemeClr val="bg1"/>
                </a:solidFill>
              </a:rPr>
              <a:t>، المنظمة الدولية الوحيدة المفوضة للقيام بطبع وتوزيع دفاتر النقل البري الدولي على الجمعيات الوطنية الضامنة، بمقتضى الشروط المبينة في التزام تعاقدي موقع مع الإتحاد الدولي للنقل البري، وعلى كل جمعية وطنية بدورها أن تقوم بإصدار دفاتر النقل البري إلى متعهدي النقل في بلدها، وفقاً للشروط المبينة في إعلان الالتزام المعقود بين متعهد النقل والجمعية الوطنية</a:t>
            </a:r>
            <a:r>
              <a:rPr lang="fr-FR" sz="2800" b="1" dirty="0" smtClean="0">
                <a:solidFill>
                  <a:schemeClr val="bg1"/>
                </a:solidFill>
              </a:rPr>
              <a:t>.</a:t>
            </a:r>
          </a:p>
        </p:txBody>
      </p:sp>
      <p:sp>
        <p:nvSpPr>
          <p:cNvPr id="5" name="Rectangle 4"/>
          <p:cNvSpPr/>
          <p:nvPr/>
        </p:nvSpPr>
        <p:spPr>
          <a:xfrm>
            <a:off x="7086600" y="762000"/>
            <a:ext cx="1572866" cy="646331"/>
          </a:xfrm>
          <a:prstGeom prst="rect">
            <a:avLst/>
          </a:prstGeom>
        </p:spPr>
        <p:txBody>
          <a:bodyPr wrap="none">
            <a:spAutoFit/>
          </a:bodyPr>
          <a:lstStyle/>
          <a:p>
            <a:r>
              <a:rPr lang="ar-DZ" sz="3600" b="1" dirty="0" smtClean="0">
                <a:solidFill>
                  <a:srgbClr val="FF0000"/>
                </a:solidFill>
              </a:rPr>
              <a:t>ملاحظة: </a:t>
            </a:r>
            <a:endParaRPr lang="fr-FR" sz="3600" dirty="0">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143000"/>
            <a:ext cx="8686800" cy="2819400"/>
          </a:xfrm>
        </p:spPr>
        <p:txBody>
          <a:bodyPr>
            <a:normAutofit/>
          </a:bodyPr>
          <a:lstStyle/>
          <a:p>
            <a:pPr marL="1588" indent="26988" algn="just" rtl="1">
              <a:buNone/>
            </a:pPr>
            <a:r>
              <a:rPr lang="ar-DZ" b="1" dirty="0" smtClean="0">
                <a:solidFill>
                  <a:schemeClr val="bg1"/>
                </a:solidFill>
              </a:rPr>
              <a:t>     </a:t>
            </a:r>
            <a:r>
              <a:rPr lang="ar-SA" b="1" dirty="0" smtClean="0">
                <a:solidFill>
                  <a:schemeClr val="bg1"/>
                </a:solidFill>
              </a:rPr>
              <a:t>كل دفتر </a:t>
            </a:r>
            <a:r>
              <a:rPr lang="ar-DZ" b="1" dirty="0" smtClean="0">
                <a:solidFill>
                  <a:srgbClr val="FF0000"/>
                </a:solidFill>
              </a:rPr>
              <a:t>تير</a:t>
            </a:r>
            <a:r>
              <a:rPr lang="ar-DZ" b="1" dirty="0" smtClean="0">
                <a:solidFill>
                  <a:schemeClr val="bg1"/>
                </a:solidFill>
              </a:rPr>
              <a:t> </a:t>
            </a:r>
            <a:r>
              <a:rPr lang="ar-SA" b="1" dirty="0" smtClean="0">
                <a:solidFill>
                  <a:schemeClr val="bg1"/>
                </a:solidFill>
              </a:rPr>
              <a:t>يحتوي على رقم مرجعي فريد، وقد يشمل </a:t>
            </a:r>
            <a:r>
              <a:rPr lang="ar-DZ" b="1" dirty="0" smtClean="0">
                <a:solidFill>
                  <a:schemeClr val="bg1"/>
                </a:solidFill>
              </a:rPr>
              <a:t>على</a:t>
            </a:r>
            <a:r>
              <a:rPr lang="ar-SA" b="1" dirty="0" smtClean="0">
                <a:solidFill>
                  <a:schemeClr val="bg1"/>
                </a:solidFill>
              </a:rPr>
              <a:t>: 4، 6، 14، أو 20 قسيمة</a:t>
            </a:r>
            <a:r>
              <a:rPr lang="ar-DZ" b="1" dirty="0" smtClean="0">
                <a:solidFill>
                  <a:schemeClr val="bg1"/>
                </a:solidFill>
              </a:rPr>
              <a:t>،</a:t>
            </a:r>
            <a:r>
              <a:rPr lang="ar-SA" b="1" dirty="0" smtClean="0">
                <a:solidFill>
                  <a:schemeClr val="bg1"/>
                </a:solidFill>
              </a:rPr>
              <a:t> باستثناء صفحة الغلاف، وكل قسيمة مزودة بكعب، ويمكن استخدام واقتطاع زوج واحد من القسائم في كل بلد، عدد أزواج القسائم يشير إلى عدد من البلدان التي تم العبور فيها، بما في ذلك بلدي المغادرة والوصول، تحت غطاء هذا النوع من الدفاتر</a:t>
            </a:r>
            <a:r>
              <a:rPr lang="ar-DZ" b="1" dirty="0" smtClean="0">
                <a:solidFill>
                  <a:schemeClr val="bg1"/>
                </a:solidFill>
              </a:rPr>
              <a:t>.</a:t>
            </a:r>
          </a:p>
          <a:p>
            <a:pPr marL="1588" indent="26988" algn="just" rtl="1">
              <a:buNone/>
            </a:pPr>
            <a:r>
              <a:rPr lang="ar-SA" b="1" dirty="0" smtClean="0">
                <a:solidFill>
                  <a:srgbClr val="FF0000"/>
                </a:solidFill>
              </a:rPr>
              <a:t>مثال</a:t>
            </a:r>
            <a:r>
              <a:rPr lang="ar-DZ" b="1" dirty="0" smtClean="0">
                <a:solidFill>
                  <a:srgbClr val="FF0000"/>
                </a:solidFill>
              </a:rPr>
              <a:t>:</a:t>
            </a:r>
            <a:r>
              <a:rPr lang="ar-SA" b="1" dirty="0" smtClean="0">
                <a:solidFill>
                  <a:srgbClr val="FF0000"/>
                </a:solidFill>
              </a:rPr>
              <a:t> 20 قسيمة دفتر يمكن استخدامها لنقل </a:t>
            </a:r>
            <a:r>
              <a:rPr lang="ar-DZ" b="1" dirty="0" smtClean="0">
                <a:solidFill>
                  <a:srgbClr val="FF0000"/>
                </a:solidFill>
              </a:rPr>
              <a:t>تير </a:t>
            </a:r>
            <a:r>
              <a:rPr lang="ar-SA" b="1" dirty="0" smtClean="0">
                <a:solidFill>
                  <a:srgbClr val="FF0000"/>
                </a:solidFill>
              </a:rPr>
              <a:t>من خلال 10 بلدان</a:t>
            </a:r>
            <a:r>
              <a:rPr lang="ar-DZ" b="1" dirty="0" smtClean="0">
                <a:solidFill>
                  <a:srgbClr val="FF0000"/>
                </a:solidFill>
              </a:rPr>
              <a:t>.</a:t>
            </a:r>
            <a:endParaRPr lang="fr-FR" b="1" dirty="0" smtClean="0">
              <a:solidFill>
                <a:srgbClr val="FF0000"/>
              </a:solidFill>
            </a:endParaRPr>
          </a:p>
          <a:p>
            <a:endParaRPr lang="fr-FR" dirty="0"/>
          </a:p>
        </p:txBody>
      </p:sp>
      <p:sp>
        <p:nvSpPr>
          <p:cNvPr id="8" name="Rectangle 7"/>
          <p:cNvSpPr/>
          <p:nvPr/>
        </p:nvSpPr>
        <p:spPr>
          <a:xfrm>
            <a:off x="228600" y="4038600"/>
            <a:ext cx="8534400" cy="2677656"/>
          </a:xfrm>
          <a:prstGeom prst="rect">
            <a:avLst/>
          </a:prstGeom>
        </p:spPr>
        <p:txBody>
          <a:bodyPr wrap="square">
            <a:spAutoFit/>
          </a:bodyPr>
          <a:lstStyle/>
          <a:p>
            <a:pPr marL="1588" indent="26988" algn="just" rtl="1">
              <a:buNone/>
            </a:pPr>
            <a:r>
              <a:rPr lang="ar-DZ" sz="2800" b="1" dirty="0" smtClean="0">
                <a:solidFill>
                  <a:schemeClr val="bg1"/>
                </a:solidFill>
              </a:rPr>
              <a:t>  </a:t>
            </a:r>
            <a:r>
              <a:rPr lang="ar-SA" sz="2800" b="1" dirty="0" smtClean="0">
                <a:solidFill>
                  <a:schemeClr val="bg1"/>
                </a:solidFill>
              </a:rPr>
              <a:t>كل دفتر</a:t>
            </a:r>
            <a:r>
              <a:rPr lang="ar-DZ" sz="2800" b="1" dirty="0" smtClean="0">
                <a:solidFill>
                  <a:schemeClr val="bg1"/>
                </a:solidFill>
              </a:rPr>
              <a:t> </a:t>
            </a:r>
            <a:r>
              <a:rPr lang="ar-DZ" sz="2800" b="1" dirty="0" smtClean="0">
                <a:solidFill>
                  <a:srgbClr val="FF0000"/>
                </a:solidFill>
              </a:rPr>
              <a:t>تير</a:t>
            </a:r>
            <a:r>
              <a:rPr lang="ar-DZ" sz="2800" b="1" dirty="0" smtClean="0">
                <a:solidFill>
                  <a:schemeClr val="bg1"/>
                </a:solidFill>
              </a:rPr>
              <a:t> </a:t>
            </a:r>
            <a:r>
              <a:rPr lang="ar-SA" sz="2800" b="1" dirty="0" smtClean="0">
                <a:solidFill>
                  <a:schemeClr val="bg1"/>
                </a:solidFill>
              </a:rPr>
              <a:t>يمكن استخدامه مرة واحدة فقط، وعند إنتهاء النقل </a:t>
            </a:r>
            <a:r>
              <a:rPr lang="ar-DZ" sz="2800" b="1" dirty="0" smtClean="0">
                <a:solidFill>
                  <a:schemeClr val="bg1"/>
                </a:solidFill>
              </a:rPr>
              <a:t>الطرقي </a:t>
            </a:r>
            <a:r>
              <a:rPr lang="ar-SA" sz="2800" b="1" dirty="0" smtClean="0">
                <a:solidFill>
                  <a:schemeClr val="bg1"/>
                </a:solidFill>
              </a:rPr>
              <a:t>الدولي في مكتب جمارك </a:t>
            </a:r>
            <a:r>
              <a:rPr lang="ar-DZ" sz="2800" b="1" dirty="0" smtClean="0">
                <a:solidFill>
                  <a:schemeClr val="bg1"/>
                </a:solidFill>
              </a:rPr>
              <a:t>بلد </a:t>
            </a:r>
            <a:r>
              <a:rPr lang="ar-SA" sz="2800" b="1" dirty="0" smtClean="0">
                <a:solidFill>
                  <a:schemeClr val="bg1"/>
                </a:solidFill>
              </a:rPr>
              <a:t>المقصد، يجب أن يسلم السائق دفتر</a:t>
            </a:r>
            <a:r>
              <a:rPr lang="fr-FR" sz="2800" b="1" dirty="0" smtClean="0">
                <a:solidFill>
                  <a:schemeClr val="bg1"/>
                </a:solidFill>
              </a:rPr>
              <a:t> </a:t>
            </a:r>
            <a:r>
              <a:rPr lang="ar-DZ" sz="2800" b="1" dirty="0" smtClean="0">
                <a:solidFill>
                  <a:srgbClr val="FF0000"/>
                </a:solidFill>
              </a:rPr>
              <a:t>تير</a:t>
            </a:r>
            <a:r>
              <a:rPr lang="ar-DZ" sz="2800" b="1" dirty="0" smtClean="0">
                <a:solidFill>
                  <a:schemeClr val="bg1"/>
                </a:solidFill>
              </a:rPr>
              <a:t> </a:t>
            </a:r>
            <a:r>
              <a:rPr lang="ar-SA" sz="2800" b="1" dirty="0" smtClean="0">
                <a:solidFill>
                  <a:schemeClr val="bg1"/>
                </a:solidFill>
              </a:rPr>
              <a:t>مؤشر عليه حسب الأصول من قبل سلطات جمارك المقصد، </a:t>
            </a:r>
            <a:r>
              <a:rPr lang="ar-DZ" sz="2800" b="1" dirty="0" smtClean="0">
                <a:solidFill>
                  <a:schemeClr val="bg1"/>
                </a:solidFill>
              </a:rPr>
              <a:t>التي عليها </a:t>
            </a:r>
            <a:r>
              <a:rPr lang="ar-SA" sz="2800" b="1" dirty="0" smtClean="0">
                <a:solidFill>
                  <a:schemeClr val="bg1"/>
                </a:solidFill>
              </a:rPr>
              <a:t>أن تؤكد على الفور إنهاء عملية النقل ال</a:t>
            </a:r>
            <a:r>
              <a:rPr lang="ar-DZ" sz="2800" b="1" dirty="0" smtClean="0">
                <a:solidFill>
                  <a:schemeClr val="bg1"/>
                </a:solidFill>
              </a:rPr>
              <a:t>طرق</a:t>
            </a:r>
            <a:r>
              <a:rPr lang="ar-SA" sz="2800" b="1" dirty="0" smtClean="0">
                <a:solidFill>
                  <a:schemeClr val="bg1"/>
                </a:solidFill>
              </a:rPr>
              <a:t>ي الدولي إلكترونيا، ويتم إرجاع دفاتر</a:t>
            </a:r>
            <a:r>
              <a:rPr lang="ar-DZ" sz="2800" b="1" dirty="0" smtClean="0">
                <a:solidFill>
                  <a:schemeClr val="bg1"/>
                </a:solidFill>
              </a:rPr>
              <a:t> </a:t>
            </a:r>
            <a:r>
              <a:rPr lang="ar-DZ" sz="2800" b="1" dirty="0" smtClean="0">
                <a:solidFill>
                  <a:srgbClr val="FF0000"/>
                </a:solidFill>
              </a:rPr>
              <a:t>تير</a:t>
            </a:r>
            <a:r>
              <a:rPr lang="fr-FR" sz="2800" b="1" dirty="0" smtClean="0">
                <a:solidFill>
                  <a:schemeClr val="bg1"/>
                </a:solidFill>
              </a:rPr>
              <a:t> </a:t>
            </a:r>
            <a:r>
              <a:rPr lang="ar-SA" sz="2800" b="1" dirty="0" smtClean="0">
                <a:solidFill>
                  <a:schemeClr val="bg1"/>
                </a:solidFill>
              </a:rPr>
              <a:t>ل</a:t>
            </a:r>
            <a:r>
              <a:rPr lang="ar-DZ" sz="2800" b="1" dirty="0" smtClean="0">
                <a:solidFill>
                  <a:schemeClr val="bg1"/>
                </a:solidFill>
              </a:rPr>
              <a:t>ل</a:t>
            </a:r>
            <a:r>
              <a:rPr lang="ar-SA" sz="2800" b="1" dirty="0" smtClean="0">
                <a:solidFill>
                  <a:schemeClr val="bg1"/>
                </a:solidFill>
              </a:rPr>
              <a:t>جمعية لوطنية الضامن</a:t>
            </a:r>
            <a:r>
              <a:rPr lang="ar-DZ" sz="2800" b="1" dirty="0" smtClean="0">
                <a:solidFill>
                  <a:schemeClr val="bg1"/>
                </a:solidFill>
              </a:rPr>
              <a:t>ة</a:t>
            </a:r>
            <a:r>
              <a:rPr lang="ar-SA" sz="2800" b="1" dirty="0" smtClean="0">
                <a:solidFill>
                  <a:schemeClr val="bg1"/>
                </a:solidFill>
              </a:rPr>
              <a:t>، والتي تقوم يدورها بإرسال دفاتر</a:t>
            </a:r>
            <a:r>
              <a:rPr lang="ar-DZ" sz="2800" b="1" dirty="0" smtClean="0">
                <a:solidFill>
                  <a:schemeClr val="bg1"/>
                </a:solidFill>
              </a:rPr>
              <a:t> </a:t>
            </a:r>
            <a:r>
              <a:rPr lang="ar-DZ" sz="2800" b="1" dirty="0" smtClean="0">
                <a:solidFill>
                  <a:srgbClr val="FF0000"/>
                </a:solidFill>
              </a:rPr>
              <a:t>تير</a:t>
            </a:r>
            <a:r>
              <a:rPr lang="ar-DZ" sz="2800" b="1" dirty="0" smtClean="0">
                <a:solidFill>
                  <a:schemeClr val="bg1"/>
                </a:solidFill>
              </a:rPr>
              <a:t> </a:t>
            </a:r>
            <a:r>
              <a:rPr lang="ar-SA" sz="2800" b="1" dirty="0" smtClean="0">
                <a:solidFill>
                  <a:schemeClr val="bg1"/>
                </a:solidFill>
              </a:rPr>
              <a:t>إلى الإتحاد الدولي للنقل البري للرقابة النهائية والأرشفة</a:t>
            </a:r>
            <a:r>
              <a:rPr lang="fr-FR" sz="2800" b="1" dirty="0" smtClean="0">
                <a:solidFill>
                  <a:schemeClr val="bg1"/>
                </a:solidFill>
              </a:rPr>
              <a:t>.</a:t>
            </a:r>
          </a:p>
        </p:txBody>
      </p:sp>
      <p:sp>
        <p:nvSpPr>
          <p:cNvPr id="5" name="Rectangle 4"/>
          <p:cNvSpPr/>
          <p:nvPr/>
        </p:nvSpPr>
        <p:spPr>
          <a:xfrm>
            <a:off x="4991558" y="533400"/>
            <a:ext cx="3695242" cy="646331"/>
          </a:xfrm>
          <a:prstGeom prst="rect">
            <a:avLst/>
          </a:prstGeom>
        </p:spPr>
        <p:txBody>
          <a:bodyPr wrap="none">
            <a:spAutoFit/>
          </a:bodyPr>
          <a:lstStyle/>
          <a:p>
            <a:pPr algn="r" rtl="1"/>
            <a:r>
              <a:rPr lang="ar-DZ" sz="3600" b="1" dirty="0" smtClean="0">
                <a:solidFill>
                  <a:srgbClr val="FF0000"/>
                </a:solidFill>
              </a:rPr>
              <a:t>استعمال دفتر تير </a:t>
            </a:r>
            <a:r>
              <a:rPr lang="fr-FR" sz="3600" b="1" dirty="0" smtClean="0">
                <a:solidFill>
                  <a:srgbClr val="FF0000"/>
                </a:solidFill>
              </a:rPr>
              <a:t> </a:t>
            </a:r>
            <a:r>
              <a:rPr lang="fr-FR" sz="2800" b="1" dirty="0" smtClean="0">
                <a:solidFill>
                  <a:srgbClr val="FF0000"/>
                </a:solidFill>
              </a:rPr>
              <a:t>TIR</a:t>
            </a:r>
            <a:r>
              <a:rPr lang="ar-DZ" sz="3600" b="1" dirty="0" smtClean="0">
                <a:solidFill>
                  <a:srgbClr val="FF0000"/>
                </a:solidFill>
              </a:rPr>
              <a:t>:</a:t>
            </a:r>
            <a:endParaRPr lang="fr-FR" sz="3600" b="1" dirty="0"/>
          </a:p>
        </p:txBody>
      </p:sp>
    </p:spTree>
  </p:cSld>
  <p:clrMapOvr>
    <a:masterClrMapping/>
  </p:clrMapOvr>
  <p:transition>
    <p:diamon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2286000"/>
            <a:ext cx="8610600" cy="2209800"/>
          </a:xfrm>
        </p:spPr>
        <p:txBody>
          <a:bodyPr>
            <a:normAutofit/>
          </a:bodyPr>
          <a:lstStyle/>
          <a:p>
            <a:pPr marL="0" indent="0" algn="just" rtl="1">
              <a:buNone/>
            </a:pPr>
            <a:r>
              <a:rPr lang="ar-DZ" b="1" dirty="0" smtClean="0">
                <a:solidFill>
                  <a:schemeClr val="bg1"/>
                </a:solidFill>
              </a:rPr>
              <a:t>     </a:t>
            </a:r>
            <a:r>
              <a:rPr lang="ar-SA" b="1" dirty="0" smtClean="0">
                <a:solidFill>
                  <a:schemeClr val="bg1"/>
                </a:solidFill>
              </a:rPr>
              <a:t>وثيقة يعدها المرسل وشركة السكة الحديد، وهي تجسيد لعقد نقل البضاعة</a:t>
            </a:r>
            <a:r>
              <a:rPr lang="ar-DZ" b="1" dirty="0" smtClean="0">
                <a:solidFill>
                  <a:schemeClr val="bg1"/>
                </a:solidFill>
              </a:rPr>
              <a:t>،</a:t>
            </a:r>
            <a:r>
              <a:rPr lang="ar-SA" b="1" dirty="0" smtClean="0">
                <a:solidFill>
                  <a:schemeClr val="bg1"/>
                </a:solidFill>
              </a:rPr>
              <a:t> تكون وفق </a:t>
            </a:r>
            <a:r>
              <a:rPr lang="ar-DZ" b="1" dirty="0" smtClean="0">
                <a:solidFill>
                  <a:schemeClr val="bg1"/>
                </a:solidFill>
              </a:rPr>
              <a:t>ال</a:t>
            </a:r>
            <a:r>
              <a:rPr lang="ar-SA" b="1" dirty="0" smtClean="0">
                <a:solidFill>
                  <a:schemeClr val="bg1"/>
                </a:solidFill>
              </a:rPr>
              <a:t>نموذج المحدد من طرف الاتفاقية الدولية المتعلقة بنقل البضائع </a:t>
            </a:r>
            <a:r>
              <a:rPr lang="ar-DZ" b="1" dirty="0" smtClean="0">
                <a:solidFill>
                  <a:schemeClr val="bg1"/>
                </a:solidFill>
              </a:rPr>
              <a:t>ب</a:t>
            </a:r>
            <a:r>
              <a:rPr lang="ar-SA" b="1" dirty="0" smtClean="0">
                <a:solidFill>
                  <a:schemeClr val="bg1"/>
                </a:solidFill>
              </a:rPr>
              <a:t>واسطة السكة الحديدية</a:t>
            </a:r>
            <a:r>
              <a:rPr lang="fr-FR" sz="2400" b="1" u="heavy" dirty="0" smtClean="0">
                <a:solidFill>
                  <a:srgbClr val="FF0000"/>
                </a:solidFill>
              </a:rPr>
              <a:t>C</a:t>
            </a:r>
            <a:r>
              <a:rPr lang="fr-FR" sz="2400" b="1" dirty="0" smtClean="0">
                <a:solidFill>
                  <a:srgbClr val="FF0000"/>
                </a:solidFill>
              </a:rPr>
              <a:t>onvention </a:t>
            </a:r>
            <a:r>
              <a:rPr lang="fr-FR" sz="2400" b="1" u="heavy" dirty="0" smtClean="0">
                <a:solidFill>
                  <a:srgbClr val="FF0000"/>
                </a:solidFill>
              </a:rPr>
              <a:t>I</a:t>
            </a:r>
            <a:r>
              <a:rPr lang="fr-FR" sz="2400" b="1" dirty="0" smtClean="0">
                <a:solidFill>
                  <a:srgbClr val="FF0000"/>
                </a:solidFill>
              </a:rPr>
              <a:t>nternationale concernant le transport de </a:t>
            </a:r>
            <a:r>
              <a:rPr lang="fr-FR" sz="2400" b="1" u="heavy" dirty="0" smtClean="0">
                <a:solidFill>
                  <a:srgbClr val="FF0000"/>
                </a:solidFill>
              </a:rPr>
              <a:t>M</a:t>
            </a:r>
            <a:r>
              <a:rPr lang="fr-FR" sz="2400" b="1" dirty="0" smtClean="0">
                <a:solidFill>
                  <a:srgbClr val="FF0000"/>
                </a:solidFill>
              </a:rPr>
              <a:t>archandises par chemin de fer (CIM</a:t>
            </a:r>
            <a:r>
              <a:rPr lang="ar-DZ" sz="2400" b="1" dirty="0" smtClean="0">
                <a:solidFill>
                  <a:srgbClr val="FF0000"/>
                </a:solidFill>
              </a:rPr>
              <a:t>.</a:t>
            </a:r>
            <a:endParaRPr lang="fr-FR" sz="2400" b="1" dirty="0" smtClean="0">
              <a:solidFill>
                <a:srgbClr val="FF0000"/>
              </a:solidFill>
            </a:endParaRPr>
          </a:p>
          <a:p>
            <a:endParaRPr lang="fr-FR" dirty="0"/>
          </a:p>
        </p:txBody>
      </p:sp>
      <p:sp>
        <p:nvSpPr>
          <p:cNvPr id="4" name="Rectangle 3"/>
          <p:cNvSpPr/>
          <p:nvPr/>
        </p:nvSpPr>
        <p:spPr>
          <a:xfrm>
            <a:off x="304800" y="533400"/>
            <a:ext cx="8382000" cy="1077218"/>
          </a:xfrm>
          <a:prstGeom prst="rect">
            <a:avLst/>
          </a:prstGeom>
        </p:spPr>
        <p:txBody>
          <a:bodyPr wrap="square">
            <a:spAutoFit/>
          </a:bodyPr>
          <a:lstStyle/>
          <a:p>
            <a:pPr algn="just" rtl="1"/>
            <a:r>
              <a:rPr lang="ar-SA" sz="3600" b="1" dirty="0" smtClean="0">
                <a:solidFill>
                  <a:srgbClr val="FF0000"/>
                </a:solidFill>
                <a:latin typeface="Times New Roman" pitchFamily="18" charset="0"/>
                <a:cs typeface="Times New Roman" pitchFamily="18" charset="0"/>
              </a:rPr>
              <a:t>خامسا</a:t>
            </a:r>
            <a:r>
              <a:rPr lang="ar-DZ" sz="3600" b="1" dirty="0" smtClean="0">
                <a:solidFill>
                  <a:srgbClr val="FF0000"/>
                </a:solidFill>
                <a:latin typeface="Times New Roman" pitchFamily="18" charset="0"/>
                <a:cs typeface="Times New Roman" pitchFamily="18" charset="0"/>
              </a:rPr>
              <a:t>. </a:t>
            </a:r>
            <a:r>
              <a:rPr lang="ar-SA" sz="3600" b="1" dirty="0" smtClean="0">
                <a:solidFill>
                  <a:srgbClr val="FF0000"/>
                </a:solidFill>
                <a:latin typeface="Times New Roman" pitchFamily="18" charset="0"/>
                <a:cs typeface="Times New Roman" pitchFamily="18" charset="0"/>
              </a:rPr>
              <a:t>وثيقة النقل الدولي بالسكة الحديدية</a:t>
            </a:r>
            <a:endParaRPr lang="ar-DZ" sz="3600" b="1" dirty="0" smtClean="0">
              <a:solidFill>
                <a:srgbClr val="FF0000"/>
              </a:solidFill>
              <a:latin typeface="Times New Roman" pitchFamily="18" charset="0"/>
              <a:cs typeface="Times New Roman" pitchFamily="18" charset="0"/>
            </a:endParaRPr>
          </a:p>
          <a:p>
            <a:r>
              <a:rPr lang="ar-SA" sz="2800" b="1" dirty="0" smtClean="0">
                <a:solidFill>
                  <a:srgbClr val="FF0000"/>
                </a:solidFill>
                <a:latin typeface="Times New Roman" pitchFamily="18" charset="0"/>
                <a:cs typeface="Times New Roman" pitchFamily="18" charset="0"/>
              </a:rPr>
              <a:t> </a:t>
            </a:r>
            <a:r>
              <a:rPr lang="fr-FR" sz="2800" b="1" dirty="0" smtClean="0">
                <a:solidFill>
                  <a:srgbClr val="FF0000"/>
                </a:solidFill>
                <a:latin typeface="Times New Roman" pitchFamily="18" charset="0"/>
                <a:cs typeface="Times New Roman" pitchFamily="18" charset="0"/>
              </a:rPr>
              <a:t>La lettre de voiture CIM </a:t>
            </a:r>
            <a:endParaRPr lang="fr-FR" sz="2800" b="1" dirty="0"/>
          </a:p>
        </p:txBody>
      </p:sp>
    </p:spTree>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2133600"/>
            <a:ext cx="8686800" cy="2971800"/>
          </a:xfrm>
        </p:spPr>
        <p:txBody>
          <a:bodyPr>
            <a:normAutofit/>
          </a:bodyPr>
          <a:lstStyle/>
          <a:p>
            <a:pPr marL="1588" lvl="0" indent="26988" algn="just" rtl="1">
              <a:buNone/>
            </a:pPr>
            <a:r>
              <a:rPr lang="ar-DZ" sz="3600" b="1" dirty="0" smtClean="0">
                <a:solidFill>
                  <a:srgbClr val="FF0000"/>
                </a:solidFill>
                <a:latin typeface="Times New Roman" pitchFamily="18" charset="0"/>
                <a:cs typeface="Times New Roman" pitchFamily="18" charset="0"/>
              </a:rPr>
              <a:t>1. </a:t>
            </a:r>
            <a:r>
              <a:rPr lang="fr-FR" sz="3600" b="1" dirty="0" smtClean="0">
                <a:solidFill>
                  <a:srgbClr val="FF0000"/>
                </a:solidFill>
                <a:latin typeface="Times New Roman" pitchFamily="18" charset="0"/>
                <a:cs typeface="Times New Roman" pitchFamily="18" charset="0"/>
              </a:rPr>
              <a:t>وثيقة استلام وكيل الشحن أو العبور(FCR) </a:t>
            </a:r>
            <a:endParaRPr lang="ar-DZ" sz="3600" b="1" dirty="0" smtClean="0">
              <a:solidFill>
                <a:srgbClr val="FF0000"/>
              </a:solidFill>
              <a:latin typeface="Times New Roman" pitchFamily="18" charset="0"/>
              <a:cs typeface="Times New Roman" pitchFamily="18" charset="0"/>
            </a:endParaRPr>
          </a:p>
          <a:p>
            <a:pPr marL="1588" lvl="0" indent="26988" algn="just">
              <a:buNone/>
            </a:pPr>
            <a:r>
              <a:rPr lang="fr-FR" sz="2500" b="1" dirty="0" smtClean="0">
                <a:solidFill>
                  <a:srgbClr val="FF0000"/>
                </a:solidFill>
                <a:latin typeface="Times New Roman" pitchFamily="18" charset="0"/>
                <a:cs typeface="Times New Roman" pitchFamily="18" charset="0"/>
              </a:rPr>
              <a:t> Forwarder carrying receipt </a:t>
            </a:r>
            <a:r>
              <a:rPr lang="fr-FR" sz="2500" b="1" dirty="0" smtClean="0">
                <a:solidFill>
                  <a:schemeClr val="bg1"/>
                </a:solidFill>
                <a:latin typeface="Times New Roman" pitchFamily="18" charset="0"/>
                <a:cs typeface="Times New Roman" pitchFamily="18" charset="0"/>
              </a:rPr>
              <a:t>ou</a:t>
            </a:r>
            <a:r>
              <a:rPr lang="fr-FR" sz="2500" b="1" dirty="0" smtClean="0">
                <a:solidFill>
                  <a:srgbClr val="FF0000"/>
                </a:solidFill>
                <a:latin typeface="Times New Roman" pitchFamily="18" charset="0"/>
                <a:cs typeface="Times New Roman" pitchFamily="18" charset="0"/>
              </a:rPr>
              <a:t> Forwarder's Cargo Receipt</a:t>
            </a:r>
          </a:p>
          <a:p>
            <a:pPr marL="1588" indent="26988" algn="just" rtl="1">
              <a:buNone/>
            </a:pPr>
            <a:r>
              <a:rPr lang="ar-DZ" sz="3000" b="1" dirty="0" smtClean="0">
                <a:solidFill>
                  <a:schemeClr val="bg1"/>
                </a:solidFill>
                <a:latin typeface="Times New Roman" pitchFamily="18" charset="0"/>
                <a:cs typeface="Times New Roman" pitchFamily="18" charset="0"/>
              </a:rPr>
              <a:t>   </a:t>
            </a:r>
            <a:r>
              <a:rPr lang="fr-FR" sz="3000" b="1" dirty="0" smtClean="0">
                <a:solidFill>
                  <a:schemeClr val="bg1"/>
                </a:solidFill>
                <a:latin typeface="Times New Roman" pitchFamily="18" charset="0"/>
                <a:cs typeface="Times New Roman" pitchFamily="18" charset="0"/>
              </a:rPr>
              <a:t>وثيقة يصدرها وكيل الشحن </a:t>
            </a:r>
            <a:r>
              <a:rPr lang="ar-DZ" sz="3000" b="1" dirty="0" smtClean="0">
                <a:solidFill>
                  <a:schemeClr val="bg1"/>
                </a:solidFill>
                <a:latin typeface="Times New Roman" pitchFamily="18" charset="0"/>
                <a:cs typeface="Times New Roman" pitchFamily="18" charset="0"/>
              </a:rPr>
              <a:t>و</a:t>
            </a:r>
            <a:r>
              <a:rPr lang="fr-FR" sz="3000" b="1" dirty="0" smtClean="0">
                <a:solidFill>
                  <a:schemeClr val="bg1"/>
                </a:solidFill>
                <a:latin typeface="Times New Roman" pitchFamily="18" charset="0"/>
                <a:cs typeface="Times New Roman" pitchFamily="18" charset="0"/>
              </a:rPr>
              <a:t>العبور بعناية، يثبت فيها </a:t>
            </a:r>
            <a:r>
              <a:rPr lang="ar-DZ" sz="3000" b="1" dirty="0" smtClean="0">
                <a:solidFill>
                  <a:schemeClr val="bg1"/>
                </a:solidFill>
                <a:latin typeface="Times New Roman" pitchFamily="18" charset="0"/>
                <a:cs typeface="Times New Roman" pitchFamily="18" charset="0"/>
              </a:rPr>
              <a:t>استلامه</a:t>
            </a:r>
            <a:r>
              <a:rPr lang="fr-FR" sz="3000" b="1" dirty="0" smtClean="0">
                <a:solidFill>
                  <a:schemeClr val="bg1"/>
                </a:solidFill>
                <a:latin typeface="Times New Roman" pitchFamily="18" charset="0"/>
                <a:cs typeface="Times New Roman" pitchFamily="18" charset="0"/>
              </a:rPr>
              <a:t> البضاعة بحالة جيدة في مستودعاته أو مخازنه من عند الشاحن، وبأنه يضعها في متناول المرسل إليه، أو أنه سيعيد إرسالها له.</a:t>
            </a:r>
          </a:p>
          <a:p>
            <a:endParaRPr lang="fr-FR" dirty="0">
              <a:latin typeface="Times New Roman" pitchFamily="18" charset="0"/>
              <a:cs typeface="Times New Roman" pitchFamily="18" charset="0"/>
            </a:endParaRPr>
          </a:p>
        </p:txBody>
      </p:sp>
      <p:sp>
        <p:nvSpPr>
          <p:cNvPr id="4" name="Rectangle 3"/>
          <p:cNvSpPr/>
          <p:nvPr/>
        </p:nvSpPr>
        <p:spPr>
          <a:xfrm>
            <a:off x="903350" y="609600"/>
            <a:ext cx="7657866" cy="646331"/>
          </a:xfrm>
          <a:prstGeom prst="rect">
            <a:avLst/>
          </a:prstGeom>
        </p:spPr>
        <p:txBody>
          <a:bodyPr wrap="none">
            <a:spAutoFit/>
          </a:bodyPr>
          <a:lstStyle/>
          <a:p>
            <a:pPr algn="r" rtl="1"/>
            <a:r>
              <a:rPr lang="fr-FR" sz="3600" b="1" dirty="0" err="1" smtClean="0">
                <a:solidFill>
                  <a:srgbClr val="FF0000"/>
                </a:solidFill>
                <a:latin typeface="Times New Roman" pitchFamily="18" charset="0"/>
                <a:cs typeface="Times New Roman" pitchFamily="18" charset="0"/>
              </a:rPr>
              <a:t>سا</a:t>
            </a:r>
            <a:r>
              <a:rPr lang="ar-DZ" sz="3600" b="1" dirty="0" smtClean="0">
                <a:solidFill>
                  <a:srgbClr val="FF0000"/>
                </a:solidFill>
                <a:latin typeface="Times New Roman" pitchFamily="18" charset="0"/>
                <a:cs typeface="Times New Roman" pitchFamily="18" charset="0"/>
              </a:rPr>
              <a:t>دس</a:t>
            </a:r>
            <a:r>
              <a:rPr lang="fr-FR" sz="3600" b="1" dirty="0" smtClean="0">
                <a:solidFill>
                  <a:srgbClr val="FF0000"/>
                </a:solidFill>
                <a:latin typeface="Times New Roman" pitchFamily="18" charset="0"/>
                <a:cs typeface="Times New Roman" pitchFamily="18" charset="0"/>
              </a:rPr>
              <a:t>ا</a:t>
            </a:r>
            <a:r>
              <a:rPr lang="ar-DZ" sz="3600" b="1" dirty="0" smtClean="0">
                <a:solidFill>
                  <a:srgbClr val="FF0000"/>
                </a:solidFill>
                <a:latin typeface="Times New Roman" pitchFamily="18" charset="0"/>
                <a:cs typeface="Times New Roman" pitchFamily="18" charset="0"/>
              </a:rPr>
              <a:t>.</a:t>
            </a:r>
            <a:r>
              <a:rPr lang="fr-FR" sz="3600" b="1" dirty="0" err="1" smtClean="0">
                <a:solidFill>
                  <a:srgbClr val="FF0000"/>
                </a:solidFill>
                <a:latin typeface="Times New Roman" pitchFamily="18" charset="0"/>
                <a:cs typeface="Times New Roman" pitchFamily="18" charset="0"/>
              </a:rPr>
              <a:t>الوثائق</a:t>
            </a:r>
            <a:r>
              <a:rPr lang="fr-FR" sz="3600" b="1" dirty="0" smtClean="0">
                <a:solidFill>
                  <a:srgbClr val="FF0000"/>
                </a:solidFill>
                <a:latin typeface="Times New Roman" pitchFamily="18" charset="0"/>
                <a:cs typeface="Times New Roman" pitchFamily="18" charset="0"/>
              </a:rPr>
              <a:t> </a:t>
            </a:r>
            <a:r>
              <a:rPr lang="fr-FR" sz="3600" b="1" dirty="0" err="1" smtClean="0">
                <a:solidFill>
                  <a:srgbClr val="FF0000"/>
                </a:solidFill>
                <a:latin typeface="Times New Roman" pitchFamily="18" charset="0"/>
                <a:cs typeface="Times New Roman" pitchFamily="18" charset="0"/>
              </a:rPr>
              <a:t>الصادرة</a:t>
            </a:r>
            <a:r>
              <a:rPr lang="fr-FR" sz="3600" b="1" dirty="0" smtClean="0">
                <a:solidFill>
                  <a:srgbClr val="FF0000"/>
                </a:solidFill>
                <a:latin typeface="Times New Roman" pitchFamily="18" charset="0"/>
                <a:cs typeface="Times New Roman" pitchFamily="18" charset="0"/>
              </a:rPr>
              <a:t> عن وكلاء الشحن </a:t>
            </a:r>
            <a:r>
              <a:rPr lang="fr-FR" sz="3600" b="1" dirty="0" err="1" smtClean="0">
                <a:solidFill>
                  <a:srgbClr val="FF0000"/>
                </a:solidFill>
                <a:latin typeface="Times New Roman" pitchFamily="18" charset="0"/>
                <a:cs typeface="Times New Roman" pitchFamily="18" charset="0"/>
              </a:rPr>
              <a:t>والعبور</a:t>
            </a:r>
            <a:r>
              <a:rPr lang="ar-DZ" sz="3600" b="1" dirty="0" smtClean="0">
                <a:solidFill>
                  <a:srgbClr val="FF0000"/>
                </a:solidFill>
                <a:latin typeface="Times New Roman" pitchFamily="18" charset="0"/>
                <a:cs typeface="Times New Roman" pitchFamily="18" charset="0"/>
              </a:rPr>
              <a:t>:</a:t>
            </a:r>
            <a:endParaRPr lang="fr-FR" sz="3600" b="1" dirty="0"/>
          </a:p>
        </p:txBody>
      </p:sp>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57200"/>
            <a:ext cx="8382000" cy="6555641"/>
          </a:xfrm>
          <a:prstGeom prst="rect">
            <a:avLst/>
          </a:prstGeom>
        </p:spPr>
        <p:txBody>
          <a:bodyPr wrap="square">
            <a:spAutoFit/>
          </a:bodyPr>
          <a:lstStyle/>
          <a:p>
            <a:pPr marL="15875" indent="215900" algn="just" rtl="1">
              <a:buClr>
                <a:srgbClr val="FF0000"/>
              </a:buClr>
              <a:buSzPct val="80000"/>
              <a:buFont typeface="Wingdings" pitchFamily="2" charset="2"/>
              <a:buChar char="§"/>
            </a:pPr>
            <a:r>
              <a:rPr lang="ar-SA" sz="2800" b="1" dirty="0" smtClean="0">
                <a:solidFill>
                  <a:srgbClr val="FF0000"/>
                </a:solidFill>
              </a:rPr>
              <a:t>تطورت وظيفته: </a:t>
            </a:r>
            <a:r>
              <a:rPr lang="ar-SA" sz="2800" b="1" dirty="0" smtClean="0">
                <a:solidFill>
                  <a:schemeClr val="bg1"/>
                </a:solidFill>
              </a:rPr>
              <a:t>صار أداة لإثبات عقد النقل البحري</a:t>
            </a:r>
            <a:r>
              <a:rPr lang="ar-DZ" sz="2800" b="1" dirty="0" smtClean="0">
                <a:solidFill>
                  <a:schemeClr val="bg1"/>
                </a:solidFill>
              </a:rPr>
              <a:t>،</a:t>
            </a:r>
            <a:r>
              <a:rPr lang="ar-SA" sz="2800" b="1" dirty="0" smtClean="0">
                <a:solidFill>
                  <a:schemeClr val="bg1"/>
                </a:solidFill>
              </a:rPr>
              <a:t> بعد أن أدرجت فيه شروط النقل.</a:t>
            </a:r>
            <a:endParaRPr lang="fr-FR" sz="2800" b="1" dirty="0" smtClean="0">
              <a:solidFill>
                <a:schemeClr val="bg1"/>
              </a:solidFill>
            </a:endParaRPr>
          </a:p>
          <a:p>
            <a:pPr marL="15875" indent="215900" algn="just" rtl="1">
              <a:buClr>
                <a:srgbClr val="FF0000"/>
              </a:buClr>
              <a:buSzPct val="80000"/>
              <a:buFont typeface="Wingdings" pitchFamily="2" charset="2"/>
              <a:buChar char="§"/>
            </a:pPr>
            <a:r>
              <a:rPr lang="ar-SA" sz="2800" b="1" dirty="0" smtClean="0">
                <a:solidFill>
                  <a:srgbClr val="FF0000"/>
                </a:solidFill>
              </a:rPr>
              <a:t>أول تنظيم تشريعي: </a:t>
            </a:r>
            <a:r>
              <a:rPr lang="ar-SA" sz="2800" b="1" dirty="0" smtClean="0">
                <a:solidFill>
                  <a:schemeClr val="bg1"/>
                </a:solidFill>
              </a:rPr>
              <a:t>لائحة الملاحة الفرنسية (</a:t>
            </a:r>
            <a:r>
              <a:rPr lang="fr-FR" sz="2800" b="1" dirty="0" smtClean="0">
                <a:solidFill>
                  <a:schemeClr val="bg1"/>
                </a:solidFill>
              </a:rPr>
              <a:t>1671</a:t>
            </a:r>
            <a:r>
              <a:rPr lang="ar-SA" sz="2800" b="1" dirty="0" smtClean="0">
                <a:solidFill>
                  <a:schemeClr val="bg1"/>
                </a:solidFill>
              </a:rPr>
              <a:t>) عالجت سند الشحن، تعد المصدر التاريخي لأحكام عقد النقل.</a:t>
            </a:r>
            <a:endParaRPr lang="fr-FR" sz="2800" b="1" dirty="0" smtClean="0">
              <a:solidFill>
                <a:schemeClr val="bg1"/>
              </a:solidFill>
            </a:endParaRPr>
          </a:p>
          <a:p>
            <a:pPr marL="15875" indent="215900" algn="just" rtl="1">
              <a:buClr>
                <a:srgbClr val="FF0000"/>
              </a:buClr>
              <a:buSzPct val="80000"/>
              <a:buFont typeface="Wingdings" pitchFamily="2" charset="2"/>
              <a:buChar char="§"/>
            </a:pPr>
            <a:r>
              <a:rPr lang="ar-SA" sz="2800" b="1" dirty="0" smtClean="0">
                <a:solidFill>
                  <a:srgbClr val="FF0000"/>
                </a:solidFill>
              </a:rPr>
              <a:t>بداية </a:t>
            </a:r>
            <a:r>
              <a:rPr lang="ar-SA" sz="2800" b="1" dirty="0" err="1" smtClean="0">
                <a:solidFill>
                  <a:srgbClr val="FF0000"/>
                </a:solidFill>
              </a:rPr>
              <a:t>ق</a:t>
            </a:r>
            <a:r>
              <a:rPr lang="ar-SA" sz="2800" b="1" dirty="0" smtClean="0">
                <a:solidFill>
                  <a:srgbClr val="FF0000"/>
                </a:solidFill>
              </a:rPr>
              <a:t> 18: </a:t>
            </a:r>
            <a:r>
              <a:rPr lang="ar-SA" sz="2800" b="1" dirty="0" smtClean="0">
                <a:solidFill>
                  <a:schemeClr val="bg1"/>
                </a:solidFill>
              </a:rPr>
              <a:t>صار سند الشحن شائع الاستعمال كوثيقة غير قابلة للتداول</a:t>
            </a:r>
            <a:r>
              <a:rPr lang="ar-DZ" sz="2800" b="1" dirty="0" smtClean="0">
                <a:solidFill>
                  <a:schemeClr val="bg1"/>
                </a:solidFill>
              </a:rPr>
              <a:t>(</a:t>
            </a:r>
            <a:r>
              <a:rPr lang="ar-DZ" sz="2800" b="1" dirty="0" smtClean="0">
                <a:solidFill>
                  <a:srgbClr val="7030A0"/>
                </a:solidFill>
              </a:rPr>
              <a:t>قليل الفائدة</a:t>
            </a:r>
            <a:r>
              <a:rPr lang="ar-DZ" sz="2800" b="1" dirty="0" smtClean="0">
                <a:solidFill>
                  <a:schemeClr val="bg1"/>
                </a:solidFill>
              </a:rPr>
              <a:t>)</a:t>
            </a:r>
            <a:r>
              <a:rPr lang="ar-SA" sz="2800" b="1" dirty="0" smtClean="0">
                <a:solidFill>
                  <a:schemeClr val="bg1"/>
                </a:solidFill>
              </a:rPr>
              <a:t>.</a:t>
            </a:r>
            <a:endParaRPr lang="fr-FR" sz="2800" b="1" dirty="0" smtClean="0">
              <a:solidFill>
                <a:schemeClr val="bg1"/>
              </a:solidFill>
            </a:endParaRPr>
          </a:p>
          <a:p>
            <a:pPr marL="15875" indent="215900" algn="just" rtl="1">
              <a:buClr>
                <a:srgbClr val="FF0000"/>
              </a:buClr>
              <a:buSzPct val="80000"/>
              <a:buFont typeface="Wingdings" pitchFamily="2" charset="2"/>
              <a:buChar char="§"/>
            </a:pPr>
            <a:r>
              <a:rPr lang="ar-SA" sz="2800" b="1" dirty="0" smtClean="0">
                <a:solidFill>
                  <a:srgbClr val="FF0000"/>
                </a:solidFill>
              </a:rPr>
              <a:t>ظهور سفن البريد السريعة</a:t>
            </a:r>
            <a:r>
              <a:rPr lang="ar-DZ" sz="2800" b="1" dirty="0" smtClean="0">
                <a:solidFill>
                  <a:srgbClr val="FF0000"/>
                </a:solidFill>
              </a:rPr>
              <a:t>(سفينة البريد الملكي</a:t>
            </a:r>
            <a:r>
              <a:rPr lang="ar-DZ" sz="2800" b="1" dirty="0" smtClean="0"/>
              <a:t> </a:t>
            </a:r>
            <a:r>
              <a:rPr lang="ar-DZ" sz="2800" b="1" dirty="0" err="1" smtClean="0">
                <a:solidFill>
                  <a:srgbClr val="FF0000"/>
                </a:solidFill>
              </a:rPr>
              <a:t>رويال</a:t>
            </a:r>
            <a:r>
              <a:rPr lang="ar-DZ" sz="2800" b="1" dirty="0" smtClean="0">
                <a:solidFill>
                  <a:srgbClr val="FF0000"/>
                </a:solidFill>
              </a:rPr>
              <a:t> ميل شيب 1840)</a:t>
            </a:r>
            <a:r>
              <a:rPr lang="ar-SA" sz="2800" b="1" dirty="0" smtClean="0">
                <a:solidFill>
                  <a:srgbClr val="FF0000"/>
                </a:solidFill>
              </a:rPr>
              <a:t>: </a:t>
            </a:r>
            <a:r>
              <a:rPr lang="ar-SA" sz="2800" b="1" dirty="0" smtClean="0">
                <a:solidFill>
                  <a:schemeClr val="bg1"/>
                </a:solidFill>
              </a:rPr>
              <a:t>سمحت بوصول سندات الشحن</a:t>
            </a:r>
            <a:r>
              <a:rPr lang="ar-DZ" sz="2800" b="1" dirty="0" smtClean="0">
                <a:solidFill>
                  <a:schemeClr val="bg1"/>
                </a:solidFill>
              </a:rPr>
              <a:t> </a:t>
            </a:r>
            <a:r>
              <a:rPr lang="ar-SA" sz="2800" b="1" dirty="0" smtClean="0">
                <a:solidFill>
                  <a:schemeClr val="bg1"/>
                </a:solidFill>
              </a:rPr>
              <a:t>قبل وصول ناقلات البضائع البطيئة، فنشأت فكرة تحويل ملكية البضاعة بالتظهير قبل وصولها </a:t>
            </a:r>
            <a:r>
              <a:rPr lang="ar-SA" sz="2800" b="1" dirty="0" err="1" smtClean="0">
                <a:solidFill>
                  <a:schemeClr val="bg1"/>
                </a:solidFill>
              </a:rPr>
              <a:t>الى</a:t>
            </a:r>
            <a:r>
              <a:rPr lang="ar-SA" sz="2800" b="1" dirty="0" smtClean="0">
                <a:solidFill>
                  <a:schemeClr val="bg1"/>
                </a:solidFill>
              </a:rPr>
              <a:t> ميناء التفريغ في النقل البحري.</a:t>
            </a:r>
            <a:endParaRPr lang="fr-FR" sz="2800" b="1" dirty="0" smtClean="0">
              <a:solidFill>
                <a:schemeClr val="bg1"/>
              </a:solidFill>
            </a:endParaRPr>
          </a:p>
          <a:p>
            <a:pPr marL="15875" indent="215900" algn="just" rtl="1">
              <a:buClr>
                <a:srgbClr val="FF0000"/>
              </a:buClr>
              <a:buSzPct val="80000"/>
              <a:buFont typeface="Wingdings" pitchFamily="2" charset="2"/>
              <a:buChar char="§"/>
            </a:pPr>
            <a:r>
              <a:rPr lang="ar-SA" sz="2800" b="1" dirty="0" smtClean="0">
                <a:solidFill>
                  <a:srgbClr val="FF0000"/>
                </a:solidFill>
              </a:rPr>
              <a:t>في 12/08/1924: </a:t>
            </a:r>
            <a:r>
              <a:rPr lang="ar-SA" sz="2800" b="1" dirty="0" smtClean="0">
                <a:solidFill>
                  <a:schemeClr val="bg1"/>
                </a:solidFill>
              </a:rPr>
              <a:t>قامت اللجنة البحرية الدولية بتوحيد القواعد المتعلقة بسندات الشحن في معاهدة بروكسل</a:t>
            </a:r>
            <a:r>
              <a:rPr lang="ar-DZ" sz="2800" b="1" dirty="0" smtClean="0">
                <a:solidFill>
                  <a:schemeClr val="bg1"/>
                </a:solidFill>
              </a:rPr>
              <a:t>.</a:t>
            </a:r>
          </a:p>
          <a:p>
            <a:pPr marL="15875" indent="215900" algn="just" rtl="1">
              <a:buClr>
                <a:srgbClr val="FF0000"/>
              </a:buClr>
              <a:buSzPct val="80000"/>
              <a:buFont typeface="Wingdings" pitchFamily="2" charset="2"/>
              <a:buChar char="§"/>
            </a:pPr>
            <a:r>
              <a:rPr lang="ar-DZ" sz="2800" b="1" dirty="0" smtClean="0">
                <a:solidFill>
                  <a:schemeClr val="bg1"/>
                </a:solidFill>
              </a:rPr>
              <a:t>ظهور النقل الجوي بعد </a:t>
            </a:r>
            <a:r>
              <a:rPr lang="ar-DZ" sz="2800" b="1" dirty="0" err="1" smtClean="0">
                <a:solidFill>
                  <a:schemeClr val="bg1"/>
                </a:solidFill>
              </a:rPr>
              <a:t>ح</a:t>
            </a:r>
            <a:r>
              <a:rPr lang="ar-DZ" sz="2800" b="1" dirty="0" smtClean="0">
                <a:solidFill>
                  <a:schemeClr val="bg1"/>
                </a:solidFill>
              </a:rPr>
              <a:t> ع 1، أدى لانتشار سند الشحن القابل للتداول، وظهور التبادل الإلكتروني للبيانات أدى لانتشار سند الشحن الإلكتروني</a:t>
            </a:r>
            <a:endParaRPr lang="fr-FR" sz="2800" b="1" dirty="0" smtClean="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28600" y="1066800"/>
            <a:ext cx="8534400" cy="2209800"/>
          </a:xfrm>
        </p:spPr>
        <p:txBody>
          <a:bodyPr>
            <a:normAutofit/>
          </a:bodyPr>
          <a:lstStyle/>
          <a:p>
            <a:pPr marL="1588" indent="26988" algn="just" rtl="1">
              <a:buNone/>
            </a:pPr>
            <a:r>
              <a:rPr lang="fr-FR" sz="3200" b="1" dirty="0" smtClean="0">
                <a:solidFill>
                  <a:srgbClr val="FF0000"/>
                </a:solidFill>
                <a:latin typeface="Times New Roman" pitchFamily="18" charset="0"/>
                <a:cs typeface="Times New Roman" pitchFamily="18" charset="0"/>
              </a:rPr>
              <a:t> (HAWB) House </a:t>
            </a:r>
            <a:r>
              <a:rPr lang="fr-FR" sz="3200" b="1" dirty="0" err="1" smtClean="0">
                <a:solidFill>
                  <a:srgbClr val="FF0000"/>
                </a:solidFill>
                <a:latin typeface="Times New Roman" pitchFamily="18" charset="0"/>
                <a:cs typeface="Times New Roman" pitchFamily="18" charset="0"/>
              </a:rPr>
              <a:t>Airway</a:t>
            </a:r>
            <a:r>
              <a:rPr lang="fr-FR" sz="3200" b="1" dirty="0" smtClean="0">
                <a:solidFill>
                  <a:srgbClr val="FF0000"/>
                </a:solidFill>
                <a:latin typeface="Times New Roman" pitchFamily="18" charset="0"/>
                <a:cs typeface="Times New Roman" pitchFamily="18" charset="0"/>
              </a:rPr>
              <a:t> bill .2</a:t>
            </a:r>
            <a:endParaRPr lang="ar-DZ" sz="3200" b="1" dirty="0" smtClean="0">
              <a:solidFill>
                <a:srgbClr val="FF0000"/>
              </a:solidFill>
              <a:latin typeface="Times New Roman" pitchFamily="18" charset="0"/>
              <a:cs typeface="Times New Roman" pitchFamily="18" charset="0"/>
            </a:endParaRPr>
          </a:p>
          <a:p>
            <a:pPr marL="1588" indent="26988" algn="just" rtl="1">
              <a:buNone/>
            </a:pPr>
            <a:r>
              <a:rPr lang="ar-DZ" sz="2900" b="1" dirty="0" smtClean="0">
                <a:solidFill>
                  <a:schemeClr val="bg1"/>
                </a:solidFill>
              </a:rPr>
              <a:t>    </a:t>
            </a:r>
            <a:r>
              <a:rPr lang="fr-FR" sz="2900" b="1" dirty="0" smtClean="0">
                <a:solidFill>
                  <a:schemeClr val="bg1"/>
                </a:solidFill>
              </a:rPr>
              <a:t>تستخدم للطرود المجمعة في شحنة واحدة، تعدها شركات التجميع </a:t>
            </a:r>
            <a:r>
              <a:rPr lang="fr-FR" sz="2900" b="1" dirty="0" err="1" smtClean="0">
                <a:solidFill>
                  <a:schemeClr val="bg1"/>
                </a:solidFill>
              </a:rPr>
              <a:t>للنقل</a:t>
            </a:r>
            <a:r>
              <a:rPr lang="fr-FR" sz="2900" b="1" dirty="0" smtClean="0">
                <a:solidFill>
                  <a:schemeClr val="bg1"/>
                </a:solidFill>
              </a:rPr>
              <a:t> الجوي للبضائع، وبعد توقيعها من قبل شركة الطيران، تسلم للشاحن، وهذا التوقيع يثبت مسؤولية الناقل الجوي.</a:t>
            </a:r>
            <a:endParaRPr lang="ar-DZ" sz="2900" b="1" dirty="0" smtClean="0">
              <a:solidFill>
                <a:schemeClr val="bg1"/>
              </a:solidFill>
            </a:endParaRPr>
          </a:p>
          <a:p>
            <a:pPr marL="1588" indent="26988" algn="just" rtl="1">
              <a:buNone/>
            </a:pPr>
            <a:endParaRPr lang="fr-FR" sz="2900" b="1" dirty="0" smtClean="0">
              <a:solidFill>
                <a:schemeClr val="bg1"/>
              </a:solidFill>
            </a:endParaRPr>
          </a:p>
          <a:p>
            <a:endParaRPr lang="fr-FR" dirty="0"/>
          </a:p>
        </p:txBody>
      </p:sp>
      <p:sp>
        <p:nvSpPr>
          <p:cNvPr id="3" name="Rectangle 2"/>
          <p:cNvSpPr/>
          <p:nvPr/>
        </p:nvSpPr>
        <p:spPr>
          <a:xfrm>
            <a:off x="228600" y="3570744"/>
            <a:ext cx="8534400" cy="2739211"/>
          </a:xfrm>
          <a:prstGeom prst="rect">
            <a:avLst/>
          </a:prstGeom>
        </p:spPr>
        <p:txBody>
          <a:bodyPr wrap="square">
            <a:spAutoFit/>
          </a:bodyPr>
          <a:lstStyle/>
          <a:p>
            <a:pPr marL="1588" indent="26988" algn="just" rtl="1">
              <a:buNone/>
            </a:pPr>
            <a:r>
              <a:rPr lang="fr-FR" sz="3200" b="1" dirty="0" smtClean="0">
                <a:solidFill>
                  <a:srgbClr val="FF0000"/>
                </a:solidFill>
                <a:latin typeface="Times New Roman" pitchFamily="18" charset="0"/>
                <a:cs typeface="Times New Roman" pitchFamily="18" charset="0"/>
              </a:rPr>
              <a:t>Lettre de transport maritime .3</a:t>
            </a:r>
            <a:r>
              <a:rPr lang="ar-DZ" sz="3200" b="1" dirty="0" smtClean="0">
                <a:solidFill>
                  <a:srgbClr val="FF0000"/>
                </a:solidFill>
                <a:latin typeface="Times New Roman" pitchFamily="18" charset="0"/>
                <a:cs typeface="Times New Roman" pitchFamily="18" charset="0"/>
              </a:rPr>
              <a:t>:</a:t>
            </a:r>
          </a:p>
          <a:p>
            <a:pPr marL="1588" indent="26988" algn="just" rtl="1">
              <a:buNone/>
            </a:pPr>
            <a:r>
              <a:rPr lang="ar-DZ" sz="2800" b="1" dirty="0" smtClean="0">
                <a:solidFill>
                  <a:schemeClr val="bg1"/>
                </a:solidFill>
              </a:rPr>
              <a:t>    تعرف </a:t>
            </a:r>
            <a:r>
              <a:rPr lang="ar-DZ" sz="2800" b="1" dirty="0" err="1" smtClean="0">
                <a:solidFill>
                  <a:schemeClr val="bg1"/>
                </a:solidFill>
              </a:rPr>
              <a:t>بـ</a:t>
            </a:r>
            <a:r>
              <a:rPr lang="ar-DZ" sz="2800" b="1" dirty="0" smtClean="0">
                <a:solidFill>
                  <a:schemeClr val="bg1"/>
                </a:solidFill>
              </a:rPr>
              <a:t> </a:t>
            </a:r>
            <a:r>
              <a:rPr lang="fr-FR" sz="2400" b="1" dirty="0" smtClean="0">
                <a:solidFill>
                  <a:schemeClr val="bg1"/>
                </a:solidFill>
              </a:rPr>
              <a:t>House Bill of Lading</a:t>
            </a:r>
            <a:r>
              <a:rPr lang="ar-DZ" sz="2400" b="1" dirty="0" smtClean="0">
                <a:solidFill>
                  <a:schemeClr val="bg1"/>
                </a:solidFill>
              </a:rPr>
              <a:t>(</a:t>
            </a:r>
            <a:r>
              <a:rPr lang="fr-FR" sz="2400" b="1" dirty="0" smtClean="0">
                <a:solidFill>
                  <a:schemeClr val="bg1"/>
                </a:solidFill>
              </a:rPr>
              <a:t>HBL</a:t>
            </a:r>
            <a:r>
              <a:rPr lang="ar-DZ" sz="2400" b="1" dirty="0" smtClean="0">
                <a:solidFill>
                  <a:schemeClr val="bg1"/>
                </a:solidFill>
              </a:rPr>
              <a:t>)</a:t>
            </a:r>
            <a:r>
              <a:rPr lang="ar-DZ" sz="2800" b="1" dirty="0" smtClean="0">
                <a:solidFill>
                  <a:schemeClr val="bg1"/>
                </a:solidFill>
              </a:rPr>
              <a:t>،</a:t>
            </a:r>
            <a:r>
              <a:rPr lang="ar-DZ" sz="2400" b="1" dirty="0" smtClean="0">
                <a:solidFill>
                  <a:schemeClr val="bg1"/>
                </a:solidFill>
              </a:rPr>
              <a:t> </a:t>
            </a:r>
            <a:r>
              <a:rPr lang="ar-DZ" sz="2800" b="1" dirty="0" err="1" smtClean="0">
                <a:solidFill>
                  <a:schemeClr val="bg1"/>
                </a:solidFill>
              </a:rPr>
              <a:t>و</a:t>
            </a:r>
            <a:r>
              <a:rPr lang="fr-FR" sz="2800" b="1" dirty="0" smtClean="0">
                <a:solidFill>
                  <a:schemeClr val="bg1"/>
                </a:solidFill>
              </a:rPr>
              <a:t>تستخدم للإرساليات</a:t>
            </a:r>
            <a:r>
              <a:rPr lang="ar-DZ" sz="2800" b="1" dirty="0" smtClean="0">
                <a:solidFill>
                  <a:schemeClr val="bg1"/>
                </a:solidFill>
              </a:rPr>
              <a:t> البحرية</a:t>
            </a:r>
            <a:r>
              <a:rPr lang="fr-FR" sz="2800" b="1" dirty="0" smtClean="0">
                <a:solidFill>
                  <a:schemeClr val="bg1"/>
                </a:solidFill>
              </a:rPr>
              <a:t> المجمعة، يصدرها وكلاء الشحن </a:t>
            </a:r>
            <a:r>
              <a:rPr lang="ar-DZ" sz="2800" b="1" dirty="0" smtClean="0">
                <a:solidFill>
                  <a:schemeClr val="bg1"/>
                </a:solidFill>
              </a:rPr>
              <a:t>و</a:t>
            </a:r>
            <a:r>
              <a:rPr lang="fr-FR" sz="2800" b="1" dirty="0" smtClean="0">
                <a:solidFill>
                  <a:schemeClr val="bg1"/>
                </a:solidFill>
              </a:rPr>
              <a:t>العبور، أو شركات تجميع/</a:t>
            </a:r>
            <a:r>
              <a:rPr lang="ar-DZ" sz="2800" b="1" dirty="0" smtClean="0">
                <a:solidFill>
                  <a:schemeClr val="bg1"/>
                </a:solidFill>
              </a:rPr>
              <a:t> </a:t>
            </a:r>
            <a:r>
              <a:rPr lang="fr-FR" sz="2800" b="1" dirty="0" smtClean="0">
                <a:solidFill>
                  <a:schemeClr val="bg1"/>
                </a:solidFill>
              </a:rPr>
              <a:t>تفكيك</a:t>
            </a:r>
            <a:r>
              <a:rPr lang="ar-DZ" sz="2800" b="1" dirty="0" smtClean="0">
                <a:solidFill>
                  <a:schemeClr val="bg1"/>
                </a:solidFill>
              </a:rPr>
              <a:t> البضائع </a:t>
            </a:r>
            <a:r>
              <a:rPr lang="fr-FR" sz="2400" b="1" dirty="0" smtClean="0">
                <a:solidFill>
                  <a:schemeClr val="bg1"/>
                </a:solidFill>
              </a:rPr>
              <a:t>groupage/ Dégroupage</a:t>
            </a:r>
            <a:r>
              <a:rPr lang="fr-FR" sz="2800" b="1" dirty="0" smtClean="0">
                <a:solidFill>
                  <a:schemeClr val="bg1"/>
                </a:solidFill>
              </a:rPr>
              <a:t>، ثم تسلم للناقل البحري، أي أن البضائع يتم تجميعها مع بضائع شاحنين آخرين، ثم تشحن في حاوية واحدة على السفينة.</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57400"/>
            <a:ext cx="8229600" cy="3276600"/>
          </a:xfrm>
        </p:spPr>
        <p:txBody>
          <a:bodyPr>
            <a:normAutofit/>
          </a:bodyPr>
          <a:lstStyle/>
          <a:p>
            <a:pPr marL="0" indent="0" algn="just" rtl="1">
              <a:buNone/>
            </a:pPr>
            <a:r>
              <a:rPr lang="fr-FR" b="1" dirty="0" smtClean="0">
                <a:solidFill>
                  <a:schemeClr val="bg1"/>
                </a:solidFill>
                <a:latin typeface="Times New Roman" pitchFamily="18" charset="0"/>
                <a:cs typeface="Times New Roman" pitchFamily="18" charset="0"/>
              </a:rPr>
              <a:t>     وثيقة أساسية مطلوبة من قبل الجمارك، سواء للتصدير والاستيراد، ضرورية </a:t>
            </a:r>
            <a:r>
              <a:rPr lang="fr-FR" b="1" dirty="0" err="1" smtClean="0">
                <a:solidFill>
                  <a:schemeClr val="bg1"/>
                </a:solidFill>
                <a:latin typeface="Times New Roman" pitchFamily="18" charset="0"/>
                <a:cs typeface="Times New Roman" pitchFamily="18" charset="0"/>
              </a:rPr>
              <a:t>لل</a:t>
            </a:r>
            <a:r>
              <a:rPr lang="ar-DZ" b="1" dirty="0" smtClean="0">
                <a:solidFill>
                  <a:schemeClr val="bg1"/>
                </a:solidFill>
                <a:latin typeface="Times New Roman" pitchFamily="18" charset="0"/>
                <a:cs typeface="Times New Roman" pitchFamily="18" charset="0"/>
              </a:rPr>
              <a:t>شاحنين، ال</a:t>
            </a:r>
            <a:r>
              <a:rPr lang="fr-FR" b="1" dirty="0" smtClean="0">
                <a:solidFill>
                  <a:schemeClr val="bg1"/>
                </a:solidFill>
                <a:latin typeface="Times New Roman" pitchFamily="18" charset="0"/>
                <a:cs typeface="Times New Roman" pitchFamily="18" charset="0"/>
              </a:rPr>
              <a:t>ناقلين، شركات المناولة، مستودعات التخزين.</a:t>
            </a:r>
            <a:r>
              <a:rPr lang="ar-DZ" b="1" dirty="0" smtClean="0">
                <a:solidFill>
                  <a:schemeClr val="bg1"/>
                </a:solidFill>
                <a:latin typeface="Times New Roman" pitchFamily="18" charset="0"/>
                <a:cs typeface="Times New Roman" pitchFamily="18" charset="0"/>
              </a:rPr>
              <a:t>.</a:t>
            </a:r>
            <a:r>
              <a:rPr lang="fr-FR" b="1" dirty="0" smtClean="0">
                <a:solidFill>
                  <a:schemeClr val="bg1"/>
                </a:solidFill>
                <a:latin typeface="Times New Roman" pitchFamily="18" charset="0"/>
                <a:cs typeface="Times New Roman" pitchFamily="18" charset="0"/>
              </a:rPr>
              <a:t>.، يجب على المصدر التأكد من أنه قد أعدها بطريقة دقيقة ومقروءة، حيث أنه بعد الانتهاء من التعبئة والتغليف ووضع العلامات على الطرود، يتم على قائمة التعبئة </a:t>
            </a:r>
            <a:r>
              <a:rPr lang="ar-DZ" b="1" dirty="0" smtClean="0">
                <a:solidFill>
                  <a:schemeClr val="bg1"/>
                </a:solidFill>
                <a:latin typeface="Times New Roman" pitchFamily="18" charset="0"/>
                <a:cs typeface="Times New Roman" pitchFamily="18" charset="0"/>
              </a:rPr>
              <a:t>تسجيل </a:t>
            </a:r>
            <a:r>
              <a:rPr lang="fr-FR" b="1" dirty="0" smtClean="0">
                <a:solidFill>
                  <a:schemeClr val="bg1"/>
                </a:solidFill>
                <a:latin typeface="Times New Roman" pitchFamily="18" charset="0"/>
                <a:cs typeface="Times New Roman" pitchFamily="18" charset="0"/>
              </a:rPr>
              <a:t>طرد</a:t>
            </a:r>
            <a:r>
              <a:rPr lang="ar-DZ" b="1" dirty="0" smtClean="0">
                <a:solidFill>
                  <a:schemeClr val="bg1"/>
                </a:solidFill>
                <a:latin typeface="Times New Roman" pitchFamily="18" charset="0"/>
                <a:cs typeface="Times New Roman" pitchFamily="18" charset="0"/>
              </a:rPr>
              <a:t> مع: </a:t>
            </a:r>
            <a:r>
              <a:rPr lang="fr-FR" b="1" dirty="0" smtClean="0">
                <a:solidFill>
                  <a:schemeClr val="bg1"/>
                </a:solidFill>
                <a:latin typeface="Times New Roman" pitchFamily="18" charset="0"/>
                <a:cs typeface="Times New Roman" pitchFamily="18" charset="0"/>
              </a:rPr>
              <a:t>علاماته، ترقيمه، وزنه الإجمالي </a:t>
            </a:r>
            <a:r>
              <a:rPr lang="ar-DZ" b="1" dirty="0" smtClean="0">
                <a:solidFill>
                  <a:schemeClr val="bg1"/>
                </a:solidFill>
                <a:latin typeface="Times New Roman" pitchFamily="18" charset="0"/>
                <a:cs typeface="Times New Roman" pitchFamily="18" charset="0"/>
              </a:rPr>
              <a:t>و</a:t>
            </a:r>
            <a:r>
              <a:rPr lang="fr-FR" b="1" dirty="0" smtClean="0">
                <a:solidFill>
                  <a:schemeClr val="bg1"/>
                </a:solidFill>
                <a:latin typeface="Times New Roman" pitchFamily="18" charset="0"/>
                <a:cs typeface="Times New Roman" pitchFamily="18" charset="0"/>
              </a:rPr>
              <a:t>الصافي، أبعاده </a:t>
            </a:r>
            <a:r>
              <a:rPr lang="ar-DZ" b="1" dirty="0" smtClean="0">
                <a:solidFill>
                  <a:schemeClr val="bg1"/>
                </a:solidFill>
                <a:latin typeface="Times New Roman" pitchFamily="18" charset="0"/>
                <a:cs typeface="Times New Roman" pitchFamily="18" charset="0"/>
              </a:rPr>
              <a:t>و</a:t>
            </a:r>
            <a:r>
              <a:rPr lang="fr-FR" b="1" dirty="0" smtClean="0">
                <a:solidFill>
                  <a:schemeClr val="bg1"/>
                </a:solidFill>
                <a:latin typeface="Times New Roman" pitchFamily="18" charset="0"/>
                <a:cs typeface="Times New Roman" pitchFamily="18" charset="0"/>
              </a:rPr>
              <a:t>حجم</a:t>
            </a:r>
            <a:r>
              <a:rPr lang="ar-DZ" b="1" dirty="0" smtClean="0">
                <a:solidFill>
                  <a:schemeClr val="bg1"/>
                </a:solidFill>
                <a:latin typeface="Times New Roman" pitchFamily="18" charset="0"/>
                <a:cs typeface="Times New Roman" pitchFamily="18" charset="0"/>
              </a:rPr>
              <a:t>ه، </a:t>
            </a:r>
            <a:r>
              <a:rPr lang="fr-FR" b="1" dirty="0" smtClean="0">
                <a:solidFill>
                  <a:schemeClr val="bg1"/>
                </a:solidFill>
                <a:latin typeface="Times New Roman" pitchFamily="18" charset="0"/>
                <a:cs typeface="Times New Roman" pitchFamily="18" charset="0"/>
              </a:rPr>
              <a:t>تفاصيل محتويات كل طرد، عدد الطرود، والوزن الإجمالي والحجم الإجمالي. </a:t>
            </a:r>
          </a:p>
          <a:p>
            <a:endParaRPr lang="fr-FR" dirty="0">
              <a:latin typeface="Times New Roman" pitchFamily="18" charset="0"/>
              <a:cs typeface="Times New Roman" pitchFamily="18" charset="0"/>
            </a:endParaRPr>
          </a:p>
        </p:txBody>
      </p:sp>
      <p:sp>
        <p:nvSpPr>
          <p:cNvPr id="5" name="Rectangle 4"/>
          <p:cNvSpPr/>
          <p:nvPr/>
        </p:nvSpPr>
        <p:spPr>
          <a:xfrm>
            <a:off x="2743200" y="914400"/>
            <a:ext cx="5546710" cy="646331"/>
          </a:xfrm>
          <a:prstGeom prst="rect">
            <a:avLst/>
          </a:prstGeom>
        </p:spPr>
        <p:txBody>
          <a:bodyPr wrap="none">
            <a:spAutoFit/>
          </a:bodyPr>
          <a:lstStyle/>
          <a:p>
            <a:pPr algn="just" rtl="1"/>
            <a:r>
              <a:rPr lang="ar-DZ" sz="3600" b="1" dirty="0" smtClean="0">
                <a:solidFill>
                  <a:srgbClr val="FF0000"/>
                </a:solidFill>
                <a:latin typeface="Times New Roman" pitchFamily="18" charset="0"/>
                <a:cs typeface="Times New Roman" pitchFamily="18" charset="0"/>
              </a:rPr>
              <a:t>4. </a:t>
            </a:r>
            <a:r>
              <a:rPr lang="fr-FR" sz="3600" b="1" dirty="0" smtClean="0">
                <a:solidFill>
                  <a:srgbClr val="FF0000"/>
                </a:solidFill>
                <a:latin typeface="Times New Roman" pitchFamily="18" charset="0"/>
                <a:cs typeface="Times New Roman" pitchFamily="18" charset="0"/>
              </a:rPr>
              <a:t> قائمة التعبئة </a:t>
            </a:r>
            <a:r>
              <a:rPr lang="fr-FR" sz="3200" b="1" dirty="0" smtClean="0">
                <a:solidFill>
                  <a:srgbClr val="FF0000"/>
                </a:solidFill>
                <a:latin typeface="Times New Roman" pitchFamily="18" charset="0"/>
                <a:cs typeface="Times New Roman" pitchFamily="18" charset="0"/>
              </a:rPr>
              <a:t>Liste de colisage</a:t>
            </a:r>
            <a:endParaRPr lang="fr-FR" sz="3600" b="1" dirty="0" smtClean="0">
              <a:solidFill>
                <a:srgbClr val="FF0000"/>
              </a:solidFill>
              <a:latin typeface="Times New Roman" pitchFamily="18" charset="0"/>
              <a:cs typeface="Times New Roman" pitchFamily="18" charset="0"/>
            </a:endParaRPr>
          </a:p>
        </p:txBody>
      </p:sp>
    </p:spTree>
  </p:cSld>
  <p:clrMapOvr>
    <a:masterClrMapping/>
  </p:clrMapOvr>
  <p:transition>
    <p:whee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371600"/>
            <a:ext cx="8534400" cy="1600200"/>
          </a:xfrm>
        </p:spPr>
        <p:txBody>
          <a:bodyPr>
            <a:normAutofit/>
          </a:bodyPr>
          <a:lstStyle/>
          <a:p>
            <a:pPr marL="0" lvl="0" indent="0" algn="just" rtl="1">
              <a:buNone/>
            </a:pPr>
            <a:r>
              <a:rPr lang="fr-FR" sz="3000" b="1" dirty="0" smtClean="0">
                <a:solidFill>
                  <a:schemeClr val="bg1"/>
                </a:solidFill>
              </a:rPr>
              <a:t>      </a:t>
            </a:r>
            <a:r>
              <a:rPr lang="ar-SA" sz="3000" b="1" dirty="0" smtClean="0">
                <a:solidFill>
                  <a:schemeClr val="bg1"/>
                </a:solidFill>
              </a:rPr>
              <a:t>وثيقة أو إيصال، يصدر من الناقل البحري أو وكيله أو ربان</a:t>
            </a:r>
            <a:r>
              <a:rPr lang="ar-DZ" sz="3000" b="1" dirty="0" smtClean="0">
                <a:solidFill>
                  <a:schemeClr val="bg1"/>
                </a:solidFill>
              </a:rPr>
              <a:t> السفينة</a:t>
            </a:r>
            <a:r>
              <a:rPr lang="ar-SA" sz="3000" b="1" dirty="0" smtClean="0">
                <a:solidFill>
                  <a:schemeClr val="bg1"/>
                </a:solidFill>
              </a:rPr>
              <a:t> إلى الشاحن أو</a:t>
            </a:r>
            <a:r>
              <a:rPr lang="fr-FR" sz="3000" b="1" dirty="0" smtClean="0">
                <a:solidFill>
                  <a:schemeClr val="bg1"/>
                </a:solidFill>
              </a:rPr>
              <a:t> </a:t>
            </a:r>
            <a:r>
              <a:rPr lang="ar-SA" sz="3000" b="1" dirty="0" smtClean="0">
                <a:solidFill>
                  <a:schemeClr val="bg1"/>
                </a:solidFill>
              </a:rPr>
              <a:t>كيله، يثبت تسلمه البضائع على ظهر السفينة، واستعداده لنقلها إلى الوجهة المتفق عليها في عقد النقل البحري</a:t>
            </a:r>
            <a:r>
              <a:rPr lang="fr-FR" sz="3000" b="1" dirty="0" smtClean="0">
                <a:solidFill>
                  <a:schemeClr val="bg1"/>
                </a:solidFill>
              </a:rPr>
              <a:t>.</a:t>
            </a:r>
          </a:p>
          <a:p>
            <a:pPr algn="just" rtl="1">
              <a:buNone/>
            </a:pPr>
            <a:endParaRPr lang="fr-FR" dirty="0"/>
          </a:p>
        </p:txBody>
      </p:sp>
      <p:sp>
        <p:nvSpPr>
          <p:cNvPr id="4" name="Rectangle 3"/>
          <p:cNvSpPr/>
          <p:nvPr/>
        </p:nvSpPr>
        <p:spPr>
          <a:xfrm>
            <a:off x="228600" y="3170872"/>
            <a:ext cx="8610600" cy="2862322"/>
          </a:xfrm>
          <a:prstGeom prst="rect">
            <a:avLst/>
          </a:prstGeom>
        </p:spPr>
        <p:txBody>
          <a:bodyPr wrap="square">
            <a:spAutoFit/>
          </a:bodyPr>
          <a:lstStyle/>
          <a:p>
            <a:pPr lvl="0" algn="just" rtl="1"/>
            <a:r>
              <a:rPr lang="ar-SA" sz="3000" b="1" dirty="0" smtClean="0">
                <a:solidFill>
                  <a:schemeClr val="bg1"/>
                </a:solidFill>
              </a:rPr>
              <a:t> </a:t>
            </a:r>
            <a:r>
              <a:rPr lang="ar-DZ" sz="3000" b="1" dirty="0" smtClean="0">
                <a:solidFill>
                  <a:schemeClr val="bg1"/>
                </a:solidFill>
              </a:rPr>
              <a:t>    </a:t>
            </a:r>
            <a:r>
              <a:rPr lang="ar-SA" sz="3000" b="1" dirty="0" smtClean="0">
                <a:solidFill>
                  <a:schemeClr val="bg1"/>
                </a:solidFill>
              </a:rPr>
              <a:t>يحرر سند الشحن على الأقل من أربع نسخ تسلم إلى كل من</a:t>
            </a:r>
            <a:r>
              <a:rPr lang="ar-DZ" sz="3000" b="1" dirty="0" smtClean="0">
                <a:solidFill>
                  <a:schemeClr val="bg1"/>
                </a:solidFill>
              </a:rPr>
              <a:t>:</a:t>
            </a:r>
          </a:p>
          <a:p>
            <a:pPr lvl="0" indent="287338" algn="just" rtl="1">
              <a:buClr>
                <a:srgbClr val="FF0000"/>
              </a:buClr>
              <a:buSzPct val="80000"/>
              <a:buFont typeface="Wingdings" pitchFamily="2" charset="2"/>
              <a:buChar char="§"/>
            </a:pPr>
            <a:r>
              <a:rPr lang="ar-SA" sz="3000" b="1" dirty="0" smtClean="0">
                <a:solidFill>
                  <a:schemeClr val="bg1"/>
                </a:solidFill>
              </a:rPr>
              <a:t>الناقل البحري(مجهز السفينة)</a:t>
            </a:r>
            <a:r>
              <a:rPr lang="ar-DZ" sz="3000" b="1" dirty="0" smtClean="0">
                <a:solidFill>
                  <a:schemeClr val="bg1"/>
                </a:solidFill>
              </a:rPr>
              <a:t>؛</a:t>
            </a:r>
          </a:p>
          <a:p>
            <a:pPr lvl="0" indent="287338" algn="just" rtl="1">
              <a:buClr>
                <a:srgbClr val="FF0000"/>
              </a:buClr>
              <a:buSzPct val="80000"/>
              <a:buFont typeface="Wingdings" pitchFamily="2" charset="2"/>
              <a:buChar char="§"/>
            </a:pPr>
            <a:r>
              <a:rPr lang="ar-SA" sz="3000" b="1" dirty="0" smtClean="0">
                <a:solidFill>
                  <a:schemeClr val="bg1"/>
                </a:solidFill>
              </a:rPr>
              <a:t>الشاحن</a:t>
            </a:r>
            <a:r>
              <a:rPr lang="ar-DZ" sz="3000" b="1" dirty="0" smtClean="0">
                <a:solidFill>
                  <a:schemeClr val="bg1"/>
                </a:solidFill>
              </a:rPr>
              <a:t>(صاحب البضاعة) أو وكيله؛</a:t>
            </a:r>
            <a:r>
              <a:rPr lang="ar-SA" sz="3000" b="1" dirty="0" smtClean="0">
                <a:solidFill>
                  <a:schemeClr val="bg1"/>
                </a:solidFill>
              </a:rPr>
              <a:t> </a:t>
            </a:r>
            <a:endParaRPr lang="ar-DZ" sz="3000" b="1" dirty="0" smtClean="0">
              <a:solidFill>
                <a:schemeClr val="bg1"/>
              </a:solidFill>
            </a:endParaRPr>
          </a:p>
          <a:p>
            <a:pPr lvl="0" indent="287338" algn="just" rtl="1">
              <a:buClr>
                <a:srgbClr val="FF0000"/>
              </a:buClr>
              <a:buSzPct val="80000"/>
              <a:buFont typeface="Wingdings" pitchFamily="2" charset="2"/>
              <a:buChar char="§"/>
            </a:pPr>
            <a:r>
              <a:rPr lang="ar-SA" sz="3000" b="1" dirty="0" smtClean="0">
                <a:solidFill>
                  <a:schemeClr val="bg1"/>
                </a:solidFill>
              </a:rPr>
              <a:t>ربان السفينة</a:t>
            </a:r>
            <a:r>
              <a:rPr lang="ar-DZ" sz="3000" b="1" dirty="0" smtClean="0">
                <a:solidFill>
                  <a:schemeClr val="bg1"/>
                </a:solidFill>
              </a:rPr>
              <a:t>؛</a:t>
            </a:r>
          </a:p>
          <a:p>
            <a:pPr lvl="0" indent="287338" algn="just" rtl="1">
              <a:buClr>
                <a:srgbClr val="FF0000"/>
              </a:buClr>
              <a:buSzPct val="80000"/>
              <a:buFont typeface="Wingdings" pitchFamily="2" charset="2"/>
              <a:buChar char="§"/>
            </a:pPr>
            <a:r>
              <a:rPr lang="ar-SA" sz="3000" b="1" dirty="0" smtClean="0">
                <a:solidFill>
                  <a:schemeClr val="bg1"/>
                </a:solidFill>
              </a:rPr>
              <a:t>وتبقى النسخة الأصلية مع وكيل السفينة في الميناء الذي أصدر سند الشحن.</a:t>
            </a:r>
            <a:endParaRPr lang="fr-FR" sz="3000" b="1" dirty="0" smtClean="0">
              <a:solidFill>
                <a:schemeClr val="bg1"/>
              </a:solidFill>
            </a:endParaRPr>
          </a:p>
        </p:txBody>
      </p:sp>
      <p:sp>
        <p:nvSpPr>
          <p:cNvPr id="5" name="Rectangle 4"/>
          <p:cNvSpPr/>
          <p:nvPr/>
        </p:nvSpPr>
        <p:spPr>
          <a:xfrm>
            <a:off x="5334000" y="685800"/>
            <a:ext cx="3542958" cy="646331"/>
          </a:xfrm>
          <a:prstGeom prst="rect">
            <a:avLst/>
          </a:prstGeom>
        </p:spPr>
        <p:txBody>
          <a:bodyPr wrap="none">
            <a:spAutoFit/>
          </a:bodyPr>
          <a:lstStyle/>
          <a:p>
            <a:r>
              <a:rPr lang="ar-DZ" sz="3600" b="1" dirty="0" smtClean="0">
                <a:solidFill>
                  <a:srgbClr val="FF0000"/>
                </a:solidFill>
              </a:rPr>
              <a:t>2. </a:t>
            </a:r>
            <a:r>
              <a:rPr lang="ar-SA" sz="3600" b="1" dirty="0" smtClean="0">
                <a:solidFill>
                  <a:srgbClr val="FF0000"/>
                </a:solidFill>
              </a:rPr>
              <a:t>تعريف سند الشحن</a:t>
            </a:r>
            <a:r>
              <a:rPr lang="ar-DZ" sz="3600" b="1" dirty="0" smtClean="0">
                <a:solidFill>
                  <a:srgbClr val="FF0000"/>
                </a:solidFill>
              </a:rPr>
              <a:t>:</a:t>
            </a:r>
            <a:endParaRPr lang="fr-FR" sz="3600" b="1" dirty="0"/>
          </a:p>
        </p:txBody>
      </p:sp>
    </p:spTree>
  </p:cSld>
  <p:clrMapOvr>
    <a:masterClrMapping/>
  </p:clrMapOvr>
  <p:transition>
    <p:check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6324600" y="685800"/>
            <a:ext cx="2209800" cy="609600"/>
          </a:xfrm>
        </p:spPr>
        <p:txBody>
          <a:bodyPr>
            <a:noAutofit/>
          </a:bodyPr>
          <a:lstStyle/>
          <a:p>
            <a:pPr marL="0" lvl="0" indent="0" algn="just" rtl="1">
              <a:buNone/>
            </a:pPr>
            <a:r>
              <a:rPr lang="ar-DZ" sz="3600" b="1" dirty="0" smtClean="0">
                <a:solidFill>
                  <a:srgbClr val="FF0000"/>
                </a:solidFill>
              </a:rPr>
              <a:t>ملاحظة:</a:t>
            </a:r>
          </a:p>
          <a:p>
            <a:pPr algn="just" rtl="1">
              <a:buNone/>
            </a:pPr>
            <a:endParaRPr lang="fr-FR" sz="3600" dirty="0"/>
          </a:p>
        </p:txBody>
      </p:sp>
      <p:sp>
        <p:nvSpPr>
          <p:cNvPr id="6" name="Rectangle 5"/>
          <p:cNvSpPr/>
          <p:nvPr/>
        </p:nvSpPr>
        <p:spPr>
          <a:xfrm>
            <a:off x="304800" y="2057400"/>
            <a:ext cx="8534400" cy="1384995"/>
          </a:xfrm>
          <a:prstGeom prst="rect">
            <a:avLst/>
          </a:prstGeom>
        </p:spPr>
        <p:txBody>
          <a:bodyPr wrap="square">
            <a:spAutoFit/>
          </a:bodyPr>
          <a:lstStyle/>
          <a:p>
            <a:pPr algn="just" rtl="1"/>
            <a:r>
              <a:rPr lang="ar-DZ" sz="2800" b="1" dirty="0" smtClean="0">
                <a:solidFill>
                  <a:srgbClr val="FF0000"/>
                </a:solidFill>
              </a:rPr>
              <a:t> </a:t>
            </a:r>
            <a:r>
              <a:rPr lang="ar-SA" sz="2800" b="1" dirty="0" smtClean="0">
                <a:solidFill>
                  <a:srgbClr val="FF0000"/>
                </a:solidFill>
              </a:rPr>
              <a:t>فاتورة النقل </a:t>
            </a:r>
            <a:r>
              <a:rPr lang="fr-FR" sz="2600" b="1" dirty="0" err="1" smtClean="0">
                <a:solidFill>
                  <a:schemeClr val="bg1"/>
                </a:solidFill>
                <a:latin typeface="Times New Roman" pitchFamily="18" charset="0"/>
                <a:cs typeface="Times New Roman" pitchFamily="18" charset="0"/>
              </a:rPr>
              <a:t>freight</a:t>
            </a:r>
            <a:r>
              <a:rPr lang="fr-FR" sz="2600" b="1" dirty="0" smtClean="0">
                <a:solidFill>
                  <a:schemeClr val="bg1"/>
                </a:solidFill>
                <a:latin typeface="Times New Roman" pitchFamily="18" charset="0"/>
                <a:cs typeface="Times New Roman" pitchFamily="18" charset="0"/>
              </a:rPr>
              <a:t> bill</a:t>
            </a:r>
            <a:r>
              <a:rPr lang="ar-DZ" sz="2600" b="1" dirty="0" smtClean="0">
                <a:solidFill>
                  <a:schemeClr val="bg1"/>
                </a:solidFill>
                <a:latin typeface="Times New Roman" pitchFamily="18" charset="0"/>
                <a:cs typeface="Times New Roman" pitchFamily="18" charset="0"/>
              </a:rPr>
              <a:t> </a:t>
            </a:r>
            <a:r>
              <a:rPr lang="ar-SA" sz="2800" b="1" dirty="0" smtClean="0">
                <a:solidFill>
                  <a:schemeClr val="bg1"/>
                </a:solidFill>
              </a:rPr>
              <a:t>يختلف عن</a:t>
            </a:r>
            <a:r>
              <a:rPr lang="ar-DZ" sz="2800" b="1" dirty="0" smtClean="0">
                <a:solidFill>
                  <a:schemeClr val="bg1"/>
                </a:solidFill>
              </a:rPr>
              <a:t> </a:t>
            </a:r>
            <a:r>
              <a:rPr lang="ar-SA" sz="2800" b="1" dirty="0" smtClean="0">
                <a:solidFill>
                  <a:srgbClr val="FF0000"/>
                </a:solidFill>
              </a:rPr>
              <a:t>سند الشحن</a:t>
            </a:r>
            <a:r>
              <a:rPr lang="ar-SA" sz="2800" b="1" dirty="0" smtClean="0">
                <a:solidFill>
                  <a:schemeClr val="bg1"/>
                </a:solidFill>
              </a:rPr>
              <a:t>، </a:t>
            </a:r>
            <a:r>
              <a:rPr lang="ar-DZ" sz="2800" b="1" dirty="0" smtClean="0">
                <a:solidFill>
                  <a:schemeClr val="bg1"/>
                </a:solidFill>
              </a:rPr>
              <a:t>ف</a:t>
            </a:r>
            <a:r>
              <a:rPr lang="ar-SA" sz="2800" b="1" dirty="0" smtClean="0">
                <a:solidFill>
                  <a:schemeClr val="bg1"/>
                </a:solidFill>
              </a:rPr>
              <a:t>هي </a:t>
            </a:r>
            <a:r>
              <a:rPr lang="ar-DZ" sz="2800" b="1" dirty="0" smtClean="0">
                <a:solidFill>
                  <a:schemeClr val="bg1"/>
                </a:solidFill>
              </a:rPr>
              <a:t>مستند </a:t>
            </a:r>
            <a:r>
              <a:rPr lang="ar-SA" sz="2800" b="1" dirty="0" smtClean="0">
                <a:solidFill>
                  <a:schemeClr val="bg1"/>
                </a:solidFill>
              </a:rPr>
              <a:t>محاسبي </a:t>
            </a:r>
            <a:r>
              <a:rPr lang="ar-DZ" sz="2800" b="1" dirty="0" smtClean="0">
                <a:solidFill>
                  <a:schemeClr val="bg1"/>
                </a:solidFill>
              </a:rPr>
              <a:t>ي</a:t>
            </a:r>
            <a:r>
              <a:rPr lang="ar-SA" sz="2800" b="1" dirty="0" smtClean="0">
                <a:solidFill>
                  <a:schemeClr val="bg1"/>
                </a:solidFill>
              </a:rPr>
              <a:t>بين مختلف المبالغ المتعلقة بخدمات النقل المختلفة</a:t>
            </a:r>
            <a:r>
              <a:rPr lang="fr-FR" sz="2800" b="1" dirty="0" smtClean="0">
                <a:solidFill>
                  <a:schemeClr val="bg1"/>
                </a:solidFill>
              </a:rPr>
              <a:t> </a:t>
            </a:r>
            <a:r>
              <a:rPr lang="ar-SA" sz="2800" b="1" dirty="0" smtClean="0">
                <a:solidFill>
                  <a:schemeClr val="bg1"/>
                </a:solidFill>
              </a:rPr>
              <a:t>(أجرة نقل أساسية، رسوم خدمات، تعديلات، تخفيضات، غرامات، رسوم وثائق...</a:t>
            </a:r>
            <a:r>
              <a:rPr lang="ar-SA" sz="2800" b="1" dirty="0" err="1" smtClean="0">
                <a:solidFill>
                  <a:schemeClr val="bg1"/>
                </a:solidFill>
              </a:rPr>
              <a:t>إلخ</a:t>
            </a:r>
            <a:r>
              <a:rPr lang="ar-SA" sz="2800" b="1" dirty="0" smtClean="0">
                <a:solidFill>
                  <a:schemeClr val="bg1"/>
                </a:solidFill>
              </a:rPr>
              <a:t>).</a:t>
            </a:r>
            <a:endParaRPr lang="fr-FR" sz="2800" b="1" dirty="0">
              <a:solidFill>
                <a:schemeClr val="bg1"/>
              </a:solidFill>
            </a:endParaRPr>
          </a:p>
        </p:txBody>
      </p:sp>
      <p:sp>
        <p:nvSpPr>
          <p:cNvPr id="7" name="Rectangle 6"/>
          <p:cNvSpPr/>
          <p:nvPr/>
        </p:nvSpPr>
        <p:spPr>
          <a:xfrm>
            <a:off x="533400" y="4343400"/>
            <a:ext cx="8381999" cy="954107"/>
          </a:xfrm>
          <a:prstGeom prst="rect">
            <a:avLst/>
          </a:prstGeom>
        </p:spPr>
        <p:txBody>
          <a:bodyPr wrap="square">
            <a:spAutoFit/>
          </a:bodyPr>
          <a:lstStyle/>
          <a:p>
            <a:pPr algn="just" rtl="1">
              <a:buClr>
                <a:srgbClr val="FF0000"/>
              </a:buClr>
              <a:buSzPct val="80000"/>
              <a:buFont typeface="Wingdings" pitchFamily="2" charset="2"/>
              <a:buChar char="ü"/>
            </a:pPr>
            <a:r>
              <a:rPr lang="ar-DZ" sz="2800" b="1" dirty="0" smtClean="0">
                <a:solidFill>
                  <a:schemeClr val="bg1"/>
                </a:solidFill>
              </a:rPr>
              <a:t> لا تشكل جزءًا رئيسيًا من أدلة الإثبات في أي نزاع، عكس سند الشحن الذي يعتبر أداه إثبات.</a:t>
            </a:r>
            <a:endParaRPr lang="fr-FR" sz="2800" b="1" dirty="0">
              <a:solidFill>
                <a:schemeClr val="bg1"/>
              </a:solidFill>
            </a:endParaRPr>
          </a:p>
        </p:txBody>
      </p:sp>
      <p:sp>
        <p:nvSpPr>
          <p:cNvPr id="8" name="Rectangle 7"/>
          <p:cNvSpPr/>
          <p:nvPr/>
        </p:nvSpPr>
        <p:spPr>
          <a:xfrm>
            <a:off x="533400" y="5334000"/>
            <a:ext cx="8382000" cy="954107"/>
          </a:xfrm>
          <a:prstGeom prst="rect">
            <a:avLst/>
          </a:prstGeom>
        </p:spPr>
        <p:txBody>
          <a:bodyPr wrap="square">
            <a:spAutoFit/>
          </a:bodyPr>
          <a:lstStyle/>
          <a:p>
            <a:pPr algn="just" rtl="1">
              <a:buClr>
                <a:srgbClr val="FF0000"/>
              </a:buClr>
              <a:buSzPct val="80000"/>
              <a:buFont typeface="Wingdings" pitchFamily="2" charset="2"/>
              <a:buChar char="ü"/>
            </a:pPr>
            <a:r>
              <a:rPr lang="ar-DZ" sz="2800" b="1" dirty="0" smtClean="0">
                <a:solidFill>
                  <a:schemeClr val="bg1"/>
                </a:solidFill>
              </a:rPr>
              <a:t> تتضمن رسوم إضافية، معلومات أو شروط تساعد على توضيح المعلومات المتعلقة بسند الشحن.</a:t>
            </a:r>
            <a:endParaRPr lang="fr-FR" sz="2800" b="1" dirty="0">
              <a:solidFill>
                <a:schemeClr val="bg1"/>
              </a:solidFill>
            </a:endParaRPr>
          </a:p>
        </p:txBody>
      </p:sp>
      <p:sp>
        <p:nvSpPr>
          <p:cNvPr id="9" name="Rectangle 8"/>
          <p:cNvSpPr/>
          <p:nvPr/>
        </p:nvSpPr>
        <p:spPr>
          <a:xfrm>
            <a:off x="6172200" y="3733800"/>
            <a:ext cx="2682145" cy="523220"/>
          </a:xfrm>
          <a:prstGeom prst="rect">
            <a:avLst/>
          </a:prstGeom>
        </p:spPr>
        <p:txBody>
          <a:bodyPr wrap="none">
            <a:spAutoFit/>
          </a:bodyPr>
          <a:lstStyle/>
          <a:p>
            <a:r>
              <a:rPr lang="ar-DZ" sz="2800" b="1" dirty="0" smtClean="0">
                <a:solidFill>
                  <a:srgbClr val="FF0000"/>
                </a:solidFill>
              </a:rPr>
              <a:t>فاتورة النقل البحري: </a:t>
            </a:r>
            <a:endParaRPr lang="fr-FR" sz="28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1066800"/>
            <a:ext cx="8839200" cy="1905000"/>
          </a:xfrm>
        </p:spPr>
        <p:txBody>
          <a:bodyPr/>
          <a:lstStyle/>
          <a:p>
            <a:pPr marL="0" indent="0" algn="just" rtl="1">
              <a:buNone/>
            </a:pPr>
            <a:r>
              <a:rPr lang="ar-DZ" b="1" dirty="0" smtClean="0">
                <a:solidFill>
                  <a:schemeClr val="bg1"/>
                </a:solidFill>
              </a:rPr>
              <a:t>    في القانون البحري المعاصر نميز بين </a:t>
            </a:r>
            <a:r>
              <a:rPr lang="ar-DZ" b="1" dirty="0" smtClean="0">
                <a:solidFill>
                  <a:srgbClr val="FF0000"/>
                </a:solidFill>
              </a:rPr>
              <a:t>عقد النقل البحري للبضائع </a:t>
            </a:r>
            <a:r>
              <a:rPr lang="ar-DZ" b="1" dirty="0" smtClean="0">
                <a:solidFill>
                  <a:schemeClr val="bg1"/>
                </a:solidFill>
              </a:rPr>
              <a:t>(</a:t>
            </a:r>
            <a:r>
              <a:rPr lang="fr-FR" b="1" dirty="0" smtClean="0">
                <a:solidFill>
                  <a:schemeClr val="bg1"/>
                </a:solidFill>
              </a:rPr>
              <a:t>contrat de transport</a:t>
            </a:r>
            <a:r>
              <a:rPr lang="ar-DZ" b="1" dirty="0" smtClean="0">
                <a:solidFill>
                  <a:schemeClr val="bg1"/>
                </a:solidFill>
              </a:rPr>
              <a:t>)، وبين </a:t>
            </a:r>
            <a:r>
              <a:rPr lang="ar-DZ" b="1" dirty="0" smtClean="0">
                <a:solidFill>
                  <a:srgbClr val="FF0000"/>
                </a:solidFill>
              </a:rPr>
              <a:t>عقد استئجار سفينة </a:t>
            </a:r>
            <a:r>
              <a:rPr lang="ar-DZ" b="1" dirty="0" smtClean="0">
                <a:solidFill>
                  <a:schemeClr val="bg1"/>
                </a:solidFill>
              </a:rPr>
              <a:t>(</a:t>
            </a:r>
            <a:r>
              <a:rPr lang="ar-DZ" b="1" dirty="0" err="1" smtClean="0">
                <a:solidFill>
                  <a:schemeClr val="bg1"/>
                </a:solidFill>
              </a:rPr>
              <a:t>مشارطة</a:t>
            </a:r>
            <a:r>
              <a:rPr lang="ar-DZ" b="1" dirty="0" smtClean="0">
                <a:solidFill>
                  <a:schemeClr val="bg1"/>
                </a:solidFill>
              </a:rPr>
              <a:t> تأجير)</a:t>
            </a:r>
            <a:r>
              <a:rPr lang="fr-FR" b="1" dirty="0" smtClean="0">
                <a:solidFill>
                  <a:schemeClr val="bg1"/>
                </a:solidFill>
              </a:rPr>
              <a:t>contrat d’affrètement </a:t>
            </a:r>
            <a:r>
              <a:rPr lang="ar-DZ" b="1" dirty="0" smtClean="0">
                <a:solidFill>
                  <a:schemeClr val="bg1"/>
                </a:solidFill>
              </a:rPr>
              <a:t>، ويطلق عليه في الإنجليزية </a:t>
            </a:r>
            <a:r>
              <a:rPr lang="fr-FR" b="1" dirty="0" smtClean="0">
                <a:solidFill>
                  <a:schemeClr val="bg1"/>
                </a:solidFill>
              </a:rPr>
              <a:t>Chatter Party</a:t>
            </a:r>
            <a:r>
              <a:rPr lang="ar-DZ" b="1" dirty="0" smtClean="0">
                <a:solidFill>
                  <a:schemeClr val="bg1"/>
                </a:solidFill>
              </a:rPr>
              <a:t>، أو بالفرنسية </a:t>
            </a:r>
            <a:r>
              <a:rPr lang="fr-FR" b="1" dirty="0" smtClean="0">
                <a:solidFill>
                  <a:schemeClr val="bg1"/>
                </a:solidFill>
              </a:rPr>
              <a:t>charte-partie</a:t>
            </a:r>
            <a:r>
              <a:rPr lang="ar-DZ" b="1" dirty="0" smtClean="0">
                <a:solidFill>
                  <a:schemeClr val="bg1"/>
                </a:solidFill>
              </a:rPr>
              <a:t>.</a:t>
            </a:r>
            <a:endParaRPr lang="fr-FR" b="1" dirty="0" smtClean="0">
              <a:solidFill>
                <a:schemeClr val="bg1"/>
              </a:solidFill>
            </a:endParaRPr>
          </a:p>
          <a:p>
            <a:endParaRPr lang="fr-FR" dirty="0"/>
          </a:p>
        </p:txBody>
      </p:sp>
      <p:sp>
        <p:nvSpPr>
          <p:cNvPr id="4" name="Rectangle 3"/>
          <p:cNvSpPr/>
          <p:nvPr/>
        </p:nvSpPr>
        <p:spPr>
          <a:xfrm>
            <a:off x="7772400" y="228600"/>
            <a:ext cx="1313180" cy="584775"/>
          </a:xfrm>
          <a:prstGeom prst="rect">
            <a:avLst/>
          </a:prstGeom>
        </p:spPr>
        <p:txBody>
          <a:bodyPr wrap="none">
            <a:spAutoFit/>
          </a:bodyPr>
          <a:lstStyle/>
          <a:p>
            <a:r>
              <a:rPr lang="ar-DZ" sz="3200" b="1" dirty="0" smtClean="0">
                <a:solidFill>
                  <a:srgbClr val="FF0000"/>
                </a:solidFill>
              </a:rPr>
              <a:t>ملاحظة:</a:t>
            </a:r>
            <a:endParaRPr lang="fr-FR" dirty="0">
              <a:solidFill>
                <a:srgbClr val="FF0000"/>
              </a:solidFill>
            </a:endParaRPr>
          </a:p>
        </p:txBody>
      </p:sp>
      <p:sp>
        <p:nvSpPr>
          <p:cNvPr id="5" name="Espace réservé du contenu 2"/>
          <p:cNvSpPr txBox="1">
            <a:spLocks/>
          </p:cNvSpPr>
          <p:nvPr/>
        </p:nvSpPr>
        <p:spPr>
          <a:xfrm>
            <a:off x="152400" y="3657600"/>
            <a:ext cx="8839200" cy="22860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2800" b="1" i="0" u="none" strike="noStrike" kern="1200" cap="none" spc="0" normalizeH="0" baseline="0" noProof="0" dirty="0" smtClean="0">
                <a:ln>
                  <a:noFill/>
                </a:ln>
                <a:solidFill>
                  <a:schemeClr val="bg1"/>
                </a:solidFill>
                <a:effectLst/>
                <a:uLnTx/>
                <a:uFillTx/>
                <a:latin typeface="+mn-lt"/>
                <a:ea typeface="+mn-ea"/>
                <a:cs typeface="+mn-cs"/>
              </a:rPr>
              <a:t>و</a:t>
            </a:r>
            <a:r>
              <a:rPr kumimoji="0" lang="ar-SA" sz="2800" b="1" i="0" u="none" strike="noStrike" kern="1200" cap="none" spc="0" normalizeH="0" baseline="0" noProof="0" dirty="0" err="1" smtClean="0">
                <a:ln>
                  <a:noFill/>
                </a:ln>
                <a:solidFill>
                  <a:srgbClr val="FF0000"/>
                </a:solidFill>
                <a:effectLst/>
                <a:uLnTx/>
                <a:uFillTx/>
                <a:latin typeface="+mn-lt"/>
                <a:ea typeface="+mn-ea"/>
                <a:cs typeface="+mn-cs"/>
              </a:rPr>
              <a:t>مشارطة</a:t>
            </a:r>
            <a:r>
              <a:rPr kumimoji="0" lang="ar-SA" sz="2800" b="1" i="0" u="none" strike="noStrike" kern="1200" cap="none" spc="0" normalizeH="0" baseline="0" noProof="0" dirty="0" smtClean="0">
                <a:ln>
                  <a:noFill/>
                </a:ln>
                <a:solidFill>
                  <a:srgbClr val="FF0000"/>
                </a:solidFill>
                <a:effectLst/>
                <a:uLnTx/>
                <a:uFillTx/>
                <a:latin typeface="+mn-lt"/>
                <a:ea typeface="+mn-ea"/>
                <a:cs typeface="+mn-cs"/>
              </a:rPr>
              <a:t> التأجير </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هو عقد يلتزم المؤجّر بمقتضاه نظير أجر</a:t>
            </a:r>
            <a:r>
              <a:rPr kumimoji="0" lang="ar-DZ" sz="2800" b="1" i="0" u="none" strike="noStrike" kern="1200" cap="none" spc="0" normalizeH="0" baseline="0" noProof="0" dirty="0" smtClean="0">
                <a:ln>
                  <a:noFill/>
                </a:ln>
                <a:solidFill>
                  <a:schemeClr val="bg1"/>
                </a:solidFill>
                <a:effectLst/>
                <a:uLnTx/>
                <a:uFillTx/>
                <a:latin typeface="+mn-lt"/>
                <a:ea typeface="+mn-ea"/>
                <a:cs typeface="+mn-cs"/>
              </a:rPr>
              <a:t>، </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بأن يضع تحت تصرّف المستأجر سفينة أو جزء منها للقيام برحلة أو رحلات معينة (</a:t>
            </a:r>
            <a:r>
              <a:rPr kumimoji="0" lang="fr-FR" sz="2800" b="1" i="0" u="none" strike="noStrike" kern="1200" cap="none" spc="0" normalizeH="0" baseline="0" noProof="0" dirty="0" smtClean="0">
                <a:ln>
                  <a:noFill/>
                </a:ln>
                <a:solidFill>
                  <a:schemeClr val="bg1"/>
                </a:solidFill>
                <a:effectLst/>
                <a:uLnTx/>
                <a:uFillTx/>
                <a:latin typeface="+mn-lt"/>
                <a:ea typeface="+mn-ea"/>
                <a:cs typeface="+mn-cs"/>
              </a:rPr>
              <a:t>L’affrètement au voyage</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a:t>
            </a:r>
            <a:r>
              <a:rPr lang="ar-DZ" sz="2800" b="1" dirty="0" smtClean="0">
                <a:solidFill>
                  <a:schemeClr val="bg1"/>
                </a:solidFill>
              </a:rPr>
              <a:t>،</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 أو لمدّة محدّدة (</a:t>
            </a:r>
            <a:r>
              <a:rPr kumimoji="0" lang="fr-FR" sz="2800" b="1" i="0" u="none" strike="noStrike" kern="1200" cap="none" spc="0" normalizeH="0" baseline="0" noProof="0" dirty="0" smtClean="0">
                <a:ln>
                  <a:noFill/>
                </a:ln>
                <a:solidFill>
                  <a:schemeClr val="bg1"/>
                </a:solidFill>
                <a:effectLst/>
                <a:uLnTx/>
                <a:uFillTx/>
                <a:latin typeface="+mn-lt"/>
                <a:ea typeface="+mn-ea"/>
                <a:cs typeface="+mn-cs"/>
              </a:rPr>
              <a:t>L’affrètement a temps</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 وقد تكون السفينة بدون طاقم أو طاقم غير مكتمل فيقال سفينة عارية (</a:t>
            </a:r>
            <a:r>
              <a:rPr kumimoji="0" lang="fr-FR" sz="2800" b="1" i="0" u="none" strike="noStrike" kern="1200" cap="none" spc="0" normalizeH="0" baseline="0" noProof="0" dirty="0" smtClean="0">
                <a:ln>
                  <a:noFill/>
                </a:ln>
                <a:solidFill>
                  <a:schemeClr val="bg1"/>
                </a:solidFill>
                <a:effectLst/>
                <a:uLnTx/>
                <a:uFillTx/>
                <a:latin typeface="+mn-lt"/>
                <a:ea typeface="+mn-ea"/>
                <a:cs typeface="+mn-cs"/>
              </a:rPr>
              <a:t>L’affrètement coque nue</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a:t>
            </a:r>
            <a:endParaRPr kumimoji="0" lang="fr-FR" sz="2800" b="1" i="0" u="none" strike="noStrike" kern="1200" cap="none" spc="0" normalizeH="0" baseline="0" noProof="0" dirty="0" smtClean="0">
              <a:ln>
                <a:noFill/>
              </a:ln>
              <a:solidFill>
                <a:schemeClr val="bg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066800"/>
            <a:ext cx="8686800" cy="5638800"/>
          </a:xfrm>
        </p:spPr>
        <p:txBody>
          <a:bodyPr>
            <a:normAutofit fontScale="92500"/>
          </a:bodyPr>
          <a:lstStyle/>
          <a:p>
            <a:pPr marL="0" lvl="0" indent="22225" algn="just" rtl="1">
              <a:buClr>
                <a:srgbClr val="FF0000"/>
              </a:buClr>
              <a:buSzPct val="80000"/>
              <a:buFont typeface="Wingdings" pitchFamily="2" charset="2"/>
              <a:buChar char="ü"/>
            </a:pPr>
            <a:r>
              <a:rPr lang="ar-DZ" b="1" dirty="0" smtClean="0">
                <a:solidFill>
                  <a:schemeClr val="bg1"/>
                </a:solidFill>
              </a:rPr>
              <a:t> </a:t>
            </a:r>
            <a:r>
              <a:rPr lang="ar-SA" b="1" dirty="0" smtClean="0">
                <a:solidFill>
                  <a:schemeClr val="bg1"/>
                </a:solidFill>
              </a:rPr>
              <a:t>اسم كل من </a:t>
            </a:r>
            <a:r>
              <a:rPr lang="ar-DZ" b="1" dirty="0" smtClean="0">
                <a:solidFill>
                  <a:schemeClr val="bg1"/>
                </a:solidFill>
              </a:rPr>
              <a:t>شركة </a:t>
            </a:r>
            <a:r>
              <a:rPr lang="ar-SA" b="1" dirty="0" smtClean="0">
                <a:solidFill>
                  <a:schemeClr val="bg1"/>
                </a:solidFill>
              </a:rPr>
              <a:t>النقل البحري والشاحن والمرسل إليه </a:t>
            </a:r>
            <a:r>
              <a:rPr lang="ar-DZ" b="1" dirty="0" smtClean="0">
                <a:solidFill>
                  <a:schemeClr val="bg1"/>
                </a:solidFill>
              </a:rPr>
              <a:t>و</a:t>
            </a:r>
            <a:r>
              <a:rPr lang="ar-DZ" b="1" dirty="0" smtClean="0">
                <a:solidFill>
                  <a:srgbClr val="FF0000"/>
                </a:solidFill>
              </a:rPr>
              <a:t>طرف</a:t>
            </a:r>
            <a:r>
              <a:rPr lang="ar-DZ" b="1" dirty="0" smtClean="0">
                <a:solidFill>
                  <a:schemeClr val="bg1"/>
                </a:solidFill>
              </a:rPr>
              <a:t> </a:t>
            </a:r>
            <a:r>
              <a:rPr lang="ar-DZ" b="1" dirty="0" smtClean="0">
                <a:solidFill>
                  <a:srgbClr val="FF0000"/>
                </a:solidFill>
              </a:rPr>
              <a:t>الإخطار</a:t>
            </a:r>
            <a:r>
              <a:rPr lang="ar-DZ" b="1" dirty="0" smtClean="0">
                <a:solidFill>
                  <a:schemeClr val="bg1"/>
                </a:solidFill>
              </a:rPr>
              <a:t> </a:t>
            </a:r>
            <a:r>
              <a:rPr lang="ar-SA" b="1" dirty="0" smtClean="0">
                <a:solidFill>
                  <a:schemeClr val="bg1"/>
                </a:solidFill>
              </a:rPr>
              <a:t>وعنوان كل منهم؛ </a:t>
            </a:r>
            <a:endParaRPr lang="fr-FR" b="1" dirty="0" smtClean="0">
              <a:solidFill>
                <a:schemeClr val="bg1"/>
              </a:solidFill>
            </a:endParaRPr>
          </a:p>
          <a:p>
            <a:pPr marL="0" lvl="0" indent="22225" algn="just" rtl="1">
              <a:buClr>
                <a:srgbClr val="FF0000"/>
              </a:buClr>
              <a:buSzPct val="80000"/>
              <a:buFont typeface="Wingdings" pitchFamily="2" charset="2"/>
              <a:buChar char="ü"/>
            </a:pPr>
            <a:r>
              <a:rPr lang="ar-DZ" b="1" dirty="0" smtClean="0">
                <a:solidFill>
                  <a:schemeClr val="bg1"/>
                </a:solidFill>
              </a:rPr>
              <a:t> </a:t>
            </a:r>
            <a:r>
              <a:rPr lang="ar-SA" b="1" dirty="0" smtClean="0">
                <a:solidFill>
                  <a:schemeClr val="bg1"/>
                </a:solidFill>
              </a:rPr>
              <a:t>مينائي الشحن والتفريغّ؛</a:t>
            </a:r>
            <a:endParaRPr lang="ar-DZ" b="1" dirty="0" smtClean="0">
              <a:solidFill>
                <a:schemeClr val="bg1"/>
              </a:solidFill>
            </a:endParaRPr>
          </a:p>
          <a:p>
            <a:pPr marL="0" lvl="0" indent="22225" algn="just" rtl="1">
              <a:buClr>
                <a:srgbClr val="FF0000"/>
              </a:buClr>
              <a:buSzPct val="80000"/>
              <a:buFont typeface="Wingdings" pitchFamily="2" charset="2"/>
              <a:buChar char="ü"/>
            </a:pPr>
            <a:r>
              <a:rPr lang="ar-DZ" b="1" dirty="0" smtClean="0">
                <a:solidFill>
                  <a:schemeClr val="bg1"/>
                </a:solidFill>
              </a:rPr>
              <a:t> </a:t>
            </a:r>
            <a:r>
              <a:rPr lang="ar-SA" b="1" dirty="0" smtClean="0">
                <a:solidFill>
                  <a:schemeClr val="bg1"/>
                </a:solidFill>
              </a:rPr>
              <a:t>اسم السفينة وجنسيتها</a:t>
            </a:r>
            <a:r>
              <a:rPr lang="fr-FR" b="1" dirty="0" smtClean="0">
                <a:solidFill>
                  <a:schemeClr val="bg1"/>
                </a:solidFill>
              </a:rPr>
              <a:t>. </a:t>
            </a:r>
            <a:endParaRPr lang="ar-DZ" b="1" dirty="0" smtClean="0">
              <a:solidFill>
                <a:schemeClr val="bg1"/>
              </a:solidFill>
            </a:endParaRPr>
          </a:p>
          <a:p>
            <a:pPr marL="0" lvl="0" indent="22225" algn="just" rtl="1">
              <a:buClr>
                <a:srgbClr val="FF0000"/>
              </a:buClr>
              <a:buSzPct val="80000"/>
              <a:buFont typeface="Wingdings" pitchFamily="2" charset="2"/>
              <a:buChar char="ü"/>
            </a:pPr>
            <a:r>
              <a:rPr lang="ar-SA" b="1" dirty="0" smtClean="0">
                <a:solidFill>
                  <a:schemeClr val="bg1"/>
                </a:solidFill>
              </a:rPr>
              <a:t> الرقم التسلسلي لسند الشحن وعدد النسخ الصادرة منه؛</a:t>
            </a:r>
            <a:endParaRPr lang="fr-FR" b="1" dirty="0" smtClean="0">
              <a:solidFill>
                <a:schemeClr val="bg1"/>
              </a:solidFill>
            </a:endParaRPr>
          </a:p>
          <a:p>
            <a:pPr marL="0" lvl="0" indent="22225" algn="just" rtl="1">
              <a:buClr>
                <a:srgbClr val="FF0000"/>
              </a:buClr>
              <a:buSzPct val="80000"/>
              <a:buFont typeface="Wingdings" pitchFamily="2" charset="2"/>
              <a:buChar char="ü"/>
            </a:pPr>
            <a:r>
              <a:rPr lang="ar-DZ" b="1" dirty="0" smtClean="0">
                <a:solidFill>
                  <a:schemeClr val="bg1"/>
                </a:solidFill>
              </a:rPr>
              <a:t> </a:t>
            </a:r>
            <a:r>
              <a:rPr lang="ar-SA" b="1" dirty="0" smtClean="0">
                <a:solidFill>
                  <a:schemeClr val="bg1"/>
                </a:solidFill>
              </a:rPr>
              <a:t>صفات البضاعة المشحونة .. عددها ونوعها ، وزنها، حجمها، العلامات المميزة (ماركتها)؛</a:t>
            </a:r>
            <a:endParaRPr lang="fr-FR" b="1" dirty="0" smtClean="0">
              <a:solidFill>
                <a:schemeClr val="bg1"/>
              </a:solidFill>
            </a:endParaRPr>
          </a:p>
          <a:p>
            <a:pPr marL="0" lvl="0" indent="22225" algn="just" rtl="1">
              <a:buClr>
                <a:srgbClr val="FF0000"/>
              </a:buClr>
              <a:buSzPct val="80000"/>
              <a:buFont typeface="Wingdings" pitchFamily="2" charset="2"/>
              <a:buChar char="ü"/>
            </a:pPr>
            <a:r>
              <a:rPr lang="ar-DZ" b="1" dirty="0" smtClean="0">
                <a:solidFill>
                  <a:schemeClr val="bg1"/>
                </a:solidFill>
              </a:rPr>
              <a:t> </a:t>
            </a:r>
            <a:r>
              <a:rPr lang="ar-SA" b="1" dirty="0" smtClean="0">
                <a:solidFill>
                  <a:schemeClr val="bg1"/>
                </a:solidFill>
              </a:rPr>
              <a:t>أجرة النقل </a:t>
            </a:r>
            <a:r>
              <a:rPr lang="ar-DZ" b="1" dirty="0" smtClean="0">
                <a:solidFill>
                  <a:schemeClr val="bg1"/>
                </a:solidFill>
              </a:rPr>
              <a:t>إن </a:t>
            </a:r>
            <a:r>
              <a:rPr lang="ar-SA" b="1" dirty="0" smtClean="0">
                <a:solidFill>
                  <a:schemeClr val="bg1"/>
                </a:solidFill>
              </a:rPr>
              <a:t>كانت مستحقة بكاملها عند الوصول، أو الجزء المستحق منها؛ </a:t>
            </a:r>
            <a:endParaRPr lang="fr-FR" b="1" dirty="0" smtClean="0">
              <a:solidFill>
                <a:schemeClr val="bg1"/>
              </a:solidFill>
            </a:endParaRPr>
          </a:p>
          <a:p>
            <a:pPr marL="0" lvl="0" indent="22225" algn="just" rtl="1">
              <a:buClr>
                <a:srgbClr val="FF0000"/>
              </a:buClr>
              <a:buSzPct val="80000"/>
              <a:buFont typeface="Wingdings" pitchFamily="2" charset="2"/>
              <a:buChar char="ü"/>
            </a:pPr>
            <a:r>
              <a:rPr lang="ar-DZ" b="1" dirty="0" smtClean="0">
                <a:solidFill>
                  <a:schemeClr val="bg1"/>
                </a:solidFill>
              </a:rPr>
              <a:t> </a:t>
            </a:r>
            <a:r>
              <a:rPr lang="ar-SA" b="1" dirty="0" smtClean="0">
                <a:solidFill>
                  <a:schemeClr val="bg1"/>
                </a:solidFill>
              </a:rPr>
              <a:t>مكان إصدار السند وتاريخه، وعدد النسخ التي حررت منه؛</a:t>
            </a:r>
            <a:endParaRPr lang="fr-FR" b="1" dirty="0" smtClean="0">
              <a:solidFill>
                <a:schemeClr val="bg1"/>
              </a:solidFill>
            </a:endParaRPr>
          </a:p>
          <a:p>
            <a:pPr marL="0" lvl="0" indent="22225" algn="just" rtl="1">
              <a:buClr>
                <a:srgbClr val="FF0000"/>
              </a:buClr>
              <a:buSzPct val="80000"/>
              <a:buFont typeface="Wingdings" pitchFamily="2" charset="2"/>
              <a:buChar char="ü"/>
            </a:pPr>
            <a:r>
              <a:rPr lang="ar-DZ" b="1" dirty="0" smtClean="0">
                <a:solidFill>
                  <a:schemeClr val="bg1"/>
                </a:solidFill>
              </a:rPr>
              <a:t> </a:t>
            </a:r>
            <a:r>
              <a:rPr lang="ar-SA" b="1" dirty="0" smtClean="0">
                <a:solidFill>
                  <a:schemeClr val="bg1"/>
                </a:solidFill>
              </a:rPr>
              <a:t>حصول النقل على سطح السفينة أو في باطنها، إذا اشرط الشاحن ذلك؛</a:t>
            </a:r>
            <a:endParaRPr lang="fr-FR" b="1" dirty="0" smtClean="0">
              <a:solidFill>
                <a:schemeClr val="bg1"/>
              </a:solidFill>
            </a:endParaRPr>
          </a:p>
          <a:p>
            <a:pPr marL="0" lvl="0" indent="22225" algn="just" rtl="1">
              <a:buClr>
                <a:srgbClr val="FF0000"/>
              </a:buClr>
              <a:buSzPct val="80000"/>
              <a:buFont typeface="Wingdings" pitchFamily="2" charset="2"/>
              <a:buChar char="ü"/>
            </a:pPr>
            <a:r>
              <a:rPr lang="ar-DZ" b="1" dirty="0" smtClean="0">
                <a:solidFill>
                  <a:schemeClr val="bg1"/>
                </a:solidFill>
              </a:rPr>
              <a:t> </a:t>
            </a:r>
            <a:r>
              <a:rPr lang="ar-SA" b="1" dirty="0" smtClean="0">
                <a:solidFill>
                  <a:schemeClr val="bg1"/>
                </a:solidFill>
              </a:rPr>
              <a:t>التاريخ وتوقيع الناقل البحري أو من </a:t>
            </a:r>
            <a:r>
              <a:rPr lang="ar-SA" b="1" dirty="0" err="1" smtClean="0">
                <a:solidFill>
                  <a:schemeClr val="bg1"/>
                </a:solidFill>
              </a:rPr>
              <a:t>ينوب</a:t>
            </a:r>
            <a:r>
              <a:rPr lang="ar-SA" b="1" dirty="0" smtClean="0">
                <a:solidFill>
                  <a:schemeClr val="bg1"/>
                </a:solidFill>
              </a:rPr>
              <a:t> عنه، ويكون التوقيع بالكتابة أو </a:t>
            </a:r>
            <a:r>
              <a:rPr lang="ar-SA" b="1" dirty="0" err="1" smtClean="0">
                <a:solidFill>
                  <a:schemeClr val="bg1"/>
                </a:solidFill>
              </a:rPr>
              <a:t>بأ</a:t>
            </a:r>
            <a:r>
              <a:rPr lang="ar-DZ" b="1" dirty="0" smtClean="0">
                <a:solidFill>
                  <a:schemeClr val="bg1"/>
                </a:solidFill>
              </a:rPr>
              <a:t>ي</a:t>
            </a:r>
            <a:r>
              <a:rPr lang="ar-SA" b="1" dirty="0" smtClean="0">
                <a:solidFill>
                  <a:schemeClr val="bg1"/>
                </a:solidFill>
              </a:rPr>
              <a:t> وسيلة أخرى تقوم مقامها.</a:t>
            </a:r>
            <a:endParaRPr lang="fr-FR" b="1" dirty="0" smtClean="0">
              <a:solidFill>
                <a:schemeClr val="bg1"/>
              </a:solidFill>
            </a:endParaRPr>
          </a:p>
          <a:p>
            <a:pPr>
              <a:buClr>
                <a:srgbClr val="FF0000"/>
              </a:buClr>
              <a:buSzPct val="80000"/>
            </a:pPr>
            <a:endParaRPr lang="fr-FR" dirty="0"/>
          </a:p>
        </p:txBody>
      </p:sp>
      <p:sp>
        <p:nvSpPr>
          <p:cNvPr id="4" name="Rectangle 3"/>
          <p:cNvSpPr/>
          <p:nvPr/>
        </p:nvSpPr>
        <p:spPr>
          <a:xfrm>
            <a:off x="3048000" y="381000"/>
            <a:ext cx="5748690" cy="646331"/>
          </a:xfrm>
          <a:prstGeom prst="rect">
            <a:avLst/>
          </a:prstGeom>
        </p:spPr>
        <p:txBody>
          <a:bodyPr wrap="none">
            <a:spAutoFit/>
          </a:bodyPr>
          <a:lstStyle/>
          <a:p>
            <a:r>
              <a:rPr lang="ar-DZ" sz="3600" b="1" dirty="0" smtClean="0">
                <a:solidFill>
                  <a:srgbClr val="FF0000"/>
                </a:solidFill>
              </a:rPr>
              <a:t>3. </a:t>
            </a:r>
            <a:r>
              <a:rPr lang="ar-SA" sz="3600" b="1" dirty="0" smtClean="0">
                <a:solidFill>
                  <a:srgbClr val="FF0000"/>
                </a:solidFill>
              </a:rPr>
              <a:t>البيانات التي يتضمنها سند الشحن</a:t>
            </a:r>
            <a:r>
              <a:rPr lang="ar-DZ" sz="3600" b="1" dirty="0" smtClean="0">
                <a:solidFill>
                  <a:srgbClr val="FF0000"/>
                </a:solidFill>
              </a:rPr>
              <a:t>:</a:t>
            </a:r>
            <a:endParaRPr lang="fr-FR" sz="3600" b="1" dirty="0"/>
          </a:p>
        </p:txBody>
      </p:sp>
    </p:spTree>
  </p:cSld>
  <p:clrMapOvr>
    <a:masterClrMapping/>
  </p:clrMapOvr>
  <p:transition>
    <p:blinds/>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1090</TotalTime>
  <Words>4048</Words>
  <Application>Microsoft Office PowerPoint</Application>
  <PresentationFormat>Affichage à l'écran (4:3)</PresentationFormat>
  <Paragraphs>267</Paragraphs>
  <Slides>51</Slides>
  <Notes>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51</vt:i4>
      </vt:variant>
    </vt:vector>
  </HeadingPairs>
  <TitlesOfParts>
    <vt:vector size="53" baseType="lpstr">
      <vt:lpstr>Apex</vt:lpstr>
      <vt:lpstr>Adobe Acrobat Document</vt:lpstr>
      <vt:lpstr>Diapositive 1</vt:lpstr>
      <vt:lpstr>تمهيد:</vt:lpstr>
      <vt:lpstr>أولا- سند (بوليصة) الشحن البحري:  (L/B:Bill of lading) Le connaissement</vt:lpstr>
      <vt:lpstr>Diapositive 4</vt:lpstr>
      <vt:lpstr>Diapositive 5</vt:lpstr>
      <vt:lpstr>Diapositive 6</vt:lpstr>
      <vt:lpstr>Diapositive 7</vt:lpstr>
      <vt:lpstr>Diapositive 8</vt:lpstr>
      <vt:lpstr>Diapositive 9</vt:lpstr>
      <vt:lpstr>Diapositive 10</vt:lpstr>
      <vt:lpstr>Diapositive 11</vt:lpstr>
      <vt:lpstr>Diapositive 12</vt:lpstr>
      <vt:lpstr>5. أشكال سند الشحن: </vt:lpstr>
      <vt:lpstr>Diapositive 14</vt:lpstr>
      <vt:lpstr>الفرق بين سندات الشحن والأوراق التجارية:</vt:lpstr>
      <vt:lpstr>ب. سندات الشحن من حيث التحفظات: </vt:lpstr>
      <vt:lpstr>Diapositive 17</vt:lpstr>
      <vt:lpstr>ملاحظة:</vt:lpstr>
      <vt:lpstr>ج. سندات الشحن من حيث الدلالة على البضاعة:</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Admin</cp:lastModifiedBy>
  <cp:revision>98</cp:revision>
  <dcterms:created xsi:type="dcterms:W3CDTF">2019-10-26T14:36:40Z</dcterms:created>
  <dcterms:modified xsi:type="dcterms:W3CDTF">2021-01-15T11:10:17Z</dcterms:modified>
</cp:coreProperties>
</file>