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77" r:id="rId11"/>
    <p:sldId id="278" r:id="rId12"/>
    <p:sldId id="279" r:id="rId13"/>
    <p:sldId id="265" r:id="rId14"/>
    <p:sldId id="266" r:id="rId15"/>
    <p:sldId id="267" r:id="rId16"/>
    <p:sldId id="275" r:id="rId17"/>
    <p:sldId id="268" r:id="rId18"/>
    <p:sldId id="269" r:id="rId19"/>
    <p:sldId id="270" r:id="rId20"/>
    <p:sldId id="271" r:id="rId21"/>
    <p:sldId id="272" r:id="rId22"/>
    <p:sldId id="273" r:id="rId23"/>
    <p:sldId id="274" r:id="rId24"/>
    <p:sldId id="276"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54" autoAdjust="0"/>
    <p:restoredTop sz="94706" autoAdjust="0"/>
  </p:normalViewPr>
  <p:slideViewPr>
    <p:cSldViewPr>
      <p:cViewPr>
        <p:scale>
          <a:sx n="60" d="100"/>
          <a:sy n="60" d="100"/>
        </p:scale>
        <p:origin x="-1662"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6A1710AE-7F7B-409A-ADA1-386F1D72CE76}" type="datetimeFigureOut">
              <a:rPr lang="fr-FR" smtClean="0"/>
              <a:pPr/>
              <a:t>25/01/2021</a:t>
            </a:fld>
            <a:endParaRPr lang="fr-FR" dirty="0"/>
          </a:p>
        </p:txBody>
      </p:sp>
      <p:sp>
        <p:nvSpPr>
          <p:cNvPr id="19" name="Espace réservé du pied de page 18"/>
          <p:cNvSpPr>
            <a:spLocks noGrp="1"/>
          </p:cNvSpPr>
          <p:nvPr>
            <p:ph type="ftr" sz="quarter" idx="11"/>
          </p:nvPr>
        </p:nvSpPr>
        <p:spPr/>
        <p:txBody>
          <a:bodyPr/>
          <a:lstStyle/>
          <a:p>
            <a:endParaRPr lang="fr-FR" dirty="0"/>
          </a:p>
        </p:txBody>
      </p:sp>
      <p:sp>
        <p:nvSpPr>
          <p:cNvPr id="27" name="Espace réservé du numéro de diapositive 26"/>
          <p:cNvSpPr>
            <a:spLocks noGrp="1"/>
          </p:cNvSpPr>
          <p:nvPr>
            <p:ph type="sldNum" sz="quarter" idx="12"/>
          </p:nvPr>
        </p:nvSpPr>
        <p:spPr/>
        <p:txBody>
          <a:bodyPr/>
          <a:lstStyle/>
          <a:p>
            <a:fld id="{547A499C-908A-4F12-A2F8-D9FBFF4F34D9}"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6A1710AE-7F7B-409A-ADA1-386F1D72CE76}" type="datetimeFigureOut">
              <a:rPr lang="fr-FR" smtClean="0"/>
              <a:pPr/>
              <a:t>25/01/2021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47A499C-908A-4F12-A2F8-D9FBFF4F34D9}"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6A1710AE-7F7B-409A-ADA1-386F1D72CE76}" type="datetimeFigureOut">
              <a:rPr lang="fr-FR" smtClean="0"/>
              <a:pPr/>
              <a:t>25/01/2021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47A499C-908A-4F12-A2F8-D9FBFF4F34D9}"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6A1710AE-7F7B-409A-ADA1-386F1D72CE76}" type="datetimeFigureOut">
              <a:rPr lang="fr-FR" smtClean="0"/>
              <a:pPr/>
              <a:t>25/01/2021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47A499C-908A-4F12-A2F8-D9FBFF4F34D9}"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6A1710AE-7F7B-409A-ADA1-386F1D72CE76}" type="datetimeFigureOut">
              <a:rPr lang="fr-FR" smtClean="0"/>
              <a:pPr/>
              <a:t>25/01/2021</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547A499C-908A-4F12-A2F8-D9FBFF4F34D9}" type="slidenum">
              <a:rPr lang="fr-FR" smtClean="0"/>
              <a:pPr/>
              <a:t>‹N°›</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6A1710AE-7F7B-409A-ADA1-386F1D72CE76}" type="datetimeFigureOut">
              <a:rPr lang="fr-FR" smtClean="0"/>
              <a:pPr/>
              <a:t>25/01/2021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47A499C-908A-4F12-A2F8-D9FBFF4F34D9}"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6A1710AE-7F7B-409A-ADA1-386F1D72CE76}" type="datetimeFigureOut">
              <a:rPr lang="fr-FR" smtClean="0"/>
              <a:pPr/>
              <a:t>25/01/2021</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547A499C-908A-4F12-A2F8-D9FBFF4F34D9}"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6A1710AE-7F7B-409A-ADA1-386F1D72CE76}" type="datetimeFigureOut">
              <a:rPr lang="fr-FR" smtClean="0"/>
              <a:pPr/>
              <a:t>25/01/2021</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547A499C-908A-4F12-A2F8-D9FBFF4F34D9}"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A1710AE-7F7B-409A-ADA1-386F1D72CE76}" type="datetimeFigureOut">
              <a:rPr lang="fr-FR" smtClean="0"/>
              <a:pPr/>
              <a:t>25/01/2021</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547A499C-908A-4F12-A2F8-D9FBFF4F34D9}"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6A1710AE-7F7B-409A-ADA1-386F1D72CE76}" type="datetimeFigureOut">
              <a:rPr lang="fr-FR" smtClean="0"/>
              <a:pPr/>
              <a:t>25/01/2021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547A499C-908A-4F12-A2F8-D9FBFF4F34D9}"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5" name="Espace réservé de la date 4"/>
          <p:cNvSpPr>
            <a:spLocks noGrp="1"/>
          </p:cNvSpPr>
          <p:nvPr>
            <p:ph type="dt" sz="half" idx="10"/>
          </p:nvPr>
        </p:nvSpPr>
        <p:spPr/>
        <p:txBody>
          <a:bodyPr/>
          <a:lstStyle/>
          <a:p>
            <a:fld id="{6A1710AE-7F7B-409A-ADA1-386F1D72CE76}" type="datetimeFigureOut">
              <a:rPr lang="fr-FR" smtClean="0"/>
              <a:pPr/>
              <a:t>25/01/2021</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8077200" y="6356350"/>
            <a:ext cx="609600" cy="365125"/>
          </a:xfrm>
        </p:spPr>
        <p:txBody>
          <a:bodyPr/>
          <a:lstStyle/>
          <a:p>
            <a:fld id="{547A499C-908A-4F12-A2F8-D9FBFF4F34D9}" type="slidenum">
              <a:rPr lang="fr-FR" smtClean="0"/>
              <a:pPr/>
              <a:t>‹N°›</a:t>
            </a:fld>
            <a:endParaRPr lang="fr-FR" dirty="0"/>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dirty="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1710AE-7F7B-409A-ADA1-386F1D72CE76}" type="datetimeFigureOut">
              <a:rPr lang="fr-FR" smtClean="0"/>
              <a:pPr/>
              <a:t>25/01/2021</a:t>
            </a:fld>
            <a:endParaRPr lang="fr-FR" dirty="0"/>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dirty="0"/>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47A499C-908A-4F12-A2F8-D9FBFF4F34D9}" type="slidenum">
              <a:rPr lang="fr-FR" smtClean="0"/>
              <a:pPr/>
              <a:t>‹N°›</a:t>
            </a:fld>
            <a:endParaRPr lang="fr-FR" dirty="0"/>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LAH\Desktop\shutterstock_137023622_powerlines_energy_16x9.jpg"/>
          <p:cNvPicPr>
            <a:picLocks noChangeAspect="1" noChangeArrowheads="1"/>
          </p:cNvPicPr>
          <p:nvPr/>
        </p:nvPicPr>
        <p:blipFill>
          <a:blip r:embed="rId2"/>
          <a:srcRect/>
          <a:stretch>
            <a:fillRect/>
          </a:stretch>
        </p:blipFill>
        <p:spPr bwMode="auto">
          <a:xfrm>
            <a:off x="6885" y="0"/>
            <a:ext cx="9137115" cy="6858000"/>
          </a:xfrm>
          <a:prstGeom prst="rect">
            <a:avLst/>
          </a:prstGeom>
          <a:ln>
            <a:noFill/>
          </a:ln>
          <a:effectLst>
            <a:softEdge rad="112500"/>
          </a:effectLst>
        </p:spPr>
      </p:pic>
      <p:sp>
        <p:nvSpPr>
          <p:cNvPr id="2" name="Titre 1"/>
          <p:cNvSpPr>
            <a:spLocks noGrp="1"/>
          </p:cNvSpPr>
          <p:nvPr>
            <p:ph type="ctrTitle"/>
          </p:nvPr>
        </p:nvSpPr>
        <p:spPr>
          <a:xfrm>
            <a:off x="714348" y="428604"/>
            <a:ext cx="7772400" cy="571504"/>
          </a:xfrm>
        </p:spPr>
        <p:txBody>
          <a:bodyPr>
            <a:normAutofit fontScale="90000"/>
          </a:bodyPr>
          <a:lstStyle/>
          <a:p>
            <a:pPr algn="ctr"/>
            <a:r>
              <a:rPr lang="fr-FR" sz="2400" b="1" dirty="0">
                <a:solidFill>
                  <a:schemeClr val="bg1"/>
                </a:solidFill>
              </a:rPr>
              <a:t>république algérienne démocratique et populaire</a:t>
            </a:r>
            <a:br>
              <a:rPr lang="fr-FR" sz="2400" b="1" dirty="0">
                <a:solidFill>
                  <a:schemeClr val="bg1"/>
                </a:solidFill>
              </a:rPr>
            </a:br>
            <a:endParaRPr lang="fr-FR" sz="2400" b="1" dirty="0">
              <a:solidFill>
                <a:schemeClr val="bg1"/>
              </a:solidFill>
            </a:endParaRPr>
          </a:p>
        </p:txBody>
      </p:sp>
      <p:sp>
        <p:nvSpPr>
          <p:cNvPr id="3" name="Sous-titre 2"/>
          <p:cNvSpPr>
            <a:spLocks noGrp="1"/>
          </p:cNvSpPr>
          <p:nvPr>
            <p:ph type="subTitle" idx="1"/>
          </p:nvPr>
        </p:nvSpPr>
        <p:spPr>
          <a:xfrm>
            <a:off x="1000100" y="2928934"/>
            <a:ext cx="7258056" cy="1643074"/>
          </a:xfrm>
        </p:spPr>
        <p:txBody>
          <a:bodyPr>
            <a:normAutofit fontScale="92500" lnSpcReduction="10000"/>
          </a:bodyPr>
          <a:lstStyle/>
          <a:p>
            <a:pPr algn="ctr"/>
            <a:r>
              <a:rPr lang="fr-FR" sz="4000" b="1" dirty="0">
                <a:solidFill>
                  <a:schemeClr val="bg1"/>
                </a:solidFill>
                <a:effectLst>
                  <a:outerShdw blurRad="38100" dist="38100" dir="2700000" algn="tl">
                    <a:srgbClr val="000000">
                      <a:alpha val="43137"/>
                    </a:srgbClr>
                  </a:outerShdw>
                </a:effectLst>
              </a:rPr>
              <a:t>Thème : Concept d’interconnexion avec les réseaux classiques</a:t>
            </a:r>
          </a:p>
          <a:p>
            <a:endParaRPr lang="fr-FR" dirty="0">
              <a:solidFill>
                <a:schemeClr val="tx1"/>
              </a:solidFill>
            </a:endParaRPr>
          </a:p>
        </p:txBody>
      </p:sp>
      <p:sp>
        <p:nvSpPr>
          <p:cNvPr id="5" name="Sous-titre 2"/>
          <p:cNvSpPr txBox="1">
            <a:spLocks/>
          </p:cNvSpPr>
          <p:nvPr/>
        </p:nvSpPr>
        <p:spPr>
          <a:xfrm>
            <a:off x="785786" y="928670"/>
            <a:ext cx="7715304" cy="1928826"/>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200" b="1" i="0" u="none" strike="noStrike" kern="1200" cap="none" spc="0" normalizeH="0" baseline="0" noProof="0" dirty="0">
                <a:ln>
                  <a:noFill/>
                </a:ln>
                <a:solidFill>
                  <a:schemeClr val="bg1"/>
                </a:solidFill>
                <a:effectLst/>
                <a:uLnTx/>
                <a:uFillTx/>
                <a:latin typeface="+mn-lt"/>
                <a:ea typeface="+mn-ea"/>
                <a:cs typeface="+mn-cs"/>
              </a:rPr>
              <a:t>Université Mohamed Khaider</a:t>
            </a:r>
            <a:r>
              <a:rPr kumimoji="0" lang="fr-FR" sz="1200" b="1" i="0" u="none" strike="noStrike" kern="1200" cap="none" spc="0" normalizeH="0" noProof="0" dirty="0">
                <a:ln>
                  <a:noFill/>
                </a:ln>
                <a:solidFill>
                  <a:schemeClr val="bg1"/>
                </a:solidFill>
                <a:effectLst/>
                <a:uLnTx/>
                <a:uFillTx/>
                <a:latin typeface="+mn-lt"/>
                <a:ea typeface="+mn-ea"/>
                <a:cs typeface="+mn-cs"/>
              </a:rPr>
              <a:t> Biskra</a:t>
            </a:r>
            <a:endParaRPr kumimoji="0" lang="fr-FR" sz="1200" b="1" i="0" u="none" strike="noStrike" kern="1200" cap="none" spc="0" normalizeH="0" baseline="0" noProof="0" dirty="0">
              <a:ln>
                <a:noFill/>
              </a:ln>
              <a:solidFill>
                <a:schemeClr val="bg1"/>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sz="1200" b="1" i="0" u="none" strike="noStrike" kern="1200" cap="none" spc="0" normalizeH="0" baseline="0" noProof="0" dirty="0">
                <a:ln>
                  <a:noFill/>
                </a:ln>
                <a:solidFill>
                  <a:schemeClr val="bg1"/>
                </a:solidFill>
                <a:effectLst/>
                <a:uLnTx/>
                <a:uFillTx/>
                <a:latin typeface="+mn-lt"/>
                <a:ea typeface="+mn-ea"/>
                <a:cs typeface="+mn-cs"/>
              </a:rPr>
              <a:t>Département de Génie électrique</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fr-FR" sz="1200" b="1" dirty="0">
                <a:solidFill>
                  <a:schemeClr val="bg1"/>
                </a:solidFill>
              </a:rPr>
              <a:t>Spécialité : E.R. Photovoltaïque</a:t>
            </a:r>
            <a:endParaRPr kumimoji="0" lang="fr-FR" sz="1200" b="1" i="0" u="none" strike="noStrike" kern="1200" cap="none" spc="0" normalizeH="0" baseline="0" noProof="0" dirty="0">
              <a:ln>
                <a:noFill/>
              </a:ln>
              <a:solidFill>
                <a:schemeClr val="bg1"/>
              </a:solidFill>
              <a:effectLst/>
              <a:uLnTx/>
              <a:uFillTx/>
              <a:latin typeface="+mn-lt"/>
              <a:ea typeface="+mn-ea"/>
              <a:cs typeface="+mn-cs"/>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fr-FR" sz="1200" b="1" dirty="0">
                <a:solidFill>
                  <a:schemeClr val="bg1"/>
                </a:solidFill>
              </a:rPr>
              <a:t>Niveau :  Master 2</a:t>
            </a:r>
            <a:endParaRPr kumimoji="0" lang="fr-FR" sz="1200" b="1" i="0" u="none" strike="noStrike" kern="1200" cap="none" spc="0" normalizeH="0" baseline="0" noProof="0" dirty="0">
              <a:ln>
                <a:noFill/>
              </a:ln>
              <a:solidFill>
                <a:schemeClr val="bg1"/>
              </a:solidFill>
              <a:effectLst/>
              <a:uLnTx/>
              <a:uFillTx/>
              <a:latin typeface="+mn-lt"/>
              <a:ea typeface="+mn-ea"/>
              <a:cs typeface="+mn-cs"/>
            </a:endParaRPr>
          </a:p>
        </p:txBody>
      </p:sp>
      <p:pic>
        <p:nvPicPr>
          <p:cNvPr id="1027" name="Picture 3" descr="C:\Users\SALAH\Desktop\logo-univ2.png"/>
          <p:cNvPicPr>
            <a:picLocks noChangeAspect="1" noChangeArrowheads="1"/>
          </p:cNvPicPr>
          <p:nvPr/>
        </p:nvPicPr>
        <p:blipFill>
          <a:blip r:embed="rId3" cstate="print"/>
          <a:srcRect/>
          <a:stretch>
            <a:fillRect/>
          </a:stretch>
        </p:blipFill>
        <p:spPr bwMode="auto">
          <a:xfrm>
            <a:off x="4000496" y="1714488"/>
            <a:ext cx="857256" cy="85725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E3922671-AD68-4A33-83B7-568DE05E48F4}"/>
              </a:ext>
            </a:extLst>
          </p:cNvPr>
          <p:cNvSpPr>
            <a:spLocks noGrp="1"/>
          </p:cNvSpPr>
          <p:nvPr>
            <p:ph idx="1"/>
          </p:nvPr>
        </p:nvSpPr>
        <p:spPr>
          <a:xfrm>
            <a:off x="0" y="0"/>
            <a:ext cx="9144000" cy="6858000"/>
          </a:xfrm>
        </p:spPr>
        <p:txBody>
          <a:bodyPr>
            <a:normAutofit lnSpcReduction="10000"/>
          </a:bodyPr>
          <a:lstStyle/>
          <a:p>
            <a:r>
              <a:rPr lang="fr-FR" b="1" i="1" dirty="0"/>
              <a:t>  le choix  de site d’implantation d’une centrale il dépend a savoir le type du central mais la plupart des conditions et des normes sont les même   :</a:t>
            </a:r>
            <a:endParaRPr lang="en-US" b="1" i="1" dirty="0"/>
          </a:p>
          <a:p>
            <a:r>
              <a:rPr lang="fr-FR" dirty="0"/>
              <a:t>  Les terres ayant une densité de population supérieure à 500 habitants par mile carré (1.6 km).</a:t>
            </a:r>
            <a:endParaRPr lang="en-US" dirty="0"/>
          </a:p>
          <a:p>
            <a:r>
              <a:rPr lang="fr-FR" dirty="0"/>
              <a:t>   Les terres où l'accélération maximale du sol due au séisme d'arrêt en toute sécurité (plus de 2% de probabilité sur une période de retour de 50 ans). (</a:t>
            </a:r>
            <a:r>
              <a:rPr lang="fr-FR" dirty="0" err="1"/>
              <a:t>nuc</a:t>
            </a:r>
            <a:r>
              <a:rPr lang="fr-FR" dirty="0"/>
              <a:t>)</a:t>
            </a:r>
            <a:endParaRPr lang="en-US" dirty="0"/>
          </a:p>
          <a:p>
            <a:r>
              <a:rPr lang="fr-FR" dirty="0"/>
              <a:t>   Les terres trop proches des lignes de faille identifiées sont exclue.</a:t>
            </a:r>
            <a:endParaRPr lang="en-US" dirty="0"/>
          </a:p>
          <a:p>
            <a:r>
              <a:rPr lang="fr-FR" dirty="0"/>
              <a:t> Les terres protégées (parcs nationaux, zones historiques, refuges fauniques, par exemple) sont exclues.</a:t>
            </a:r>
          </a:p>
          <a:p>
            <a:r>
              <a:rPr lang="fr-FR" dirty="0"/>
              <a:t>  Les terrains avec une pente supérieure à 12% (~ 7 °) sont exclus.</a:t>
            </a:r>
            <a:endParaRPr lang="en-US" dirty="0"/>
          </a:p>
          <a:p>
            <a:r>
              <a:rPr lang="fr-FR" dirty="0"/>
              <a:t>   Les terres présentant un risque de glissement de terrain modéré ou élevé sont exclues.</a:t>
            </a:r>
            <a:endParaRPr lang="en-US" dirty="0"/>
          </a:p>
          <a:p>
            <a:endParaRPr lang="en-US" dirty="0"/>
          </a:p>
        </p:txBody>
      </p:sp>
    </p:spTree>
    <p:extLst>
      <p:ext uri="{BB962C8B-B14F-4D97-AF65-F5344CB8AC3E}">
        <p14:creationId xmlns:p14="http://schemas.microsoft.com/office/powerpoint/2010/main" xmlns="" val="104606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F69B519B-00A9-43AA-81A6-96161C9AAB12}"/>
              </a:ext>
            </a:extLst>
          </p:cNvPr>
          <p:cNvSpPr>
            <a:spLocks noGrp="1"/>
          </p:cNvSpPr>
          <p:nvPr>
            <p:ph idx="1"/>
          </p:nvPr>
        </p:nvSpPr>
        <p:spPr>
          <a:xfrm>
            <a:off x="0" y="0"/>
            <a:ext cx="9144000" cy="6858000"/>
          </a:xfrm>
        </p:spPr>
        <p:txBody>
          <a:bodyPr>
            <a:normAutofit/>
          </a:bodyPr>
          <a:lstStyle/>
          <a:p>
            <a:r>
              <a:rPr lang="fr-FR" dirty="0"/>
              <a:t> Les zones humides et les eaux libres sont exclues. (</a:t>
            </a:r>
            <a:r>
              <a:rPr lang="fr-FR" dirty="0" err="1"/>
              <a:t>nuc</a:t>
            </a:r>
            <a:r>
              <a:rPr lang="fr-FR" dirty="0"/>
              <a:t>)</a:t>
            </a:r>
            <a:endParaRPr lang="en-US" dirty="0"/>
          </a:p>
          <a:p>
            <a:r>
              <a:rPr lang="fr-FR" dirty="0"/>
              <a:t> Les terres situées dans une plaine inondable de 100 ans sont exclues.</a:t>
            </a:r>
            <a:endParaRPr lang="en-US" dirty="0"/>
          </a:p>
          <a:p>
            <a:r>
              <a:rPr lang="fr-FR" dirty="0"/>
              <a:t>   Les terres situées à plus de 20 miles (30 km) des sources d'appoint en eau de refroidissement d'au moins 200 000 </a:t>
            </a:r>
            <a:r>
              <a:rPr lang="fr-FR" dirty="0" err="1"/>
              <a:t>gpm</a:t>
            </a:r>
            <a:r>
              <a:rPr lang="fr-FR" dirty="0"/>
              <a:t> sont exclues pour les applications dans les grandes installations de réacteurs.</a:t>
            </a:r>
            <a:endParaRPr lang="en-US" dirty="0"/>
          </a:p>
          <a:p>
            <a:r>
              <a:rPr lang="fr-FR" dirty="0"/>
              <a:t>   Les terrains situés à proximité d'installations dangereuses sont évités.</a:t>
            </a:r>
            <a:endParaRPr lang="en-US" dirty="0"/>
          </a:p>
          <a:p>
            <a:r>
              <a:rPr lang="fr-FR" dirty="0" smtClean="0"/>
              <a:t> </a:t>
            </a:r>
            <a:r>
              <a:rPr lang="fr-FR" dirty="0"/>
              <a:t>Les terres non conformes aux normes de pollution de l'air de l'EPA basées sur des données de non-réalisation sont évitées.</a:t>
            </a:r>
            <a:endParaRPr lang="en-US" dirty="0"/>
          </a:p>
          <a:p>
            <a:r>
              <a:rPr lang="fr-FR" dirty="0"/>
              <a:t>   </a:t>
            </a:r>
            <a:r>
              <a:rPr lang="fr-FR" dirty="0" smtClean="0"/>
              <a:t>Les </a:t>
            </a:r>
            <a:r>
              <a:rPr lang="fr-FR" dirty="0"/>
              <a:t>pipelines de carbone devraient éviter de traverser les lignes de faille, les pentes supérieures à 12% et les terrains protégés.</a:t>
            </a:r>
            <a:endParaRPr lang="en-US" dirty="0"/>
          </a:p>
          <a:p>
            <a:pPr marL="0" indent="0">
              <a:buNone/>
            </a:pPr>
            <a:endParaRPr lang="en-US" dirty="0"/>
          </a:p>
        </p:txBody>
      </p:sp>
    </p:spTree>
    <p:extLst>
      <p:ext uri="{BB962C8B-B14F-4D97-AF65-F5344CB8AC3E}">
        <p14:creationId xmlns:p14="http://schemas.microsoft.com/office/powerpoint/2010/main" xmlns="" val="865264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9045F270-F70C-4C6B-86BB-573A1E58C669}"/>
              </a:ext>
            </a:extLst>
          </p:cNvPr>
          <p:cNvSpPr>
            <a:spLocks noGrp="1"/>
          </p:cNvSpPr>
          <p:nvPr>
            <p:ph idx="1"/>
          </p:nvPr>
        </p:nvSpPr>
        <p:spPr>
          <a:xfrm>
            <a:off x="0" y="0"/>
            <a:ext cx="9144000" cy="6858000"/>
          </a:xfrm>
        </p:spPr>
        <p:txBody>
          <a:bodyPr/>
          <a:lstStyle/>
          <a:p>
            <a:r>
              <a:rPr lang="fr-FR" b="1" i="1" dirty="0"/>
              <a:t>Pour les centrales solaires :</a:t>
            </a:r>
            <a:endParaRPr lang="en-US" b="1" i="1" dirty="0"/>
          </a:p>
          <a:p>
            <a:endParaRPr lang="fr-FR" dirty="0"/>
          </a:p>
          <a:p>
            <a:r>
              <a:rPr lang="fr-FR" dirty="0"/>
              <a:t> Les terres situées à plus de 20 miles (20 miles) de sources d'appoint en eau de refroidissement avec au moins 15 000 </a:t>
            </a:r>
            <a:r>
              <a:rPr lang="fr-FR" dirty="0" err="1"/>
              <a:t>gpm</a:t>
            </a:r>
            <a:r>
              <a:rPr lang="fr-FR" dirty="0"/>
              <a:t> sont exclues pour les applications de centrales thermoélectriques.</a:t>
            </a:r>
            <a:endParaRPr lang="en-US" dirty="0"/>
          </a:p>
          <a:p>
            <a:r>
              <a:rPr lang="fr-FR" dirty="0"/>
              <a:t>  Aucune restriction d’eau de refroidissement n’est imposée pour les applications d’installation PV.</a:t>
            </a:r>
            <a:endParaRPr lang="en-US" dirty="0"/>
          </a:p>
          <a:p>
            <a:r>
              <a:rPr lang="fr-FR" dirty="0"/>
              <a:t> Les terres soumises à une irradiation solaire normale directe inférieure à 5 kilowattheures / m2 par jour sont évitées.</a:t>
            </a:r>
            <a:endParaRPr lang="en-US" dirty="0"/>
          </a:p>
        </p:txBody>
      </p:sp>
    </p:spTree>
    <p:extLst>
      <p:ext uri="{BB962C8B-B14F-4D97-AF65-F5344CB8AC3E}">
        <p14:creationId xmlns:p14="http://schemas.microsoft.com/office/powerpoint/2010/main" xmlns="" val="3863983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dirty="0"/>
              <a:t>Méthodes de synchronisation:</a:t>
            </a:r>
          </a:p>
        </p:txBody>
      </p:sp>
      <p:sp>
        <p:nvSpPr>
          <p:cNvPr id="3" name="Espace réservé du contenu 2"/>
          <p:cNvSpPr>
            <a:spLocks noGrp="1"/>
          </p:cNvSpPr>
          <p:nvPr>
            <p:ph idx="1"/>
          </p:nvPr>
        </p:nvSpPr>
        <p:spPr>
          <a:xfrm>
            <a:off x="500034" y="1428736"/>
            <a:ext cx="8229600" cy="4389120"/>
          </a:xfrm>
        </p:spPr>
        <p:txBody>
          <a:bodyPr>
            <a:normAutofit lnSpcReduction="10000"/>
          </a:bodyPr>
          <a:lstStyle/>
          <a:p>
            <a:r>
              <a:rPr lang="fr-FR" dirty="0"/>
              <a:t>Préalablement au couplage réseau, la production décentralisée doit être mise en route avec une fréquence de rotation aussi proche possible que celle du réseau (f = 50 Hz) et une tension entre deux phases de la machine qui ait une valeur voisine de la tension entre deux phases du réseau.</a:t>
            </a:r>
            <a:br>
              <a:rPr lang="fr-FR" dirty="0"/>
            </a:br>
            <a:r>
              <a:rPr lang="fr-FR" dirty="0"/>
              <a:t>Les conditions de couplage de l’alternateur sur le réseau doivent être impérativement respectées. Sans le respect des conditions de couplage, la destruction de l’alternateur est presque inéluctable.</a:t>
            </a:r>
            <a:br>
              <a:rPr lang="fr-FR" dirty="0"/>
            </a:br>
            <a:r>
              <a:rPr lang="fr-FR" dirty="0"/>
              <a:t>Les conditions sont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824558"/>
          </a:xfrm>
        </p:spPr>
        <p:txBody>
          <a:bodyPr/>
          <a:lstStyle/>
          <a:p>
            <a:r>
              <a:rPr lang="fr-FR" b="1" u="sng" dirty="0">
                <a:effectLst>
                  <a:outerShdw blurRad="38100" dist="38100" dir="2700000" algn="tl">
                    <a:srgbClr val="000000">
                      <a:alpha val="43137"/>
                    </a:srgbClr>
                  </a:outerShdw>
                </a:effectLst>
              </a:rPr>
              <a:t>1 - La fréquence:</a:t>
            </a:r>
          </a:p>
          <a:p>
            <a:pPr>
              <a:lnSpc>
                <a:spcPct val="200000"/>
              </a:lnSpc>
            </a:pPr>
            <a:r>
              <a:rPr lang="fr-FR" dirty="0"/>
              <a:t>La fréquence de l’alternateur est la même que celle du réseau (ω ~ ω’). Une non-concordance des fréquences peut provoquer des retours de puissance de la part du réseau ou des couplages en opposition de phases. Et pour synchroniser la fréquence on utilise des différents convertisseurs.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229600" cy="1632798"/>
          </a:xfrm>
        </p:spPr>
        <p:txBody>
          <a:bodyPr>
            <a:noAutofit/>
          </a:bodyPr>
          <a:lstStyle/>
          <a:p>
            <a:r>
              <a:rPr lang="fr-FR" sz="3200" b="1" dirty="0">
                <a:solidFill>
                  <a:schemeClr val="tx1">
                    <a:lumMod val="95000"/>
                    <a:lumOff val="5000"/>
                  </a:schemeClr>
                </a:solidFill>
                <a:effectLst>
                  <a:outerShdw blurRad="38100" dist="38100" dir="2700000" algn="tl">
                    <a:srgbClr val="000000">
                      <a:alpha val="43137"/>
                    </a:srgbClr>
                  </a:outerShdw>
                </a:effectLst>
              </a:rPr>
              <a:t>Il y a plusieurs méthodes pour détecter si la fréquence des centrales interconnecter est différent  du réseau électrique :</a:t>
            </a:r>
          </a:p>
        </p:txBody>
      </p:sp>
      <p:sp>
        <p:nvSpPr>
          <p:cNvPr id="3" name="Espace réservé du contenu 2"/>
          <p:cNvSpPr>
            <a:spLocks noGrp="1"/>
          </p:cNvSpPr>
          <p:nvPr>
            <p:ph idx="1"/>
          </p:nvPr>
        </p:nvSpPr>
        <p:spPr/>
        <p:txBody>
          <a:bodyPr/>
          <a:lstStyle/>
          <a:p>
            <a:r>
              <a:rPr lang="fr-FR" b="1" u="sng" dirty="0">
                <a:effectLst>
                  <a:outerShdw blurRad="38100" dist="38100" dir="2700000" algn="tl">
                    <a:srgbClr val="000000">
                      <a:alpha val="43137"/>
                    </a:srgbClr>
                  </a:outerShdw>
                </a:effectLst>
              </a:rPr>
              <a:t>Synchronoscope :</a:t>
            </a:r>
          </a:p>
          <a:p>
            <a:r>
              <a:rPr lang="fr-FR" sz="2000" dirty="0"/>
              <a:t>La partie gauche du cadran : il faut augmenter la vitesse de l’alternateur.</a:t>
            </a:r>
          </a:p>
          <a:p>
            <a:r>
              <a:rPr lang="fr-FR" sz="2000" dirty="0"/>
              <a:t>La partie droite du cadran : il faut réduire la vitesse de l’alternateur.</a:t>
            </a:r>
          </a:p>
          <a:p>
            <a:pPr>
              <a:buNone/>
            </a:pPr>
            <a:endParaRPr lang="fr-FR" dirty="0"/>
          </a:p>
        </p:txBody>
      </p:sp>
      <p:pic>
        <p:nvPicPr>
          <p:cNvPr id="1027" name="Picture 3" descr="C:\Users\SALAH\Desktop\cogen_synchronisation_04.png"/>
          <p:cNvPicPr>
            <a:picLocks noChangeAspect="1" noChangeArrowheads="1"/>
          </p:cNvPicPr>
          <p:nvPr/>
        </p:nvPicPr>
        <p:blipFill>
          <a:blip r:embed="rId2"/>
          <a:srcRect/>
          <a:stretch>
            <a:fillRect/>
          </a:stretch>
        </p:blipFill>
        <p:spPr bwMode="auto">
          <a:xfrm>
            <a:off x="2714612" y="3616772"/>
            <a:ext cx="3151194" cy="324122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28670"/>
            <a:ext cx="8229600" cy="5395930"/>
          </a:xfrm>
        </p:spPr>
        <p:txBody>
          <a:bodyPr/>
          <a:lstStyle/>
          <a:p>
            <a:r>
              <a:rPr lang="fr-FR" b="1" dirty="0">
                <a:effectLst>
                  <a:outerShdw blurRad="38100" dist="38100" dir="2700000" algn="tl">
                    <a:srgbClr val="000000">
                      <a:alpha val="43137"/>
                    </a:srgbClr>
                  </a:outerShdw>
                </a:effectLst>
              </a:rPr>
              <a:t>Le fréquencemètre</a:t>
            </a:r>
          </a:p>
          <a:p>
            <a:r>
              <a:rPr lang="fr-FR" dirty="0"/>
              <a:t>Des fréquencemètres branchés au niveau du réseau et du circuit de l’alternateur permettent de comparer si les fréquences sont proches.</a:t>
            </a:r>
          </a:p>
          <a:p>
            <a:pPr>
              <a:buNone/>
            </a:pPr>
            <a:endParaRPr lang="fr-FR" dirty="0"/>
          </a:p>
        </p:txBody>
      </p:sp>
      <p:pic>
        <p:nvPicPr>
          <p:cNvPr id="8194" name="Picture 2" descr="C:\Users\SALAH\Desktop\cogen_synchronisation_06.png"/>
          <p:cNvPicPr>
            <a:picLocks noChangeAspect="1" noChangeArrowheads="1"/>
          </p:cNvPicPr>
          <p:nvPr/>
        </p:nvPicPr>
        <p:blipFill>
          <a:blip r:embed="rId2"/>
          <a:srcRect/>
          <a:stretch>
            <a:fillRect/>
          </a:stretch>
        </p:blipFill>
        <p:spPr bwMode="auto">
          <a:xfrm>
            <a:off x="2857488" y="2643182"/>
            <a:ext cx="3786214" cy="382948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0034" y="214290"/>
            <a:ext cx="8229600" cy="4817748"/>
          </a:xfrm>
        </p:spPr>
        <p:txBody>
          <a:bodyPr>
            <a:normAutofit/>
          </a:bodyPr>
          <a:lstStyle/>
          <a:p>
            <a:r>
              <a:rPr lang="fr-FR" sz="2000" dirty="0"/>
              <a:t>Pour  synchroniser les fréquences en doit utiliser l’électronique de puissance à partir des convertisseurs dans les postes des interconnexions:</a:t>
            </a:r>
          </a:p>
          <a:p>
            <a:r>
              <a:rPr lang="fr-FR" sz="1800" dirty="0"/>
              <a:t>Exemple:  </a:t>
            </a:r>
            <a:r>
              <a:rPr lang="fr-FR" sz="1800" b="1" dirty="0"/>
              <a:t>Un centrale de production électrique avec une fréquence de </a:t>
            </a:r>
            <a:r>
              <a:rPr lang="fr-FR" sz="2800" b="1" dirty="0"/>
              <a:t>40Hz</a:t>
            </a:r>
          </a:p>
        </p:txBody>
      </p:sp>
      <p:pic>
        <p:nvPicPr>
          <p:cNvPr id="2050" name="Picture 2" descr="C:\Users\SALAH\Desktop\Capture.PNG"/>
          <p:cNvPicPr>
            <a:picLocks noChangeAspect="1" noChangeArrowheads="1"/>
          </p:cNvPicPr>
          <p:nvPr/>
        </p:nvPicPr>
        <p:blipFill>
          <a:blip r:embed="rId2"/>
          <a:srcRect/>
          <a:stretch>
            <a:fillRect/>
          </a:stretch>
        </p:blipFill>
        <p:spPr bwMode="auto">
          <a:xfrm>
            <a:off x="714348" y="1988840"/>
            <a:ext cx="7715304" cy="493320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895996"/>
          </a:xfrm>
        </p:spPr>
        <p:txBody>
          <a:bodyPr/>
          <a:lstStyle/>
          <a:p>
            <a:r>
              <a:rPr lang="fr-FR" dirty="0"/>
              <a:t>Courbe de tension de source(Centrale de production) avec une fréquence </a:t>
            </a:r>
            <a:r>
              <a:rPr lang="fr-FR" b="1" dirty="0">
                <a:effectLst>
                  <a:outerShdw blurRad="38100" dist="38100" dir="2700000" algn="tl">
                    <a:srgbClr val="000000">
                      <a:alpha val="43137"/>
                    </a:srgbClr>
                  </a:outerShdw>
                </a:effectLst>
              </a:rPr>
              <a:t>F=40 Hz </a:t>
            </a:r>
            <a:r>
              <a:rPr lang="fr-FR" dirty="0"/>
              <a:t>ainsi que </a:t>
            </a:r>
            <a:r>
              <a:rPr lang="fr-FR" b="1" dirty="0">
                <a:effectLst>
                  <a:outerShdw blurRad="38100" dist="38100" dir="2700000" algn="tl">
                    <a:srgbClr val="000000">
                      <a:alpha val="43137"/>
                    </a:srgbClr>
                  </a:outerShdw>
                </a:effectLst>
              </a:rPr>
              <a:t>T=0.025 s</a:t>
            </a:r>
          </a:p>
        </p:txBody>
      </p:sp>
      <p:pic>
        <p:nvPicPr>
          <p:cNvPr id="3074" name="Picture 2" descr="C:\Users\SALAH\Desktop\Capture.PNG"/>
          <p:cNvPicPr>
            <a:picLocks noChangeAspect="1" noChangeArrowheads="1"/>
          </p:cNvPicPr>
          <p:nvPr/>
        </p:nvPicPr>
        <p:blipFill>
          <a:blip r:embed="rId2"/>
          <a:srcRect/>
          <a:stretch>
            <a:fillRect/>
          </a:stretch>
        </p:blipFill>
        <p:spPr bwMode="auto">
          <a:xfrm>
            <a:off x="428596" y="1571612"/>
            <a:ext cx="8501090" cy="502972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28604"/>
            <a:ext cx="8229600" cy="5895996"/>
          </a:xfrm>
        </p:spPr>
        <p:txBody>
          <a:bodyPr/>
          <a:lstStyle/>
          <a:p>
            <a:r>
              <a:rPr lang="fr-FR" dirty="0"/>
              <a:t>Après la conversion d’énergie électrique et le filtrage on obtient le courbe suivant:</a:t>
            </a:r>
          </a:p>
        </p:txBody>
      </p:sp>
      <p:pic>
        <p:nvPicPr>
          <p:cNvPr id="4098" name="Picture 2" descr="C:\Users\SALAH\Desktop\1.PNG"/>
          <p:cNvPicPr>
            <a:picLocks noChangeAspect="1" noChangeArrowheads="1"/>
          </p:cNvPicPr>
          <p:nvPr/>
        </p:nvPicPr>
        <p:blipFill>
          <a:blip r:embed="rId2"/>
          <a:srcRect/>
          <a:stretch>
            <a:fillRect/>
          </a:stretch>
        </p:blipFill>
        <p:spPr bwMode="auto">
          <a:xfrm>
            <a:off x="285720" y="1714488"/>
            <a:ext cx="8539902" cy="471490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LAH\Desktop\shutterstock_137023622_powerlines_energy_16x9.jpg"/>
          <p:cNvPicPr>
            <a:picLocks noChangeAspect="1" noChangeArrowheads="1"/>
          </p:cNvPicPr>
          <p:nvPr/>
        </p:nvPicPr>
        <p:blipFill>
          <a:blip r:embed="rId2"/>
          <a:srcRect/>
          <a:stretch>
            <a:fillRect/>
          </a:stretch>
        </p:blipFill>
        <p:spPr bwMode="auto">
          <a:xfrm>
            <a:off x="6885" y="0"/>
            <a:ext cx="9137115" cy="6858000"/>
          </a:xfrm>
          <a:prstGeom prst="rect">
            <a:avLst/>
          </a:prstGeom>
          <a:ln>
            <a:noFill/>
          </a:ln>
          <a:effectLst>
            <a:softEdge rad="112500"/>
          </a:effectLst>
        </p:spPr>
      </p:pic>
      <p:sp>
        <p:nvSpPr>
          <p:cNvPr id="2" name="Titre 1"/>
          <p:cNvSpPr>
            <a:spLocks noGrp="1"/>
          </p:cNvSpPr>
          <p:nvPr>
            <p:ph type="title"/>
          </p:nvPr>
        </p:nvSpPr>
        <p:spPr>
          <a:xfrm>
            <a:off x="500034" y="285728"/>
            <a:ext cx="8229600" cy="1143000"/>
          </a:xfrm>
        </p:spPr>
        <p:txBody>
          <a:bodyPr/>
          <a:lstStyle/>
          <a:p>
            <a:pPr algn="ctr"/>
            <a:r>
              <a:rPr lang="fr-FR" b="1" dirty="0"/>
              <a:t>Sommaire</a:t>
            </a:r>
          </a:p>
        </p:txBody>
      </p:sp>
      <p:sp>
        <p:nvSpPr>
          <p:cNvPr id="3" name="Espace réservé du contenu 2"/>
          <p:cNvSpPr>
            <a:spLocks noGrp="1"/>
          </p:cNvSpPr>
          <p:nvPr>
            <p:ph idx="1"/>
          </p:nvPr>
        </p:nvSpPr>
        <p:spPr>
          <a:xfrm>
            <a:off x="500034" y="1643050"/>
            <a:ext cx="8229600" cy="4389120"/>
          </a:xfrm>
        </p:spPr>
        <p:txBody>
          <a:bodyPr>
            <a:normAutofit lnSpcReduction="10000"/>
          </a:bodyPr>
          <a:lstStyle/>
          <a:p>
            <a:r>
              <a:rPr lang="fr-FR" sz="2800" b="1" dirty="0">
                <a:effectLst>
                  <a:outerShdw blurRad="38100" dist="38100" dir="2700000" algn="tl">
                    <a:srgbClr val="000000">
                      <a:alpha val="43137"/>
                    </a:srgbClr>
                  </a:outerShdw>
                </a:effectLst>
              </a:rPr>
              <a:t>Introduction : Définition des réseaux électriques</a:t>
            </a:r>
          </a:p>
          <a:p>
            <a:r>
              <a:rPr lang="fr-FR" sz="2800" b="1" dirty="0">
                <a:effectLst>
                  <a:outerShdw blurRad="38100" dist="38100" dir="2700000" algn="tl">
                    <a:srgbClr val="000000">
                      <a:alpha val="43137"/>
                    </a:srgbClr>
                  </a:outerShdw>
                </a:effectLst>
              </a:rPr>
              <a:t>Topologies des réseaux électriques (types)</a:t>
            </a:r>
          </a:p>
          <a:p>
            <a:r>
              <a:rPr lang="fr-FR" sz="2800" b="1" dirty="0">
                <a:effectLst>
                  <a:outerShdw blurRad="38100" dist="38100" dir="2700000" algn="tl">
                    <a:srgbClr val="000000">
                      <a:alpha val="43137"/>
                    </a:srgbClr>
                  </a:outerShdw>
                </a:effectLst>
              </a:rPr>
              <a:t>L’interconnexion, définition</a:t>
            </a:r>
          </a:p>
          <a:p>
            <a:r>
              <a:rPr lang="fr-FR" sz="2800" b="1" dirty="0">
                <a:effectLst>
                  <a:outerShdw blurRad="38100" dist="38100" dir="2700000" algn="tl">
                    <a:srgbClr val="000000">
                      <a:alpha val="43137"/>
                    </a:srgbClr>
                  </a:outerShdw>
                </a:effectLst>
              </a:rPr>
              <a:t>Les raisons pour les quels l’interconnexion est exploiter</a:t>
            </a:r>
          </a:p>
          <a:p>
            <a:r>
              <a:rPr lang="fr-FR" sz="2800" b="1" dirty="0">
                <a:effectLst>
                  <a:outerShdw blurRad="38100" dist="38100" dir="2700000" algn="tl">
                    <a:srgbClr val="000000">
                      <a:alpha val="43137"/>
                    </a:srgbClr>
                  </a:outerShdw>
                </a:effectLst>
              </a:rPr>
              <a:t>Les choix adéquat du site d’implantation</a:t>
            </a:r>
          </a:p>
          <a:p>
            <a:r>
              <a:rPr lang="fr-FR" sz="2800" b="1" dirty="0">
                <a:effectLst>
                  <a:outerShdw blurRad="38100" dist="38100" dir="2700000" algn="tl">
                    <a:srgbClr val="000000">
                      <a:alpha val="43137"/>
                    </a:srgbClr>
                  </a:outerShdw>
                </a:effectLst>
              </a:rPr>
              <a:t>Méthode de Synchronisation</a:t>
            </a:r>
          </a:p>
          <a:p>
            <a:r>
              <a:rPr lang="fr-FR" sz="2800" b="1" dirty="0">
                <a:effectLst>
                  <a:outerShdw blurRad="38100" dist="38100" dir="2700000" algn="tl">
                    <a:srgbClr val="000000">
                      <a:alpha val="43137"/>
                    </a:srgbClr>
                  </a:outerShdw>
                </a:effectLst>
              </a:rPr>
              <a:t>Conclusion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824558"/>
          </a:xfrm>
        </p:spPr>
        <p:txBody>
          <a:bodyPr/>
          <a:lstStyle/>
          <a:p>
            <a:r>
              <a:rPr lang="fr-FR" dirty="0"/>
              <a:t>Après le filtrage on utilise une autre convertisseur pour but d’obtenir une tension alternative avec un fréquence de 50 Hz pour interconnecter  avec le réseau électrique </a:t>
            </a:r>
          </a:p>
        </p:txBody>
      </p:sp>
      <p:pic>
        <p:nvPicPr>
          <p:cNvPr id="5122" name="Picture 2" descr="C:\Users\SALAH\Desktop\Capture.PNG"/>
          <p:cNvPicPr>
            <a:picLocks noChangeAspect="1" noChangeArrowheads="1"/>
          </p:cNvPicPr>
          <p:nvPr/>
        </p:nvPicPr>
        <p:blipFill>
          <a:blip r:embed="rId2"/>
          <a:srcRect/>
          <a:stretch>
            <a:fillRect/>
          </a:stretch>
        </p:blipFill>
        <p:spPr bwMode="auto">
          <a:xfrm>
            <a:off x="357158" y="1785926"/>
            <a:ext cx="8358214" cy="507207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42918"/>
            <a:ext cx="8229600" cy="5681682"/>
          </a:xfrm>
        </p:spPr>
        <p:txBody>
          <a:bodyPr/>
          <a:lstStyle/>
          <a:p>
            <a:r>
              <a:rPr lang="fr-FR" dirty="0"/>
              <a:t>Le courbe des tensions finales après la conversion pour but de l’interconnexion :</a:t>
            </a:r>
          </a:p>
        </p:txBody>
      </p:sp>
      <p:pic>
        <p:nvPicPr>
          <p:cNvPr id="6146" name="Picture 2" descr="C:\Users\SALAH\Desktop\Capture.PNG"/>
          <p:cNvPicPr>
            <a:picLocks noChangeAspect="1" noChangeArrowheads="1"/>
          </p:cNvPicPr>
          <p:nvPr/>
        </p:nvPicPr>
        <p:blipFill>
          <a:blip r:embed="rId2"/>
          <a:srcRect/>
          <a:stretch>
            <a:fillRect/>
          </a:stretch>
        </p:blipFill>
        <p:spPr bwMode="auto">
          <a:xfrm>
            <a:off x="357158" y="1643050"/>
            <a:ext cx="8501122" cy="5009897"/>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71480"/>
            <a:ext cx="8229600" cy="5753120"/>
          </a:xfrm>
        </p:spPr>
        <p:txBody>
          <a:bodyPr/>
          <a:lstStyle/>
          <a:p>
            <a:r>
              <a:rPr lang="fr-FR" b="1" u="sng" dirty="0">
                <a:effectLst>
                  <a:outerShdw blurRad="38100" dist="38100" dir="2700000" algn="tl">
                    <a:srgbClr val="000000">
                      <a:alpha val="43137"/>
                    </a:srgbClr>
                  </a:outerShdw>
                </a:effectLst>
              </a:rPr>
              <a:t>2 – les tensions des phases:</a:t>
            </a:r>
          </a:p>
          <a:p>
            <a:pPr>
              <a:lnSpc>
                <a:spcPct val="150000"/>
              </a:lnSpc>
            </a:pPr>
            <a:r>
              <a:rPr lang="fr-FR" sz="2000" dirty="0"/>
              <a:t>La tension de toutes les phases de l’alternateur est identique à celle des phases du réseau (U ~ U’). Des différences de potentiel entre les phases de l’alternateur et celles correspondantes du réseau entraineraient la création de courants de circulation très élevés dans les enroulements de l’alternateur.</a:t>
            </a:r>
          </a:p>
          <a:p>
            <a:pPr>
              <a:lnSpc>
                <a:spcPct val="150000"/>
              </a:lnSpc>
            </a:pPr>
            <a:r>
              <a:rPr lang="fr-FR" sz="2000" dirty="0"/>
              <a:t>Et on peut détecter la différence à partir de :</a:t>
            </a:r>
          </a:p>
          <a:p>
            <a:r>
              <a:rPr lang="fr-FR" sz="2000" b="1" u="sng" dirty="0">
                <a:effectLst>
                  <a:outerShdw blurRad="38100" dist="38100" dir="2700000" algn="tl">
                    <a:srgbClr val="000000">
                      <a:alpha val="43137"/>
                    </a:srgbClr>
                  </a:outerShdw>
                </a:effectLst>
              </a:rPr>
              <a:t>Le voltmètre différentiel</a:t>
            </a:r>
          </a:p>
          <a:p>
            <a:r>
              <a:rPr lang="fr-FR" sz="2000" dirty="0"/>
              <a:t>En négatif, la tension de l’alternateur est inférieure à celle du réseau.</a:t>
            </a:r>
          </a:p>
          <a:p>
            <a:r>
              <a:rPr lang="fr-FR" sz="2000" dirty="0"/>
              <a:t>À l’inverse, en positif, la tension de l’alternateur est </a:t>
            </a:r>
          </a:p>
          <a:p>
            <a:pPr>
              <a:buNone/>
            </a:pPr>
            <a:r>
              <a:rPr lang="fr-FR" sz="2000" dirty="0"/>
              <a:t> supérieure à celle du réseau.</a:t>
            </a:r>
            <a:br>
              <a:rPr lang="fr-FR" sz="2000" dirty="0"/>
            </a:br>
            <a:endParaRPr lang="fr-FR" sz="2000" dirty="0"/>
          </a:p>
        </p:txBody>
      </p:sp>
      <p:pic>
        <p:nvPicPr>
          <p:cNvPr id="7171" name="Picture 3" descr="C:\Users\SALAH\Desktop\cogen_synchronisation_05.png"/>
          <p:cNvPicPr>
            <a:picLocks noChangeAspect="1" noChangeArrowheads="1"/>
          </p:cNvPicPr>
          <p:nvPr/>
        </p:nvPicPr>
        <p:blipFill>
          <a:blip r:embed="rId2"/>
          <a:srcRect/>
          <a:stretch>
            <a:fillRect/>
          </a:stretch>
        </p:blipFill>
        <p:spPr bwMode="auto">
          <a:xfrm>
            <a:off x="6786578" y="4572008"/>
            <a:ext cx="2143140" cy="210640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14356"/>
            <a:ext cx="8229600" cy="5610244"/>
          </a:xfrm>
        </p:spPr>
        <p:txBody>
          <a:bodyPr/>
          <a:lstStyle/>
          <a:p>
            <a:pPr>
              <a:lnSpc>
                <a:spcPct val="200000"/>
              </a:lnSpc>
            </a:pPr>
            <a:r>
              <a:rPr lang="fr-FR" b="1" u="sng" dirty="0">
                <a:effectLst>
                  <a:outerShdw blurRad="38100" dist="38100" dir="2700000" algn="tl">
                    <a:srgbClr val="000000">
                      <a:alpha val="43137"/>
                    </a:srgbClr>
                  </a:outerShdw>
                </a:effectLst>
              </a:rPr>
              <a:t>3 -  </a:t>
            </a:r>
            <a:r>
              <a:rPr lang="fr-FR" sz="2400" dirty="0"/>
              <a:t>la concordance des phases est la même. En d’autres termes : « le fil rouge sur le bouton rouge … » ou, plus sérieux, les phases L1, L2, L3 (R, S, T) de l’alternateur doivent correspondre aux phases L1, L2, L3 (R, S, T) du réseau. Comme pour l’égalité des phases, la non-concordance des phases engendre des courants de circulation très élevés.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728"/>
            <a:ext cx="8229600" cy="1214446"/>
          </a:xfrm>
        </p:spPr>
        <p:txBody>
          <a:bodyPr/>
          <a:lstStyle/>
          <a:p>
            <a:r>
              <a:rPr lang="fr-FR" b="1" dirty="0"/>
              <a:t>Conclusion:</a:t>
            </a:r>
          </a:p>
        </p:txBody>
      </p:sp>
      <p:sp>
        <p:nvSpPr>
          <p:cNvPr id="3" name="Espace réservé du contenu 2"/>
          <p:cNvSpPr>
            <a:spLocks noGrp="1"/>
          </p:cNvSpPr>
          <p:nvPr>
            <p:ph idx="1"/>
          </p:nvPr>
        </p:nvSpPr>
        <p:spPr/>
        <p:txBody>
          <a:bodyPr>
            <a:normAutofit/>
          </a:bodyPr>
          <a:lstStyle/>
          <a:p>
            <a:pPr marL="0" indent="0">
              <a:buNone/>
            </a:pPr>
            <a:r>
              <a:rPr lang="fr-FR" sz="2800"/>
              <a:t>L'interconnexion </a:t>
            </a:r>
            <a:r>
              <a:rPr lang="fr-FR" sz="2800" smtClean="0"/>
              <a:t> présente  de  nombreux  avantages </a:t>
            </a:r>
            <a:r>
              <a:rPr lang="fr-FR" sz="2800"/>
              <a:t>mais </a:t>
            </a:r>
            <a:r>
              <a:rPr lang="fr-FR" sz="2800" smtClean="0"/>
              <a:t> nécessite  l'application  de  conditions  telles </a:t>
            </a:r>
            <a:r>
              <a:rPr lang="fr-FR" sz="2800" dirty="0"/>
              <a:t>que le </a:t>
            </a:r>
            <a:r>
              <a:rPr lang="fr-FR" sz="2800"/>
              <a:t>choix </a:t>
            </a:r>
            <a:r>
              <a:rPr lang="fr-FR" sz="2800" smtClean="0"/>
              <a:t> du </a:t>
            </a:r>
            <a:r>
              <a:rPr lang="fr-FR" sz="2800" dirty="0"/>
              <a:t>bon endroit, ainsi que la synchronisation </a:t>
            </a:r>
            <a:r>
              <a:rPr lang="fr-FR" sz="2800"/>
              <a:t>entre </a:t>
            </a:r>
            <a:r>
              <a:rPr lang="fr-FR" sz="2800" smtClean="0"/>
              <a:t> les </a:t>
            </a:r>
            <a:r>
              <a:rPr lang="fr-FR" sz="2800" dirty="0"/>
              <a:t>réseaux.</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LAH\Desktop\shutterstock_137023622_powerlines_energy_16x9.jpg"/>
          <p:cNvPicPr>
            <a:picLocks noChangeAspect="1" noChangeArrowheads="1"/>
          </p:cNvPicPr>
          <p:nvPr/>
        </p:nvPicPr>
        <p:blipFill>
          <a:blip r:embed="rId2"/>
          <a:srcRect/>
          <a:stretch>
            <a:fillRect/>
          </a:stretch>
        </p:blipFill>
        <p:spPr bwMode="auto">
          <a:xfrm>
            <a:off x="6885" y="0"/>
            <a:ext cx="9137115" cy="6858000"/>
          </a:xfrm>
          <a:prstGeom prst="rect">
            <a:avLst/>
          </a:prstGeom>
          <a:ln>
            <a:noFill/>
          </a:ln>
          <a:effectLst>
            <a:softEdge rad="112500"/>
          </a:effectLst>
        </p:spPr>
      </p:pic>
      <p:sp>
        <p:nvSpPr>
          <p:cNvPr id="2" name="Titre 1"/>
          <p:cNvSpPr>
            <a:spLocks noGrp="1"/>
          </p:cNvSpPr>
          <p:nvPr>
            <p:ph type="title"/>
          </p:nvPr>
        </p:nvSpPr>
        <p:spPr>
          <a:xfrm>
            <a:off x="500034" y="500042"/>
            <a:ext cx="8229600" cy="1143000"/>
          </a:xfrm>
        </p:spPr>
        <p:txBody>
          <a:bodyPr>
            <a:noAutofit/>
          </a:bodyPr>
          <a:lstStyle/>
          <a:p>
            <a:pPr algn="l"/>
            <a:r>
              <a:rPr lang="fr-FR" sz="2400" b="1" i="1" u="sng" dirty="0">
                <a:solidFill>
                  <a:schemeClr val="tx1">
                    <a:lumMod val="95000"/>
                    <a:lumOff val="5000"/>
                  </a:schemeClr>
                </a:solidFill>
              </a:rPr>
              <a:t>Introduction:</a:t>
            </a:r>
            <a:r>
              <a:rPr lang="fr-FR" sz="2000" b="1" dirty="0">
                <a:solidFill>
                  <a:schemeClr val="tx1">
                    <a:lumMod val="95000"/>
                    <a:lumOff val="5000"/>
                  </a:schemeClr>
                </a:solidFill>
              </a:rPr>
              <a:t/>
            </a:r>
            <a:br>
              <a:rPr lang="fr-FR" sz="2000" b="1" dirty="0">
                <a:solidFill>
                  <a:schemeClr val="tx1">
                    <a:lumMod val="95000"/>
                    <a:lumOff val="5000"/>
                  </a:schemeClr>
                </a:solidFill>
              </a:rPr>
            </a:br>
            <a:r>
              <a:rPr lang="fr-FR" sz="2000" b="1" dirty="0">
                <a:solidFill>
                  <a:schemeClr val="tx1">
                    <a:lumMod val="95000"/>
                    <a:lumOff val="5000"/>
                  </a:schemeClr>
                </a:solidFill>
              </a:rPr>
              <a:t>Un réseau électrique est un ensemble d'infrastructures énergétiques plus ou moins disponibles permettant d'acheminer l'énergie électrique des centres de production vers les consommateurs d'électricité.</a:t>
            </a:r>
          </a:p>
        </p:txBody>
      </p:sp>
      <p:pic>
        <p:nvPicPr>
          <p:cNvPr id="2050" name="Picture 2" descr="C:\Users\SALAH\Desktop\Capture.PNG"/>
          <p:cNvPicPr>
            <a:picLocks noGrp="1" noChangeAspect="1" noChangeArrowheads="1"/>
          </p:cNvPicPr>
          <p:nvPr>
            <p:ph idx="1"/>
          </p:nvPr>
        </p:nvPicPr>
        <p:blipFill>
          <a:blip r:embed="rId3"/>
          <a:stretch>
            <a:fillRect/>
          </a:stretch>
        </p:blipFill>
        <p:spPr bwMode="auto">
          <a:xfrm>
            <a:off x="32309" y="1857364"/>
            <a:ext cx="9111691" cy="500063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LAH\Desktop\shutterstock_137023622_powerlines_energy_16x9.jpg"/>
          <p:cNvPicPr>
            <a:picLocks noChangeAspect="1" noChangeArrowheads="1"/>
          </p:cNvPicPr>
          <p:nvPr/>
        </p:nvPicPr>
        <p:blipFill>
          <a:blip r:embed="rId2"/>
          <a:srcRect/>
          <a:stretch>
            <a:fillRect/>
          </a:stretch>
        </p:blipFill>
        <p:spPr bwMode="auto">
          <a:xfrm>
            <a:off x="6885" y="-99392"/>
            <a:ext cx="9137115" cy="6858000"/>
          </a:xfrm>
          <a:prstGeom prst="rect">
            <a:avLst/>
          </a:prstGeom>
          <a:ln>
            <a:noFill/>
          </a:ln>
          <a:effectLst>
            <a:softEdge rad="112500"/>
          </a:effectLst>
        </p:spPr>
      </p:pic>
      <p:sp>
        <p:nvSpPr>
          <p:cNvPr id="2" name="Titre 1"/>
          <p:cNvSpPr>
            <a:spLocks noGrp="1"/>
          </p:cNvSpPr>
          <p:nvPr>
            <p:ph type="title"/>
          </p:nvPr>
        </p:nvSpPr>
        <p:spPr>
          <a:xfrm>
            <a:off x="428596" y="0"/>
            <a:ext cx="8229600" cy="1143000"/>
          </a:xfrm>
        </p:spPr>
        <p:txBody>
          <a:bodyPr>
            <a:normAutofit fontScale="90000"/>
          </a:bodyPr>
          <a:lstStyle/>
          <a:p>
            <a:r>
              <a:rPr lang="fr-FR" b="1" dirty="0">
                <a:solidFill>
                  <a:schemeClr val="tx1"/>
                </a:solidFill>
              </a:rPr>
              <a:t>Topologies des réseaux électriques</a:t>
            </a:r>
            <a:endParaRPr lang="fr-FR" dirty="0">
              <a:solidFill>
                <a:schemeClr val="tx1"/>
              </a:solidFill>
            </a:endParaRPr>
          </a:p>
        </p:txBody>
      </p:sp>
      <p:pic>
        <p:nvPicPr>
          <p:cNvPr id="10" name="Picture 2"/>
          <p:cNvPicPr>
            <a:picLocks noChangeAspect="1" noChangeArrowheads="1"/>
          </p:cNvPicPr>
          <p:nvPr/>
        </p:nvPicPr>
        <p:blipFill>
          <a:blip r:embed="rId3"/>
          <a:srcRect/>
          <a:stretch>
            <a:fillRect/>
          </a:stretch>
        </p:blipFill>
        <p:spPr bwMode="auto">
          <a:xfrm>
            <a:off x="33256" y="1456200"/>
            <a:ext cx="9144000"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980728"/>
          </a:xfrm>
        </p:spPr>
        <p:txBody>
          <a:bodyPr/>
          <a:lstStyle/>
          <a:p>
            <a:pPr algn="ctr"/>
            <a:r>
              <a:rPr lang="fr-FR" b="1" dirty="0">
                <a:effectLst>
                  <a:outerShdw blurRad="38100" dist="38100" dir="2700000" algn="tl">
                    <a:srgbClr val="000000">
                      <a:alpha val="43137"/>
                    </a:srgbClr>
                  </a:outerShdw>
                </a:effectLst>
              </a:rPr>
              <a:t>I 'interconnexion électrique:</a:t>
            </a:r>
          </a:p>
        </p:txBody>
      </p:sp>
      <p:sp>
        <p:nvSpPr>
          <p:cNvPr id="7" name="Espace réservé du contenu 6"/>
          <p:cNvSpPr>
            <a:spLocks noGrp="1"/>
          </p:cNvSpPr>
          <p:nvPr>
            <p:ph idx="1"/>
          </p:nvPr>
        </p:nvSpPr>
        <p:spPr>
          <a:xfrm>
            <a:off x="428596" y="1052736"/>
            <a:ext cx="8229600" cy="5040560"/>
          </a:xfrm>
        </p:spPr>
        <p:txBody>
          <a:bodyPr>
            <a:normAutofit/>
          </a:bodyPr>
          <a:lstStyle/>
          <a:p>
            <a:pPr>
              <a:lnSpc>
                <a:spcPct val="150000"/>
              </a:lnSpc>
            </a:pPr>
            <a:r>
              <a:rPr lang="fr-FR" sz="1800" b="1" u="sng" dirty="0">
                <a:effectLst>
                  <a:outerShdw blurRad="38100" dist="38100" dir="2700000" algn="tl">
                    <a:srgbClr val="000000">
                      <a:alpha val="43137"/>
                    </a:srgbClr>
                  </a:outerShdw>
                </a:effectLst>
              </a:rPr>
              <a:t>Les interconnexions permettent notamment :</a:t>
            </a:r>
          </a:p>
          <a:p>
            <a:pPr>
              <a:lnSpc>
                <a:spcPct val="150000"/>
              </a:lnSpc>
            </a:pPr>
            <a:r>
              <a:rPr lang="fr-FR" sz="1800" dirty="0"/>
              <a:t>de développer </a:t>
            </a:r>
            <a:r>
              <a:rPr lang="fr-FR" sz="1800" dirty="0" smtClean="0"/>
              <a:t> la </a:t>
            </a:r>
            <a:r>
              <a:rPr lang="fr-FR" sz="1800" dirty="0"/>
              <a:t>compétition </a:t>
            </a:r>
            <a:r>
              <a:rPr lang="fr-FR" sz="1800" dirty="0" smtClean="0"/>
              <a:t> sur  les </a:t>
            </a:r>
            <a:r>
              <a:rPr lang="fr-FR" sz="1800" dirty="0"/>
              <a:t>marchés </a:t>
            </a:r>
            <a:r>
              <a:rPr lang="fr-FR" sz="1800" dirty="0" smtClean="0"/>
              <a:t> nationaux </a:t>
            </a:r>
            <a:r>
              <a:rPr lang="fr-FR" sz="1800" dirty="0"/>
              <a:t>.</a:t>
            </a:r>
          </a:p>
          <a:p>
            <a:pPr>
              <a:lnSpc>
                <a:spcPct val="150000"/>
              </a:lnSpc>
            </a:pPr>
            <a:r>
              <a:rPr lang="fr-FR" sz="1800" dirty="0"/>
              <a:t>de bénéficier </a:t>
            </a:r>
            <a:r>
              <a:rPr lang="fr-FR" sz="1800" dirty="0" smtClean="0"/>
              <a:t> de  la </a:t>
            </a:r>
            <a:r>
              <a:rPr lang="fr-FR" sz="1800" dirty="0"/>
              <a:t>complémentarité </a:t>
            </a:r>
            <a:r>
              <a:rPr lang="fr-FR" sz="1800" dirty="0" smtClean="0"/>
              <a:t> de  </a:t>
            </a:r>
            <a:r>
              <a:rPr lang="fr-FR" sz="1800" dirty="0"/>
              <a:t>la demande </a:t>
            </a:r>
            <a:r>
              <a:rPr lang="fr-FR" sz="1800" dirty="0" smtClean="0"/>
              <a:t> et  des </a:t>
            </a:r>
            <a:r>
              <a:rPr lang="fr-FR" sz="1800" dirty="0"/>
              <a:t>parcs </a:t>
            </a:r>
            <a:r>
              <a:rPr lang="fr-FR" sz="1800" dirty="0" smtClean="0"/>
              <a:t> de </a:t>
            </a:r>
            <a:r>
              <a:rPr lang="fr-FR" sz="1800" dirty="0"/>
              <a:t>production.</a:t>
            </a:r>
          </a:p>
          <a:p>
            <a:pPr>
              <a:lnSpc>
                <a:spcPct val="150000"/>
              </a:lnSpc>
            </a:pPr>
            <a:r>
              <a:rPr lang="fr-FR" sz="1800" dirty="0"/>
              <a:t>de pallier </a:t>
            </a:r>
            <a:r>
              <a:rPr lang="fr-FR" sz="1800" dirty="0" smtClean="0"/>
              <a:t> la variabilité  </a:t>
            </a:r>
            <a:r>
              <a:rPr lang="fr-FR" sz="1800" dirty="0"/>
              <a:t>des énergies </a:t>
            </a:r>
            <a:r>
              <a:rPr lang="fr-FR" sz="1800" dirty="0" smtClean="0"/>
              <a:t> renouvelables  intermittentes </a:t>
            </a:r>
            <a:r>
              <a:rPr lang="fr-FR" sz="1800" dirty="0"/>
              <a:t>(éolien et </a:t>
            </a:r>
            <a:r>
              <a:rPr lang="fr-FR" sz="1800" dirty="0" smtClean="0"/>
              <a:t>photovoltaïque) et </a:t>
            </a:r>
            <a:r>
              <a:rPr lang="fr-FR" sz="1800" dirty="0"/>
              <a:t>réduire </a:t>
            </a:r>
            <a:r>
              <a:rPr lang="fr-FR" sz="1800" dirty="0" smtClean="0"/>
              <a:t> les </a:t>
            </a:r>
            <a:r>
              <a:rPr lang="fr-FR" sz="1800" dirty="0"/>
              <a:t>coûts </a:t>
            </a:r>
            <a:r>
              <a:rPr lang="fr-FR" sz="1800" dirty="0" smtClean="0"/>
              <a:t> liés </a:t>
            </a:r>
            <a:r>
              <a:rPr lang="fr-FR" sz="1800" dirty="0"/>
              <a:t>à leur intégration en mutualisant les réserves et les sources de flexibilité .</a:t>
            </a:r>
          </a:p>
          <a:p>
            <a:pPr>
              <a:lnSpc>
                <a:spcPct val="150000"/>
              </a:lnSpc>
            </a:pPr>
            <a:r>
              <a:rPr lang="fr-FR" sz="1800" dirty="0"/>
              <a:t>de faciliter l’opération des réseaux par la mise en œuvre d’une assistance mutuelle des gestionnaires de réseaux dans le cas d’une défaillance technique brutale, et d’un réglage commun de la fréquence dans le cas de réseaux synchrones.</a:t>
            </a:r>
          </a:p>
          <a:p>
            <a:pPr>
              <a:buNone/>
            </a:pPr>
            <a:endParaRPr lang="fr-FR"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ALAH\Desktop\France-Electricite-Interconnexion.png"/>
          <p:cNvPicPr>
            <a:picLocks noGrp="1" noChangeAspect="1" noChangeArrowheads="1"/>
          </p:cNvPicPr>
          <p:nvPr>
            <p:ph idx="1"/>
          </p:nvPr>
        </p:nvPicPr>
        <p:blipFill>
          <a:blip r:embed="rId2"/>
          <a:srcRect/>
          <a:stretch>
            <a:fillRect/>
          </a:stretch>
        </p:blipFill>
        <p:spPr bwMode="auto">
          <a:xfrm>
            <a:off x="1142976" y="207124"/>
            <a:ext cx="6786610" cy="66508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Users\SALAH\Desktop\Capture.PNG"/>
          <p:cNvPicPr>
            <a:picLocks noGrp="1"/>
          </p:cNvPicPr>
          <p:nvPr>
            <p:ph idx="1"/>
          </p:nvPr>
        </p:nvPicPr>
        <p:blipFill>
          <a:blip r:embed="rId2"/>
          <a:srcRect/>
          <a:stretch>
            <a:fillRect/>
          </a:stretch>
        </p:blipFill>
        <p:spPr bwMode="auto">
          <a:xfrm>
            <a:off x="0" y="785794"/>
            <a:ext cx="9144000" cy="5786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0"/>
            <a:ext cx="8686800" cy="1489922"/>
          </a:xfrm>
        </p:spPr>
        <p:txBody>
          <a:bodyPr>
            <a:normAutofit/>
          </a:bodyPr>
          <a:lstStyle/>
          <a:p>
            <a:pPr algn="ctr"/>
            <a:r>
              <a:rPr lang="fr-FR" sz="4400" b="1" dirty="0">
                <a:solidFill>
                  <a:schemeClr val="tx1">
                    <a:lumMod val="95000"/>
                    <a:lumOff val="5000"/>
                  </a:schemeClr>
                </a:solidFill>
                <a:effectLst>
                  <a:outerShdw blurRad="38100" dist="38100" dir="2700000" algn="tl">
                    <a:srgbClr val="000000">
                      <a:alpha val="43137"/>
                    </a:srgbClr>
                  </a:outerShdw>
                </a:effectLst>
              </a:rPr>
              <a:t>Rôle d’un poste d’interconnexion :</a:t>
            </a:r>
          </a:p>
        </p:txBody>
      </p:sp>
      <p:sp>
        <p:nvSpPr>
          <p:cNvPr id="3" name="Espace réservé du contenu 2"/>
          <p:cNvSpPr>
            <a:spLocks noGrp="1"/>
          </p:cNvSpPr>
          <p:nvPr>
            <p:ph idx="1"/>
          </p:nvPr>
        </p:nvSpPr>
        <p:spPr>
          <a:xfrm>
            <a:off x="428596" y="2143116"/>
            <a:ext cx="8229600" cy="4389120"/>
          </a:xfrm>
        </p:spPr>
        <p:txBody>
          <a:bodyPr/>
          <a:lstStyle/>
          <a:p>
            <a:r>
              <a:rPr lang="fr-FR" dirty="0"/>
              <a:t>Maintient de la continuité entre les lignes.</a:t>
            </a:r>
          </a:p>
          <a:p>
            <a:r>
              <a:rPr lang="fr-FR" dirty="0"/>
              <a:t>Echanger </a:t>
            </a:r>
            <a:r>
              <a:rPr lang="fr-FR" dirty="0" smtClean="0"/>
              <a:t> l’énergie</a:t>
            </a:r>
            <a:r>
              <a:rPr lang="fr-FR" dirty="0"/>
              <a:t>.</a:t>
            </a:r>
          </a:p>
          <a:p>
            <a:r>
              <a:rPr lang="fr-FR" dirty="0"/>
              <a:t>Diviser </a:t>
            </a:r>
            <a:r>
              <a:rPr lang="fr-FR" dirty="0" smtClean="0"/>
              <a:t> les </a:t>
            </a:r>
            <a:r>
              <a:rPr lang="fr-FR" dirty="0"/>
              <a:t>lignes.</a:t>
            </a:r>
          </a:p>
          <a:p>
            <a:pPr>
              <a:buNone/>
            </a:pP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928802"/>
          </a:xfrm>
        </p:spPr>
        <p:txBody>
          <a:bodyPr>
            <a:normAutofit/>
          </a:bodyPr>
          <a:lstStyle/>
          <a:p>
            <a:pPr algn="ctr"/>
            <a:r>
              <a:rPr lang="fr-FR" b="1" dirty="0">
                <a:effectLst>
                  <a:outerShdw blurRad="38100" dist="38100" dir="2700000" algn="tl">
                    <a:srgbClr val="000000">
                      <a:alpha val="43137"/>
                    </a:srgbClr>
                  </a:outerShdw>
                </a:effectLst>
              </a:rPr>
              <a:t>Choix adéquat du site d’implantation</a:t>
            </a:r>
          </a:p>
        </p:txBody>
      </p:sp>
      <p:sp>
        <p:nvSpPr>
          <p:cNvPr id="3" name="Espace réservé du contenu 2"/>
          <p:cNvSpPr>
            <a:spLocks noGrp="1"/>
          </p:cNvSpPr>
          <p:nvPr>
            <p:ph idx="1"/>
          </p:nvPr>
        </p:nvSpPr>
        <p:spPr/>
        <p:txBody>
          <a:bodyPr>
            <a:normAutofit lnSpcReduction="10000"/>
          </a:bodyPr>
          <a:lstStyle/>
          <a:p>
            <a:r>
              <a:rPr lang="fr-FR" dirty="0"/>
              <a:t>Il est nécessaire d’élaborer des critères de sélection et d’évaluation de site (SSEC) qui englobent un certain nombre de critères de sélection essentiels qui constituent essentiellement la caractérisation environnementale du site pour cette application. Ces SSEC peuvent inclure la densité de population, la pente, l'activité sismique, la proximité de sources d'eau de refroidissement, la proximité d'installations dangereuses, l'évitement de terres protégées et de plaines inondables, la </a:t>
            </a:r>
            <a:r>
              <a:rPr lang="fr-FR" dirty="0" smtClean="0"/>
              <a:t>vulnérabilité (fragilité) </a:t>
            </a:r>
            <a:r>
              <a:rPr lang="fr-FR" dirty="0"/>
              <a:t>aux risques de glissements de terrain et autres…</a:t>
            </a:r>
            <a:endParaRPr lang="en-US" dirty="0"/>
          </a:p>
          <a:p>
            <a:endParaRPr lang="fr-F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4209085</TotalTime>
  <Words>700</Words>
  <Application>Microsoft Office PowerPoint</Application>
  <PresentationFormat>Affichage à l'écran (4:3)</PresentationFormat>
  <Paragraphs>72</Paragraphs>
  <Slides>24</Slides>
  <Notes>0</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Débit</vt:lpstr>
      <vt:lpstr>république algérienne démocratique et populaire </vt:lpstr>
      <vt:lpstr>Sommaire</vt:lpstr>
      <vt:lpstr>Introduction: Un réseau électrique est un ensemble d'infrastructures énergétiques plus ou moins disponibles permettant d'acheminer l'énergie électrique des centres de production vers les consommateurs d'électricité.</vt:lpstr>
      <vt:lpstr>Topologies des réseaux électriques</vt:lpstr>
      <vt:lpstr>I 'interconnexion électrique:</vt:lpstr>
      <vt:lpstr>Diapositive 6</vt:lpstr>
      <vt:lpstr>Diapositive 7</vt:lpstr>
      <vt:lpstr>Rôle d’un poste d’interconnexion :</vt:lpstr>
      <vt:lpstr>Choix adéquat du site d’implantation</vt:lpstr>
      <vt:lpstr>Diapositive 10</vt:lpstr>
      <vt:lpstr>Diapositive 11</vt:lpstr>
      <vt:lpstr>Diapositive 12</vt:lpstr>
      <vt:lpstr>Méthodes de synchronisation:</vt:lpstr>
      <vt:lpstr>Diapositive 14</vt:lpstr>
      <vt:lpstr>Il y a plusieurs méthodes pour détecter si la fréquence des centrales interconnecter est différent  du réseau électrique :</vt:lpstr>
      <vt:lpstr>Diapositive 16</vt:lpstr>
      <vt:lpstr>Diapositive 17</vt:lpstr>
      <vt:lpstr>Diapositive 18</vt:lpstr>
      <vt:lpstr>Diapositive 19</vt:lpstr>
      <vt:lpstr>Diapositive 20</vt:lpstr>
      <vt:lpstr>Diapositive 21</vt:lpstr>
      <vt:lpstr>Diapositive 22</vt:lpstr>
      <vt:lpstr>Diapositive 23</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SALAH</dc:creator>
  <cp:lastModifiedBy>poste</cp:lastModifiedBy>
  <cp:revision>50</cp:revision>
  <dcterms:created xsi:type="dcterms:W3CDTF">2019-12-05T14:28:43Z</dcterms:created>
  <dcterms:modified xsi:type="dcterms:W3CDTF">2021-01-25T20:58:42Z</dcterms:modified>
</cp:coreProperties>
</file>