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22EC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BC3A8BA-EF92-4A3D-A8E7-DAE4BFADBE42}" type="doc">
      <dgm:prSet loTypeId="urn:microsoft.com/office/officeart/2005/8/layout/vList2" loCatId="list" qsTypeId="urn:microsoft.com/office/officeart/2005/8/quickstyle/simple3" qsCatId="simple" csTypeId="urn:microsoft.com/office/officeart/2005/8/colors/accent1_2" csCatId="accent1" phldr="1"/>
      <dgm:spPr/>
      <dgm:t>
        <a:bodyPr/>
        <a:lstStyle/>
        <a:p>
          <a:endParaRPr lang="fr-FR"/>
        </a:p>
      </dgm:t>
    </dgm:pt>
    <dgm:pt modelId="{5E0DD1FD-525E-4E16-8AC2-662F01C85F15}">
      <dgm:prSet phldrT="[Texte]"/>
      <dgm:spPr/>
      <dgm:t>
        <a:bodyPr/>
        <a:lstStyle/>
        <a:p>
          <a:pPr algn="ctr"/>
          <a:r>
            <a:rPr lang="ar-DZ" b="1" dirty="0" smtClean="0"/>
            <a:t>الهيئات المالية النقدية</a:t>
          </a:r>
          <a:endParaRPr lang="fr-FR" dirty="0"/>
        </a:p>
      </dgm:t>
    </dgm:pt>
    <dgm:pt modelId="{7A3F748B-1EFF-4C86-8A09-B8CB16FE3F5D}" type="parTrans" cxnId="{FFF8E2D7-C0E4-4E7F-AC77-7EC9056E0A26}">
      <dgm:prSet/>
      <dgm:spPr/>
      <dgm:t>
        <a:bodyPr/>
        <a:lstStyle/>
        <a:p>
          <a:endParaRPr lang="fr-FR"/>
        </a:p>
      </dgm:t>
    </dgm:pt>
    <dgm:pt modelId="{05CF069B-6F4A-4D6A-9537-0EB4248B62F9}" type="sibTrans" cxnId="{FFF8E2D7-C0E4-4E7F-AC77-7EC9056E0A26}">
      <dgm:prSet/>
      <dgm:spPr/>
      <dgm:t>
        <a:bodyPr/>
        <a:lstStyle/>
        <a:p>
          <a:endParaRPr lang="fr-FR"/>
        </a:p>
      </dgm:t>
    </dgm:pt>
    <dgm:pt modelId="{D0E5BA57-A8B7-4EDD-9439-59382D9A0794}">
      <dgm:prSet phldrT="[Texte]"/>
      <dgm:spPr/>
      <dgm:t>
        <a:bodyPr/>
        <a:lstStyle/>
        <a:p>
          <a:endParaRPr lang="fr-FR" dirty="0"/>
        </a:p>
      </dgm:t>
    </dgm:pt>
    <dgm:pt modelId="{2E1292BD-38F7-4138-AAF1-6447A3785B30}" type="parTrans" cxnId="{535CE4EA-2B72-441A-A138-DB8D88AF129B}">
      <dgm:prSet/>
      <dgm:spPr/>
      <dgm:t>
        <a:bodyPr/>
        <a:lstStyle/>
        <a:p>
          <a:endParaRPr lang="fr-FR"/>
        </a:p>
      </dgm:t>
    </dgm:pt>
    <dgm:pt modelId="{4F2E1353-CAB1-4F38-8451-26A6D7DE4080}" type="sibTrans" cxnId="{535CE4EA-2B72-441A-A138-DB8D88AF129B}">
      <dgm:prSet/>
      <dgm:spPr/>
      <dgm:t>
        <a:bodyPr/>
        <a:lstStyle/>
        <a:p>
          <a:endParaRPr lang="fr-FR"/>
        </a:p>
      </dgm:t>
    </dgm:pt>
    <dgm:pt modelId="{427E6463-7B9B-40C6-BAF0-E2B0170080FA}">
      <dgm:prSet/>
      <dgm:spPr/>
      <dgm:t>
        <a:bodyPr/>
        <a:lstStyle/>
        <a:p>
          <a:pPr algn="ctr"/>
          <a:r>
            <a:rPr lang="ar-DZ" b="1" dirty="0" smtClean="0"/>
            <a:t>الهيئات المالية غير النقدية</a:t>
          </a:r>
          <a:endParaRPr lang="fr-FR" dirty="0"/>
        </a:p>
      </dgm:t>
    </dgm:pt>
    <dgm:pt modelId="{06C669E4-1280-489C-8CBE-FBE32C0ADCED}" type="parTrans" cxnId="{E9A717B0-6095-4CD8-9541-AD76E59AF611}">
      <dgm:prSet/>
      <dgm:spPr/>
      <dgm:t>
        <a:bodyPr/>
        <a:lstStyle/>
        <a:p>
          <a:endParaRPr lang="fr-FR"/>
        </a:p>
      </dgm:t>
    </dgm:pt>
    <dgm:pt modelId="{813F4B04-55BC-458C-9CFD-68F76875A225}" type="sibTrans" cxnId="{E9A717B0-6095-4CD8-9541-AD76E59AF611}">
      <dgm:prSet/>
      <dgm:spPr/>
      <dgm:t>
        <a:bodyPr/>
        <a:lstStyle/>
        <a:p>
          <a:endParaRPr lang="fr-FR"/>
        </a:p>
      </dgm:t>
    </dgm:pt>
    <dgm:pt modelId="{CB54AC44-B15A-40E4-A452-F9A13910BB94}" type="pres">
      <dgm:prSet presAssocID="{0BC3A8BA-EF92-4A3D-A8E7-DAE4BFADBE42}" presName="linear" presStyleCnt="0">
        <dgm:presLayoutVars>
          <dgm:animLvl val="lvl"/>
          <dgm:resizeHandles val="exact"/>
        </dgm:presLayoutVars>
      </dgm:prSet>
      <dgm:spPr/>
      <dgm:t>
        <a:bodyPr/>
        <a:lstStyle/>
        <a:p>
          <a:endParaRPr lang="fr-FR"/>
        </a:p>
      </dgm:t>
    </dgm:pt>
    <dgm:pt modelId="{EC5A7C01-A2E3-48FE-A34B-8626608AD9F7}" type="pres">
      <dgm:prSet presAssocID="{5E0DD1FD-525E-4E16-8AC2-662F01C85F15}" presName="parentText" presStyleLbl="node1" presStyleIdx="0" presStyleCnt="2" custLinFactNeighborX="388" custLinFactNeighborY="28226">
        <dgm:presLayoutVars>
          <dgm:chMax val="0"/>
          <dgm:bulletEnabled val="1"/>
        </dgm:presLayoutVars>
      </dgm:prSet>
      <dgm:spPr/>
      <dgm:t>
        <a:bodyPr/>
        <a:lstStyle/>
        <a:p>
          <a:endParaRPr lang="fr-FR"/>
        </a:p>
      </dgm:t>
    </dgm:pt>
    <dgm:pt modelId="{8B87E2CC-7903-4581-9996-A27FA6FBA875}" type="pres">
      <dgm:prSet presAssocID="{5E0DD1FD-525E-4E16-8AC2-662F01C85F15}" presName="childText" presStyleLbl="revTx" presStyleIdx="0" presStyleCnt="1">
        <dgm:presLayoutVars>
          <dgm:bulletEnabled val="1"/>
        </dgm:presLayoutVars>
      </dgm:prSet>
      <dgm:spPr/>
      <dgm:t>
        <a:bodyPr/>
        <a:lstStyle/>
        <a:p>
          <a:endParaRPr lang="fr-FR"/>
        </a:p>
      </dgm:t>
    </dgm:pt>
    <dgm:pt modelId="{836D745E-22B1-46F3-B721-43F2D5E6F1F3}" type="pres">
      <dgm:prSet presAssocID="{427E6463-7B9B-40C6-BAF0-E2B0170080FA}" presName="parentText" presStyleLbl="node1" presStyleIdx="1" presStyleCnt="2">
        <dgm:presLayoutVars>
          <dgm:chMax val="0"/>
          <dgm:bulletEnabled val="1"/>
        </dgm:presLayoutVars>
      </dgm:prSet>
      <dgm:spPr/>
      <dgm:t>
        <a:bodyPr/>
        <a:lstStyle/>
        <a:p>
          <a:endParaRPr lang="fr-FR"/>
        </a:p>
      </dgm:t>
    </dgm:pt>
  </dgm:ptLst>
  <dgm:cxnLst>
    <dgm:cxn modelId="{35CE1BE9-A6C1-40F2-98B1-FE3C0E972485}" type="presOf" srcId="{5E0DD1FD-525E-4E16-8AC2-662F01C85F15}" destId="{EC5A7C01-A2E3-48FE-A34B-8626608AD9F7}" srcOrd="0" destOrd="0" presId="urn:microsoft.com/office/officeart/2005/8/layout/vList2"/>
    <dgm:cxn modelId="{3832E0CA-05B7-4C26-B525-EAF7D25C6834}" type="presOf" srcId="{427E6463-7B9B-40C6-BAF0-E2B0170080FA}" destId="{836D745E-22B1-46F3-B721-43F2D5E6F1F3}" srcOrd="0" destOrd="0" presId="urn:microsoft.com/office/officeart/2005/8/layout/vList2"/>
    <dgm:cxn modelId="{FFF8E2D7-C0E4-4E7F-AC77-7EC9056E0A26}" srcId="{0BC3A8BA-EF92-4A3D-A8E7-DAE4BFADBE42}" destId="{5E0DD1FD-525E-4E16-8AC2-662F01C85F15}" srcOrd="0" destOrd="0" parTransId="{7A3F748B-1EFF-4C86-8A09-B8CB16FE3F5D}" sibTransId="{05CF069B-6F4A-4D6A-9537-0EB4248B62F9}"/>
    <dgm:cxn modelId="{E9A717B0-6095-4CD8-9541-AD76E59AF611}" srcId="{0BC3A8BA-EF92-4A3D-A8E7-DAE4BFADBE42}" destId="{427E6463-7B9B-40C6-BAF0-E2B0170080FA}" srcOrd="1" destOrd="0" parTransId="{06C669E4-1280-489C-8CBE-FBE32C0ADCED}" sibTransId="{813F4B04-55BC-458C-9CFD-68F76875A225}"/>
    <dgm:cxn modelId="{6CBA07CA-A7FF-442D-969F-6C457EDAD8F0}" type="presOf" srcId="{0BC3A8BA-EF92-4A3D-A8E7-DAE4BFADBE42}" destId="{CB54AC44-B15A-40E4-A452-F9A13910BB94}" srcOrd="0" destOrd="0" presId="urn:microsoft.com/office/officeart/2005/8/layout/vList2"/>
    <dgm:cxn modelId="{F502AC7C-947B-43FF-A738-98FF10067211}" type="presOf" srcId="{D0E5BA57-A8B7-4EDD-9439-59382D9A0794}" destId="{8B87E2CC-7903-4581-9996-A27FA6FBA875}" srcOrd="0" destOrd="0" presId="urn:microsoft.com/office/officeart/2005/8/layout/vList2"/>
    <dgm:cxn modelId="{535CE4EA-2B72-441A-A138-DB8D88AF129B}" srcId="{5E0DD1FD-525E-4E16-8AC2-662F01C85F15}" destId="{D0E5BA57-A8B7-4EDD-9439-59382D9A0794}" srcOrd="0" destOrd="0" parTransId="{2E1292BD-38F7-4138-AAF1-6447A3785B30}" sibTransId="{4F2E1353-CAB1-4F38-8451-26A6D7DE4080}"/>
    <dgm:cxn modelId="{4A59B5F7-233C-4C70-AE59-983CE3E8BEB6}" type="presParOf" srcId="{CB54AC44-B15A-40E4-A452-F9A13910BB94}" destId="{EC5A7C01-A2E3-48FE-A34B-8626608AD9F7}" srcOrd="0" destOrd="0" presId="urn:microsoft.com/office/officeart/2005/8/layout/vList2"/>
    <dgm:cxn modelId="{4A53FA3C-C5C2-4541-BF5B-F4CE059923E4}" type="presParOf" srcId="{CB54AC44-B15A-40E4-A452-F9A13910BB94}" destId="{8B87E2CC-7903-4581-9996-A27FA6FBA875}" srcOrd="1" destOrd="0" presId="urn:microsoft.com/office/officeart/2005/8/layout/vList2"/>
    <dgm:cxn modelId="{68A559EE-CB46-485E-8826-E5035CA4F15D}" type="presParOf" srcId="{CB54AC44-B15A-40E4-A452-F9A13910BB94}" destId="{836D745E-22B1-46F3-B721-43F2D5E6F1F3}"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5A7C01-A2E3-48FE-A34B-8626608AD9F7}">
      <dsp:nvSpPr>
        <dsp:cNvPr id="0" name=""/>
        <dsp:cNvSpPr/>
      </dsp:nvSpPr>
      <dsp:spPr>
        <a:xfrm>
          <a:off x="0" y="270939"/>
          <a:ext cx="7920880" cy="1277640"/>
        </a:xfrm>
        <a:prstGeom prst="roundRect">
          <a:avLst/>
        </a:prstGeom>
        <a:gradFill rotWithShape="0">
          <a:gsLst>
            <a:gs pos="20000">
              <a:schemeClr val="accent1">
                <a:hueOff val="0"/>
                <a:satOff val="0"/>
                <a:lumOff val="0"/>
                <a:alphaOff val="0"/>
                <a:tint val="9000"/>
              </a:schemeClr>
            </a:gs>
            <a:gs pos="100000">
              <a:schemeClr val="accent1">
                <a:hueOff val="0"/>
                <a:satOff val="0"/>
                <a:lumOff val="0"/>
                <a:alphaOff val="0"/>
                <a:tint val="70000"/>
                <a:satMod val="100000"/>
              </a:schemeClr>
            </a:gs>
          </a:gsLst>
          <a:path path="circle">
            <a:fillToRect l="-15000" t="-15000" r="115000" b="115000"/>
          </a:path>
        </a:gradFill>
        <a:ln>
          <a:noFill/>
        </a:ln>
        <a:effectLst>
          <a:outerShdw blurRad="130000" dist="101600" dir="2700000" algn="tl"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8120" tIns="198120" rIns="198120" bIns="198120" numCol="1" spcCol="1270" anchor="ctr" anchorCtr="0">
          <a:noAutofit/>
        </a:bodyPr>
        <a:lstStyle/>
        <a:p>
          <a:pPr lvl="0" algn="ctr" defTabSz="2311400">
            <a:lnSpc>
              <a:spcPct val="90000"/>
            </a:lnSpc>
            <a:spcBef>
              <a:spcPct val="0"/>
            </a:spcBef>
            <a:spcAft>
              <a:spcPct val="35000"/>
            </a:spcAft>
          </a:pPr>
          <a:r>
            <a:rPr lang="ar-DZ" sz="5200" b="1" kern="1200" dirty="0" smtClean="0"/>
            <a:t>الهيئات المالية النقدية</a:t>
          </a:r>
          <a:endParaRPr lang="fr-FR" sz="5200" kern="1200" dirty="0"/>
        </a:p>
      </dsp:txBody>
      <dsp:txXfrm>
        <a:off x="62369" y="333308"/>
        <a:ext cx="7796142" cy="1152902"/>
      </dsp:txXfrm>
    </dsp:sp>
    <dsp:sp modelId="{8B87E2CC-7903-4581-9996-A27FA6FBA875}">
      <dsp:nvSpPr>
        <dsp:cNvPr id="0" name=""/>
        <dsp:cNvSpPr/>
      </dsp:nvSpPr>
      <dsp:spPr>
        <a:xfrm>
          <a:off x="0" y="1305520"/>
          <a:ext cx="7920880" cy="8611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1488" tIns="66040" rIns="369824" bIns="66040" numCol="1" spcCol="1270" anchor="t" anchorCtr="0">
          <a:noAutofit/>
        </a:bodyPr>
        <a:lstStyle/>
        <a:p>
          <a:pPr marL="285750" lvl="1" indent="-285750" algn="l" defTabSz="1822450">
            <a:lnSpc>
              <a:spcPct val="90000"/>
            </a:lnSpc>
            <a:spcBef>
              <a:spcPct val="0"/>
            </a:spcBef>
            <a:spcAft>
              <a:spcPct val="20000"/>
            </a:spcAft>
            <a:buChar char="••"/>
          </a:pPr>
          <a:endParaRPr lang="fr-FR" sz="4100" kern="1200" dirty="0"/>
        </a:p>
      </dsp:txBody>
      <dsp:txXfrm>
        <a:off x="0" y="1305520"/>
        <a:ext cx="7920880" cy="861120"/>
      </dsp:txXfrm>
    </dsp:sp>
    <dsp:sp modelId="{836D745E-22B1-46F3-B721-43F2D5E6F1F3}">
      <dsp:nvSpPr>
        <dsp:cNvPr id="0" name=""/>
        <dsp:cNvSpPr/>
      </dsp:nvSpPr>
      <dsp:spPr>
        <a:xfrm>
          <a:off x="0" y="2166640"/>
          <a:ext cx="7920880" cy="1277640"/>
        </a:xfrm>
        <a:prstGeom prst="roundRect">
          <a:avLst/>
        </a:prstGeom>
        <a:gradFill rotWithShape="0">
          <a:gsLst>
            <a:gs pos="20000">
              <a:schemeClr val="accent1">
                <a:hueOff val="0"/>
                <a:satOff val="0"/>
                <a:lumOff val="0"/>
                <a:alphaOff val="0"/>
                <a:tint val="9000"/>
              </a:schemeClr>
            </a:gs>
            <a:gs pos="100000">
              <a:schemeClr val="accent1">
                <a:hueOff val="0"/>
                <a:satOff val="0"/>
                <a:lumOff val="0"/>
                <a:alphaOff val="0"/>
                <a:tint val="70000"/>
                <a:satMod val="100000"/>
              </a:schemeClr>
            </a:gs>
          </a:gsLst>
          <a:path path="circle">
            <a:fillToRect l="-15000" t="-15000" r="115000" b="115000"/>
          </a:path>
        </a:gradFill>
        <a:ln>
          <a:noFill/>
        </a:ln>
        <a:effectLst>
          <a:outerShdw blurRad="130000" dist="101600" dir="2700000" algn="tl"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8120" tIns="198120" rIns="198120" bIns="198120" numCol="1" spcCol="1270" anchor="ctr" anchorCtr="0">
          <a:noAutofit/>
        </a:bodyPr>
        <a:lstStyle/>
        <a:p>
          <a:pPr lvl="0" algn="ctr" defTabSz="2311400">
            <a:lnSpc>
              <a:spcPct val="90000"/>
            </a:lnSpc>
            <a:spcBef>
              <a:spcPct val="0"/>
            </a:spcBef>
            <a:spcAft>
              <a:spcPct val="35000"/>
            </a:spcAft>
          </a:pPr>
          <a:r>
            <a:rPr lang="ar-DZ" sz="5200" b="1" kern="1200" dirty="0" smtClean="0"/>
            <a:t>الهيئات المالية غير النقدية</a:t>
          </a:r>
          <a:endParaRPr lang="fr-FR" sz="5200" kern="1200" dirty="0"/>
        </a:p>
      </dsp:txBody>
      <dsp:txXfrm>
        <a:off x="62369" y="2229009"/>
        <a:ext cx="7796142" cy="115290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8" name="Titr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fr-FR" smtClean="0"/>
              <a:t>Modifiez le style du titre</a:t>
            </a:r>
            <a:endParaRPr kumimoji="0" lang="en-US"/>
          </a:p>
        </p:txBody>
      </p:sp>
      <p:sp>
        <p:nvSpPr>
          <p:cNvPr id="28" name="Espace réservé de la date 27"/>
          <p:cNvSpPr>
            <a:spLocks noGrp="1"/>
          </p:cNvSpPr>
          <p:nvPr>
            <p:ph type="dt" sz="half" idx="10"/>
          </p:nvPr>
        </p:nvSpPr>
        <p:spPr/>
        <p:txBody>
          <a:bodyPr/>
          <a:lstStyle/>
          <a:p>
            <a:fld id="{AA309A6D-C09C-4548-B29A-6CF363A7E532}" type="datetimeFigureOut">
              <a:rPr lang="fr-FR" smtClean="0"/>
              <a:t>14/12/2020</a:t>
            </a:fld>
            <a:endParaRPr lang="fr-BE"/>
          </a:p>
        </p:txBody>
      </p:sp>
      <p:sp>
        <p:nvSpPr>
          <p:cNvPr id="17" name="Espace réservé du pied de page 16"/>
          <p:cNvSpPr>
            <a:spLocks noGrp="1"/>
          </p:cNvSpPr>
          <p:nvPr>
            <p:ph type="ftr" sz="quarter" idx="11"/>
          </p:nvPr>
        </p:nvSpPr>
        <p:spPr/>
        <p:txBody>
          <a:bodyPr/>
          <a:lstStyle/>
          <a:p>
            <a:endParaRPr lang="fr-BE"/>
          </a:p>
        </p:txBody>
      </p:sp>
      <p:sp>
        <p:nvSpPr>
          <p:cNvPr id="29" name="Espace réservé du numéro de diapositive 28"/>
          <p:cNvSpPr>
            <a:spLocks noGrp="1"/>
          </p:cNvSpPr>
          <p:nvPr>
            <p:ph type="sldNum" sz="quarter" idx="12"/>
          </p:nvPr>
        </p:nvSpPr>
        <p:spPr/>
        <p:txBody>
          <a:bodyPr/>
          <a:lstStyle/>
          <a:p>
            <a:fld id="{CF4668DC-857F-487D-BFFA-8C0CA5037977}" type="slidenum">
              <a:rPr lang="fr-BE" smtClean="0"/>
              <a:t>‹N°›</a:t>
            </a:fld>
            <a:endParaRPr lang="fr-BE"/>
          </a:p>
        </p:txBody>
      </p:sp>
      <p:sp>
        <p:nvSpPr>
          <p:cNvPr id="9" name="Sous-titr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t>14/12/2020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t>14/12/2020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t>14/12/2020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3">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t>14/12/2020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a:xfrm>
            <a:off x="7924800" y="6416675"/>
            <a:ext cx="762000" cy="365125"/>
          </a:xfrm>
        </p:spPr>
        <p:txBody>
          <a:bodyPr/>
          <a:lstStyle/>
          <a:p>
            <a:fld id="{CF4668DC-857F-487D-BFFA-8C0CA5037977}" type="slidenum">
              <a:rPr lang="fr-BE" smtClean="0"/>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contenu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t>14/12/2020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AA309A6D-C09C-4548-B29A-6CF363A7E532}" type="datetimeFigureOut">
              <a:rPr lang="fr-FR" smtClean="0"/>
              <a:t>14/12/2020</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e la date 2"/>
          <p:cNvSpPr>
            <a:spLocks noGrp="1"/>
          </p:cNvSpPr>
          <p:nvPr>
            <p:ph type="dt" sz="half" idx="10"/>
          </p:nvPr>
        </p:nvSpPr>
        <p:spPr/>
        <p:txBody>
          <a:bodyPr/>
          <a:lstStyle/>
          <a:p>
            <a:fld id="{AA309A6D-C09C-4548-B29A-6CF363A7E532}" type="datetimeFigureOut">
              <a:rPr lang="fr-FR" smtClean="0"/>
              <a:t>14/12/2020</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t>14/12/2020</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fr-FR" smtClean="0"/>
              <a:t>Modifiez le style du titre</a:t>
            </a:r>
            <a:endParaRPr kumimoji="0" lang="en-US"/>
          </a:p>
        </p:txBody>
      </p:sp>
      <p:sp>
        <p:nvSpPr>
          <p:cNvPr id="3" name="Espace réservé du texte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Modifiez les styles du texte du masque</a:t>
            </a:r>
          </a:p>
        </p:txBody>
      </p:sp>
      <p:sp>
        <p:nvSpPr>
          <p:cNvPr id="4" name="Espace réservé du contenu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t>14/12/2020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fr-FR" smtClean="0"/>
              <a:t>Modifiez le style du titre</a:t>
            </a:r>
            <a:endParaRPr kumimoji="0" lang="en-US"/>
          </a:p>
        </p:txBody>
      </p:sp>
      <p:sp>
        <p:nvSpPr>
          <p:cNvPr id="3" name="Espace réservé pour une image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fr-FR" smtClean="0">
                <a:solidFill>
                  <a:schemeClr val="lt1"/>
                </a:solidFill>
                <a:latin typeface="+mn-lt"/>
                <a:ea typeface="+mn-ea"/>
                <a:cs typeface="+mn-cs"/>
              </a:rPr>
              <a:t>Cliquez sur l'icône pour ajouter une image</a:t>
            </a:r>
            <a:endParaRPr kumimoji="0" lang="en-US" dirty="0">
              <a:solidFill>
                <a:schemeClr val="lt1"/>
              </a:solidFill>
              <a:latin typeface="+mn-lt"/>
              <a:ea typeface="+mn-ea"/>
              <a:cs typeface="+mn-cs"/>
            </a:endParaRPr>
          </a:p>
        </p:txBody>
      </p:sp>
      <p:sp>
        <p:nvSpPr>
          <p:cNvPr id="4" name="Espace réservé du texte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14/12/2020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fr-FR" smtClean="0"/>
              <a:t>Modifiez le style du titre</a:t>
            </a:r>
            <a:endParaRPr kumimoji="0" lang="en-US"/>
          </a:p>
        </p:txBody>
      </p:sp>
      <p:sp>
        <p:nvSpPr>
          <p:cNvPr id="13" name="Espace réservé du texte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AA309A6D-C09C-4548-B29A-6CF363A7E532}" type="datetimeFigureOut">
              <a:rPr lang="fr-FR" smtClean="0"/>
              <a:t>14/12/2020</a:t>
            </a:fld>
            <a:endParaRPr lang="fr-BE"/>
          </a:p>
        </p:txBody>
      </p:sp>
      <p:sp>
        <p:nvSpPr>
          <p:cNvPr id="3" name="Espace réservé du pied de page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fr-BE"/>
          </a:p>
        </p:txBody>
      </p:sp>
      <p:sp>
        <p:nvSpPr>
          <p:cNvPr id="23" name="Espace réservé du numéro de diapositive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CF4668DC-857F-487D-BFFA-8C0CA5037977}" type="slidenum">
              <a:rPr lang="fr-BE" smtClean="0"/>
              <a:t>‹N°›</a:t>
            </a:fld>
            <a:endParaRPr lang="fr-BE"/>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6" y="980728"/>
            <a:ext cx="8856984" cy="4596360"/>
          </a:xfrm>
        </p:spPr>
        <p:txBody>
          <a:bodyPr>
            <a:normAutofit/>
          </a:bodyPr>
          <a:lstStyle/>
          <a:p>
            <a:pPr rtl="1"/>
            <a:r>
              <a:rPr lang="ar-DZ" sz="6000" cap="none" dirty="0" smtClean="0">
                <a:ln>
                  <a:noFill/>
                </a:ln>
                <a:solidFill>
                  <a:schemeClr val="tx1"/>
                </a:solidFill>
                <a:effectLst/>
              </a:rPr>
              <a:t>خامسا: أنواع </a:t>
            </a:r>
            <a:r>
              <a:rPr lang="ar-DZ" sz="6000" cap="none" dirty="0">
                <a:ln>
                  <a:noFill/>
                </a:ln>
                <a:solidFill>
                  <a:schemeClr val="tx1"/>
                </a:solidFill>
                <a:effectLst/>
              </a:rPr>
              <a:t>هيئات النظام المالي في الاقتصاد </a:t>
            </a:r>
            <a:r>
              <a:rPr lang="ar-DZ" sz="6000" cap="none" dirty="0" smtClean="0">
                <a:ln>
                  <a:noFill/>
                </a:ln>
                <a:solidFill>
                  <a:schemeClr val="tx1"/>
                </a:solidFill>
                <a:effectLst/>
              </a:rPr>
              <a:t/>
            </a:r>
            <a:br>
              <a:rPr lang="ar-DZ" sz="6000" cap="none" dirty="0" smtClean="0">
                <a:ln>
                  <a:noFill/>
                </a:ln>
                <a:solidFill>
                  <a:schemeClr val="tx1"/>
                </a:solidFill>
                <a:effectLst/>
              </a:rPr>
            </a:br>
            <a:r>
              <a:rPr lang="ar-DZ" sz="6000" cap="none" dirty="0" smtClean="0">
                <a:ln>
                  <a:noFill/>
                </a:ln>
                <a:solidFill>
                  <a:schemeClr val="tx1"/>
                </a:solidFill>
                <a:effectLst/>
              </a:rPr>
              <a:t>(</a:t>
            </a:r>
            <a:r>
              <a:rPr lang="ar-DZ" sz="6000" cap="none" dirty="0">
                <a:ln>
                  <a:noFill/>
                </a:ln>
                <a:solidFill>
                  <a:schemeClr val="tx1"/>
                </a:solidFill>
                <a:effectLst/>
              </a:rPr>
              <a:t>أنواع الوساطة المالية)</a:t>
            </a:r>
            <a:r>
              <a:rPr lang="fr-FR" sz="6000" cap="none" dirty="0">
                <a:ln>
                  <a:noFill/>
                </a:ln>
                <a:solidFill>
                  <a:schemeClr val="tx1"/>
                </a:solidFill>
                <a:effectLst/>
              </a:rPr>
              <a:t/>
            </a:r>
            <a:br>
              <a:rPr lang="fr-FR" sz="6000" cap="none" dirty="0">
                <a:ln>
                  <a:noFill/>
                </a:ln>
                <a:solidFill>
                  <a:schemeClr val="tx1"/>
                </a:solidFill>
                <a:effectLst/>
              </a:rPr>
            </a:br>
            <a:endParaRPr lang="fr-FR" sz="6000" cap="none" dirty="0">
              <a:ln>
                <a:noFill/>
              </a:ln>
              <a:solidFill>
                <a:schemeClr val="tx1"/>
              </a:solidFill>
              <a:effectLst/>
            </a:endParaRPr>
          </a:p>
        </p:txBody>
      </p:sp>
    </p:spTree>
    <p:extLst>
      <p:ext uri="{BB962C8B-B14F-4D97-AF65-F5344CB8AC3E}">
        <p14:creationId xmlns:p14="http://schemas.microsoft.com/office/powerpoint/2010/main" val="20921983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6" name="Connecteur droit avec flèche 65"/>
          <p:cNvCxnSpPr>
            <a:cxnSpLocks noChangeShapeType="1"/>
          </p:cNvCxnSpPr>
          <p:nvPr/>
        </p:nvCxnSpPr>
        <p:spPr bwMode="auto">
          <a:xfrm>
            <a:off x="3203848" y="1697134"/>
            <a:ext cx="0" cy="4276913"/>
          </a:xfrm>
          <a:prstGeom prst="straightConnector1">
            <a:avLst/>
          </a:prstGeom>
          <a:ln w="76200">
            <a:solidFill>
              <a:srgbClr val="00B050"/>
            </a:solidFill>
            <a:headEnd/>
            <a:tailEnd type="triangle" w="med" len="med"/>
          </a:ln>
          <a:extLst/>
        </p:spPr>
        <p:style>
          <a:lnRef idx="3">
            <a:schemeClr val="accent6"/>
          </a:lnRef>
          <a:fillRef idx="0">
            <a:schemeClr val="accent6"/>
          </a:fillRef>
          <a:effectRef idx="2">
            <a:schemeClr val="accent6"/>
          </a:effectRef>
          <a:fontRef idx="minor">
            <a:schemeClr val="tx1"/>
          </a:fontRef>
        </p:style>
      </p:cxnSp>
      <p:cxnSp>
        <p:nvCxnSpPr>
          <p:cNvPr id="67" name="Connecteur droit avec flèche 66"/>
          <p:cNvCxnSpPr>
            <a:cxnSpLocks noChangeShapeType="1"/>
            <a:stCxn id="49" idx="7"/>
          </p:cNvCxnSpPr>
          <p:nvPr/>
        </p:nvCxnSpPr>
        <p:spPr bwMode="auto">
          <a:xfrm flipV="1">
            <a:off x="5448326" y="1700809"/>
            <a:ext cx="74383" cy="4220454"/>
          </a:xfrm>
          <a:prstGeom prst="straightConnector1">
            <a:avLst/>
          </a:prstGeom>
          <a:ln w="76200">
            <a:solidFill>
              <a:srgbClr val="FF0000"/>
            </a:solidFill>
            <a:headEnd/>
            <a:tailEnd type="triangle" w="med" len="med"/>
          </a:ln>
          <a:extLst/>
        </p:spPr>
        <p:style>
          <a:lnRef idx="3">
            <a:schemeClr val="accent6"/>
          </a:lnRef>
          <a:fillRef idx="0">
            <a:schemeClr val="accent6"/>
          </a:fillRef>
          <a:effectRef idx="2">
            <a:schemeClr val="accent6"/>
          </a:effectRef>
          <a:fontRef idx="minor">
            <a:schemeClr val="tx1"/>
          </a:fontRef>
        </p:style>
      </p:cxnSp>
      <p:sp>
        <p:nvSpPr>
          <p:cNvPr id="77" name="Rectangle 87"/>
          <p:cNvSpPr>
            <a:spLocks noChangeArrowheads="1"/>
          </p:cNvSpPr>
          <p:nvPr/>
        </p:nvSpPr>
        <p:spPr bwMode="auto">
          <a:xfrm>
            <a:off x="152400" y="260648"/>
            <a:ext cx="8524056"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3200" b="1" i="0" u="none" strike="noStrike" normalizeH="0" baseline="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ea typeface="Calibri" pitchFamily="34" charset="0"/>
                <a:cs typeface="Times New Roman" pitchFamily="18" charset="0"/>
              </a:rPr>
              <a:t>المـــــســـار النــــــــقــــدي الـــــــــــعــــــــــام</a:t>
            </a:r>
            <a:endParaRPr kumimoji="0" lang="fr-FR" sz="3200" b="1" i="0" u="none" strike="noStrike" normalizeH="0" baseline="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fr-FR" sz="3200" b="1" i="0" u="none" strike="noStrike" normalizeH="0" baseline="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cs typeface="Arial" pitchFamily="34" charset="0"/>
            </a:endParaRPr>
          </a:p>
        </p:txBody>
      </p:sp>
      <p:sp>
        <p:nvSpPr>
          <p:cNvPr id="78" name="Rectangle 92"/>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800" b="0" i="0" u="none" strike="noStrike" cap="none" normalizeH="0" baseline="0" smtClean="0">
                <a:ln>
                  <a:noFill/>
                </a:ln>
                <a:solidFill>
                  <a:schemeClr val="tx1"/>
                </a:solidFill>
                <a:effectLst/>
                <a:latin typeface="Arial" pitchFamily="34" charset="0"/>
                <a:cs typeface="Arial" pitchFamily="34" charset="0"/>
              </a:rPr>
              <a:t/>
            </a:r>
            <a:br>
              <a:rPr kumimoji="0" lang="fr-FR" sz="800" b="0" i="0" u="none" strike="noStrike" cap="none" normalizeH="0" baseline="0" smtClean="0">
                <a:ln>
                  <a:noFill/>
                </a:ln>
                <a:solidFill>
                  <a:schemeClr val="tx1"/>
                </a:solidFill>
                <a:effectLst/>
                <a:latin typeface="Arial" pitchFamily="34" charset="0"/>
                <a:cs typeface="Arial" pitchFamily="34" charset="0"/>
              </a:rPr>
            </a:br>
            <a:endParaRPr kumimoji="0" lang="fr-FR" sz="1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79" name="Rectangle 94"/>
          <p:cNvSpPr>
            <a:spLocks noChangeArrowheads="1"/>
          </p:cNvSpPr>
          <p:nvPr/>
        </p:nvSpPr>
        <p:spPr bwMode="auto">
          <a:xfrm>
            <a:off x="6096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 </a:t>
            </a:r>
            <a:r>
              <a:rPr kumimoji="0" lang="fr-FR" sz="16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 </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80" name="Rectangle 96"/>
          <p:cNvSpPr>
            <a:spLocks noChangeArrowheads="1"/>
          </p:cNvSpPr>
          <p:nvPr/>
        </p:nvSpPr>
        <p:spPr bwMode="auto">
          <a:xfrm>
            <a:off x="6096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800" b="0" i="0" u="none" strike="noStrike" cap="none" normalizeH="0" baseline="0" smtClean="0">
                <a:ln>
                  <a:noFill/>
                </a:ln>
                <a:solidFill>
                  <a:schemeClr val="tx1"/>
                </a:solidFill>
                <a:effectLst/>
                <a:latin typeface="Arial" pitchFamily="34" charset="0"/>
                <a:cs typeface="Arial" pitchFamily="34" charset="0"/>
              </a:rPr>
              <a:t/>
            </a:r>
            <a:br>
              <a:rPr kumimoji="0" lang="fr-FR" sz="800" b="0" i="0" u="none" strike="noStrike" cap="none" normalizeH="0" baseline="0" smtClean="0">
                <a:ln>
                  <a:noFill/>
                </a:ln>
                <a:solidFill>
                  <a:schemeClr val="tx1"/>
                </a:solidFill>
                <a:effectLst/>
                <a:latin typeface="Arial" pitchFamily="34" charset="0"/>
                <a:cs typeface="Arial" pitchFamily="34" charset="0"/>
              </a:rPr>
            </a:br>
            <a:endParaRPr kumimoji="0" lang="fr-FR" sz="1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81" name="Rectangle 100"/>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 </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82" name="Rectangle 102"/>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800" b="0" i="0" u="none" strike="noStrike" cap="none" normalizeH="0" baseline="0" smtClean="0">
                <a:ln>
                  <a:noFill/>
                </a:ln>
                <a:solidFill>
                  <a:schemeClr val="tx1"/>
                </a:solidFill>
                <a:effectLst/>
                <a:latin typeface="Arial" pitchFamily="34" charset="0"/>
                <a:cs typeface="Arial" pitchFamily="34" charset="0"/>
              </a:rPr>
              <a:t/>
            </a:r>
            <a:br>
              <a:rPr kumimoji="0" lang="fr-FR" sz="800" b="0" i="0" u="none" strike="noStrike" cap="none" normalizeH="0" baseline="0" smtClean="0">
                <a:ln>
                  <a:noFill/>
                </a:ln>
                <a:solidFill>
                  <a:schemeClr val="tx1"/>
                </a:solidFill>
                <a:effectLst/>
                <a:latin typeface="Arial" pitchFamily="34" charset="0"/>
                <a:cs typeface="Arial" pitchFamily="34" charset="0"/>
              </a:rPr>
            </a:br>
            <a:endParaRPr kumimoji="0" lang="fr-FR" sz="1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83" name="Rectangle 104"/>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ar-DZ" sz="14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ar-DZ" sz="14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    </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84" name="Rectangle 108"/>
          <p:cNvSpPr>
            <a:spLocks noChangeArrowheads="1"/>
          </p:cNvSpPr>
          <p:nvPr/>
        </p:nvSpPr>
        <p:spPr bwMode="auto">
          <a:xfrm>
            <a:off x="6096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grpSp>
        <p:nvGrpSpPr>
          <p:cNvPr id="156" name="Groupe 155"/>
          <p:cNvGrpSpPr/>
          <p:nvPr/>
        </p:nvGrpSpPr>
        <p:grpSpPr>
          <a:xfrm>
            <a:off x="-36512" y="799257"/>
            <a:ext cx="9145016" cy="5798095"/>
            <a:chOff x="-36512" y="799257"/>
            <a:chExt cx="9145016" cy="5798095"/>
          </a:xfrm>
        </p:grpSpPr>
        <p:sp>
          <p:nvSpPr>
            <p:cNvPr id="45" name="Ellipse 44"/>
            <p:cNvSpPr>
              <a:spLocks noChangeArrowheads="1"/>
            </p:cNvSpPr>
            <p:nvPr/>
          </p:nvSpPr>
          <p:spPr bwMode="auto">
            <a:xfrm>
              <a:off x="2622551" y="1102385"/>
              <a:ext cx="3243902" cy="526415"/>
            </a:xfrm>
            <a:prstGeom prst="ellipse">
              <a:avLst/>
            </a:prstGeom>
            <a:ln>
              <a:headEnd/>
              <a:tailEnd/>
            </a:ln>
          </p:spPr>
          <p:style>
            <a:lnRef idx="1">
              <a:schemeClr val="accent6"/>
            </a:lnRef>
            <a:fillRef idx="3">
              <a:schemeClr val="accent6"/>
            </a:fillRef>
            <a:effectRef idx="2">
              <a:schemeClr val="accent6"/>
            </a:effectRef>
            <a:fontRef idx="minor">
              <a:schemeClr val="lt1"/>
            </a:fontRef>
          </p:style>
          <p:txBody>
            <a:bodyPr rot="0" vert="horz" wrap="square" lIns="91440" tIns="45720" rIns="91440" bIns="45720" anchor="t" anchorCtr="0" upright="1">
              <a:noAutofit/>
            </a:bodyPr>
            <a:lstStyle/>
            <a:p>
              <a:pPr>
                <a:lnSpc>
                  <a:spcPct val="107000"/>
                </a:lnSpc>
                <a:spcAft>
                  <a:spcPts val="800"/>
                </a:spcAft>
              </a:pPr>
              <a:r>
                <a:rPr lang="ar-DZ" sz="2000" b="1" dirty="0">
                  <a:effectLst/>
                  <a:latin typeface="Calibri"/>
                  <a:ea typeface="Calibri"/>
                  <a:cs typeface="Arial"/>
                </a:rPr>
                <a:t>قـــطـــاع الأســـــــر </a:t>
              </a:r>
              <a:endParaRPr lang="fr-FR" sz="1400" b="1" dirty="0">
                <a:effectLst/>
                <a:latin typeface="Calibri"/>
                <a:ea typeface="Calibri"/>
                <a:cs typeface="Arial"/>
              </a:endParaRPr>
            </a:p>
          </p:txBody>
        </p:sp>
        <p:sp>
          <p:nvSpPr>
            <p:cNvPr id="46" name="Ellipse 45"/>
            <p:cNvSpPr>
              <a:spLocks noChangeArrowheads="1"/>
            </p:cNvSpPr>
            <p:nvPr/>
          </p:nvSpPr>
          <p:spPr bwMode="auto">
            <a:xfrm>
              <a:off x="3350895" y="3286750"/>
              <a:ext cx="1830705" cy="862330"/>
            </a:xfrm>
            <a:prstGeom prst="ellipse">
              <a:avLst/>
            </a:prstGeom>
            <a:ln>
              <a:headEnd/>
              <a:tailEnd/>
            </a:ln>
          </p:spPr>
          <p:style>
            <a:lnRef idx="1">
              <a:schemeClr val="accent6"/>
            </a:lnRef>
            <a:fillRef idx="3">
              <a:schemeClr val="accent6"/>
            </a:fillRef>
            <a:effectRef idx="2">
              <a:schemeClr val="accent6"/>
            </a:effectRef>
            <a:fontRef idx="minor">
              <a:schemeClr val="lt1"/>
            </a:fontRef>
          </p:style>
          <p:txBody>
            <a:bodyPr rot="0" vert="horz" wrap="square" lIns="91440" tIns="45720" rIns="91440" bIns="45720" anchor="t" anchorCtr="0" upright="1">
              <a:noAutofit/>
            </a:bodyPr>
            <a:lstStyle/>
            <a:p>
              <a:pPr>
                <a:lnSpc>
                  <a:spcPct val="107000"/>
                </a:lnSpc>
                <a:spcAft>
                  <a:spcPts val="800"/>
                </a:spcAft>
              </a:pPr>
              <a:r>
                <a:rPr lang="ar-DZ" sz="2000" b="1" dirty="0">
                  <a:effectLst/>
                  <a:latin typeface="Calibri"/>
                  <a:ea typeface="Calibri"/>
                  <a:cs typeface="Arial"/>
                </a:rPr>
                <a:t>الـــنــــظـــام المــالــــــي </a:t>
              </a:r>
              <a:endParaRPr lang="fr-FR" sz="2000" b="1" dirty="0">
                <a:effectLst/>
                <a:latin typeface="Calibri"/>
                <a:ea typeface="Calibri"/>
                <a:cs typeface="Arial"/>
              </a:endParaRPr>
            </a:p>
          </p:txBody>
        </p:sp>
        <p:sp>
          <p:nvSpPr>
            <p:cNvPr id="47" name="Ellipse 46"/>
            <p:cNvSpPr>
              <a:spLocks noChangeArrowheads="1"/>
            </p:cNvSpPr>
            <p:nvPr/>
          </p:nvSpPr>
          <p:spPr bwMode="auto">
            <a:xfrm>
              <a:off x="6696744" y="3140968"/>
              <a:ext cx="2267744" cy="1189226"/>
            </a:xfrm>
            <a:prstGeom prst="ellipse">
              <a:avLst/>
            </a:prstGeom>
            <a:ln>
              <a:headEnd/>
              <a:tailEnd/>
            </a:ln>
          </p:spPr>
          <p:style>
            <a:lnRef idx="1">
              <a:schemeClr val="accent6"/>
            </a:lnRef>
            <a:fillRef idx="3">
              <a:schemeClr val="accent6"/>
            </a:fillRef>
            <a:effectRef idx="2">
              <a:schemeClr val="accent6"/>
            </a:effectRef>
            <a:fontRef idx="minor">
              <a:schemeClr val="lt1"/>
            </a:fontRef>
          </p:style>
          <p:txBody>
            <a:bodyPr rot="0" vert="horz" wrap="square" lIns="91440" tIns="45720" rIns="91440" bIns="45720" anchor="t" anchorCtr="0" upright="1">
              <a:noAutofit/>
            </a:bodyPr>
            <a:lstStyle/>
            <a:p>
              <a:pPr algn="ctr" rtl="1">
                <a:lnSpc>
                  <a:spcPct val="107000"/>
                </a:lnSpc>
                <a:spcAft>
                  <a:spcPts val="800"/>
                </a:spcAft>
              </a:pPr>
              <a:r>
                <a:rPr lang="ar-DZ" sz="2000" b="1" dirty="0">
                  <a:effectLst/>
                  <a:latin typeface="Calibri"/>
                  <a:ea typeface="Calibri"/>
                  <a:cs typeface="Arial"/>
                </a:rPr>
                <a:t>القـــــطـــاع الــــخــارجـي </a:t>
              </a:r>
              <a:endParaRPr lang="fr-FR" sz="2000" b="1" dirty="0">
                <a:effectLst/>
                <a:latin typeface="Calibri"/>
                <a:ea typeface="Calibri"/>
                <a:cs typeface="Arial"/>
              </a:endParaRPr>
            </a:p>
          </p:txBody>
        </p:sp>
        <p:sp>
          <p:nvSpPr>
            <p:cNvPr id="48" name="Ellipse 47"/>
            <p:cNvSpPr>
              <a:spLocks noChangeArrowheads="1"/>
            </p:cNvSpPr>
            <p:nvPr/>
          </p:nvSpPr>
          <p:spPr bwMode="auto">
            <a:xfrm>
              <a:off x="-36512" y="3041041"/>
              <a:ext cx="1778000" cy="1180048"/>
            </a:xfrm>
            <a:prstGeom prst="ellipse">
              <a:avLst/>
            </a:prstGeom>
            <a:ln>
              <a:headEnd/>
              <a:tailEnd/>
            </a:ln>
          </p:spPr>
          <p:style>
            <a:lnRef idx="1">
              <a:schemeClr val="accent6"/>
            </a:lnRef>
            <a:fillRef idx="3">
              <a:schemeClr val="accent6"/>
            </a:fillRef>
            <a:effectRef idx="2">
              <a:schemeClr val="accent6"/>
            </a:effectRef>
            <a:fontRef idx="minor">
              <a:schemeClr val="lt1"/>
            </a:fontRef>
          </p:style>
          <p:txBody>
            <a:bodyPr rot="0" vert="horz" wrap="square" lIns="91440" tIns="45720" rIns="91440" bIns="45720" anchor="t" anchorCtr="0" upright="1">
              <a:noAutofit/>
            </a:bodyPr>
            <a:lstStyle/>
            <a:p>
              <a:pPr algn="ctr">
                <a:lnSpc>
                  <a:spcPct val="107000"/>
                </a:lnSpc>
                <a:spcAft>
                  <a:spcPts val="800"/>
                </a:spcAft>
              </a:pPr>
              <a:r>
                <a:rPr lang="ar-DZ" sz="2000" b="1" dirty="0">
                  <a:effectLst/>
                  <a:latin typeface="Calibri"/>
                  <a:ea typeface="Calibri"/>
                  <a:cs typeface="Arial"/>
                </a:rPr>
                <a:t>القطاع الحكومي</a:t>
              </a:r>
              <a:endParaRPr lang="fr-FR" sz="2000" b="1" dirty="0">
                <a:effectLst/>
                <a:latin typeface="Calibri"/>
                <a:ea typeface="Calibri"/>
                <a:cs typeface="Arial"/>
              </a:endParaRPr>
            </a:p>
          </p:txBody>
        </p:sp>
        <p:sp>
          <p:nvSpPr>
            <p:cNvPr id="49" name="Ellipse 48"/>
            <p:cNvSpPr>
              <a:spLocks noChangeArrowheads="1"/>
            </p:cNvSpPr>
            <p:nvPr/>
          </p:nvSpPr>
          <p:spPr bwMode="auto">
            <a:xfrm>
              <a:off x="2622551" y="5805264"/>
              <a:ext cx="3310601" cy="792088"/>
            </a:xfrm>
            <a:prstGeom prst="ellipse">
              <a:avLst/>
            </a:prstGeom>
            <a:ln>
              <a:headEnd/>
              <a:tailEnd/>
            </a:ln>
          </p:spPr>
          <p:style>
            <a:lnRef idx="1">
              <a:schemeClr val="accent6"/>
            </a:lnRef>
            <a:fillRef idx="3">
              <a:schemeClr val="accent6"/>
            </a:fillRef>
            <a:effectRef idx="2">
              <a:schemeClr val="accent6"/>
            </a:effectRef>
            <a:fontRef idx="minor">
              <a:schemeClr val="lt1"/>
            </a:fontRef>
          </p:style>
          <p:txBody>
            <a:bodyPr rot="0" vert="horz" wrap="square" lIns="91440" tIns="45720" rIns="91440" bIns="45720" anchor="t" anchorCtr="0" upright="1">
              <a:noAutofit/>
            </a:bodyPr>
            <a:lstStyle/>
            <a:p>
              <a:pPr>
                <a:lnSpc>
                  <a:spcPct val="107000"/>
                </a:lnSpc>
                <a:spcAft>
                  <a:spcPts val="800"/>
                </a:spcAft>
              </a:pPr>
              <a:r>
                <a:rPr lang="ar-DZ" sz="2000" b="1" dirty="0">
                  <a:effectLst/>
                  <a:latin typeface="Calibri"/>
                  <a:ea typeface="Calibri"/>
                  <a:cs typeface="Arial"/>
                </a:rPr>
                <a:t>قــطـــاع المؤســسـات</a:t>
              </a:r>
              <a:endParaRPr lang="fr-FR" sz="2000" b="1" dirty="0">
                <a:effectLst/>
                <a:latin typeface="Calibri"/>
                <a:ea typeface="Calibri"/>
                <a:cs typeface="Arial"/>
              </a:endParaRPr>
            </a:p>
          </p:txBody>
        </p:sp>
        <p:cxnSp>
          <p:nvCxnSpPr>
            <p:cNvPr id="50" name="Connecteur droit avec flèche 49"/>
            <p:cNvCxnSpPr>
              <a:cxnSpLocks noChangeShapeType="1"/>
            </p:cNvCxnSpPr>
            <p:nvPr/>
          </p:nvCxnSpPr>
          <p:spPr bwMode="auto">
            <a:xfrm>
              <a:off x="1691680" y="3573016"/>
              <a:ext cx="1619499" cy="0"/>
            </a:xfrm>
            <a:prstGeom prst="straightConnector1">
              <a:avLst/>
            </a:prstGeom>
            <a:ln w="76200">
              <a:headEnd/>
              <a:tailEnd type="triangle" w="med" len="med"/>
            </a:ln>
            <a:extLst/>
          </p:spPr>
          <p:style>
            <a:lnRef idx="3">
              <a:schemeClr val="accent4"/>
            </a:lnRef>
            <a:fillRef idx="0">
              <a:schemeClr val="accent4"/>
            </a:fillRef>
            <a:effectRef idx="2">
              <a:schemeClr val="accent4"/>
            </a:effectRef>
            <a:fontRef idx="minor">
              <a:schemeClr val="tx1"/>
            </a:fontRef>
          </p:style>
        </p:cxnSp>
        <p:cxnSp>
          <p:nvCxnSpPr>
            <p:cNvPr id="51" name="Connecteur droit avec flèche 50"/>
            <p:cNvCxnSpPr>
              <a:cxnSpLocks noChangeShapeType="1"/>
            </p:cNvCxnSpPr>
            <p:nvPr/>
          </p:nvCxnSpPr>
          <p:spPr bwMode="auto">
            <a:xfrm flipH="1">
              <a:off x="1475656" y="4077072"/>
              <a:ext cx="1980902" cy="0"/>
            </a:xfrm>
            <a:prstGeom prst="straightConnector1">
              <a:avLst/>
            </a:prstGeom>
            <a:ln w="76200">
              <a:solidFill>
                <a:srgbClr val="FFC000"/>
              </a:solidFill>
              <a:headEnd/>
              <a:tailEnd type="triangle" w="med" len="med"/>
            </a:ln>
            <a:extLst/>
          </p:spPr>
          <p:style>
            <a:lnRef idx="3">
              <a:schemeClr val="accent6"/>
            </a:lnRef>
            <a:fillRef idx="0">
              <a:schemeClr val="accent6"/>
            </a:fillRef>
            <a:effectRef idx="2">
              <a:schemeClr val="accent6"/>
            </a:effectRef>
            <a:fontRef idx="minor">
              <a:schemeClr val="tx1"/>
            </a:fontRef>
          </p:style>
        </p:cxnSp>
        <p:cxnSp>
          <p:nvCxnSpPr>
            <p:cNvPr id="52" name="Connecteur droit avec flèche 51"/>
            <p:cNvCxnSpPr>
              <a:cxnSpLocks noChangeShapeType="1"/>
            </p:cNvCxnSpPr>
            <p:nvPr/>
          </p:nvCxnSpPr>
          <p:spPr bwMode="auto">
            <a:xfrm>
              <a:off x="5181600" y="3573016"/>
              <a:ext cx="1597527" cy="0"/>
            </a:xfrm>
            <a:prstGeom prst="straightConnector1">
              <a:avLst/>
            </a:prstGeom>
            <a:ln w="76200">
              <a:solidFill>
                <a:srgbClr val="FFC000"/>
              </a:solidFill>
              <a:headEnd/>
              <a:tailEnd type="triangle" w="med" len="med"/>
            </a:ln>
            <a:extLst/>
          </p:spPr>
          <p:style>
            <a:lnRef idx="3">
              <a:schemeClr val="accent6"/>
            </a:lnRef>
            <a:fillRef idx="0">
              <a:schemeClr val="accent6"/>
            </a:fillRef>
            <a:effectRef idx="2">
              <a:schemeClr val="accent6"/>
            </a:effectRef>
            <a:fontRef idx="minor">
              <a:schemeClr val="tx1"/>
            </a:fontRef>
          </p:style>
        </p:cxnSp>
        <p:cxnSp>
          <p:nvCxnSpPr>
            <p:cNvPr id="53" name="Connecteur droit avec flèche 52"/>
            <p:cNvCxnSpPr>
              <a:cxnSpLocks noChangeShapeType="1"/>
            </p:cNvCxnSpPr>
            <p:nvPr/>
          </p:nvCxnSpPr>
          <p:spPr bwMode="auto">
            <a:xfrm flipH="1" flipV="1">
              <a:off x="5241839" y="4005064"/>
              <a:ext cx="1539961" cy="3056"/>
            </a:xfrm>
            <a:prstGeom prst="straightConnector1">
              <a:avLst/>
            </a:prstGeom>
            <a:ln w="76200">
              <a:solidFill>
                <a:srgbClr val="FFFF00"/>
              </a:solidFill>
              <a:headEnd/>
              <a:tailEnd type="triangle" w="med" len="med"/>
            </a:ln>
            <a:extLst/>
          </p:spPr>
          <p:style>
            <a:lnRef idx="3">
              <a:schemeClr val="accent6"/>
            </a:lnRef>
            <a:fillRef idx="0">
              <a:schemeClr val="accent6"/>
            </a:fillRef>
            <a:effectRef idx="2">
              <a:schemeClr val="accent6"/>
            </a:effectRef>
            <a:fontRef idx="minor">
              <a:schemeClr val="tx1"/>
            </a:fontRef>
          </p:style>
        </p:cxnSp>
        <p:cxnSp>
          <p:nvCxnSpPr>
            <p:cNvPr id="54" name="Connecteur droit avec flèche 53"/>
            <p:cNvCxnSpPr>
              <a:cxnSpLocks noChangeShapeType="1"/>
            </p:cNvCxnSpPr>
            <p:nvPr/>
          </p:nvCxnSpPr>
          <p:spPr bwMode="auto">
            <a:xfrm>
              <a:off x="4716016" y="4221089"/>
              <a:ext cx="8384" cy="1584175"/>
            </a:xfrm>
            <a:prstGeom prst="straightConnector1">
              <a:avLst/>
            </a:prstGeom>
            <a:ln w="76200">
              <a:solidFill>
                <a:srgbClr val="FFC000"/>
              </a:solidFill>
              <a:headEnd/>
              <a:tailEnd type="triangle" w="med" len="med"/>
            </a:ln>
            <a:extLst/>
          </p:spPr>
          <p:style>
            <a:lnRef idx="3">
              <a:schemeClr val="accent6"/>
            </a:lnRef>
            <a:fillRef idx="0">
              <a:schemeClr val="accent6"/>
            </a:fillRef>
            <a:effectRef idx="2">
              <a:schemeClr val="accent6"/>
            </a:effectRef>
            <a:fontRef idx="minor">
              <a:schemeClr val="tx1"/>
            </a:fontRef>
          </p:style>
        </p:cxnSp>
        <p:cxnSp>
          <p:nvCxnSpPr>
            <p:cNvPr id="55" name="Connecteur droit avec flèche 54"/>
            <p:cNvCxnSpPr>
              <a:cxnSpLocks noChangeShapeType="1"/>
            </p:cNvCxnSpPr>
            <p:nvPr/>
          </p:nvCxnSpPr>
          <p:spPr bwMode="auto">
            <a:xfrm flipH="1" flipV="1">
              <a:off x="3756308" y="4075307"/>
              <a:ext cx="23604" cy="1729957"/>
            </a:xfrm>
            <a:prstGeom prst="straightConnector1">
              <a:avLst/>
            </a:prstGeom>
            <a:ln w="76200">
              <a:solidFill>
                <a:srgbClr val="FF0000"/>
              </a:solidFill>
              <a:headEnd/>
              <a:tailEnd type="triangle" w="med" len="med"/>
            </a:ln>
            <a:extLst/>
          </p:spPr>
          <p:style>
            <a:lnRef idx="3">
              <a:schemeClr val="accent6"/>
            </a:lnRef>
            <a:fillRef idx="0">
              <a:schemeClr val="accent6"/>
            </a:fillRef>
            <a:effectRef idx="2">
              <a:schemeClr val="accent6"/>
            </a:effectRef>
            <a:fontRef idx="minor">
              <a:schemeClr val="tx1"/>
            </a:fontRef>
          </p:style>
        </p:cxnSp>
        <p:cxnSp>
          <p:nvCxnSpPr>
            <p:cNvPr id="56" name="Connecteur droit avec flèche 55"/>
            <p:cNvCxnSpPr>
              <a:cxnSpLocks noChangeShapeType="1"/>
            </p:cNvCxnSpPr>
            <p:nvPr/>
          </p:nvCxnSpPr>
          <p:spPr bwMode="auto">
            <a:xfrm>
              <a:off x="4716016" y="1772816"/>
              <a:ext cx="0" cy="1513934"/>
            </a:xfrm>
            <a:prstGeom prst="straightConnector1">
              <a:avLst/>
            </a:prstGeom>
            <a:ln w="57150">
              <a:solidFill>
                <a:srgbClr val="00B050"/>
              </a:solidFill>
              <a:headEnd/>
              <a:tailEnd type="triangle" w="med" len="med"/>
            </a:ln>
            <a:extLst/>
          </p:spPr>
          <p:style>
            <a:lnRef idx="3">
              <a:schemeClr val="accent6"/>
            </a:lnRef>
            <a:fillRef idx="0">
              <a:schemeClr val="accent6"/>
            </a:fillRef>
            <a:effectRef idx="2">
              <a:schemeClr val="accent6"/>
            </a:effectRef>
            <a:fontRef idx="minor">
              <a:schemeClr val="tx1"/>
            </a:fontRef>
          </p:style>
        </p:cxnSp>
        <p:cxnSp>
          <p:nvCxnSpPr>
            <p:cNvPr id="57" name="Connecteur droit avec flèche 56"/>
            <p:cNvCxnSpPr>
              <a:cxnSpLocks noChangeShapeType="1"/>
            </p:cNvCxnSpPr>
            <p:nvPr/>
          </p:nvCxnSpPr>
          <p:spPr bwMode="auto">
            <a:xfrm flipH="1" flipV="1">
              <a:off x="3768110" y="1700809"/>
              <a:ext cx="11802" cy="1545563"/>
            </a:xfrm>
            <a:prstGeom prst="straightConnector1">
              <a:avLst/>
            </a:prstGeom>
            <a:ln w="57150">
              <a:solidFill>
                <a:srgbClr val="FFC000"/>
              </a:solidFill>
              <a:headEnd/>
              <a:tailEnd type="triangle" w="med" len="med"/>
            </a:ln>
            <a:extLst/>
          </p:spPr>
          <p:style>
            <a:lnRef idx="3">
              <a:schemeClr val="accent6"/>
            </a:lnRef>
            <a:fillRef idx="0">
              <a:schemeClr val="accent6"/>
            </a:fillRef>
            <a:effectRef idx="2">
              <a:schemeClr val="accent6"/>
            </a:effectRef>
            <a:fontRef idx="minor">
              <a:schemeClr val="tx1"/>
            </a:fontRef>
          </p:style>
        </p:cxnSp>
        <p:cxnSp>
          <p:nvCxnSpPr>
            <p:cNvPr id="58" name="Connecteur droit avec flèche 57"/>
            <p:cNvCxnSpPr>
              <a:cxnSpLocks noChangeShapeType="1"/>
            </p:cNvCxnSpPr>
            <p:nvPr/>
          </p:nvCxnSpPr>
          <p:spPr bwMode="auto">
            <a:xfrm>
              <a:off x="6588224" y="1628800"/>
              <a:ext cx="1705610" cy="1412240"/>
            </a:xfrm>
            <a:prstGeom prst="straightConnector1">
              <a:avLst/>
            </a:prstGeom>
            <a:ln w="76200">
              <a:solidFill>
                <a:srgbClr val="00B050"/>
              </a:solidFill>
              <a:headEnd/>
              <a:tailEnd type="triangle" w="med" len="med"/>
            </a:ln>
            <a:extLst/>
          </p:spPr>
          <p:style>
            <a:lnRef idx="3">
              <a:schemeClr val="accent6"/>
            </a:lnRef>
            <a:fillRef idx="0">
              <a:schemeClr val="accent6"/>
            </a:fillRef>
            <a:effectRef idx="2">
              <a:schemeClr val="accent6"/>
            </a:effectRef>
            <a:fontRef idx="minor">
              <a:schemeClr val="tx1"/>
            </a:fontRef>
          </p:style>
        </p:cxnSp>
        <p:cxnSp>
          <p:nvCxnSpPr>
            <p:cNvPr id="59" name="Connecteur droit avec flèche 58"/>
            <p:cNvCxnSpPr>
              <a:cxnSpLocks noChangeShapeType="1"/>
            </p:cNvCxnSpPr>
            <p:nvPr/>
          </p:nvCxnSpPr>
          <p:spPr bwMode="auto">
            <a:xfrm flipH="1" flipV="1">
              <a:off x="6300192" y="1844824"/>
              <a:ext cx="1612752" cy="1372106"/>
            </a:xfrm>
            <a:prstGeom prst="straightConnector1">
              <a:avLst/>
            </a:prstGeom>
            <a:ln w="76200">
              <a:solidFill>
                <a:srgbClr val="FFFF00"/>
              </a:solidFill>
              <a:headEnd/>
              <a:tailEnd type="triangle" w="med" len="med"/>
            </a:ln>
            <a:extLst/>
          </p:spPr>
          <p:style>
            <a:lnRef idx="3">
              <a:schemeClr val="accent6"/>
            </a:lnRef>
            <a:fillRef idx="0">
              <a:schemeClr val="accent6"/>
            </a:fillRef>
            <a:effectRef idx="2">
              <a:schemeClr val="accent6"/>
            </a:effectRef>
            <a:fontRef idx="minor">
              <a:schemeClr val="tx1"/>
            </a:fontRef>
          </p:style>
        </p:cxnSp>
        <p:cxnSp>
          <p:nvCxnSpPr>
            <p:cNvPr id="60" name="Connecteur droit avec flèche 59"/>
            <p:cNvCxnSpPr>
              <a:cxnSpLocks noChangeShapeType="1"/>
            </p:cNvCxnSpPr>
            <p:nvPr/>
          </p:nvCxnSpPr>
          <p:spPr bwMode="auto">
            <a:xfrm flipV="1">
              <a:off x="765033" y="1460153"/>
              <a:ext cx="1618263" cy="1347561"/>
            </a:xfrm>
            <a:prstGeom prst="straightConnector1">
              <a:avLst/>
            </a:prstGeom>
            <a:ln w="76200">
              <a:headEnd/>
              <a:tailEnd type="triangle" w="med" len="med"/>
            </a:ln>
            <a:extLst/>
          </p:spPr>
          <p:style>
            <a:lnRef idx="3">
              <a:schemeClr val="accent4"/>
            </a:lnRef>
            <a:fillRef idx="0">
              <a:schemeClr val="accent4"/>
            </a:fillRef>
            <a:effectRef idx="2">
              <a:schemeClr val="accent4"/>
            </a:effectRef>
            <a:fontRef idx="minor">
              <a:schemeClr val="tx1"/>
            </a:fontRef>
          </p:style>
        </p:cxnSp>
        <p:cxnSp>
          <p:nvCxnSpPr>
            <p:cNvPr id="61" name="Connecteur droit avec flèche 60"/>
            <p:cNvCxnSpPr>
              <a:cxnSpLocks noChangeShapeType="1"/>
            </p:cNvCxnSpPr>
            <p:nvPr/>
          </p:nvCxnSpPr>
          <p:spPr bwMode="auto">
            <a:xfrm flipH="1">
              <a:off x="825300" y="1862758"/>
              <a:ext cx="1442444" cy="1206202"/>
            </a:xfrm>
            <a:prstGeom prst="straightConnector1">
              <a:avLst/>
            </a:prstGeom>
            <a:ln w="76200">
              <a:solidFill>
                <a:srgbClr val="00B050"/>
              </a:solidFill>
              <a:headEnd/>
              <a:tailEnd type="triangle" w="med" len="med"/>
            </a:ln>
            <a:extLst/>
          </p:spPr>
          <p:style>
            <a:lnRef idx="3">
              <a:schemeClr val="accent2"/>
            </a:lnRef>
            <a:fillRef idx="0">
              <a:schemeClr val="accent2"/>
            </a:fillRef>
            <a:effectRef idx="2">
              <a:schemeClr val="accent2"/>
            </a:effectRef>
            <a:fontRef idx="minor">
              <a:schemeClr val="tx1"/>
            </a:fontRef>
          </p:style>
        </p:cxnSp>
        <p:cxnSp>
          <p:nvCxnSpPr>
            <p:cNvPr id="62" name="Connecteur droit avec flèche 61"/>
            <p:cNvCxnSpPr>
              <a:cxnSpLocks noChangeShapeType="1"/>
            </p:cNvCxnSpPr>
            <p:nvPr/>
          </p:nvCxnSpPr>
          <p:spPr bwMode="auto">
            <a:xfrm flipV="1">
              <a:off x="5796136" y="4327490"/>
              <a:ext cx="1245870" cy="1621790"/>
            </a:xfrm>
            <a:prstGeom prst="straightConnector1">
              <a:avLst/>
            </a:prstGeom>
            <a:ln w="76200">
              <a:solidFill>
                <a:srgbClr val="FF0000"/>
              </a:solidFill>
              <a:headEnd/>
              <a:tailEnd type="triangle" w="med" len="med"/>
            </a:ln>
            <a:extLst/>
          </p:spPr>
          <p:style>
            <a:lnRef idx="3">
              <a:schemeClr val="accent6"/>
            </a:lnRef>
            <a:fillRef idx="0">
              <a:schemeClr val="accent6"/>
            </a:fillRef>
            <a:effectRef idx="2">
              <a:schemeClr val="accent6"/>
            </a:effectRef>
            <a:fontRef idx="minor">
              <a:schemeClr val="tx1"/>
            </a:fontRef>
          </p:style>
        </p:cxnSp>
        <p:cxnSp>
          <p:nvCxnSpPr>
            <p:cNvPr id="63" name="Connecteur droit avec flèche 62"/>
            <p:cNvCxnSpPr>
              <a:cxnSpLocks noChangeShapeType="1"/>
            </p:cNvCxnSpPr>
            <p:nvPr/>
          </p:nvCxnSpPr>
          <p:spPr bwMode="auto">
            <a:xfrm flipH="1">
              <a:off x="6138252" y="4653136"/>
              <a:ext cx="1242060" cy="1716405"/>
            </a:xfrm>
            <a:prstGeom prst="straightConnector1">
              <a:avLst/>
            </a:prstGeom>
            <a:ln w="76200">
              <a:solidFill>
                <a:srgbClr val="FFFF00"/>
              </a:solidFill>
              <a:headEnd/>
              <a:tailEnd type="triangle" w="med" len="med"/>
            </a:ln>
            <a:extLst/>
          </p:spPr>
          <p:style>
            <a:lnRef idx="3">
              <a:schemeClr val="accent6"/>
            </a:lnRef>
            <a:fillRef idx="0">
              <a:schemeClr val="accent6"/>
            </a:fillRef>
            <a:effectRef idx="2">
              <a:schemeClr val="accent6"/>
            </a:effectRef>
            <a:fontRef idx="minor">
              <a:schemeClr val="tx1"/>
            </a:fontRef>
          </p:style>
        </p:cxnSp>
        <p:cxnSp>
          <p:nvCxnSpPr>
            <p:cNvPr id="64" name="Connecteur droit avec flèche 63"/>
            <p:cNvCxnSpPr>
              <a:cxnSpLocks noChangeShapeType="1"/>
            </p:cNvCxnSpPr>
            <p:nvPr/>
          </p:nvCxnSpPr>
          <p:spPr bwMode="auto">
            <a:xfrm>
              <a:off x="1220330" y="4341594"/>
              <a:ext cx="1662780" cy="1632453"/>
            </a:xfrm>
            <a:prstGeom prst="straightConnector1">
              <a:avLst/>
            </a:prstGeom>
            <a:ln w="76200">
              <a:headEnd/>
              <a:tailEnd type="triangle" w="med" len="med"/>
            </a:ln>
            <a:extLst/>
          </p:spPr>
          <p:style>
            <a:lnRef idx="3">
              <a:schemeClr val="accent4"/>
            </a:lnRef>
            <a:fillRef idx="0">
              <a:schemeClr val="accent4"/>
            </a:fillRef>
            <a:effectRef idx="2">
              <a:schemeClr val="accent4"/>
            </a:effectRef>
            <a:fontRef idx="minor">
              <a:schemeClr val="tx1"/>
            </a:fontRef>
          </p:style>
        </p:cxnSp>
        <p:cxnSp>
          <p:nvCxnSpPr>
            <p:cNvPr id="65" name="Connecteur droit avec flèche 64"/>
            <p:cNvCxnSpPr>
              <a:cxnSpLocks noChangeShapeType="1"/>
            </p:cNvCxnSpPr>
            <p:nvPr/>
          </p:nvCxnSpPr>
          <p:spPr bwMode="auto">
            <a:xfrm flipH="1" flipV="1">
              <a:off x="539552" y="4221088"/>
              <a:ext cx="2030621" cy="1974751"/>
            </a:xfrm>
            <a:prstGeom prst="straightConnector1">
              <a:avLst/>
            </a:prstGeom>
            <a:ln w="76200">
              <a:solidFill>
                <a:srgbClr val="FF0000"/>
              </a:solidFill>
              <a:headEnd/>
              <a:tailEnd type="triangle" w="med" len="med"/>
            </a:ln>
            <a:extLst/>
          </p:spPr>
          <p:style>
            <a:lnRef idx="3">
              <a:schemeClr val="accent6"/>
            </a:lnRef>
            <a:fillRef idx="0">
              <a:schemeClr val="accent6"/>
            </a:fillRef>
            <a:effectRef idx="2">
              <a:schemeClr val="accent6"/>
            </a:effectRef>
            <a:fontRef idx="minor">
              <a:schemeClr val="tx1"/>
            </a:fontRef>
          </p:style>
        </p:cxnSp>
        <p:sp>
          <p:nvSpPr>
            <p:cNvPr id="68" name="Rectangle 67"/>
            <p:cNvSpPr>
              <a:spLocks noChangeArrowheads="1"/>
            </p:cNvSpPr>
            <p:nvPr/>
          </p:nvSpPr>
          <p:spPr bwMode="auto">
            <a:xfrm>
              <a:off x="2051720" y="3168036"/>
              <a:ext cx="848645" cy="567545"/>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rot="0" vert="horz" wrap="square" lIns="91440" tIns="45720" rIns="91440" bIns="45720" anchor="t" anchorCtr="0" upright="1">
              <a:noAutofit/>
            </a:bodyPr>
            <a:lstStyle/>
            <a:p>
              <a:pPr algn="r">
                <a:lnSpc>
                  <a:spcPct val="107000"/>
                </a:lnSpc>
                <a:spcAft>
                  <a:spcPts val="800"/>
                </a:spcAft>
              </a:pPr>
              <a:r>
                <a:rPr lang="ar-DZ" sz="1600" b="1" dirty="0" smtClean="0">
                  <a:effectLst/>
                  <a:latin typeface="Calibri"/>
                  <a:ea typeface="Calibri"/>
                  <a:cs typeface="Arial"/>
                </a:rPr>
                <a:t>ادخار ميزاني</a:t>
              </a:r>
              <a:endParaRPr lang="fr-FR" sz="1600" b="1" dirty="0">
                <a:effectLst/>
                <a:latin typeface="Calibri"/>
                <a:ea typeface="Calibri"/>
                <a:cs typeface="Arial"/>
              </a:endParaRPr>
            </a:p>
          </p:txBody>
        </p:sp>
        <p:sp>
          <p:nvSpPr>
            <p:cNvPr id="69" name="Rectangle 68"/>
            <p:cNvSpPr>
              <a:spLocks noChangeArrowheads="1"/>
            </p:cNvSpPr>
            <p:nvPr/>
          </p:nvSpPr>
          <p:spPr bwMode="auto">
            <a:xfrm>
              <a:off x="2051720" y="3894832"/>
              <a:ext cx="966470" cy="614287"/>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rot="0" vert="horz" wrap="square" lIns="91440" tIns="45720" rIns="91440" bIns="45720" anchor="t" anchorCtr="0" upright="1">
              <a:noAutofit/>
            </a:bodyPr>
            <a:lstStyle/>
            <a:p>
              <a:pPr algn="r">
                <a:lnSpc>
                  <a:spcPct val="107000"/>
                </a:lnSpc>
                <a:spcAft>
                  <a:spcPts val="800"/>
                </a:spcAft>
              </a:pPr>
              <a:r>
                <a:rPr lang="ar-DZ" sz="1600" b="1" dirty="0">
                  <a:latin typeface="Calibri"/>
                  <a:ea typeface="Calibri"/>
                  <a:cs typeface="Arial"/>
                </a:rPr>
                <a:t>ق</a:t>
              </a:r>
              <a:r>
                <a:rPr lang="ar-DZ" sz="1600" b="1" dirty="0" smtClean="0">
                  <a:effectLst/>
                  <a:latin typeface="Calibri"/>
                  <a:ea typeface="Calibri"/>
                  <a:cs typeface="Arial"/>
                </a:rPr>
                <a:t>روض للحكومة</a:t>
              </a:r>
              <a:endParaRPr lang="fr-FR" sz="1600" b="1" dirty="0">
                <a:effectLst/>
                <a:latin typeface="Calibri"/>
                <a:ea typeface="Calibri"/>
                <a:cs typeface="Arial"/>
              </a:endParaRPr>
            </a:p>
          </p:txBody>
        </p:sp>
        <p:sp>
          <p:nvSpPr>
            <p:cNvPr id="70" name="Rectangle 69"/>
            <p:cNvSpPr>
              <a:spLocks noChangeArrowheads="1"/>
            </p:cNvSpPr>
            <p:nvPr/>
          </p:nvSpPr>
          <p:spPr bwMode="auto">
            <a:xfrm>
              <a:off x="1484529" y="4558555"/>
              <a:ext cx="960857" cy="599266"/>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rot="0" vert="horz" wrap="square" lIns="91440" tIns="45720" rIns="91440" bIns="45720" anchor="t" anchorCtr="0" upright="1">
              <a:noAutofit/>
            </a:bodyPr>
            <a:lstStyle/>
            <a:p>
              <a:pPr algn="ctr">
                <a:lnSpc>
                  <a:spcPct val="107000"/>
                </a:lnSpc>
                <a:spcAft>
                  <a:spcPts val="800"/>
                </a:spcAft>
              </a:pPr>
              <a:r>
                <a:rPr lang="ar-DZ" sz="1600" b="1" dirty="0" smtClean="0">
                  <a:effectLst/>
                  <a:latin typeface="Calibri"/>
                  <a:ea typeface="Calibri"/>
                  <a:cs typeface="Arial"/>
                </a:rPr>
                <a:t>شراء السلع والخدمات  </a:t>
              </a:r>
              <a:endParaRPr lang="fr-FR" sz="1600" b="1" dirty="0">
                <a:effectLst/>
                <a:latin typeface="Calibri"/>
                <a:ea typeface="Calibri"/>
                <a:cs typeface="Arial"/>
              </a:endParaRPr>
            </a:p>
          </p:txBody>
        </p:sp>
        <p:sp>
          <p:nvSpPr>
            <p:cNvPr id="71" name="Rectangle 70"/>
            <p:cNvSpPr>
              <a:spLocks noChangeArrowheads="1"/>
            </p:cNvSpPr>
            <p:nvPr/>
          </p:nvSpPr>
          <p:spPr bwMode="auto">
            <a:xfrm>
              <a:off x="5600727" y="4880182"/>
              <a:ext cx="1096017" cy="612616"/>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rot="0" vert="horz" wrap="square" lIns="91440" tIns="45720" rIns="91440" bIns="45720" anchor="t" anchorCtr="0" upright="1">
              <a:noAutofit/>
            </a:bodyPr>
            <a:lstStyle/>
            <a:p>
              <a:pPr algn="ctr">
                <a:lnSpc>
                  <a:spcPct val="107000"/>
                </a:lnSpc>
                <a:spcAft>
                  <a:spcPts val="800"/>
                </a:spcAft>
              </a:pPr>
              <a:r>
                <a:rPr lang="ar-DZ" sz="1600" b="1" dirty="0" smtClean="0">
                  <a:effectLst/>
                  <a:latin typeface="Calibri"/>
                  <a:ea typeface="Calibri"/>
                  <a:cs typeface="Arial"/>
                </a:rPr>
                <a:t>واردات </a:t>
              </a:r>
              <a:r>
                <a:rPr lang="ar-DZ" sz="1600" b="1" dirty="0">
                  <a:effectLst/>
                  <a:latin typeface="Calibri"/>
                  <a:ea typeface="Calibri"/>
                  <a:cs typeface="Arial"/>
                </a:rPr>
                <a:t>المؤسسات  </a:t>
              </a:r>
              <a:endParaRPr lang="fr-FR" sz="1600" b="1" dirty="0">
                <a:effectLst/>
                <a:latin typeface="Calibri"/>
                <a:ea typeface="Calibri"/>
                <a:cs typeface="Arial"/>
              </a:endParaRPr>
            </a:p>
          </p:txBody>
        </p:sp>
        <p:sp>
          <p:nvSpPr>
            <p:cNvPr id="72" name="Rectangle 71"/>
            <p:cNvSpPr>
              <a:spLocks noChangeArrowheads="1"/>
            </p:cNvSpPr>
            <p:nvPr/>
          </p:nvSpPr>
          <p:spPr bwMode="auto">
            <a:xfrm>
              <a:off x="6876256" y="1433109"/>
              <a:ext cx="968016" cy="771755"/>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rot="0" vert="horz" wrap="square" lIns="91440" tIns="45720" rIns="91440" bIns="45720" anchor="t" anchorCtr="0" upright="1">
              <a:noAutofit/>
            </a:bodyPr>
            <a:lstStyle/>
            <a:p>
              <a:pPr algn="ctr">
                <a:lnSpc>
                  <a:spcPct val="107000"/>
                </a:lnSpc>
                <a:spcAft>
                  <a:spcPts val="800"/>
                </a:spcAft>
              </a:pPr>
              <a:r>
                <a:rPr lang="ar-DZ" sz="1600" b="1" dirty="0">
                  <a:effectLst/>
                  <a:latin typeface="Calibri"/>
                  <a:ea typeface="Calibri"/>
                  <a:cs typeface="Arial"/>
                </a:rPr>
                <a:t>واردات الأسر </a:t>
              </a:r>
              <a:endParaRPr lang="fr-FR" sz="1600" b="1" dirty="0">
                <a:effectLst/>
                <a:latin typeface="Calibri"/>
                <a:ea typeface="Calibri"/>
                <a:cs typeface="Arial"/>
              </a:endParaRPr>
            </a:p>
          </p:txBody>
        </p:sp>
        <p:sp>
          <p:nvSpPr>
            <p:cNvPr id="73" name="Rectangle 72"/>
            <p:cNvSpPr>
              <a:spLocks noChangeArrowheads="1"/>
            </p:cNvSpPr>
            <p:nvPr/>
          </p:nvSpPr>
          <p:spPr bwMode="auto">
            <a:xfrm>
              <a:off x="6300192" y="2420888"/>
              <a:ext cx="957871" cy="620152"/>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rot="0" vert="horz" wrap="square" lIns="91440" tIns="45720" rIns="91440" bIns="45720" anchor="t" anchorCtr="0" upright="1">
              <a:noAutofit/>
            </a:bodyPr>
            <a:lstStyle/>
            <a:p>
              <a:pPr algn="ctr">
                <a:lnSpc>
                  <a:spcPct val="107000"/>
                </a:lnSpc>
                <a:spcAft>
                  <a:spcPts val="800"/>
                </a:spcAft>
              </a:pPr>
              <a:r>
                <a:rPr lang="ar-DZ" sz="1600" b="1" dirty="0">
                  <a:effectLst/>
                  <a:latin typeface="Calibri"/>
                  <a:ea typeface="Calibri"/>
                  <a:cs typeface="Arial"/>
                </a:rPr>
                <a:t>صادرات الأسر </a:t>
              </a:r>
              <a:endParaRPr lang="fr-FR" sz="1600" b="1" dirty="0">
                <a:effectLst/>
                <a:latin typeface="Calibri"/>
                <a:ea typeface="Calibri"/>
                <a:cs typeface="Arial"/>
              </a:endParaRPr>
            </a:p>
          </p:txBody>
        </p:sp>
        <p:sp>
          <p:nvSpPr>
            <p:cNvPr id="74" name="Rectangle 73"/>
            <p:cNvSpPr>
              <a:spLocks noChangeArrowheads="1"/>
            </p:cNvSpPr>
            <p:nvPr/>
          </p:nvSpPr>
          <p:spPr bwMode="auto">
            <a:xfrm>
              <a:off x="6660232" y="5337938"/>
              <a:ext cx="1019489" cy="621495"/>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rot="0" vert="horz" wrap="square" lIns="91440" tIns="45720" rIns="91440" bIns="45720" anchor="t" anchorCtr="0" upright="1">
              <a:noAutofit/>
            </a:bodyPr>
            <a:lstStyle/>
            <a:p>
              <a:pPr algn="ctr">
                <a:lnSpc>
                  <a:spcPct val="107000"/>
                </a:lnSpc>
                <a:spcAft>
                  <a:spcPts val="800"/>
                </a:spcAft>
              </a:pPr>
              <a:r>
                <a:rPr lang="ar-DZ" sz="1600" b="1" dirty="0">
                  <a:effectLst/>
                  <a:latin typeface="Calibri"/>
                  <a:ea typeface="Calibri"/>
                  <a:cs typeface="Arial"/>
                </a:rPr>
                <a:t>صادرات المؤسسات </a:t>
              </a:r>
              <a:endParaRPr lang="fr-FR" sz="1600" b="1" dirty="0">
                <a:effectLst/>
                <a:latin typeface="Calibri"/>
                <a:ea typeface="Calibri"/>
                <a:cs typeface="Arial"/>
              </a:endParaRPr>
            </a:p>
          </p:txBody>
        </p:sp>
        <p:sp>
          <p:nvSpPr>
            <p:cNvPr id="75" name="Rectangle 74"/>
            <p:cNvSpPr>
              <a:spLocks noChangeArrowheads="1"/>
            </p:cNvSpPr>
            <p:nvPr/>
          </p:nvSpPr>
          <p:spPr bwMode="auto">
            <a:xfrm>
              <a:off x="1358090" y="2271161"/>
              <a:ext cx="1125678" cy="769879"/>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rot="0" vert="horz" wrap="square" lIns="91440" tIns="45720" rIns="91440" bIns="45720" anchor="t" anchorCtr="0" upright="1">
              <a:noAutofit/>
            </a:bodyPr>
            <a:lstStyle/>
            <a:p>
              <a:pPr algn="ctr">
                <a:lnSpc>
                  <a:spcPct val="107000"/>
                </a:lnSpc>
                <a:spcAft>
                  <a:spcPts val="800"/>
                </a:spcAft>
              </a:pPr>
              <a:r>
                <a:rPr lang="ar-DZ" sz="1600" b="1" dirty="0">
                  <a:effectLst/>
                  <a:latin typeface="Calibri"/>
                  <a:ea typeface="Calibri"/>
                  <a:cs typeface="Arial"/>
                </a:rPr>
                <a:t>ضرائب على </a:t>
              </a:r>
              <a:endParaRPr lang="fr-FR" sz="1600" b="1" dirty="0">
                <a:effectLst/>
                <a:latin typeface="Calibri"/>
                <a:ea typeface="Calibri"/>
                <a:cs typeface="Arial"/>
              </a:endParaRPr>
            </a:p>
            <a:p>
              <a:pPr algn="ctr">
                <a:lnSpc>
                  <a:spcPct val="107000"/>
                </a:lnSpc>
                <a:spcAft>
                  <a:spcPts val="800"/>
                </a:spcAft>
              </a:pPr>
              <a:r>
                <a:rPr lang="ar-DZ" sz="1600" b="1" dirty="0">
                  <a:effectLst/>
                  <a:latin typeface="Calibri"/>
                  <a:ea typeface="Calibri"/>
                  <a:cs typeface="Arial"/>
                </a:rPr>
                <a:t>الأسر </a:t>
              </a:r>
              <a:endParaRPr lang="fr-FR" sz="1600" b="1" dirty="0">
                <a:effectLst/>
                <a:latin typeface="Calibri"/>
                <a:ea typeface="Calibri"/>
                <a:cs typeface="Arial"/>
              </a:endParaRPr>
            </a:p>
            <a:p>
              <a:pPr algn="ctr">
                <a:lnSpc>
                  <a:spcPct val="107000"/>
                </a:lnSpc>
                <a:spcAft>
                  <a:spcPts val="800"/>
                </a:spcAft>
              </a:pPr>
              <a:r>
                <a:rPr lang="ar-DZ" sz="1600" b="1" dirty="0">
                  <a:effectLst/>
                  <a:latin typeface="Calibri"/>
                  <a:ea typeface="Calibri"/>
                  <a:cs typeface="Arial"/>
                </a:rPr>
                <a:t> </a:t>
              </a:r>
              <a:endParaRPr lang="fr-FR" sz="1600" b="1" dirty="0">
                <a:effectLst/>
                <a:latin typeface="Calibri"/>
                <a:ea typeface="Calibri"/>
                <a:cs typeface="Arial"/>
              </a:endParaRPr>
            </a:p>
            <a:p>
              <a:pPr algn="ctr">
                <a:lnSpc>
                  <a:spcPct val="107000"/>
                </a:lnSpc>
                <a:spcAft>
                  <a:spcPts val="800"/>
                </a:spcAft>
              </a:pPr>
              <a:r>
                <a:rPr lang="ar-DZ" sz="1600" b="1" dirty="0">
                  <a:effectLst/>
                  <a:latin typeface="Calibri"/>
                  <a:ea typeface="Calibri"/>
                  <a:cs typeface="Arial"/>
                </a:rPr>
                <a:t> </a:t>
              </a:r>
              <a:endParaRPr lang="fr-FR" sz="1600" b="1" dirty="0">
                <a:effectLst/>
                <a:latin typeface="Calibri"/>
                <a:ea typeface="Calibri"/>
                <a:cs typeface="Arial"/>
              </a:endParaRPr>
            </a:p>
            <a:p>
              <a:pPr algn="ctr">
                <a:lnSpc>
                  <a:spcPct val="107000"/>
                </a:lnSpc>
                <a:spcAft>
                  <a:spcPts val="800"/>
                </a:spcAft>
              </a:pPr>
              <a:r>
                <a:rPr lang="fr-FR" sz="1600" b="1" dirty="0">
                  <a:effectLst/>
                  <a:latin typeface="Calibri"/>
                  <a:ea typeface="Calibri"/>
                  <a:cs typeface="Arial"/>
                </a:rPr>
                <a:t> </a:t>
              </a:r>
            </a:p>
          </p:txBody>
        </p:sp>
        <p:sp>
          <p:nvSpPr>
            <p:cNvPr id="76" name="Rectangle 75"/>
            <p:cNvSpPr>
              <a:spLocks noChangeArrowheads="1"/>
            </p:cNvSpPr>
            <p:nvPr/>
          </p:nvSpPr>
          <p:spPr bwMode="auto">
            <a:xfrm rot="10800000">
              <a:off x="396406" y="1295294"/>
              <a:ext cx="1295274" cy="765553"/>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rot="0" vert="horz" wrap="square" lIns="91440" tIns="45720" rIns="91440" bIns="45720" anchor="t" anchorCtr="0" upright="1">
              <a:noAutofit/>
            </a:bodyPr>
            <a:lstStyle/>
            <a:p>
              <a:pPr algn="ctr">
                <a:lnSpc>
                  <a:spcPct val="107000"/>
                </a:lnSpc>
                <a:spcAft>
                  <a:spcPts val="800"/>
                </a:spcAft>
              </a:pPr>
              <a:r>
                <a:rPr lang="ar-DZ" sz="1600" b="1" dirty="0">
                  <a:effectLst/>
                  <a:latin typeface="Calibri"/>
                  <a:ea typeface="Calibri"/>
                  <a:cs typeface="Arial"/>
                </a:rPr>
                <a:t>شراء عوامل الإنتاج </a:t>
              </a:r>
              <a:endParaRPr lang="fr-FR" sz="1600" b="1" dirty="0">
                <a:effectLst/>
                <a:latin typeface="Calibri"/>
                <a:ea typeface="Calibri"/>
                <a:cs typeface="Arial"/>
              </a:endParaRPr>
            </a:p>
          </p:txBody>
        </p:sp>
        <p:sp>
          <p:nvSpPr>
            <p:cNvPr id="95" name="Rectangle 94"/>
            <p:cNvSpPr>
              <a:spLocks noChangeArrowheads="1"/>
            </p:cNvSpPr>
            <p:nvPr/>
          </p:nvSpPr>
          <p:spPr bwMode="auto">
            <a:xfrm>
              <a:off x="4414428" y="2132856"/>
              <a:ext cx="827411" cy="598108"/>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rot="0" vert="horz" wrap="square" lIns="91440" tIns="45720" rIns="91440" bIns="45720" anchor="t" anchorCtr="0" upright="1">
              <a:noAutofit/>
            </a:bodyPr>
            <a:lstStyle/>
            <a:p>
              <a:pPr algn="ctr">
                <a:lnSpc>
                  <a:spcPct val="107000"/>
                </a:lnSpc>
                <a:spcAft>
                  <a:spcPts val="800"/>
                </a:spcAft>
              </a:pPr>
              <a:r>
                <a:rPr lang="ar-DZ" sz="1600" b="1" dirty="0" smtClean="0">
                  <a:effectLst/>
                  <a:latin typeface="Calibri"/>
                  <a:ea typeface="Calibri"/>
                  <a:cs typeface="Arial"/>
                </a:rPr>
                <a:t>ودائع </a:t>
              </a:r>
              <a:endParaRPr lang="fr-FR" sz="1600" b="1" dirty="0">
                <a:effectLst/>
                <a:latin typeface="Calibri"/>
                <a:ea typeface="Calibri"/>
                <a:cs typeface="Arial"/>
              </a:endParaRPr>
            </a:p>
          </p:txBody>
        </p:sp>
        <p:sp>
          <p:nvSpPr>
            <p:cNvPr id="96" name="Rectangle 95"/>
            <p:cNvSpPr>
              <a:spLocks noChangeArrowheads="1"/>
            </p:cNvSpPr>
            <p:nvPr/>
          </p:nvSpPr>
          <p:spPr bwMode="auto">
            <a:xfrm>
              <a:off x="3350895" y="2132855"/>
              <a:ext cx="810824" cy="816719"/>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rot="0" vert="horz" wrap="square" lIns="91440" tIns="45720" rIns="91440" bIns="45720" anchor="t" anchorCtr="0" upright="1">
              <a:noAutofit/>
            </a:bodyPr>
            <a:lstStyle/>
            <a:p>
              <a:pPr algn="ctr">
                <a:lnSpc>
                  <a:spcPct val="107000"/>
                </a:lnSpc>
                <a:spcAft>
                  <a:spcPts val="800"/>
                </a:spcAft>
              </a:pPr>
              <a:r>
                <a:rPr lang="ar-DZ" sz="1600" b="1" dirty="0" smtClean="0">
                  <a:effectLst/>
                  <a:latin typeface="Calibri"/>
                  <a:ea typeface="Calibri"/>
                  <a:cs typeface="Arial"/>
                </a:rPr>
                <a:t>خدمات مالية او قروض </a:t>
              </a:r>
              <a:endParaRPr lang="fr-FR" sz="1600" b="1" dirty="0">
                <a:effectLst/>
                <a:latin typeface="Calibri"/>
                <a:ea typeface="Calibri"/>
                <a:cs typeface="Arial"/>
              </a:endParaRPr>
            </a:p>
          </p:txBody>
        </p:sp>
        <p:sp>
          <p:nvSpPr>
            <p:cNvPr id="105" name="Rectangle 104"/>
            <p:cNvSpPr>
              <a:spLocks noChangeArrowheads="1"/>
            </p:cNvSpPr>
            <p:nvPr/>
          </p:nvSpPr>
          <p:spPr bwMode="auto">
            <a:xfrm>
              <a:off x="3456557" y="4533218"/>
              <a:ext cx="827411" cy="839997"/>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rot="0" vert="horz" wrap="square" lIns="91440" tIns="45720" rIns="91440" bIns="45720" anchor="t" anchorCtr="0" upright="1">
              <a:noAutofit/>
            </a:bodyPr>
            <a:lstStyle/>
            <a:p>
              <a:pPr algn="ctr">
                <a:lnSpc>
                  <a:spcPct val="107000"/>
                </a:lnSpc>
                <a:spcAft>
                  <a:spcPts val="800"/>
                </a:spcAft>
              </a:pPr>
              <a:r>
                <a:rPr lang="ar-DZ" sz="1600" b="1" dirty="0" smtClean="0">
                  <a:effectLst/>
                  <a:latin typeface="Calibri"/>
                  <a:ea typeface="Calibri"/>
                  <a:cs typeface="Arial"/>
                </a:rPr>
                <a:t>ودائع الحساب الجاري</a:t>
              </a:r>
              <a:endParaRPr lang="fr-FR" sz="1600" b="1" dirty="0">
                <a:effectLst/>
                <a:latin typeface="Calibri"/>
                <a:ea typeface="Calibri"/>
                <a:cs typeface="Arial"/>
              </a:endParaRPr>
            </a:p>
          </p:txBody>
        </p:sp>
        <p:sp>
          <p:nvSpPr>
            <p:cNvPr id="106" name="Rectangle 105"/>
            <p:cNvSpPr>
              <a:spLocks noChangeArrowheads="1"/>
            </p:cNvSpPr>
            <p:nvPr/>
          </p:nvSpPr>
          <p:spPr bwMode="auto">
            <a:xfrm>
              <a:off x="4486766" y="4581128"/>
              <a:ext cx="827411" cy="598108"/>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rot="0" vert="horz" wrap="square" lIns="91440" tIns="45720" rIns="91440" bIns="45720" anchor="t" anchorCtr="0" upright="1">
              <a:noAutofit/>
            </a:bodyPr>
            <a:lstStyle/>
            <a:p>
              <a:pPr algn="ctr">
                <a:lnSpc>
                  <a:spcPct val="107000"/>
                </a:lnSpc>
                <a:spcAft>
                  <a:spcPts val="800"/>
                </a:spcAft>
              </a:pPr>
              <a:r>
                <a:rPr lang="ar-DZ" sz="1600" b="1" dirty="0" smtClean="0">
                  <a:effectLst/>
                  <a:latin typeface="Calibri"/>
                  <a:ea typeface="Calibri"/>
                  <a:cs typeface="Arial"/>
                </a:rPr>
                <a:t>القروض </a:t>
              </a:r>
              <a:endParaRPr lang="fr-FR" sz="1600" b="1" dirty="0">
                <a:effectLst/>
                <a:latin typeface="Calibri"/>
                <a:ea typeface="Calibri"/>
                <a:cs typeface="Arial"/>
              </a:endParaRPr>
            </a:p>
          </p:txBody>
        </p:sp>
        <p:sp>
          <p:nvSpPr>
            <p:cNvPr id="107" name="Rectangle 106"/>
            <p:cNvSpPr>
              <a:spLocks noChangeArrowheads="1"/>
            </p:cNvSpPr>
            <p:nvPr/>
          </p:nvSpPr>
          <p:spPr bwMode="auto">
            <a:xfrm>
              <a:off x="2592461" y="4581128"/>
              <a:ext cx="827411" cy="839997"/>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rot="0" vert="horz" wrap="square" lIns="91440" tIns="45720" rIns="91440" bIns="45720" anchor="t" anchorCtr="0" upright="1">
              <a:noAutofit/>
            </a:bodyPr>
            <a:lstStyle/>
            <a:p>
              <a:pPr algn="ctr">
                <a:lnSpc>
                  <a:spcPct val="107000"/>
                </a:lnSpc>
                <a:spcAft>
                  <a:spcPts val="800"/>
                </a:spcAft>
              </a:pPr>
              <a:r>
                <a:rPr lang="ar-DZ" sz="1600" b="1" dirty="0" smtClean="0">
                  <a:effectLst/>
                  <a:latin typeface="Calibri"/>
                  <a:ea typeface="Calibri"/>
                  <a:cs typeface="Arial"/>
                </a:rPr>
                <a:t>شراء السلع والخدمات</a:t>
              </a:r>
              <a:endParaRPr lang="fr-FR" sz="1600" b="1" dirty="0">
                <a:effectLst/>
                <a:latin typeface="Calibri"/>
                <a:ea typeface="Calibri"/>
                <a:cs typeface="Arial"/>
              </a:endParaRPr>
            </a:p>
          </p:txBody>
        </p:sp>
        <p:sp>
          <p:nvSpPr>
            <p:cNvPr id="108" name="Rectangle 107"/>
            <p:cNvSpPr>
              <a:spLocks noChangeArrowheads="1"/>
            </p:cNvSpPr>
            <p:nvPr/>
          </p:nvSpPr>
          <p:spPr bwMode="auto">
            <a:xfrm>
              <a:off x="5316723" y="2000889"/>
              <a:ext cx="827411" cy="839997"/>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rot="0" vert="horz" wrap="square" lIns="91440" tIns="45720" rIns="91440" bIns="45720" anchor="t" anchorCtr="0" upright="1">
              <a:noAutofit/>
            </a:bodyPr>
            <a:lstStyle/>
            <a:p>
              <a:pPr algn="ctr">
                <a:lnSpc>
                  <a:spcPct val="107000"/>
                </a:lnSpc>
                <a:spcAft>
                  <a:spcPts val="800"/>
                </a:spcAft>
              </a:pPr>
              <a:r>
                <a:rPr lang="ar-DZ" sz="1600" b="1" dirty="0" smtClean="0">
                  <a:effectLst/>
                  <a:latin typeface="Calibri"/>
                  <a:ea typeface="Calibri"/>
                  <a:cs typeface="Arial"/>
                </a:rPr>
                <a:t>شراء عوامل الانتاج</a:t>
              </a:r>
              <a:endParaRPr lang="fr-FR" sz="1600" b="1" dirty="0">
                <a:effectLst/>
                <a:latin typeface="Calibri"/>
                <a:ea typeface="Calibri"/>
                <a:cs typeface="Arial"/>
              </a:endParaRPr>
            </a:p>
          </p:txBody>
        </p:sp>
        <p:sp>
          <p:nvSpPr>
            <p:cNvPr id="133" name="Rectangle 132"/>
            <p:cNvSpPr>
              <a:spLocks noChangeArrowheads="1"/>
            </p:cNvSpPr>
            <p:nvPr/>
          </p:nvSpPr>
          <p:spPr bwMode="auto">
            <a:xfrm>
              <a:off x="514799" y="4869160"/>
              <a:ext cx="960857" cy="814661"/>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rot="0" vert="horz" wrap="square" lIns="91440" tIns="45720" rIns="91440" bIns="45720" anchor="t" anchorCtr="0" upright="1">
              <a:noAutofit/>
            </a:bodyPr>
            <a:lstStyle/>
            <a:p>
              <a:pPr algn="ctr">
                <a:lnSpc>
                  <a:spcPct val="107000"/>
                </a:lnSpc>
                <a:spcAft>
                  <a:spcPts val="800"/>
                </a:spcAft>
              </a:pPr>
              <a:r>
                <a:rPr lang="ar-DZ" sz="1600" b="1" dirty="0">
                  <a:effectLst/>
                  <a:latin typeface="Calibri"/>
                  <a:ea typeface="Calibri"/>
                  <a:cs typeface="Arial"/>
                </a:rPr>
                <a:t>ضرائب على المؤسسات  </a:t>
              </a:r>
              <a:endParaRPr lang="fr-FR" sz="1600" b="1" dirty="0">
                <a:effectLst/>
                <a:latin typeface="Calibri"/>
                <a:ea typeface="Calibri"/>
                <a:cs typeface="Arial"/>
              </a:endParaRPr>
            </a:p>
          </p:txBody>
        </p:sp>
        <p:sp>
          <p:nvSpPr>
            <p:cNvPr id="134" name="Rectangle 133"/>
            <p:cNvSpPr>
              <a:spLocks noChangeArrowheads="1"/>
            </p:cNvSpPr>
            <p:nvPr/>
          </p:nvSpPr>
          <p:spPr bwMode="auto">
            <a:xfrm>
              <a:off x="5448327" y="3216930"/>
              <a:ext cx="962036" cy="596987"/>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rot="0" vert="horz" wrap="square" lIns="91440" tIns="45720" rIns="91440" bIns="45720" anchor="t" anchorCtr="0" upright="1">
              <a:noAutofit/>
            </a:bodyPr>
            <a:lstStyle/>
            <a:p>
              <a:pPr algn="r">
                <a:lnSpc>
                  <a:spcPct val="107000"/>
                </a:lnSpc>
                <a:spcAft>
                  <a:spcPts val="800"/>
                </a:spcAft>
              </a:pPr>
              <a:r>
                <a:rPr lang="ar-DZ" sz="1600" b="1" dirty="0" smtClean="0">
                  <a:effectLst/>
                  <a:latin typeface="Calibri"/>
                  <a:ea typeface="Calibri"/>
                  <a:cs typeface="Arial"/>
                </a:rPr>
                <a:t>إقراض الخارج</a:t>
              </a:r>
              <a:endParaRPr lang="fr-FR" sz="1600" b="1" dirty="0">
                <a:effectLst/>
                <a:latin typeface="Calibri"/>
                <a:ea typeface="Calibri"/>
                <a:cs typeface="Arial"/>
              </a:endParaRPr>
            </a:p>
          </p:txBody>
        </p:sp>
        <p:sp>
          <p:nvSpPr>
            <p:cNvPr id="135" name="Rectangle 134"/>
            <p:cNvSpPr>
              <a:spLocks noChangeArrowheads="1"/>
            </p:cNvSpPr>
            <p:nvPr/>
          </p:nvSpPr>
          <p:spPr bwMode="auto">
            <a:xfrm>
              <a:off x="5600727" y="3912133"/>
              <a:ext cx="962036" cy="596987"/>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rot="0" vert="horz" wrap="square" lIns="91440" tIns="45720" rIns="91440" bIns="45720" anchor="t" anchorCtr="0" upright="1">
              <a:noAutofit/>
            </a:bodyPr>
            <a:lstStyle/>
            <a:p>
              <a:pPr algn="r">
                <a:lnSpc>
                  <a:spcPct val="107000"/>
                </a:lnSpc>
                <a:spcAft>
                  <a:spcPts val="800"/>
                </a:spcAft>
              </a:pPr>
              <a:r>
                <a:rPr lang="ar-DZ" sz="1600" b="1" dirty="0" err="1" smtClean="0">
                  <a:effectLst/>
                  <a:latin typeface="Calibri"/>
                  <a:ea typeface="Calibri"/>
                  <a:cs typeface="Arial"/>
                </a:rPr>
                <a:t>إدخار</a:t>
              </a:r>
              <a:r>
                <a:rPr lang="ar-DZ" sz="1600" b="1" dirty="0" smtClean="0">
                  <a:effectLst/>
                  <a:latin typeface="Calibri"/>
                  <a:ea typeface="Calibri"/>
                  <a:cs typeface="Arial"/>
                </a:rPr>
                <a:t> الخارج</a:t>
              </a:r>
              <a:endParaRPr lang="fr-FR" sz="1600" b="1" dirty="0">
                <a:effectLst/>
                <a:latin typeface="Calibri"/>
                <a:ea typeface="Calibri"/>
                <a:cs typeface="Arial"/>
              </a:endParaRPr>
            </a:p>
          </p:txBody>
        </p:sp>
        <p:cxnSp>
          <p:nvCxnSpPr>
            <p:cNvPr id="140" name="Connecteur droit avec flèche 139"/>
            <p:cNvCxnSpPr/>
            <p:nvPr/>
          </p:nvCxnSpPr>
          <p:spPr>
            <a:xfrm>
              <a:off x="251520" y="799257"/>
              <a:ext cx="0" cy="2341711"/>
            </a:xfrm>
            <a:prstGeom prst="straightConnector1">
              <a:avLst/>
            </a:prstGeom>
            <a:ln w="76200">
              <a:solidFill>
                <a:srgbClr val="FFFF00"/>
              </a:solidFill>
              <a:tailEnd type="arrow"/>
            </a:ln>
          </p:spPr>
          <p:style>
            <a:lnRef idx="3">
              <a:schemeClr val="accent4"/>
            </a:lnRef>
            <a:fillRef idx="0">
              <a:schemeClr val="accent4"/>
            </a:fillRef>
            <a:effectRef idx="2">
              <a:schemeClr val="accent4"/>
            </a:effectRef>
            <a:fontRef idx="minor">
              <a:schemeClr val="tx1"/>
            </a:fontRef>
          </p:style>
        </p:cxnSp>
        <p:cxnSp>
          <p:nvCxnSpPr>
            <p:cNvPr id="142" name="Connecteur droit 141"/>
            <p:cNvCxnSpPr>
              <a:endCxn id="77" idx="3"/>
            </p:cNvCxnSpPr>
            <p:nvPr/>
          </p:nvCxnSpPr>
          <p:spPr>
            <a:xfrm>
              <a:off x="251520" y="799257"/>
              <a:ext cx="8424936" cy="0"/>
            </a:xfrm>
            <a:prstGeom prst="line">
              <a:avLst/>
            </a:prstGeom>
            <a:ln w="76200">
              <a:solidFill>
                <a:srgbClr val="FFFF00"/>
              </a:solidFill>
            </a:ln>
          </p:spPr>
          <p:style>
            <a:lnRef idx="3">
              <a:schemeClr val="accent4"/>
            </a:lnRef>
            <a:fillRef idx="0">
              <a:schemeClr val="accent4"/>
            </a:fillRef>
            <a:effectRef idx="2">
              <a:schemeClr val="accent4"/>
            </a:effectRef>
            <a:fontRef idx="minor">
              <a:schemeClr val="tx1"/>
            </a:fontRef>
          </p:style>
        </p:cxnSp>
        <p:cxnSp>
          <p:nvCxnSpPr>
            <p:cNvPr id="144" name="Connecteur droit 143"/>
            <p:cNvCxnSpPr>
              <a:stCxn id="77" idx="3"/>
            </p:cNvCxnSpPr>
            <p:nvPr/>
          </p:nvCxnSpPr>
          <p:spPr>
            <a:xfrm>
              <a:off x="8676456" y="799257"/>
              <a:ext cx="0" cy="2487493"/>
            </a:xfrm>
            <a:prstGeom prst="line">
              <a:avLst/>
            </a:prstGeom>
            <a:ln w="76200">
              <a:solidFill>
                <a:srgbClr val="FFFF00"/>
              </a:solidFill>
            </a:ln>
          </p:spPr>
          <p:style>
            <a:lnRef idx="3">
              <a:schemeClr val="accent4"/>
            </a:lnRef>
            <a:fillRef idx="0">
              <a:schemeClr val="accent4"/>
            </a:fillRef>
            <a:effectRef idx="2">
              <a:schemeClr val="accent4"/>
            </a:effectRef>
            <a:fontRef idx="minor">
              <a:schemeClr val="tx1"/>
            </a:fontRef>
          </p:style>
        </p:cxnSp>
        <p:cxnSp>
          <p:nvCxnSpPr>
            <p:cNvPr id="147" name="Connecteur droit 146"/>
            <p:cNvCxnSpPr/>
            <p:nvPr/>
          </p:nvCxnSpPr>
          <p:spPr>
            <a:xfrm>
              <a:off x="251520" y="4201975"/>
              <a:ext cx="0" cy="2395377"/>
            </a:xfrm>
            <a:prstGeom prst="line">
              <a:avLst/>
            </a:prstGeom>
            <a:ln w="76200"/>
          </p:spPr>
          <p:style>
            <a:lnRef idx="3">
              <a:schemeClr val="accent4"/>
            </a:lnRef>
            <a:fillRef idx="0">
              <a:schemeClr val="accent4"/>
            </a:fillRef>
            <a:effectRef idx="2">
              <a:schemeClr val="accent4"/>
            </a:effectRef>
            <a:fontRef idx="minor">
              <a:schemeClr val="tx1"/>
            </a:fontRef>
          </p:style>
        </p:cxnSp>
        <p:cxnSp>
          <p:nvCxnSpPr>
            <p:cNvPr id="149" name="Connecteur droit 148"/>
            <p:cNvCxnSpPr/>
            <p:nvPr/>
          </p:nvCxnSpPr>
          <p:spPr>
            <a:xfrm>
              <a:off x="251520" y="6597352"/>
              <a:ext cx="8424936" cy="0"/>
            </a:xfrm>
            <a:prstGeom prst="line">
              <a:avLst/>
            </a:prstGeom>
            <a:ln w="76200"/>
          </p:spPr>
          <p:style>
            <a:lnRef idx="3">
              <a:schemeClr val="accent4"/>
            </a:lnRef>
            <a:fillRef idx="0">
              <a:schemeClr val="accent4"/>
            </a:fillRef>
            <a:effectRef idx="2">
              <a:schemeClr val="accent4"/>
            </a:effectRef>
            <a:fontRef idx="minor">
              <a:schemeClr val="tx1"/>
            </a:fontRef>
          </p:style>
        </p:cxnSp>
        <p:cxnSp>
          <p:nvCxnSpPr>
            <p:cNvPr id="151" name="Connecteur droit avec flèche 150"/>
            <p:cNvCxnSpPr/>
            <p:nvPr/>
          </p:nvCxnSpPr>
          <p:spPr>
            <a:xfrm flipV="1">
              <a:off x="8676456" y="4341594"/>
              <a:ext cx="0" cy="2255758"/>
            </a:xfrm>
            <a:prstGeom prst="straightConnector1">
              <a:avLst/>
            </a:prstGeom>
            <a:ln w="76200">
              <a:tailEnd type="arrow"/>
            </a:ln>
          </p:spPr>
          <p:style>
            <a:lnRef idx="3">
              <a:schemeClr val="accent4"/>
            </a:lnRef>
            <a:fillRef idx="0">
              <a:schemeClr val="accent4"/>
            </a:fillRef>
            <a:effectRef idx="2">
              <a:schemeClr val="accent4"/>
            </a:effectRef>
            <a:fontRef idx="minor">
              <a:schemeClr val="tx1"/>
            </a:fontRef>
          </p:style>
        </p:cxnSp>
        <p:sp>
          <p:nvSpPr>
            <p:cNvPr id="154" name="Rectangle 153"/>
            <p:cNvSpPr>
              <a:spLocks noChangeArrowheads="1"/>
            </p:cNvSpPr>
            <p:nvPr/>
          </p:nvSpPr>
          <p:spPr bwMode="auto">
            <a:xfrm>
              <a:off x="8140488" y="1386938"/>
              <a:ext cx="968016" cy="1269162"/>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rot="0" vert="horz" wrap="square" lIns="91440" tIns="45720" rIns="91440" bIns="45720" anchor="t" anchorCtr="0" upright="1">
              <a:noAutofit/>
            </a:bodyPr>
            <a:lstStyle/>
            <a:p>
              <a:pPr algn="ctr">
                <a:lnSpc>
                  <a:spcPct val="107000"/>
                </a:lnSpc>
                <a:spcAft>
                  <a:spcPts val="800"/>
                </a:spcAft>
              </a:pPr>
              <a:r>
                <a:rPr lang="ar-DZ" sz="1600" b="1" dirty="0" smtClean="0">
                  <a:latin typeface="Calibri"/>
                  <a:ea typeface="Calibri"/>
                  <a:cs typeface="Arial"/>
                </a:rPr>
                <a:t>صادرات القطاع الحكومي</a:t>
              </a:r>
              <a:endParaRPr lang="fr-FR" sz="1600" b="1" dirty="0">
                <a:effectLst/>
                <a:latin typeface="Calibri"/>
                <a:ea typeface="Calibri"/>
                <a:cs typeface="Arial"/>
              </a:endParaRPr>
            </a:p>
          </p:txBody>
        </p:sp>
        <p:sp>
          <p:nvSpPr>
            <p:cNvPr id="155" name="Rectangle 154"/>
            <p:cNvSpPr>
              <a:spLocks noChangeArrowheads="1"/>
            </p:cNvSpPr>
            <p:nvPr/>
          </p:nvSpPr>
          <p:spPr bwMode="auto">
            <a:xfrm>
              <a:off x="8140488" y="4896142"/>
              <a:ext cx="968016" cy="1269162"/>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rot="0" vert="horz" wrap="square" lIns="91440" tIns="45720" rIns="91440" bIns="45720" anchor="t" anchorCtr="0" upright="1">
              <a:noAutofit/>
            </a:bodyPr>
            <a:lstStyle/>
            <a:p>
              <a:pPr algn="ctr">
                <a:lnSpc>
                  <a:spcPct val="107000"/>
                </a:lnSpc>
                <a:spcAft>
                  <a:spcPts val="800"/>
                </a:spcAft>
              </a:pPr>
              <a:r>
                <a:rPr lang="ar-DZ" sz="1600" b="1" dirty="0">
                  <a:effectLst/>
                  <a:latin typeface="Calibri"/>
                  <a:ea typeface="Calibri"/>
                  <a:cs typeface="Arial"/>
                </a:rPr>
                <a:t>واردات </a:t>
              </a:r>
              <a:r>
                <a:rPr lang="ar-DZ" sz="1600" b="1" dirty="0" smtClean="0">
                  <a:effectLst/>
                  <a:latin typeface="Calibri"/>
                  <a:ea typeface="Calibri"/>
                  <a:cs typeface="Arial"/>
                </a:rPr>
                <a:t>القطاع الحكومي </a:t>
              </a:r>
              <a:endParaRPr lang="fr-FR" sz="1600" b="1" dirty="0">
                <a:effectLst/>
                <a:latin typeface="Calibri"/>
                <a:ea typeface="Calibri"/>
                <a:cs typeface="Arial"/>
              </a:endParaRPr>
            </a:p>
          </p:txBody>
        </p:sp>
      </p:grpSp>
    </p:spTree>
    <p:extLst>
      <p:ext uri="{BB962C8B-B14F-4D97-AF65-F5344CB8AC3E}">
        <p14:creationId xmlns:p14="http://schemas.microsoft.com/office/powerpoint/2010/main" val="20165644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44624"/>
            <a:ext cx="9144000" cy="6741368"/>
          </a:xfrm>
        </p:spPr>
        <p:txBody>
          <a:bodyPr>
            <a:noAutofit/>
          </a:bodyPr>
          <a:lstStyle/>
          <a:p>
            <a:pPr marL="137160" indent="0" algn="r" rtl="1">
              <a:buNone/>
            </a:pPr>
            <a:r>
              <a:rPr lang="ar-DZ" sz="2500" dirty="0"/>
              <a:t>من خلال الشكل نلاحظ أنه هناك علاقات قائمة في الاتجاهين بين كل عونين اقتصاديين مأخوذ معا فمثلا: تتجسد العلاقة القائمة بين قطاع الأسر والقطاع الإنتاجي في أن الأول يقوم ببيع عوامل الإنتاج للقطاع الثاني من أجل القيام بعملية إنتاج السلع والخدمات التي توجه للبيع ويحصل مقابل ذلك على </a:t>
            </a:r>
            <a:r>
              <a:rPr lang="ar-DZ" sz="2500" dirty="0" smtClean="0"/>
              <a:t>مداخيل، </a:t>
            </a:r>
            <a:r>
              <a:rPr lang="ar-DZ" sz="2500" dirty="0"/>
              <a:t>ويقوم بعد ذلك بإنفاق هذه المداخل لشراء السلع والخدمات من نفس القطاع الإنتاجي وأثناء القيام بهذه العملية لا يقوم قطاع الأسر بإنفاق دخله كله بحيث يبقى جزء منه بحوزته بشكل ادخار على افتراض أنه يقوم بإيداعه في النظام </a:t>
            </a:r>
            <a:r>
              <a:rPr lang="ar-DZ" sz="2500" dirty="0" smtClean="0"/>
              <a:t>المالي. </a:t>
            </a:r>
          </a:p>
          <a:p>
            <a:pPr marL="137160" indent="0" algn="r" rtl="1">
              <a:buNone/>
            </a:pPr>
            <a:r>
              <a:rPr lang="ar-DZ" sz="2500" dirty="0" smtClean="0"/>
              <a:t>وحتى </a:t>
            </a:r>
            <a:r>
              <a:rPr lang="ar-DZ" sz="2500" dirty="0"/>
              <a:t>يستطيع القطاع الإنتاجي </a:t>
            </a:r>
            <a:r>
              <a:rPr lang="ar-DZ" sz="2500" dirty="0" smtClean="0"/>
              <a:t>ببيع </a:t>
            </a:r>
            <a:r>
              <a:rPr lang="ar-DZ" sz="2500" dirty="0"/>
              <a:t>عامل الإنتاج يلجأ إلى النظام البنكي لطلب قروض يقوم بإنفاقها للحصول على جزء من الإنتاج (في شكل سلع استثمار خصوصا) ويؤدي هذا التفاعل إلى ضبط إنتاج سلع الاستهلاك وسلع الاستثمار بما يحقق التوازن في الاقتصاد (التساوي بين العرض الكلي والطلب الكلي) </a:t>
            </a:r>
            <a:r>
              <a:rPr lang="ar-DZ" sz="2500" dirty="0" smtClean="0"/>
              <a:t>.</a:t>
            </a:r>
          </a:p>
          <a:p>
            <a:pPr marL="137160" indent="0" algn="r" rtl="1">
              <a:buNone/>
            </a:pPr>
            <a:r>
              <a:rPr lang="ar-DZ" sz="2500" dirty="0" smtClean="0"/>
              <a:t>كما </a:t>
            </a:r>
            <a:r>
              <a:rPr lang="ar-DZ" sz="2500" dirty="0"/>
              <a:t>أن القطاع الحكومي يقوم بشراء عوامل الإنتاج من القطاع العائلي وشراء السلع والخدمات من القطاع الإنتاجي ويفرض عليهما ضرائب </a:t>
            </a:r>
            <a:r>
              <a:rPr lang="ar-DZ" sz="2500" dirty="0" smtClean="0"/>
              <a:t>.</a:t>
            </a:r>
          </a:p>
          <a:p>
            <a:pPr marL="137160" indent="0" algn="r" rtl="1">
              <a:buNone/>
            </a:pPr>
            <a:r>
              <a:rPr lang="ar-DZ" sz="2500" dirty="0" smtClean="0"/>
              <a:t>ويقوم </a:t>
            </a:r>
            <a:r>
              <a:rPr lang="ar-DZ" sz="2500" dirty="0"/>
              <a:t>قطاع الأسر والإنتاج والحكومي (الاقتصاد </a:t>
            </a:r>
            <a:r>
              <a:rPr lang="ar-DZ" sz="2500" dirty="0" smtClean="0"/>
              <a:t>الداخلي) </a:t>
            </a:r>
            <a:r>
              <a:rPr lang="ar-DZ" sz="2500" dirty="0"/>
              <a:t>بشراء السلع والخدمات وعوامل الإنتاج من العالم الخارجي في شكل واردات البلاد من الخارج وفي نفس الوقت يقومون ببيع السلع والخدمات وعوامل الإنتاج للعالم الخارجي في شكل صادرات البلد إلى الخارج. </a:t>
            </a:r>
            <a:endParaRPr lang="fr-FR" sz="2500" dirty="0"/>
          </a:p>
        </p:txBody>
      </p:sp>
    </p:spTree>
    <p:extLst>
      <p:ext uri="{BB962C8B-B14F-4D97-AF65-F5344CB8AC3E}">
        <p14:creationId xmlns:p14="http://schemas.microsoft.com/office/powerpoint/2010/main" val="1157507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036496" cy="6858000"/>
          </a:xfrm>
        </p:spPr>
        <p:txBody>
          <a:bodyPr/>
          <a:lstStyle/>
          <a:p>
            <a:pPr marL="137160" indent="0" algn="r" rtl="1">
              <a:buNone/>
            </a:pPr>
            <a:r>
              <a:rPr lang="ar-DZ" dirty="0"/>
              <a:t>فمن خلال هذه العلاقات يمكن التمييز بين نوعين من العمليات المالية وهي:</a:t>
            </a:r>
            <a:endParaRPr lang="fr-FR" dirty="0"/>
          </a:p>
          <a:p>
            <a:pPr marL="137160" indent="0" algn="r" rtl="1">
              <a:buNone/>
            </a:pPr>
            <a:endParaRPr lang="fr-FR" dirty="0"/>
          </a:p>
        </p:txBody>
      </p:sp>
      <p:sp>
        <p:nvSpPr>
          <p:cNvPr id="4" name="Rectangle à coins arrondis 3"/>
          <p:cNvSpPr/>
          <p:nvPr/>
        </p:nvSpPr>
        <p:spPr>
          <a:xfrm>
            <a:off x="251520" y="548680"/>
            <a:ext cx="8712968" cy="2376264"/>
          </a:xfrm>
          <a:prstGeom prst="round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ar-DZ" sz="2800" b="1" dirty="0" smtClean="0"/>
              <a:t>التدفقات </a:t>
            </a:r>
            <a:r>
              <a:rPr lang="ar-DZ" sz="2800" b="1" dirty="0"/>
              <a:t>المالية</a:t>
            </a:r>
            <a:r>
              <a:rPr lang="ar-DZ" sz="2400" dirty="0"/>
              <a:t> </a:t>
            </a:r>
            <a:endParaRPr lang="ar-DZ" sz="2400" dirty="0" smtClean="0"/>
          </a:p>
          <a:p>
            <a:pPr algn="ctr"/>
            <a:r>
              <a:rPr lang="ar-DZ" sz="2400" dirty="0" smtClean="0"/>
              <a:t>والتي </a:t>
            </a:r>
            <a:r>
              <a:rPr lang="ar-DZ" sz="2400" dirty="0"/>
              <a:t>تعبر عن المقابل المكافئ لتدفقات حقيقية تم تبادلها بين عونين مختلفين، ويعبر هذا النوع عن وظيفة النقود. كوسيلة تبادل، وهذه التدفقات المالية يتم إجراؤها بين الأعوان الاقتصاديين غير الماليين فقطاع الأسرة يقوم ببيع عوامل الإنتاج التي يحوزها إلى القطاع الإنتاجي مقابل دخل ثم يقوم بإنفاق هذا الدخل على شراء السلع والخدمات من نفس القطاع الإنتاجي.</a:t>
            </a:r>
            <a:endParaRPr lang="fr-FR" sz="2400" dirty="0"/>
          </a:p>
        </p:txBody>
      </p:sp>
      <p:sp>
        <p:nvSpPr>
          <p:cNvPr id="5" name="Rectangle à coins arrondis 4"/>
          <p:cNvSpPr/>
          <p:nvPr/>
        </p:nvSpPr>
        <p:spPr>
          <a:xfrm>
            <a:off x="0" y="2924944"/>
            <a:ext cx="9144000" cy="3933056"/>
          </a:xfrm>
          <a:prstGeom prst="round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rtl="1"/>
            <a:r>
              <a:rPr lang="ar-DZ" sz="2400" b="1" dirty="0"/>
              <a:t>تدفقات مالية </a:t>
            </a:r>
            <a:r>
              <a:rPr lang="ar-DZ" sz="2400" b="1" dirty="0" smtClean="0"/>
              <a:t>بحتة</a:t>
            </a:r>
            <a:endParaRPr lang="ar-DZ" sz="2400" dirty="0"/>
          </a:p>
          <a:p>
            <a:pPr algn="ctr" rtl="1"/>
            <a:r>
              <a:rPr lang="ar-DZ" sz="2400" dirty="0" smtClean="0"/>
              <a:t> </a:t>
            </a:r>
            <a:r>
              <a:rPr lang="ar-DZ" sz="2400" dirty="0"/>
              <a:t>وهي تعبر بشكل خاص عن علاقة الأعوان الاقتصاديين غير الماليين بالنظام المالي وتشكل التدفقات المالية الداخلة إلى النظام المالي ادخار الأعوان الاقتصاديين غير الماليين والذي يشكل مجموع الادخار الداخلي ( ادخار قطاع الأسر، القطاع الإنتاجي، القطاع الحكومي، وجزء من الادخار الخارجي الوافد في شكل قروض خارجية بشكل أساسي) ويقوم النظام المالي بتحويل هذه المدخرات إلى نفس الأعوان الاقتصاديين غير الماليين في شكل قروض لتمويل مختلف العمليات التي يقومون بها، حيث أصبحت القروض الآلية التي تسمح بعديا بتحقيق التوازن الضروري بين الادخار والاستثمار انطلاقا من خلق المزيد من القيم الاقتصادية التي </a:t>
            </a:r>
            <a:r>
              <a:rPr lang="ar-DZ" sz="2400" dirty="0" err="1"/>
              <a:t>يتيحها</a:t>
            </a:r>
            <a:r>
              <a:rPr lang="ar-DZ" sz="2400" dirty="0"/>
              <a:t>، وهكذا يعمل النظام المالي على زيادة السيولة من خلال إنشائه للنقود ومنه فهو يمثل قلب المسار النقدي في الاقتصاد.</a:t>
            </a:r>
            <a:endParaRPr lang="fr-FR" sz="2400" dirty="0"/>
          </a:p>
        </p:txBody>
      </p:sp>
    </p:spTree>
    <p:extLst>
      <p:ext uri="{BB962C8B-B14F-4D97-AF65-F5344CB8AC3E}">
        <p14:creationId xmlns:p14="http://schemas.microsoft.com/office/powerpoint/2010/main" val="2577789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1000"/>
                                        <p:tgtEl>
                                          <p:spTgt spid="5"/>
                                        </p:tgtEl>
                                      </p:cBhvr>
                                    </p:animEffect>
                                    <p:anim calcmode="lin" valueType="num">
                                      <p:cBhvr>
                                        <p:cTn id="20" dur="1000" fill="hold"/>
                                        <p:tgtEl>
                                          <p:spTgt spid="5"/>
                                        </p:tgtEl>
                                        <p:attrNameLst>
                                          <p:attrName>ppt_x</p:attrName>
                                        </p:attrNameLst>
                                      </p:cBhvr>
                                      <p:tavLst>
                                        <p:tav tm="0">
                                          <p:val>
                                            <p:strVal val="#ppt_x"/>
                                          </p:val>
                                        </p:tav>
                                        <p:tav tm="100000">
                                          <p:val>
                                            <p:strVal val="#ppt_x"/>
                                          </p:val>
                                        </p:tav>
                                      </p:tavLst>
                                    </p:anim>
                                    <p:anim calcmode="lin" valueType="num">
                                      <p:cBhvr>
                                        <p:cTn id="21"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88640"/>
            <a:ext cx="9036496" cy="6552728"/>
          </a:xfrm>
        </p:spPr>
        <p:txBody>
          <a:bodyPr/>
          <a:lstStyle/>
          <a:p>
            <a:pPr marL="137160" indent="0" algn="r" rtl="1">
              <a:buNone/>
            </a:pPr>
            <a:r>
              <a:rPr lang="ar-DZ" b="1" dirty="0"/>
              <a:t>يمكن التمييز بين العديد من أنواع الوساطة المالية فمن سوق رؤوس الأموال طويلة الأجل إلى سوق القروض قصيرة الأجل يوجد العديد من المؤسسات التي تلعب دور الوسيط المالي في حدود خصائصه التنظيمية وطبيعته الوظيفية حيث تنقسم الهيئات المالية على العموم إلى </a:t>
            </a:r>
            <a:r>
              <a:rPr lang="ar-DZ" b="1" dirty="0" smtClean="0"/>
              <a:t>قسمين:</a:t>
            </a:r>
            <a:endParaRPr lang="fr-FR" b="1" dirty="0"/>
          </a:p>
        </p:txBody>
      </p:sp>
      <p:graphicFrame>
        <p:nvGraphicFramePr>
          <p:cNvPr id="5" name="Diagramme 4"/>
          <p:cNvGraphicFramePr/>
          <p:nvPr>
            <p:extLst>
              <p:ext uri="{D42A27DB-BD31-4B8C-83A1-F6EECF244321}">
                <p14:modId xmlns:p14="http://schemas.microsoft.com/office/powerpoint/2010/main" val="898323954"/>
              </p:ext>
            </p:extLst>
          </p:nvPr>
        </p:nvGraphicFramePr>
        <p:xfrm>
          <a:off x="611560" y="2564904"/>
          <a:ext cx="7920880" cy="34721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48219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363096" y="-6816"/>
            <a:ext cx="6043642" cy="1107996"/>
          </a:xfrm>
          <a:prstGeom prst="rect">
            <a:avLst/>
          </a:prstGeom>
        </p:spPr>
        <p:txBody>
          <a:bodyPr wrap="none">
            <a:spAutoFit/>
          </a:bodyPr>
          <a:lstStyle/>
          <a:p>
            <a:pPr lvl="0" algn="ctr"/>
            <a:r>
              <a:rPr lang="ar-DZ" sz="6600" b="1" dirty="0"/>
              <a:t>الهيئات المالية النقدية</a:t>
            </a:r>
            <a:endParaRPr lang="fr-FR" sz="6600" dirty="0"/>
          </a:p>
        </p:txBody>
      </p:sp>
      <p:sp>
        <p:nvSpPr>
          <p:cNvPr id="7" name="Rectangle à coins arrondis 6"/>
          <p:cNvSpPr/>
          <p:nvPr/>
        </p:nvSpPr>
        <p:spPr>
          <a:xfrm>
            <a:off x="0" y="908720"/>
            <a:ext cx="9144000" cy="3384376"/>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rtl="1"/>
            <a:r>
              <a:rPr lang="ar-DZ" sz="3200" b="1" dirty="0"/>
              <a:t>البنك </a:t>
            </a:r>
            <a:r>
              <a:rPr lang="ar-DZ" sz="3200" b="1" dirty="0" smtClean="0"/>
              <a:t>المركزي</a:t>
            </a:r>
          </a:p>
          <a:p>
            <a:pPr algn="r" rtl="1"/>
            <a:r>
              <a:rPr lang="ar-DZ" sz="2400" dirty="0" smtClean="0"/>
              <a:t>وهو </a:t>
            </a:r>
            <a:r>
              <a:rPr lang="ar-DZ" sz="2400" dirty="0"/>
              <a:t>المؤسسة التي تتكفل بإصدار النقود في كل الدول والمؤسسة التي تترأس النظام النقدي، ويعتبر بنك البنوك وبنك الحكومة فهو يقوم بإعادة تمويل البنوك عند الضرورة ويقوم بتقديم التسبيقات الضرورية للحكومة في إطار القوانين والتشريعات السائدة وفي  إطار سياسة العامة يجب أن تخضع المؤسسات المالية البنكية وغير البنكية إلى اللوائح والتوجيهات التي يصدرها سواء تعلق ذلك بحجم السيولة التي يجب أن تحتفظ بها أو القروض التي تقوم بمنحها، كما تخضع للقواعد التي يحددها عندما تتدخل في السوق النقدية، كما يتدخل البنك المركزي في سوق الصرف من أجل دعم العملة الوطنية مقابل العملات الأجنبية عند الضرورة.</a:t>
            </a:r>
            <a:endParaRPr lang="fr-FR" sz="2400" dirty="0"/>
          </a:p>
        </p:txBody>
      </p:sp>
      <p:sp>
        <p:nvSpPr>
          <p:cNvPr id="8" name="Rectangle à coins arrondis 7"/>
          <p:cNvSpPr/>
          <p:nvPr/>
        </p:nvSpPr>
        <p:spPr>
          <a:xfrm>
            <a:off x="0" y="4365104"/>
            <a:ext cx="9144000" cy="234888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rtl="1"/>
            <a:r>
              <a:rPr lang="ar-DZ" sz="3200" b="1" dirty="0"/>
              <a:t>البنوك التجارية</a:t>
            </a:r>
            <a:endParaRPr lang="ar-DZ" sz="3200" dirty="0" smtClean="0"/>
          </a:p>
          <a:p>
            <a:pPr algn="r" rtl="1"/>
            <a:r>
              <a:rPr lang="ar-DZ" sz="2400" dirty="0" smtClean="0"/>
              <a:t>وهي </a:t>
            </a:r>
            <a:r>
              <a:rPr lang="ar-DZ" sz="2400" dirty="0"/>
              <a:t>المؤسسات التي تتمثل مهمتها الأساسية في تلقي الودائع الجارية للعائلات والمؤسسات والسلطات العمومية، ويتيح لها ذلك القدرة على إنشاء نوع خاص من النقود هي نقود الودائع كما تقوم بمنح القروض قصيرة الأجل وأحيانا وفي أحسن الأحوال تمنح قروض متوسطة الأجل وهي تعتمد على أموال الغير في منح القروض.</a:t>
            </a:r>
            <a:endParaRPr lang="fr-FR" sz="2400" dirty="0"/>
          </a:p>
        </p:txBody>
      </p:sp>
    </p:spTree>
    <p:extLst>
      <p:ext uri="{BB962C8B-B14F-4D97-AF65-F5344CB8AC3E}">
        <p14:creationId xmlns:p14="http://schemas.microsoft.com/office/powerpoint/2010/main" val="1909826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6" presetClass="entr" presetSubtype="16"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circle(in)">
                                      <p:cBhvr>
                                        <p:cTn id="11" dur="2000"/>
                                        <p:tgtEl>
                                          <p:spTgt spid="7"/>
                                        </p:tgtEl>
                                      </p:cBhvr>
                                    </p:animEffect>
                                  </p:childTnLst>
                                </p:cTn>
                              </p:par>
                            </p:childTnLst>
                          </p:cTn>
                        </p:par>
                      </p:childTnLst>
                    </p:cTn>
                  </p:par>
                  <p:par>
                    <p:cTn id="12" fill="hold">
                      <p:stCondLst>
                        <p:cond delay="indefinite"/>
                      </p:stCondLst>
                      <p:childTnLst>
                        <p:par>
                          <p:cTn id="13" fill="hold">
                            <p:stCondLst>
                              <p:cond delay="0"/>
                            </p:stCondLst>
                            <p:childTnLst>
                              <p:par>
                                <p:cTn id="14" presetID="42" presetClass="entr" presetSubtype="0" fill="hold" grpId="0" nodeType="click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1000"/>
                                        <p:tgtEl>
                                          <p:spTgt spid="8"/>
                                        </p:tgtEl>
                                      </p:cBhvr>
                                    </p:animEffect>
                                    <p:anim calcmode="lin" valueType="num">
                                      <p:cBhvr>
                                        <p:cTn id="17" dur="1000" fill="hold"/>
                                        <p:tgtEl>
                                          <p:spTgt spid="8"/>
                                        </p:tgtEl>
                                        <p:attrNameLst>
                                          <p:attrName>ppt_x</p:attrName>
                                        </p:attrNameLst>
                                      </p:cBhvr>
                                      <p:tavLst>
                                        <p:tav tm="0">
                                          <p:val>
                                            <p:strVal val="#ppt_x"/>
                                          </p:val>
                                        </p:tav>
                                        <p:tav tm="100000">
                                          <p:val>
                                            <p:strVal val="#ppt_x"/>
                                          </p:val>
                                        </p:tav>
                                      </p:tavLst>
                                    </p:anim>
                                    <p:anim calcmode="lin" valueType="num">
                                      <p:cBhvr>
                                        <p:cTn id="18"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3752"/>
            <a:ext cx="8229600" cy="1143000"/>
          </a:xfrm>
        </p:spPr>
        <p:txBody>
          <a:bodyPr>
            <a:normAutofit/>
            <a:scene3d>
              <a:camera prst="orthographicFront"/>
              <a:lightRig rig="soft" dir="t">
                <a:rot lat="0" lon="0" rev="10800000"/>
              </a:lightRig>
            </a:scene3d>
            <a:sp3d>
              <a:bevelT w="27940" h="12700"/>
              <a:contourClr>
                <a:srgbClr val="DDDDDD"/>
              </a:contourClr>
            </a:sp3d>
          </a:bodyPr>
          <a:lstStyle/>
          <a:p>
            <a:r>
              <a:rPr lang="ar-DZ" sz="4400" spc="150" dirty="0">
                <a:ln w="11430"/>
                <a:solidFill>
                  <a:srgbClr val="F8F8F8"/>
                </a:solidFill>
                <a:effectLst/>
              </a:rPr>
              <a:t>الهيئات المالية الغير نقدية</a:t>
            </a:r>
            <a:endParaRPr lang="fr-FR" sz="4400" spc="150" dirty="0">
              <a:ln w="11430"/>
              <a:solidFill>
                <a:srgbClr val="F8F8F8"/>
              </a:solidFill>
              <a:effectLst/>
            </a:endParaRPr>
          </a:p>
        </p:txBody>
      </p:sp>
      <p:sp>
        <p:nvSpPr>
          <p:cNvPr id="3" name="Espace réservé du contenu 2"/>
          <p:cNvSpPr>
            <a:spLocks noGrp="1"/>
          </p:cNvSpPr>
          <p:nvPr>
            <p:ph idx="1"/>
          </p:nvPr>
        </p:nvSpPr>
        <p:spPr>
          <a:xfrm>
            <a:off x="0" y="1052736"/>
            <a:ext cx="9036496" cy="5805264"/>
          </a:xfrm>
        </p:spPr>
        <p:txBody>
          <a:bodyPr/>
          <a:lstStyle/>
          <a:p>
            <a:pPr marL="137160" indent="0" algn="r" rtl="1">
              <a:buNone/>
            </a:pPr>
            <a:r>
              <a:rPr lang="ar-DZ" dirty="0"/>
              <a:t>تتكون الهيئات المالية غير النقدية من باقي المؤسسات، إن وصف هذه المؤسسات بأنها غير نقدية لا يعني أنها لا تستعمل النقود، ولكن لكون طبيعة مواردها لا تسمح لها بإنشاء النقود على خلاف المؤسسات المالية النقدية ولا يمكن من حيث المبدأ لهذه البنوك أن تحصل على ودائع جارية من الجمهور مما يجعلها غير قادرة على إنشاء النقود، وتبعا لذلك لا يمكنها إنشاء وتسيير وسائل الدفع في الاقتصاد وتعتمد هذه المؤسسات في نشاطاتها على رؤوس أموالها بصفة خاصة وعلى الاقتراض من الأسواق المالية وعلى المدخرات طويلة الأجل حيث تتمثل أنشطة هذه </a:t>
            </a:r>
            <a:r>
              <a:rPr lang="ar-DZ" dirty="0" smtClean="0"/>
              <a:t>المؤسسات عادة في :</a:t>
            </a:r>
          </a:p>
          <a:p>
            <a:pPr marL="137160" indent="0" algn="r" rtl="1">
              <a:buNone/>
            </a:pPr>
            <a:endParaRPr lang="fr-FR" dirty="0"/>
          </a:p>
        </p:txBody>
      </p:sp>
      <p:sp>
        <p:nvSpPr>
          <p:cNvPr id="4" name="Rectangle à coins arrondis 3"/>
          <p:cNvSpPr/>
          <p:nvPr/>
        </p:nvSpPr>
        <p:spPr>
          <a:xfrm>
            <a:off x="4716016" y="4653136"/>
            <a:ext cx="4176464" cy="2016224"/>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ar-DZ" sz="2800" b="1" dirty="0"/>
              <a:t>منح القروض طويلة الأجل لتمويل الاستثمارات</a:t>
            </a:r>
            <a:endParaRPr lang="fr-FR" sz="2800" b="1" dirty="0"/>
          </a:p>
        </p:txBody>
      </p:sp>
      <p:sp>
        <p:nvSpPr>
          <p:cNvPr id="6" name="Rectangle à coins arrondis 5"/>
          <p:cNvSpPr/>
          <p:nvPr/>
        </p:nvSpPr>
        <p:spPr>
          <a:xfrm>
            <a:off x="107504" y="4660344"/>
            <a:ext cx="4392488" cy="2016224"/>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ar-DZ" sz="2800" b="1" dirty="0"/>
              <a:t>عمليات التوظيف المالي كإصدار السندات والمشاركة في مختلف المشاريع والمؤسسات بالحصول على أسهم</a:t>
            </a:r>
            <a:endParaRPr lang="fr-FR" sz="2800" b="1" dirty="0"/>
          </a:p>
        </p:txBody>
      </p:sp>
    </p:spTree>
    <p:extLst>
      <p:ext uri="{BB962C8B-B14F-4D97-AF65-F5344CB8AC3E}">
        <p14:creationId xmlns:p14="http://schemas.microsoft.com/office/powerpoint/2010/main" val="2689233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16632"/>
            <a:ext cx="9144000" cy="6741368"/>
          </a:xfrm>
        </p:spPr>
        <p:txBody>
          <a:bodyPr>
            <a:normAutofit/>
          </a:bodyPr>
          <a:lstStyle/>
          <a:p>
            <a:pPr marL="137160" indent="0" algn="r" rtl="1">
              <a:buNone/>
            </a:pPr>
            <a:r>
              <a:rPr lang="ar-DZ" sz="3600" b="1" dirty="0"/>
              <a:t>وحسب القانون النقدي الجزائري تتشكل الهيئات المالية غير النقدية من مجموعة من المؤسسات المالية ومجموعة أخرى من الهيئات المالية التي يمكن أن نطلق عليها صفة المستثمرين المؤسسين، ومن بين هذه الهيئات المالية الغير النقدية نذكر</a:t>
            </a:r>
            <a:r>
              <a:rPr lang="ar-DZ" sz="3600" b="1" dirty="0" smtClean="0"/>
              <a:t>:</a:t>
            </a:r>
          </a:p>
          <a:p>
            <a:pPr algn="r" rtl="1">
              <a:buFont typeface="Wingdings" pitchFamily="2" charset="2"/>
              <a:buChar char="q"/>
            </a:pPr>
            <a:r>
              <a:rPr lang="ar-DZ" sz="3600" b="1" dirty="0"/>
              <a:t>البنوك </a:t>
            </a:r>
            <a:r>
              <a:rPr lang="ar-DZ" sz="3600" b="1" dirty="0" smtClean="0"/>
              <a:t>المتخصصة</a:t>
            </a:r>
          </a:p>
          <a:p>
            <a:pPr algn="r" rtl="1">
              <a:buFont typeface="Wingdings" pitchFamily="2" charset="2"/>
              <a:buChar char="q"/>
            </a:pPr>
            <a:r>
              <a:rPr lang="ar-DZ" sz="3600" b="1" dirty="0" smtClean="0"/>
              <a:t> </a:t>
            </a:r>
            <a:r>
              <a:rPr lang="ar-DZ" sz="3600" b="1" dirty="0"/>
              <a:t>مؤسسات القرض </a:t>
            </a:r>
            <a:r>
              <a:rPr lang="ar-DZ" sz="3600" b="1" dirty="0" smtClean="0"/>
              <a:t>بالإيجار</a:t>
            </a:r>
          </a:p>
          <a:p>
            <a:pPr algn="r" rtl="1">
              <a:buFont typeface="Wingdings" pitchFamily="2" charset="2"/>
              <a:buChar char="q"/>
            </a:pPr>
            <a:r>
              <a:rPr lang="ar-DZ" sz="3600" b="1" dirty="0" smtClean="0"/>
              <a:t> </a:t>
            </a:r>
            <a:r>
              <a:rPr lang="ar-DZ" sz="3600" b="1" dirty="0"/>
              <a:t>مؤسسات التمويل العقاري .... الخ </a:t>
            </a:r>
            <a:endParaRPr lang="fr-FR" sz="3600" b="1" dirty="0"/>
          </a:p>
          <a:p>
            <a:pPr algn="r" rtl="1">
              <a:buFont typeface="Wingdings" pitchFamily="2" charset="2"/>
              <a:buChar char="q"/>
            </a:pPr>
            <a:endParaRPr lang="fr-FR" sz="3600" b="1" dirty="0"/>
          </a:p>
        </p:txBody>
      </p:sp>
    </p:spTree>
    <p:extLst>
      <p:ext uri="{BB962C8B-B14F-4D97-AF65-F5344CB8AC3E}">
        <p14:creationId xmlns:p14="http://schemas.microsoft.com/office/powerpoint/2010/main" val="2938269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741368"/>
          </a:xfrm>
        </p:spPr>
        <p:txBody>
          <a:bodyPr>
            <a:noAutofit/>
          </a:bodyPr>
          <a:lstStyle/>
          <a:p>
            <a:pPr marL="137160" indent="0" algn="ctr" rtl="1">
              <a:buNone/>
            </a:pPr>
            <a:r>
              <a:rPr lang="ar-DZ" sz="4000" b="1" dirty="0"/>
              <a:t>سادسا: المسار النقدي</a:t>
            </a:r>
            <a:endParaRPr lang="fr-FR" sz="4000" b="1" dirty="0"/>
          </a:p>
          <a:p>
            <a:pPr marL="137160" indent="0" algn="r" rtl="1">
              <a:buNone/>
            </a:pPr>
            <a:r>
              <a:rPr lang="ar-DZ" sz="4000" dirty="0"/>
              <a:t>بعد معرفة هيئات الوساطة المالية ودورها الأساسي في الاقتصاد، يجب أن تعرف كيف يمكن أن تنتقل آثارها لتؤثر على سلوك مختلف الأعوان الاقتصاديين والذين يتأثرون ببعضهم البعض من خلال الأنشطة الاقتصادية اليومية التي يقومون بها، ويؤدي تفاعل هذه العلاقات إلى خلق القيمة الاقتصادية وتبادلها، ويتحدد هذا التأثر من خلال روابط تضبط انتقال هذه القيم تسمى المسارات النقدية، وتشير المسارات النقدية إلى مختلف القنوات التي تنتقل عبرها التدفقات النقدية وتؤدي من خلالها عملها في الاقتصاد.</a:t>
            </a:r>
            <a:endParaRPr lang="fr-FR" sz="4000" dirty="0"/>
          </a:p>
        </p:txBody>
      </p:sp>
    </p:spTree>
    <p:extLst>
      <p:ext uri="{BB962C8B-B14F-4D97-AF65-F5344CB8AC3E}">
        <p14:creationId xmlns:p14="http://schemas.microsoft.com/office/powerpoint/2010/main" val="3934261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1000"/>
                                        <p:tgtEl>
                                          <p:spTgt spid="3">
                                            <p:txEl>
                                              <p:pRg st="1" end="1"/>
                                            </p:txEl>
                                          </p:spTgt>
                                        </p:tgtEl>
                                      </p:cBhvr>
                                    </p:animEffect>
                                    <p:anim calcmode="lin" valueType="num">
                                      <p:cBhvr>
                                        <p:cTn id="1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a:spLocks noGrp="1"/>
          </p:cNvSpPr>
          <p:nvPr>
            <p:ph idx="1"/>
          </p:nvPr>
        </p:nvSpPr>
        <p:spPr>
          <a:xfrm>
            <a:off x="107504" y="188640"/>
            <a:ext cx="9036496" cy="6669360"/>
          </a:xfrm>
        </p:spPr>
        <p:txBody>
          <a:bodyPr/>
          <a:lstStyle/>
          <a:p>
            <a:endParaRPr lang="fr-FR" dirty="0"/>
          </a:p>
        </p:txBody>
      </p:sp>
      <p:sp>
        <p:nvSpPr>
          <p:cNvPr id="8" name="Rogner et arrondir un rectangle à un seul coin 7"/>
          <p:cNvSpPr/>
          <p:nvPr/>
        </p:nvSpPr>
        <p:spPr>
          <a:xfrm>
            <a:off x="0" y="-27384"/>
            <a:ext cx="9144000" cy="2160240"/>
          </a:xfrm>
          <a:prstGeom prst="snipRoundRect">
            <a:avLst/>
          </a:prstGeom>
        </p:spPr>
        <p:style>
          <a:lnRef idx="1">
            <a:schemeClr val="accent6"/>
          </a:lnRef>
          <a:fillRef idx="2">
            <a:schemeClr val="accent6"/>
          </a:fillRef>
          <a:effectRef idx="1">
            <a:schemeClr val="accent6"/>
          </a:effectRef>
          <a:fontRef idx="minor">
            <a:schemeClr val="dk1"/>
          </a:fontRef>
        </p:style>
        <p:txBody>
          <a:bodyPr rtlCol="0" anchor="ctr"/>
          <a:lstStyle/>
          <a:p>
            <a:pPr lvl="0" algn="ctr" rtl="1"/>
            <a:r>
              <a:rPr lang="ar-DZ" sz="2400" b="1" dirty="0"/>
              <a:t>العون </a:t>
            </a:r>
            <a:r>
              <a:rPr lang="ar-DZ" sz="2400" b="1" dirty="0" smtClean="0"/>
              <a:t>الاقتصادي</a:t>
            </a:r>
          </a:p>
          <a:p>
            <a:pPr lvl="0" algn="ctr" rtl="1"/>
            <a:r>
              <a:rPr lang="ar-DZ" sz="2400" dirty="0" smtClean="0"/>
              <a:t>هو </a:t>
            </a:r>
            <a:r>
              <a:rPr lang="ar-DZ" sz="2400" dirty="0"/>
              <a:t>عبارة عن مركز مستقل لاتخاذ القرار حيث تؤدي هذه القرارات التي يتخذها إلى خلق القيمة الاقتصادية من خلال تأثيرها على كافة التدفقات داخل المسار الاقتصادي، ويتشكل الأعوان الاقتصاديين من القطاعات التالية</a:t>
            </a:r>
            <a:r>
              <a:rPr lang="ar-DZ" sz="2400" dirty="0" smtClean="0"/>
              <a:t>:</a:t>
            </a:r>
            <a:endParaRPr lang="fr-FR" sz="2400" dirty="0"/>
          </a:p>
        </p:txBody>
      </p:sp>
      <p:sp>
        <p:nvSpPr>
          <p:cNvPr id="9" name="Ellipse 8"/>
          <p:cNvSpPr/>
          <p:nvPr/>
        </p:nvSpPr>
        <p:spPr>
          <a:xfrm>
            <a:off x="7164288" y="2060848"/>
            <a:ext cx="1979712" cy="2664296"/>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ar-DZ" sz="2400" b="1" dirty="0" smtClean="0"/>
              <a:t>قطاع الاسر (العائلات او الاستهلاكي)</a:t>
            </a:r>
            <a:endParaRPr lang="fr-FR" sz="2400" b="1" dirty="0"/>
          </a:p>
        </p:txBody>
      </p:sp>
      <p:sp>
        <p:nvSpPr>
          <p:cNvPr id="10" name="Ellipse 9"/>
          <p:cNvSpPr/>
          <p:nvPr/>
        </p:nvSpPr>
        <p:spPr>
          <a:xfrm>
            <a:off x="5364088" y="2636912"/>
            <a:ext cx="1800200" cy="2664296"/>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ar-DZ" sz="2400" b="1" dirty="0" smtClean="0"/>
              <a:t>قطاع المؤسسات ( الانتاج)</a:t>
            </a:r>
            <a:endParaRPr lang="fr-FR" sz="2400" b="1" dirty="0"/>
          </a:p>
        </p:txBody>
      </p:sp>
      <p:sp>
        <p:nvSpPr>
          <p:cNvPr id="11" name="Ellipse 10"/>
          <p:cNvSpPr/>
          <p:nvPr/>
        </p:nvSpPr>
        <p:spPr>
          <a:xfrm>
            <a:off x="3635896" y="3429000"/>
            <a:ext cx="1800200" cy="2664296"/>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ar-DZ" sz="2400" b="1" dirty="0" smtClean="0"/>
              <a:t>قطاع الحكومة (الادارات العمومية)</a:t>
            </a:r>
            <a:endParaRPr lang="fr-FR" sz="2400" b="1" dirty="0"/>
          </a:p>
        </p:txBody>
      </p:sp>
      <p:sp>
        <p:nvSpPr>
          <p:cNvPr id="12" name="Ellipse 11"/>
          <p:cNvSpPr/>
          <p:nvPr/>
        </p:nvSpPr>
        <p:spPr>
          <a:xfrm>
            <a:off x="1835696" y="3789040"/>
            <a:ext cx="1800200" cy="2664296"/>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ar-DZ" sz="2400" b="1" dirty="0"/>
              <a:t>القطاع العام الخارجي</a:t>
            </a:r>
            <a:endParaRPr lang="fr-FR" sz="2400" b="1" dirty="0"/>
          </a:p>
        </p:txBody>
      </p:sp>
      <p:sp>
        <p:nvSpPr>
          <p:cNvPr id="13" name="Ellipse 12"/>
          <p:cNvSpPr/>
          <p:nvPr/>
        </p:nvSpPr>
        <p:spPr>
          <a:xfrm>
            <a:off x="35496" y="4221088"/>
            <a:ext cx="1800200" cy="2664296"/>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ar-DZ" sz="2400" b="1" dirty="0"/>
              <a:t>القطاع المالي</a:t>
            </a:r>
            <a:endParaRPr lang="fr-FR" sz="2400" b="1" dirty="0"/>
          </a:p>
        </p:txBody>
      </p:sp>
    </p:spTree>
    <p:extLst>
      <p:ext uri="{BB962C8B-B14F-4D97-AF65-F5344CB8AC3E}">
        <p14:creationId xmlns:p14="http://schemas.microsoft.com/office/powerpoint/2010/main" val="2592138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2000"/>
                                        <p:tgtEl>
                                          <p:spTgt spid="8"/>
                                        </p:tgtEl>
                                      </p:cBhvr>
                                    </p:animEffect>
                                    <p:anim calcmode="lin" valueType="num">
                                      <p:cBhvr>
                                        <p:cTn id="8" dur="2000" fill="hold"/>
                                        <p:tgtEl>
                                          <p:spTgt spid="8"/>
                                        </p:tgtEl>
                                        <p:attrNameLst>
                                          <p:attrName>ppt_w</p:attrName>
                                        </p:attrNameLst>
                                      </p:cBhvr>
                                      <p:tavLst>
                                        <p:tav tm="0" fmla="#ppt_w*sin(2.5*pi*$)">
                                          <p:val>
                                            <p:fltVal val="0"/>
                                          </p:val>
                                        </p:tav>
                                        <p:tav tm="100000">
                                          <p:val>
                                            <p:fltVal val="1"/>
                                          </p:val>
                                        </p:tav>
                                      </p:tavLst>
                                    </p:anim>
                                    <p:anim calcmode="lin" valueType="num">
                                      <p:cBhvr>
                                        <p:cTn id="9" dur="2000" fill="hold"/>
                                        <p:tgtEl>
                                          <p:spTgt spid="8"/>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circle(in)">
                                      <p:cBhvr>
                                        <p:cTn id="14" dur="2000"/>
                                        <p:tgtEl>
                                          <p:spTgt spid="9"/>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circle(in)">
                                      <p:cBhvr>
                                        <p:cTn id="19" dur="2000"/>
                                        <p:tgtEl>
                                          <p:spTgt spid="10"/>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circle(in)">
                                      <p:cBhvr>
                                        <p:cTn id="24" dur="2000"/>
                                        <p:tgtEl>
                                          <p:spTgt spid="11"/>
                                        </p:tgtEl>
                                      </p:cBhvr>
                                    </p:animEffec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circle(in)">
                                      <p:cBhvr>
                                        <p:cTn id="29" dur="2000"/>
                                        <p:tgtEl>
                                          <p:spTgt spid="12"/>
                                        </p:tgtEl>
                                      </p:cBhvr>
                                    </p:animEffect>
                                  </p:childTnLst>
                                </p:cTn>
                              </p:par>
                            </p:childTnLst>
                          </p:cTn>
                        </p:par>
                      </p:childTnLst>
                    </p:cTn>
                  </p:par>
                  <p:par>
                    <p:cTn id="30" fill="hold">
                      <p:stCondLst>
                        <p:cond delay="indefinite"/>
                      </p:stCondLst>
                      <p:childTnLst>
                        <p:par>
                          <p:cTn id="31" fill="hold">
                            <p:stCondLst>
                              <p:cond delay="0"/>
                            </p:stCondLst>
                            <p:childTnLst>
                              <p:par>
                                <p:cTn id="32" presetID="6" presetClass="entr" presetSubtype="16" fill="hold" grpId="0" nodeType="click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circle(in)">
                                      <p:cBhvr>
                                        <p:cTn id="34"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12" grpId="0" animBg="1"/>
      <p:bldP spid="1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gner et arrondir un rectangle à un seul coin 3"/>
          <p:cNvSpPr/>
          <p:nvPr/>
        </p:nvSpPr>
        <p:spPr>
          <a:xfrm>
            <a:off x="0" y="0"/>
            <a:ext cx="9144000" cy="2070408"/>
          </a:xfrm>
          <a:prstGeom prst="snipRoundRect">
            <a:avLst/>
          </a:prstGeom>
        </p:spPr>
        <p:style>
          <a:lnRef idx="1">
            <a:schemeClr val="accent6"/>
          </a:lnRef>
          <a:fillRef idx="2">
            <a:schemeClr val="accent6"/>
          </a:fillRef>
          <a:effectRef idx="1">
            <a:schemeClr val="accent6"/>
          </a:effectRef>
          <a:fontRef idx="minor">
            <a:schemeClr val="dk1"/>
          </a:fontRef>
        </p:style>
        <p:txBody>
          <a:bodyPr rtlCol="0" anchor="ctr"/>
          <a:lstStyle/>
          <a:p>
            <a:pPr lvl="0" algn="ctr" rtl="1"/>
            <a:r>
              <a:rPr lang="ar-DZ" sz="2400" b="1" dirty="0"/>
              <a:t>التدفق </a:t>
            </a:r>
            <a:r>
              <a:rPr lang="ar-DZ" sz="2400" b="1" dirty="0" smtClean="0"/>
              <a:t>النقدي</a:t>
            </a:r>
            <a:endParaRPr lang="fr-FR" sz="2400" b="1" dirty="0"/>
          </a:p>
          <a:p>
            <a:pPr algn="ctr" rtl="1"/>
            <a:r>
              <a:rPr lang="ar-DZ" sz="2400" dirty="0"/>
              <a:t>هو عبارة عن كمية أو قيمة اقتصادية تنشأ خلال فترة زمنية معينة ويمكن أن تكون التدفقات الاقتصادية عبارة عن تدفقات حقيقية أو تدفقات نقدية.</a:t>
            </a:r>
            <a:endParaRPr lang="fr-FR" sz="2400" dirty="0"/>
          </a:p>
        </p:txBody>
      </p:sp>
      <p:sp>
        <p:nvSpPr>
          <p:cNvPr id="5" name="Ellipse 4"/>
          <p:cNvSpPr/>
          <p:nvPr/>
        </p:nvSpPr>
        <p:spPr>
          <a:xfrm>
            <a:off x="4427984" y="2060848"/>
            <a:ext cx="4608512" cy="3168352"/>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ar-DZ" sz="2400" b="1" dirty="0" smtClean="0"/>
              <a:t>التدفقات الحقيقية</a:t>
            </a:r>
          </a:p>
          <a:p>
            <a:pPr algn="ctr"/>
            <a:r>
              <a:rPr lang="ar-DZ" sz="2400" b="1" dirty="0" smtClean="0"/>
              <a:t> </a:t>
            </a:r>
            <a:r>
              <a:rPr lang="ar-DZ" sz="2400" dirty="0"/>
              <a:t>تقاس </a:t>
            </a:r>
            <a:r>
              <a:rPr lang="ar-DZ" sz="2400" dirty="0" smtClean="0"/>
              <a:t>بالوحدات </a:t>
            </a:r>
            <a:r>
              <a:rPr lang="ar-DZ" sz="2400" dirty="0"/>
              <a:t>الطبيعية للسلع التي تختلف تكويناتها الطبيعية والبنيوية وبالتالي فهي تعتبر قياسات غير متجانسة تغيب معها كل إمكانية للمقارنة والمفاضلة. </a:t>
            </a:r>
            <a:endParaRPr lang="fr-FR" sz="2400" dirty="0"/>
          </a:p>
        </p:txBody>
      </p:sp>
      <p:sp>
        <p:nvSpPr>
          <p:cNvPr id="8" name="Ellipse 7"/>
          <p:cNvSpPr/>
          <p:nvPr/>
        </p:nvSpPr>
        <p:spPr>
          <a:xfrm>
            <a:off x="0" y="3284984"/>
            <a:ext cx="4860032" cy="3573016"/>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ar-DZ" sz="2400" b="1" dirty="0"/>
              <a:t>التدفقات النقدية </a:t>
            </a:r>
            <a:endParaRPr lang="ar-DZ" sz="2400" b="1" dirty="0" smtClean="0"/>
          </a:p>
          <a:p>
            <a:pPr algn="ctr" rtl="1"/>
            <a:r>
              <a:rPr lang="ar-DZ" sz="2400" dirty="0" smtClean="0"/>
              <a:t>تقاس بواسطة </a:t>
            </a:r>
            <a:r>
              <a:rPr lang="ar-DZ" sz="2400" dirty="0"/>
              <a:t>إشارات أو وحدات نقدية تتميز بالتجانس وعليه يمكن التعبير عن كل السلع </a:t>
            </a:r>
            <a:r>
              <a:rPr lang="ar-DZ" sz="2400" dirty="0" smtClean="0"/>
              <a:t>مهما </a:t>
            </a:r>
            <a:r>
              <a:rPr lang="ar-DZ" sz="2400" dirty="0"/>
              <a:t>كانت في طبيعتها غير متجانسة بنفس وحدة القياس التي تعتبر مرجعية مشتركة وتعطي قيما موحدة </a:t>
            </a:r>
            <a:r>
              <a:rPr lang="ar-DZ" sz="2400" dirty="0" smtClean="0"/>
              <a:t>من حيث </a:t>
            </a:r>
            <a:r>
              <a:rPr lang="ar-DZ" sz="2400" dirty="0"/>
              <a:t>التعبير </a:t>
            </a:r>
            <a:r>
              <a:rPr lang="ar-DZ" sz="2400" dirty="0" smtClean="0"/>
              <a:t>عنها</a:t>
            </a:r>
            <a:endParaRPr lang="fr-FR" sz="2400" b="1" dirty="0"/>
          </a:p>
        </p:txBody>
      </p:sp>
    </p:spTree>
    <p:extLst>
      <p:ext uri="{BB962C8B-B14F-4D97-AF65-F5344CB8AC3E}">
        <p14:creationId xmlns:p14="http://schemas.microsoft.com/office/powerpoint/2010/main" val="15353954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669360"/>
          </a:xfrm>
        </p:spPr>
        <p:txBody>
          <a:bodyPr/>
          <a:lstStyle/>
          <a:p>
            <a:pPr marL="137160" indent="0" algn="r" rtl="1">
              <a:buNone/>
            </a:pPr>
            <a:endParaRPr lang="fr-FR" dirty="0"/>
          </a:p>
        </p:txBody>
      </p:sp>
      <p:sp>
        <p:nvSpPr>
          <p:cNvPr id="4" name="Rogner et arrondir un rectangle à un seul coin 3"/>
          <p:cNvSpPr/>
          <p:nvPr/>
        </p:nvSpPr>
        <p:spPr>
          <a:xfrm>
            <a:off x="-25152" y="-76200"/>
            <a:ext cx="9036496" cy="6858000"/>
          </a:xfrm>
          <a:prstGeom prst="snipRoundRect">
            <a:avLst/>
          </a:prstGeom>
        </p:spPr>
        <p:style>
          <a:lnRef idx="1">
            <a:schemeClr val="accent6"/>
          </a:lnRef>
          <a:fillRef idx="2">
            <a:schemeClr val="accent6"/>
          </a:fillRef>
          <a:effectRef idx="1">
            <a:schemeClr val="accent6"/>
          </a:effectRef>
          <a:fontRef idx="minor">
            <a:schemeClr val="dk1"/>
          </a:fontRef>
        </p:style>
        <p:txBody>
          <a:bodyPr rtlCol="0" anchor="ctr"/>
          <a:lstStyle/>
          <a:p>
            <a:pPr lvl="0" algn="ctr" rtl="1"/>
            <a:r>
              <a:rPr lang="ar-DZ" sz="3200" b="1" dirty="0"/>
              <a:t>المسار </a:t>
            </a:r>
            <a:r>
              <a:rPr lang="ar-DZ" sz="3200" b="1" dirty="0" smtClean="0"/>
              <a:t>الاقتصادي</a:t>
            </a:r>
          </a:p>
          <a:p>
            <a:pPr lvl="0" algn="ctr" rtl="1"/>
            <a:endParaRPr lang="ar-DZ" sz="2400" b="1" dirty="0" smtClean="0"/>
          </a:p>
          <a:p>
            <a:pPr lvl="0" algn="ctr" rtl="1"/>
            <a:r>
              <a:rPr lang="ar-DZ" sz="2400" dirty="0" smtClean="0"/>
              <a:t>هو </a:t>
            </a:r>
            <a:r>
              <a:rPr lang="ar-DZ" sz="2400" dirty="0"/>
              <a:t>شبكة تتكون من مجموع القنوات التي تسمح بإبراز مختلف العلاقات بين </a:t>
            </a:r>
            <a:r>
              <a:rPr lang="ar-DZ" sz="2400" dirty="0" smtClean="0"/>
              <a:t>مجموع </a:t>
            </a:r>
            <a:r>
              <a:rPr lang="ar-DZ" sz="2400" dirty="0"/>
              <a:t>الأعوان الاقتصاديين ويسمح هذا المسار بتوجيه القيم الاقتصادية وانتقالها </a:t>
            </a:r>
            <a:r>
              <a:rPr lang="ar-DZ" sz="2400" dirty="0" smtClean="0"/>
              <a:t>.</a:t>
            </a:r>
          </a:p>
          <a:p>
            <a:pPr lvl="0" algn="ctr" rtl="1"/>
            <a:r>
              <a:rPr lang="ar-DZ" sz="2400" dirty="0" smtClean="0"/>
              <a:t>وبالتالي </a:t>
            </a:r>
            <a:r>
              <a:rPr lang="ar-DZ" sz="2400" dirty="0"/>
              <a:t>يأخذ بعين الاعتبار حركة التدفقات بين مختلف الأعوان الاقتصاديين، ومدى كفاءة المسار النقدي في استيعاب هذه التدفقات وضمان انتقالها وتحويلها بالكيفية المطلوبة لتحقيق الأهداف الموجودة</a:t>
            </a:r>
            <a:r>
              <a:rPr lang="ar-DZ" sz="2400" dirty="0" smtClean="0"/>
              <a:t>.</a:t>
            </a:r>
          </a:p>
          <a:p>
            <a:pPr lvl="0" algn="ctr" rtl="1"/>
            <a:endParaRPr lang="ar-DZ" sz="2400" dirty="0" smtClean="0"/>
          </a:p>
          <a:p>
            <a:pPr lvl="0" algn="ctr" rtl="1"/>
            <a:r>
              <a:rPr lang="ar-DZ" sz="2400" dirty="0" smtClean="0"/>
              <a:t>في </a:t>
            </a:r>
            <a:r>
              <a:rPr lang="ar-DZ" sz="2400" dirty="0"/>
              <a:t>الاقتصاد النقدي </a:t>
            </a:r>
            <a:r>
              <a:rPr lang="ar-DZ" sz="2400" dirty="0" smtClean="0"/>
              <a:t>:</a:t>
            </a:r>
            <a:r>
              <a:rPr lang="ar-DZ" sz="2800" b="1" dirty="0" smtClean="0">
                <a:solidFill>
                  <a:srgbClr val="FF0000"/>
                </a:solidFill>
              </a:rPr>
              <a:t>كل </a:t>
            </a:r>
            <a:r>
              <a:rPr lang="ar-DZ" sz="2800" b="1" dirty="0">
                <a:solidFill>
                  <a:srgbClr val="FF0000"/>
                </a:solidFill>
              </a:rPr>
              <a:t>مسار اقتصادي </a:t>
            </a:r>
            <a:r>
              <a:rPr lang="ar-DZ" sz="2400" dirty="0"/>
              <a:t>هو في الواقع عبارة عن </a:t>
            </a:r>
            <a:r>
              <a:rPr lang="ar-DZ" sz="2800" b="1" dirty="0">
                <a:solidFill>
                  <a:srgbClr val="FF0000"/>
                </a:solidFill>
              </a:rPr>
              <a:t>مسار نقدي </a:t>
            </a:r>
            <a:r>
              <a:rPr lang="ar-DZ" sz="2400" dirty="0"/>
              <a:t>ويعود ذلك إلى أنه في عملية التبادل كل </a:t>
            </a:r>
            <a:r>
              <a:rPr lang="ar-DZ" sz="2800" b="1" dirty="0">
                <a:solidFill>
                  <a:srgbClr val="FF0000"/>
                </a:solidFill>
              </a:rPr>
              <a:t>تدفق حقيقي يقابله تدفق نقدي.</a:t>
            </a:r>
            <a:endParaRPr lang="fr-FR" sz="2800" b="1" dirty="0">
              <a:solidFill>
                <a:srgbClr val="FF0000"/>
              </a:solidFill>
            </a:endParaRPr>
          </a:p>
          <a:p>
            <a:pPr algn="ctr"/>
            <a:endParaRPr lang="ar-DZ" sz="2400" dirty="0" smtClean="0"/>
          </a:p>
          <a:p>
            <a:pPr algn="ctr"/>
            <a:r>
              <a:rPr lang="ar-DZ" sz="2400" dirty="0" smtClean="0"/>
              <a:t>فالمسار </a:t>
            </a:r>
            <a:r>
              <a:rPr lang="ar-DZ" sz="2400" dirty="0"/>
              <a:t>النقدي يدرس بالأساس ديناميكية العلاقات الاقتصادية ويركز بالتالي على عملية خلق القيم الاقتصادية انطلاقا من استعمال قيم اقتصادية أخرى ويأخذ بعين </a:t>
            </a:r>
            <a:r>
              <a:rPr lang="ar-DZ" sz="2400" dirty="0" smtClean="0"/>
              <a:t>الاعتبار بعض </a:t>
            </a:r>
            <a:r>
              <a:rPr lang="ar-DZ" sz="2400" dirty="0"/>
              <a:t>القرارات </a:t>
            </a:r>
            <a:r>
              <a:rPr lang="ar-DZ" sz="2400" dirty="0" smtClean="0"/>
              <a:t>التي يسبق بعضها البعض </a:t>
            </a:r>
            <a:r>
              <a:rPr lang="ar-DZ" sz="2400" dirty="0"/>
              <a:t>الآخر</a:t>
            </a:r>
            <a:endParaRPr lang="ar-DZ" sz="2400" dirty="0" smtClean="0"/>
          </a:p>
          <a:p>
            <a:pPr lvl="0" algn="ctr" rtl="1"/>
            <a:endParaRPr lang="fr-FR" sz="2400" dirty="0"/>
          </a:p>
        </p:txBody>
      </p:sp>
    </p:spTree>
    <p:extLst>
      <p:ext uri="{BB962C8B-B14F-4D97-AF65-F5344CB8AC3E}">
        <p14:creationId xmlns:p14="http://schemas.microsoft.com/office/powerpoint/2010/main" val="979540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Effect transition="in" filter="fade">
                                      <p:cBhvr>
                                        <p:cTn id="13" dur="500"/>
                                        <p:tgtEl>
                                          <p:spTgt spid="4">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4">
                                            <p:txEl>
                                              <p:pRg st="2" end="2"/>
                                            </p:txEl>
                                          </p:spTgt>
                                        </p:tgtEl>
                                        <p:attrNameLst>
                                          <p:attrName>style.visibility</p:attrName>
                                        </p:attrNameLst>
                                      </p:cBhvr>
                                      <p:to>
                                        <p:strVal val="visible"/>
                                      </p:to>
                                    </p:set>
                                    <p:animEffect transition="in" filter="fade">
                                      <p:cBhvr>
                                        <p:cTn id="18" dur="1000"/>
                                        <p:tgtEl>
                                          <p:spTgt spid="4">
                                            <p:txEl>
                                              <p:pRg st="2" end="2"/>
                                            </p:txEl>
                                          </p:spTgt>
                                        </p:tgtEl>
                                      </p:cBhvr>
                                    </p:animEffect>
                                    <p:anim calcmode="lin" valueType="num">
                                      <p:cBhvr>
                                        <p:cTn id="19"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0" dur="1000" fill="hold"/>
                                        <p:tgtEl>
                                          <p:spTgt spid="4">
                                            <p:txEl>
                                              <p:pRg st="2" end="2"/>
                                            </p:txEl>
                                          </p:spTgt>
                                        </p:tgtEl>
                                        <p:attrNameLst>
                                          <p:attrName>ppt_y</p:attrName>
                                        </p:attrNameLst>
                                      </p:cBhvr>
                                      <p:tavLst>
                                        <p:tav tm="0">
                                          <p:val>
                                            <p:strVal val="#ppt_y+.1"/>
                                          </p:val>
                                        </p:tav>
                                        <p:tav tm="100000">
                                          <p:val>
                                            <p:strVal val="#ppt_y"/>
                                          </p:val>
                                        </p:tav>
                                      </p:tavLst>
                                    </p:anim>
                                  </p:childTnLst>
                                </p:cTn>
                              </p:par>
                              <p:par>
                                <p:cTn id="21" presetID="42" presetClass="entr" presetSubtype="0" fill="hold" nodeType="withEffect">
                                  <p:stCondLst>
                                    <p:cond delay="0"/>
                                  </p:stCondLst>
                                  <p:childTnLst>
                                    <p:set>
                                      <p:cBhvr>
                                        <p:cTn id="22" dur="1" fill="hold">
                                          <p:stCondLst>
                                            <p:cond delay="0"/>
                                          </p:stCondLst>
                                        </p:cTn>
                                        <p:tgtEl>
                                          <p:spTgt spid="4">
                                            <p:txEl>
                                              <p:pRg st="3" end="3"/>
                                            </p:txEl>
                                          </p:spTgt>
                                        </p:tgtEl>
                                        <p:attrNameLst>
                                          <p:attrName>style.visibility</p:attrName>
                                        </p:attrNameLst>
                                      </p:cBhvr>
                                      <p:to>
                                        <p:strVal val="visible"/>
                                      </p:to>
                                    </p:set>
                                    <p:animEffect transition="in" filter="fade">
                                      <p:cBhvr>
                                        <p:cTn id="23" dur="1000"/>
                                        <p:tgtEl>
                                          <p:spTgt spid="4">
                                            <p:txEl>
                                              <p:pRg st="3" end="3"/>
                                            </p:txEl>
                                          </p:spTgt>
                                        </p:tgtEl>
                                      </p:cBhvr>
                                    </p:animEffect>
                                    <p:anim calcmode="lin" valueType="num">
                                      <p:cBhvr>
                                        <p:cTn id="24"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5"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nodeType="clickEffect">
                                  <p:stCondLst>
                                    <p:cond delay="0"/>
                                  </p:stCondLst>
                                  <p:childTnLst>
                                    <p:set>
                                      <p:cBhvr>
                                        <p:cTn id="29" dur="1" fill="hold">
                                          <p:stCondLst>
                                            <p:cond delay="0"/>
                                          </p:stCondLst>
                                        </p:cTn>
                                        <p:tgtEl>
                                          <p:spTgt spid="4">
                                            <p:txEl>
                                              <p:pRg st="5" end="5"/>
                                            </p:txEl>
                                          </p:spTgt>
                                        </p:tgtEl>
                                        <p:attrNameLst>
                                          <p:attrName>style.visibility</p:attrName>
                                        </p:attrNameLst>
                                      </p:cBhvr>
                                      <p:to>
                                        <p:strVal val="visible"/>
                                      </p:to>
                                    </p:set>
                                    <p:animEffect transition="in" filter="fade">
                                      <p:cBhvr>
                                        <p:cTn id="30" dur="1000"/>
                                        <p:tgtEl>
                                          <p:spTgt spid="4">
                                            <p:txEl>
                                              <p:pRg st="5" end="5"/>
                                            </p:txEl>
                                          </p:spTgt>
                                        </p:tgtEl>
                                      </p:cBhvr>
                                    </p:animEffect>
                                    <p:anim calcmode="lin" valueType="num">
                                      <p:cBhvr>
                                        <p:cTn id="31"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32" dur="1000" fill="hold"/>
                                        <p:tgtEl>
                                          <p:spTgt spid="4">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nodeType="clickEffect">
                                  <p:stCondLst>
                                    <p:cond delay="0"/>
                                  </p:stCondLst>
                                  <p:childTnLst>
                                    <p:set>
                                      <p:cBhvr>
                                        <p:cTn id="36" dur="1" fill="hold">
                                          <p:stCondLst>
                                            <p:cond delay="0"/>
                                          </p:stCondLst>
                                        </p:cTn>
                                        <p:tgtEl>
                                          <p:spTgt spid="4">
                                            <p:txEl>
                                              <p:pRg st="7" end="7"/>
                                            </p:txEl>
                                          </p:spTgt>
                                        </p:tgtEl>
                                        <p:attrNameLst>
                                          <p:attrName>style.visibility</p:attrName>
                                        </p:attrNameLst>
                                      </p:cBhvr>
                                      <p:to>
                                        <p:strVal val="visible"/>
                                      </p:to>
                                    </p:set>
                                    <p:animEffect transition="in" filter="fade">
                                      <p:cBhvr>
                                        <p:cTn id="37" dur="1000"/>
                                        <p:tgtEl>
                                          <p:spTgt spid="4">
                                            <p:txEl>
                                              <p:pRg st="7" end="7"/>
                                            </p:txEl>
                                          </p:spTgt>
                                        </p:tgtEl>
                                      </p:cBhvr>
                                    </p:animEffect>
                                    <p:anim calcmode="lin" valueType="num">
                                      <p:cBhvr>
                                        <p:cTn id="38" dur="1000" fill="hold"/>
                                        <p:tgtEl>
                                          <p:spTgt spid="4">
                                            <p:txEl>
                                              <p:pRg st="7" end="7"/>
                                            </p:txEl>
                                          </p:spTgt>
                                        </p:tgtEl>
                                        <p:attrNameLst>
                                          <p:attrName>ppt_x</p:attrName>
                                        </p:attrNameLst>
                                      </p:cBhvr>
                                      <p:tavLst>
                                        <p:tav tm="0">
                                          <p:val>
                                            <p:strVal val="#ppt_x"/>
                                          </p:val>
                                        </p:tav>
                                        <p:tav tm="100000">
                                          <p:val>
                                            <p:strVal val="#ppt_x"/>
                                          </p:val>
                                        </p:tav>
                                      </p:tavLst>
                                    </p:anim>
                                    <p:anim calcmode="lin" valueType="num">
                                      <p:cBhvr>
                                        <p:cTn id="39" dur="1000" fill="hold"/>
                                        <p:tgtEl>
                                          <p:spTgt spid="4">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153</TotalTime>
  <Words>1129</Words>
  <Application>Microsoft Office PowerPoint</Application>
  <PresentationFormat>Affichage à l'écran (4:3)</PresentationFormat>
  <Paragraphs>88</Paragraphs>
  <Slides>12</Slides>
  <Notes>0</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12</vt:i4>
      </vt:variant>
    </vt:vector>
  </HeadingPairs>
  <TitlesOfParts>
    <vt:vector size="22" baseType="lpstr">
      <vt:lpstr>Arial</vt:lpstr>
      <vt:lpstr>Book Antiqua</vt:lpstr>
      <vt:lpstr>Calibri</vt:lpstr>
      <vt:lpstr>Lucida Sans</vt:lpstr>
      <vt:lpstr>Tahoma</vt:lpstr>
      <vt:lpstr>Times New Roman</vt:lpstr>
      <vt:lpstr>Wingdings</vt:lpstr>
      <vt:lpstr>Wingdings 2</vt:lpstr>
      <vt:lpstr>Wingdings 3</vt:lpstr>
      <vt:lpstr>Apex</vt:lpstr>
      <vt:lpstr>خامسا: أنواع هيئات النظام المالي في الاقتصاد  (أنواع الوساطة المالية) </vt:lpstr>
      <vt:lpstr>Présentation PowerPoint</vt:lpstr>
      <vt:lpstr>Présentation PowerPoint</vt:lpstr>
      <vt:lpstr>الهيئات المالية الغير نقدية</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أنواع هيئات النظام المالي في الاقتصاد (أنواع الوساطة المالية) </dc:title>
  <dc:creator>Khalil</dc:creator>
  <cp:lastModifiedBy>DJELLAB Khalil</cp:lastModifiedBy>
  <cp:revision>17</cp:revision>
  <dcterms:created xsi:type="dcterms:W3CDTF">2019-10-20T20:36:58Z</dcterms:created>
  <dcterms:modified xsi:type="dcterms:W3CDTF">2020-12-13T23:07:26Z</dcterms:modified>
</cp:coreProperties>
</file>