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2" r:id="rId5"/>
    <p:sldId id="264" r:id="rId6"/>
    <p:sldId id="266" r:id="rId7"/>
    <p:sldId id="267" r:id="rId8"/>
    <p:sldId id="265" r:id="rId9"/>
    <p:sldId id="268" r:id="rId10"/>
    <p:sldId id="259" r:id="rId11"/>
    <p:sldId id="260" r:id="rId12"/>
    <p:sldId id="261" r:id="rId13"/>
    <p:sldId id="262" r:id="rId14"/>
    <p:sldId id="263"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24" autoAdjust="0"/>
    <p:restoredTop sz="94660"/>
  </p:normalViewPr>
  <p:slideViewPr>
    <p:cSldViewPr>
      <p:cViewPr varScale="1">
        <p:scale>
          <a:sx n="58" d="100"/>
          <a:sy n="58" d="100"/>
        </p:scale>
        <p:origin x="-1476" y="-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06582E11-DFEB-4B69-943C-6DD357DFD36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82E11-DFEB-4B69-943C-6DD357DFD36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82E11-DFEB-4B69-943C-6DD357DFD36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6B35E09-1BB2-4BDB-9FCA-C9F0C7A01B59}" type="datetimeFigureOut">
              <a:rPr lang="fr-FR" smtClean="0"/>
              <a:pPr/>
              <a:t>03/04/2021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6582E11-DFEB-4B69-943C-6DD357DFD36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6B35E09-1BB2-4BDB-9FCA-C9F0C7A01B59}" type="datetimeFigureOut">
              <a:rPr lang="fr-FR" smtClean="0"/>
              <a:pPr/>
              <a:t>03/04/2021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582E11-DFEB-4B69-943C-6DD357DFD36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3108" y="785794"/>
            <a:ext cx="4786346" cy="584775"/>
          </a:xfrm>
          <a:prstGeom prst="rect">
            <a:avLst/>
          </a:prstGeom>
          <a:noFill/>
        </p:spPr>
        <p:txBody>
          <a:bodyPr wrap="square" rtlCol="0">
            <a:spAutoFit/>
          </a:bodyPr>
          <a:lstStyle/>
          <a:p>
            <a:pPr algn="ctr" rtl="1"/>
            <a:r>
              <a:rPr lang="ar-DZ" sz="3200" b="1" dirty="0" smtClean="0"/>
              <a:t>جامعة</a:t>
            </a:r>
            <a:r>
              <a:rPr lang="ar-DZ" sz="3200" b="1" dirty="0" smtClean="0">
                <a:solidFill>
                  <a:schemeClr val="bg1"/>
                </a:solidFill>
              </a:rPr>
              <a:t> </a:t>
            </a:r>
            <a:r>
              <a:rPr lang="ar-DZ" sz="3200" b="1" dirty="0" smtClean="0"/>
              <a:t>محمد </a:t>
            </a:r>
            <a:r>
              <a:rPr lang="ar-DZ" sz="3200" b="1" dirty="0" err="1" smtClean="0"/>
              <a:t>خيضر</a:t>
            </a:r>
            <a:r>
              <a:rPr lang="ar-DZ" sz="3200" b="1" dirty="0" smtClean="0"/>
              <a:t> بسكرة </a:t>
            </a:r>
            <a:endParaRPr lang="fr-FR" sz="3200" b="1" dirty="0"/>
          </a:p>
        </p:txBody>
      </p:sp>
      <p:sp>
        <p:nvSpPr>
          <p:cNvPr id="5" name="ZoneTexte 4"/>
          <p:cNvSpPr txBox="1"/>
          <p:nvPr/>
        </p:nvSpPr>
        <p:spPr>
          <a:xfrm>
            <a:off x="5643570" y="1500174"/>
            <a:ext cx="2714644" cy="646331"/>
          </a:xfrm>
          <a:prstGeom prst="rect">
            <a:avLst/>
          </a:prstGeom>
          <a:noFill/>
        </p:spPr>
        <p:txBody>
          <a:bodyPr wrap="square" rtlCol="0">
            <a:spAutoFit/>
          </a:bodyPr>
          <a:lstStyle/>
          <a:p>
            <a:pPr algn="ctr" rtl="1"/>
            <a:r>
              <a:rPr lang="ar-DZ" b="1" dirty="0" smtClean="0"/>
              <a:t>قسم علوم التسيير </a:t>
            </a:r>
            <a:endParaRPr lang="fr-FR" b="1" dirty="0" smtClean="0"/>
          </a:p>
          <a:p>
            <a:pPr algn="r" rtl="1"/>
            <a:endParaRPr lang="fr-FR" dirty="0"/>
          </a:p>
        </p:txBody>
      </p:sp>
      <p:sp>
        <p:nvSpPr>
          <p:cNvPr id="6" name="ZoneTexte 5"/>
          <p:cNvSpPr txBox="1"/>
          <p:nvPr/>
        </p:nvSpPr>
        <p:spPr>
          <a:xfrm>
            <a:off x="5643570" y="1928802"/>
            <a:ext cx="2857520" cy="646331"/>
          </a:xfrm>
          <a:prstGeom prst="rect">
            <a:avLst/>
          </a:prstGeom>
          <a:noFill/>
        </p:spPr>
        <p:txBody>
          <a:bodyPr wrap="square" rtlCol="0">
            <a:spAutoFit/>
          </a:bodyPr>
          <a:lstStyle/>
          <a:p>
            <a:r>
              <a:rPr lang="ar-DZ" b="1" dirty="0" smtClean="0"/>
              <a:t>التخصص: إدارة موارد بشرية </a:t>
            </a:r>
            <a:endParaRPr lang="fr-FR" b="1" dirty="0" smtClean="0"/>
          </a:p>
          <a:p>
            <a:endParaRPr lang="fr-FR" dirty="0"/>
          </a:p>
        </p:txBody>
      </p:sp>
      <p:sp>
        <p:nvSpPr>
          <p:cNvPr id="7" name="ZoneTexte 6"/>
          <p:cNvSpPr txBox="1"/>
          <p:nvPr/>
        </p:nvSpPr>
        <p:spPr>
          <a:xfrm>
            <a:off x="928662" y="1428737"/>
            <a:ext cx="3000396" cy="646331"/>
          </a:xfrm>
          <a:prstGeom prst="rect">
            <a:avLst/>
          </a:prstGeom>
          <a:noFill/>
          <a:ln>
            <a:noFill/>
          </a:ln>
        </p:spPr>
        <p:txBody>
          <a:bodyPr wrap="square" rtlCol="0">
            <a:spAutoFit/>
          </a:bodyPr>
          <a:lstStyle/>
          <a:p>
            <a:pPr algn="ctr" rtl="1"/>
            <a:r>
              <a:rPr lang="ar-DZ" b="1" dirty="0" smtClean="0"/>
              <a:t>مقياس:هندسة التكوين </a:t>
            </a:r>
            <a:endParaRPr lang="fr-FR" b="1" dirty="0" smtClean="0"/>
          </a:p>
          <a:p>
            <a:endParaRPr lang="fr-FR" dirty="0"/>
          </a:p>
        </p:txBody>
      </p:sp>
      <p:sp>
        <p:nvSpPr>
          <p:cNvPr id="8" name="ZoneTexte 7"/>
          <p:cNvSpPr txBox="1"/>
          <p:nvPr/>
        </p:nvSpPr>
        <p:spPr>
          <a:xfrm>
            <a:off x="857224" y="1928802"/>
            <a:ext cx="2500330" cy="369332"/>
          </a:xfrm>
          <a:prstGeom prst="rect">
            <a:avLst/>
          </a:prstGeom>
          <a:noFill/>
        </p:spPr>
        <p:txBody>
          <a:bodyPr wrap="square" rtlCol="0">
            <a:spAutoFit/>
          </a:bodyPr>
          <a:lstStyle/>
          <a:p>
            <a:pPr algn="ctr" rtl="1"/>
            <a:r>
              <a:rPr lang="ar-DZ" b="1" dirty="0" smtClean="0"/>
              <a:t>الفوج:05 </a:t>
            </a:r>
            <a:endParaRPr lang="fr-FR" b="1" dirty="0"/>
          </a:p>
        </p:txBody>
      </p:sp>
      <p:sp>
        <p:nvSpPr>
          <p:cNvPr id="9" name="ZoneTexte 8"/>
          <p:cNvSpPr txBox="1"/>
          <p:nvPr/>
        </p:nvSpPr>
        <p:spPr>
          <a:xfrm>
            <a:off x="6215074" y="4572008"/>
            <a:ext cx="2071702" cy="1200329"/>
          </a:xfrm>
          <a:prstGeom prst="rect">
            <a:avLst/>
          </a:prstGeom>
          <a:noFill/>
        </p:spPr>
        <p:txBody>
          <a:bodyPr wrap="square" rtlCol="0">
            <a:spAutoFit/>
          </a:bodyPr>
          <a:lstStyle/>
          <a:p>
            <a:pPr algn="r" rtl="1"/>
            <a:r>
              <a:rPr lang="ar-DZ" b="1" dirty="0" smtClean="0"/>
              <a:t>من إعداد : </a:t>
            </a:r>
          </a:p>
          <a:p>
            <a:pPr algn="ctr" rtl="1"/>
            <a:r>
              <a:rPr lang="ar-DZ" b="1" dirty="0" smtClean="0"/>
              <a:t>طويل سلمى </a:t>
            </a:r>
          </a:p>
          <a:p>
            <a:pPr algn="ctr" rtl="1"/>
            <a:r>
              <a:rPr lang="ar-DZ" b="1" dirty="0" smtClean="0"/>
              <a:t>عيساوي ياسمين</a:t>
            </a:r>
            <a:endParaRPr lang="fr-FR" b="1" dirty="0" smtClean="0"/>
          </a:p>
          <a:p>
            <a:endParaRPr lang="fr-FR" dirty="0"/>
          </a:p>
        </p:txBody>
      </p:sp>
      <p:sp>
        <p:nvSpPr>
          <p:cNvPr id="10" name="ZoneTexte 9"/>
          <p:cNvSpPr txBox="1"/>
          <p:nvPr/>
        </p:nvSpPr>
        <p:spPr>
          <a:xfrm>
            <a:off x="642910" y="4786322"/>
            <a:ext cx="2714644" cy="646331"/>
          </a:xfrm>
          <a:prstGeom prst="rect">
            <a:avLst/>
          </a:prstGeom>
          <a:noFill/>
        </p:spPr>
        <p:txBody>
          <a:bodyPr wrap="square" rtlCol="0">
            <a:spAutoFit/>
          </a:bodyPr>
          <a:lstStyle/>
          <a:p>
            <a:pPr algn="r" rtl="1"/>
            <a:r>
              <a:rPr lang="ar-DZ" b="1" dirty="0" smtClean="0"/>
              <a:t>أستاذ المقياس: </a:t>
            </a:r>
          </a:p>
          <a:p>
            <a:pPr algn="ctr" rtl="1"/>
            <a:r>
              <a:rPr lang="ar-DZ" b="1" dirty="0" smtClean="0"/>
              <a:t>صولح سماح </a:t>
            </a:r>
          </a:p>
        </p:txBody>
      </p:sp>
      <p:sp>
        <p:nvSpPr>
          <p:cNvPr id="11" name="ZoneTexte 10"/>
          <p:cNvSpPr txBox="1"/>
          <p:nvPr/>
        </p:nvSpPr>
        <p:spPr>
          <a:xfrm>
            <a:off x="1714480" y="5857892"/>
            <a:ext cx="5214974" cy="369332"/>
          </a:xfrm>
          <a:prstGeom prst="rect">
            <a:avLst/>
          </a:prstGeom>
          <a:noFill/>
        </p:spPr>
        <p:txBody>
          <a:bodyPr wrap="square" rtlCol="0">
            <a:spAutoFit/>
          </a:bodyPr>
          <a:lstStyle/>
          <a:p>
            <a:pPr algn="ctr" rtl="1"/>
            <a:r>
              <a:rPr lang="ar-DZ" b="1" dirty="0" smtClean="0"/>
              <a:t>السنة الجامعية: 2020/ 2021 . </a:t>
            </a:r>
            <a:endParaRPr lang="fr-FR" b="1" dirty="0"/>
          </a:p>
        </p:txBody>
      </p:sp>
      <p:sp>
        <p:nvSpPr>
          <p:cNvPr id="12" name="Pensées 11"/>
          <p:cNvSpPr/>
          <p:nvPr/>
        </p:nvSpPr>
        <p:spPr>
          <a:xfrm>
            <a:off x="1285852" y="2571744"/>
            <a:ext cx="6572296" cy="1071570"/>
          </a:xfrm>
          <a:prstGeom prst="cloudCallout">
            <a:avLst/>
          </a:prstGeom>
          <a:effectLst>
            <a:outerShdw blurRad="76200" dir="13500000" sy="23000" kx="1200000" algn="br" rotWithShape="0">
              <a:prstClr val="black">
                <a:alpha val="20000"/>
              </a:prstClr>
            </a:outerShdw>
            <a:reflection blurRad="6350" stA="50000" endA="300" endPos="55500" dist="101600" dir="5400000" sy="-100000" algn="bl" rotWithShape="0"/>
          </a:effectLst>
          <a:scene3d>
            <a:camera prst="perspective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rPr>
              <a:t>بحث حول: مدخل إلى هندسة التكوين </a:t>
            </a:r>
            <a:endParaRPr lang="fr-FR" sz="28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rchemin horizontal 5"/>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الثاني: ماهية هندسة التكوين</a:t>
            </a:r>
            <a:endParaRPr lang="fr-FR" sz="2800" b="1" dirty="0">
              <a:solidFill>
                <a:schemeClr val="tx1"/>
              </a:solidFill>
            </a:endParaRPr>
          </a:p>
        </p:txBody>
      </p:sp>
      <p:sp>
        <p:nvSpPr>
          <p:cNvPr id="7" name="ZoneTexte 6"/>
          <p:cNvSpPr txBox="1"/>
          <p:nvPr/>
        </p:nvSpPr>
        <p:spPr>
          <a:xfrm>
            <a:off x="3214678" y="1785926"/>
            <a:ext cx="4929222" cy="400110"/>
          </a:xfrm>
          <a:prstGeom prst="rect">
            <a:avLst/>
          </a:prstGeom>
          <a:noFill/>
        </p:spPr>
        <p:txBody>
          <a:bodyPr wrap="square" rtlCol="0">
            <a:spAutoFit/>
          </a:bodyPr>
          <a:lstStyle/>
          <a:p>
            <a:pPr algn="r" rtl="1"/>
            <a:r>
              <a:rPr lang="ar-DZ" sz="2000" b="1" dirty="0" smtClean="0"/>
              <a:t>المطلب الأول: مفهوم وأهمية هندسة التكوين </a:t>
            </a:r>
            <a:endParaRPr lang="fr-FR" sz="2000" b="1" dirty="0"/>
          </a:p>
        </p:txBody>
      </p:sp>
      <p:sp>
        <p:nvSpPr>
          <p:cNvPr id="8" name="ZoneTexte 7"/>
          <p:cNvSpPr txBox="1"/>
          <p:nvPr/>
        </p:nvSpPr>
        <p:spPr>
          <a:xfrm>
            <a:off x="4071934" y="2571744"/>
            <a:ext cx="3286148" cy="400110"/>
          </a:xfrm>
          <a:prstGeom prst="rect">
            <a:avLst/>
          </a:prstGeom>
          <a:noFill/>
        </p:spPr>
        <p:txBody>
          <a:bodyPr wrap="square" rtlCol="0">
            <a:spAutoFit/>
          </a:bodyPr>
          <a:lstStyle/>
          <a:p>
            <a:pPr algn="r" rtl="1"/>
            <a:r>
              <a:rPr lang="ar-DZ" sz="2000" b="1" dirty="0" smtClean="0"/>
              <a:t>مفهوم هندسة التكوين </a:t>
            </a:r>
            <a:endParaRPr lang="fr-FR" sz="2000" b="1" dirty="0"/>
          </a:p>
        </p:txBody>
      </p:sp>
      <p:sp>
        <p:nvSpPr>
          <p:cNvPr id="9" name="Flèche gauche 8"/>
          <p:cNvSpPr/>
          <p:nvPr/>
        </p:nvSpPr>
        <p:spPr>
          <a:xfrm>
            <a:off x="7500958" y="2714620"/>
            <a:ext cx="500066"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1142976" y="3214686"/>
            <a:ext cx="6929486" cy="923330"/>
          </a:xfrm>
          <a:prstGeom prst="rect">
            <a:avLst/>
          </a:prstGeom>
          <a:noFill/>
        </p:spPr>
        <p:txBody>
          <a:bodyPr wrap="square" rtlCol="0">
            <a:spAutoFit/>
          </a:bodyPr>
          <a:lstStyle/>
          <a:p>
            <a:pPr algn="r" rtl="1"/>
            <a:r>
              <a:rPr lang="ar-DZ" b="1" dirty="0" smtClean="0"/>
              <a:t>هندسة التكوين هي عبارة عن مجموعة من الأساليب المنهجية المترابطة والمتناسقة والمتكاملة التي يتم تنفيذها بتصميم الإجراءات أو أجهزة التكوين لتحقيق الهدف والغاية المقصودة بشكل فعال وبدقة عالية.   </a:t>
            </a:r>
            <a:endParaRPr lang="fr-FR" b="1" dirty="0"/>
          </a:p>
        </p:txBody>
      </p:sp>
      <p:sp>
        <p:nvSpPr>
          <p:cNvPr id="11" name="ZoneTexte 10"/>
          <p:cNvSpPr txBox="1"/>
          <p:nvPr/>
        </p:nvSpPr>
        <p:spPr>
          <a:xfrm>
            <a:off x="1428728" y="5072074"/>
            <a:ext cx="6715172" cy="1200329"/>
          </a:xfrm>
          <a:prstGeom prst="rect">
            <a:avLst/>
          </a:prstGeom>
          <a:noFill/>
        </p:spPr>
        <p:txBody>
          <a:bodyPr wrap="square" rtlCol="0">
            <a:spAutoFit/>
          </a:bodyPr>
          <a:lstStyle/>
          <a:p>
            <a:pPr algn="r" rtl="1"/>
            <a:r>
              <a:rPr lang="ar-DZ" b="1" dirty="0" smtClean="0"/>
              <a:t>وقد عرفها ابن مهددي مرزوق في دراسته ” هي عملية مبنية على تنظيم دقيق يتم من خلاله نقل الخبرات والمعارف لزيادة مهارات ومعلومات المستهدفين من التكوين أو تغير سلوكياتهم وقناعاتهم للوصول إلى الأهداف الرئيسية للتدريب التي يتوقف تحقيقها على درجة كفاءة هؤلاء المتدربين ومجهوداتهم المبذولة. </a:t>
            </a:r>
            <a:endParaRPr lang="fr-FR" b="1" dirty="0"/>
          </a:p>
        </p:txBody>
      </p:sp>
      <p:sp>
        <p:nvSpPr>
          <p:cNvPr id="12" name="ZoneTexte 11"/>
          <p:cNvSpPr txBox="1"/>
          <p:nvPr/>
        </p:nvSpPr>
        <p:spPr>
          <a:xfrm>
            <a:off x="1142976" y="4286256"/>
            <a:ext cx="6929486" cy="646331"/>
          </a:xfrm>
          <a:prstGeom prst="rect">
            <a:avLst/>
          </a:prstGeom>
          <a:noFill/>
        </p:spPr>
        <p:txBody>
          <a:bodyPr wrap="square" rtlCol="0">
            <a:spAutoFit/>
          </a:bodyPr>
          <a:lstStyle/>
          <a:p>
            <a:pPr algn="r" rtl="1"/>
            <a:r>
              <a:rPr lang="ar-DZ" b="1" i="1" dirty="0" smtClean="0"/>
              <a:t>هي جزء من هندسة الموارد البشرية هدفها التخطيط لوسائل المناسبة وتقيدها  في الواقع لأجل ضمان بناء هيئات في التكوين وسريان نشاط التكوين في مجموعة معينة.   </a:t>
            </a:r>
            <a:endParaRPr lang="fr-FR" b="1"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chemin horizontal 4"/>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الثاني: ماهية هندسة التكوين</a:t>
            </a:r>
            <a:endParaRPr lang="fr-FR" sz="2800" b="1" dirty="0">
              <a:solidFill>
                <a:schemeClr val="tx1"/>
              </a:solidFill>
            </a:endParaRPr>
          </a:p>
        </p:txBody>
      </p:sp>
      <p:sp>
        <p:nvSpPr>
          <p:cNvPr id="6" name="Flèche gauche 5"/>
          <p:cNvSpPr/>
          <p:nvPr/>
        </p:nvSpPr>
        <p:spPr>
          <a:xfrm>
            <a:off x="7215206" y="1714488"/>
            <a:ext cx="714380" cy="18859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4143372" y="1571612"/>
            <a:ext cx="2928958" cy="400110"/>
          </a:xfrm>
          <a:prstGeom prst="rect">
            <a:avLst/>
          </a:prstGeom>
          <a:noFill/>
        </p:spPr>
        <p:txBody>
          <a:bodyPr wrap="square" rtlCol="0">
            <a:spAutoFit/>
          </a:bodyPr>
          <a:lstStyle/>
          <a:p>
            <a:pPr algn="r" rtl="1"/>
            <a:r>
              <a:rPr lang="ar-DZ" sz="2000" b="1" dirty="0" smtClean="0"/>
              <a:t>أهمية هندسة التكوين </a:t>
            </a:r>
            <a:endParaRPr lang="fr-FR" sz="2000" b="1" dirty="0"/>
          </a:p>
        </p:txBody>
      </p:sp>
      <p:sp>
        <p:nvSpPr>
          <p:cNvPr id="8" name="ZoneTexte 7"/>
          <p:cNvSpPr txBox="1"/>
          <p:nvPr/>
        </p:nvSpPr>
        <p:spPr>
          <a:xfrm>
            <a:off x="2500298" y="2143116"/>
            <a:ext cx="4929222" cy="369332"/>
          </a:xfrm>
          <a:prstGeom prst="rect">
            <a:avLst/>
          </a:prstGeom>
          <a:noFill/>
        </p:spPr>
        <p:txBody>
          <a:bodyPr wrap="square" rtlCol="0">
            <a:spAutoFit/>
          </a:bodyPr>
          <a:lstStyle/>
          <a:p>
            <a:pPr algn="just" rtl="1"/>
            <a:r>
              <a:rPr lang="ar-DZ" b="1" dirty="0" smtClean="0"/>
              <a:t>يمكن تحديد أهمية هندسة التكوين في النقاط التالية: </a:t>
            </a:r>
            <a:endParaRPr lang="fr-FR" b="1" dirty="0"/>
          </a:p>
        </p:txBody>
      </p:sp>
      <p:sp>
        <p:nvSpPr>
          <p:cNvPr id="9" name="ZoneTexte 8"/>
          <p:cNvSpPr txBox="1"/>
          <p:nvPr/>
        </p:nvSpPr>
        <p:spPr>
          <a:xfrm>
            <a:off x="928662" y="2714620"/>
            <a:ext cx="6500858" cy="646331"/>
          </a:xfrm>
          <a:prstGeom prst="rect">
            <a:avLst/>
          </a:prstGeom>
          <a:noFill/>
        </p:spPr>
        <p:txBody>
          <a:bodyPr wrap="square" rtlCol="0">
            <a:spAutoFit/>
          </a:bodyPr>
          <a:lstStyle/>
          <a:p>
            <a:pPr algn="r" rtl="1"/>
            <a:r>
              <a:rPr lang="ar-DZ" b="1" dirty="0" smtClean="0"/>
              <a:t>- تحديد وترتيب جميع الخطوات المنهجية التي تخص برنامج التكوين بحيث يكون متجانسا مؤديا لهدف التكوين المنتظر.  </a:t>
            </a:r>
            <a:endParaRPr lang="fr-FR" b="1" dirty="0"/>
          </a:p>
        </p:txBody>
      </p:sp>
      <p:sp>
        <p:nvSpPr>
          <p:cNvPr id="10" name="ZoneTexte 9"/>
          <p:cNvSpPr txBox="1"/>
          <p:nvPr/>
        </p:nvSpPr>
        <p:spPr>
          <a:xfrm>
            <a:off x="1071538" y="3929066"/>
            <a:ext cx="6286544" cy="646331"/>
          </a:xfrm>
          <a:prstGeom prst="rect">
            <a:avLst/>
          </a:prstGeom>
          <a:noFill/>
        </p:spPr>
        <p:txBody>
          <a:bodyPr wrap="square" rtlCol="0">
            <a:spAutoFit/>
          </a:bodyPr>
          <a:lstStyle/>
          <a:p>
            <a:pPr algn="r" rtl="1"/>
            <a:r>
              <a:rPr lang="ar-DZ" b="1" dirty="0" smtClean="0"/>
              <a:t>- تقدم تصورا واضحا شاملا وواقعيا يندرج ضمن السياسة العاملة للقطاع بحيث يلبي حاجات التكوين ويعمل على توقعات الحاجات المستقبلية. </a:t>
            </a:r>
            <a:endParaRPr lang="fr-FR" b="1" dirty="0"/>
          </a:p>
        </p:txBody>
      </p:sp>
      <p:sp>
        <p:nvSpPr>
          <p:cNvPr id="11" name="ZoneTexte 10"/>
          <p:cNvSpPr txBox="1"/>
          <p:nvPr/>
        </p:nvSpPr>
        <p:spPr>
          <a:xfrm>
            <a:off x="1214414" y="5143512"/>
            <a:ext cx="6143668" cy="646331"/>
          </a:xfrm>
          <a:prstGeom prst="rect">
            <a:avLst/>
          </a:prstGeom>
          <a:noFill/>
        </p:spPr>
        <p:txBody>
          <a:bodyPr wrap="square" rtlCol="0">
            <a:spAutoFit/>
          </a:bodyPr>
          <a:lstStyle/>
          <a:p>
            <a:pPr algn="r" rtl="1"/>
            <a:r>
              <a:rPr lang="ar-DZ" b="1" dirty="0" smtClean="0"/>
              <a:t>- إبداع منظومة من الأنشطة الموجهة نحو إنتاج الأهداف والعمل على تحقيقها متابعتها وتقويمها.   </a:t>
            </a:r>
            <a:endParaRPr lang="fr-FR" b="1" dirty="0"/>
          </a:p>
        </p:txBody>
      </p:sp>
      <p:sp>
        <p:nvSpPr>
          <p:cNvPr id="13" name="Flèche gauche 12"/>
          <p:cNvSpPr/>
          <p:nvPr/>
        </p:nvSpPr>
        <p:spPr>
          <a:xfrm>
            <a:off x="7572396" y="2928934"/>
            <a:ext cx="214314" cy="714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gauche 13"/>
          <p:cNvSpPr/>
          <p:nvPr/>
        </p:nvSpPr>
        <p:spPr>
          <a:xfrm>
            <a:off x="7572396" y="4071942"/>
            <a:ext cx="214314" cy="714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gauche 14"/>
          <p:cNvSpPr/>
          <p:nvPr/>
        </p:nvSpPr>
        <p:spPr>
          <a:xfrm>
            <a:off x="7500958" y="5286388"/>
            <a:ext cx="214314" cy="714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archemin horizontal 6"/>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الثاني: ماهية هندسة التكوين</a:t>
            </a:r>
            <a:endParaRPr lang="fr-FR" sz="2800" b="1" dirty="0">
              <a:solidFill>
                <a:schemeClr val="tx1"/>
              </a:solidFill>
            </a:endParaRPr>
          </a:p>
        </p:txBody>
      </p:sp>
      <p:sp>
        <p:nvSpPr>
          <p:cNvPr id="8" name="ZoneTexte 7"/>
          <p:cNvSpPr txBox="1"/>
          <p:nvPr/>
        </p:nvSpPr>
        <p:spPr>
          <a:xfrm>
            <a:off x="4071934" y="1571612"/>
            <a:ext cx="4071966" cy="677108"/>
          </a:xfrm>
          <a:prstGeom prst="rect">
            <a:avLst/>
          </a:prstGeom>
          <a:noFill/>
        </p:spPr>
        <p:txBody>
          <a:bodyPr wrap="square" rtlCol="0">
            <a:spAutoFit/>
          </a:bodyPr>
          <a:lstStyle/>
          <a:p>
            <a:pPr algn="just" rtl="1"/>
            <a:r>
              <a:rPr lang="ar-DZ" sz="2000" b="1" dirty="0" smtClean="0"/>
              <a:t>المطلب الثاني: مراحل هندسة التكوين </a:t>
            </a:r>
            <a:endParaRPr lang="fr-FR" sz="2000" b="1" dirty="0" smtClean="0"/>
          </a:p>
          <a:p>
            <a:pPr algn="r" rtl="1"/>
            <a:endParaRPr lang="fr-FR" dirty="0"/>
          </a:p>
        </p:txBody>
      </p:sp>
      <p:sp>
        <p:nvSpPr>
          <p:cNvPr id="10" name="Hexagone 9"/>
          <p:cNvSpPr/>
          <p:nvPr/>
        </p:nvSpPr>
        <p:spPr>
          <a:xfrm>
            <a:off x="3428992" y="3929066"/>
            <a:ext cx="1714512" cy="857256"/>
          </a:xfrm>
          <a:prstGeom prst="hexagon">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مراحل هندسة التكوين </a:t>
            </a:r>
            <a:endParaRPr lang="fr-FR" b="1" dirty="0">
              <a:solidFill>
                <a:schemeClr val="bg1"/>
              </a:solidFill>
            </a:endParaRPr>
          </a:p>
        </p:txBody>
      </p:sp>
      <p:sp>
        <p:nvSpPr>
          <p:cNvPr id="11" name="Rectangle à coins arrondis 10"/>
          <p:cNvSpPr/>
          <p:nvPr/>
        </p:nvSpPr>
        <p:spPr>
          <a:xfrm>
            <a:off x="6072198" y="3714752"/>
            <a:ext cx="2071702" cy="928694"/>
          </a:xfrm>
          <a:prstGeom prst="round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مرحلة جمع المعلومات </a:t>
            </a:r>
            <a:endParaRPr lang="fr-FR" b="1" dirty="0">
              <a:solidFill>
                <a:schemeClr val="bg1"/>
              </a:solidFill>
            </a:endParaRPr>
          </a:p>
        </p:txBody>
      </p:sp>
      <p:sp>
        <p:nvSpPr>
          <p:cNvPr id="13" name="Rectangle à coins arrondis 12"/>
          <p:cNvSpPr/>
          <p:nvPr/>
        </p:nvSpPr>
        <p:spPr>
          <a:xfrm>
            <a:off x="4929190" y="5429264"/>
            <a:ext cx="2071702" cy="857256"/>
          </a:xfrm>
          <a:prstGeom prst="round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مرحلة تحديد الاحتياجات التكوينية </a:t>
            </a:r>
            <a:r>
              <a:rPr lang="ar-DZ" b="1" dirty="0" smtClean="0"/>
              <a:t> </a:t>
            </a:r>
            <a:endParaRPr lang="fr-FR" b="1" dirty="0"/>
          </a:p>
        </p:txBody>
      </p:sp>
      <p:sp>
        <p:nvSpPr>
          <p:cNvPr id="14" name="Rectangle à coins arrondis 13"/>
          <p:cNvSpPr/>
          <p:nvPr/>
        </p:nvSpPr>
        <p:spPr>
          <a:xfrm>
            <a:off x="357158" y="3786190"/>
            <a:ext cx="2071702" cy="785818"/>
          </a:xfrm>
          <a:prstGeom prst="round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مرحلة تنفيذ البرامج التكوينية </a:t>
            </a:r>
            <a:endParaRPr lang="fr-FR" b="1" dirty="0">
              <a:solidFill>
                <a:schemeClr val="bg1"/>
              </a:solidFill>
            </a:endParaRPr>
          </a:p>
        </p:txBody>
      </p:sp>
      <p:sp>
        <p:nvSpPr>
          <p:cNvPr id="15" name="Rectangle à coins arrondis 14"/>
          <p:cNvSpPr/>
          <p:nvPr/>
        </p:nvSpPr>
        <p:spPr>
          <a:xfrm>
            <a:off x="1857356" y="2500306"/>
            <a:ext cx="2143140" cy="785818"/>
          </a:xfrm>
          <a:prstGeom prst="round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مرحلة تقييم البرامج التكوينية  </a:t>
            </a:r>
            <a:endParaRPr lang="fr-FR" b="1" dirty="0">
              <a:solidFill>
                <a:schemeClr val="bg1"/>
              </a:solidFill>
            </a:endParaRPr>
          </a:p>
        </p:txBody>
      </p:sp>
      <p:sp>
        <p:nvSpPr>
          <p:cNvPr id="16" name="Rectangle à coins arrondis 15"/>
          <p:cNvSpPr/>
          <p:nvPr/>
        </p:nvSpPr>
        <p:spPr>
          <a:xfrm>
            <a:off x="1428728" y="5500702"/>
            <a:ext cx="2071702" cy="785818"/>
          </a:xfrm>
          <a:prstGeom prst="round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مرحلة تصميم البرامج التكوينية</a:t>
            </a:r>
            <a:r>
              <a:rPr lang="ar-DZ" b="1" dirty="0" smtClean="0"/>
              <a:t> </a:t>
            </a:r>
            <a:endParaRPr lang="fr-FR" b="1" dirty="0"/>
          </a:p>
        </p:txBody>
      </p:sp>
      <p:sp>
        <p:nvSpPr>
          <p:cNvPr id="18" name="Flèche droite 17"/>
          <p:cNvSpPr/>
          <p:nvPr/>
        </p:nvSpPr>
        <p:spPr>
          <a:xfrm>
            <a:off x="5286380" y="4000504"/>
            <a:ext cx="500066" cy="285752"/>
          </a:xfrm>
          <a:prstGeom prst="right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vers le bas 21"/>
          <p:cNvSpPr/>
          <p:nvPr/>
        </p:nvSpPr>
        <p:spPr>
          <a:xfrm rot="2742212">
            <a:off x="2857230" y="4730261"/>
            <a:ext cx="256464" cy="506603"/>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vers le bas 22"/>
          <p:cNvSpPr/>
          <p:nvPr/>
        </p:nvSpPr>
        <p:spPr>
          <a:xfrm rot="8232229" flipV="1">
            <a:off x="5269180" y="4738765"/>
            <a:ext cx="254327" cy="469627"/>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gauche 24"/>
          <p:cNvSpPr/>
          <p:nvPr/>
        </p:nvSpPr>
        <p:spPr>
          <a:xfrm>
            <a:off x="2571736" y="4071942"/>
            <a:ext cx="571504" cy="285752"/>
          </a:xfrm>
          <a:prstGeom prst="left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Flèche vers le bas 25"/>
          <p:cNvSpPr/>
          <p:nvPr/>
        </p:nvSpPr>
        <p:spPr>
          <a:xfrm>
            <a:off x="3643306" y="3429000"/>
            <a:ext cx="214314" cy="285752"/>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à coins arrondis 16"/>
          <p:cNvSpPr/>
          <p:nvPr/>
        </p:nvSpPr>
        <p:spPr>
          <a:xfrm>
            <a:off x="4500562" y="2571744"/>
            <a:ext cx="2143140" cy="785818"/>
          </a:xfrm>
          <a:prstGeom prst="round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مرحلة متابعة وتقويم البرامج التكوينية بعد التنفيذ  </a:t>
            </a:r>
            <a:endParaRPr lang="fr-FR" b="1" dirty="0">
              <a:solidFill>
                <a:schemeClr val="bg1"/>
              </a:solidFill>
            </a:endParaRPr>
          </a:p>
        </p:txBody>
      </p:sp>
      <p:sp>
        <p:nvSpPr>
          <p:cNvPr id="20" name="Flèche vers le bas 19"/>
          <p:cNvSpPr/>
          <p:nvPr/>
        </p:nvSpPr>
        <p:spPr>
          <a:xfrm>
            <a:off x="4786314" y="3429000"/>
            <a:ext cx="214314" cy="285752"/>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rchemin horizontal 5"/>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الثاني: ماهية هندسة التكوين</a:t>
            </a:r>
            <a:endParaRPr lang="fr-FR" sz="2800" b="1" dirty="0">
              <a:solidFill>
                <a:schemeClr val="tx1"/>
              </a:solidFill>
            </a:endParaRPr>
          </a:p>
        </p:txBody>
      </p:sp>
      <p:sp>
        <p:nvSpPr>
          <p:cNvPr id="7" name="ZoneTexte 6"/>
          <p:cNvSpPr txBox="1"/>
          <p:nvPr/>
        </p:nvSpPr>
        <p:spPr>
          <a:xfrm>
            <a:off x="2571736" y="1571612"/>
            <a:ext cx="5072098" cy="707886"/>
          </a:xfrm>
          <a:prstGeom prst="rect">
            <a:avLst/>
          </a:prstGeom>
          <a:noFill/>
        </p:spPr>
        <p:txBody>
          <a:bodyPr wrap="square" rtlCol="0">
            <a:spAutoFit/>
          </a:bodyPr>
          <a:lstStyle/>
          <a:p>
            <a:pPr algn="r" rtl="1"/>
            <a:r>
              <a:rPr lang="ar-DZ" sz="2000" b="1" dirty="0" smtClean="0"/>
              <a:t>المطلب الثالث : متطلبات هندسة التكوين</a:t>
            </a:r>
            <a:endParaRPr lang="fr-FR" sz="2000" b="1" dirty="0" smtClean="0"/>
          </a:p>
          <a:p>
            <a:pPr algn="r" rtl="1"/>
            <a:endParaRPr lang="fr-FR" sz="2000" b="1" dirty="0"/>
          </a:p>
        </p:txBody>
      </p:sp>
      <p:sp>
        <p:nvSpPr>
          <p:cNvPr id="9" name="Rectangle 8"/>
          <p:cNvSpPr/>
          <p:nvPr/>
        </p:nvSpPr>
        <p:spPr>
          <a:xfrm>
            <a:off x="2143108" y="2143116"/>
            <a:ext cx="4500594" cy="57150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متطلبات هندسة التكوين </a:t>
            </a:r>
            <a:endParaRPr lang="fr-FR" b="1" dirty="0">
              <a:solidFill>
                <a:schemeClr val="bg1"/>
              </a:solidFill>
            </a:endParaRPr>
          </a:p>
        </p:txBody>
      </p:sp>
      <p:sp>
        <p:nvSpPr>
          <p:cNvPr id="11" name="Flèche droite 10"/>
          <p:cNvSpPr/>
          <p:nvPr/>
        </p:nvSpPr>
        <p:spPr>
          <a:xfrm rot="2303058">
            <a:off x="6891711" y="3038284"/>
            <a:ext cx="1138082" cy="274579"/>
          </a:xfrm>
          <a:prstGeom prst="right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7643834" y="3714752"/>
            <a:ext cx="928694" cy="200026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متطلبات بيئة التكوين </a:t>
            </a:r>
            <a:endParaRPr lang="fr-FR" b="1" dirty="0">
              <a:solidFill>
                <a:schemeClr val="bg1"/>
              </a:solidFill>
            </a:endParaRPr>
          </a:p>
        </p:txBody>
      </p:sp>
      <p:sp>
        <p:nvSpPr>
          <p:cNvPr id="13" name="Flèche vers le bas 12"/>
          <p:cNvSpPr/>
          <p:nvPr/>
        </p:nvSpPr>
        <p:spPr>
          <a:xfrm>
            <a:off x="6215074" y="2928934"/>
            <a:ext cx="285752" cy="642942"/>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6072198" y="3714752"/>
            <a:ext cx="928694" cy="200026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تحليل احتياجات التكوين </a:t>
            </a:r>
            <a:endParaRPr lang="fr-FR" b="1" dirty="0">
              <a:solidFill>
                <a:schemeClr val="bg1"/>
              </a:solidFill>
            </a:endParaRPr>
          </a:p>
        </p:txBody>
      </p:sp>
      <p:sp>
        <p:nvSpPr>
          <p:cNvPr id="15" name="Rectangle 14"/>
          <p:cNvSpPr/>
          <p:nvPr/>
        </p:nvSpPr>
        <p:spPr>
          <a:xfrm>
            <a:off x="4714876" y="3714752"/>
            <a:ext cx="928694" cy="200026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تصميم دورات التدريبية </a:t>
            </a:r>
            <a:endParaRPr lang="fr-FR" b="1" dirty="0">
              <a:solidFill>
                <a:schemeClr val="bg1"/>
              </a:solidFill>
            </a:endParaRPr>
          </a:p>
        </p:txBody>
      </p:sp>
      <p:sp>
        <p:nvSpPr>
          <p:cNvPr id="16" name="Flèche vers le bas 15"/>
          <p:cNvSpPr/>
          <p:nvPr/>
        </p:nvSpPr>
        <p:spPr>
          <a:xfrm>
            <a:off x="5000628" y="2928934"/>
            <a:ext cx="285752" cy="642942"/>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vers le bas 16"/>
          <p:cNvSpPr/>
          <p:nvPr/>
        </p:nvSpPr>
        <p:spPr>
          <a:xfrm>
            <a:off x="3857620" y="2928934"/>
            <a:ext cx="285752" cy="571504"/>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vers le bas 17"/>
          <p:cNvSpPr/>
          <p:nvPr/>
        </p:nvSpPr>
        <p:spPr>
          <a:xfrm>
            <a:off x="2357422" y="2928934"/>
            <a:ext cx="295276" cy="571504"/>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p:cNvSpPr/>
          <p:nvPr/>
        </p:nvSpPr>
        <p:spPr>
          <a:xfrm>
            <a:off x="3357554" y="3714752"/>
            <a:ext cx="1000132" cy="200026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الدقة في اختيار المدربين والمتدربين</a:t>
            </a:r>
            <a:r>
              <a:rPr lang="ar-DZ" b="1" dirty="0" smtClean="0">
                <a:solidFill>
                  <a:schemeClr val="tx1"/>
                </a:solidFill>
              </a:rPr>
              <a:t> </a:t>
            </a:r>
            <a:endParaRPr lang="fr-FR" b="1" dirty="0">
              <a:solidFill>
                <a:schemeClr val="tx1"/>
              </a:solidFill>
            </a:endParaRPr>
          </a:p>
        </p:txBody>
      </p:sp>
      <p:sp>
        <p:nvSpPr>
          <p:cNvPr id="20" name="Rectangle 19"/>
          <p:cNvSpPr/>
          <p:nvPr/>
        </p:nvSpPr>
        <p:spPr>
          <a:xfrm>
            <a:off x="1714480" y="3714752"/>
            <a:ext cx="1000132" cy="200026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تحديد المتطلبات المالية</a:t>
            </a:r>
            <a:r>
              <a:rPr lang="ar-DZ" b="1" dirty="0" smtClean="0">
                <a:solidFill>
                  <a:schemeClr val="tx1"/>
                </a:solidFill>
              </a:rPr>
              <a:t> </a:t>
            </a:r>
            <a:endParaRPr lang="fr-FR" b="1" dirty="0">
              <a:solidFill>
                <a:schemeClr val="tx1"/>
              </a:solidFill>
            </a:endParaRPr>
          </a:p>
        </p:txBody>
      </p:sp>
      <p:sp>
        <p:nvSpPr>
          <p:cNvPr id="21" name="Flèche vers le bas 20"/>
          <p:cNvSpPr/>
          <p:nvPr/>
        </p:nvSpPr>
        <p:spPr>
          <a:xfrm rot="3220150">
            <a:off x="1172472" y="2594099"/>
            <a:ext cx="250579" cy="1086751"/>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142844" y="3714752"/>
            <a:ext cx="1071570" cy="200026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rPr>
              <a:t>الإشراف وتقويم العملية التدريبية </a:t>
            </a:r>
            <a:r>
              <a:rPr lang="ar-DZ" b="1" dirty="0" smtClean="0">
                <a:solidFill>
                  <a:schemeClr val="tx1"/>
                </a:solidFill>
              </a:rPr>
              <a:t> </a:t>
            </a:r>
            <a:endParaRPr lang="fr-FR" b="1"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chemin horizontal 4"/>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الثاني: ماهية هندسة التكوين</a:t>
            </a:r>
            <a:endParaRPr lang="fr-FR" sz="2800" b="1" dirty="0">
              <a:solidFill>
                <a:schemeClr val="tx1"/>
              </a:solidFill>
            </a:endParaRPr>
          </a:p>
        </p:txBody>
      </p:sp>
      <p:sp>
        <p:nvSpPr>
          <p:cNvPr id="6" name="Rectangle 5"/>
          <p:cNvSpPr/>
          <p:nvPr/>
        </p:nvSpPr>
        <p:spPr>
          <a:xfrm>
            <a:off x="4071934" y="1500174"/>
            <a:ext cx="4132863" cy="400110"/>
          </a:xfrm>
          <a:prstGeom prst="rect">
            <a:avLst/>
          </a:prstGeom>
        </p:spPr>
        <p:txBody>
          <a:bodyPr wrap="none">
            <a:spAutoFit/>
          </a:bodyPr>
          <a:lstStyle/>
          <a:p>
            <a:pPr algn="r" rtl="1"/>
            <a:r>
              <a:rPr lang="ar-DZ" sz="2000" b="1" dirty="0" smtClean="0"/>
              <a:t>المطلب الرابع: كيفية تحديد الاحتياجات التكوينية</a:t>
            </a:r>
            <a:endParaRPr lang="fr-FR" sz="2000" b="1" dirty="0"/>
          </a:p>
        </p:txBody>
      </p:sp>
      <p:sp>
        <p:nvSpPr>
          <p:cNvPr id="9" name="Rectangle 8"/>
          <p:cNvSpPr/>
          <p:nvPr/>
        </p:nvSpPr>
        <p:spPr>
          <a:xfrm>
            <a:off x="6286512" y="2071678"/>
            <a:ext cx="1785950" cy="714380"/>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تحليل المؤسسة </a:t>
            </a:r>
            <a:endParaRPr lang="fr-FR" b="1" dirty="0"/>
          </a:p>
        </p:txBody>
      </p:sp>
      <p:sp>
        <p:nvSpPr>
          <p:cNvPr id="10" name="Rectangle 9"/>
          <p:cNvSpPr/>
          <p:nvPr/>
        </p:nvSpPr>
        <p:spPr>
          <a:xfrm>
            <a:off x="3786182" y="2071678"/>
            <a:ext cx="1785950" cy="714380"/>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تحليل العمل  </a:t>
            </a:r>
            <a:endParaRPr lang="fr-FR" b="1" dirty="0"/>
          </a:p>
        </p:txBody>
      </p:sp>
      <p:sp>
        <p:nvSpPr>
          <p:cNvPr id="11" name="Rectangle 10"/>
          <p:cNvSpPr/>
          <p:nvPr/>
        </p:nvSpPr>
        <p:spPr>
          <a:xfrm>
            <a:off x="1357290" y="2071678"/>
            <a:ext cx="1785950" cy="714380"/>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تحليل الفرد  </a:t>
            </a:r>
            <a:endParaRPr lang="fr-FR" b="1" dirty="0"/>
          </a:p>
        </p:txBody>
      </p:sp>
      <p:sp>
        <p:nvSpPr>
          <p:cNvPr id="12" name="Flèche vers le bas 11"/>
          <p:cNvSpPr/>
          <p:nvPr/>
        </p:nvSpPr>
        <p:spPr>
          <a:xfrm>
            <a:off x="6715140" y="2928934"/>
            <a:ext cx="571504" cy="857256"/>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4357686" y="2928934"/>
            <a:ext cx="571504" cy="857256"/>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1928794" y="2928934"/>
            <a:ext cx="571504" cy="857256"/>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6072198" y="3786190"/>
            <a:ext cx="2143140" cy="857256"/>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تحديد مواقع احتياج التكوين </a:t>
            </a:r>
            <a:endParaRPr lang="fr-FR" b="1" dirty="0"/>
          </a:p>
        </p:txBody>
      </p:sp>
      <p:sp>
        <p:nvSpPr>
          <p:cNvPr id="16" name="Rectangle 15"/>
          <p:cNvSpPr/>
          <p:nvPr/>
        </p:nvSpPr>
        <p:spPr>
          <a:xfrm>
            <a:off x="3500430" y="3786190"/>
            <a:ext cx="2143140" cy="857256"/>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تحديد نوع التكوين المطلوب </a:t>
            </a:r>
            <a:endParaRPr lang="fr-FR" b="1" dirty="0"/>
          </a:p>
        </p:txBody>
      </p:sp>
      <p:sp>
        <p:nvSpPr>
          <p:cNvPr id="17" name="Rectangle 16"/>
          <p:cNvSpPr/>
          <p:nvPr/>
        </p:nvSpPr>
        <p:spPr>
          <a:xfrm>
            <a:off x="857224" y="3786190"/>
            <a:ext cx="2143140" cy="857256"/>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تحديد الأفراد الذين يحتاجون التكوين </a:t>
            </a:r>
            <a:endParaRPr lang="fr-FR" b="1" dirty="0"/>
          </a:p>
        </p:txBody>
      </p:sp>
      <p:sp>
        <p:nvSpPr>
          <p:cNvPr id="18" name="Forme en L 17"/>
          <p:cNvSpPr/>
          <p:nvPr/>
        </p:nvSpPr>
        <p:spPr>
          <a:xfrm>
            <a:off x="1571604" y="4714884"/>
            <a:ext cx="3000396" cy="785818"/>
          </a:xfrm>
          <a:prstGeom prst="corner">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orme en L 23"/>
          <p:cNvSpPr/>
          <p:nvPr/>
        </p:nvSpPr>
        <p:spPr>
          <a:xfrm rot="16200000">
            <a:off x="5643570" y="3643314"/>
            <a:ext cx="785818" cy="2928958"/>
          </a:xfrm>
          <a:prstGeom prst="corner">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vers le bas 24"/>
          <p:cNvSpPr/>
          <p:nvPr/>
        </p:nvSpPr>
        <p:spPr>
          <a:xfrm>
            <a:off x="4357686" y="4714884"/>
            <a:ext cx="714380" cy="1143008"/>
          </a:xfrm>
          <a:prstGeom prst="downArrow">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2786050" y="5857892"/>
            <a:ext cx="3714776" cy="571504"/>
          </a:xfrm>
          <a:prstGeom prst="rect">
            <a:avLst/>
          </a:prstGeom>
          <a:ln>
            <a:solidFill>
              <a:schemeClr val="tx1"/>
            </a:solidFill>
          </a:ln>
          <a:effectLst>
            <a:glow rad="228600">
              <a:schemeClr val="accent1">
                <a:satMod val="175000"/>
                <a:alpha val="40000"/>
              </a:schemeClr>
            </a:glow>
          </a:effectLst>
          <a:scene3d>
            <a:camera prst="obliqueTop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تحديد الاحتياجات التكوينية </a:t>
            </a:r>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00364" y="1000108"/>
            <a:ext cx="3286148" cy="461665"/>
          </a:xfrm>
          <a:prstGeom prst="rect">
            <a:avLst/>
          </a:prstGeom>
          <a:noFill/>
        </p:spPr>
        <p:txBody>
          <a:bodyPr wrap="square" rtlCol="0">
            <a:spAutoFit/>
          </a:bodyPr>
          <a:lstStyle/>
          <a:p>
            <a:pPr algn="ctr" rtl="1"/>
            <a:r>
              <a:rPr lang="ar-DZ" sz="2400" b="1" dirty="0" smtClean="0"/>
              <a:t>الخاتمة </a:t>
            </a:r>
            <a:endParaRPr lang="fr-FR" sz="2400" b="1" dirty="0"/>
          </a:p>
        </p:txBody>
      </p:sp>
      <p:sp>
        <p:nvSpPr>
          <p:cNvPr id="3" name="ZoneTexte 2"/>
          <p:cNvSpPr txBox="1"/>
          <p:nvPr/>
        </p:nvSpPr>
        <p:spPr>
          <a:xfrm>
            <a:off x="928662" y="2143116"/>
            <a:ext cx="7072362" cy="1477328"/>
          </a:xfrm>
          <a:prstGeom prst="rect">
            <a:avLst/>
          </a:prstGeom>
          <a:noFill/>
        </p:spPr>
        <p:txBody>
          <a:bodyPr wrap="square" rtlCol="0">
            <a:spAutoFit/>
          </a:bodyPr>
          <a:lstStyle/>
          <a:p>
            <a:pPr algn="just" rtl="1"/>
            <a:r>
              <a:rPr lang="ar-DZ" b="1" dirty="0" smtClean="0"/>
              <a:t>تعد وظيفة هندسة التكوين  عملية تنظيم وتصميم لتكوين معين الذي يعتبر من أهم مقومات بناء جهاز الإدارة الأفراد فهو عام وضروري لبناء قوة بشرية في المؤسسة التي تملك أكثر كفاءات والإطارات المؤهلة هي التي تعرف إنتاجي كبير فنجاح في تحقيق أهداف التكوين يعود على المنظمة بالفائدة، مما يساعد التكوين على زيادة مستويات الأداء والإنتاجية داخل المؤسسة. </a:t>
            </a:r>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00100" y="642918"/>
            <a:ext cx="2857520" cy="461665"/>
          </a:xfrm>
          <a:prstGeom prst="rect">
            <a:avLst/>
          </a:prstGeom>
          <a:noFill/>
        </p:spPr>
        <p:txBody>
          <a:bodyPr wrap="square" rtlCol="0">
            <a:spAutoFit/>
          </a:bodyPr>
          <a:lstStyle/>
          <a:p>
            <a:pPr algn="just" rtl="1"/>
            <a:r>
              <a:rPr lang="ar-DZ" sz="2400" b="1" dirty="0" smtClean="0"/>
              <a:t>قائمة المراجع: </a:t>
            </a:r>
            <a:endParaRPr lang="fr-FR" sz="2400" b="1" dirty="0"/>
          </a:p>
        </p:txBody>
      </p:sp>
      <p:sp>
        <p:nvSpPr>
          <p:cNvPr id="3" name="ZoneTexte 2"/>
          <p:cNvSpPr txBox="1"/>
          <p:nvPr/>
        </p:nvSpPr>
        <p:spPr>
          <a:xfrm>
            <a:off x="642910" y="1571612"/>
            <a:ext cx="7572428" cy="2585323"/>
          </a:xfrm>
          <a:prstGeom prst="rect">
            <a:avLst/>
          </a:prstGeom>
          <a:noFill/>
        </p:spPr>
        <p:txBody>
          <a:bodyPr wrap="square" rtlCol="0">
            <a:spAutoFit/>
          </a:bodyPr>
          <a:lstStyle/>
          <a:p>
            <a:pPr algn="r" rtl="1">
              <a:buFontTx/>
              <a:buChar char="-"/>
            </a:pPr>
            <a:r>
              <a:rPr lang="ar-DZ" dirty="0" smtClean="0"/>
              <a:t>حمداش نسيمة، أعراب غانية</a:t>
            </a:r>
            <a:r>
              <a:rPr lang="ar-DZ" b="1" dirty="0" smtClean="0"/>
              <a:t>، دور التكوين في تنمية الكفاءات البشرية –دراسة حالة مؤسسة ديوان الترقية والتسيير العقاري لولاية البويرة، </a:t>
            </a:r>
            <a:r>
              <a:rPr lang="ar-DZ" dirty="0" smtClean="0"/>
              <a:t>مذكرة مقدمة لنيل شهادة الماستر في علوم التسيير تخصص إدارة أعمال، جامعة أكلي محند أولحاج، البويرة، 2018/ 2019. </a:t>
            </a:r>
          </a:p>
          <a:p>
            <a:pPr algn="r" rtl="1"/>
            <a:r>
              <a:rPr lang="ar-DZ" dirty="0" smtClean="0"/>
              <a:t> </a:t>
            </a:r>
          </a:p>
          <a:p>
            <a:pPr algn="r" rtl="1">
              <a:buFontTx/>
              <a:buChar char="-"/>
            </a:pPr>
            <a:r>
              <a:rPr lang="ar-DZ" dirty="0" smtClean="0"/>
              <a:t>دريف كاهنة، زموري، </a:t>
            </a:r>
            <a:r>
              <a:rPr lang="ar-DZ" b="1" dirty="0" smtClean="0"/>
              <a:t>فعالية نظام التكوين في تنمية الموارد البشرية دراسة حالة قسم التكنولوجيا والتطوير لسوناطراك</a:t>
            </a:r>
            <a:r>
              <a:rPr lang="ar-DZ" dirty="0" smtClean="0"/>
              <a:t> </a:t>
            </a:r>
            <a:r>
              <a:rPr lang="ar-DZ" b="1" dirty="0" smtClean="0"/>
              <a:t>–بومرداس-</a:t>
            </a:r>
            <a:r>
              <a:rPr lang="ar-DZ" dirty="0" smtClean="0"/>
              <a:t>، جامعة بومرداس، 2016/2017. </a:t>
            </a:r>
          </a:p>
          <a:p>
            <a:pPr algn="r" rtl="1"/>
            <a:endParaRPr lang="ar-DZ" dirty="0" smtClean="0"/>
          </a:p>
          <a:p>
            <a:pPr algn="r" rtl="1">
              <a:buFontTx/>
              <a:buChar char="-"/>
            </a:pPr>
            <a:r>
              <a:rPr lang="ar-DZ" dirty="0" smtClean="0"/>
              <a:t> بن مهدي مرزوق، هندسة التكوين –أهدافها ومتطلباتها في الوقت الراهن، </a:t>
            </a:r>
            <a:r>
              <a:rPr lang="ar-DZ" b="1" dirty="0" smtClean="0"/>
              <a:t>مجلة العلوم الاجتماعية والإنسانية</a:t>
            </a:r>
            <a:r>
              <a:rPr lang="ar-DZ" dirty="0" smtClean="0"/>
              <a:t>، العدد الثالث عشر، جامعة تبسة.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57224" y="571480"/>
            <a:ext cx="4286280" cy="584775"/>
          </a:xfrm>
          <a:prstGeom prst="rect">
            <a:avLst/>
          </a:prstGeom>
          <a:noFill/>
        </p:spPr>
        <p:txBody>
          <a:bodyPr wrap="square" rtlCol="0">
            <a:spAutoFit/>
          </a:bodyPr>
          <a:lstStyle/>
          <a:p>
            <a:pPr algn="ctr"/>
            <a:r>
              <a:rPr lang="ar-DZ" sz="3200" b="1" dirty="0" smtClean="0"/>
              <a:t>خطة البحث </a:t>
            </a:r>
            <a:endParaRPr lang="fr-FR" sz="3200" b="1" dirty="0"/>
          </a:p>
        </p:txBody>
      </p:sp>
      <p:sp>
        <p:nvSpPr>
          <p:cNvPr id="7" name="ZoneTexte 6"/>
          <p:cNvSpPr txBox="1"/>
          <p:nvPr/>
        </p:nvSpPr>
        <p:spPr>
          <a:xfrm>
            <a:off x="5572132" y="1071546"/>
            <a:ext cx="1857388" cy="461665"/>
          </a:xfrm>
          <a:prstGeom prst="rect">
            <a:avLst/>
          </a:prstGeom>
          <a:noFill/>
        </p:spPr>
        <p:txBody>
          <a:bodyPr wrap="square" rtlCol="0">
            <a:spAutoFit/>
          </a:bodyPr>
          <a:lstStyle/>
          <a:p>
            <a:pPr algn="just" rtl="1"/>
            <a:r>
              <a:rPr lang="ar-DZ" sz="2400" b="1" dirty="0" smtClean="0"/>
              <a:t>مقدمة.  </a:t>
            </a:r>
            <a:endParaRPr lang="fr-FR" sz="2400" b="1" dirty="0"/>
          </a:p>
        </p:txBody>
      </p:sp>
      <p:sp>
        <p:nvSpPr>
          <p:cNvPr id="11" name="ZoneTexte 10"/>
          <p:cNvSpPr txBox="1"/>
          <p:nvPr/>
        </p:nvSpPr>
        <p:spPr>
          <a:xfrm>
            <a:off x="1000100" y="3786190"/>
            <a:ext cx="6143668" cy="461665"/>
          </a:xfrm>
          <a:prstGeom prst="rect">
            <a:avLst/>
          </a:prstGeom>
          <a:noFill/>
        </p:spPr>
        <p:txBody>
          <a:bodyPr wrap="square" rtlCol="0">
            <a:spAutoFit/>
          </a:bodyPr>
          <a:lstStyle/>
          <a:p>
            <a:pPr algn="r" rtl="1"/>
            <a:r>
              <a:rPr lang="ar-DZ" sz="2400" b="1" dirty="0" smtClean="0"/>
              <a:t>المبحث الثاني: ماهية هندسة التكوين</a:t>
            </a:r>
            <a:endParaRPr lang="fr-FR" sz="2400" b="1" dirty="0"/>
          </a:p>
        </p:txBody>
      </p:sp>
      <p:sp>
        <p:nvSpPr>
          <p:cNvPr id="12" name="ZoneTexte 11"/>
          <p:cNvSpPr txBox="1"/>
          <p:nvPr/>
        </p:nvSpPr>
        <p:spPr>
          <a:xfrm>
            <a:off x="785786" y="4214818"/>
            <a:ext cx="6143668" cy="461665"/>
          </a:xfrm>
          <a:prstGeom prst="rect">
            <a:avLst/>
          </a:prstGeom>
          <a:noFill/>
        </p:spPr>
        <p:txBody>
          <a:bodyPr wrap="square" rtlCol="0">
            <a:spAutoFit/>
          </a:bodyPr>
          <a:lstStyle/>
          <a:p>
            <a:pPr algn="r" rtl="1"/>
            <a:r>
              <a:rPr lang="ar-DZ" sz="2400" b="1" dirty="0" smtClean="0"/>
              <a:t>المطلب الأول: مفهوم وأهمية هندسة التكوين</a:t>
            </a:r>
            <a:endParaRPr lang="fr-FR" sz="2400" b="1" dirty="0"/>
          </a:p>
        </p:txBody>
      </p:sp>
      <p:sp>
        <p:nvSpPr>
          <p:cNvPr id="13" name="ZoneTexte 12"/>
          <p:cNvSpPr txBox="1"/>
          <p:nvPr/>
        </p:nvSpPr>
        <p:spPr>
          <a:xfrm>
            <a:off x="785786" y="4714884"/>
            <a:ext cx="6143668" cy="461665"/>
          </a:xfrm>
          <a:prstGeom prst="rect">
            <a:avLst/>
          </a:prstGeom>
          <a:noFill/>
        </p:spPr>
        <p:txBody>
          <a:bodyPr wrap="square" rtlCol="0">
            <a:spAutoFit/>
          </a:bodyPr>
          <a:lstStyle/>
          <a:p>
            <a:pPr algn="r" rtl="1"/>
            <a:r>
              <a:rPr lang="ar-DZ" sz="2400" b="1" dirty="0" smtClean="0"/>
              <a:t>المطلب الثاني: مراحل هندسة التكوين</a:t>
            </a:r>
            <a:endParaRPr lang="fr-FR" sz="2400" b="1" dirty="0"/>
          </a:p>
        </p:txBody>
      </p:sp>
      <p:sp>
        <p:nvSpPr>
          <p:cNvPr id="14" name="ZoneTexte 13"/>
          <p:cNvSpPr txBox="1"/>
          <p:nvPr/>
        </p:nvSpPr>
        <p:spPr>
          <a:xfrm>
            <a:off x="785786" y="5143512"/>
            <a:ext cx="6143668" cy="461665"/>
          </a:xfrm>
          <a:prstGeom prst="rect">
            <a:avLst/>
          </a:prstGeom>
          <a:noFill/>
        </p:spPr>
        <p:txBody>
          <a:bodyPr wrap="square" rtlCol="0">
            <a:spAutoFit/>
          </a:bodyPr>
          <a:lstStyle/>
          <a:p>
            <a:pPr algn="r" rtl="1"/>
            <a:r>
              <a:rPr lang="ar-DZ" sz="2400" b="1" dirty="0" smtClean="0"/>
              <a:t>المطلب الثالث : متطلبات هندسة التكوين</a:t>
            </a:r>
            <a:endParaRPr lang="fr-FR" sz="2400" b="1" dirty="0"/>
          </a:p>
        </p:txBody>
      </p:sp>
      <p:sp>
        <p:nvSpPr>
          <p:cNvPr id="15" name="ZoneTexte 14"/>
          <p:cNvSpPr txBox="1"/>
          <p:nvPr/>
        </p:nvSpPr>
        <p:spPr>
          <a:xfrm>
            <a:off x="785786" y="5643578"/>
            <a:ext cx="6143668" cy="461665"/>
          </a:xfrm>
          <a:prstGeom prst="rect">
            <a:avLst/>
          </a:prstGeom>
          <a:noFill/>
        </p:spPr>
        <p:txBody>
          <a:bodyPr wrap="square" rtlCol="0">
            <a:spAutoFit/>
          </a:bodyPr>
          <a:lstStyle/>
          <a:p>
            <a:pPr algn="r" rtl="1"/>
            <a:r>
              <a:rPr lang="ar-DZ" sz="2400" b="1" dirty="0" smtClean="0"/>
              <a:t>المطلب الرابع: كيفية تحديد الاحتياجات التكوينية</a:t>
            </a:r>
            <a:endParaRPr lang="fr-FR" sz="2400" b="1" dirty="0"/>
          </a:p>
        </p:txBody>
      </p:sp>
      <p:sp>
        <p:nvSpPr>
          <p:cNvPr id="16" name="ZoneTexte 15"/>
          <p:cNvSpPr txBox="1"/>
          <p:nvPr/>
        </p:nvSpPr>
        <p:spPr>
          <a:xfrm>
            <a:off x="1000100" y="1500174"/>
            <a:ext cx="6143668" cy="461665"/>
          </a:xfrm>
          <a:prstGeom prst="rect">
            <a:avLst/>
          </a:prstGeom>
          <a:noFill/>
        </p:spPr>
        <p:txBody>
          <a:bodyPr wrap="square" rtlCol="0">
            <a:spAutoFit/>
          </a:bodyPr>
          <a:lstStyle/>
          <a:p>
            <a:pPr algn="r" rtl="1"/>
            <a:r>
              <a:rPr lang="ar-DZ" sz="2400" b="1" dirty="0" smtClean="0"/>
              <a:t>المبحث الأول  : آليات وخطوات التكوين</a:t>
            </a:r>
            <a:endParaRPr lang="fr-FR" sz="2400" b="1" dirty="0"/>
          </a:p>
        </p:txBody>
      </p:sp>
      <p:sp>
        <p:nvSpPr>
          <p:cNvPr id="17" name="ZoneTexte 16"/>
          <p:cNvSpPr txBox="1"/>
          <p:nvPr/>
        </p:nvSpPr>
        <p:spPr>
          <a:xfrm>
            <a:off x="785786" y="2000240"/>
            <a:ext cx="6143668" cy="461665"/>
          </a:xfrm>
          <a:prstGeom prst="rect">
            <a:avLst/>
          </a:prstGeom>
          <a:noFill/>
        </p:spPr>
        <p:txBody>
          <a:bodyPr wrap="square" rtlCol="0">
            <a:spAutoFit/>
          </a:bodyPr>
          <a:lstStyle/>
          <a:p>
            <a:pPr algn="r" rtl="1"/>
            <a:r>
              <a:rPr lang="ar-DZ" sz="2400" b="1" dirty="0" smtClean="0"/>
              <a:t>المطلب الأول: مفهوم التكوين والتدريب </a:t>
            </a:r>
            <a:endParaRPr lang="fr-FR" sz="2400" b="1" dirty="0"/>
          </a:p>
        </p:txBody>
      </p:sp>
      <p:sp>
        <p:nvSpPr>
          <p:cNvPr id="18" name="ZoneTexte 17"/>
          <p:cNvSpPr txBox="1"/>
          <p:nvPr/>
        </p:nvSpPr>
        <p:spPr>
          <a:xfrm>
            <a:off x="785786" y="2928934"/>
            <a:ext cx="6143668" cy="461665"/>
          </a:xfrm>
          <a:prstGeom prst="rect">
            <a:avLst/>
          </a:prstGeom>
          <a:noFill/>
        </p:spPr>
        <p:txBody>
          <a:bodyPr wrap="square" rtlCol="0">
            <a:spAutoFit/>
          </a:bodyPr>
          <a:lstStyle/>
          <a:p>
            <a:pPr algn="r" rtl="1"/>
            <a:r>
              <a:rPr lang="ar-DZ" sz="2400" b="1" dirty="0" smtClean="0"/>
              <a:t>المطلب الثالث: أساليب التكوين</a:t>
            </a:r>
            <a:endParaRPr lang="fr-FR" sz="2400" b="1" dirty="0"/>
          </a:p>
        </p:txBody>
      </p:sp>
      <p:sp>
        <p:nvSpPr>
          <p:cNvPr id="19" name="ZoneTexte 18"/>
          <p:cNvSpPr txBox="1"/>
          <p:nvPr/>
        </p:nvSpPr>
        <p:spPr>
          <a:xfrm>
            <a:off x="785786" y="2500306"/>
            <a:ext cx="6143668" cy="461665"/>
          </a:xfrm>
          <a:prstGeom prst="rect">
            <a:avLst/>
          </a:prstGeom>
          <a:noFill/>
        </p:spPr>
        <p:txBody>
          <a:bodyPr wrap="square" rtlCol="0">
            <a:spAutoFit/>
          </a:bodyPr>
          <a:lstStyle/>
          <a:p>
            <a:pPr algn="r" rtl="1"/>
            <a:r>
              <a:rPr lang="ar-DZ" sz="2400" b="1" dirty="0" smtClean="0"/>
              <a:t>المطلب الثاني: أنواع التكوين</a:t>
            </a:r>
            <a:endParaRPr lang="fr-FR" sz="2400" b="1" dirty="0"/>
          </a:p>
        </p:txBody>
      </p:sp>
      <p:sp>
        <p:nvSpPr>
          <p:cNvPr id="20" name="ZoneTexte 19"/>
          <p:cNvSpPr txBox="1"/>
          <p:nvPr/>
        </p:nvSpPr>
        <p:spPr>
          <a:xfrm>
            <a:off x="785786" y="3357562"/>
            <a:ext cx="6143668" cy="461665"/>
          </a:xfrm>
          <a:prstGeom prst="rect">
            <a:avLst/>
          </a:prstGeom>
          <a:noFill/>
        </p:spPr>
        <p:txBody>
          <a:bodyPr wrap="square" rtlCol="0">
            <a:spAutoFit/>
          </a:bodyPr>
          <a:lstStyle/>
          <a:p>
            <a:pPr algn="r" rtl="1"/>
            <a:r>
              <a:rPr lang="ar-DZ" sz="2400" b="1" dirty="0" smtClean="0"/>
              <a:t>المطلب الرابع: إجراءات التكوين</a:t>
            </a:r>
            <a:endParaRPr lang="fr-FR" sz="2400" b="1" dirty="0"/>
          </a:p>
        </p:txBody>
      </p:sp>
      <p:sp>
        <p:nvSpPr>
          <p:cNvPr id="21" name="ZoneTexte 20"/>
          <p:cNvSpPr txBox="1"/>
          <p:nvPr/>
        </p:nvSpPr>
        <p:spPr>
          <a:xfrm>
            <a:off x="1214414" y="6143644"/>
            <a:ext cx="6143668" cy="461665"/>
          </a:xfrm>
          <a:prstGeom prst="rect">
            <a:avLst/>
          </a:prstGeom>
          <a:noFill/>
        </p:spPr>
        <p:txBody>
          <a:bodyPr wrap="square" rtlCol="0">
            <a:spAutoFit/>
          </a:bodyPr>
          <a:lstStyle/>
          <a:p>
            <a:pPr algn="r" rtl="1"/>
            <a:r>
              <a:rPr lang="ar-DZ" sz="2400" b="1" dirty="0" smtClean="0"/>
              <a:t>الخاتمة. </a:t>
            </a:r>
            <a:endParaRPr lang="fr-FR" sz="2400" b="1" dirty="0"/>
          </a:p>
        </p:txBody>
      </p:sp>
      <p:sp>
        <p:nvSpPr>
          <p:cNvPr id="22" name="Flèche gauche 21"/>
          <p:cNvSpPr/>
          <p:nvPr/>
        </p:nvSpPr>
        <p:spPr>
          <a:xfrm>
            <a:off x="7572396" y="1142984"/>
            <a:ext cx="357190" cy="2857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gauche 22"/>
          <p:cNvSpPr/>
          <p:nvPr/>
        </p:nvSpPr>
        <p:spPr>
          <a:xfrm>
            <a:off x="7572396" y="1571612"/>
            <a:ext cx="357190" cy="285752"/>
          </a:xfrm>
          <a:prstGeom prst="leftArrow">
            <a:avLst>
              <a:gd name="adj1" fmla="val 50000"/>
              <a:gd name="adj2" fmla="val 421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gauche 23"/>
          <p:cNvSpPr/>
          <p:nvPr/>
        </p:nvSpPr>
        <p:spPr>
          <a:xfrm>
            <a:off x="7572396" y="3929066"/>
            <a:ext cx="357190" cy="2857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gauche 24"/>
          <p:cNvSpPr/>
          <p:nvPr/>
        </p:nvSpPr>
        <p:spPr>
          <a:xfrm>
            <a:off x="7572396" y="6215082"/>
            <a:ext cx="357190" cy="2857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Flèche gauche 25"/>
          <p:cNvSpPr/>
          <p:nvPr/>
        </p:nvSpPr>
        <p:spPr>
          <a:xfrm>
            <a:off x="7143768" y="2214554"/>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Flèche gauche 26"/>
          <p:cNvSpPr/>
          <p:nvPr/>
        </p:nvSpPr>
        <p:spPr>
          <a:xfrm>
            <a:off x="7143768" y="2714620"/>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lèche gauche 27"/>
          <p:cNvSpPr/>
          <p:nvPr/>
        </p:nvSpPr>
        <p:spPr>
          <a:xfrm>
            <a:off x="7143768" y="3071810"/>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Flèche gauche 28"/>
          <p:cNvSpPr/>
          <p:nvPr/>
        </p:nvSpPr>
        <p:spPr>
          <a:xfrm>
            <a:off x="7143768" y="3429000"/>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Flèche gauche 29"/>
          <p:cNvSpPr/>
          <p:nvPr/>
        </p:nvSpPr>
        <p:spPr>
          <a:xfrm>
            <a:off x="7143768" y="4429132"/>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gauche 30"/>
          <p:cNvSpPr/>
          <p:nvPr/>
        </p:nvSpPr>
        <p:spPr>
          <a:xfrm>
            <a:off x="7143768" y="4857760"/>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gauche 31"/>
          <p:cNvSpPr/>
          <p:nvPr/>
        </p:nvSpPr>
        <p:spPr>
          <a:xfrm>
            <a:off x="7143768" y="5357826"/>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Flèche gauche 32"/>
          <p:cNvSpPr/>
          <p:nvPr/>
        </p:nvSpPr>
        <p:spPr>
          <a:xfrm>
            <a:off x="7143768" y="5786454"/>
            <a:ext cx="785818"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428992" y="785794"/>
            <a:ext cx="2571768" cy="584775"/>
          </a:xfrm>
          <a:prstGeom prst="rect">
            <a:avLst/>
          </a:prstGeom>
          <a:noFill/>
        </p:spPr>
        <p:txBody>
          <a:bodyPr wrap="square" rtlCol="0">
            <a:spAutoFit/>
          </a:bodyPr>
          <a:lstStyle/>
          <a:p>
            <a:pPr algn="ctr" rtl="1"/>
            <a:r>
              <a:rPr lang="ar-DZ" sz="2800" b="1" dirty="0" smtClean="0"/>
              <a:t>مقدمة</a:t>
            </a:r>
            <a:r>
              <a:rPr lang="ar-DZ" sz="3200" b="1" dirty="0" smtClean="0"/>
              <a:t> </a:t>
            </a:r>
            <a:endParaRPr lang="fr-FR" sz="3200" b="1" dirty="0"/>
          </a:p>
        </p:txBody>
      </p:sp>
      <p:sp>
        <p:nvSpPr>
          <p:cNvPr id="3" name="ZoneTexte 2"/>
          <p:cNvSpPr txBox="1"/>
          <p:nvPr/>
        </p:nvSpPr>
        <p:spPr>
          <a:xfrm>
            <a:off x="1142976" y="1714488"/>
            <a:ext cx="6715172" cy="2862322"/>
          </a:xfrm>
          <a:prstGeom prst="rect">
            <a:avLst/>
          </a:prstGeom>
          <a:noFill/>
        </p:spPr>
        <p:txBody>
          <a:bodyPr wrap="square" rtlCol="0">
            <a:spAutoFit/>
          </a:bodyPr>
          <a:lstStyle/>
          <a:p>
            <a:pPr algn="just" rtl="1"/>
            <a:r>
              <a:rPr lang="ar-DZ" b="1" dirty="0" smtClean="0"/>
              <a:t>تعتبر هندسة التكوين منظومة حديثة النشأة تشترط ضرورة التسلسل بعدد من الخطوات المنهجية الهادفة إلى زيادة مردودية التكوين الذي يعتبر بدوره أهم عامل للنهوض بالعنصر البشري حيث يمنح فرص الموظفين تمكنهم من تحسين مستواهم العلمي والفني مما يؤهلهم إلى الوصول إلى المستوى المرغوب فيه، فما هي هندسة التكوين  وما مراحلها واهم متطلباتها؟ </a:t>
            </a:r>
            <a:endParaRPr lang="fr-FR" b="1" dirty="0" smtClean="0"/>
          </a:p>
          <a:p>
            <a:pPr algn="just" rtl="1"/>
            <a:r>
              <a:rPr lang="ar-DZ" b="1" dirty="0" smtClean="0"/>
              <a:t>بين الفرضيات التي تساعدنا في الإجابة على هذه التساؤلات: </a:t>
            </a:r>
          </a:p>
          <a:p>
            <a:pPr algn="just" rtl="1"/>
            <a:r>
              <a:rPr lang="ar-DZ" b="1" dirty="0" smtClean="0"/>
              <a:t>1- تزداد خبرات ومعارف الأفراد من خلال زيادة فرص التكوين والتدريب في مختلف  المجالات. </a:t>
            </a:r>
          </a:p>
          <a:p>
            <a:pPr algn="just" rtl="1"/>
            <a:r>
              <a:rPr lang="ar-DZ" b="1" dirty="0" smtClean="0"/>
              <a:t>2- توجد علاقة بين التدريب والتكوين من خلال تقليل من نقاط الضعف  لدى عاملين والرفع من كفاءاتهم لأداء أعمالهم.   </a:t>
            </a:r>
            <a:endParaRPr lang="fr-FR"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chemin horizontal 3"/>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الأول: آليات وخطوات التكوين</a:t>
            </a:r>
            <a:endParaRPr lang="fr-FR" sz="2800" b="1" dirty="0">
              <a:solidFill>
                <a:schemeClr val="tx1"/>
              </a:solidFill>
            </a:endParaRPr>
          </a:p>
        </p:txBody>
      </p:sp>
      <p:sp>
        <p:nvSpPr>
          <p:cNvPr id="5" name="ZoneTexte 4"/>
          <p:cNvSpPr txBox="1"/>
          <p:nvPr/>
        </p:nvSpPr>
        <p:spPr>
          <a:xfrm>
            <a:off x="3357554" y="1714488"/>
            <a:ext cx="4286280" cy="369332"/>
          </a:xfrm>
          <a:prstGeom prst="rect">
            <a:avLst/>
          </a:prstGeom>
          <a:noFill/>
        </p:spPr>
        <p:txBody>
          <a:bodyPr wrap="square" rtlCol="0">
            <a:spAutoFit/>
          </a:bodyPr>
          <a:lstStyle/>
          <a:p>
            <a:pPr algn="just" rtl="1"/>
            <a:r>
              <a:rPr lang="ar-DZ" b="1" dirty="0" smtClean="0"/>
              <a:t>المطلب الأول: مفهوم التدريب والتكوين  </a:t>
            </a:r>
            <a:endParaRPr lang="fr-FR" b="1" dirty="0"/>
          </a:p>
        </p:txBody>
      </p:sp>
      <p:sp>
        <p:nvSpPr>
          <p:cNvPr id="6" name="ZoneTexte 5"/>
          <p:cNvSpPr txBox="1"/>
          <p:nvPr/>
        </p:nvSpPr>
        <p:spPr>
          <a:xfrm>
            <a:off x="1142976" y="2214554"/>
            <a:ext cx="7072362" cy="1200329"/>
          </a:xfrm>
          <a:prstGeom prst="rect">
            <a:avLst/>
          </a:prstGeom>
          <a:noFill/>
        </p:spPr>
        <p:txBody>
          <a:bodyPr wrap="square" rtlCol="0">
            <a:spAutoFit/>
          </a:bodyPr>
          <a:lstStyle/>
          <a:p>
            <a:pPr algn="just" rtl="1"/>
            <a:r>
              <a:rPr lang="ar-DZ" b="1" dirty="0" smtClean="0"/>
              <a:t>التدريب: ” فيطلق على تلك الإنمائية التي يتلقاها المعلم أثناء الخدمة لضمان مسايرة التطور الذي يطرأ على المنهج وطرائق التدريس نتيجة التطور المجتمعي والتقني المستمر، وبهذا يصبح التدريب عملية تنمية مستمرة لمعارف المعلم ومهاراته الأدائية وتنمية لمعلوماته وقدراته  في إطار محتوى تربوي فكري وتطوير أساليب تعليمية جديدة“.   </a:t>
            </a:r>
            <a:endParaRPr lang="fr-FR" b="1" dirty="0"/>
          </a:p>
        </p:txBody>
      </p:sp>
      <p:sp>
        <p:nvSpPr>
          <p:cNvPr id="7" name="ZoneTexte 6"/>
          <p:cNvSpPr txBox="1"/>
          <p:nvPr/>
        </p:nvSpPr>
        <p:spPr>
          <a:xfrm>
            <a:off x="1285852" y="3857628"/>
            <a:ext cx="7000924" cy="923330"/>
          </a:xfrm>
          <a:prstGeom prst="rect">
            <a:avLst/>
          </a:prstGeom>
          <a:noFill/>
        </p:spPr>
        <p:txBody>
          <a:bodyPr wrap="square" rtlCol="0">
            <a:spAutoFit/>
          </a:bodyPr>
          <a:lstStyle/>
          <a:p>
            <a:pPr algn="just" rtl="1"/>
            <a:r>
              <a:rPr lang="ar-DZ" b="1" dirty="0" smtClean="0"/>
              <a:t>التكوين: فهو ما يجري من عمليات الإعداد قبل الخدمة والتدريب أثناءها، من نمو لمعارف المعلم وقدراته وتحسين لمهاراته وأدائه التربوي، بما يتلاءم والتطور المتعدد الجوانب للمجتمع، وهي تبدأ في مؤسسة التكوين قبل الخدمة وتستمر أثناءها.  </a:t>
            </a:r>
            <a:endParaRPr lang="fr-F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chemin horizontal 3"/>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الأول: آليات وخطوات التكوين</a:t>
            </a:r>
            <a:endParaRPr lang="fr-FR" sz="2800" b="1" dirty="0">
              <a:solidFill>
                <a:schemeClr val="tx1"/>
              </a:solidFill>
            </a:endParaRPr>
          </a:p>
        </p:txBody>
      </p:sp>
      <p:sp>
        <p:nvSpPr>
          <p:cNvPr id="5" name="ZoneTexte 4"/>
          <p:cNvSpPr txBox="1"/>
          <p:nvPr/>
        </p:nvSpPr>
        <p:spPr>
          <a:xfrm>
            <a:off x="3214678" y="1571612"/>
            <a:ext cx="4714908" cy="400110"/>
          </a:xfrm>
          <a:prstGeom prst="rect">
            <a:avLst/>
          </a:prstGeom>
          <a:noFill/>
        </p:spPr>
        <p:txBody>
          <a:bodyPr wrap="square" rtlCol="0">
            <a:spAutoFit/>
          </a:bodyPr>
          <a:lstStyle/>
          <a:p>
            <a:pPr algn="r" rtl="1"/>
            <a:r>
              <a:rPr lang="ar-DZ" sz="2000" b="1" dirty="0" smtClean="0"/>
              <a:t>المطلب الثاني: أنواع التكوين </a:t>
            </a:r>
            <a:endParaRPr lang="fr-FR" sz="2000" b="1" dirty="0"/>
          </a:p>
        </p:txBody>
      </p:sp>
      <p:sp>
        <p:nvSpPr>
          <p:cNvPr id="6" name="ZoneTexte 5"/>
          <p:cNvSpPr txBox="1"/>
          <p:nvPr/>
        </p:nvSpPr>
        <p:spPr>
          <a:xfrm>
            <a:off x="2857488" y="2214554"/>
            <a:ext cx="5072098" cy="369332"/>
          </a:xfrm>
          <a:prstGeom prst="rect">
            <a:avLst/>
          </a:prstGeom>
          <a:noFill/>
        </p:spPr>
        <p:txBody>
          <a:bodyPr wrap="square" rtlCol="0">
            <a:spAutoFit/>
          </a:bodyPr>
          <a:lstStyle/>
          <a:p>
            <a:pPr algn="r" rtl="1"/>
            <a:r>
              <a:rPr lang="ar-DZ" b="1" dirty="0" smtClean="0"/>
              <a:t>يمكن اعتماد المعايير التالية أساسا للتصنيف: </a:t>
            </a:r>
            <a:endParaRPr lang="fr-FR" b="1" dirty="0"/>
          </a:p>
        </p:txBody>
      </p:sp>
      <p:sp>
        <p:nvSpPr>
          <p:cNvPr id="7" name="Flèche vers le bas 6"/>
          <p:cNvSpPr/>
          <p:nvPr/>
        </p:nvSpPr>
        <p:spPr>
          <a:xfrm rot="5400000">
            <a:off x="7572396" y="2643182"/>
            <a:ext cx="214314"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3571868" y="2714620"/>
            <a:ext cx="3786214" cy="369332"/>
          </a:xfrm>
          <a:prstGeom prst="rect">
            <a:avLst/>
          </a:prstGeom>
          <a:noFill/>
        </p:spPr>
        <p:txBody>
          <a:bodyPr wrap="square" rtlCol="0">
            <a:spAutoFit/>
          </a:bodyPr>
          <a:lstStyle/>
          <a:p>
            <a:pPr algn="r" rtl="1"/>
            <a:r>
              <a:rPr lang="ar-DZ" b="1" dirty="0" smtClean="0"/>
              <a:t>أنواع التكوين حسب مرحلة التوظيف </a:t>
            </a:r>
            <a:endParaRPr lang="fr-FR" b="1" dirty="0"/>
          </a:p>
        </p:txBody>
      </p:sp>
      <p:sp>
        <p:nvSpPr>
          <p:cNvPr id="10" name="ZoneTexte 9"/>
          <p:cNvSpPr txBox="1"/>
          <p:nvPr/>
        </p:nvSpPr>
        <p:spPr>
          <a:xfrm>
            <a:off x="2714612" y="3214686"/>
            <a:ext cx="4000528" cy="369332"/>
          </a:xfrm>
          <a:prstGeom prst="rect">
            <a:avLst/>
          </a:prstGeom>
          <a:noFill/>
        </p:spPr>
        <p:txBody>
          <a:bodyPr wrap="square" rtlCol="0">
            <a:spAutoFit/>
          </a:bodyPr>
          <a:lstStyle/>
          <a:p>
            <a:pPr algn="r" rtl="1"/>
            <a:r>
              <a:rPr lang="ar-DZ" b="1" dirty="0" smtClean="0"/>
              <a:t>تكوين خاص بالموظفين الجدد  </a:t>
            </a:r>
            <a:endParaRPr lang="fr-FR" b="1" dirty="0"/>
          </a:p>
        </p:txBody>
      </p:sp>
      <p:sp>
        <p:nvSpPr>
          <p:cNvPr id="14" name="Virage 13"/>
          <p:cNvSpPr/>
          <p:nvPr/>
        </p:nvSpPr>
        <p:spPr>
          <a:xfrm rot="10800000">
            <a:off x="6715140" y="3929066"/>
            <a:ext cx="500066" cy="64294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7" name="Virage 16"/>
          <p:cNvSpPr/>
          <p:nvPr/>
        </p:nvSpPr>
        <p:spPr>
          <a:xfrm rot="10800000">
            <a:off x="6715140" y="4929198"/>
            <a:ext cx="500066"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Virage 18"/>
          <p:cNvSpPr/>
          <p:nvPr/>
        </p:nvSpPr>
        <p:spPr>
          <a:xfrm rot="10800000">
            <a:off x="6715140" y="4429132"/>
            <a:ext cx="500066"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Virage 19"/>
          <p:cNvSpPr/>
          <p:nvPr/>
        </p:nvSpPr>
        <p:spPr>
          <a:xfrm rot="10800000">
            <a:off x="6786578" y="3500438"/>
            <a:ext cx="428628"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1" name="Virage 20"/>
          <p:cNvSpPr/>
          <p:nvPr/>
        </p:nvSpPr>
        <p:spPr>
          <a:xfrm rot="10800000">
            <a:off x="6786578" y="3000372"/>
            <a:ext cx="428628"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2" name="ZoneTexte 21"/>
          <p:cNvSpPr txBox="1"/>
          <p:nvPr/>
        </p:nvSpPr>
        <p:spPr>
          <a:xfrm>
            <a:off x="3214678" y="3786190"/>
            <a:ext cx="3429024" cy="369332"/>
          </a:xfrm>
          <a:prstGeom prst="rect">
            <a:avLst/>
          </a:prstGeom>
          <a:noFill/>
        </p:spPr>
        <p:txBody>
          <a:bodyPr wrap="square" rtlCol="0">
            <a:spAutoFit/>
          </a:bodyPr>
          <a:lstStyle/>
          <a:p>
            <a:pPr algn="just" rtl="1"/>
            <a:r>
              <a:rPr lang="ar-DZ" b="1" dirty="0" smtClean="0"/>
              <a:t>تكوين خاص بالموظفين الحاليين </a:t>
            </a:r>
            <a:endParaRPr lang="fr-FR" b="1" dirty="0"/>
          </a:p>
        </p:txBody>
      </p:sp>
      <p:sp>
        <p:nvSpPr>
          <p:cNvPr id="23" name="ZoneTexte 22"/>
          <p:cNvSpPr txBox="1"/>
          <p:nvPr/>
        </p:nvSpPr>
        <p:spPr>
          <a:xfrm>
            <a:off x="3214678" y="4214818"/>
            <a:ext cx="3429024" cy="369332"/>
          </a:xfrm>
          <a:prstGeom prst="rect">
            <a:avLst/>
          </a:prstGeom>
          <a:noFill/>
        </p:spPr>
        <p:txBody>
          <a:bodyPr wrap="square" rtlCol="0">
            <a:spAutoFit/>
          </a:bodyPr>
          <a:lstStyle/>
          <a:p>
            <a:pPr algn="just" rtl="1"/>
            <a:r>
              <a:rPr lang="ar-DZ" b="1" dirty="0" smtClean="0"/>
              <a:t>التكوين أثناء العمل </a:t>
            </a:r>
            <a:endParaRPr lang="fr-FR" b="1" dirty="0"/>
          </a:p>
        </p:txBody>
      </p:sp>
      <p:sp>
        <p:nvSpPr>
          <p:cNvPr id="24" name="ZoneTexte 23"/>
          <p:cNvSpPr txBox="1"/>
          <p:nvPr/>
        </p:nvSpPr>
        <p:spPr>
          <a:xfrm>
            <a:off x="2571736" y="4714884"/>
            <a:ext cx="4143404" cy="369332"/>
          </a:xfrm>
          <a:prstGeom prst="rect">
            <a:avLst/>
          </a:prstGeom>
          <a:noFill/>
        </p:spPr>
        <p:txBody>
          <a:bodyPr wrap="square" rtlCol="0">
            <a:spAutoFit/>
          </a:bodyPr>
          <a:lstStyle/>
          <a:p>
            <a:pPr algn="r" rtl="1"/>
            <a:r>
              <a:rPr lang="ar-DZ" b="1" dirty="0" smtClean="0"/>
              <a:t>التكوين بغرض تجديد المعرفة والمهارة </a:t>
            </a:r>
            <a:endParaRPr lang="fr-FR" b="1" dirty="0"/>
          </a:p>
        </p:txBody>
      </p:sp>
      <p:sp>
        <p:nvSpPr>
          <p:cNvPr id="25" name="ZoneTexte 24"/>
          <p:cNvSpPr txBox="1"/>
          <p:nvPr/>
        </p:nvSpPr>
        <p:spPr>
          <a:xfrm>
            <a:off x="3428992" y="5214950"/>
            <a:ext cx="3286148" cy="369332"/>
          </a:xfrm>
          <a:prstGeom prst="rect">
            <a:avLst/>
          </a:prstGeom>
          <a:noFill/>
        </p:spPr>
        <p:txBody>
          <a:bodyPr wrap="square" rtlCol="0">
            <a:spAutoFit/>
          </a:bodyPr>
          <a:lstStyle/>
          <a:p>
            <a:pPr algn="just" rtl="1"/>
            <a:r>
              <a:rPr lang="ar-DZ" b="1" dirty="0" smtClean="0"/>
              <a:t>التكوين بغرض الترقية والنقل </a:t>
            </a:r>
            <a:endParaRPr lang="fr-FR" b="1" dirty="0"/>
          </a:p>
        </p:txBody>
      </p:sp>
      <p:sp>
        <p:nvSpPr>
          <p:cNvPr id="26" name="Virage 25"/>
          <p:cNvSpPr/>
          <p:nvPr/>
        </p:nvSpPr>
        <p:spPr>
          <a:xfrm rot="10800000">
            <a:off x="6715140" y="5429264"/>
            <a:ext cx="500066" cy="64294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7" name="ZoneTexte 26"/>
          <p:cNvSpPr txBox="1"/>
          <p:nvPr/>
        </p:nvSpPr>
        <p:spPr>
          <a:xfrm>
            <a:off x="2857488" y="5786454"/>
            <a:ext cx="3786214" cy="369332"/>
          </a:xfrm>
          <a:prstGeom prst="rect">
            <a:avLst/>
          </a:prstGeom>
          <a:noFill/>
        </p:spPr>
        <p:txBody>
          <a:bodyPr wrap="square" rtlCol="0">
            <a:spAutoFit/>
          </a:bodyPr>
          <a:lstStyle/>
          <a:p>
            <a:pPr algn="r" rtl="1"/>
            <a:r>
              <a:rPr lang="ar-DZ" b="1" dirty="0" smtClean="0"/>
              <a:t>التكوين للتهيئة للتقاعد </a:t>
            </a:r>
            <a:endParaRPr lang="fr-F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chemin horizontal 4"/>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الأول: آليات وخطوات التكوين</a:t>
            </a:r>
            <a:endParaRPr lang="fr-FR" sz="2800" b="1" dirty="0">
              <a:solidFill>
                <a:schemeClr val="tx1"/>
              </a:solidFill>
            </a:endParaRPr>
          </a:p>
        </p:txBody>
      </p:sp>
      <p:sp>
        <p:nvSpPr>
          <p:cNvPr id="6" name="Rectangle 5"/>
          <p:cNvSpPr/>
          <p:nvPr/>
        </p:nvSpPr>
        <p:spPr>
          <a:xfrm>
            <a:off x="5494703" y="1571612"/>
            <a:ext cx="2638864" cy="400110"/>
          </a:xfrm>
          <a:prstGeom prst="rect">
            <a:avLst/>
          </a:prstGeom>
        </p:spPr>
        <p:txBody>
          <a:bodyPr wrap="none">
            <a:spAutoFit/>
          </a:bodyPr>
          <a:lstStyle/>
          <a:p>
            <a:pPr algn="r" rtl="1"/>
            <a:r>
              <a:rPr lang="ar-DZ" sz="2000" b="1" dirty="0" smtClean="0"/>
              <a:t>المطلب الثاني: أنواع التكوين </a:t>
            </a:r>
            <a:endParaRPr lang="fr-FR" sz="2000" b="1" dirty="0"/>
          </a:p>
        </p:txBody>
      </p:sp>
      <p:sp>
        <p:nvSpPr>
          <p:cNvPr id="7" name="Flèche droite 6"/>
          <p:cNvSpPr/>
          <p:nvPr/>
        </p:nvSpPr>
        <p:spPr>
          <a:xfrm rot="10800000">
            <a:off x="7643834" y="2071678"/>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4572000" y="2071678"/>
            <a:ext cx="2786082" cy="369332"/>
          </a:xfrm>
          <a:prstGeom prst="rect">
            <a:avLst/>
          </a:prstGeom>
          <a:noFill/>
        </p:spPr>
        <p:txBody>
          <a:bodyPr wrap="square" rtlCol="0">
            <a:spAutoFit/>
          </a:bodyPr>
          <a:lstStyle/>
          <a:p>
            <a:pPr algn="r" rtl="1"/>
            <a:r>
              <a:rPr lang="ar-DZ" b="1" dirty="0" smtClean="0"/>
              <a:t>أنواع التكوين حسب نوع الوظائف </a:t>
            </a:r>
            <a:endParaRPr lang="fr-FR" b="1" dirty="0"/>
          </a:p>
        </p:txBody>
      </p:sp>
      <p:sp>
        <p:nvSpPr>
          <p:cNvPr id="14" name="Virage 13"/>
          <p:cNvSpPr/>
          <p:nvPr/>
        </p:nvSpPr>
        <p:spPr>
          <a:xfrm rot="10800000">
            <a:off x="6786578" y="2428868"/>
            <a:ext cx="571504" cy="50006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5" name="Virage 14"/>
          <p:cNvSpPr/>
          <p:nvPr/>
        </p:nvSpPr>
        <p:spPr>
          <a:xfrm rot="10800000">
            <a:off x="6786578" y="2857496"/>
            <a:ext cx="571504"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Virage 15"/>
          <p:cNvSpPr/>
          <p:nvPr/>
        </p:nvSpPr>
        <p:spPr>
          <a:xfrm rot="10800000">
            <a:off x="6786578" y="3357562"/>
            <a:ext cx="571504" cy="64294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7" name="ZoneTexte 16"/>
          <p:cNvSpPr txBox="1"/>
          <p:nvPr/>
        </p:nvSpPr>
        <p:spPr>
          <a:xfrm>
            <a:off x="4143372" y="2643182"/>
            <a:ext cx="2428892" cy="369332"/>
          </a:xfrm>
          <a:prstGeom prst="rect">
            <a:avLst/>
          </a:prstGeom>
          <a:noFill/>
        </p:spPr>
        <p:txBody>
          <a:bodyPr wrap="square" rtlCol="0">
            <a:spAutoFit/>
          </a:bodyPr>
          <a:lstStyle/>
          <a:p>
            <a:pPr algn="just" rtl="1"/>
            <a:r>
              <a:rPr lang="ar-DZ" b="1" dirty="0" smtClean="0"/>
              <a:t>التكوين المهني والفني </a:t>
            </a:r>
            <a:endParaRPr lang="fr-FR" b="1" dirty="0"/>
          </a:p>
        </p:txBody>
      </p:sp>
      <p:sp>
        <p:nvSpPr>
          <p:cNvPr id="18" name="ZoneTexte 17"/>
          <p:cNvSpPr txBox="1"/>
          <p:nvPr/>
        </p:nvSpPr>
        <p:spPr>
          <a:xfrm>
            <a:off x="2428860" y="3143248"/>
            <a:ext cx="4000528" cy="369332"/>
          </a:xfrm>
          <a:prstGeom prst="rect">
            <a:avLst/>
          </a:prstGeom>
          <a:noFill/>
        </p:spPr>
        <p:txBody>
          <a:bodyPr wrap="square" rtlCol="0">
            <a:spAutoFit/>
          </a:bodyPr>
          <a:lstStyle/>
          <a:p>
            <a:pPr algn="r" rtl="1"/>
            <a:r>
              <a:rPr lang="ar-DZ" b="1" dirty="0" smtClean="0"/>
              <a:t>التكوين التخصصي </a:t>
            </a:r>
            <a:endParaRPr lang="fr-FR" b="1" dirty="0"/>
          </a:p>
        </p:txBody>
      </p:sp>
      <p:sp>
        <p:nvSpPr>
          <p:cNvPr id="19" name="ZoneTexte 18"/>
          <p:cNvSpPr txBox="1"/>
          <p:nvPr/>
        </p:nvSpPr>
        <p:spPr>
          <a:xfrm>
            <a:off x="2428860" y="3643314"/>
            <a:ext cx="4000528" cy="369332"/>
          </a:xfrm>
          <a:prstGeom prst="rect">
            <a:avLst/>
          </a:prstGeom>
          <a:noFill/>
        </p:spPr>
        <p:txBody>
          <a:bodyPr wrap="square" rtlCol="0">
            <a:spAutoFit/>
          </a:bodyPr>
          <a:lstStyle/>
          <a:p>
            <a:pPr algn="just" rtl="1"/>
            <a:r>
              <a:rPr lang="ar-DZ" b="1" dirty="0" smtClean="0"/>
              <a:t>التكوين الإداري </a:t>
            </a:r>
            <a:endParaRPr lang="fr-FR" b="1" dirty="0"/>
          </a:p>
        </p:txBody>
      </p:sp>
      <p:sp>
        <p:nvSpPr>
          <p:cNvPr id="20" name="Flèche droite 19"/>
          <p:cNvSpPr/>
          <p:nvPr/>
        </p:nvSpPr>
        <p:spPr>
          <a:xfrm rot="10800000">
            <a:off x="7500958" y="4214818"/>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2928926" y="4143380"/>
            <a:ext cx="4214842" cy="369332"/>
          </a:xfrm>
          <a:prstGeom prst="rect">
            <a:avLst/>
          </a:prstGeom>
          <a:noFill/>
        </p:spPr>
        <p:txBody>
          <a:bodyPr wrap="square" rtlCol="0">
            <a:spAutoFit/>
          </a:bodyPr>
          <a:lstStyle/>
          <a:p>
            <a:pPr algn="just" rtl="1"/>
            <a:r>
              <a:rPr lang="ar-DZ" b="1" dirty="0" smtClean="0"/>
              <a:t>التكوين حسب عدد المتكونين </a:t>
            </a:r>
            <a:endParaRPr lang="fr-FR" b="1" dirty="0"/>
          </a:p>
        </p:txBody>
      </p:sp>
      <p:sp>
        <p:nvSpPr>
          <p:cNvPr id="23" name="Virage 22"/>
          <p:cNvSpPr/>
          <p:nvPr/>
        </p:nvSpPr>
        <p:spPr>
          <a:xfrm rot="10800000">
            <a:off x="6643702" y="4500570"/>
            <a:ext cx="500066" cy="78581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4" name="Virage 23"/>
          <p:cNvSpPr/>
          <p:nvPr/>
        </p:nvSpPr>
        <p:spPr>
          <a:xfrm rot="10800000">
            <a:off x="6643702" y="5143512"/>
            <a:ext cx="571504" cy="71438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5" name="ZoneTexte 24"/>
          <p:cNvSpPr txBox="1"/>
          <p:nvPr/>
        </p:nvSpPr>
        <p:spPr>
          <a:xfrm>
            <a:off x="3714744" y="4929198"/>
            <a:ext cx="2786082" cy="369332"/>
          </a:xfrm>
          <a:prstGeom prst="rect">
            <a:avLst/>
          </a:prstGeom>
          <a:noFill/>
        </p:spPr>
        <p:txBody>
          <a:bodyPr wrap="square" rtlCol="0">
            <a:spAutoFit/>
          </a:bodyPr>
          <a:lstStyle/>
          <a:p>
            <a:pPr algn="r" rtl="1"/>
            <a:r>
              <a:rPr lang="ar-DZ" b="1" dirty="0" smtClean="0"/>
              <a:t>التكوين الفردي </a:t>
            </a:r>
            <a:endParaRPr lang="fr-FR" b="1" dirty="0"/>
          </a:p>
        </p:txBody>
      </p:sp>
      <p:sp>
        <p:nvSpPr>
          <p:cNvPr id="26" name="ZoneTexte 25"/>
          <p:cNvSpPr txBox="1"/>
          <p:nvPr/>
        </p:nvSpPr>
        <p:spPr>
          <a:xfrm>
            <a:off x="3857620" y="5572140"/>
            <a:ext cx="2500330" cy="369332"/>
          </a:xfrm>
          <a:prstGeom prst="rect">
            <a:avLst/>
          </a:prstGeom>
          <a:noFill/>
        </p:spPr>
        <p:txBody>
          <a:bodyPr wrap="square" rtlCol="0">
            <a:spAutoFit/>
          </a:bodyPr>
          <a:lstStyle/>
          <a:p>
            <a:pPr algn="r" rtl="1"/>
            <a:r>
              <a:rPr lang="ar-DZ" b="1" dirty="0" smtClean="0"/>
              <a:t>التكوين الجماعي </a:t>
            </a:r>
            <a:endParaRPr lang="fr-F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chemin horizontal 3"/>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الأول: آليات وخطوات التكوين</a:t>
            </a:r>
            <a:endParaRPr lang="fr-FR" sz="2800" b="1" dirty="0">
              <a:solidFill>
                <a:schemeClr val="tx1"/>
              </a:solidFill>
            </a:endParaRPr>
          </a:p>
        </p:txBody>
      </p:sp>
      <p:sp>
        <p:nvSpPr>
          <p:cNvPr id="9" name="Rectangle 8"/>
          <p:cNvSpPr/>
          <p:nvPr/>
        </p:nvSpPr>
        <p:spPr>
          <a:xfrm>
            <a:off x="5352733" y="1643050"/>
            <a:ext cx="2709396" cy="400110"/>
          </a:xfrm>
          <a:prstGeom prst="rect">
            <a:avLst/>
          </a:prstGeom>
        </p:spPr>
        <p:txBody>
          <a:bodyPr wrap="none">
            <a:spAutoFit/>
          </a:bodyPr>
          <a:lstStyle/>
          <a:p>
            <a:pPr algn="r" rtl="1"/>
            <a:r>
              <a:rPr lang="ar-DZ" sz="2000" b="1" dirty="0" smtClean="0"/>
              <a:t>المطلب الثاني: أنواع التكوين </a:t>
            </a:r>
            <a:endParaRPr lang="fr-FR" sz="2000" b="1" dirty="0"/>
          </a:p>
        </p:txBody>
      </p:sp>
      <p:sp>
        <p:nvSpPr>
          <p:cNvPr id="10" name="Flèche droite 9"/>
          <p:cNvSpPr/>
          <p:nvPr/>
        </p:nvSpPr>
        <p:spPr>
          <a:xfrm rot="10800000">
            <a:off x="6643702" y="2357430"/>
            <a:ext cx="714380"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3143240" y="2357430"/>
            <a:ext cx="3429024" cy="369332"/>
          </a:xfrm>
          <a:prstGeom prst="rect">
            <a:avLst/>
          </a:prstGeom>
          <a:noFill/>
        </p:spPr>
        <p:txBody>
          <a:bodyPr wrap="square" rtlCol="0">
            <a:spAutoFit/>
          </a:bodyPr>
          <a:lstStyle/>
          <a:p>
            <a:pPr algn="just" rtl="1"/>
            <a:r>
              <a:rPr lang="ar-DZ" b="1" dirty="0" smtClean="0"/>
              <a:t>أنواع التكوين حسب مكان إجراءه </a:t>
            </a:r>
            <a:endParaRPr lang="fr-FR" b="1" dirty="0"/>
          </a:p>
        </p:txBody>
      </p:sp>
      <p:sp>
        <p:nvSpPr>
          <p:cNvPr id="13" name="Flèche droite 12"/>
          <p:cNvSpPr/>
          <p:nvPr/>
        </p:nvSpPr>
        <p:spPr>
          <a:xfrm rot="10800000">
            <a:off x="6715140" y="4143380"/>
            <a:ext cx="714380"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3071802" y="4214818"/>
            <a:ext cx="3429024" cy="369332"/>
          </a:xfrm>
          <a:prstGeom prst="rect">
            <a:avLst/>
          </a:prstGeom>
          <a:noFill/>
        </p:spPr>
        <p:txBody>
          <a:bodyPr wrap="square" rtlCol="0">
            <a:spAutoFit/>
          </a:bodyPr>
          <a:lstStyle/>
          <a:p>
            <a:pPr algn="r" rtl="1"/>
            <a:r>
              <a:rPr lang="ar-DZ" b="1" dirty="0" smtClean="0"/>
              <a:t> التكوين  من حيث المدة الزمنية </a:t>
            </a:r>
            <a:endParaRPr lang="fr-FR" b="1" dirty="0"/>
          </a:p>
        </p:txBody>
      </p:sp>
      <p:sp>
        <p:nvSpPr>
          <p:cNvPr id="19" name="Virage 18"/>
          <p:cNvSpPr/>
          <p:nvPr/>
        </p:nvSpPr>
        <p:spPr>
          <a:xfrm rot="10800000">
            <a:off x="5929322" y="4500569"/>
            <a:ext cx="571504" cy="64294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Virage 19"/>
          <p:cNvSpPr/>
          <p:nvPr/>
        </p:nvSpPr>
        <p:spPr>
          <a:xfrm rot="10800000">
            <a:off x="5929322" y="5072072"/>
            <a:ext cx="500066" cy="78581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2" name="Virage 21"/>
          <p:cNvSpPr/>
          <p:nvPr/>
        </p:nvSpPr>
        <p:spPr>
          <a:xfrm rot="10800000">
            <a:off x="6000760" y="3214686"/>
            <a:ext cx="428628"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3" name="Virage 22"/>
          <p:cNvSpPr/>
          <p:nvPr/>
        </p:nvSpPr>
        <p:spPr>
          <a:xfrm rot="10800000">
            <a:off x="6000760" y="2714620"/>
            <a:ext cx="419104"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4" name="ZoneTexte 23"/>
          <p:cNvSpPr txBox="1"/>
          <p:nvPr/>
        </p:nvSpPr>
        <p:spPr>
          <a:xfrm>
            <a:off x="3286116" y="2928934"/>
            <a:ext cx="2571768" cy="369332"/>
          </a:xfrm>
          <a:prstGeom prst="rect">
            <a:avLst/>
          </a:prstGeom>
          <a:noFill/>
        </p:spPr>
        <p:txBody>
          <a:bodyPr wrap="square" rtlCol="0">
            <a:spAutoFit/>
          </a:bodyPr>
          <a:lstStyle/>
          <a:p>
            <a:pPr algn="just" rtl="1"/>
            <a:r>
              <a:rPr lang="ar-DZ" b="1" dirty="0" smtClean="0"/>
              <a:t>تكوين داخلي </a:t>
            </a:r>
            <a:endParaRPr lang="fr-FR" b="1" dirty="0"/>
          </a:p>
        </p:txBody>
      </p:sp>
      <p:sp>
        <p:nvSpPr>
          <p:cNvPr id="25" name="ZoneTexte 24"/>
          <p:cNvSpPr txBox="1"/>
          <p:nvPr/>
        </p:nvSpPr>
        <p:spPr>
          <a:xfrm>
            <a:off x="3571868" y="3500438"/>
            <a:ext cx="2286016" cy="369332"/>
          </a:xfrm>
          <a:prstGeom prst="rect">
            <a:avLst/>
          </a:prstGeom>
          <a:noFill/>
        </p:spPr>
        <p:txBody>
          <a:bodyPr wrap="square" rtlCol="0">
            <a:spAutoFit/>
          </a:bodyPr>
          <a:lstStyle/>
          <a:p>
            <a:pPr algn="just" rtl="1"/>
            <a:r>
              <a:rPr lang="ar-DZ" b="1" dirty="0" smtClean="0"/>
              <a:t>تكوين خارجي </a:t>
            </a:r>
            <a:endParaRPr lang="fr-FR" b="1" dirty="0"/>
          </a:p>
        </p:txBody>
      </p:sp>
      <p:sp>
        <p:nvSpPr>
          <p:cNvPr id="26" name="ZoneTexte 25"/>
          <p:cNvSpPr txBox="1"/>
          <p:nvPr/>
        </p:nvSpPr>
        <p:spPr>
          <a:xfrm>
            <a:off x="2857488" y="4786322"/>
            <a:ext cx="2857520" cy="369332"/>
          </a:xfrm>
          <a:prstGeom prst="rect">
            <a:avLst/>
          </a:prstGeom>
          <a:noFill/>
        </p:spPr>
        <p:txBody>
          <a:bodyPr wrap="square" rtlCol="0">
            <a:spAutoFit/>
          </a:bodyPr>
          <a:lstStyle/>
          <a:p>
            <a:pPr algn="just" rtl="1"/>
            <a:r>
              <a:rPr lang="ar-DZ" b="1" dirty="0" smtClean="0"/>
              <a:t>تكوين  قصير الأجل </a:t>
            </a:r>
            <a:endParaRPr lang="fr-FR" b="1" dirty="0"/>
          </a:p>
        </p:txBody>
      </p:sp>
      <p:sp>
        <p:nvSpPr>
          <p:cNvPr id="27" name="ZoneTexte 26"/>
          <p:cNvSpPr txBox="1"/>
          <p:nvPr/>
        </p:nvSpPr>
        <p:spPr>
          <a:xfrm>
            <a:off x="3428992" y="5500702"/>
            <a:ext cx="2357454" cy="369332"/>
          </a:xfrm>
          <a:prstGeom prst="rect">
            <a:avLst/>
          </a:prstGeom>
          <a:noFill/>
        </p:spPr>
        <p:txBody>
          <a:bodyPr wrap="square" rtlCol="0">
            <a:spAutoFit/>
          </a:bodyPr>
          <a:lstStyle/>
          <a:p>
            <a:pPr algn="just" rtl="1"/>
            <a:r>
              <a:rPr lang="ar-DZ" b="1" dirty="0" smtClean="0"/>
              <a:t>تكوين طويل الأمد</a:t>
            </a:r>
            <a:endParaRPr lang="fr-F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chemin horizontal 4"/>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الأول: آليات وخطوات التكوين</a:t>
            </a:r>
            <a:endParaRPr lang="fr-FR" sz="2800" b="1" dirty="0">
              <a:solidFill>
                <a:schemeClr val="tx1"/>
              </a:solidFill>
            </a:endParaRPr>
          </a:p>
        </p:txBody>
      </p:sp>
      <p:sp>
        <p:nvSpPr>
          <p:cNvPr id="6" name="ZoneTexte 5"/>
          <p:cNvSpPr txBox="1"/>
          <p:nvPr/>
        </p:nvSpPr>
        <p:spPr>
          <a:xfrm>
            <a:off x="4214810" y="1714488"/>
            <a:ext cx="3571900" cy="707886"/>
          </a:xfrm>
          <a:prstGeom prst="rect">
            <a:avLst/>
          </a:prstGeom>
          <a:noFill/>
        </p:spPr>
        <p:txBody>
          <a:bodyPr wrap="square" rtlCol="0">
            <a:spAutoFit/>
          </a:bodyPr>
          <a:lstStyle/>
          <a:p>
            <a:pPr algn="r" rtl="1"/>
            <a:r>
              <a:rPr lang="ar-DZ" sz="2000" b="1" dirty="0" smtClean="0"/>
              <a:t>المطلب الثالث: أساليب التكوين</a:t>
            </a:r>
            <a:endParaRPr lang="fr-FR" sz="2000" b="1" dirty="0" smtClean="0"/>
          </a:p>
          <a:p>
            <a:pPr algn="r" rtl="1"/>
            <a:endParaRPr lang="fr-FR" sz="2000" b="1" dirty="0"/>
          </a:p>
        </p:txBody>
      </p:sp>
      <p:sp>
        <p:nvSpPr>
          <p:cNvPr id="7" name="Rectangle à coins arrondis 6"/>
          <p:cNvSpPr/>
          <p:nvPr/>
        </p:nvSpPr>
        <p:spPr>
          <a:xfrm>
            <a:off x="1500166" y="2285992"/>
            <a:ext cx="6286544"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b="1" dirty="0" smtClean="0"/>
              <a:t>الأساليب التكوينية هي تلك الطرق التي يتم استخدمها من أجل إيصال وتوضيح المفاهيم والأفكار والمهارات للمشاركين بالدورات والبرامج التكوينية وفق منهجية عملية سليمة والتي من بينها نجد: </a:t>
            </a:r>
            <a:endParaRPr lang="fr-FR" b="1" dirty="0"/>
          </a:p>
        </p:txBody>
      </p:sp>
      <p:sp>
        <p:nvSpPr>
          <p:cNvPr id="9" name="Flèche vers le bas 8"/>
          <p:cNvSpPr/>
          <p:nvPr/>
        </p:nvSpPr>
        <p:spPr>
          <a:xfrm>
            <a:off x="7429520" y="3143248"/>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6286512" y="3143248"/>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4857752" y="3143248"/>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3071802" y="3143248"/>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1500166" y="3143248"/>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à coins arrondis 14"/>
          <p:cNvSpPr/>
          <p:nvPr/>
        </p:nvSpPr>
        <p:spPr>
          <a:xfrm>
            <a:off x="7143768" y="3929066"/>
            <a:ext cx="114300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المحاضرة </a:t>
            </a:r>
            <a:endParaRPr lang="fr-FR" b="1" dirty="0"/>
          </a:p>
        </p:txBody>
      </p:sp>
      <p:sp>
        <p:nvSpPr>
          <p:cNvPr id="16" name="Rectangle à coins arrondis 15"/>
          <p:cNvSpPr/>
          <p:nvPr/>
        </p:nvSpPr>
        <p:spPr>
          <a:xfrm>
            <a:off x="5786446" y="3929066"/>
            <a:ext cx="114300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المناقشة </a:t>
            </a:r>
            <a:endParaRPr lang="fr-FR" b="1" dirty="0"/>
          </a:p>
        </p:txBody>
      </p:sp>
      <p:sp>
        <p:nvSpPr>
          <p:cNvPr id="17" name="Rectangle à coins arrondis 16"/>
          <p:cNvSpPr/>
          <p:nvPr/>
        </p:nvSpPr>
        <p:spPr>
          <a:xfrm>
            <a:off x="4357686" y="3929066"/>
            <a:ext cx="114300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تمثيل الأدوار </a:t>
            </a:r>
            <a:endParaRPr lang="fr-FR" b="1" dirty="0"/>
          </a:p>
        </p:txBody>
      </p:sp>
      <p:sp>
        <p:nvSpPr>
          <p:cNvPr id="18" name="Rectangle à coins arrondis 17"/>
          <p:cNvSpPr/>
          <p:nvPr/>
        </p:nvSpPr>
        <p:spPr>
          <a:xfrm>
            <a:off x="2643174" y="3929066"/>
            <a:ext cx="1214446"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دراسة الحالات </a:t>
            </a:r>
            <a:endParaRPr lang="fr-FR" b="1" dirty="0"/>
          </a:p>
        </p:txBody>
      </p:sp>
      <p:sp>
        <p:nvSpPr>
          <p:cNvPr id="19" name="Rectangle à coins arrondis 18"/>
          <p:cNvSpPr/>
          <p:nvPr/>
        </p:nvSpPr>
        <p:spPr>
          <a:xfrm>
            <a:off x="642910" y="3929066"/>
            <a:ext cx="1428760"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t>أسلوب المباريات الإدارية </a:t>
            </a:r>
            <a:endParaRPr lang="fr-FR"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chemin horizontal 4"/>
          <p:cNvSpPr/>
          <p:nvPr/>
        </p:nvSpPr>
        <p:spPr>
          <a:xfrm>
            <a:off x="1785918" y="642918"/>
            <a:ext cx="6286544" cy="785818"/>
          </a:xfrm>
          <a:prstGeom prst="horizontalScroll">
            <a:avLst/>
          </a:prstGeom>
          <a:solidFill>
            <a:schemeClr val="tx2">
              <a:lumMod val="60000"/>
              <a:lumOff val="4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smtClean="0">
                <a:solidFill>
                  <a:schemeClr val="tx1"/>
                </a:solidFill>
              </a:rPr>
              <a:t>المبحث الأول: آليات وخطوات التكوين</a:t>
            </a:r>
            <a:endParaRPr lang="fr-FR" sz="2800" b="1" dirty="0">
              <a:solidFill>
                <a:schemeClr val="tx1"/>
              </a:solidFill>
            </a:endParaRPr>
          </a:p>
        </p:txBody>
      </p:sp>
      <p:sp>
        <p:nvSpPr>
          <p:cNvPr id="6" name="Rectangle 5"/>
          <p:cNvSpPr/>
          <p:nvPr/>
        </p:nvSpPr>
        <p:spPr>
          <a:xfrm>
            <a:off x="5212372" y="1714488"/>
            <a:ext cx="2912977" cy="400110"/>
          </a:xfrm>
          <a:prstGeom prst="rect">
            <a:avLst/>
          </a:prstGeom>
        </p:spPr>
        <p:txBody>
          <a:bodyPr wrap="none">
            <a:spAutoFit/>
          </a:bodyPr>
          <a:lstStyle/>
          <a:p>
            <a:pPr algn="r" rtl="1"/>
            <a:r>
              <a:rPr lang="ar-DZ" sz="2000" b="1" dirty="0" smtClean="0"/>
              <a:t>المطلب الرابع: إجراءات التكوين</a:t>
            </a:r>
            <a:endParaRPr lang="fr-FR" sz="2000" b="1" dirty="0"/>
          </a:p>
        </p:txBody>
      </p:sp>
      <p:sp>
        <p:nvSpPr>
          <p:cNvPr id="16" name="ZoneTexte 15"/>
          <p:cNvSpPr txBox="1"/>
          <p:nvPr/>
        </p:nvSpPr>
        <p:spPr>
          <a:xfrm>
            <a:off x="1000100" y="2285992"/>
            <a:ext cx="6929486" cy="369332"/>
          </a:xfrm>
          <a:prstGeom prst="rect">
            <a:avLst/>
          </a:prstGeom>
          <a:noFill/>
        </p:spPr>
        <p:txBody>
          <a:bodyPr wrap="square" rtlCol="0">
            <a:spAutoFit/>
          </a:bodyPr>
          <a:lstStyle/>
          <a:p>
            <a:pPr algn="just" rtl="1"/>
            <a:r>
              <a:rPr lang="ar-DZ" b="1" dirty="0" smtClean="0"/>
              <a:t>يتطلب</a:t>
            </a:r>
            <a:r>
              <a:rPr lang="ar-DZ" dirty="0" smtClean="0"/>
              <a:t> </a:t>
            </a:r>
            <a:r>
              <a:rPr lang="ar-DZ" b="1" dirty="0" smtClean="0"/>
              <a:t>البرنامج الجيد للتكوين إتباع مجموعة من الإجراءات والخطوات وهي: </a:t>
            </a:r>
            <a:endParaRPr lang="fr-FR" dirty="0"/>
          </a:p>
        </p:txBody>
      </p:sp>
      <p:sp>
        <p:nvSpPr>
          <p:cNvPr id="17" name="Flèche droite 16"/>
          <p:cNvSpPr/>
          <p:nvPr/>
        </p:nvSpPr>
        <p:spPr>
          <a:xfrm rot="10800000">
            <a:off x="7572396" y="3643314"/>
            <a:ext cx="571504" cy="3314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droite 17"/>
          <p:cNvSpPr/>
          <p:nvPr/>
        </p:nvSpPr>
        <p:spPr>
          <a:xfrm rot="10800000">
            <a:off x="7572396" y="2928934"/>
            <a:ext cx="571504" cy="3314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droite 18"/>
          <p:cNvSpPr/>
          <p:nvPr/>
        </p:nvSpPr>
        <p:spPr>
          <a:xfrm rot="10800000">
            <a:off x="7572396" y="4357694"/>
            <a:ext cx="571504" cy="3314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rot="10800000">
            <a:off x="7572396" y="5143512"/>
            <a:ext cx="571504" cy="3314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rot="10800000">
            <a:off x="7572396" y="6000768"/>
            <a:ext cx="571504" cy="3314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3000364" y="3000372"/>
            <a:ext cx="4286280" cy="369332"/>
          </a:xfrm>
          <a:prstGeom prst="rect">
            <a:avLst/>
          </a:prstGeom>
          <a:noFill/>
        </p:spPr>
        <p:txBody>
          <a:bodyPr wrap="square" rtlCol="0">
            <a:spAutoFit/>
          </a:bodyPr>
          <a:lstStyle/>
          <a:p>
            <a:pPr algn="just" rtl="1"/>
            <a:r>
              <a:rPr lang="ar-DZ" b="1" dirty="0" smtClean="0"/>
              <a:t>إعداد المكون وتأهيله </a:t>
            </a:r>
            <a:endParaRPr lang="fr-FR" b="1" dirty="0"/>
          </a:p>
        </p:txBody>
      </p:sp>
      <p:sp>
        <p:nvSpPr>
          <p:cNvPr id="23" name="ZoneTexte 22"/>
          <p:cNvSpPr txBox="1"/>
          <p:nvPr/>
        </p:nvSpPr>
        <p:spPr>
          <a:xfrm>
            <a:off x="4143372" y="3786190"/>
            <a:ext cx="3286148" cy="369332"/>
          </a:xfrm>
          <a:prstGeom prst="rect">
            <a:avLst/>
          </a:prstGeom>
          <a:noFill/>
        </p:spPr>
        <p:txBody>
          <a:bodyPr wrap="square" rtlCol="0">
            <a:spAutoFit/>
          </a:bodyPr>
          <a:lstStyle/>
          <a:p>
            <a:pPr algn="just" rtl="1"/>
            <a:r>
              <a:rPr lang="ar-DZ" b="1" dirty="0" smtClean="0"/>
              <a:t>إعداد وتهيئة المتكون </a:t>
            </a:r>
            <a:endParaRPr lang="fr-FR" b="1" dirty="0"/>
          </a:p>
        </p:txBody>
      </p:sp>
      <p:sp>
        <p:nvSpPr>
          <p:cNvPr id="24" name="ZoneTexte 23"/>
          <p:cNvSpPr txBox="1"/>
          <p:nvPr/>
        </p:nvSpPr>
        <p:spPr>
          <a:xfrm>
            <a:off x="3286116" y="4572008"/>
            <a:ext cx="4143404" cy="369332"/>
          </a:xfrm>
          <a:prstGeom prst="rect">
            <a:avLst/>
          </a:prstGeom>
          <a:noFill/>
        </p:spPr>
        <p:txBody>
          <a:bodyPr wrap="square" rtlCol="0">
            <a:spAutoFit/>
          </a:bodyPr>
          <a:lstStyle/>
          <a:p>
            <a:pPr algn="just" rtl="1"/>
            <a:r>
              <a:rPr lang="ar-DZ" b="1" dirty="0" smtClean="0"/>
              <a:t>استعراض أسلوب أدائه </a:t>
            </a:r>
            <a:endParaRPr lang="fr-FR" b="1" dirty="0"/>
          </a:p>
        </p:txBody>
      </p:sp>
      <p:sp>
        <p:nvSpPr>
          <p:cNvPr id="25" name="ZoneTexte 24"/>
          <p:cNvSpPr txBox="1"/>
          <p:nvPr/>
        </p:nvSpPr>
        <p:spPr>
          <a:xfrm>
            <a:off x="3571868" y="5286388"/>
            <a:ext cx="3857652" cy="369332"/>
          </a:xfrm>
          <a:prstGeom prst="rect">
            <a:avLst/>
          </a:prstGeom>
          <a:noFill/>
        </p:spPr>
        <p:txBody>
          <a:bodyPr wrap="square" rtlCol="0">
            <a:spAutoFit/>
          </a:bodyPr>
          <a:lstStyle/>
          <a:p>
            <a:pPr algn="just" rtl="1"/>
            <a:r>
              <a:rPr lang="ar-DZ" b="1" dirty="0" smtClean="0"/>
              <a:t>إعطاء فرصة للممارسة</a:t>
            </a:r>
            <a:endParaRPr lang="fr-FR" b="1" dirty="0"/>
          </a:p>
        </p:txBody>
      </p:sp>
      <p:sp>
        <p:nvSpPr>
          <p:cNvPr id="26" name="ZoneTexte 25"/>
          <p:cNvSpPr txBox="1"/>
          <p:nvPr/>
        </p:nvSpPr>
        <p:spPr>
          <a:xfrm>
            <a:off x="2214546" y="6000768"/>
            <a:ext cx="5072098" cy="369332"/>
          </a:xfrm>
          <a:prstGeom prst="rect">
            <a:avLst/>
          </a:prstGeom>
          <a:noFill/>
        </p:spPr>
        <p:txBody>
          <a:bodyPr wrap="square" rtlCol="0">
            <a:spAutoFit/>
          </a:bodyPr>
          <a:lstStyle/>
          <a:p>
            <a:pPr algn="just" rtl="1"/>
            <a:r>
              <a:rPr lang="ar-DZ" b="1" dirty="0" smtClean="0"/>
              <a:t>المتابعة </a:t>
            </a:r>
            <a:endParaRPr lang="fr-FR"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996</TotalTime>
  <Words>962</Words>
  <Application>Microsoft Office PowerPoint</Application>
  <PresentationFormat>Affichage à l'écran (4:3)</PresentationFormat>
  <Paragraphs>124</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Utilisateur Windows</dc:creator>
  <cp:lastModifiedBy>DELL</cp:lastModifiedBy>
  <cp:revision>64</cp:revision>
  <dcterms:created xsi:type="dcterms:W3CDTF">2021-04-02T09:43:02Z</dcterms:created>
  <dcterms:modified xsi:type="dcterms:W3CDTF">2021-04-03T20:09:19Z</dcterms:modified>
</cp:coreProperties>
</file>