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0" r:id="rId2"/>
    <p:sldId id="335" r:id="rId3"/>
    <p:sldId id="334" r:id="rId4"/>
    <p:sldId id="319" r:id="rId5"/>
    <p:sldId id="316" r:id="rId6"/>
    <p:sldId id="347" r:id="rId7"/>
    <p:sldId id="320" r:id="rId8"/>
    <p:sldId id="348" r:id="rId9"/>
    <p:sldId id="350" r:id="rId10"/>
    <p:sldId id="352" r:id="rId11"/>
    <p:sldId id="351" r:id="rId12"/>
    <p:sldId id="353" r:id="rId13"/>
  </p:sldIdLst>
  <p:sldSz cx="9906000" cy="6858000" type="A4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791B"/>
    <a:srgbClr val="FF3300"/>
    <a:srgbClr val="AB1A25"/>
    <a:srgbClr val="009900"/>
    <a:srgbClr val="3B84AF"/>
    <a:srgbClr val="013E36"/>
    <a:srgbClr val="AD9968"/>
    <a:srgbClr val="00263A"/>
    <a:srgbClr val="70925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4" autoAdjust="0"/>
  </p:normalViewPr>
  <p:slideViewPr>
    <p:cSldViewPr>
      <p:cViewPr varScale="1">
        <p:scale>
          <a:sx n="62" d="100"/>
          <a:sy n="62" d="100"/>
        </p:scale>
        <p:origin x="1236" y="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B5CE1D-9A7D-4D00-832B-AB80E83F9F84}" type="datetimeFigureOut">
              <a:rPr lang="en-US"/>
              <a:pPr>
                <a:defRPr/>
              </a:pPr>
              <a:t>12/25/2020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C3E2321-BEA1-483A-B63E-43351015782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7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39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541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92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44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099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79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139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0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916305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 algn="ct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D931-4EC8-4CD2-97D6-9D3F541B751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D026-1D84-4E55-B04D-2B54F501D56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aseline="0"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1pPr>
            <a:lvl2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2pPr>
            <a:lvl3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3pPr>
            <a:lvl4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4pPr>
            <a:lvl5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5025242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D710-FEE9-4DD8-AEED-EBF044EACAB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81FE-95EB-43BB-90BC-9DFA564FD6C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EG"/>
              <a:t>العنوان الرئيسي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EG" dirty="0"/>
              <a:t>المحتوى المستوى الأول</a:t>
            </a:r>
            <a:endParaRPr lang="en-US" dirty="0"/>
          </a:p>
          <a:p>
            <a:pPr lvl="1"/>
            <a:r>
              <a:rPr lang="ar-EG" dirty="0"/>
              <a:t>المحتوى المستوى الثاني</a:t>
            </a:r>
            <a:endParaRPr lang="en-US" dirty="0"/>
          </a:p>
          <a:p>
            <a:pPr lvl="2"/>
            <a:r>
              <a:rPr lang="ar-EG" dirty="0"/>
              <a:t>المحتوى المستوى الثالث</a:t>
            </a:r>
            <a:endParaRPr lang="en-US" dirty="0"/>
          </a:p>
          <a:p>
            <a:pPr lvl="3"/>
            <a:r>
              <a:rPr lang="ar-EG" dirty="0"/>
              <a:t>المحتوى المستوى الرابع</a:t>
            </a:r>
            <a:endParaRPr lang="en-US" dirty="0"/>
          </a:p>
          <a:p>
            <a:pPr lvl="4"/>
            <a:r>
              <a:rPr lang="ar-EG" dirty="0"/>
              <a:t>المحتوى المستوى الخامس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9906000" cy="5334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6376988"/>
            <a:ext cx="571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781800" y="6519446"/>
            <a:ext cx="1928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King Faisal University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7050442" y="6290846"/>
            <a:ext cx="1407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جامعة الملك فيصل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4" y="5964270"/>
            <a:ext cx="838200" cy="712470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914400" y="6581001"/>
            <a:ext cx="3116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Deanship of E-Learning and Distance Education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183042" y="6290846"/>
            <a:ext cx="27959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عمادة التعلم</a:t>
            </a:r>
            <a:r>
              <a:rPr lang="ar-SA" sz="1600" b="1" baseline="0" dirty="0">
                <a:solidFill>
                  <a:schemeClr val="bg1"/>
                </a:solidFill>
                <a:latin typeface="+mn-lt"/>
                <a:cs typeface="+mn-cs"/>
              </a:rPr>
              <a:t> الإلكتروني والتعليم عن بعد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64" r:id="rId3"/>
    <p:sldLayoutId id="214748377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r" rtl="1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D9968"/>
          </a:solidFill>
          <a:latin typeface="+mj-lt"/>
          <a:ea typeface="+mj-ea"/>
          <a:cs typeface="Arial" charset="0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13E36"/>
          </a:solidFill>
          <a:latin typeface="+mn-lt"/>
          <a:ea typeface="+mn-ea"/>
          <a:cs typeface="Arial" charset="0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13E36"/>
          </a:solidFill>
          <a:latin typeface="+mn-lt"/>
          <a:ea typeface="+mn-ea"/>
          <a:cs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13E36"/>
          </a:solidFill>
          <a:latin typeface="+mn-lt"/>
          <a:ea typeface="+mn-ea"/>
          <a:cs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>
          <a:xfrm>
            <a:off x="2131572" y="3044865"/>
            <a:ext cx="5642855" cy="1470025"/>
          </a:xfrm>
        </p:spPr>
        <p:txBody>
          <a:bodyPr/>
          <a:lstStyle/>
          <a:p>
            <a:r>
              <a:rPr lang="ar-SA" sz="6000" b="1" dirty="0">
                <a:solidFill>
                  <a:srgbClr val="D9791B"/>
                </a:solidFill>
              </a:rPr>
              <a:t>المعاينة </a:t>
            </a:r>
            <a:r>
              <a:rPr lang="en-US" sz="6000" b="1" dirty="0">
                <a:solidFill>
                  <a:srgbClr val="D9791B"/>
                </a:solidFill>
              </a:rPr>
              <a:t>Sampling</a:t>
            </a:r>
            <a:endParaRPr lang="ar-SA" sz="6000" b="1" dirty="0">
              <a:solidFill>
                <a:srgbClr val="D9791B"/>
              </a:solidFill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2144688" y="2180769"/>
            <a:ext cx="547260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ar-SA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المحاضرة </a:t>
            </a:r>
            <a:r>
              <a:rPr lang="ar-DZ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الحادية</a:t>
            </a:r>
            <a:r>
              <a:rPr lang="ar-SA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عشر</a:t>
            </a:r>
          </a:p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en-US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447160" y="4695372"/>
            <a:ext cx="4139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cs typeface="Akhbar MT" pitchFamily="2" charset="-78"/>
              </a:rPr>
              <a:t>(كتاب</a:t>
            </a:r>
            <a:r>
              <a:rPr lang="ar-DZ" sz="2400" b="1" dirty="0">
                <a:cs typeface="Akhbar MT" pitchFamily="2" charset="-78"/>
              </a:rPr>
              <a:t> أوما سيكاران</a:t>
            </a:r>
            <a:r>
              <a:rPr lang="ar-SA" sz="2400" b="1" dirty="0">
                <a:cs typeface="Akhbar MT" pitchFamily="2" charset="-78"/>
              </a:rPr>
              <a:t> ص 377- 3427)</a:t>
            </a:r>
            <a:endParaRPr lang="ar-S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E8F9EE-5EFA-4FA8-B3D6-98AF5254A707}"/>
              </a:ext>
            </a:extLst>
          </p:cNvPr>
          <p:cNvSpPr/>
          <p:nvPr/>
        </p:nvSpPr>
        <p:spPr>
          <a:xfrm>
            <a:off x="286313" y="5877272"/>
            <a:ext cx="937628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DZ" sz="2000" b="1" dirty="0">
                <a:highlight>
                  <a:srgbClr val="FFFF00"/>
                </a:highlight>
                <a:cs typeface="Akhbar MT" pitchFamily="2" charset="-78"/>
              </a:rPr>
              <a:t>د دبلة فاتح 2020- 2021 موجهة لطلبة الماستر 2 ادارة موارد بشرية، مقاولاتية وادارة استراتيجية للمنظمات</a:t>
            </a:r>
            <a:endParaRPr lang="en-GB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23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257932" y="1445156"/>
            <a:ext cx="504056" cy="64218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Rounded Rectangle 8"/>
          <p:cNvSpPr/>
          <p:nvPr/>
        </p:nvSpPr>
        <p:spPr>
          <a:xfrm>
            <a:off x="7236993" y="1449527"/>
            <a:ext cx="2118485" cy="5791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ar-SA" sz="3600" b="1" dirty="0">
                <a:solidFill>
                  <a:schemeClr val="tx1"/>
                </a:solidFill>
              </a:rPr>
              <a:t>مثال :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368" y="2250304"/>
            <a:ext cx="8928992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/>
              <a:t>دراستنا لعينة عشوائية بسيطة لـ 50 عاملا من مجتمع قدره 300 عامل في ورشة صناعية  أظهرت أن متوسط الإنتاج اليومي للعامل هو 50 وحدة (</a:t>
            </a:r>
            <a:r>
              <a:rPr lang="fr-FR" sz="2000" b="1" dirty="0"/>
              <a:t>X=50</a:t>
            </a:r>
            <a:r>
              <a:rPr lang="ar-SA" sz="2000" b="1" dirty="0"/>
              <a:t>)، ولدينا إحصائية تقول أن الوسط الحقيقي للإنتاج (</a:t>
            </a:r>
            <a:r>
              <a:rPr lang="fr-FR" sz="2000" b="1" dirty="0"/>
              <a:t>U</a:t>
            </a:r>
            <a:r>
              <a:rPr lang="ar-SA" sz="2000" b="1" dirty="0"/>
              <a:t>) في هذا المصنع يقع بين 40 و60 وحدة.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ar-SA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>
                <a:solidFill>
                  <a:srgbClr val="C00000"/>
                </a:solidFill>
              </a:rPr>
              <a:t>اذا تقديرنا لمدى ما نتوقع أن يوجد فيه المتوسط  الحقيقي لإنتاج المجتمع هو (</a:t>
            </a:r>
            <a:r>
              <a:rPr lang="fr-FR" sz="2000" b="1" dirty="0">
                <a:solidFill>
                  <a:srgbClr val="C00000"/>
                </a:solidFill>
              </a:rPr>
              <a:t>U=50  + 10</a:t>
            </a:r>
            <a:r>
              <a:rPr lang="ar-SA" sz="2000" b="1" dirty="0">
                <a:solidFill>
                  <a:srgbClr val="C00000"/>
                </a:solidFill>
              </a:rPr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>
                <a:solidFill>
                  <a:srgbClr val="C00000"/>
                </a:solidFill>
              </a:rPr>
              <a:t>كلما ضاق التقدير اقتربنا من الدقة والعكس صحيح</a:t>
            </a:r>
            <a:endParaRPr lang="ar-SA" sz="20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9960" y="4509120"/>
            <a:ext cx="89289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/>
              <a:t>كلما صغر التباين بين خصائص العينة وخصائص المجتمع كلما كان المتوسط الحسابي للعينة قريب من متوسط المجتمع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/>
              <a:t>يسمى هذا التباين بالخطأ المعياري </a:t>
            </a:r>
            <a:r>
              <a:rPr lang="fr-FR" sz="2000" b="1" dirty="0"/>
              <a:t>S X</a:t>
            </a:r>
            <a:r>
              <a:rPr lang="ar-SA" sz="2000" b="1" dirty="0"/>
              <a:t> (حيث تشير </a:t>
            </a:r>
            <a:r>
              <a:rPr lang="fr-FR" sz="2000" b="1" dirty="0"/>
              <a:t>S</a:t>
            </a:r>
            <a:r>
              <a:rPr lang="ar-SA" sz="2000" b="1" dirty="0"/>
              <a:t> الى الانحراف المعياري)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000" b="1" dirty="0"/>
              <a:t>كلما كان الخطأ المعياري صغيرا أي حجم التباين في المجتمع صغير كلما كان حجم العينة صغيرا والعكس أي كلما كان حجم التباين في المجتمع كبير كلما احتجنا لعينة أكبر.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072680" y="3789040"/>
            <a:ext cx="21602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961112" y="51571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98370" y="451197"/>
            <a:ext cx="901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rgbClr val="0070C0"/>
                </a:solidFill>
              </a:rPr>
              <a:t> .تقدير متوسط المجتمع بدقة قد لا يكون ممكنا الا أن معرفة المدى الذي يقع فيه قد يكون متاحا.</a:t>
            </a:r>
          </a:p>
        </p:txBody>
      </p:sp>
    </p:spTree>
    <p:extLst>
      <p:ext uri="{BB962C8B-B14F-4D97-AF65-F5344CB8AC3E}">
        <p14:creationId xmlns:p14="http://schemas.microsoft.com/office/powerpoint/2010/main" val="283423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3" grpId="0" animBg="1"/>
      <p:bldP spid="5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53200" y="620688"/>
            <a:ext cx="2118485" cy="64807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ar-SA" sz="3600" b="1" dirty="0">
                <a:solidFill>
                  <a:schemeClr val="tx1"/>
                </a:solidFill>
              </a:rPr>
              <a:t>الثقة: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0472" y="1772816"/>
            <a:ext cx="9303733" cy="35283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dirty="0">
                <a:solidFill>
                  <a:schemeClr val="tx1"/>
                </a:solidFill>
              </a:rPr>
              <a:t>في المثال السابق المتعلق بمعدل الإنتاج في المصنع، نلاحظ أن تقديرنا للمتوسط الحقيقي للإنتاج سيكون أكثر دقة حينما نتوقع أن يقع  بين 45 و 55 وحدة بالمقارنة بتوقعنا الأساسي وهو  (</a:t>
            </a:r>
            <a:r>
              <a:rPr lang="fr-FR" sz="2000" b="1" dirty="0">
                <a:solidFill>
                  <a:srgbClr val="C00000"/>
                </a:solidFill>
              </a:rPr>
              <a:t>U=50  + 10</a:t>
            </a:r>
            <a:r>
              <a:rPr lang="ar-SA" sz="20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ar-SA" sz="2000" dirty="0">
                <a:solidFill>
                  <a:schemeClr val="tx1"/>
                </a:solidFill>
              </a:rPr>
              <a:t>     ولكننا سنكون أكثر ثقة في تقديرنا الأساسي أكثر من تقدير (</a:t>
            </a:r>
            <a:r>
              <a:rPr lang="fr-FR" sz="2000" b="1" dirty="0">
                <a:solidFill>
                  <a:srgbClr val="C00000"/>
                </a:solidFill>
              </a:rPr>
              <a:t>U=50  + 5</a:t>
            </a:r>
            <a:r>
              <a:rPr lang="ar-SA" sz="2000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ar-SA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dirty="0">
                <a:solidFill>
                  <a:schemeClr val="tx1"/>
                </a:solidFill>
              </a:rPr>
              <a:t>تشير الثقة الى أن تقديرنا سوف يكون حقيقة بالنسبة لمجتمع معين.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ar-SA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dirty="0">
                <a:solidFill>
                  <a:schemeClr val="tx1"/>
                </a:solidFill>
              </a:rPr>
              <a:t>يتراوح مستوى الثقة  بين صفر و 100% غير أننا في العلوم الإدارية نتفق على قبول مستوى ثقة قدره 95% (يشار له بالرمز </a:t>
            </a:r>
            <a:r>
              <a:rPr lang="fr-FR" sz="2000" dirty="0">
                <a:solidFill>
                  <a:schemeClr val="tx1"/>
                </a:solidFill>
              </a:rPr>
              <a:t>P≤ 05</a:t>
            </a:r>
            <a:r>
              <a:rPr lang="ar-SA" sz="2000" dirty="0">
                <a:solidFill>
                  <a:schemeClr val="tx1"/>
                </a:solidFill>
              </a:rPr>
              <a:t>) يعني ذلك أن تقديرنا لمعلمات المجتمع سوف يكون صحيحا 95 مرة من كل 100 مرة تجربة و أن تقديرنا يعكس خصائص المجتمع الحقيقية.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784648" y="2780928"/>
            <a:ext cx="14401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72880" y="3068960"/>
            <a:ext cx="14401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57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0472" y="1772816"/>
            <a:ext cx="9303733" cy="201622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chemeClr val="tx1"/>
                </a:solidFill>
              </a:rPr>
              <a:t>لا العينة الصغيرة و لا العينة الضخمة هي الجيدة والمطلوبة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chemeClr val="tx1"/>
                </a:solidFill>
              </a:rPr>
              <a:t>مراعاة درجة الثقة المطلوبة من البحث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chemeClr val="tx1"/>
                </a:solidFill>
              </a:rPr>
              <a:t>........................... </a:t>
            </a:r>
          </a:p>
        </p:txBody>
      </p:sp>
      <p:sp>
        <p:nvSpPr>
          <p:cNvPr id="2" name="Rectangle 1"/>
          <p:cNvSpPr/>
          <p:nvPr/>
        </p:nvSpPr>
        <p:spPr>
          <a:xfrm>
            <a:off x="2998026" y="764704"/>
            <a:ext cx="4160113" cy="52322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800" b="1" dirty="0"/>
              <a:t>إرشادات عند اختيار حجم العينة</a:t>
            </a:r>
          </a:p>
        </p:txBody>
      </p:sp>
    </p:spTree>
    <p:extLst>
      <p:ext uri="{BB962C8B-B14F-4D97-AF65-F5344CB8AC3E}">
        <p14:creationId xmlns:p14="http://schemas.microsoft.com/office/powerpoint/2010/main" val="409799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4000" b="1" dirty="0">
                <a:solidFill>
                  <a:srgbClr val="013E36"/>
                </a:solidFill>
              </a:rPr>
              <a:t>محاور و أهداف المحاضرة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480661" y="3068960"/>
            <a:ext cx="3884458" cy="2153624"/>
          </a:xfrm>
          <a:prstGeom prst="rect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المجتمع و العنصر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أسباب المعاينة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تمثيل العينة للمجتمع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أنواع المعاينة (الاحتمالية وغير الاحتمالية)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حجم و كفاءة العينة</a:t>
            </a:r>
            <a:endParaRPr lang="en-US" sz="2400" b="1" spc="-150" dirty="0">
              <a:solidFill>
                <a:srgbClr val="013E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249144" y="1693032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AB1A25"/>
                </a:solidFill>
              </a:rPr>
              <a:t>محاور المحاضرة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3" name="Diagonal Stripe 12"/>
          <p:cNvSpPr/>
          <p:nvPr/>
        </p:nvSpPr>
        <p:spPr>
          <a:xfrm rot="21438118">
            <a:off x="5022709" y="2491643"/>
            <a:ext cx="166103" cy="3503570"/>
          </a:xfrm>
          <a:prstGeom prst="diagStri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376008" y="2107664"/>
            <a:ext cx="638536" cy="972307"/>
          </a:xfrm>
          <a:prstGeom prst="rightArrow">
            <a:avLst/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521376" y="1628800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3B84AF"/>
                </a:solidFill>
              </a:rPr>
              <a:t>أهداف المحاضرة</a:t>
            </a:r>
            <a:endParaRPr lang="en-US" sz="2800" b="1" dirty="0">
              <a:solidFill>
                <a:srgbClr val="3B84AF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498831" y="3068960"/>
            <a:ext cx="4167328" cy="21720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تعريف عملية المعاينة والعينة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توضيح أسباب استخدام العينات لاختبار الفروض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مناقشة مفهوم الدقة و الثقة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spc="-150" dirty="0">
                <a:solidFill>
                  <a:srgbClr val="013E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تحديد حجم العينة المناسب</a:t>
            </a:r>
          </a:p>
          <a:p>
            <a:pPr marL="342900" indent="-342900" algn="just">
              <a:buFont typeface="+mj-lt"/>
              <a:buAutoNum type="arabicPeriod"/>
            </a:pPr>
            <a:endParaRPr lang="en-US" sz="1800" b="1" dirty="0">
              <a:solidFill>
                <a:srgbClr val="013E36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2383581" y="2091206"/>
            <a:ext cx="638536" cy="97230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13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2324100" y="6149975"/>
            <a:ext cx="527050" cy="3365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2954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85817" indent="-263776" algn="r">
              <a:spcBef>
                <a:spcPct val="20000"/>
              </a:spcBef>
              <a:buFont typeface="Arial" panose="020B0604020202020204" pitchFamily="34" charset="0"/>
              <a:buChar char="–"/>
              <a:defRPr sz="258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55103" indent="-211021" algn="r">
              <a:spcBef>
                <a:spcPct val="20000"/>
              </a:spcBef>
              <a:buFont typeface="Arial" panose="020B0604020202020204" pitchFamily="34" charset="0"/>
              <a:buChar char="•"/>
              <a:defRPr sz="221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77145" indent="-211021" algn="r">
              <a:spcBef>
                <a:spcPct val="20000"/>
              </a:spcBef>
              <a:buFont typeface="Arial" panose="020B0604020202020204" pitchFamily="34" charset="0"/>
              <a:buChar char="–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899186" indent="-211021" algn="r">
              <a:spcBef>
                <a:spcPct val="20000"/>
              </a:spcBef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21227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743269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165310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587351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1CA375F7-40A8-4967-814C-B8ADDFED29A8}" type="slidenum">
              <a:rPr lang="ar-SA" altLang="en-US" sz="1108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en-US" sz="1108">
              <a:solidFill>
                <a:schemeClr val="bg1"/>
              </a:solidFill>
            </a:endParaRPr>
          </a:p>
        </p:txBody>
      </p:sp>
      <p:sp>
        <p:nvSpPr>
          <p:cNvPr id="18435" name="مربع نص 5"/>
          <p:cNvSpPr txBox="1">
            <a:spLocks noChangeArrowheads="1"/>
          </p:cNvSpPr>
          <p:nvPr/>
        </p:nvSpPr>
        <p:spPr bwMode="auto">
          <a:xfrm>
            <a:off x="16685" y="1858349"/>
            <a:ext cx="8695752" cy="4616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جمع المعلومات والبيانات مفيد جدا ولكن يجب أن يكون من  المصدر الصحيح</a:t>
            </a:r>
            <a:endParaRPr lang="ar-SA" altLang="en-US" sz="2400" dirty="0">
              <a:solidFill>
                <a:srgbClr val="002060"/>
              </a:solidFill>
              <a:latin typeface="Arial" panose="020B060402020202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09587" y="624622"/>
            <a:ext cx="8915400" cy="11430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ar-SA" sz="4000" b="1" dirty="0">
                <a:solidFill>
                  <a:srgbClr val="013E36"/>
                </a:solidFill>
              </a:rPr>
              <a:t>مقدمة :</a:t>
            </a:r>
            <a:br>
              <a:rPr lang="ar-SA" altLang="en-US" sz="4000" b="1" dirty="0">
                <a:ln w="0"/>
                <a:solidFill>
                  <a:srgbClr val="013E3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abic Transparent" panose="020B0604020202020204" pitchFamily="34" charset="0"/>
              </a:rPr>
            </a:br>
            <a:r>
              <a:rPr lang="ar-SA" sz="4000" b="1" dirty="0">
                <a:solidFill>
                  <a:srgbClr val="013E36"/>
                </a:solidFill>
              </a:rPr>
              <a:t> 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5400000">
            <a:off x="8767762" y="1678745"/>
            <a:ext cx="777875" cy="536575"/>
          </a:xfrm>
          <a:prstGeom prst="rightArrow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rgbClr val="00B050"/>
              </a:solidFill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</p:spPr>
        <p:txBody>
          <a:bodyPr/>
          <a:lstStyle/>
          <a:p>
            <a:pPr>
              <a:defRPr/>
            </a:pPr>
            <a:r>
              <a:rPr lang="ar-SA" dirty="0"/>
              <a:t>3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89303" y="2937247"/>
            <a:ext cx="1583031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b="1" dirty="0"/>
              <a:t>المجتمع:</a:t>
            </a:r>
          </a:p>
        </p:txBody>
      </p:sp>
      <p:sp>
        <p:nvSpPr>
          <p:cNvPr id="9" name="Rectangle 8"/>
          <p:cNvSpPr/>
          <p:nvPr/>
        </p:nvSpPr>
        <p:spPr>
          <a:xfrm>
            <a:off x="7689303" y="3736428"/>
            <a:ext cx="1594864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altLang="en-US" sz="2400" b="1" dirty="0">
                <a:cs typeface="Arabic Transparent" panose="020B0604020202020204" pitchFamily="34" charset="0"/>
              </a:rPr>
              <a:t>العنصر:</a:t>
            </a:r>
            <a:endParaRPr lang="ar-SA" sz="2400" dirty="0"/>
          </a:p>
        </p:txBody>
      </p:sp>
      <p:sp>
        <p:nvSpPr>
          <p:cNvPr id="11" name="Rectangle 10"/>
          <p:cNvSpPr/>
          <p:nvPr/>
        </p:nvSpPr>
        <p:spPr>
          <a:xfrm>
            <a:off x="7257256" y="4323744"/>
            <a:ext cx="2026911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altLang="en-US" sz="2400" b="1" dirty="0">
                <a:cs typeface="Arabic Transparent" panose="020B0604020202020204" pitchFamily="34" charset="0"/>
              </a:rPr>
              <a:t>اطار المجتمع:</a:t>
            </a:r>
            <a:endParaRPr lang="ar-SA" sz="2400" dirty="0"/>
          </a:p>
        </p:txBody>
      </p:sp>
      <p:sp>
        <p:nvSpPr>
          <p:cNvPr id="13" name="Rectangle 12"/>
          <p:cNvSpPr/>
          <p:nvPr/>
        </p:nvSpPr>
        <p:spPr>
          <a:xfrm>
            <a:off x="7123278" y="4993532"/>
            <a:ext cx="2191969" cy="46166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altLang="en-US" sz="2400" b="1" dirty="0">
                <a:cs typeface="Arabic Transparent" panose="020B0604020202020204" pitchFamily="34" charset="0"/>
              </a:rPr>
              <a:t>العينة:</a:t>
            </a:r>
            <a:endParaRPr lang="ar-SA" sz="2400" dirty="0"/>
          </a:p>
        </p:txBody>
      </p:sp>
      <p:sp>
        <p:nvSpPr>
          <p:cNvPr id="14" name="Rectangle 13"/>
          <p:cNvSpPr/>
          <p:nvPr/>
        </p:nvSpPr>
        <p:spPr>
          <a:xfrm>
            <a:off x="6681192" y="5546668"/>
            <a:ext cx="2624017" cy="46166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altLang="en-US" sz="2400" b="1" dirty="0">
                <a:cs typeface="Arabic Transparent" panose="020B0604020202020204" pitchFamily="34" charset="0"/>
              </a:rPr>
              <a:t>وحدة المعاينة:</a:t>
            </a:r>
            <a:endParaRPr lang="ar-SA" sz="2400" dirty="0"/>
          </a:p>
        </p:txBody>
      </p:sp>
      <p:sp>
        <p:nvSpPr>
          <p:cNvPr id="15" name="Rectangle 14"/>
          <p:cNvSpPr/>
          <p:nvPr/>
        </p:nvSpPr>
        <p:spPr>
          <a:xfrm>
            <a:off x="200472" y="2814136"/>
            <a:ext cx="7272808" cy="70788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000" dirty="0"/>
              <a:t>مجموعة كاملة من الناس أو الأحداث أو المنظمات أو الأشياء التي تهتم الدراسة بها (الزبائن، العاملين، شركات منافسة.....)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0472" y="3746721"/>
            <a:ext cx="741780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000" dirty="0"/>
              <a:t>يعبر عن عضو واحد من أعضاء المجتمع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472" y="4227320"/>
            <a:ext cx="6984776" cy="707886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000" dirty="0"/>
              <a:t>عبارة عن سجل أو قائمة تضم كل جميع أفراد المجتمع ومنها تؤخذ العينة (قائمة الرواتب والأجور، سجلات الجامعة ببيانات الطلبة،. 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0472" y="5040882"/>
            <a:ext cx="6769732" cy="40011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000" dirty="0"/>
              <a:t>جزء أو مجموعة فرعية من المجتمع (تحمل خصائصه)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0472" y="5608223"/>
            <a:ext cx="640920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000" dirty="0"/>
              <a:t>يعبر عن عنصر واحد من عناصر العينة</a:t>
            </a:r>
          </a:p>
        </p:txBody>
      </p:sp>
    </p:spTree>
    <p:extLst>
      <p:ext uri="{BB962C8B-B14F-4D97-AF65-F5344CB8AC3E}">
        <p14:creationId xmlns:p14="http://schemas.microsoft.com/office/powerpoint/2010/main" val="40499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2" grpId="0"/>
      <p:bldP spid="20" grpId="0" animBg="1"/>
      <p:bldP spid="2" grpId="0" animBg="1"/>
      <p:bldP spid="9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088904" y="534745"/>
            <a:ext cx="4435152" cy="66416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3600" b="1" dirty="0">
                <a:solidFill>
                  <a:schemeClr val="tx1"/>
                </a:solidFill>
              </a:rPr>
              <a:t>المعاينة : </a:t>
            </a:r>
            <a:r>
              <a:rPr lang="fr-FR" sz="3600" b="1" dirty="0">
                <a:solidFill>
                  <a:schemeClr val="tx1"/>
                </a:solidFill>
              </a:rPr>
              <a:t>Sampling</a:t>
            </a:r>
            <a:endParaRPr lang="ar-SA" sz="36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16496" y="1772816"/>
            <a:ext cx="8959245" cy="936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ar-SA" sz="2400" b="1" dirty="0">
                <a:solidFill>
                  <a:schemeClr val="tx1"/>
                </a:solidFill>
              </a:rPr>
              <a:t>تمثل عملية اختيار عدد كاف من عناصر المجتمع تسمح للباحث بتعميم نتائج دراسته على كل باقي عناصر المجتمع.</a:t>
            </a:r>
          </a:p>
        </p:txBody>
      </p:sp>
      <p:sp>
        <p:nvSpPr>
          <p:cNvPr id="2" name="Down Arrow 1"/>
          <p:cNvSpPr/>
          <p:nvPr/>
        </p:nvSpPr>
        <p:spPr>
          <a:xfrm>
            <a:off x="488504" y="556729"/>
            <a:ext cx="504056" cy="64218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Rectangle 14"/>
          <p:cNvSpPr/>
          <p:nvPr/>
        </p:nvSpPr>
        <p:spPr>
          <a:xfrm>
            <a:off x="6969224" y="3903438"/>
            <a:ext cx="2069232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altLang="en-US" sz="3200" b="1" dirty="0">
                <a:cs typeface="Arabic Transparent" panose="020B0604020202020204" pitchFamily="34" charset="0"/>
              </a:rPr>
              <a:t>العينة</a:t>
            </a:r>
            <a:endParaRPr lang="ar-SA" sz="32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584848" y="4195826"/>
            <a:ext cx="3312368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848544" y="3429000"/>
            <a:ext cx="2520280" cy="15841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المجتمع</a:t>
            </a:r>
            <a:endParaRPr lang="ar-SA" sz="40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69224" y="4790179"/>
            <a:ext cx="2069232" cy="8925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altLang="en-US" sz="3200" b="1" dirty="0">
                <a:cs typeface="Arabic Transparent" panose="020B0604020202020204" pitchFamily="34" charset="0"/>
              </a:rPr>
              <a:t>الإحصاءات </a:t>
            </a:r>
            <a:r>
              <a:rPr lang="ar-SA" altLang="en-US" sz="2000" b="1" dirty="0">
                <a:cs typeface="Arabic Transparent" panose="020B0604020202020204" pitchFamily="34" charset="0"/>
              </a:rPr>
              <a:t>(</a:t>
            </a:r>
            <a:r>
              <a:rPr lang="en-US" altLang="en-US" sz="2000" b="1" dirty="0">
                <a:cs typeface="Arabic Transparent" panose="020B0604020202020204" pitchFamily="34" charset="0"/>
              </a:rPr>
              <a:t>X, S, S2</a:t>
            </a:r>
            <a:r>
              <a:rPr lang="ar-SA" altLang="en-US" sz="2000" b="1" dirty="0">
                <a:cs typeface="Arabic Transparent" panose="020B0604020202020204" pitchFamily="34" charset="0"/>
              </a:rPr>
              <a:t>)</a:t>
            </a:r>
            <a:endParaRPr lang="ar-SA" sz="2000" dirty="0"/>
          </a:p>
        </p:txBody>
      </p:sp>
      <p:sp>
        <p:nvSpPr>
          <p:cNvPr id="21" name="Rectangle 20"/>
          <p:cNvSpPr/>
          <p:nvPr/>
        </p:nvSpPr>
        <p:spPr>
          <a:xfrm>
            <a:off x="1074068" y="5085184"/>
            <a:ext cx="2069232" cy="8925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altLang="en-US" sz="3200" b="1" dirty="0">
                <a:cs typeface="Arabic Transparent" panose="020B0604020202020204" pitchFamily="34" charset="0"/>
              </a:rPr>
              <a:t>المعلمات</a:t>
            </a:r>
          </a:p>
          <a:p>
            <a:pPr algn="ctr"/>
            <a:r>
              <a:rPr lang="ar-SA" altLang="en-US" sz="2000" b="1" dirty="0">
                <a:cs typeface="Arabic Transparent" panose="020B0604020202020204" pitchFamily="34" charset="0"/>
              </a:rPr>
              <a:t>(</a:t>
            </a:r>
            <a:r>
              <a:rPr lang="en-US" altLang="en-US" sz="2000" b="1" dirty="0">
                <a:cs typeface="Arabic Transparent" panose="020B0604020202020204" pitchFamily="34" charset="0"/>
              </a:rPr>
              <a:t>U,</a:t>
            </a:r>
            <a:r>
              <a:rPr lang="el-GR" altLang="en-US" sz="20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ᵟ</a:t>
            </a:r>
            <a:r>
              <a:rPr lang="en-US" altLang="en-US" sz="2000" b="1" dirty="0">
                <a:cs typeface="Arabic Transparent" panose="020B0604020202020204" pitchFamily="34" charset="0"/>
              </a:rPr>
              <a:t>,</a:t>
            </a:r>
            <a:r>
              <a:rPr lang="el-GR" altLang="en-US" sz="20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 ᵟ</a:t>
            </a:r>
            <a:r>
              <a:rPr lang="en-US" altLang="en-US" sz="20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2</a:t>
            </a:r>
            <a:r>
              <a:rPr lang="ar-SA" altLang="en-US" sz="2000" b="1" dirty="0">
                <a:cs typeface="Arabic Transparent" panose="020B0604020202020204" pitchFamily="34" charset="0"/>
              </a:rPr>
              <a:t>)</a:t>
            </a:r>
            <a:endParaRPr lang="ar-SA" sz="2000" dirty="0"/>
          </a:p>
        </p:txBody>
      </p:sp>
      <p:sp>
        <p:nvSpPr>
          <p:cNvPr id="9" name="Arc 8"/>
          <p:cNvSpPr/>
          <p:nvPr/>
        </p:nvSpPr>
        <p:spPr>
          <a:xfrm flipV="1">
            <a:off x="4664968" y="5014580"/>
            <a:ext cx="2679422" cy="970117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Arc 21"/>
          <p:cNvSpPr/>
          <p:nvPr/>
        </p:nvSpPr>
        <p:spPr>
          <a:xfrm rot="10000448">
            <a:off x="2839489" y="4014293"/>
            <a:ext cx="4098182" cy="2002186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Rectangle 10"/>
          <p:cNvSpPr/>
          <p:nvPr/>
        </p:nvSpPr>
        <p:spPr>
          <a:xfrm>
            <a:off x="5060270" y="5666818"/>
            <a:ext cx="774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altLang="en-US" sz="2400" b="1" dirty="0">
                <a:cs typeface="Arabic Transparent" panose="020B0604020202020204" pitchFamily="34" charset="0"/>
              </a:rPr>
              <a:t>تقدير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409998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2" grpId="0" animBg="1"/>
      <p:bldP spid="15" grpId="0" animBg="1"/>
      <p:bldP spid="8" grpId="0" animBg="1"/>
      <p:bldP spid="17" grpId="0" animBg="1"/>
      <p:bldP spid="21" grpId="0" animBg="1"/>
      <p:bldP spid="9" grpId="0" animBg="1"/>
      <p:bldP spid="22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Striped Right Arrow 4"/>
          <p:cNvSpPr/>
          <p:nvPr/>
        </p:nvSpPr>
        <p:spPr>
          <a:xfrm rot="10800000">
            <a:off x="8913440" y="1844824"/>
            <a:ext cx="720080" cy="523220"/>
          </a:xfrm>
          <a:prstGeom prst="stripedRightArrow">
            <a:avLst/>
          </a:prstGeom>
          <a:solidFill>
            <a:srgbClr val="D979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4974456" y="664739"/>
            <a:ext cx="3772366" cy="58477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3200" b="1" dirty="0">
                <a:cs typeface="Arabic Transparent" panose="020B0604020202020204" pitchFamily="34" charset="0"/>
              </a:rPr>
              <a:t>أسباب استخدام المعاينة</a:t>
            </a:r>
            <a:endParaRPr lang="ar-SA" sz="3200" dirty="0"/>
          </a:p>
        </p:txBody>
      </p:sp>
      <p:sp>
        <p:nvSpPr>
          <p:cNvPr id="7" name="Rectangle 6"/>
          <p:cNvSpPr/>
          <p:nvPr/>
        </p:nvSpPr>
        <p:spPr>
          <a:xfrm>
            <a:off x="314731" y="1848107"/>
            <a:ext cx="8411710" cy="707886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2000" b="1" dirty="0">
                <a:cs typeface="Arabic Transparent" panose="020B0604020202020204" pitchFamily="34" charset="0"/>
              </a:rPr>
              <a:t>أفضل البحوث هي التي تتم على كافة أفراد المجتمع لأن النتائج تكون أكثر دقة ومصداقية ولكنها ليست دائما متوفرة </a:t>
            </a:r>
            <a:endParaRPr lang="ar-SA" sz="2000" dirty="0"/>
          </a:p>
        </p:txBody>
      </p:sp>
      <p:sp>
        <p:nvSpPr>
          <p:cNvPr id="8" name="Rectangle 7"/>
          <p:cNvSpPr/>
          <p:nvPr/>
        </p:nvSpPr>
        <p:spPr>
          <a:xfrm>
            <a:off x="314731" y="2704695"/>
            <a:ext cx="841171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2000" b="1" dirty="0">
                <a:cs typeface="Arabic Transparent" panose="020B0604020202020204" pitchFamily="34" charset="0"/>
              </a:rPr>
              <a:t>كبر حجم المجتمع يجعل من الاستحالة اخضاع كافة أفراده للدراسة و بالتالي يتم اللجوء للمعاينة</a:t>
            </a:r>
            <a:endParaRPr lang="ar-SA" sz="2000" dirty="0"/>
          </a:p>
        </p:txBody>
      </p:sp>
      <p:sp>
        <p:nvSpPr>
          <p:cNvPr id="9" name="Rectangle 8"/>
          <p:cNvSpPr/>
          <p:nvPr/>
        </p:nvSpPr>
        <p:spPr>
          <a:xfrm>
            <a:off x="314731" y="3296524"/>
            <a:ext cx="841171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2000" b="1" dirty="0">
                <a:cs typeface="Arabic Transparent" panose="020B0604020202020204" pitchFamily="34" charset="0"/>
              </a:rPr>
              <a:t>عدم توفر القابلية و التسهيلات من مجتمع الدراسة تستلزم المعاينة</a:t>
            </a:r>
            <a:endParaRPr lang="ar-SA" sz="2000" dirty="0"/>
          </a:p>
        </p:txBody>
      </p:sp>
      <p:sp>
        <p:nvSpPr>
          <p:cNvPr id="10" name="Rectangle 9"/>
          <p:cNvSpPr/>
          <p:nvPr/>
        </p:nvSpPr>
        <p:spPr>
          <a:xfrm>
            <a:off x="314731" y="3897633"/>
            <a:ext cx="8411710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2000" b="1" dirty="0">
                <a:cs typeface="Arabic Transparent" panose="020B0604020202020204" pitchFamily="34" charset="0"/>
              </a:rPr>
              <a:t>كبر تكلفة الدراسة والجهد و الوقت المطلوب يستلزم المعاينة</a:t>
            </a:r>
            <a:endParaRPr lang="ar-SA" sz="2000" dirty="0"/>
          </a:p>
        </p:txBody>
      </p:sp>
      <p:sp>
        <p:nvSpPr>
          <p:cNvPr id="12" name="Rectangle 11"/>
          <p:cNvSpPr/>
          <p:nvPr/>
        </p:nvSpPr>
        <p:spPr>
          <a:xfrm>
            <a:off x="314731" y="4803669"/>
            <a:ext cx="8411710" cy="7694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2400" b="1" u="sng" dirty="0">
                <a:cs typeface="Arabic Transparent" panose="020B0604020202020204" pitchFamily="34" charset="0"/>
              </a:rPr>
              <a:t>مثال</a:t>
            </a:r>
            <a:r>
              <a:rPr lang="ar-SA" altLang="en-US" sz="2400" b="1" dirty="0">
                <a:cs typeface="Arabic Transparent" panose="020B0604020202020204" pitchFamily="34" charset="0"/>
              </a:rPr>
              <a:t> </a:t>
            </a:r>
            <a:r>
              <a:rPr lang="ar-SA" altLang="en-US" sz="2000" b="1" dirty="0">
                <a:cs typeface="Arabic Transparent" panose="020B0604020202020204" pitchFamily="34" charset="0"/>
              </a:rPr>
              <a:t>: اذا أردنا معرفة متوسط عمر المصابيح الكهربائية التي تنتجها الشركة، </a:t>
            </a:r>
          </a:p>
          <a:p>
            <a:r>
              <a:rPr lang="ar-SA" sz="2000" b="1" dirty="0">
                <a:cs typeface="Arabic Transparent" panose="020B0604020202020204" pitchFamily="34" charset="0"/>
              </a:rPr>
              <a:t>               هل نجرب واحدا منها حتى يحترق أو تنتهي حياته ؟ أم نجربها كلها؟</a:t>
            </a:r>
          </a:p>
        </p:txBody>
      </p:sp>
      <p:sp>
        <p:nvSpPr>
          <p:cNvPr id="2" name="Rectangle 1"/>
          <p:cNvSpPr/>
          <p:nvPr/>
        </p:nvSpPr>
        <p:spPr>
          <a:xfrm rot="21032159">
            <a:off x="18099" y="576516"/>
            <a:ext cx="5626861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FF0000"/>
                </a:solidFill>
              </a:rPr>
              <a:t>ليس بالضرورة أن نأكل كل قطعة اللحم لنعرف أنها غير ناضجة</a:t>
            </a:r>
          </a:p>
        </p:txBody>
      </p:sp>
    </p:spTree>
    <p:extLst>
      <p:ext uri="{BB962C8B-B14F-4D97-AF65-F5344CB8AC3E}">
        <p14:creationId xmlns:p14="http://schemas.microsoft.com/office/powerpoint/2010/main" val="160150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7" grpId="0" animBg="1"/>
      <p:bldP spid="8" grpId="0" animBg="1"/>
      <p:bldP spid="9" grpId="0" animBg="1"/>
      <p:bldP spid="10" grpId="0" animBg="1"/>
      <p:bldP spid="12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4488" y="1673901"/>
            <a:ext cx="9130468" cy="4001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ما الذي يضمن أن تكون نتائج الدراسة على العينة قابلة للتعميم والتطبيق على كل أفراد العينة؟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24808" y="660095"/>
            <a:ext cx="4177444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3200" b="1" dirty="0">
                <a:cs typeface="Arabic Transparent" panose="020B0604020202020204" pitchFamily="34" charset="0"/>
              </a:rPr>
              <a:t>خاصية تمثيل العينة</a:t>
            </a:r>
            <a:endParaRPr lang="ar-SA" sz="3200" dirty="0"/>
          </a:p>
        </p:txBody>
      </p:sp>
      <p:sp>
        <p:nvSpPr>
          <p:cNvPr id="2" name="Rectangle 1"/>
          <p:cNvSpPr/>
          <p:nvPr/>
        </p:nvSpPr>
        <p:spPr>
          <a:xfrm>
            <a:off x="416496" y="3297274"/>
            <a:ext cx="6693056" cy="36933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يجب أن تكون العينة المختارة تحمل نفس خصائص المجتمع أي ممثله له.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16497" y="3820414"/>
            <a:ext cx="6693056" cy="64633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لذلك يجب أن يتم اختيارها بطريقة عشوائية حتى نضمن نفس  (احتمالية) فرصة الظهور لكل عضو من أعضاء المجتمع.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6497" y="4620553"/>
            <a:ext cx="6681914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مثلا: لقياس مستوى الفهم لدى عينة من الطلاب، هل نختار؟ :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rgbClr val="C00000"/>
                </a:solidFill>
              </a:rPr>
              <a:t>الطلاب الممتازين.......................نتائج متحيزة وغير معبرة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rgbClr val="C00000"/>
                </a:solidFill>
              </a:rPr>
              <a:t>الطلاب الأدنى مستوى..................نتائج متحيزة وغير معبرة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rgbClr val="C00000"/>
                </a:solidFill>
              </a:rPr>
              <a:t>عينة عشوائية...........................نتائج أقرب للواقع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7304573" y="3181740"/>
            <a:ext cx="2167514" cy="1259754"/>
          </a:xfrm>
          <a:prstGeom prst="lef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6496" y="2361459"/>
            <a:ext cx="90713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مثلا: اذا جربنا اعلان عن منتج جديد للشركة على مجموعة من الزبائن وأبدوا اعجابهم ورغبتهم في اقتناء المنتج،</a:t>
            </a:r>
          </a:p>
          <a:p>
            <a:pPr algn="just"/>
            <a:r>
              <a:rPr lang="ar-SA" b="1" dirty="0">
                <a:solidFill>
                  <a:srgbClr val="FF0000"/>
                </a:solidFill>
              </a:rPr>
              <a:t>    فهل يعني هذا أن باقي الزبائن سيكون لديهم نفس رد الفعل؟؟</a:t>
            </a:r>
          </a:p>
        </p:txBody>
      </p:sp>
    </p:spTree>
    <p:extLst>
      <p:ext uri="{BB962C8B-B14F-4D97-AF65-F5344CB8AC3E}">
        <p14:creationId xmlns:p14="http://schemas.microsoft.com/office/powerpoint/2010/main" val="7622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2" grpId="0" animBg="1"/>
      <p:bldP spid="9" grpId="0" animBg="1"/>
      <p:bldP spid="10" grpId="0" animBg="1"/>
      <p:bldP spid="6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36386" y="620688"/>
            <a:ext cx="3241340" cy="523220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استواء التوزيعات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575896" y="4088425"/>
            <a:ext cx="55446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507259" y="2516349"/>
            <a:ext cx="5239" cy="15802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702932" y="2454418"/>
            <a:ext cx="5329645" cy="1454604"/>
          </a:xfrm>
          <a:custGeom>
            <a:avLst/>
            <a:gdLst>
              <a:gd name="connsiteX0" fmla="*/ 5329645 w 5329645"/>
              <a:gd name="connsiteY0" fmla="*/ 1323794 h 1457547"/>
              <a:gd name="connsiteX1" fmla="*/ 4850674 w 5329645"/>
              <a:gd name="connsiteY1" fmla="*/ 1306377 h 1457547"/>
              <a:gd name="connsiteX2" fmla="*/ 2856411 w 5329645"/>
              <a:gd name="connsiteY2" fmla="*/ 91 h 1457547"/>
              <a:gd name="connsiteX3" fmla="*/ 592183 w 5329645"/>
              <a:gd name="connsiteY3" fmla="*/ 1376046 h 1457547"/>
              <a:gd name="connsiteX4" fmla="*/ 0 w 5329645"/>
              <a:gd name="connsiteY4" fmla="*/ 1306377 h 1457547"/>
              <a:gd name="connsiteX5" fmla="*/ 0 w 5329645"/>
              <a:gd name="connsiteY5" fmla="*/ 1306377 h 145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9645" h="1457547">
                <a:moveTo>
                  <a:pt x="5329645" y="1323794"/>
                </a:moveTo>
                <a:cubicBezTo>
                  <a:pt x="5296262" y="1425394"/>
                  <a:pt x="5262880" y="1526994"/>
                  <a:pt x="4850674" y="1306377"/>
                </a:cubicBezTo>
                <a:cubicBezTo>
                  <a:pt x="4438468" y="1085760"/>
                  <a:pt x="3566159" y="-11520"/>
                  <a:pt x="2856411" y="91"/>
                </a:cubicBezTo>
                <a:cubicBezTo>
                  <a:pt x="2146663" y="11702"/>
                  <a:pt x="1068251" y="1158332"/>
                  <a:pt x="592183" y="1376046"/>
                </a:cubicBezTo>
                <a:cubicBezTo>
                  <a:pt x="116115" y="1593760"/>
                  <a:pt x="0" y="1306377"/>
                  <a:pt x="0" y="1306377"/>
                </a:cubicBezTo>
                <a:lnTo>
                  <a:pt x="0" y="1306377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7329264" y="3660317"/>
            <a:ext cx="5239" cy="4281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656856" y="3660317"/>
            <a:ext cx="5239" cy="4281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2-Point Star 36"/>
          <p:cNvSpPr/>
          <p:nvPr/>
        </p:nvSpPr>
        <p:spPr>
          <a:xfrm flipV="1">
            <a:off x="3559019" y="3802363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32-Point Star 41"/>
          <p:cNvSpPr/>
          <p:nvPr/>
        </p:nvSpPr>
        <p:spPr>
          <a:xfrm flipV="1">
            <a:off x="3559019" y="3936038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32-Point Star 42"/>
          <p:cNvSpPr/>
          <p:nvPr/>
        </p:nvSpPr>
        <p:spPr>
          <a:xfrm flipV="1">
            <a:off x="7474189" y="3838367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32-Point Star 43"/>
          <p:cNvSpPr/>
          <p:nvPr/>
        </p:nvSpPr>
        <p:spPr>
          <a:xfrm flipV="1">
            <a:off x="3430952" y="3900304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32-Point Star 44"/>
          <p:cNvSpPr/>
          <p:nvPr/>
        </p:nvSpPr>
        <p:spPr>
          <a:xfrm flipV="1">
            <a:off x="3293294" y="3949356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32-Point Star 45"/>
          <p:cNvSpPr/>
          <p:nvPr/>
        </p:nvSpPr>
        <p:spPr>
          <a:xfrm flipV="1">
            <a:off x="3124428" y="3980415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32-Point Star 46"/>
          <p:cNvSpPr/>
          <p:nvPr/>
        </p:nvSpPr>
        <p:spPr>
          <a:xfrm flipV="1">
            <a:off x="7329264" y="3802363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32-Point Star 47"/>
          <p:cNvSpPr/>
          <p:nvPr/>
        </p:nvSpPr>
        <p:spPr>
          <a:xfrm flipV="1">
            <a:off x="7402181" y="3972042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32-Point Star 48"/>
          <p:cNvSpPr/>
          <p:nvPr/>
        </p:nvSpPr>
        <p:spPr>
          <a:xfrm flipV="1">
            <a:off x="7608769" y="3923645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32-Point Star 49"/>
          <p:cNvSpPr/>
          <p:nvPr/>
        </p:nvSpPr>
        <p:spPr>
          <a:xfrm flipV="1">
            <a:off x="7511661" y="3991043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32-Point Star 50"/>
          <p:cNvSpPr/>
          <p:nvPr/>
        </p:nvSpPr>
        <p:spPr>
          <a:xfrm flipV="1">
            <a:off x="7757575" y="3970031"/>
            <a:ext cx="72008" cy="72008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32-Point Star 51"/>
          <p:cNvSpPr/>
          <p:nvPr/>
        </p:nvSpPr>
        <p:spPr>
          <a:xfrm flipV="1">
            <a:off x="7906381" y="3966657"/>
            <a:ext cx="126196" cy="89736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32-Point Star 52"/>
          <p:cNvSpPr/>
          <p:nvPr/>
        </p:nvSpPr>
        <p:spPr>
          <a:xfrm flipV="1">
            <a:off x="2860576" y="3979423"/>
            <a:ext cx="126196" cy="89736"/>
          </a:xfrm>
          <a:prstGeom prst="star3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5" name="Rectangle 54"/>
          <p:cNvSpPr/>
          <p:nvPr/>
        </p:nvSpPr>
        <p:spPr>
          <a:xfrm>
            <a:off x="7527427" y="4204539"/>
            <a:ext cx="719632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sz="1400" b="1" dirty="0"/>
              <a:t>منخفض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75896" y="4185339"/>
            <a:ext cx="719632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sz="1400" b="1" dirty="0"/>
              <a:t>مرتفع</a:t>
            </a:r>
          </a:p>
        </p:txBody>
      </p:sp>
      <p:sp>
        <p:nvSpPr>
          <p:cNvPr id="57" name="Rectangle 56"/>
          <p:cNvSpPr/>
          <p:nvPr/>
        </p:nvSpPr>
        <p:spPr>
          <a:xfrm rot="5929224">
            <a:off x="5147443" y="4300067"/>
            <a:ext cx="719632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ar-SA" sz="2800" b="1" dirty="0">
              <a:ln>
                <a:solidFill>
                  <a:schemeClr val="bg1"/>
                </a:solidFill>
              </a:ln>
            </a:endParaRPr>
          </a:p>
        </p:txBody>
      </p:sp>
      <p:cxnSp>
        <p:nvCxnSpPr>
          <p:cNvPr id="54" name="Straight Connector 53"/>
          <p:cNvCxnSpPr>
            <a:stCxn id="57" idx="0"/>
            <a:endCxn id="57" idx="0"/>
          </p:cNvCxnSpPr>
          <p:nvPr/>
        </p:nvCxnSpPr>
        <p:spPr>
          <a:xfrm>
            <a:off x="5765775" y="46017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332063" y="4247055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b="1" dirty="0">
                <a:ln>
                  <a:solidFill>
                    <a:schemeClr val="bg1"/>
                  </a:solidFill>
                </a:ln>
              </a:rPr>
              <a:t>X</a:t>
            </a:r>
            <a:endParaRPr lang="ar-SA" sz="2400" b="1" dirty="0">
              <a:ln>
                <a:solidFill>
                  <a:schemeClr val="bg1"/>
                </a:solidFill>
              </a:ln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5385048" y="4300067"/>
            <a:ext cx="356479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836386" y="4871332"/>
            <a:ext cx="324134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0"/>
            <a:r>
              <a:rPr lang="ar-SA" sz="2400" b="1" dirty="0"/>
              <a:t>التوزيع الطبيعي في المجتمع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72939" y="1684426"/>
            <a:ext cx="3023497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 rtl="0"/>
            <a:r>
              <a:rPr lang="ar-SA" sz="2400" b="1" dirty="0"/>
              <a:t>أمثلة: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b="1" dirty="0"/>
              <a:t>أطوال و أوزان الكثير من الناس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ar-SA" b="1" dirty="0"/>
          </a:p>
        </p:txBody>
      </p:sp>
      <p:sp>
        <p:nvSpPr>
          <p:cNvPr id="75" name="Rectangle 74"/>
          <p:cNvSpPr/>
          <p:nvPr/>
        </p:nvSpPr>
        <p:spPr>
          <a:xfrm>
            <a:off x="992561" y="5587773"/>
            <a:ext cx="7547576" cy="46166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rtl="0"/>
            <a:r>
              <a:rPr lang="ar-SA" sz="2400" b="1" dirty="0"/>
              <a:t>أهم مسألتين في اختيار العينة الممثلة هما : حجم العينة وطريقة السحب </a:t>
            </a:r>
          </a:p>
        </p:txBody>
      </p:sp>
    </p:spTree>
    <p:extLst>
      <p:ext uri="{BB962C8B-B14F-4D97-AF65-F5344CB8AC3E}">
        <p14:creationId xmlns:p14="http://schemas.microsoft.com/office/powerpoint/2010/main" val="97717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 animBg="1"/>
      <p:bldP spid="37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  <p:bldP spid="60" grpId="0"/>
      <p:bldP spid="73" grpId="0" animBg="1"/>
      <p:bldP spid="74" grpId="0" animBg="1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38535" y="1988840"/>
            <a:ext cx="4133971" cy="461665"/>
          </a:xfrm>
          <a:prstGeom prst="rect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13E36"/>
                </a:solidFill>
              </a:rPr>
              <a:t>المعاينة الاحتمالية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36776" y="620688"/>
            <a:ext cx="4140950" cy="46166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ar-SA" sz="2400" b="1" dirty="0"/>
              <a:t>أنواع المعاينات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488" y="1988839"/>
            <a:ext cx="4010506" cy="461665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13E36"/>
                </a:solidFill>
              </a:rPr>
              <a:t>المعاينة غير الاحتمالية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02" y="2564904"/>
            <a:ext cx="42450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بحيث يكون لكل عنصر من عناصر المجتمع فرصة</a:t>
            </a:r>
          </a:p>
          <a:p>
            <a:r>
              <a:rPr lang="ar-SA" b="1" dirty="0">
                <a:solidFill>
                  <a:srgbClr val="013E36"/>
                </a:solidFill>
              </a:rPr>
              <a:t> أو احتمال معروف لاختياره كوحدة من وحدات الدراسة</a:t>
            </a:r>
            <a:endParaRPr lang="ar-S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028376" y="1988839"/>
            <a:ext cx="0" cy="4176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8815" y="2672626"/>
            <a:ext cx="468429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ar-SA" sz="1600" b="1" dirty="0">
                <a:solidFill>
                  <a:srgbClr val="C00000"/>
                </a:solidFill>
              </a:rPr>
              <a:t>لا توجد فرصة معروفة لكل عنصر من عناصر المجتمع</a:t>
            </a:r>
          </a:p>
          <a:p>
            <a:r>
              <a:rPr lang="ar-SA" sz="1600" b="1" dirty="0">
                <a:solidFill>
                  <a:srgbClr val="C00000"/>
                </a:solidFill>
              </a:rPr>
              <a:t>      لاختياره كوحدة من وحدات الدراسة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ar-SA" sz="1600" b="1" dirty="0">
                <a:solidFill>
                  <a:srgbClr val="C00000"/>
                </a:solidFill>
              </a:rPr>
              <a:t>قابلية التعميم تكون معدومة وقد لا تكون مطلبا للدراسة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ar-SA" sz="1600" b="1" dirty="0">
                <a:solidFill>
                  <a:srgbClr val="C00000"/>
                </a:solidFill>
              </a:rPr>
              <a:t>أحيانا تكون المعاينة غير الاحتمالية هي المتاحة فقط أمام الباحث</a:t>
            </a:r>
            <a:endParaRPr lang="ar-SA" sz="1600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26207" y="3852595"/>
            <a:ext cx="2907338" cy="4001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000" b="1" dirty="0">
                <a:solidFill>
                  <a:srgbClr val="013E36"/>
                </a:solidFill>
              </a:rPr>
              <a:t>المعاينة العشوائية البسيطة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26207" y="4293676"/>
            <a:ext cx="2907338" cy="4001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000" b="1" dirty="0">
                <a:solidFill>
                  <a:srgbClr val="013E36"/>
                </a:solidFill>
              </a:rPr>
              <a:t>المعاينة العشوائية المقيدة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15756" y="4766555"/>
            <a:ext cx="2907338" cy="4001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000" b="1" dirty="0">
                <a:solidFill>
                  <a:srgbClr val="013E36"/>
                </a:solidFill>
              </a:rPr>
              <a:t>المعاينة العشوائية المنتظمة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37751" y="3483263"/>
            <a:ext cx="133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u="sng" dirty="0">
                <a:solidFill>
                  <a:srgbClr val="FF0000"/>
                </a:solidFill>
              </a:rPr>
              <a:t>من أنواعها : </a:t>
            </a:r>
          </a:p>
        </p:txBody>
      </p:sp>
      <p:sp>
        <p:nvSpPr>
          <p:cNvPr id="15" name="Bent Arrow 14"/>
          <p:cNvSpPr/>
          <p:nvPr/>
        </p:nvSpPr>
        <p:spPr>
          <a:xfrm rot="10800000">
            <a:off x="8451622" y="3933883"/>
            <a:ext cx="791713" cy="864096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6753200" y="1193151"/>
            <a:ext cx="432048" cy="720079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Down Arrow 16"/>
          <p:cNvSpPr/>
          <p:nvPr/>
        </p:nvSpPr>
        <p:spPr>
          <a:xfrm>
            <a:off x="3008784" y="1217559"/>
            <a:ext cx="432048" cy="72007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Rectangle 17"/>
          <p:cNvSpPr/>
          <p:nvPr/>
        </p:nvSpPr>
        <p:spPr>
          <a:xfrm>
            <a:off x="282931" y="4234369"/>
            <a:ext cx="2907338" cy="4001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000" b="1" dirty="0">
                <a:solidFill>
                  <a:srgbClr val="0070C0"/>
                </a:solidFill>
              </a:rPr>
              <a:t>المعاينة الميسرة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931" y="4675450"/>
            <a:ext cx="2907338" cy="4001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ar-SA" sz="2000" b="1" dirty="0">
                <a:solidFill>
                  <a:srgbClr val="0070C0"/>
                </a:solidFill>
              </a:rPr>
              <a:t>المعاينة الهادفة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94475" y="3865037"/>
            <a:ext cx="133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u="sng" dirty="0">
                <a:solidFill>
                  <a:srgbClr val="0070C0"/>
                </a:solidFill>
              </a:rPr>
              <a:t>من أنواعها : </a:t>
            </a:r>
          </a:p>
        </p:txBody>
      </p:sp>
      <p:sp>
        <p:nvSpPr>
          <p:cNvPr id="23" name="Bent Arrow 22"/>
          <p:cNvSpPr/>
          <p:nvPr/>
        </p:nvSpPr>
        <p:spPr>
          <a:xfrm rot="10800000">
            <a:off x="3508346" y="4315657"/>
            <a:ext cx="791713" cy="864096"/>
          </a:xfrm>
          <a:prstGeom prst="ben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6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 animBg="1"/>
      <p:bldP spid="3" grpId="0"/>
      <p:bldP spid="9" grpId="0"/>
      <p:bldP spid="10" grpId="0" animBg="1"/>
      <p:bldP spid="11" grpId="0" animBg="1"/>
      <p:bldP spid="12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2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16696" y="556729"/>
            <a:ext cx="5371504" cy="66416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altLang="en-US" sz="3200" b="1" dirty="0">
                <a:solidFill>
                  <a:schemeClr val="tx1"/>
                </a:solidFill>
                <a:cs typeface="Arabic Transparent" panose="020B0604020202020204" pitchFamily="34" charset="0"/>
              </a:rPr>
              <a:t>الدقة والثقة في تحديد حجم العينة</a:t>
            </a:r>
            <a:endParaRPr lang="ar-SA" sz="3200" dirty="0">
              <a:solidFill>
                <a:schemeClr val="tx1"/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488504" y="556729"/>
            <a:ext cx="504056" cy="64218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Rounded Rectangle 7"/>
          <p:cNvSpPr/>
          <p:nvPr/>
        </p:nvSpPr>
        <p:spPr>
          <a:xfrm>
            <a:off x="422825" y="1628800"/>
            <a:ext cx="8959245" cy="16561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dirty="0">
                <a:solidFill>
                  <a:srgbClr val="C00000"/>
                </a:solidFill>
              </a:rPr>
              <a:t>اذا اخترنا 50 زبون من مجتمع قدره 500 زبون باستخدام المعاينة العشوائية البسيطة لتجريب اعلان حول أحد منتجات الشركة، فهل نستطيع أن نعمم بدرجة عالية من الثقة نتائج دراستنا </a:t>
            </a:r>
            <a:r>
              <a:rPr lang="ar-SA" sz="2000" dirty="0" err="1">
                <a:solidFill>
                  <a:srgbClr val="C00000"/>
                </a:solidFill>
              </a:rPr>
              <a:t>لل</a:t>
            </a:r>
            <a:r>
              <a:rPr lang="ar-SA" sz="2000" dirty="0">
                <a:solidFill>
                  <a:srgbClr val="C00000"/>
                </a:solidFill>
              </a:rPr>
              <a:t>ـ 50 على كل المجتمع؟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ar-SA" sz="2000" dirty="0">
              <a:solidFill>
                <a:srgbClr val="C0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dirty="0">
                <a:solidFill>
                  <a:srgbClr val="C00000"/>
                </a:solidFill>
              </a:rPr>
              <a:t> ما هو حجم العينة الأمثل الذي يسمح للباحث بتمثيل المجتمع و بالتالي تعميم نتائج الدراسة ؟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13240" y="3714870"/>
            <a:ext cx="2118485" cy="6480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ar-SA" sz="3600" b="1" dirty="0">
                <a:solidFill>
                  <a:schemeClr val="tx1"/>
                </a:solidFill>
              </a:rPr>
              <a:t>الدقة: </a:t>
            </a:r>
          </a:p>
        </p:txBody>
      </p:sp>
      <p:sp>
        <p:nvSpPr>
          <p:cNvPr id="3" name="Rectangle 2"/>
          <p:cNvSpPr/>
          <p:nvPr/>
        </p:nvSpPr>
        <p:spPr>
          <a:xfrm>
            <a:off x="-303584" y="3692886"/>
            <a:ext cx="72664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ar-SA" sz="2400" b="1" dirty="0"/>
              <a:t>تعبر الدقة عن قرب تقديراتنا </a:t>
            </a:r>
            <a:r>
              <a:rPr lang="ar-SA" altLang="en-US" sz="2400" b="1" dirty="0">
                <a:cs typeface="Arabic Transparent" panose="020B0604020202020204" pitchFamily="34" charset="0"/>
              </a:rPr>
              <a:t>(</a:t>
            </a:r>
            <a:r>
              <a:rPr lang="en-US" altLang="en-US" sz="2400" b="1" dirty="0">
                <a:cs typeface="Arabic Transparent" panose="020B0604020202020204" pitchFamily="34" charset="0"/>
              </a:rPr>
              <a:t>(X, S, S2</a:t>
            </a:r>
            <a:r>
              <a:rPr lang="ar-SA" sz="2400" b="1" dirty="0"/>
              <a:t> لخصائص المجتمع</a:t>
            </a:r>
          </a:p>
          <a:p>
            <a:pPr algn="just"/>
            <a:r>
              <a:rPr lang="ar-SA" sz="2400" b="1" dirty="0"/>
              <a:t>     من معلماته الحقيقية </a:t>
            </a:r>
            <a:r>
              <a:rPr lang="ar-SA" altLang="en-US" sz="2400" b="1" dirty="0">
                <a:cs typeface="Arabic Transparent" panose="020B0604020202020204" pitchFamily="34" charset="0"/>
              </a:rPr>
              <a:t>(</a:t>
            </a:r>
            <a:r>
              <a:rPr lang="en-US" altLang="en-US" sz="2400" b="1" dirty="0">
                <a:cs typeface="Arabic Transparent" panose="020B0604020202020204" pitchFamily="34" charset="0"/>
              </a:rPr>
              <a:t>U,</a:t>
            </a:r>
            <a:r>
              <a:rPr lang="el-GR" altLang="en-US" sz="24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ᵟ</a:t>
            </a:r>
            <a:r>
              <a:rPr lang="en-US" altLang="en-US" sz="2400" b="1" dirty="0">
                <a:cs typeface="Arabic Transparent" panose="020B0604020202020204" pitchFamily="34" charset="0"/>
              </a:rPr>
              <a:t>,</a:t>
            </a:r>
            <a:r>
              <a:rPr lang="el-GR" altLang="en-US" sz="24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 ᵟ</a:t>
            </a:r>
            <a:r>
              <a:rPr lang="en-US" altLang="en-US" sz="2400" b="1" dirty="0">
                <a:latin typeface="Calibri" panose="020F0502020204030204" pitchFamily="34" charset="0"/>
                <a:cs typeface="Arabic Transparent" panose="020B0604020202020204" pitchFamily="34" charset="0"/>
              </a:rPr>
              <a:t>2</a:t>
            </a:r>
            <a:r>
              <a:rPr lang="ar-SA" altLang="en-US" sz="2400" b="1" dirty="0">
                <a:cs typeface="Arabic Transparent" panose="020B0604020202020204" pitchFamily="34" charset="0"/>
              </a:rPr>
              <a:t>) مع  السماح بهامش خطأ محدود</a:t>
            </a:r>
            <a:endParaRPr lang="ar-SA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648635" y="5761838"/>
            <a:ext cx="95641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646899" y="4797152"/>
            <a:ext cx="919337" cy="876174"/>
          </a:xfrm>
          <a:custGeom>
            <a:avLst/>
            <a:gdLst>
              <a:gd name="connsiteX0" fmla="*/ 5329645 w 5329645"/>
              <a:gd name="connsiteY0" fmla="*/ 1323794 h 1457547"/>
              <a:gd name="connsiteX1" fmla="*/ 4850674 w 5329645"/>
              <a:gd name="connsiteY1" fmla="*/ 1306377 h 1457547"/>
              <a:gd name="connsiteX2" fmla="*/ 2856411 w 5329645"/>
              <a:gd name="connsiteY2" fmla="*/ 91 h 1457547"/>
              <a:gd name="connsiteX3" fmla="*/ 592183 w 5329645"/>
              <a:gd name="connsiteY3" fmla="*/ 1376046 h 1457547"/>
              <a:gd name="connsiteX4" fmla="*/ 0 w 5329645"/>
              <a:gd name="connsiteY4" fmla="*/ 1306377 h 1457547"/>
              <a:gd name="connsiteX5" fmla="*/ 0 w 5329645"/>
              <a:gd name="connsiteY5" fmla="*/ 1306377 h 145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9645" h="1457547">
                <a:moveTo>
                  <a:pt x="5329645" y="1323794"/>
                </a:moveTo>
                <a:cubicBezTo>
                  <a:pt x="5296262" y="1425394"/>
                  <a:pt x="5262880" y="1526994"/>
                  <a:pt x="4850674" y="1306377"/>
                </a:cubicBezTo>
                <a:cubicBezTo>
                  <a:pt x="4438468" y="1085760"/>
                  <a:pt x="3566159" y="-11520"/>
                  <a:pt x="2856411" y="91"/>
                </a:cubicBezTo>
                <a:cubicBezTo>
                  <a:pt x="2146663" y="11702"/>
                  <a:pt x="1068251" y="1158332"/>
                  <a:pt x="592183" y="1376046"/>
                </a:cubicBezTo>
                <a:cubicBezTo>
                  <a:pt x="116115" y="1593760"/>
                  <a:pt x="0" y="1306377"/>
                  <a:pt x="0" y="1306377"/>
                </a:cubicBezTo>
                <a:lnTo>
                  <a:pt x="0" y="1306377"/>
                </a:lnTo>
              </a:path>
            </a:pathLst>
          </a:cu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974716" y="5910602"/>
            <a:ext cx="2304256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0"/>
            <a:r>
              <a:rPr lang="ar-SA" sz="1600" b="1" dirty="0"/>
              <a:t>التوزيع الطبيعي في المجتمع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6484684" y="5743066"/>
            <a:ext cx="95641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6962892" y="5312548"/>
            <a:ext cx="20283" cy="4437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>
            <a:off x="6482946" y="5151607"/>
            <a:ext cx="919337" cy="517078"/>
          </a:xfrm>
          <a:custGeom>
            <a:avLst/>
            <a:gdLst>
              <a:gd name="connsiteX0" fmla="*/ 5329645 w 5329645"/>
              <a:gd name="connsiteY0" fmla="*/ 1323794 h 1457547"/>
              <a:gd name="connsiteX1" fmla="*/ 4850674 w 5329645"/>
              <a:gd name="connsiteY1" fmla="*/ 1306377 h 1457547"/>
              <a:gd name="connsiteX2" fmla="*/ 2856411 w 5329645"/>
              <a:gd name="connsiteY2" fmla="*/ 91 h 1457547"/>
              <a:gd name="connsiteX3" fmla="*/ 592183 w 5329645"/>
              <a:gd name="connsiteY3" fmla="*/ 1376046 h 1457547"/>
              <a:gd name="connsiteX4" fmla="*/ 0 w 5329645"/>
              <a:gd name="connsiteY4" fmla="*/ 1306377 h 1457547"/>
              <a:gd name="connsiteX5" fmla="*/ 0 w 5329645"/>
              <a:gd name="connsiteY5" fmla="*/ 1306377 h 145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9645" h="1457547">
                <a:moveTo>
                  <a:pt x="5329645" y="1323794"/>
                </a:moveTo>
                <a:cubicBezTo>
                  <a:pt x="5296262" y="1425394"/>
                  <a:pt x="5262880" y="1526994"/>
                  <a:pt x="4850674" y="1306377"/>
                </a:cubicBezTo>
                <a:cubicBezTo>
                  <a:pt x="4438468" y="1085760"/>
                  <a:pt x="3566159" y="-11520"/>
                  <a:pt x="2856411" y="91"/>
                </a:cubicBezTo>
                <a:cubicBezTo>
                  <a:pt x="2146663" y="11702"/>
                  <a:pt x="1068251" y="1158332"/>
                  <a:pt x="592183" y="1376046"/>
                </a:cubicBezTo>
                <a:cubicBezTo>
                  <a:pt x="116115" y="1593760"/>
                  <a:pt x="0" y="1306377"/>
                  <a:pt x="0" y="1306377"/>
                </a:cubicBezTo>
                <a:lnTo>
                  <a:pt x="0" y="1306377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Rectangle 33"/>
          <p:cNvSpPr/>
          <p:nvPr/>
        </p:nvSpPr>
        <p:spPr>
          <a:xfrm>
            <a:off x="5810765" y="5891830"/>
            <a:ext cx="2304256" cy="338554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 rtl="0"/>
            <a:r>
              <a:rPr lang="ar-SA" sz="1600" b="1" dirty="0"/>
              <a:t>التوزيع الطبيعي في العينة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126843" y="5013176"/>
            <a:ext cx="1" cy="77878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2566236" y="5312548"/>
            <a:ext cx="3888432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19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8" grpId="0" animBg="1"/>
      <p:bldP spid="9" grpId="0" animBg="1"/>
      <p:bldP spid="3" grpId="0"/>
      <p:bldP spid="13" grpId="0" animBg="1"/>
      <p:bldP spid="26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nagemnt.pptx" id="{F22824D9-EC34-4A42-AB69-470C0C916A5B}" vid="{538AD247-3A6F-4D20-915D-41AE93FC07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كلية ادارة الاعمال</Template>
  <TotalTime>5445</TotalTime>
  <Words>967</Words>
  <Application>Microsoft Office PowerPoint</Application>
  <PresentationFormat>A4 Paper (210x297 mm)</PresentationFormat>
  <Paragraphs>129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ae_AlMateen</vt:lpstr>
      <vt:lpstr>Arial</vt:lpstr>
      <vt:lpstr>Calibri</vt:lpstr>
      <vt:lpstr>Wingdings</vt:lpstr>
      <vt:lpstr>Office Theme</vt:lpstr>
      <vt:lpstr>المعاينة Sampling</vt:lpstr>
      <vt:lpstr>محاور و أهداف المحاضرة</vt:lpstr>
      <vt:lpstr>مقدمة 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Bassim Ali Yoseif Alsabbgh</dc:creator>
  <cp:lastModifiedBy>Nawel Debla</cp:lastModifiedBy>
  <cp:revision>117</cp:revision>
  <dcterms:created xsi:type="dcterms:W3CDTF">2015-09-03T07:07:53Z</dcterms:created>
  <dcterms:modified xsi:type="dcterms:W3CDTF">2020-12-25T09:52:01Z</dcterms:modified>
</cp:coreProperties>
</file>