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9" r:id="rId3"/>
    <p:sldId id="277" r:id="rId4"/>
    <p:sldId id="278" r:id="rId5"/>
    <p:sldId id="279" r:id="rId6"/>
    <p:sldId id="280" r:id="rId7"/>
    <p:sldId id="273" r:id="rId8"/>
  </p:sldIdLst>
  <p:sldSz cx="9144000" cy="6858000" type="screen4x3"/>
  <p:notesSz cx="6858000" cy="9723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FFFFFF"/>
    <a:srgbClr val="FF00FF"/>
    <a:srgbClr val="F26200"/>
    <a:srgbClr val="F0F0F0"/>
    <a:srgbClr val="F5F5F5"/>
    <a:srgbClr val="F2F2F2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03" autoAdjust="0"/>
    <p:restoredTop sz="94600"/>
  </p:normalViewPr>
  <p:slideViewPr>
    <p:cSldViewPr>
      <p:cViewPr>
        <p:scale>
          <a:sx n="50" d="100"/>
          <a:sy n="50" d="100"/>
        </p:scale>
        <p:origin x="-121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ED36CB6D-F99D-43AB-ABB8-4D9BDBF6F219}">
      <dgm:prSet phldrT="[Texte]" custT="1"/>
      <dgm:spPr/>
      <dgm:t>
        <a:bodyPr/>
        <a:lstStyle/>
        <a:p>
          <a:r>
            <a:rPr lang="fr-FR" sz="6600" b="1" u="none" dirty="0" smtClean="0">
              <a:latin typeface="Times New Roman" pitchFamily="18" charset="0"/>
              <a:cs typeface="Times New Roman" pitchFamily="18" charset="0"/>
            </a:rPr>
            <a:t>La bouche</a:t>
          </a:r>
          <a:endParaRPr lang="fr-FR" sz="6600" b="1" u="none" dirty="0">
            <a:latin typeface="Times New Roman" pitchFamily="18" charset="0"/>
            <a:cs typeface="Times New Roman" pitchFamily="18" charset="0"/>
          </a:endParaRPr>
        </a:p>
      </dgm:t>
    </dgm:pt>
    <dgm:pt modelId="{147F4EDD-0B8D-403A-91B7-A0BE333C03AD}" type="sibTrans" cxnId="{93C175B2-265D-4CF4-8890-0A1B48810B88}">
      <dgm:prSet/>
      <dgm:spPr/>
      <dgm:t>
        <a:bodyPr/>
        <a:lstStyle/>
        <a:p>
          <a:endParaRPr lang="fr-FR"/>
        </a:p>
      </dgm:t>
    </dgm:pt>
    <dgm:pt modelId="{761466F3-4610-4AB0-B7F6-1FC9B7BB496C}" type="parTrans" cxnId="{93C175B2-265D-4CF4-8890-0A1B48810B88}">
      <dgm:prSet/>
      <dgm:spPr/>
      <dgm:t>
        <a:bodyPr/>
        <a:lstStyle/>
        <a:p>
          <a:endParaRPr lang="fr-FR"/>
        </a:p>
      </dgm:t>
    </dgm:pt>
    <dgm:pt modelId="{9DD6F1CD-1631-4A89-AE77-C427A299C214}">
      <dgm:prSet/>
      <dgm:spPr/>
      <dgm:t>
        <a:bodyPr/>
        <a:lstStyle/>
        <a:p>
          <a:pPr algn="ctr"/>
          <a:r>
            <a:rPr lang="fr-FR" dirty="0" smtClean="0"/>
            <a:t>Cavité antérieure du tube digestif qui permet l’ingestion d’aliments</a:t>
          </a:r>
          <a:r>
            <a:rPr lang="fr-FR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fr-FR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0B58E-E67D-403A-9BC3-942BAEE3B103}" type="parTrans" cxnId="{BC1DACEB-29FF-4D0F-9829-F7A94855719E}">
      <dgm:prSet/>
      <dgm:spPr/>
      <dgm:t>
        <a:bodyPr/>
        <a:lstStyle/>
        <a:p>
          <a:endParaRPr lang="fr-FR"/>
        </a:p>
      </dgm:t>
    </dgm:pt>
    <dgm:pt modelId="{3C8E2FE6-1EC4-439B-8815-59F8EFB780F2}" type="sibTrans" cxnId="{BC1DACEB-29FF-4D0F-9829-F7A94855719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FBBD799-FD00-4852-8987-0DFDB5E05699}" type="pres">
      <dgm:prSet presAssocID="{ED36CB6D-F99D-43AB-ABB8-4D9BDBF6F219}" presName="parentLin" presStyleCnt="0"/>
      <dgm:spPr/>
    </dgm:pt>
    <dgm:pt modelId="{807FE818-9A26-4219-8E78-C8B7C139E5AD}" type="pres">
      <dgm:prSet presAssocID="{ED36CB6D-F99D-43AB-ABB8-4D9BDBF6F219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2E3D0878-60C1-45FE-B320-7050E26B2F9C}" type="pres">
      <dgm:prSet presAssocID="{ED36CB6D-F99D-43AB-ABB8-4D9BDBF6F2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12310C-DE4A-461A-A137-0B37DFADC867}" type="pres">
      <dgm:prSet presAssocID="{ED36CB6D-F99D-43AB-ABB8-4D9BDBF6F219}" presName="negativeSpace" presStyleCnt="0"/>
      <dgm:spPr/>
    </dgm:pt>
    <dgm:pt modelId="{62C1ECAB-BCE4-4FC5-88D0-8C7D9310262E}" type="pres">
      <dgm:prSet presAssocID="{ED36CB6D-F99D-43AB-ABB8-4D9BDBF6F21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3C175B2-265D-4CF4-8890-0A1B48810B88}" srcId="{95E933D2-F285-45EA-A454-74537E668942}" destId="{ED36CB6D-F99D-43AB-ABB8-4D9BDBF6F219}" srcOrd="0" destOrd="0" parTransId="{761466F3-4610-4AB0-B7F6-1FC9B7BB496C}" sibTransId="{147F4EDD-0B8D-403A-91B7-A0BE333C03AD}"/>
    <dgm:cxn modelId="{DCD7CCEA-7196-486F-9ADE-E23C3AEF390A}" type="presOf" srcId="{95E933D2-F285-45EA-A454-74537E668942}" destId="{9953704B-40D5-423B-BB10-5EF5348AC0A4}" srcOrd="0" destOrd="0" presId="urn:microsoft.com/office/officeart/2005/8/layout/list1"/>
    <dgm:cxn modelId="{197EA548-2825-47AD-8CA0-BEDCBF546E24}" type="presOf" srcId="{9DD6F1CD-1631-4A89-AE77-C427A299C214}" destId="{62C1ECAB-BCE4-4FC5-88D0-8C7D9310262E}" srcOrd="0" destOrd="0" presId="urn:microsoft.com/office/officeart/2005/8/layout/list1"/>
    <dgm:cxn modelId="{31DEA71C-64D8-44BA-BC4A-5D94A5DA9302}" type="presOf" srcId="{ED36CB6D-F99D-43AB-ABB8-4D9BDBF6F219}" destId="{2E3D0878-60C1-45FE-B320-7050E26B2F9C}" srcOrd="1" destOrd="0" presId="urn:microsoft.com/office/officeart/2005/8/layout/list1"/>
    <dgm:cxn modelId="{C28BA59C-FD08-4E1D-BB33-880F1207C2AB}" type="presOf" srcId="{ED36CB6D-F99D-43AB-ABB8-4D9BDBF6F219}" destId="{807FE818-9A26-4219-8E78-C8B7C139E5AD}" srcOrd="0" destOrd="0" presId="urn:microsoft.com/office/officeart/2005/8/layout/list1"/>
    <dgm:cxn modelId="{BC1DACEB-29FF-4D0F-9829-F7A94855719E}" srcId="{ED36CB6D-F99D-43AB-ABB8-4D9BDBF6F219}" destId="{9DD6F1CD-1631-4A89-AE77-C427A299C214}" srcOrd="0" destOrd="0" parTransId="{3270B58E-E67D-403A-9BC3-942BAEE3B103}" sibTransId="{3C8E2FE6-1EC4-439B-8815-59F8EFB780F2}"/>
    <dgm:cxn modelId="{B3B4D2CC-849E-48E5-A773-7AA078224735}" type="presParOf" srcId="{9953704B-40D5-423B-BB10-5EF5348AC0A4}" destId="{EFBBD799-FD00-4852-8987-0DFDB5E05699}" srcOrd="0" destOrd="0" presId="urn:microsoft.com/office/officeart/2005/8/layout/list1"/>
    <dgm:cxn modelId="{B9AC5AA6-A270-4F9F-BE50-6A2DFB4ACD22}" type="presParOf" srcId="{EFBBD799-FD00-4852-8987-0DFDB5E05699}" destId="{807FE818-9A26-4219-8E78-C8B7C139E5AD}" srcOrd="0" destOrd="0" presId="urn:microsoft.com/office/officeart/2005/8/layout/list1"/>
    <dgm:cxn modelId="{47A75735-3E79-41E6-8762-5EDBBD98F59F}" type="presParOf" srcId="{EFBBD799-FD00-4852-8987-0DFDB5E05699}" destId="{2E3D0878-60C1-45FE-B320-7050E26B2F9C}" srcOrd="1" destOrd="0" presId="urn:microsoft.com/office/officeart/2005/8/layout/list1"/>
    <dgm:cxn modelId="{DC42ED30-EACD-4B2F-A482-BCDBBF36D91E}" type="presParOf" srcId="{9953704B-40D5-423B-BB10-5EF5348AC0A4}" destId="{8D12310C-DE4A-461A-A137-0B37DFADC867}" srcOrd="1" destOrd="0" presId="urn:microsoft.com/office/officeart/2005/8/layout/list1"/>
    <dgm:cxn modelId="{EDD1F9C6-ADBA-43E3-BE9A-3727C64F5A43}" type="presParOf" srcId="{9953704B-40D5-423B-BB10-5EF5348AC0A4}" destId="{62C1ECAB-BCE4-4FC5-88D0-8C7D9310262E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47858FB-9C4B-4F63-B92C-C07A2BBC07AC}">
      <dgm:prSet custT="1"/>
      <dgm:spPr/>
      <dgm:t>
        <a:bodyPr/>
        <a:lstStyle/>
        <a:p>
          <a:r>
            <a:rPr lang="fr-FR" sz="6600" b="1" dirty="0" smtClean="0">
              <a:latin typeface="Times New Roman" pitchFamily="18" charset="0"/>
              <a:cs typeface="Times New Roman" pitchFamily="18" charset="0"/>
            </a:rPr>
            <a:t>L’œsophage</a:t>
          </a:r>
          <a:endParaRPr lang="fr-FR" sz="6600" b="1" dirty="0">
            <a:latin typeface="Times New Roman" pitchFamily="18" charset="0"/>
            <a:cs typeface="Times New Roman" pitchFamily="18" charset="0"/>
          </a:endParaRPr>
        </a:p>
      </dgm:t>
    </dgm:pt>
    <dgm:pt modelId="{1BE4CCB6-A2A7-473C-96FA-DD88FAA9BE3A}" type="parTrans" cxnId="{441303C2-28EB-4649-9A81-266F85ECDCE3}">
      <dgm:prSet/>
      <dgm:spPr/>
      <dgm:t>
        <a:bodyPr/>
        <a:lstStyle/>
        <a:p>
          <a:endParaRPr lang="fr-FR"/>
        </a:p>
      </dgm:t>
    </dgm:pt>
    <dgm:pt modelId="{196D7F6D-3317-4841-A20D-F616B064E76A}" type="sibTrans" cxnId="{441303C2-28EB-4649-9A81-266F85ECDCE3}">
      <dgm:prSet/>
      <dgm:spPr/>
      <dgm:t>
        <a:bodyPr/>
        <a:lstStyle/>
        <a:p>
          <a:endParaRPr lang="fr-FR"/>
        </a:p>
      </dgm:t>
    </dgm:pt>
    <dgm:pt modelId="{9DD6F1CD-1631-4A89-AE77-C427A299C214}">
      <dgm:prSet custT="1"/>
      <dgm:spPr/>
      <dgm:t>
        <a:bodyPr/>
        <a:lstStyle/>
        <a:p>
          <a:pPr algn="ctr"/>
          <a:r>
            <a:rPr lang="fr-F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Le pharynx</a:t>
          </a:r>
          <a:endParaRPr lang="fr-FR" sz="6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C8E2FE6-1EC4-439B-8815-59F8EFB780F2}" type="sibTrans" cxnId="{BC1DACEB-29FF-4D0F-9829-F7A94855719E}">
      <dgm:prSet/>
      <dgm:spPr/>
      <dgm:t>
        <a:bodyPr/>
        <a:lstStyle/>
        <a:p>
          <a:endParaRPr lang="fr-FR"/>
        </a:p>
      </dgm:t>
    </dgm:pt>
    <dgm:pt modelId="{3270B58E-E67D-403A-9BC3-942BAEE3B103}" type="parTrans" cxnId="{BC1DACEB-29FF-4D0F-9829-F7A94855719E}">
      <dgm:prSet/>
      <dgm:spPr/>
      <dgm:t>
        <a:bodyPr/>
        <a:lstStyle/>
        <a:p>
          <a:endParaRPr lang="fr-FR"/>
        </a:p>
      </dgm:t>
    </dgm:pt>
    <dgm:pt modelId="{3D17C37D-4995-4696-818A-674C27616BF3}">
      <dgm:prSet/>
      <dgm:spPr/>
      <dgm:t>
        <a:bodyPr/>
        <a:lstStyle/>
        <a:p>
          <a:r>
            <a:rPr lang="fr-FR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Canal musculaire et membraneux reliant la cavité nasale au larynx et la cavité buccale à l’œsophage. </a:t>
          </a:r>
        </a:p>
      </dgm:t>
    </dgm:pt>
    <dgm:pt modelId="{8D4BE1E5-4B17-4EB9-9717-BC4BD1E2CA0B}" type="parTrans" cxnId="{A9E680B2-900C-424E-9D73-315655EC045B}">
      <dgm:prSet/>
      <dgm:spPr/>
      <dgm:t>
        <a:bodyPr/>
        <a:lstStyle/>
        <a:p>
          <a:endParaRPr lang="fr-FR"/>
        </a:p>
      </dgm:t>
    </dgm:pt>
    <dgm:pt modelId="{696E31A5-BD84-4A06-ADA6-7191BCDEC843}" type="sibTrans" cxnId="{A9E680B2-900C-424E-9D73-315655EC045B}">
      <dgm:prSet/>
      <dgm:spPr/>
      <dgm:t>
        <a:bodyPr/>
        <a:lstStyle/>
        <a:p>
          <a:endParaRPr lang="fr-FR"/>
        </a:p>
      </dgm:t>
    </dgm:pt>
    <dgm:pt modelId="{557FCCD3-EB24-4D5D-9461-0127A2A37960}">
      <dgm:prSet/>
      <dgm:spPr/>
      <dgm:t>
        <a:bodyPr/>
        <a:lstStyle/>
        <a:p>
          <a:r>
            <a:rPr lang="fr-FR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Canal musculaire et membraneux de la partie antérieure du tube digestif qui rend les aliments à l’estomac.</a:t>
          </a:r>
        </a:p>
      </dgm:t>
    </dgm:pt>
    <dgm:pt modelId="{977B353B-B4AA-4071-AFB7-30255D30B3B4}" type="parTrans" cxnId="{A1DA7DCF-10CC-42E6-807F-A99A0F08E2CE}">
      <dgm:prSet/>
      <dgm:spPr/>
      <dgm:t>
        <a:bodyPr/>
        <a:lstStyle/>
        <a:p>
          <a:endParaRPr lang="fr-FR"/>
        </a:p>
      </dgm:t>
    </dgm:pt>
    <dgm:pt modelId="{3AD64234-7C5D-4FD7-8C54-0D7C36992CF6}" type="sibTrans" cxnId="{A1DA7DCF-10CC-42E6-807F-A99A0F08E2C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430342-251A-4706-BBD0-1D43E7597EE9}" type="pres">
      <dgm:prSet presAssocID="{9DD6F1CD-1631-4A89-AE77-C427A299C214}" presName="parentLin" presStyleCnt="0"/>
      <dgm:spPr/>
    </dgm:pt>
    <dgm:pt modelId="{7C95D023-BFB2-4893-A05E-B4EBB0291D87}" type="pres">
      <dgm:prSet presAssocID="{9DD6F1CD-1631-4A89-AE77-C427A299C214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54798B2-E9A6-478F-B354-76C684754C03}" type="pres">
      <dgm:prSet presAssocID="{9DD6F1CD-1631-4A89-AE77-C427A299C214}" presName="parentText" presStyleLbl="node1" presStyleIdx="0" presStyleCnt="2" custScaleX="82645" custScaleY="8264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C1584D-3729-486F-A6C5-E67ECB7B79AE}" type="pres">
      <dgm:prSet presAssocID="{9DD6F1CD-1631-4A89-AE77-C427A299C214}" presName="negativeSpace" presStyleCnt="0"/>
      <dgm:spPr/>
    </dgm:pt>
    <dgm:pt modelId="{ABE087D7-A7D2-472D-B57B-4DF21836C7FF}" type="pres">
      <dgm:prSet presAssocID="{9DD6F1CD-1631-4A89-AE77-C427A299C21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724DE-069A-4E4A-9261-411F864DEC6E}" type="pres">
      <dgm:prSet presAssocID="{3C8E2FE6-1EC4-439B-8815-59F8EFB780F2}" presName="spaceBetweenRectangles" presStyleCnt="0"/>
      <dgm:spPr/>
    </dgm:pt>
    <dgm:pt modelId="{DC80F101-4EB3-4BB7-87A3-F5EB2AC862B8}" type="pres">
      <dgm:prSet presAssocID="{947858FB-9C4B-4F63-B92C-C07A2BBC07AC}" presName="parentLin" presStyleCnt="0"/>
      <dgm:spPr/>
    </dgm:pt>
    <dgm:pt modelId="{740C2AFE-FA7B-42F4-95A5-D3BBFF6360FB}" type="pres">
      <dgm:prSet presAssocID="{947858FB-9C4B-4F63-B92C-C07A2BBC07AC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F192D7B2-CC4E-4CB9-AE9B-17AC277B54F5}" type="pres">
      <dgm:prSet presAssocID="{947858FB-9C4B-4F63-B92C-C07A2BBC07AC}" presName="parentText" presStyleLbl="node1" presStyleIdx="1" presStyleCnt="2" custScaleX="82645" custScaleY="8264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A1BBE-6562-47C0-ACE0-01416E3493C6}" type="pres">
      <dgm:prSet presAssocID="{947858FB-9C4B-4F63-B92C-C07A2BBC07AC}" presName="negativeSpace" presStyleCnt="0"/>
      <dgm:spPr/>
    </dgm:pt>
    <dgm:pt modelId="{B1AF463A-A202-4B2C-A9D4-FEB91D0E6C20}" type="pres">
      <dgm:prSet presAssocID="{947858FB-9C4B-4F63-B92C-C07A2BBC07A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1303C2-28EB-4649-9A81-266F85ECDCE3}" srcId="{95E933D2-F285-45EA-A454-74537E668942}" destId="{947858FB-9C4B-4F63-B92C-C07A2BBC07AC}" srcOrd="1" destOrd="0" parTransId="{1BE4CCB6-A2A7-473C-96FA-DD88FAA9BE3A}" sibTransId="{196D7F6D-3317-4841-A20D-F616B064E76A}"/>
    <dgm:cxn modelId="{8DEE1106-0918-49C8-995C-9EA5EB480430}" type="presOf" srcId="{9DD6F1CD-1631-4A89-AE77-C427A299C214}" destId="{C54798B2-E9A6-478F-B354-76C684754C03}" srcOrd="1" destOrd="0" presId="urn:microsoft.com/office/officeart/2005/8/layout/list1"/>
    <dgm:cxn modelId="{85EF9ED4-894A-40FF-AB4B-BE00EA17CDDB}" type="presOf" srcId="{3D17C37D-4995-4696-818A-674C27616BF3}" destId="{ABE087D7-A7D2-472D-B57B-4DF21836C7FF}" srcOrd="0" destOrd="0" presId="urn:microsoft.com/office/officeart/2005/8/layout/list1"/>
    <dgm:cxn modelId="{1EE9717D-6661-4559-9B5F-607E9E86AAFC}" type="presOf" srcId="{557FCCD3-EB24-4D5D-9461-0127A2A37960}" destId="{B1AF463A-A202-4B2C-A9D4-FEB91D0E6C20}" srcOrd="0" destOrd="0" presId="urn:microsoft.com/office/officeart/2005/8/layout/list1"/>
    <dgm:cxn modelId="{A1DA7DCF-10CC-42E6-807F-A99A0F08E2CE}" srcId="{947858FB-9C4B-4F63-B92C-C07A2BBC07AC}" destId="{557FCCD3-EB24-4D5D-9461-0127A2A37960}" srcOrd="0" destOrd="0" parTransId="{977B353B-B4AA-4071-AFB7-30255D30B3B4}" sibTransId="{3AD64234-7C5D-4FD7-8C54-0D7C36992CF6}"/>
    <dgm:cxn modelId="{BC1DACEB-29FF-4D0F-9829-F7A94855719E}" srcId="{95E933D2-F285-45EA-A454-74537E668942}" destId="{9DD6F1CD-1631-4A89-AE77-C427A299C214}" srcOrd="0" destOrd="0" parTransId="{3270B58E-E67D-403A-9BC3-942BAEE3B103}" sibTransId="{3C8E2FE6-1EC4-439B-8815-59F8EFB780F2}"/>
    <dgm:cxn modelId="{B408195C-BD4D-4288-B71C-462A5D525229}" type="presOf" srcId="{9DD6F1CD-1631-4A89-AE77-C427A299C214}" destId="{7C95D023-BFB2-4893-A05E-B4EBB0291D87}" srcOrd="0" destOrd="0" presId="urn:microsoft.com/office/officeart/2005/8/layout/list1"/>
    <dgm:cxn modelId="{AB163172-128B-4E38-BBED-A99AE074DDCB}" type="presOf" srcId="{947858FB-9C4B-4F63-B92C-C07A2BBC07AC}" destId="{F192D7B2-CC4E-4CB9-AE9B-17AC277B54F5}" srcOrd="1" destOrd="0" presId="urn:microsoft.com/office/officeart/2005/8/layout/list1"/>
    <dgm:cxn modelId="{A9E680B2-900C-424E-9D73-315655EC045B}" srcId="{9DD6F1CD-1631-4A89-AE77-C427A299C214}" destId="{3D17C37D-4995-4696-818A-674C27616BF3}" srcOrd="0" destOrd="0" parTransId="{8D4BE1E5-4B17-4EB9-9717-BC4BD1E2CA0B}" sibTransId="{696E31A5-BD84-4A06-ADA6-7191BCDEC843}"/>
    <dgm:cxn modelId="{241570CA-9FB2-4FF0-93D9-85DB03CB1452}" type="presOf" srcId="{95E933D2-F285-45EA-A454-74537E668942}" destId="{9953704B-40D5-423B-BB10-5EF5348AC0A4}" srcOrd="0" destOrd="0" presId="urn:microsoft.com/office/officeart/2005/8/layout/list1"/>
    <dgm:cxn modelId="{CAD9AD1E-FB85-476E-9760-16638BEB7791}" type="presOf" srcId="{947858FB-9C4B-4F63-B92C-C07A2BBC07AC}" destId="{740C2AFE-FA7B-42F4-95A5-D3BBFF6360FB}" srcOrd="0" destOrd="0" presId="urn:microsoft.com/office/officeart/2005/8/layout/list1"/>
    <dgm:cxn modelId="{893FF315-C69E-4FAB-8F83-27C0833EF1F1}" type="presParOf" srcId="{9953704B-40D5-423B-BB10-5EF5348AC0A4}" destId="{A3430342-251A-4706-BBD0-1D43E7597EE9}" srcOrd="0" destOrd="0" presId="urn:microsoft.com/office/officeart/2005/8/layout/list1"/>
    <dgm:cxn modelId="{5AB369E5-70BE-429B-9C86-909C9B452280}" type="presParOf" srcId="{A3430342-251A-4706-BBD0-1D43E7597EE9}" destId="{7C95D023-BFB2-4893-A05E-B4EBB0291D87}" srcOrd="0" destOrd="0" presId="urn:microsoft.com/office/officeart/2005/8/layout/list1"/>
    <dgm:cxn modelId="{E666BA70-853D-404A-A9B0-04EB1F2C13EA}" type="presParOf" srcId="{A3430342-251A-4706-BBD0-1D43E7597EE9}" destId="{C54798B2-E9A6-478F-B354-76C684754C03}" srcOrd="1" destOrd="0" presId="urn:microsoft.com/office/officeart/2005/8/layout/list1"/>
    <dgm:cxn modelId="{11A439CF-4E81-4AC5-B440-E3B81E50FB39}" type="presParOf" srcId="{9953704B-40D5-423B-BB10-5EF5348AC0A4}" destId="{04C1584D-3729-486F-A6C5-E67ECB7B79AE}" srcOrd="1" destOrd="0" presId="urn:microsoft.com/office/officeart/2005/8/layout/list1"/>
    <dgm:cxn modelId="{FE5DC256-3FDD-4E8E-A001-4DE12624A443}" type="presParOf" srcId="{9953704B-40D5-423B-BB10-5EF5348AC0A4}" destId="{ABE087D7-A7D2-472D-B57B-4DF21836C7FF}" srcOrd="2" destOrd="0" presId="urn:microsoft.com/office/officeart/2005/8/layout/list1"/>
    <dgm:cxn modelId="{CC22517A-8A5B-4DDF-ABA7-0E2B7A961193}" type="presParOf" srcId="{9953704B-40D5-423B-BB10-5EF5348AC0A4}" destId="{5F8724DE-069A-4E4A-9261-411F864DEC6E}" srcOrd="3" destOrd="0" presId="urn:microsoft.com/office/officeart/2005/8/layout/list1"/>
    <dgm:cxn modelId="{1275A3A1-018E-4471-BE4A-1FF916BC4675}" type="presParOf" srcId="{9953704B-40D5-423B-BB10-5EF5348AC0A4}" destId="{DC80F101-4EB3-4BB7-87A3-F5EB2AC862B8}" srcOrd="4" destOrd="0" presId="urn:microsoft.com/office/officeart/2005/8/layout/list1"/>
    <dgm:cxn modelId="{53801DA4-6A0C-4876-8D44-9E8804A3815E}" type="presParOf" srcId="{DC80F101-4EB3-4BB7-87A3-F5EB2AC862B8}" destId="{740C2AFE-FA7B-42F4-95A5-D3BBFF6360FB}" srcOrd="0" destOrd="0" presId="urn:microsoft.com/office/officeart/2005/8/layout/list1"/>
    <dgm:cxn modelId="{38D8424C-E68B-43FB-B06A-D8B4BE5A3CAB}" type="presParOf" srcId="{DC80F101-4EB3-4BB7-87A3-F5EB2AC862B8}" destId="{F192D7B2-CC4E-4CB9-AE9B-17AC277B54F5}" srcOrd="1" destOrd="0" presId="urn:microsoft.com/office/officeart/2005/8/layout/list1"/>
    <dgm:cxn modelId="{92DDF9E9-1247-4A6F-BF5F-74EACBE92643}" type="presParOf" srcId="{9953704B-40D5-423B-BB10-5EF5348AC0A4}" destId="{903A1BBE-6562-47C0-ACE0-01416E3493C6}" srcOrd="5" destOrd="0" presId="urn:microsoft.com/office/officeart/2005/8/layout/list1"/>
    <dgm:cxn modelId="{03EE937B-A6A6-4996-AD4F-AD20172480C6}" type="presParOf" srcId="{9953704B-40D5-423B-BB10-5EF5348AC0A4}" destId="{B1AF463A-A202-4B2C-A9D4-FEB91D0E6C20}" srcOrd="6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ED36CB6D-F99D-43AB-ABB8-4D9BDBF6F219}">
      <dgm:prSet phldrT="[Texte]" custT="1"/>
      <dgm:spPr/>
      <dgm:t>
        <a:bodyPr/>
        <a:lstStyle/>
        <a:p>
          <a:r>
            <a:rPr lang="fr-FR" sz="6600" b="1" u="none" dirty="0" smtClean="0">
              <a:latin typeface="Times New Roman" pitchFamily="18" charset="0"/>
              <a:cs typeface="Times New Roman" pitchFamily="18" charset="0"/>
            </a:rPr>
            <a:t>L’estomac</a:t>
          </a:r>
          <a:endParaRPr lang="fr-FR" sz="6600" b="1" u="none" dirty="0">
            <a:latin typeface="Times New Roman" pitchFamily="18" charset="0"/>
            <a:cs typeface="Times New Roman" pitchFamily="18" charset="0"/>
          </a:endParaRPr>
        </a:p>
      </dgm:t>
    </dgm:pt>
    <dgm:pt modelId="{147F4EDD-0B8D-403A-91B7-A0BE333C03AD}" type="sibTrans" cxnId="{93C175B2-265D-4CF4-8890-0A1B48810B88}">
      <dgm:prSet/>
      <dgm:spPr/>
      <dgm:t>
        <a:bodyPr/>
        <a:lstStyle/>
        <a:p>
          <a:endParaRPr lang="fr-FR"/>
        </a:p>
      </dgm:t>
    </dgm:pt>
    <dgm:pt modelId="{761466F3-4610-4AB0-B7F6-1FC9B7BB496C}" type="parTrans" cxnId="{93C175B2-265D-4CF4-8890-0A1B48810B88}">
      <dgm:prSet/>
      <dgm:spPr/>
      <dgm:t>
        <a:bodyPr/>
        <a:lstStyle/>
        <a:p>
          <a:endParaRPr lang="fr-FR"/>
        </a:p>
      </dgm:t>
    </dgm:pt>
    <dgm:pt modelId="{9DD6F1CD-1631-4A89-AE77-C427A299C214}">
      <dgm:prSet custT="1"/>
      <dgm:spPr/>
      <dgm:t>
        <a:bodyPr/>
        <a:lstStyle/>
        <a:p>
          <a:pPr algn="ctr"/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Partie dilatée du tube digestif précédant l’intestin, destinée à recevoir les aliments pour les digérer</a:t>
          </a:r>
          <a:endParaRPr lang="fr-FR" sz="5000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0B58E-E67D-403A-9BC3-942BAEE3B103}" type="parTrans" cxnId="{BC1DACEB-29FF-4D0F-9829-F7A94855719E}">
      <dgm:prSet/>
      <dgm:spPr/>
      <dgm:t>
        <a:bodyPr/>
        <a:lstStyle/>
        <a:p>
          <a:endParaRPr lang="fr-FR"/>
        </a:p>
      </dgm:t>
    </dgm:pt>
    <dgm:pt modelId="{3C8E2FE6-1EC4-439B-8815-59F8EFB780F2}" type="sibTrans" cxnId="{BC1DACEB-29FF-4D0F-9829-F7A94855719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FBBD799-FD00-4852-8987-0DFDB5E05699}" type="pres">
      <dgm:prSet presAssocID="{ED36CB6D-F99D-43AB-ABB8-4D9BDBF6F219}" presName="parentLin" presStyleCnt="0"/>
      <dgm:spPr/>
    </dgm:pt>
    <dgm:pt modelId="{807FE818-9A26-4219-8E78-C8B7C139E5AD}" type="pres">
      <dgm:prSet presAssocID="{ED36CB6D-F99D-43AB-ABB8-4D9BDBF6F219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2E3D0878-60C1-45FE-B320-7050E26B2F9C}" type="pres">
      <dgm:prSet presAssocID="{ED36CB6D-F99D-43AB-ABB8-4D9BDBF6F219}" presName="parentText" presStyleLbl="node1" presStyleIdx="0" presStyleCnt="1" custScaleX="80640" custScaleY="8264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12310C-DE4A-461A-A137-0B37DFADC867}" type="pres">
      <dgm:prSet presAssocID="{ED36CB6D-F99D-43AB-ABB8-4D9BDBF6F219}" presName="negativeSpace" presStyleCnt="0"/>
      <dgm:spPr/>
    </dgm:pt>
    <dgm:pt modelId="{62C1ECAB-BCE4-4FC5-88D0-8C7D9310262E}" type="pres">
      <dgm:prSet presAssocID="{ED36CB6D-F99D-43AB-ABB8-4D9BDBF6F21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C7E336-2A15-4325-B4FE-66D77161E822}" type="presOf" srcId="{ED36CB6D-F99D-43AB-ABB8-4D9BDBF6F219}" destId="{807FE818-9A26-4219-8E78-C8B7C139E5AD}" srcOrd="0" destOrd="0" presId="urn:microsoft.com/office/officeart/2005/8/layout/list1"/>
    <dgm:cxn modelId="{71934C2C-566E-413F-A35D-F506C93DEE46}" type="presOf" srcId="{95E933D2-F285-45EA-A454-74537E668942}" destId="{9953704B-40D5-423B-BB10-5EF5348AC0A4}" srcOrd="0" destOrd="0" presId="urn:microsoft.com/office/officeart/2005/8/layout/list1"/>
    <dgm:cxn modelId="{93C175B2-265D-4CF4-8890-0A1B48810B88}" srcId="{95E933D2-F285-45EA-A454-74537E668942}" destId="{ED36CB6D-F99D-43AB-ABB8-4D9BDBF6F219}" srcOrd="0" destOrd="0" parTransId="{761466F3-4610-4AB0-B7F6-1FC9B7BB496C}" sibTransId="{147F4EDD-0B8D-403A-91B7-A0BE333C03AD}"/>
    <dgm:cxn modelId="{A599C543-4340-4774-99E3-7951F6528DB2}" type="presOf" srcId="{9DD6F1CD-1631-4A89-AE77-C427A299C214}" destId="{62C1ECAB-BCE4-4FC5-88D0-8C7D9310262E}" srcOrd="0" destOrd="0" presId="urn:microsoft.com/office/officeart/2005/8/layout/list1"/>
    <dgm:cxn modelId="{BC1DACEB-29FF-4D0F-9829-F7A94855719E}" srcId="{ED36CB6D-F99D-43AB-ABB8-4D9BDBF6F219}" destId="{9DD6F1CD-1631-4A89-AE77-C427A299C214}" srcOrd="0" destOrd="0" parTransId="{3270B58E-E67D-403A-9BC3-942BAEE3B103}" sibTransId="{3C8E2FE6-1EC4-439B-8815-59F8EFB780F2}"/>
    <dgm:cxn modelId="{47C0B71F-AE86-464F-9788-2D955D1BD059}" type="presOf" srcId="{ED36CB6D-F99D-43AB-ABB8-4D9BDBF6F219}" destId="{2E3D0878-60C1-45FE-B320-7050E26B2F9C}" srcOrd="1" destOrd="0" presId="urn:microsoft.com/office/officeart/2005/8/layout/list1"/>
    <dgm:cxn modelId="{0E7B85B5-A43F-475E-A7B4-630370283EF8}" type="presParOf" srcId="{9953704B-40D5-423B-BB10-5EF5348AC0A4}" destId="{EFBBD799-FD00-4852-8987-0DFDB5E05699}" srcOrd="0" destOrd="0" presId="urn:microsoft.com/office/officeart/2005/8/layout/list1"/>
    <dgm:cxn modelId="{67EEF7B8-DBF5-43A1-9DD8-642CCED8DD95}" type="presParOf" srcId="{EFBBD799-FD00-4852-8987-0DFDB5E05699}" destId="{807FE818-9A26-4219-8E78-C8B7C139E5AD}" srcOrd="0" destOrd="0" presId="urn:microsoft.com/office/officeart/2005/8/layout/list1"/>
    <dgm:cxn modelId="{1E5FFFD9-B546-4510-81BD-BB8475222796}" type="presParOf" srcId="{EFBBD799-FD00-4852-8987-0DFDB5E05699}" destId="{2E3D0878-60C1-45FE-B320-7050E26B2F9C}" srcOrd="1" destOrd="0" presId="urn:microsoft.com/office/officeart/2005/8/layout/list1"/>
    <dgm:cxn modelId="{F77B377C-609C-4CB7-AB69-DE665FC70C5F}" type="presParOf" srcId="{9953704B-40D5-423B-BB10-5EF5348AC0A4}" destId="{8D12310C-DE4A-461A-A137-0B37DFADC867}" srcOrd="1" destOrd="0" presId="urn:microsoft.com/office/officeart/2005/8/layout/list1"/>
    <dgm:cxn modelId="{B796D043-72E3-4C59-9C10-C5C2C02F2FFD}" type="presParOf" srcId="{9953704B-40D5-423B-BB10-5EF5348AC0A4}" destId="{62C1ECAB-BCE4-4FC5-88D0-8C7D9310262E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ED36CB6D-F99D-43AB-ABB8-4D9BDBF6F219}">
      <dgm:prSet phldrT="[Texte]" custT="1"/>
      <dgm:spPr/>
      <dgm:t>
        <a:bodyPr/>
        <a:lstStyle/>
        <a:p>
          <a:r>
            <a:rPr lang="fr-FR" sz="6600" b="1" u="none" dirty="0" smtClean="0">
              <a:latin typeface="Times New Roman" pitchFamily="18" charset="0"/>
              <a:cs typeface="Times New Roman" pitchFamily="18" charset="0"/>
            </a:rPr>
            <a:t>L’intestin grêle</a:t>
          </a:r>
          <a:endParaRPr lang="fr-FR" sz="6600" b="1" u="none" dirty="0">
            <a:latin typeface="Times New Roman" pitchFamily="18" charset="0"/>
            <a:cs typeface="Times New Roman" pitchFamily="18" charset="0"/>
          </a:endParaRPr>
        </a:p>
      </dgm:t>
    </dgm:pt>
    <dgm:pt modelId="{147F4EDD-0B8D-403A-91B7-A0BE333C03AD}" type="sibTrans" cxnId="{93C175B2-265D-4CF4-8890-0A1B48810B88}">
      <dgm:prSet/>
      <dgm:spPr/>
      <dgm:t>
        <a:bodyPr/>
        <a:lstStyle/>
        <a:p>
          <a:endParaRPr lang="fr-FR"/>
        </a:p>
      </dgm:t>
    </dgm:pt>
    <dgm:pt modelId="{761466F3-4610-4AB0-B7F6-1FC9B7BB496C}" type="parTrans" cxnId="{93C175B2-265D-4CF4-8890-0A1B48810B88}">
      <dgm:prSet/>
      <dgm:spPr/>
      <dgm:t>
        <a:bodyPr/>
        <a:lstStyle/>
        <a:p>
          <a:endParaRPr lang="fr-FR"/>
        </a:p>
      </dgm:t>
    </dgm:pt>
    <dgm:pt modelId="{9DD6F1CD-1631-4A89-AE77-C427A299C214}">
      <dgm:prSet custT="1"/>
      <dgm:spPr/>
      <dgm:t>
        <a:bodyPr tIns="360000" bIns="0" anchor="ctr" anchorCtr="0"/>
        <a:lstStyle/>
        <a:p>
          <a:pPr algn="ctr"/>
          <a:r>
            <a:rPr lang="fr-FR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Partie rétrécie du tube digestif (environ 6,5 m) située entre l’estomac et le cæcum, où s’opère une partie de la digestion et de l’absorption alimentaire.</a:t>
          </a:r>
          <a:endParaRPr lang="fr-FR" sz="4800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C8E2FE6-1EC4-439B-8815-59F8EFB780F2}" type="sibTrans" cxnId="{BC1DACEB-29FF-4D0F-9829-F7A94855719E}">
      <dgm:prSet/>
      <dgm:spPr/>
      <dgm:t>
        <a:bodyPr/>
        <a:lstStyle/>
        <a:p>
          <a:endParaRPr lang="fr-FR"/>
        </a:p>
      </dgm:t>
    </dgm:pt>
    <dgm:pt modelId="{3270B58E-E67D-403A-9BC3-942BAEE3B103}" type="parTrans" cxnId="{BC1DACEB-29FF-4D0F-9829-F7A94855719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FBBD799-FD00-4852-8987-0DFDB5E05699}" type="pres">
      <dgm:prSet presAssocID="{ED36CB6D-F99D-43AB-ABB8-4D9BDBF6F219}" presName="parentLin" presStyleCnt="0"/>
      <dgm:spPr/>
    </dgm:pt>
    <dgm:pt modelId="{807FE818-9A26-4219-8E78-C8B7C139E5AD}" type="pres">
      <dgm:prSet presAssocID="{ED36CB6D-F99D-43AB-ABB8-4D9BDBF6F219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2E3D0878-60C1-45FE-B320-7050E26B2F9C}" type="pres">
      <dgm:prSet presAssocID="{ED36CB6D-F99D-43AB-ABB8-4D9BDBF6F219}" presName="parentText" presStyleLbl="node1" presStyleIdx="0" presStyleCnt="1" custScaleX="101070" custScaleY="133100" custLinFactNeighborX="12896" custLinFactNeighborY="-1889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12310C-DE4A-461A-A137-0B37DFADC867}" type="pres">
      <dgm:prSet presAssocID="{ED36CB6D-F99D-43AB-ABB8-4D9BDBF6F219}" presName="negativeSpace" presStyleCnt="0"/>
      <dgm:spPr/>
    </dgm:pt>
    <dgm:pt modelId="{62C1ECAB-BCE4-4FC5-88D0-8C7D9310262E}" type="pres">
      <dgm:prSet presAssocID="{ED36CB6D-F99D-43AB-ABB8-4D9BDBF6F219}" presName="childText" presStyleLbl="conFgAcc1" presStyleIdx="0" presStyleCnt="1" custScaleY="121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3C175B2-265D-4CF4-8890-0A1B48810B88}" srcId="{95E933D2-F285-45EA-A454-74537E668942}" destId="{ED36CB6D-F99D-43AB-ABB8-4D9BDBF6F219}" srcOrd="0" destOrd="0" parTransId="{761466F3-4610-4AB0-B7F6-1FC9B7BB496C}" sibTransId="{147F4EDD-0B8D-403A-91B7-A0BE333C03AD}"/>
    <dgm:cxn modelId="{1CBDDA03-8BCC-401F-ABBC-84E68FFAC7D2}" type="presOf" srcId="{ED36CB6D-F99D-43AB-ABB8-4D9BDBF6F219}" destId="{807FE818-9A26-4219-8E78-C8B7C139E5AD}" srcOrd="0" destOrd="0" presId="urn:microsoft.com/office/officeart/2005/8/layout/list1"/>
    <dgm:cxn modelId="{F9D04BFF-FDEB-4AD6-8E62-E258D2F2C4DC}" type="presOf" srcId="{9DD6F1CD-1631-4A89-AE77-C427A299C214}" destId="{62C1ECAB-BCE4-4FC5-88D0-8C7D9310262E}" srcOrd="0" destOrd="0" presId="urn:microsoft.com/office/officeart/2005/8/layout/list1"/>
    <dgm:cxn modelId="{14BF59E0-AED2-4599-ACED-E94696D234D7}" type="presOf" srcId="{95E933D2-F285-45EA-A454-74537E668942}" destId="{9953704B-40D5-423B-BB10-5EF5348AC0A4}" srcOrd="0" destOrd="0" presId="urn:microsoft.com/office/officeart/2005/8/layout/list1"/>
    <dgm:cxn modelId="{BC1DACEB-29FF-4D0F-9829-F7A94855719E}" srcId="{ED36CB6D-F99D-43AB-ABB8-4D9BDBF6F219}" destId="{9DD6F1CD-1631-4A89-AE77-C427A299C214}" srcOrd="0" destOrd="0" parTransId="{3270B58E-E67D-403A-9BC3-942BAEE3B103}" sibTransId="{3C8E2FE6-1EC4-439B-8815-59F8EFB780F2}"/>
    <dgm:cxn modelId="{B858A76C-D25E-4F76-890F-AB0214C6F23E}" type="presOf" srcId="{ED36CB6D-F99D-43AB-ABB8-4D9BDBF6F219}" destId="{2E3D0878-60C1-45FE-B320-7050E26B2F9C}" srcOrd="1" destOrd="0" presId="urn:microsoft.com/office/officeart/2005/8/layout/list1"/>
    <dgm:cxn modelId="{C80A0948-8F6E-44C1-AFF3-9BACB1C1843D}" type="presParOf" srcId="{9953704B-40D5-423B-BB10-5EF5348AC0A4}" destId="{EFBBD799-FD00-4852-8987-0DFDB5E05699}" srcOrd="0" destOrd="0" presId="urn:microsoft.com/office/officeart/2005/8/layout/list1"/>
    <dgm:cxn modelId="{304832FB-20D1-44A2-B609-3157DABD10FB}" type="presParOf" srcId="{EFBBD799-FD00-4852-8987-0DFDB5E05699}" destId="{807FE818-9A26-4219-8E78-C8B7C139E5AD}" srcOrd="0" destOrd="0" presId="urn:microsoft.com/office/officeart/2005/8/layout/list1"/>
    <dgm:cxn modelId="{6E52A93A-B6DD-497D-8A9F-658C29C7DFB9}" type="presParOf" srcId="{EFBBD799-FD00-4852-8987-0DFDB5E05699}" destId="{2E3D0878-60C1-45FE-B320-7050E26B2F9C}" srcOrd="1" destOrd="0" presId="urn:microsoft.com/office/officeart/2005/8/layout/list1"/>
    <dgm:cxn modelId="{20972317-D960-42B0-869B-4693BF8B90EC}" type="presParOf" srcId="{9953704B-40D5-423B-BB10-5EF5348AC0A4}" destId="{8D12310C-DE4A-461A-A137-0B37DFADC867}" srcOrd="1" destOrd="0" presId="urn:microsoft.com/office/officeart/2005/8/layout/list1"/>
    <dgm:cxn modelId="{0EFAC3AF-3C21-47B2-8A88-267DB10228C5}" type="presParOf" srcId="{9953704B-40D5-423B-BB10-5EF5348AC0A4}" destId="{62C1ECAB-BCE4-4FC5-88D0-8C7D9310262E}" srcOrd="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E933D2-F285-45EA-A454-74537E668942}" type="doc">
      <dgm:prSet loTypeId="urn:microsoft.com/office/officeart/2005/8/layout/list1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ED36CB6D-F99D-43AB-ABB8-4D9BDBF6F219}">
      <dgm:prSet phldrT="[Texte]" custT="1"/>
      <dgm:spPr/>
      <dgm:t>
        <a:bodyPr/>
        <a:lstStyle/>
        <a:p>
          <a:r>
            <a:rPr lang="fr-FR" sz="6600" b="1" u="none" dirty="0" smtClean="0">
              <a:latin typeface="Times New Roman" pitchFamily="18" charset="0"/>
              <a:cs typeface="Times New Roman" pitchFamily="18" charset="0"/>
            </a:rPr>
            <a:t>Le gros intestin</a:t>
          </a:r>
          <a:endParaRPr lang="fr-FR" sz="6600" b="1" u="none" dirty="0">
            <a:latin typeface="Times New Roman" pitchFamily="18" charset="0"/>
            <a:cs typeface="Times New Roman" pitchFamily="18" charset="0"/>
          </a:endParaRPr>
        </a:p>
      </dgm:t>
    </dgm:pt>
    <dgm:pt modelId="{147F4EDD-0B8D-403A-91B7-A0BE333C03AD}" type="sibTrans" cxnId="{93C175B2-265D-4CF4-8890-0A1B48810B88}">
      <dgm:prSet/>
      <dgm:spPr/>
      <dgm:t>
        <a:bodyPr/>
        <a:lstStyle/>
        <a:p>
          <a:endParaRPr lang="fr-FR"/>
        </a:p>
      </dgm:t>
    </dgm:pt>
    <dgm:pt modelId="{761466F3-4610-4AB0-B7F6-1FC9B7BB496C}" type="parTrans" cxnId="{93C175B2-265D-4CF4-8890-0A1B48810B88}">
      <dgm:prSet/>
      <dgm:spPr/>
      <dgm:t>
        <a:bodyPr/>
        <a:lstStyle/>
        <a:p>
          <a:endParaRPr lang="fr-FR"/>
        </a:p>
      </dgm:t>
    </dgm:pt>
    <dgm:pt modelId="{9DD6F1CD-1631-4A89-AE77-C427A299C214}">
      <dgm:prSet custT="1"/>
      <dgm:spPr/>
      <dgm:t>
        <a:bodyPr/>
        <a:lstStyle/>
        <a:p>
          <a:pPr algn="ctr"/>
          <a:r>
            <a:rPr lang="fr-FR" sz="50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48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Dernière partie élargie du tube digestif (d’environ 1,5 à 1,8 m de largeur et 3 à 8 cm de diamètre selon les niveaux. </a:t>
          </a:r>
          <a:endParaRPr lang="fr-FR" sz="4800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270B58E-E67D-403A-9BC3-942BAEE3B103}" type="parTrans" cxnId="{BC1DACEB-29FF-4D0F-9829-F7A94855719E}">
      <dgm:prSet/>
      <dgm:spPr/>
      <dgm:t>
        <a:bodyPr/>
        <a:lstStyle/>
        <a:p>
          <a:endParaRPr lang="fr-FR"/>
        </a:p>
      </dgm:t>
    </dgm:pt>
    <dgm:pt modelId="{3C8E2FE6-1EC4-439B-8815-59F8EFB780F2}" type="sibTrans" cxnId="{BC1DACEB-29FF-4D0F-9829-F7A94855719E}">
      <dgm:prSet/>
      <dgm:spPr/>
      <dgm:t>
        <a:bodyPr/>
        <a:lstStyle/>
        <a:p>
          <a:endParaRPr lang="fr-FR"/>
        </a:p>
      </dgm:t>
    </dgm:pt>
    <dgm:pt modelId="{9953704B-40D5-423B-BB10-5EF5348AC0A4}" type="pres">
      <dgm:prSet presAssocID="{95E933D2-F285-45EA-A454-74537E6689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FBBD799-FD00-4852-8987-0DFDB5E05699}" type="pres">
      <dgm:prSet presAssocID="{ED36CB6D-F99D-43AB-ABB8-4D9BDBF6F219}" presName="parentLin" presStyleCnt="0"/>
      <dgm:spPr/>
    </dgm:pt>
    <dgm:pt modelId="{807FE818-9A26-4219-8E78-C8B7C139E5AD}" type="pres">
      <dgm:prSet presAssocID="{ED36CB6D-F99D-43AB-ABB8-4D9BDBF6F219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2E3D0878-60C1-45FE-B320-7050E26B2F9C}" type="pres">
      <dgm:prSet presAssocID="{ED36CB6D-F99D-43AB-ABB8-4D9BDBF6F219}" presName="parentText" presStyleLbl="node1" presStyleIdx="0" presStyleCnt="1" custScaleX="107331" custScaleY="11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12310C-DE4A-461A-A137-0B37DFADC867}" type="pres">
      <dgm:prSet presAssocID="{ED36CB6D-F99D-43AB-ABB8-4D9BDBF6F219}" presName="negativeSpace" presStyleCnt="0"/>
      <dgm:spPr/>
    </dgm:pt>
    <dgm:pt modelId="{62C1ECAB-BCE4-4FC5-88D0-8C7D9310262E}" type="pres">
      <dgm:prSet presAssocID="{ED36CB6D-F99D-43AB-ABB8-4D9BDBF6F219}" presName="childText" presStyleLbl="conFgAcc1" presStyleIdx="0" presStyleCnt="1" custScaleY="1464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AC23D9-3C27-49B7-B6D5-4EF25EA8FC97}" type="presOf" srcId="{ED36CB6D-F99D-43AB-ABB8-4D9BDBF6F219}" destId="{2E3D0878-60C1-45FE-B320-7050E26B2F9C}" srcOrd="1" destOrd="0" presId="urn:microsoft.com/office/officeart/2005/8/layout/list1"/>
    <dgm:cxn modelId="{93C175B2-265D-4CF4-8890-0A1B48810B88}" srcId="{95E933D2-F285-45EA-A454-74537E668942}" destId="{ED36CB6D-F99D-43AB-ABB8-4D9BDBF6F219}" srcOrd="0" destOrd="0" parTransId="{761466F3-4610-4AB0-B7F6-1FC9B7BB496C}" sibTransId="{147F4EDD-0B8D-403A-91B7-A0BE333C03AD}"/>
    <dgm:cxn modelId="{635131E2-B71F-43DA-8499-FA8764FBBE06}" type="presOf" srcId="{95E933D2-F285-45EA-A454-74537E668942}" destId="{9953704B-40D5-423B-BB10-5EF5348AC0A4}" srcOrd="0" destOrd="0" presId="urn:microsoft.com/office/officeart/2005/8/layout/list1"/>
    <dgm:cxn modelId="{C753299D-E537-4B8B-9F52-039F2C707692}" type="presOf" srcId="{9DD6F1CD-1631-4A89-AE77-C427A299C214}" destId="{62C1ECAB-BCE4-4FC5-88D0-8C7D9310262E}" srcOrd="0" destOrd="0" presId="urn:microsoft.com/office/officeart/2005/8/layout/list1"/>
    <dgm:cxn modelId="{DF8232BA-E580-458E-AD49-9068488E0BCB}" type="presOf" srcId="{ED36CB6D-F99D-43AB-ABB8-4D9BDBF6F219}" destId="{807FE818-9A26-4219-8E78-C8B7C139E5AD}" srcOrd="0" destOrd="0" presId="urn:microsoft.com/office/officeart/2005/8/layout/list1"/>
    <dgm:cxn modelId="{BC1DACEB-29FF-4D0F-9829-F7A94855719E}" srcId="{ED36CB6D-F99D-43AB-ABB8-4D9BDBF6F219}" destId="{9DD6F1CD-1631-4A89-AE77-C427A299C214}" srcOrd="0" destOrd="0" parTransId="{3270B58E-E67D-403A-9BC3-942BAEE3B103}" sibTransId="{3C8E2FE6-1EC4-439B-8815-59F8EFB780F2}"/>
    <dgm:cxn modelId="{DE5FDA9C-3EC4-4E78-B8F1-163C1EEF5DCA}" type="presParOf" srcId="{9953704B-40D5-423B-BB10-5EF5348AC0A4}" destId="{EFBBD799-FD00-4852-8987-0DFDB5E05699}" srcOrd="0" destOrd="0" presId="urn:microsoft.com/office/officeart/2005/8/layout/list1"/>
    <dgm:cxn modelId="{4FB04D4C-E4C5-4A68-9CD8-0F37C7024AD9}" type="presParOf" srcId="{EFBBD799-FD00-4852-8987-0DFDB5E05699}" destId="{807FE818-9A26-4219-8E78-C8B7C139E5AD}" srcOrd="0" destOrd="0" presId="urn:microsoft.com/office/officeart/2005/8/layout/list1"/>
    <dgm:cxn modelId="{3EA16CFE-6050-40D2-A212-812F58484464}" type="presParOf" srcId="{EFBBD799-FD00-4852-8987-0DFDB5E05699}" destId="{2E3D0878-60C1-45FE-B320-7050E26B2F9C}" srcOrd="1" destOrd="0" presId="urn:microsoft.com/office/officeart/2005/8/layout/list1"/>
    <dgm:cxn modelId="{F7427571-CDD1-4458-9604-77FA8F66E4EA}" type="presParOf" srcId="{9953704B-40D5-423B-BB10-5EF5348AC0A4}" destId="{8D12310C-DE4A-461A-A137-0B37DFADC867}" srcOrd="1" destOrd="0" presId="urn:microsoft.com/office/officeart/2005/8/layout/list1"/>
    <dgm:cxn modelId="{1CB45D86-8686-478D-AB09-A29F972011BB}" type="presParOf" srcId="{9953704B-40D5-423B-BB10-5EF5348AC0A4}" destId="{62C1ECAB-BCE4-4FC5-88D0-8C7D9310262E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2601735-8D57-4C6D-A00C-2462F9DE6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6F3825-0DF3-4D51-8228-E6388E739A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D752E-CB9D-43C9-AC82-683DE37B29F3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D6386-1DE7-4F3B-B707-BFDDDAB5925D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5271-8F6F-434B-8DAA-5356BAE5EF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144B-4F31-4C8C-8AFC-70E7140FDD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4191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4191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48A8-8ED8-404A-9E13-060831396D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5026-B4A7-464F-A8FE-49BE117D3D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16AFD-58FA-4BC6-9D4F-30EA17F9F1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5ECA-B8CC-4FEE-AB3D-2442AD8B30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7E54-662F-4B7A-A517-566E3E3754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FBF8-7AF9-4B4D-ADEC-37CFE038E4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BA1F6-DAC6-4F95-93C3-C6958208A1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6DBDD-206C-4AFE-BB2D-6780FBE836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5A3B1-2648-437F-B16B-9FACDA93DB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033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77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3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6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9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079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08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084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10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5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4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035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DA6E2B4-9ACD-4034-9628-B1B4945565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035925" cy="514350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fr-FR" sz="7200" b="1" dirty="0" smtClean="0"/>
              <a:t>Les Mammifères </a:t>
            </a:r>
            <a:br>
              <a:rPr lang="fr-FR" sz="7200" b="1" dirty="0" smtClean="0"/>
            </a:br>
            <a:r>
              <a:rPr lang="fr-FR" sz="4800" b="1" dirty="0" smtClean="0"/>
              <a:t>L’exemple principal d’étude : </a:t>
            </a:r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>l’être humain</a:t>
            </a:r>
          </a:p>
        </p:txBody>
      </p:sp>
      <p:pic>
        <p:nvPicPr>
          <p:cNvPr id="3075" name="Picture 5" descr="squele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513" y="2924175"/>
            <a:ext cx="26860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214313"/>
            <a:ext cx="8858250" cy="19510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1- Anatomie de l’appareil digestif 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1813" y="2428875"/>
            <a:ext cx="8080375" cy="407193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4000" b="1" kern="0" dirty="0">
                <a:latin typeface="+mn-lt"/>
              </a:rPr>
              <a:t>Un conduit de calibre variable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4000" b="1" kern="0" dirty="0">
                <a:latin typeface="+mn-lt"/>
              </a:rPr>
              <a:t>S’étend de la bouche à l’anus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4000" b="1" kern="0" dirty="0"/>
              <a:t>Longueur de 10 à 12 m</a:t>
            </a:r>
            <a:endParaRPr lang="fr-FR" sz="4000" b="1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4000" b="1" kern="0" dirty="0">
                <a:latin typeface="+mn-lt"/>
              </a:rPr>
              <a:t>Occupe donc la face, le cou, le thorax, l’abdomen et la cavité pelvienne.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/>
        </p:nvGraphicFramePr>
        <p:xfrm>
          <a:off x="342900" y="928671"/>
          <a:ext cx="8458200" cy="497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 descr="bouche-122100.jpg"/>
          <p:cNvPicPr>
            <a:picLocks noChangeAspect="1"/>
          </p:cNvPicPr>
          <p:nvPr/>
        </p:nvPicPr>
        <p:blipFill>
          <a:blip r:embed="rId7" cstate="print">
            <a:lum bright="-20000" contrast="20000"/>
          </a:blip>
          <a:srcRect l="11693" t="1375" r="6378" b="2561"/>
          <a:stretch>
            <a:fillRect/>
          </a:stretch>
        </p:blipFill>
        <p:spPr>
          <a:xfrm>
            <a:off x="826207" y="928670"/>
            <a:ext cx="7491587" cy="5786478"/>
          </a:xfrm>
          <a:prstGeom prst="borderCallout1">
            <a:avLst/>
          </a:prstGeom>
        </p:spPr>
      </p:pic>
      <p:grpSp>
        <p:nvGrpSpPr>
          <p:cNvPr id="4" name="Groupe 13"/>
          <p:cNvGrpSpPr>
            <a:grpSpLocks/>
          </p:cNvGrpSpPr>
          <p:nvPr/>
        </p:nvGrpSpPr>
        <p:grpSpPr bwMode="auto">
          <a:xfrm>
            <a:off x="3708400" y="142875"/>
            <a:ext cx="5292725" cy="5500688"/>
            <a:chOff x="3709156" y="142852"/>
            <a:chExt cx="5292000" cy="5500132"/>
          </a:xfrm>
        </p:grpSpPr>
        <p:sp>
          <p:nvSpPr>
            <p:cNvPr id="5" name="Rectangle à coins arrondis 4"/>
            <p:cNvSpPr/>
            <p:nvPr/>
          </p:nvSpPr>
          <p:spPr bwMode="auto">
            <a:xfrm>
              <a:off x="3709156" y="142852"/>
              <a:ext cx="5292000" cy="1007961"/>
            </a:xfrm>
            <a:prstGeom prst="wedgeRoundRectCallout">
              <a:avLst>
                <a:gd name="adj1" fmla="val 4407"/>
                <a:gd name="adj2" fmla="val 89655"/>
                <a:gd name="adj3" fmla="val 16667"/>
              </a:avLst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36000" rIns="36000" bIns="36000"/>
            <a:lstStyle/>
            <a:p>
              <a:pPr algn="ctr">
                <a:defRPr/>
              </a:pPr>
              <a:r>
                <a:rPr lang="fr-FR" b="1" dirty="0"/>
                <a:t>Replis musculaires mobiles formant le contour de la bouche. Elles contribuent notamment à la protection des dents et à la phonation.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Connecteur en angle 6"/>
            <p:cNvCxnSpPr/>
            <p:nvPr/>
          </p:nvCxnSpPr>
          <p:spPr bwMode="auto">
            <a:xfrm rot="5400000">
              <a:off x="5097947" y="2420720"/>
              <a:ext cx="4500108" cy="1944422"/>
            </a:xfrm>
            <a:prstGeom prst="bentConnector3">
              <a:avLst>
                <a:gd name="adj1" fmla="val 9722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diamond" w="lg" len="lg"/>
            </a:ln>
            <a:effectLst/>
          </p:spPr>
        </p:cxnSp>
      </p:grpSp>
      <p:sp>
        <p:nvSpPr>
          <p:cNvPr id="16" name="Ruban courbé vers le bas 15"/>
          <p:cNvSpPr/>
          <p:nvPr/>
        </p:nvSpPr>
        <p:spPr bwMode="auto">
          <a:xfrm rot="16200000">
            <a:off x="6273007" y="2591594"/>
            <a:ext cx="3071812" cy="2286000"/>
          </a:xfrm>
          <a:prstGeom prst="ellipseRibbon">
            <a:avLst>
              <a:gd name="adj1" fmla="val 19286"/>
              <a:gd name="adj2" fmla="val 60632"/>
              <a:gd name="adj3" fmla="val 125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Arc formé par l’ensemble des dents du maxillaire (supérieur et inférieur)</a:t>
            </a:r>
            <a:endParaRPr lang="fr-FR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01613" y="214313"/>
            <a:ext cx="4140200" cy="1223962"/>
          </a:xfrm>
          <a:prstGeom prst="wedgeRectCallout">
            <a:avLst>
              <a:gd name="adj1" fmla="val -24195"/>
              <a:gd name="adj2" fmla="val 92798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>
              <a:defRPr/>
            </a:pPr>
            <a:r>
              <a:rPr lang="fr-FR" b="1" dirty="0"/>
              <a:t>Partie épaisse de la muqueuse buccale riche en vaisseaux et en nerfs, recouvrant le bord de l’alvéole dentaire et adhérant au collet.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214313" y="4143375"/>
            <a:ext cx="2052637" cy="2087563"/>
          </a:xfrm>
          <a:prstGeom prst="wedgeRoundRectCallout">
            <a:avLst>
              <a:gd name="adj1" fmla="val -6436"/>
              <a:gd name="adj2" fmla="val -110560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b="1" dirty="0"/>
              <a:t>Partie osseuse de la cloison séparant la bouche de la cavité nasale, prolongée par le voile du palais.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021513" y="3286125"/>
            <a:ext cx="1908175" cy="3357563"/>
          </a:xfrm>
          <a:prstGeom prst="wedgeRectCallout">
            <a:avLst>
              <a:gd name="adj1" fmla="val -61160"/>
              <a:gd name="adj2" fmla="val -58315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Partie musculaire et membraneuse de la cloison séparant la bouche de la cavité nasale, qui intervient notamment dans l’ingestion d’aliments et la phonation.</a:t>
            </a: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6000750" y="1271588"/>
            <a:ext cx="2643188" cy="1800225"/>
          </a:xfrm>
          <a:prstGeom prst="wedgeRoundRectCallout">
            <a:avLst>
              <a:gd name="adj1" fmla="val -18980"/>
              <a:gd name="adj2" fmla="val 69272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Orifice par lequel la bouche communique avec le pharynx, qui permet aux aliments de se rendre à l’œsophage.</a:t>
            </a: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714375" y="1928813"/>
            <a:ext cx="2286000" cy="1214437"/>
          </a:xfrm>
          <a:prstGeom prst="wedgeRoundRectCallout">
            <a:avLst>
              <a:gd name="adj1" fmla="val -18980"/>
              <a:gd name="adj2" fmla="val 69272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b="1" dirty="0"/>
              <a:t>Repli musculaire latéral du bord postérieur du voile du palais.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0063" y="4105275"/>
            <a:ext cx="2571750" cy="2143125"/>
          </a:xfrm>
          <a:prstGeom prst="wedgeRectCallout">
            <a:avLst>
              <a:gd name="adj1" fmla="val -6722"/>
              <a:gd name="adj2" fmla="val -6626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b="1" dirty="0"/>
              <a:t>Appendice charnu mobile prolongeant le bord postérieur du voile du palais, qui intervient dans l’ingestion d’aliments et la phonation.</a:t>
            </a: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4857750" y="4357688"/>
            <a:ext cx="1571625" cy="2143125"/>
          </a:xfrm>
          <a:prstGeom prst="wedgeRoundRectCallout">
            <a:avLst>
              <a:gd name="adj1" fmla="val 65687"/>
              <a:gd name="adj2" fmla="val -73779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Chacun des deux points de jonction des lèvres supérieure et inférieure.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143125" y="4500563"/>
            <a:ext cx="4392613" cy="1357312"/>
          </a:xfrm>
          <a:prstGeom prst="wedgeRectCallout">
            <a:avLst>
              <a:gd name="adj1" fmla="val -58162"/>
              <a:gd name="adj2" fmla="val -87408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Structure lymphoïde (riche en globules blancs) qui contribue à la protection des voies respiratoires en luttant contre les infections bactériennes.</a:t>
            </a:r>
          </a:p>
        </p:txBody>
      </p:sp>
      <p:pic>
        <p:nvPicPr>
          <p:cNvPr id="22" name="Image 21" descr="denture-humaine-74020.jpg"/>
          <p:cNvPicPr>
            <a:picLocks noChangeAspect="1"/>
          </p:cNvPicPr>
          <p:nvPr/>
        </p:nvPicPr>
        <p:blipFill>
          <a:blip r:embed="rId8">
            <a:lum bright="-20000" contrast="20000"/>
          </a:blip>
          <a:srcRect l="5669" t="5917" r="5315" b="8606"/>
          <a:stretch>
            <a:fillRect/>
          </a:stretch>
        </p:blipFill>
        <p:spPr bwMode="auto">
          <a:xfrm>
            <a:off x="142875" y="142875"/>
            <a:ext cx="8139113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e 25"/>
          <p:cNvSpPr/>
          <p:nvPr/>
        </p:nvSpPr>
        <p:spPr bwMode="auto">
          <a:xfrm rot="20697317">
            <a:off x="277813" y="4445000"/>
            <a:ext cx="5867400" cy="1800225"/>
          </a:xfrm>
          <a:prstGeom prst="ellips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 anchorCtr="1"/>
          <a:lstStyle/>
          <a:p>
            <a:pPr algn="ctr">
              <a:defRPr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Ensemble des dents disposées symétriquement sur le bord des deux maxillaires qui comptent chacun quatre incisives, deux canines, quatre prémolaires et six molaires.</a:t>
            </a:r>
          </a:p>
        </p:txBody>
      </p:sp>
      <p:pic>
        <p:nvPicPr>
          <p:cNvPr id="27" name="Image 26" descr="dos-de-la-langue-123480.jpg"/>
          <p:cNvPicPr>
            <a:picLocks noChangeAspect="1"/>
          </p:cNvPicPr>
          <p:nvPr/>
        </p:nvPicPr>
        <p:blipFill>
          <a:blip r:embed="rId9">
            <a:lum bright="-20000" contrast="20000"/>
          </a:blip>
          <a:srcRect l="22678" t="1076" r="13818" b="1076"/>
          <a:stretch>
            <a:fillRect/>
          </a:stretch>
        </p:blipFill>
        <p:spPr bwMode="auto">
          <a:xfrm>
            <a:off x="1668463" y="820738"/>
            <a:ext cx="5807075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77800" y="142875"/>
            <a:ext cx="8788400" cy="6500813"/>
            <a:chOff x="1328" y="9040"/>
            <a:chExt cx="9489" cy="6554"/>
          </a:xfrm>
        </p:grpSpPr>
        <p:pic>
          <p:nvPicPr>
            <p:cNvPr id="5141" name="Picture 14" descr="픈瑭"/>
            <p:cNvPicPr>
              <a:picLocks noChangeAspect="1" noChangeArrowheads="1"/>
            </p:cNvPicPr>
            <p:nvPr/>
          </p:nvPicPr>
          <p:blipFill>
            <a:blip r:embed="rId10">
              <a:lum bright="-12000" contrast="-6000"/>
            </a:blip>
            <a:srcRect/>
            <a:stretch>
              <a:fillRect/>
            </a:stretch>
          </p:blipFill>
          <p:spPr bwMode="auto">
            <a:xfrm>
              <a:off x="1328" y="9040"/>
              <a:ext cx="8180" cy="6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7147" y="14619"/>
              <a:ext cx="255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Glande sous-maxillaire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107" y="15139"/>
              <a:ext cx="453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Les glandes salivaires</a:t>
              </a:r>
              <a:endParaRPr lang="fr-FR" sz="3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7528" y="13140"/>
              <a:ext cx="215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Canal de Walther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7147" y="14101"/>
              <a:ext cx="198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 dirty="0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Canal de Wharton</a:t>
              </a:r>
              <a:endParaRPr lang="fr-FR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7588" y="13560"/>
              <a:ext cx="209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Glande sublinguale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808" y="9539"/>
              <a:ext cx="385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Canal de Sténon (canal parotidien)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508" y="10140"/>
              <a:ext cx="181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Glande parotide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7387" y="9853"/>
              <a:ext cx="343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Ouverture du canal parotidien (prés de la deuxième molaire)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2168" y="9920"/>
              <a:ext cx="226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Arcade zygomatique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7691" y="11041"/>
              <a:ext cx="204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Deuxième molaire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7608" y="12303"/>
              <a:ext cx="963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Langue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7608" y="12840"/>
              <a:ext cx="204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Frein de la langue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6993" y="11666"/>
              <a:ext cx="819" cy="179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820" y="0"/>
                </a:cxn>
              </a:cxnLst>
              <a:rect l="0" t="0" r="r" b="b"/>
              <a:pathLst>
                <a:path w="820" h="180">
                  <a:moveTo>
                    <a:pt x="0" y="180"/>
                  </a:moveTo>
                  <a:lnTo>
                    <a:pt x="82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FR" sz="28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7708" y="11460"/>
              <a:ext cx="90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>
                <a:spcAft>
                  <a:spcPts val="1000"/>
                </a:spcAft>
                <a:defRPr/>
              </a:pPr>
              <a:r>
                <a:rPr lang="fr-FR" sz="1600" b="1">
                  <a:solidFill>
                    <a:schemeClr val="accent4">
                      <a:lumMod val="50000"/>
                    </a:schemeClr>
                  </a:solidFill>
                  <a:latin typeface="Comic Sans MS" pitchFamily="66" charset="0"/>
                  <a:ea typeface="Arial" pitchFamily="34" charset="0"/>
                </a:rPr>
                <a:t>Lèvre</a:t>
              </a:r>
              <a:endParaRPr lang="fr-FR" sz="2800">
                <a:solidFill>
                  <a:schemeClr val="accent4">
                    <a:lumMod val="50000"/>
                  </a:schemeClr>
                </a:solidFill>
                <a:latin typeface="Arial" pitchFamily="34" charset="0"/>
              </a:endParaRPr>
            </a:p>
          </p:txBody>
        </p:sp>
      </p:grpSp>
      <p:cxnSp>
        <p:nvCxnSpPr>
          <p:cNvPr id="41" name="Connecteur droit 40"/>
          <p:cNvCxnSpPr/>
          <p:nvPr/>
        </p:nvCxnSpPr>
        <p:spPr bwMode="auto">
          <a:xfrm>
            <a:off x="6094413" y="4929188"/>
            <a:ext cx="1692275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 bwMode="auto">
          <a:xfrm>
            <a:off x="5676900" y="5967413"/>
            <a:ext cx="2124075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 bwMode="auto">
          <a:xfrm>
            <a:off x="422275" y="1533525"/>
            <a:ext cx="1512888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3"/>
          <p:cNvGraphicFramePr>
            <a:graphicFrameLocks/>
          </p:cNvGraphicFramePr>
          <p:nvPr/>
        </p:nvGraphicFramePr>
        <p:xfrm>
          <a:off x="107141" y="464323"/>
          <a:ext cx="892971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/>
        </p:nvGraphicFramePr>
        <p:xfrm>
          <a:off x="342900" y="940585"/>
          <a:ext cx="8352000" cy="51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Image 24" descr="169b66775913f4cd3c4d70f258f27807.png"/>
          <p:cNvPicPr>
            <a:picLocks noChangeAspect="1"/>
          </p:cNvPicPr>
          <p:nvPr/>
        </p:nvPicPr>
        <p:blipFill>
          <a:blip r:embed="rId6"/>
          <a:srcRect l="-763" t="9756" r="-763" b="-1020"/>
          <a:stretch>
            <a:fillRect/>
          </a:stretch>
        </p:blipFill>
        <p:spPr>
          <a:xfrm>
            <a:off x="288925" y="357188"/>
            <a:ext cx="8566150" cy="57594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6" name="Ellipse 25"/>
          <p:cNvSpPr/>
          <p:nvPr/>
        </p:nvSpPr>
        <p:spPr bwMode="auto">
          <a:xfrm>
            <a:off x="1547813" y="5214938"/>
            <a:ext cx="6048375" cy="13684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buFont typeface="Wingdings" pitchFamily="2" charset="2"/>
              <a:buChar char="§"/>
              <a:defRPr/>
            </a:pPr>
            <a:r>
              <a:rPr lang="fr-FR" sz="2200" b="1" dirty="0">
                <a:solidFill>
                  <a:schemeClr val="accent4">
                    <a:lumMod val="75000"/>
                  </a:schemeClr>
                </a:solidFill>
              </a:rPr>
              <a:t>25 cm de l’hauteur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fr-FR" sz="2200" b="1" dirty="0">
                <a:solidFill>
                  <a:schemeClr val="accent4">
                    <a:lumMod val="75000"/>
                  </a:schemeClr>
                </a:solidFill>
              </a:rPr>
              <a:t>8 cm d’épaisseur </a:t>
            </a:r>
            <a:r>
              <a:rPr lang="fr-FR" sz="2200" b="1" dirty="0" err="1">
                <a:solidFill>
                  <a:schemeClr val="accent4">
                    <a:lumMod val="75000"/>
                  </a:schemeClr>
                </a:solidFill>
              </a:rPr>
              <a:t>ventro</a:t>
            </a:r>
            <a:r>
              <a:rPr lang="fr-FR" sz="2200" b="1" dirty="0">
                <a:solidFill>
                  <a:schemeClr val="accent4">
                    <a:lumMod val="75000"/>
                  </a:schemeClr>
                </a:solidFill>
              </a:rPr>
              <a:t>-dorsal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fr-FR" sz="2200" b="1" dirty="0">
                <a:solidFill>
                  <a:schemeClr val="accent4">
                    <a:lumMod val="75000"/>
                  </a:schemeClr>
                </a:solidFill>
              </a:rPr>
              <a:t>12 cm de largeur</a:t>
            </a:r>
          </a:p>
        </p:txBody>
      </p:sp>
      <p:sp>
        <p:nvSpPr>
          <p:cNvPr id="27" name="Rogner un rectangle avec un coin diagonal 26"/>
          <p:cNvSpPr/>
          <p:nvPr/>
        </p:nvSpPr>
        <p:spPr bwMode="auto">
          <a:xfrm>
            <a:off x="1872000" y="4772834"/>
            <a:ext cx="5400000" cy="1800000"/>
          </a:xfrm>
          <a:prstGeom prst="snip2DiagRect">
            <a:avLst/>
          </a:prstGeom>
          <a:ln w="5715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002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Divisé en 3 parties principales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Le corps de l’estomac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Le fundus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L’antre gastrique</a:t>
            </a:r>
          </a:p>
        </p:txBody>
      </p:sp>
      <p:cxnSp>
        <p:nvCxnSpPr>
          <p:cNvPr id="29" name="Connecteur droit 28"/>
          <p:cNvCxnSpPr/>
          <p:nvPr/>
        </p:nvCxnSpPr>
        <p:spPr bwMode="auto">
          <a:xfrm>
            <a:off x="7353300" y="2927350"/>
            <a:ext cx="504825" cy="1588"/>
          </a:xfrm>
          <a:prstGeom prst="line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 bwMode="auto">
          <a:xfrm>
            <a:off x="7369175" y="1604963"/>
            <a:ext cx="647700" cy="1587"/>
          </a:xfrm>
          <a:prstGeom prst="line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 bwMode="auto">
          <a:xfrm>
            <a:off x="7370763" y="4159250"/>
            <a:ext cx="503237" cy="1588"/>
          </a:xfrm>
          <a:prstGeom prst="line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Secteurs 32"/>
          <p:cNvSpPr/>
          <p:nvPr/>
        </p:nvSpPr>
        <p:spPr bwMode="auto">
          <a:xfrm>
            <a:off x="109538" y="906463"/>
            <a:ext cx="2627312" cy="1538287"/>
          </a:xfrm>
          <a:prstGeom prst="pie">
            <a:avLst>
              <a:gd name="adj1" fmla="val 0"/>
              <a:gd name="adj2" fmla="val 1950784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/>
          <a:lstStyle/>
          <a:p>
            <a:pPr>
              <a:defRPr/>
            </a:pPr>
            <a:r>
              <a:rPr lang="fr-FR" b="1" dirty="0"/>
              <a:t>Petite région située </a:t>
            </a:r>
          </a:p>
          <a:p>
            <a:pPr>
              <a:defRPr/>
            </a:pPr>
            <a:r>
              <a:rPr lang="fr-FR" b="1" dirty="0"/>
              <a:t>dans la partie supérieure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  <a:p>
            <a:pPr>
              <a:defRPr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6" name="Organigramme : Données stockées 35"/>
          <p:cNvSpPr/>
          <p:nvPr/>
        </p:nvSpPr>
        <p:spPr bwMode="auto">
          <a:xfrm>
            <a:off x="77788" y="2093913"/>
            <a:ext cx="1857375" cy="1571625"/>
          </a:xfrm>
          <a:prstGeom prst="flowChartOnlineStorag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/>
              <a:t>partie inférieure et étroite de l'estomac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8" name="Arc 37"/>
          <p:cNvSpPr/>
          <p:nvPr/>
        </p:nvSpPr>
        <p:spPr bwMode="auto">
          <a:xfrm rot="2280000">
            <a:off x="4995863" y="1500188"/>
            <a:ext cx="1657350" cy="3132137"/>
          </a:xfrm>
          <a:prstGeom prst="arc">
            <a:avLst>
              <a:gd name="adj1" fmla="val 16200000"/>
              <a:gd name="adj2" fmla="val 5567360"/>
            </a:avLst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" name="Arc 39"/>
          <p:cNvSpPr/>
          <p:nvPr/>
        </p:nvSpPr>
        <p:spPr bwMode="auto">
          <a:xfrm rot="1800000">
            <a:off x="3797300" y="1538288"/>
            <a:ext cx="1008063" cy="1620837"/>
          </a:xfrm>
          <a:prstGeom prst="arc">
            <a:avLst>
              <a:gd name="adj1" fmla="val 16200000"/>
              <a:gd name="adj2" fmla="val 5567360"/>
            </a:avLst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6" grpId="0" animBg="1"/>
      <p:bldP spid="26" grpId="1" animBg="1"/>
      <p:bldP spid="33" grpId="0" animBg="1"/>
      <p:bldP spid="33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/>
        </p:nvGraphicFramePr>
        <p:xfrm>
          <a:off x="142860" y="642918"/>
          <a:ext cx="885828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 descr="intestin-grele.jpg"/>
          <p:cNvPicPr>
            <a:picLocks noChangeAspect="1"/>
          </p:cNvPicPr>
          <p:nvPr/>
        </p:nvPicPr>
        <p:blipFill>
          <a:blip r:embed="rId6"/>
          <a:srcRect l="5452" t="1176" r="7484" b="3529"/>
          <a:stretch>
            <a:fillRect/>
          </a:stretch>
        </p:blipFill>
        <p:spPr bwMode="auto">
          <a:xfrm>
            <a:off x="1312863" y="571500"/>
            <a:ext cx="65182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3"/>
          <p:cNvCxnSpPr/>
          <p:nvPr/>
        </p:nvCxnSpPr>
        <p:spPr bwMode="auto">
          <a:xfrm>
            <a:off x="5857875" y="2070100"/>
            <a:ext cx="1223963" cy="1588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 bwMode="auto">
          <a:xfrm>
            <a:off x="2928938" y="2016125"/>
            <a:ext cx="1476375" cy="1588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 bwMode="auto">
          <a:xfrm>
            <a:off x="3673475" y="5999163"/>
            <a:ext cx="684213" cy="1587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à coins arrondis 6"/>
          <p:cNvSpPr/>
          <p:nvPr/>
        </p:nvSpPr>
        <p:spPr bwMode="auto">
          <a:xfrm>
            <a:off x="357188" y="500063"/>
            <a:ext cx="2195512" cy="3060700"/>
          </a:xfrm>
          <a:prstGeom prst="wedgeRoundRectCallout">
            <a:avLst>
              <a:gd name="adj1" fmla="val 88709"/>
              <a:gd name="adj2" fmla="val 734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/>
              <a:t>Partie antérieure de l’intestin grêle où se déversent les sécrétions du foie et du pancréas ainsi que les aliments partiellement digérés dans l’estomac.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52900" y="247650"/>
            <a:ext cx="4213225" cy="1295400"/>
          </a:xfrm>
          <a:prstGeom prst="wedgeRectCallout">
            <a:avLst>
              <a:gd name="adj1" fmla="val -1114"/>
              <a:gd name="adj2" fmla="val 64692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Partie médiane de l’intestin grêle située entre le duodénum et l’iléon, qui assure la majeure partie de l’absorption des éléments nutritifs.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239000" y="4627563"/>
            <a:ext cx="1547813" cy="2016125"/>
          </a:xfrm>
          <a:prstGeom prst="wedgeRectCallout">
            <a:avLst>
              <a:gd name="adj1" fmla="val -262289"/>
              <a:gd name="adj2" fmla="val 1696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Partie terminale de l’intestin grêle située entre le jéjunum et le cæcum.</a:t>
            </a:r>
          </a:p>
        </p:txBody>
      </p:sp>
      <p:pic>
        <p:nvPicPr>
          <p:cNvPr id="10" name="Image 9" descr="161_popup_anatomie-generale-du-foie-0226607-3618208.jpg"/>
          <p:cNvPicPr>
            <a:picLocks noChangeAspect="1"/>
          </p:cNvPicPr>
          <p:nvPr/>
        </p:nvPicPr>
        <p:blipFill>
          <a:blip r:embed="rId7">
            <a:lum bright="-20000" contrast="20000"/>
          </a:blip>
          <a:srcRect l="2043" t="11629" r="2043" b="4361"/>
          <a:stretch>
            <a:fillRect/>
          </a:stretch>
        </p:blipFill>
        <p:spPr bwMode="auto">
          <a:xfrm>
            <a:off x="179388" y="1770063"/>
            <a:ext cx="878522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gner un rectangle avec un coin diagonal 11"/>
          <p:cNvSpPr/>
          <p:nvPr/>
        </p:nvSpPr>
        <p:spPr bwMode="auto">
          <a:xfrm>
            <a:off x="1152525" y="241300"/>
            <a:ext cx="6838950" cy="1511300"/>
          </a:xfrm>
          <a:prstGeom prst="snip2DiagRect">
            <a:avLst>
              <a:gd name="adj1" fmla="val 0"/>
              <a:gd name="adj2" fmla="val 28097"/>
            </a:avLst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Viscère situé sous le diaphragme, dans le quadrant supérieur droit de l'abdomen.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C'est le plus gros organe interne du corps. Il pèse environ 2,4 kg, de largeur 28 cm, de profondeur 16 cm et  d’hauteur 8 cm. </a:t>
            </a:r>
          </a:p>
        </p:txBody>
      </p:sp>
      <p:sp>
        <p:nvSpPr>
          <p:cNvPr id="13" name="Hexagone 12"/>
          <p:cNvSpPr/>
          <p:nvPr/>
        </p:nvSpPr>
        <p:spPr bwMode="auto">
          <a:xfrm>
            <a:off x="4108450" y="4857750"/>
            <a:ext cx="4392613" cy="1547813"/>
          </a:xfrm>
          <a:prstGeom prst="hexagon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Petit réservoir où s’accumule la bile sécrétée par le foie avant d’être déversée dans le duodénum lors de la digestion.</a:t>
            </a:r>
          </a:p>
        </p:txBody>
      </p:sp>
      <p:pic>
        <p:nvPicPr>
          <p:cNvPr id="15" name="Image 14" descr="447_popup_anatomie-generale-du-pancreas-3044508-3044608.jpg"/>
          <p:cNvPicPr>
            <a:picLocks noChangeAspect="1"/>
          </p:cNvPicPr>
          <p:nvPr/>
        </p:nvPicPr>
        <p:blipFill>
          <a:blip r:embed="rId8">
            <a:lum bright="-10000" contrast="10000"/>
          </a:blip>
          <a:srcRect l="1363" t="2907" r="1363" b="13083"/>
          <a:stretch>
            <a:fillRect/>
          </a:stretch>
        </p:blipFill>
        <p:spPr bwMode="auto">
          <a:xfrm>
            <a:off x="180975" y="1071563"/>
            <a:ext cx="874871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 bwMode="auto">
          <a:xfrm>
            <a:off x="2422525" y="4595813"/>
            <a:ext cx="5435600" cy="1619250"/>
          </a:xfrm>
          <a:prstGeom prst="wedgeRoundRectCallout">
            <a:avLst>
              <a:gd name="adj1" fmla="val 59765"/>
              <a:gd name="adj2" fmla="val -99843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Glande digestive aplatie reliée au duodénum. Il mesure, en moyenne de 15 à 18 cm, d’un hauteur de 6 cm au niveau de la tête et de 2 cm au niveau de la queue. Son épaisseur est de 2 cm et son poids est de 80 g.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2422525" y="4583113"/>
            <a:ext cx="5435600" cy="1439862"/>
          </a:xfrm>
          <a:prstGeom prst="wedgeRoundRectCallout">
            <a:avLst>
              <a:gd name="adj1" fmla="val 59164"/>
              <a:gd name="adj2" fmla="val -104379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Il est situé profondément dans la cavité abdominale, entre l'estomac et en avant de la colonne vertébrale. Il s'étend derrière l'estomac et s’inscrit dans la courbe du duodénum. </a:t>
            </a: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4010025" y="3087688"/>
            <a:ext cx="1000125" cy="158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 bwMode="auto">
          <a:xfrm>
            <a:off x="3760788" y="3357563"/>
            <a:ext cx="755650" cy="158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 bwMode="auto">
          <a:xfrm>
            <a:off x="3105150" y="4143375"/>
            <a:ext cx="1366838" cy="1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Espace réservé du contenu 3"/>
          <p:cNvGraphicFramePr>
            <a:graphicFrameLocks/>
          </p:cNvGraphicFramePr>
          <p:nvPr/>
        </p:nvGraphicFramePr>
        <p:xfrm>
          <a:off x="270000" y="603000"/>
          <a:ext cx="8604000" cy="56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Image 28" descr="1.pn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rcRect l="6491" t="15320" r="6491" b="2043"/>
          <a:stretch>
            <a:fillRect/>
          </a:stretch>
        </p:blipFill>
        <p:spPr bwMode="auto">
          <a:xfrm>
            <a:off x="290513" y="558800"/>
            <a:ext cx="856297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necteur droit 31"/>
          <p:cNvCxnSpPr/>
          <p:nvPr/>
        </p:nvCxnSpPr>
        <p:spPr bwMode="auto">
          <a:xfrm>
            <a:off x="357188" y="5006975"/>
            <a:ext cx="785812" cy="1588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 bwMode="auto">
          <a:xfrm>
            <a:off x="3324225" y="1036638"/>
            <a:ext cx="612775" cy="1587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 bwMode="auto">
          <a:xfrm>
            <a:off x="3094038" y="6127750"/>
            <a:ext cx="785812" cy="1588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 bwMode="auto">
          <a:xfrm>
            <a:off x="285750" y="214313"/>
            <a:ext cx="1871663" cy="2500312"/>
          </a:xfrm>
          <a:prstGeom prst="wedgeRoundRectCallout">
            <a:avLst>
              <a:gd name="adj1" fmla="val -5015"/>
              <a:gd name="adj2" fmla="val 69728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Premier segment du côlon qui qui monte d’abord verticalement jusqu’à la face inférieure du foie.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5143500" y="142875"/>
            <a:ext cx="3786188" cy="1571625"/>
          </a:xfrm>
          <a:prstGeom prst="wedgeRoundRectCallout">
            <a:avLst>
              <a:gd name="adj1" fmla="val -72382"/>
              <a:gd name="adj2" fmla="val 3263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Deuxième segment médiane du côlon</a:t>
            </a:r>
            <a:r>
              <a:rPr lang="fr-FR" b="1" dirty="0"/>
              <a:t> qui se porte à peu près transversalement de droite à gauche jusqu’à l’extrémité inférieure de la rate</a:t>
            </a:r>
            <a:endParaRPr lang="fr-FR" b="1" dirty="0">
              <a:cs typeface="Arial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929438" y="2390775"/>
            <a:ext cx="1857375" cy="2286000"/>
          </a:xfrm>
          <a:prstGeom prst="wedgeRoundRectCallout">
            <a:avLst>
              <a:gd name="adj1" fmla="val 3567"/>
              <a:gd name="adj2" fmla="val -63284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Troisième segment du côlon qui descend verticalement jusqu’à la fosse iliaque gauche</a:t>
            </a:r>
          </a:p>
        </p:txBody>
      </p:sp>
      <p:sp>
        <p:nvSpPr>
          <p:cNvPr id="39" name="Rectangle à coins arrondis 38"/>
          <p:cNvSpPr/>
          <p:nvPr/>
        </p:nvSpPr>
        <p:spPr bwMode="auto">
          <a:xfrm>
            <a:off x="4643438" y="5572125"/>
            <a:ext cx="4000500" cy="1071563"/>
          </a:xfrm>
          <a:prstGeom prst="wedgeRoundRectCallout">
            <a:avLst>
              <a:gd name="adj1" fmla="val 32260"/>
              <a:gd name="adj2" fmla="val -75983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Quatrième segment du côlon qui a une orientation </a:t>
            </a:r>
            <a:r>
              <a:rPr lang="fr-FR" b="1" dirty="0" err="1">
                <a:cs typeface="Arial" pitchFamily="34" charset="0"/>
              </a:rPr>
              <a:t>antéro-postérieure</a:t>
            </a:r>
            <a:r>
              <a:rPr lang="fr-FR" b="1" dirty="0">
                <a:cs typeface="Arial" pitchFamily="34" charset="0"/>
              </a:rPr>
              <a:t> et se conduit vers le rectum.</a:t>
            </a: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4786313" y="5286375"/>
            <a:ext cx="4000500" cy="1357313"/>
          </a:xfrm>
          <a:prstGeom prst="wedgeRoundRectCallout">
            <a:avLst>
              <a:gd name="adj1" fmla="val -73861"/>
              <a:gd name="adj2" fmla="val -1435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Partie postérieure du gros intestin qui se termine par un canal anal s’ouvrant à l’extérieur par l’anus qui est contrôlé par un sphincter .</a:t>
            </a: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804863" y="5248275"/>
            <a:ext cx="3000375" cy="1295400"/>
          </a:xfrm>
          <a:prstGeom prst="wedgeRoundRectCallout">
            <a:avLst>
              <a:gd name="adj1" fmla="val -52471"/>
              <a:gd name="adj2" fmla="val -72755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Partie antérieure du gros intestin recevant les particules alimentaires provenant de l’iléon.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438150" y="5753100"/>
            <a:ext cx="3313113" cy="792163"/>
          </a:xfrm>
          <a:prstGeom prst="ellips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cs typeface="Arial" pitchFamily="34" charset="0"/>
              </a:rPr>
              <a:t>Prolongement tubulaire du cæcum.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30" grpId="0" animBg="1"/>
      <p:bldP spid="30" grpId="1" animBg="1"/>
      <p:bldP spid="43" grpId="0" animBg="1"/>
    </p:bldLst>
  </p:timing>
</p:sld>
</file>

<file path=ppt/theme/theme1.xml><?xml version="1.0" encoding="utf-8"?>
<a:theme xmlns:a="http://schemas.openxmlformats.org/drawingml/2006/main" name="Modèle de conception Plage">
  <a:themeElements>
    <a:clrScheme name="Modèle de conception Plag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Modèle de conception Plag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de conception Plag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Plage</Template>
  <TotalTime>29877</TotalTime>
  <Words>753</Words>
  <Application>Microsoft Office PowerPoint</Application>
  <PresentationFormat>Affichage à l'écran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Wingdings</vt:lpstr>
      <vt:lpstr>Comic Sans MS</vt:lpstr>
      <vt:lpstr>Modèle de conception Plage</vt:lpstr>
      <vt:lpstr>Les Mammifères  L’exemple principal d’étude :  l’être humain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ECOLE PRIMAIRE DU MOURET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vertébrés</dc:title>
  <dc:creator>ckolly</dc:creator>
  <cp:lastModifiedBy>admin</cp:lastModifiedBy>
  <cp:revision>545</cp:revision>
  <dcterms:created xsi:type="dcterms:W3CDTF">2005-12-05T14:52:59Z</dcterms:created>
  <dcterms:modified xsi:type="dcterms:W3CDTF">2020-12-16T07:54:50Z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TC010690671036</vt:lpwstr>
  </property>
</Properties>
</file>