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2" r:id="rId1"/>
  </p:sldMasterIdLst>
  <p:notesMasterIdLst>
    <p:notesMasterId r:id="rId27"/>
  </p:notesMasterIdLst>
  <p:sldIdLst>
    <p:sldId id="257" r:id="rId2"/>
    <p:sldId id="262" r:id="rId3"/>
    <p:sldId id="264" r:id="rId4"/>
    <p:sldId id="266" r:id="rId5"/>
    <p:sldId id="267" r:id="rId6"/>
    <p:sldId id="272" r:id="rId7"/>
    <p:sldId id="269" r:id="rId8"/>
    <p:sldId id="273" r:id="rId9"/>
    <p:sldId id="270" r:id="rId10"/>
    <p:sldId id="275" r:id="rId11"/>
    <p:sldId id="293" r:id="rId12"/>
    <p:sldId id="295" r:id="rId13"/>
    <p:sldId id="296" r:id="rId14"/>
    <p:sldId id="278" r:id="rId15"/>
    <p:sldId id="279" r:id="rId16"/>
    <p:sldId id="280" r:id="rId17"/>
    <p:sldId id="281" r:id="rId18"/>
    <p:sldId id="283" r:id="rId19"/>
    <p:sldId id="285" r:id="rId20"/>
    <p:sldId id="284" r:id="rId21"/>
    <p:sldId id="286" r:id="rId22"/>
    <p:sldId id="282" r:id="rId23"/>
    <p:sldId id="287" r:id="rId24"/>
    <p:sldId id="288" r:id="rId25"/>
    <p:sldId id="289" r:id="rId2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88" autoAdjust="0"/>
    <p:restoredTop sz="94671" autoAdjust="0"/>
  </p:normalViewPr>
  <p:slideViewPr>
    <p:cSldViewPr>
      <p:cViewPr varScale="1">
        <p:scale>
          <a:sx n="69" d="100"/>
          <a:sy n="69" d="100"/>
        </p:scale>
        <p:origin x="-141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DB9C051-2A30-4A41-A4B7-3A8FD5256CC4}" type="doc">
      <dgm:prSet loTypeId="urn:microsoft.com/office/officeart/2005/8/layout/default#1" loCatId="list" qsTypeId="urn:microsoft.com/office/officeart/2005/8/quickstyle/simple1" qsCatId="simple" csTypeId="urn:microsoft.com/office/officeart/2005/8/colors/accent1_2" csCatId="accent1" phldr="1"/>
      <dgm:spPr/>
      <dgm:t>
        <a:bodyPr/>
        <a:lstStyle/>
        <a:p>
          <a:endParaRPr lang="fr-FR"/>
        </a:p>
      </dgm:t>
    </dgm:pt>
    <dgm:pt modelId="{ED9648E6-14D1-405B-91A6-2E17AB244FDA}">
      <dgm:prSet phldrT="[Texte]" custT="1"/>
      <dgm:spPr/>
      <dgm:t>
        <a:bodyPr/>
        <a:lstStyle/>
        <a:p>
          <a:pPr algn="ctr" rtl="1"/>
          <a:r>
            <a:rPr lang="ar-DZ" sz="2800" b="1" i="1" dirty="0" smtClean="0">
              <a:latin typeface="Simplified Arabic" panose="02020603050405020304" pitchFamily="18" charset="-78"/>
              <a:cs typeface="Simplified Arabic" panose="02020603050405020304" pitchFamily="18" charset="-78"/>
            </a:rPr>
            <a:t>2- البحث عن معلومات</a:t>
          </a:r>
          <a:endParaRPr lang="fr-FR" sz="2800" b="1" i="1" dirty="0">
            <a:latin typeface="Simplified Arabic" panose="02020603050405020304" pitchFamily="18" charset="-78"/>
            <a:cs typeface="Simplified Arabic" panose="02020603050405020304" pitchFamily="18" charset="-78"/>
          </a:endParaRPr>
        </a:p>
      </dgm:t>
    </dgm:pt>
    <dgm:pt modelId="{BEB37D62-4C50-4DF4-BA33-96A8557F300D}" type="parTrans" cxnId="{24375355-E1FB-4677-85A7-E9B4CEBD0010}">
      <dgm:prSet/>
      <dgm:spPr/>
      <dgm:t>
        <a:bodyPr/>
        <a:lstStyle/>
        <a:p>
          <a:pPr algn="ctr" rtl="1"/>
          <a:endParaRPr lang="fr-FR" sz="2000" b="1" i="1">
            <a:latin typeface="Simplified Arabic" panose="02020603050405020304" pitchFamily="18" charset="-78"/>
            <a:cs typeface="Simplified Arabic" panose="02020603050405020304" pitchFamily="18" charset="-78"/>
          </a:endParaRPr>
        </a:p>
      </dgm:t>
    </dgm:pt>
    <dgm:pt modelId="{EF7908A8-140D-42F1-B80D-136EAE0B8D16}" type="sibTrans" cxnId="{24375355-E1FB-4677-85A7-E9B4CEBD0010}">
      <dgm:prSet/>
      <dgm:spPr/>
      <dgm:t>
        <a:bodyPr/>
        <a:lstStyle/>
        <a:p>
          <a:pPr algn="ctr" rtl="1"/>
          <a:endParaRPr lang="fr-FR" sz="2000" b="1" i="1">
            <a:latin typeface="Simplified Arabic" panose="02020603050405020304" pitchFamily="18" charset="-78"/>
            <a:cs typeface="Simplified Arabic" panose="02020603050405020304" pitchFamily="18" charset="-78"/>
          </a:endParaRPr>
        </a:p>
      </dgm:t>
    </dgm:pt>
    <dgm:pt modelId="{86D4CC1A-507C-4F61-AEA6-B567E3A98552}">
      <dgm:prSet phldrT="[Texte]" custT="1"/>
      <dgm:spPr/>
      <dgm:t>
        <a:bodyPr/>
        <a:lstStyle/>
        <a:p>
          <a:pPr algn="ctr" rtl="1"/>
          <a:r>
            <a:rPr lang="ar-DZ" sz="2800" b="1" i="1" dirty="0" smtClean="0">
              <a:latin typeface="Simplified Arabic" panose="02020603050405020304" pitchFamily="18" charset="-78"/>
              <a:cs typeface="Simplified Arabic" panose="02020603050405020304" pitchFamily="18" charset="-78"/>
            </a:rPr>
            <a:t>1-الشعور بالحاجة</a:t>
          </a:r>
          <a:endParaRPr lang="fr-FR" sz="2800" b="1" i="1" dirty="0">
            <a:latin typeface="Simplified Arabic" panose="02020603050405020304" pitchFamily="18" charset="-78"/>
            <a:cs typeface="Simplified Arabic" panose="02020603050405020304" pitchFamily="18" charset="-78"/>
          </a:endParaRPr>
        </a:p>
      </dgm:t>
    </dgm:pt>
    <dgm:pt modelId="{6BA35242-2235-4D22-B62A-5CCC62733700}" type="parTrans" cxnId="{214552FE-8A57-4033-BB23-9F3A6B6D5ECE}">
      <dgm:prSet/>
      <dgm:spPr/>
      <dgm:t>
        <a:bodyPr/>
        <a:lstStyle/>
        <a:p>
          <a:pPr algn="ctr" rtl="1"/>
          <a:endParaRPr lang="fr-FR" sz="2000" b="1" i="1">
            <a:latin typeface="Simplified Arabic" panose="02020603050405020304" pitchFamily="18" charset="-78"/>
            <a:cs typeface="Simplified Arabic" panose="02020603050405020304" pitchFamily="18" charset="-78"/>
          </a:endParaRPr>
        </a:p>
      </dgm:t>
    </dgm:pt>
    <dgm:pt modelId="{103D0FD6-DE9B-453D-939B-3CCA58207E0E}" type="sibTrans" cxnId="{214552FE-8A57-4033-BB23-9F3A6B6D5ECE}">
      <dgm:prSet/>
      <dgm:spPr/>
      <dgm:t>
        <a:bodyPr/>
        <a:lstStyle/>
        <a:p>
          <a:pPr algn="ctr" rtl="1"/>
          <a:endParaRPr lang="fr-FR" sz="2000" b="1" i="1">
            <a:latin typeface="Simplified Arabic" panose="02020603050405020304" pitchFamily="18" charset="-78"/>
            <a:cs typeface="Simplified Arabic" panose="02020603050405020304" pitchFamily="18" charset="-78"/>
          </a:endParaRPr>
        </a:p>
      </dgm:t>
    </dgm:pt>
    <dgm:pt modelId="{6A474947-C134-4A20-B254-D8F951175297}">
      <dgm:prSet phldrT="[Texte]" custT="1"/>
      <dgm:spPr/>
      <dgm:t>
        <a:bodyPr/>
        <a:lstStyle/>
        <a:p>
          <a:pPr algn="ctr" rtl="1"/>
          <a:r>
            <a:rPr lang="ar-DZ" sz="2800" b="1" i="1" dirty="0" smtClean="0">
              <a:latin typeface="Simplified Arabic" panose="02020603050405020304" pitchFamily="18" charset="-78"/>
              <a:cs typeface="Simplified Arabic" panose="02020603050405020304" pitchFamily="18" charset="-78"/>
            </a:rPr>
            <a:t>4- اتخاذ قرار الشراء</a:t>
          </a:r>
          <a:endParaRPr lang="fr-FR" sz="2800" b="1" i="1" dirty="0">
            <a:latin typeface="Simplified Arabic" panose="02020603050405020304" pitchFamily="18" charset="-78"/>
            <a:cs typeface="Simplified Arabic" panose="02020603050405020304" pitchFamily="18" charset="-78"/>
          </a:endParaRPr>
        </a:p>
      </dgm:t>
    </dgm:pt>
    <dgm:pt modelId="{6326146C-E214-4683-BCD1-CFF226188A39}" type="parTrans" cxnId="{781A9908-CE84-4D9E-AFD3-F21530A08E1B}">
      <dgm:prSet/>
      <dgm:spPr/>
      <dgm:t>
        <a:bodyPr/>
        <a:lstStyle/>
        <a:p>
          <a:pPr algn="ctr" rtl="1"/>
          <a:endParaRPr lang="fr-FR" sz="2000" b="1" i="1">
            <a:latin typeface="Simplified Arabic" panose="02020603050405020304" pitchFamily="18" charset="-78"/>
            <a:cs typeface="Simplified Arabic" panose="02020603050405020304" pitchFamily="18" charset="-78"/>
          </a:endParaRPr>
        </a:p>
      </dgm:t>
    </dgm:pt>
    <dgm:pt modelId="{A9394B86-2AAB-4C8E-8448-3CCAEABE6529}" type="sibTrans" cxnId="{781A9908-CE84-4D9E-AFD3-F21530A08E1B}">
      <dgm:prSet/>
      <dgm:spPr/>
      <dgm:t>
        <a:bodyPr/>
        <a:lstStyle/>
        <a:p>
          <a:pPr algn="ctr" rtl="1"/>
          <a:endParaRPr lang="fr-FR" sz="2000" b="1" i="1">
            <a:latin typeface="Simplified Arabic" panose="02020603050405020304" pitchFamily="18" charset="-78"/>
            <a:cs typeface="Simplified Arabic" panose="02020603050405020304" pitchFamily="18" charset="-78"/>
          </a:endParaRPr>
        </a:p>
      </dgm:t>
    </dgm:pt>
    <dgm:pt modelId="{6E998B30-C4D7-4759-A3D3-09538D2A0B69}">
      <dgm:prSet phldrT="[Texte]" custT="1"/>
      <dgm:spPr/>
      <dgm:t>
        <a:bodyPr/>
        <a:lstStyle/>
        <a:p>
          <a:pPr algn="ctr" rtl="1"/>
          <a:r>
            <a:rPr lang="ar-DZ" sz="2800" b="1" i="1" dirty="0" smtClean="0">
              <a:latin typeface="Simplified Arabic" panose="02020603050405020304" pitchFamily="18" charset="-78"/>
              <a:cs typeface="Simplified Arabic" panose="02020603050405020304" pitchFamily="18" charset="-78"/>
            </a:rPr>
            <a:t>3- تقييم البدائل المتاحة</a:t>
          </a:r>
          <a:endParaRPr lang="fr-FR" sz="2800" b="1" i="1" dirty="0">
            <a:latin typeface="Simplified Arabic" panose="02020603050405020304" pitchFamily="18" charset="-78"/>
            <a:cs typeface="Simplified Arabic" panose="02020603050405020304" pitchFamily="18" charset="-78"/>
          </a:endParaRPr>
        </a:p>
      </dgm:t>
    </dgm:pt>
    <dgm:pt modelId="{FA7DCC41-C870-44A5-A465-312F0D12CEC3}" type="parTrans" cxnId="{2DE16D9F-4CFB-4926-BC44-5E6CE0B81AA2}">
      <dgm:prSet/>
      <dgm:spPr/>
      <dgm:t>
        <a:bodyPr/>
        <a:lstStyle/>
        <a:p>
          <a:pPr algn="ctr" rtl="1"/>
          <a:endParaRPr lang="fr-FR" sz="2000" b="1" i="1">
            <a:latin typeface="Simplified Arabic" panose="02020603050405020304" pitchFamily="18" charset="-78"/>
            <a:cs typeface="Simplified Arabic" panose="02020603050405020304" pitchFamily="18" charset="-78"/>
          </a:endParaRPr>
        </a:p>
      </dgm:t>
    </dgm:pt>
    <dgm:pt modelId="{F6BC0A6D-37AB-4CDB-9AD3-9C075B1C6BC8}" type="sibTrans" cxnId="{2DE16D9F-4CFB-4926-BC44-5E6CE0B81AA2}">
      <dgm:prSet/>
      <dgm:spPr/>
      <dgm:t>
        <a:bodyPr/>
        <a:lstStyle/>
        <a:p>
          <a:pPr algn="ctr" rtl="1"/>
          <a:endParaRPr lang="fr-FR" sz="2000" b="1" i="1">
            <a:latin typeface="Simplified Arabic" panose="02020603050405020304" pitchFamily="18" charset="-78"/>
            <a:cs typeface="Simplified Arabic" panose="02020603050405020304" pitchFamily="18" charset="-78"/>
          </a:endParaRPr>
        </a:p>
      </dgm:t>
    </dgm:pt>
    <dgm:pt modelId="{35235A4C-5377-4FC1-BEFD-17A6F27D6D95}">
      <dgm:prSet phldrT="[Texte]" custT="1"/>
      <dgm:spPr/>
      <dgm:t>
        <a:bodyPr/>
        <a:lstStyle/>
        <a:p>
          <a:pPr algn="ctr" rtl="1"/>
          <a:r>
            <a:rPr lang="ar-DZ" sz="3200" b="1" i="1" dirty="0" smtClean="0">
              <a:latin typeface="Simplified Arabic" panose="02020603050405020304" pitchFamily="18" charset="-78"/>
              <a:cs typeface="Simplified Arabic" panose="02020603050405020304" pitchFamily="18" charset="-78"/>
            </a:rPr>
            <a:t>5- تقييم قرار الشراء</a:t>
          </a:r>
          <a:endParaRPr lang="fr-FR" sz="3200" b="1" i="1" dirty="0">
            <a:latin typeface="Simplified Arabic" panose="02020603050405020304" pitchFamily="18" charset="-78"/>
            <a:cs typeface="Simplified Arabic" panose="02020603050405020304" pitchFamily="18" charset="-78"/>
          </a:endParaRPr>
        </a:p>
      </dgm:t>
    </dgm:pt>
    <dgm:pt modelId="{E73C5622-906B-46F8-BBA7-03F0FED5924F}" type="parTrans" cxnId="{3BA0228A-4363-4A31-894F-9FDE23BB8F83}">
      <dgm:prSet/>
      <dgm:spPr/>
      <dgm:t>
        <a:bodyPr/>
        <a:lstStyle/>
        <a:p>
          <a:pPr algn="ctr" rtl="1"/>
          <a:endParaRPr lang="fr-FR" sz="2000" b="1" i="1">
            <a:latin typeface="Simplified Arabic" panose="02020603050405020304" pitchFamily="18" charset="-78"/>
            <a:cs typeface="Simplified Arabic" panose="02020603050405020304" pitchFamily="18" charset="-78"/>
          </a:endParaRPr>
        </a:p>
      </dgm:t>
    </dgm:pt>
    <dgm:pt modelId="{34B17AF4-1F2C-47F6-83CD-454ED8F911DC}" type="sibTrans" cxnId="{3BA0228A-4363-4A31-894F-9FDE23BB8F83}">
      <dgm:prSet/>
      <dgm:spPr/>
      <dgm:t>
        <a:bodyPr/>
        <a:lstStyle/>
        <a:p>
          <a:pPr algn="ctr" rtl="1"/>
          <a:endParaRPr lang="fr-FR" sz="2000" b="1" i="1">
            <a:latin typeface="Simplified Arabic" panose="02020603050405020304" pitchFamily="18" charset="-78"/>
            <a:cs typeface="Simplified Arabic" panose="02020603050405020304" pitchFamily="18" charset="-78"/>
          </a:endParaRPr>
        </a:p>
      </dgm:t>
    </dgm:pt>
    <dgm:pt modelId="{27F52369-FDD3-4952-BE5E-98EC9FF2EB90}" type="pres">
      <dgm:prSet presAssocID="{3DB9C051-2A30-4A41-A4B7-3A8FD5256CC4}" presName="diagram" presStyleCnt="0">
        <dgm:presLayoutVars>
          <dgm:dir/>
          <dgm:resizeHandles val="exact"/>
        </dgm:presLayoutVars>
      </dgm:prSet>
      <dgm:spPr/>
      <dgm:t>
        <a:bodyPr/>
        <a:lstStyle/>
        <a:p>
          <a:endParaRPr lang="fr-FR"/>
        </a:p>
      </dgm:t>
    </dgm:pt>
    <dgm:pt modelId="{57CE8043-DA44-4485-9FF7-810C0BEF049B}" type="pres">
      <dgm:prSet presAssocID="{ED9648E6-14D1-405B-91A6-2E17AB244FDA}" presName="node" presStyleLbl="node1" presStyleIdx="0" presStyleCnt="5">
        <dgm:presLayoutVars>
          <dgm:bulletEnabled val="1"/>
        </dgm:presLayoutVars>
      </dgm:prSet>
      <dgm:spPr/>
      <dgm:t>
        <a:bodyPr/>
        <a:lstStyle/>
        <a:p>
          <a:endParaRPr lang="fr-FR"/>
        </a:p>
      </dgm:t>
    </dgm:pt>
    <dgm:pt modelId="{9CD2DA39-8CCD-4E74-801C-5844EDFD071B}" type="pres">
      <dgm:prSet presAssocID="{EF7908A8-140D-42F1-B80D-136EAE0B8D16}" presName="sibTrans" presStyleCnt="0"/>
      <dgm:spPr/>
    </dgm:pt>
    <dgm:pt modelId="{474F5460-3AE2-452A-A1B4-FC4622A834DC}" type="pres">
      <dgm:prSet presAssocID="{86D4CC1A-507C-4F61-AEA6-B567E3A98552}" presName="node" presStyleLbl="node1" presStyleIdx="1" presStyleCnt="5">
        <dgm:presLayoutVars>
          <dgm:bulletEnabled val="1"/>
        </dgm:presLayoutVars>
      </dgm:prSet>
      <dgm:spPr/>
      <dgm:t>
        <a:bodyPr/>
        <a:lstStyle/>
        <a:p>
          <a:endParaRPr lang="fr-FR"/>
        </a:p>
      </dgm:t>
    </dgm:pt>
    <dgm:pt modelId="{D3435CDF-BFEF-4672-AE52-C40203E06A95}" type="pres">
      <dgm:prSet presAssocID="{103D0FD6-DE9B-453D-939B-3CCA58207E0E}" presName="sibTrans" presStyleCnt="0"/>
      <dgm:spPr/>
    </dgm:pt>
    <dgm:pt modelId="{AF2D6D84-167E-450F-8F79-D842C473E1CE}" type="pres">
      <dgm:prSet presAssocID="{6A474947-C134-4A20-B254-D8F951175297}" presName="node" presStyleLbl="node1" presStyleIdx="2" presStyleCnt="5">
        <dgm:presLayoutVars>
          <dgm:bulletEnabled val="1"/>
        </dgm:presLayoutVars>
      </dgm:prSet>
      <dgm:spPr/>
      <dgm:t>
        <a:bodyPr/>
        <a:lstStyle/>
        <a:p>
          <a:endParaRPr lang="fr-FR"/>
        </a:p>
      </dgm:t>
    </dgm:pt>
    <dgm:pt modelId="{A4B72F38-C037-4EEA-873D-3036BCD94F85}" type="pres">
      <dgm:prSet presAssocID="{A9394B86-2AAB-4C8E-8448-3CCAEABE6529}" presName="sibTrans" presStyleCnt="0"/>
      <dgm:spPr/>
    </dgm:pt>
    <dgm:pt modelId="{1994689D-97C1-4BDF-9ABC-72AD9FBF0028}" type="pres">
      <dgm:prSet presAssocID="{6E998B30-C4D7-4759-A3D3-09538D2A0B69}" presName="node" presStyleLbl="node1" presStyleIdx="3" presStyleCnt="5">
        <dgm:presLayoutVars>
          <dgm:bulletEnabled val="1"/>
        </dgm:presLayoutVars>
      </dgm:prSet>
      <dgm:spPr/>
      <dgm:t>
        <a:bodyPr/>
        <a:lstStyle/>
        <a:p>
          <a:endParaRPr lang="fr-FR"/>
        </a:p>
      </dgm:t>
    </dgm:pt>
    <dgm:pt modelId="{62F7162D-8837-4C9E-9F2F-CC9472BEDFD5}" type="pres">
      <dgm:prSet presAssocID="{F6BC0A6D-37AB-4CDB-9AD3-9C075B1C6BC8}" presName="sibTrans" presStyleCnt="0"/>
      <dgm:spPr/>
    </dgm:pt>
    <dgm:pt modelId="{3F5BAB66-5379-4E3F-B5F0-328C1D2A1800}" type="pres">
      <dgm:prSet presAssocID="{35235A4C-5377-4FC1-BEFD-17A6F27D6D95}" presName="node" presStyleLbl="node1" presStyleIdx="4" presStyleCnt="5" custLinFactNeighborY="-2931">
        <dgm:presLayoutVars>
          <dgm:bulletEnabled val="1"/>
        </dgm:presLayoutVars>
      </dgm:prSet>
      <dgm:spPr/>
      <dgm:t>
        <a:bodyPr/>
        <a:lstStyle/>
        <a:p>
          <a:endParaRPr lang="fr-FR"/>
        </a:p>
      </dgm:t>
    </dgm:pt>
  </dgm:ptLst>
  <dgm:cxnLst>
    <dgm:cxn modelId="{2DE16D9F-4CFB-4926-BC44-5E6CE0B81AA2}" srcId="{3DB9C051-2A30-4A41-A4B7-3A8FD5256CC4}" destId="{6E998B30-C4D7-4759-A3D3-09538D2A0B69}" srcOrd="3" destOrd="0" parTransId="{FA7DCC41-C870-44A5-A465-312F0D12CEC3}" sibTransId="{F6BC0A6D-37AB-4CDB-9AD3-9C075B1C6BC8}"/>
    <dgm:cxn modelId="{3BA0228A-4363-4A31-894F-9FDE23BB8F83}" srcId="{3DB9C051-2A30-4A41-A4B7-3A8FD5256CC4}" destId="{35235A4C-5377-4FC1-BEFD-17A6F27D6D95}" srcOrd="4" destOrd="0" parTransId="{E73C5622-906B-46F8-BBA7-03F0FED5924F}" sibTransId="{34B17AF4-1F2C-47F6-83CD-454ED8F911DC}"/>
    <dgm:cxn modelId="{24375355-E1FB-4677-85A7-E9B4CEBD0010}" srcId="{3DB9C051-2A30-4A41-A4B7-3A8FD5256CC4}" destId="{ED9648E6-14D1-405B-91A6-2E17AB244FDA}" srcOrd="0" destOrd="0" parTransId="{BEB37D62-4C50-4DF4-BA33-96A8557F300D}" sibTransId="{EF7908A8-140D-42F1-B80D-136EAE0B8D16}"/>
    <dgm:cxn modelId="{781A9908-CE84-4D9E-AFD3-F21530A08E1B}" srcId="{3DB9C051-2A30-4A41-A4B7-3A8FD5256CC4}" destId="{6A474947-C134-4A20-B254-D8F951175297}" srcOrd="2" destOrd="0" parTransId="{6326146C-E214-4683-BCD1-CFF226188A39}" sibTransId="{A9394B86-2AAB-4C8E-8448-3CCAEABE6529}"/>
    <dgm:cxn modelId="{77BCB7EB-E9BA-405D-B5E1-D14AEC845ABA}" type="presOf" srcId="{6E998B30-C4D7-4759-A3D3-09538D2A0B69}" destId="{1994689D-97C1-4BDF-9ABC-72AD9FBF0028}" srcOrd="0" destOrd="0" presId="urn:microsoft.com/office/officeart/2005/8/layout/default#1"/>
    <dgm:cxn modelId="{58ED29B8-F050-4332-8039-850673725E26}" type="presOf" srcId="{ED9648E6-14D1-405B-91A6-2E17AB244FDA}" destId="{57CE8043-DA44-4485-9FF7-810C0BEF049B}" srcOrd="0" destOrd="0" presId="urn:microsoft.com/office/officeart/2005/8/layout/default#1"/>
    <dgm:cxn modelId="{380FB6B9-CB99-4183-B1E7-C25052A2BDD1}" type="presOf" srcId="{35235A4C-5377-4FC1-BEFD-17A6F27D6D95}" destId="{3F5BAB66-5379-4E3F-B5F0-328C1D2A1800}" srcOrd="0" destOrd="0" presId="urn:microsoft.com/office/officeart/2005/8/layout/default#1"/>
    <dgm:cxn modelId="{5A2783D9-F45F-4763-BAB8-98551BDDDCDD}" type="presOf" srcId="{6A474947-C134-4A20-B254-D8F951175297}" destId="{AF2D6D84-167E-450F-8F79-D842C473E1CE}" srcOrd="0" destOrd="0" presId="urn:microsoft.com/office/officeart/2005/8/layout/default#1"/>
    <dgm:cxn modelId="{214552FE-8A57-4033-BB23-9F3A6B6D5ECE}" srcId="{3DB9C051-2A30-4A41-A4B7-3A8FD5256CC4}" destId="{86D4CC1A-507C-4F61-AEA6-B567E3A98552}" srcOrd="1" destOrd="0" parTransId="{6BA35242-2235-4D22-B62A-5CCC62733700}" sibTransId="{103D0FD6-DE9B-453D-939B-3CCA58207E0E}"/>
    <dgm:cxn modelId="{B2C7E530-FB72-455F-A033-EF88ACBBCBE4}" type="presOf" srcId="{3DB9C051-2A30-4A41-A4B7-3A8FD5256CC4}" destId="{27F52369-FDD3-4952-BE5E-98EC9FF2EB90}" srcOrd="0" destOrd="0" presId="urn:microsoft.com/office/officeart/2005/8/layout/default#1"/>
    <dgm:cxn modelId="{36409239-038A-4B3A-AB62-84F51BE2610B}" type="presOf" srcId="{86D4CC1A-507C-4F61-AEA6-B567E3A98552}" destId="{474F5460-3AE2-452A-A1B4-FC4622A834DC}" srcOrd="0" destOrd="0" presId="urn:microsoft.com/office/officeart/2005/8/layout/default#1"/>
    <dgm:cxn modelId="{55C004F3-E201-4C5F-B138-29A61139F859}" type="presParOf" srcId="{27F52369-FDD3-4952-BE5E-98EC9FF2EB90}" destId="{57CE8043-DA44-4485-9FF7-810C0BEF049B}" srcOrd="0" destOrd="0" presId="urn:microsoft.com/office/officeart/2005/8/layout/default#1"/>
    <dgm:cxn modelId="{B0561F04-BFAD-4809-B26E-C0FFDA47B2E4}" type="presParOf" srcId="{27F52369-FDD3-4952-BE5E-98EC9FF2EB90}" destId="{9CD2DA39-8CCD-4E74-801C-5844EDFD071B}" srcOrd="1" destOrd="0" presId="urn:microsoft.com/office/officeart/2005/8/layout/default#1"/>
    <dgm:cxn modelId="{AB63AA6B-BABC-4021-8B28-4395122182C2}" type="presParOf" srcId="{27F52369-FDD3-4952-BE5E-98EC9FF2EB90}" destId="{474F5460-3AE2-452A-A1B4-FC4622A834DC}" srcOrd="2" destOrd="0" presId="urn:microsoft.com/office/officeart/2005/8/layout/default#1"/>
    <dgm:cxn modelId="{3A655144-775A-4CBD-A8E1-B8C1D6A3B90C}" type="presParOf" srcId="{27F52369-FDD3-4952-BE5E-98EC9FF2EB90}" destId="{D3435CDF-BFEF-4672-AE52-C40203E06A95}" srcOrd="3" destOrd="0" presId="urn:microsoft.com/office/officeart/2005/8/layout/default#1"/>
    <dgm:cxn modelId="{25DB9870-6C72-4412-A404-DA7023759510}" type="presParOf" srcId="{27F52369-FDD3-4952-BE5E-98EC9FF2EB90}" destId="{AF2D6D84-167E-450F-8F79-D842C473E1CE}" srcOrd="4" destOrd="0" presId="urn:microsoft.com/office/officeart/2005/8/layout/default#1"/>
    <dgm:cxn modelId="{9847F8AD-F1AD-426F-BA06-341039BA2A01}" type="presParOf" srcId="{27F52369-FDD3-4952-BE5E-98EC9FF2EB90}" destId="{A4B72F38-C037-4EEA-873D-3036BCD94F85}" srcOrd="5" destOrd="0" presId="urn:microsoft.com/office/officeart/2005/8/layout/default#1"/>
    <dgm:cxn modelId="{1C7F12E7-0AA7-491B-AA9A-706FAECBF48D}" type="presParOf" srcId="{27F52369-FDD3-4952-BE5E-98EC9FF2EB90}" destId="{1994689D-97C1-4BDF-9ABC-72AD9FBF0028}" srcOrd="6" destOrd="0" presId="urn:microsoft.com/office/officeart/2005/8/layout/default#1"/>
    <dgm:cxn modelId="{0AB7D67F-DF38-4A06-A0A4-62E76E576A11}" type="presParOf" srcId="{27F52369-FDD3-4952-BE5E-98EC9FF2EB90}" destId="{62F7162D-8837-4C9E-9F2F-CC9472BEDFD5}" srcOrd="7" destOrd="0" presId="urn:microsoft.com/office/officeart/2005/8/layout/default#1"/>
    <dgm:cxn modelId="{D7495EA7-CFA0-4FDA-AFEB-52EC163EED07}" type="presParOf" srcId="{27F52369-FDD3-4952-BE5E-98EC9FF2EB90}" destId="{3F5BAB66-5379-4E3F-B5F0-328C1D2A1800}" srcOrd="8" destOrd="0" presId="urn:microsoft.com/office/officeart/2005/8/layout/default#1"/>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CE8043-DA44-4485-9FF7-810C0BEF049B}">
      <dsp:nvSpPr>
        <dsp:cNvPr id="0" name=""/>
        <dsp:cNvSpPr/>
      </dsp:nvSpPr>
      <dsp:spPr>
        <a:xfrm>
          <a:off x="916483" y="1984"/>
          <a:ext cx="2030015" cy="1218009"/>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1">
            <a:lnSpc>
              <a:spcPct val="90000"/>
            </a:lnSpc>
            <a:spcBef>
              <a:spcPct val="0"/>
            </a:spcBef>
            <a:spcAft>
              <a:spcPct val="35000"/>
            </a:spcAft>
          </a:pPr>
          <a:r>
            <a:rPr lang="ar-DZ" sz="2800" b="1" i="1" kern="1200" dirty="0" smtClean="0">
              <a:latin typeface="Simplified Arabic" panose="02020603050405020304" pitchFamily="18" charset="-78"/>
              <a:cs typeface="Simplified Arabic" panose="02020603050405020304" pitchFamily="18" charset="-78"/>
            </a:rPr>
            <a:t>2- البحث عن معلومات</a:t>
          </a:r>
          <a:endParaRPr lang="fr-FR" sz="2800" b="1" i="1" kern="1200" dirty="0">
            <a:latin typeface="Simplified Arabic" panose="02020603050405020304" pitchFamily="18" charset="-78"/>
            <a:cs typeface="Simplified Arabic" panose="02020603050405020304" pitchFamily="18" charset="-78"/>
          </a:endParaRPr>
        </a:p>
      </dsp:txBody>
      <dsp:txXfrm>
        <a:off x="916483" y="1984"/>
        <a:ext cx="2030015" cy="1218009"/>
      </dsp:txXfrm>
    </dsp:sp>
    <dsp:sp modelId="{474F5460-3AE2-452A-A1B4-FC4622A834DC}">
      <dsp:nvSpPr>
        <dsp:cNvPr id="0" name=""/>
        <dsp:cNvSpPr/>
      </dsp:nvSpPr>
      <dsp:spPr>
        <a:xfrm>
          <a:off x="3149500" y="1984"/>
          <a:ext cx="2030015" cy="1218009"/>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1">
            <a:lnSpc>
              <a:spcPct val="90000"/>
            </a:lnSpc>
            <a:spcBef>
              <a:spcPct val="0"/>
            </a:spcBef>
            <a:spcAft>
              <a:spcPct val="35000"/>
            </a:spcAft>
          </a:pPr>
          <a:r>
            <a:rPr lang="ar-DZ" sz="2800" b="1" i="1" kern="1200" dirty="0" smtClean="0">
              <a:latin typeface="Simplified Arabic" panose="02020603050405020304" pitchFamily="18" charset="-78"/>
              <a:cs typeface="Simplified Arabic" panose="02020603050405020304" pitchFamily="18" charset="-78"/>
            </a:rPr>
            <a:t>1-الشعور بالحاجة</a:t>
          </a:r>
          <a:endParaRPr lang="fr-FR" sz="2800" b="1" i="1" kern="1200" dirty="0">
            <a:latin typeface="Simplified Arabic" panose="02020603050405020304" pitchFamily="18" charset="-78"/>
            <a:cs typeface="Simplified Arabic" panose="02020603050405020304" pitchFamily="18" charset="-78"/>
          </a:endParaRPr>
        </a:p>
      </dsp:txBody>
      <dsp:txXfrm>
        <a:off x="3149500" y="1984"/>
        <a:ext cx="2030015" cy="1218009"/>
      </dsp:txXfrm>
    </dsp:sp>
    <dsp:sp modelId="{AF2D6D84-167E-450F-8F79-D842C473E1CE}">
      <dsp:nvSpPr>
        <dsp:cNvPr id="0" name=""/>
        <dsp:cNvSpPr/>
      </dsp:nvSpPr>
      <dsp:spPr>
        <a:xfrm>
          <a:off x="916483" y="1422995"/>
          <a:ext cx="2030015" cy="1218009"/>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1">
            <a:lnSpc>
              <a:spcPct val="90000"/>
            </a:lnSpc>
            <a:spcBef>
              <a:spcPct val="0"/>
            </a:spcBef>
            <a:spcAft>
              <a:spcPct val="35000"/>
            </a:spcAft>
          </a:pPr>
          <a:r>
            <a:rPr lang="ar-DZ" sz="2800" b="1" i="1" kern="1200" dirty="0" smtClean="0">
              <a:latin typeface="Simplified Arabic" panose="02020603050405020304" pitchFamily="18" charset="-78"/>
              <a:cs typeface="Simplified Arabic" panose="02020603050405020304" pitchFamily="18" charset="-78"/>
            </a:rPr>
            <a:t>4- اتخاذ قرار الشراء</a:t>
          </a:r>
          <a:endParaRPr lang="fr-FR" sz="2800" b="1" i="1" kern="1200" dirty="0">
            <a:latin typeface="Simplified Arabic" panose="02020603050405020304" pitchFamily="18" charset="-78"/>
            <a:cs typeface="Simplified Arabic" panose="02020603050405020304" pitchFamily="18" charset="-78"/>
          </a:endParaRPr>
        </a:p>
      </dsp:txBody>
      <dsp:txXfrm>
        <a:off x="916483" y="1422995"/>
        <a:ext cx="2030015" cy="1218009"/>
      </dsp:txXfrm>
    </dsp:sp>
    <dsp:sp modelId="{1994689D-97C1-4BDF-9ABC-72AD9FBF0028}">
      <dsp:nvSpPr>
        <dsp:cNvPr id="0" name=""/>
        <dsp:cNvSpPr/>
      </dsp:nvSpPr>
      <dsp:spPr>
        <a:xfrm>
          <a:off x="3149500" y="1422995"/>
          <a:ext cx="2030015" cy="1218009"/>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1">
            <a:lnSpc>
              <a:spcPct val="90000"/>
            </a:lnSpc>
            <a:spcBef>
              <a:spcPct val="0"/>
            </a:spcBef>
            <a:spcAft>
              <a:spcPct val="35000"/>
            </a:spcAft>
          </a:pPr>
          <a:r>
            <a:rPr lang="ar-DZ" sz="2800" b="1" i="1" kern="1200" dirty="0" smtClean="0">
              <a:latin typeface="Simplified Arabic" panose="02020603050405020304" pitchFamily="18" charset="-78"/>
              <a:cs typeface="Simplified Arabic" panose="02020603050405020304" pitchFamily="18" charset="-78"/>
            </a:rPr>
            <a:t>3- تقييم البدائل المتاحة</a:t>
          </a:r>
          <a:endParaRPr lang="fr-FR" sz="2800" b="1" i="1" kern="1200" dirty="0">
            <a:latin typeface="Simplified Arabic" panose="02020603050405020304" pitchFamily="18" charset="-78"/>
            <a:cs typeface="Simplified Arabic" panose="02020603050405020304" pitchFamily="18" charset="-78"/>
          </a:endParaRPr>
        </a:p>
      </dsp:txBody>
      <dsp:txXfrm>
        <a:off x="3149500" y="1422995"/>
        <a:ext cx="2030015" cy="1218009"/>
      </dsp:txXfrm>
    </dsp:sp>
    <dsp:sp modelId="{3F5BAB66-5379-4E3F-B5F0-328C1D2A1800}">
      <dsp:nvSpPr>
        <dsp:cNvPr id="0" name=""/>
        <dsp:cNvSpPr/>
      </dsp:nvSpPr>
      <dsp:spPr>
        <a:xfrm>
          <a:off x="2032992" y="2808306"/>
          <a:ext cx="2030015" cy="1218009"/>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ar-DZ" sz="3200" b="1" i="1" kern="1200" dirty="0" smtClean="0">
              <a:latin typeface="Simplified Arabic" panose="02020603050405020304" pitchFamily="18" charset="-78"/>
              <a:cs typeface="Simplified Arabic" panose="02020603050405020304" pitchFamily="18" charset="-78"/>
            </a:rPr>
            <a:t>5- تقييم قرار الشراء</a:t>
          </a:r>
          <a:endParaRPr lang="fr-FR" sz="3200" b="1" i="1" kern="1200" dirty="0">
            <a:latin typeface="Simplified Arabic" panose="02020603050405020304" pitchFamily="18" charset="-78"/>
            <a:cs typeface="Simplified Arabic" panose="02020603050405020304" pitchFamily="18" charset="-78"/>
          </a:endParaRPr>
        </a:p>
      </dsp:txBody>
      <dsp:txXfrm>
        <a:off x="2032992" y="2808306"/>
        <a:ext cx="2030015" cy="1218009"/>
      </dsp:txXfrm>
    </dsp:sp>
  </dsp:spTree>
</dsp:drawing>
</file>

<file path=ppt/diagrams/layout1.xml><?xml version="1.0" encoding="utf-8"?>
<dgm:layoutDef xmlns:dgm="http://schemas.openxmlformats.org/drawingml/2006/diagram" xmlns:a="http://schemas.openxmlformats.org/drawingml/2006/main" uniqueId="urn:microsoft.com/office/officeart/2005/8/layout/default#1">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A212094-4F07-40A7-895F-9F6170C424CF}" type="datetimeFigureOut">
              <a:rPr lang="fr-FR" smtClean="0"/>
              <a:pPr/>
              <a:t>11/01/2021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4CDA0AD-2098-4AF6-8AAE-8A0E1296254D}" type="slidenum">
              <a:rPr lang="fr-FR" smtClean="0"/>
              <a:pPr/>
              <a:t>‹N°›</a:t>
            </a:fld>
            <a:endParaRPr lang="fr-FR"/>
          </a:p>
        </p:txBody>
      </p:sp>
    </p:spTree>
    <p:extLst>
      <p:ext uri="{BB962C8B-B14F-4D97-AF65-F5344CB8AC3E}">
        <p14:creationId xmlns="" xmlns:p14="http://schemas.microsoft.com/office/powerpoint/2010/main" val="3575889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AA309A6D-C09C-4548-B29A-6CF363A7E532}" type="datetimeFigureOut">
              <a:rPr lang="fr-FR" smtClean="0"/>
              <a:pPr/>
              <a:t>11/01/2021</a:t>
            </a:fld>
            <a:endParaRPr lang="fr-BE"/>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CF4668DC-857F-487D-BFFA-8C0CA5037977}" type="slidenum">
              <a:rPr lang="fr-BE" smtClean="0"/>
              <a:pPr/>
              <a:t>‹N°›</a:t>
            </a:fld>
            <a:endParaRPr lang="fr-BE"/>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fr-BE"/>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fr-FR" smtClean="0"/>
              <a:t>Modifiez le style du titre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AA309A6D-C09C-4548-B29A-6CF363A7E532}" type="datetimeFigureOut">
              <a:rPr lang="fr-FR" smtClean="0"/>
              <a:pPr/>
              <a:t>11/01/2021</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162800" y="274638"/>
            <a:ext cx="1676400" cy="5851525"/>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AA309A6D-C09C-4548-B29A-6CF363A7E532}" type="datetimeFigureOut">
              <a:rPr lang="fr-FR" smtClean="0"/>
              <a:pPr/>
              <a:t>11/01/2021</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AA309A6D-C09C-4548-B29A-6CF363A7E532}" type="datetimeFigureOut">
              <a:rPr lang="fr-FR" smtClean="0"/>
              <a:pPr/>
              <a:t>11/01/2021</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CF4668DC-857F-487D-BFFA-8C0CA5037977}" type="slidenum">
              <a:rPr lang="fr-BE" smtClean="0"/>
              <a:pPr/>
              <a:t>‹N°›</a:t>
            </a:fld>
            <a:endParaRPr lang="fr-BE"/>
          </a:p>
        </p:txBody>
      </p:sp>
      <p:sp>
        <p:nvSpPr>
          <p:cNvPr id="7" name="Title 6"/>
          <p:cNvSpPr>
            <a:spLocks noGrp="1"/>
          </p:cNvSpPr>
          <p:nvPr>
            <p:ph type="title"/>
          </p:nvPr>
        </p:nvSpPr>
        <p:spPr/>
        <p:txBody>
          <a:bodyPr/>
          <a:lstStyle/>
          <a:p>
            <a:r>
              <a:rPr lang="fr-FR" smtClean="0"/>
              <a:t>Modifiez le style du titre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9" name="Date Placeholder 8"/>
          <p:cNvSpPr>
            <a:spLocks noGrp="1"/>
          </p:cNvSpPr>
          <p:nvPr>
            <p:ph type="dt" sz="half" idx="10"/>
          </p:nvPr>
        </p:nvSpPr>
        <p:spPr/>
        <p:txBody>
          <a:bodyPr/>
          <a:lstStyle>
            <a:lvl1pPr>
              <a:defRPr>
                <a:solidFill>
                  <a:srgbClr val="FFFFFF"/>
                </a:solidFill>
              </a:defRPr>
            </a:lvl1pPr>
          </a:lstStyle>
          <a:p>
            <a:fld id="{AA309A6D-C09C-4548-B29A-6CF363A7E532}" type="datetimeFigureOut">
              <a:rPr lang="fr-FR" smtClean="0"/>
              <a:pPr/>
              <a:t>11/01/2021</a:t>
            </a:fld>
            <a:endParaRPr lang="fr-BE"/>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CF4668DC-857F-487D-BFFA-8C0CA5037977}" type="slidenum">
              <a:rPr lang="fr-BE" smtClean="0"/>
              <a:pPr/>
              <a:t>‹N°›</a:t>
            </a:fld>
            <a:endParaRPr lang="fr-BE"/>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fr-BE"/>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fr-FR" smtClean="0"/>
              <a:t>Modifiez le style du titre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AA309A6D-C09C-4548-B29A-6CF363A7E532}" type="datetimeFigureOut">
              <a:rPr lang="fr-FR" smtClean="0"/>
              <a:pPr/>
              <a:t>11/01/2021</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CF4668DC-857F-487D-BFFA-8C0CA5037977}" type="slidenum">
              <a:rPr lang="fr-BE" smtClean="0"/>
              <a:pPr/>
              <a:t>‹N°›</a:t>
            </a:fld>
            <a:endParaRPr lang="fr-BE"/>
          </a:p>
        </p:txBody>
      </p:sp>
      <p:sp>
        <p:nvSpPr>
          <p:cNvPr id="8" name="Title 7"/>
          <p:cNvSpPr>
            <a:spLocks noGrp="1"/>
          </p:cNvSpPr>
          <p:nvPr>
            <p:ph type="title"/>
          </p:nvPr>
        </p:nvSpPr>
        <p:spPr/>
        <p:txBody>
          <a:bodyPr/>
          <a:lstStyle/>
          <a:p>
            <a:r>
              <a:rPr lang="fr-FR" smtClean="0"/>
              <a:t>Modifiez le style du titre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AA309A6D-C09C-4548-B29A-6CF363A7E532}" type="datetimeFigureOut">
              <a:rPr lang="fr-FR" smtClean="0"/>
              <a:pPr/>
              <a:t>11/01/2021</a:t>
            </a:fld>
            <a:endParaRPr lang="fr-BE"/>
          </a:p>
        </p:txBody>
      </p:sp>
      <p:sp>
        <p:nvSpPr>
          <p:cNvPr id="8" name="Footer Placeholder 7"/>
          <p:cNvSpPr>
            <a:spLocks noGrp="1"/>
          </p:cNvSpPr>
          <p:nvPr>
            <p:ph type="ftr" sz="quarter" idx="11"/>
          </p:nvPr>
        </p:nvSpPr>
        <p:spPr/>
        <p:txBody>
          <a:bodyPr/>
          <a:lstStyle/>
          <a:p>
            <a:endParaRPr lang="fr-BE"/>
          </a:p>
        </p:txBody>
      </p:sp>
      <p:sp>
        <p:nvSpPr>
          <p:cNvPr id="9" name="Slide Number Placeholder 8"/>
          <p:cNvSpPr>
            <a:spLocks noGrp="1"/>
          </p:cNvSpPr>
          <p:nvPr>
            <p:ph type="sldNum" sz="quarter" idx="12"/>
          </p:nvPr>
        </p:nvSpPr>
        <p:spPr/>
        <p:txBody>
          <a:bodyPr/>
          <a:lstStyle/>
          <a:p>
            <a:fld id="{CF4668DC-857F-487D-BFFA-8C0CA5037977}" type="slidenum">
              <a:rPr lang="fr-BE" smtClean="0"/>
              <a:pPr/>
              <a:t>‹N°›</a:t>
            </a:fld>
            <a:endParaRPr lang="fr-BE"/>
          </a:p>
        </p:txBody>
      </p:sp>
      <p:sp>
        <p:nvSpPr>
          <p:cNvPr id="10" name="Title 9"/>
          <p:cNvSpPr>
            <a:spLocks noGrp="1"/>
          </p:cNvSpPr>
          <p:nvPr>
            <p:ph type="title"/>
          </p:nvPr>
        </p:nvSpPr>
        <p:spPr/>
        <p:txBody>
          <a:bodyPr/>
          <a:lstStyle/>
          <a:p>
            <a:r>
              <a:rPr lang="fr-FR" smtClean="0"/>
              <a:t>Modifiez le style du titre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AA309A6D-C09C-4548-B29A-6CF363A7E532}" type="datetimeFigureOut">
              <a:rPr lang="fr-FR" smtClean="0"/>
              <a:pPr/>
              <a:t>11/01/2021</a:t>
            </a:fld>
            <a:endParaRPr lang="fr-BE"/>
          </a:p>
        </p:txBody>
      </p:sp>
      <p:sp>
        <p:nvSpPr>
          <p:cNvPr id="4" name="Footer Placeholder 3"/>
          <p:cNvSpPr>
            <a:spLocks noGrp="1"/>
          </p:cNvSpPr>
          <p:nvPr>
            <p:ph type="ftr" sz="quarter" idx="11"/>
          </p:nvPr>
        </p:nvSpPr>
        <p:spPr/>
        <p:txBody>
          <a:bodyPr/>
          <a:lstStyle/>
          <a:p>
            <a:endParaRPr lang="fr-BE"/>
          </a:p>
        </p:txBody>
      </p:sp>
      <p:sp>
        <p:nvSpPr>
          <p:cNvPr id="5" name="Slide Number Placeholder 4"/>
          <p:cNvSpPr>
            <a:spLocks noGrp="1"/>
          </p:cNvSpPr>
          <p:nvPr>
            <p:ph type="sldNum" sz="quarter" idx="12"/>
          </p:nvPr>
        </p:nvSpPr>
        <p:spPr/>
        <p:txBody>
          <a:bodyPr/>
          <a:lstStyle/>
          <a:p>
            <a:fld id="{CF4668DC-857F-487D-BFFA-8C0CA5037977}" type="slidenum">
              <a:rPr lang="fr-BE" smtClean="0"/>
              <a:pPr/>
              <a:t>‹N°›</a:t>
            </a:fld>
            <a:endParaRPr lang="fr-BE"/>
          </a:p>
        </p:txBody>
      </p:sp>
      <p:sp>
        <p:nvSpPr>
          <p:cNvPr id="6" name="Title 5"/>
          <p:cNvSpPr>
            <a:spLocks noGrp="1"/>
          </p:cNvSpPr>
          <p:nvPr>
            <p:ph type="title"/>
          </p:nvPr>
        </p:nvSpPr>
        <p:spPr/>
        <p:txBody>
          <a:bodyPr/>
          <a:lstStyle/>
          <a:p>
            <a:r>
              <a:rPr lang="fr-FR" smtClean="0"/>
              <a:t>Modifiez le style du titre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AA309A6D-C09C-4548-B29A-6CF363A7E532}" type="datetimeFigureOut">
              <a:rPr lang="fr-FR" smtClean="0"/>
              <a:pPr/>
              <a:t>11/01/2021</a:t>
            </a:fld>
            <a:endParaRPr lang="fr-BE"/>
          </a:p>
        </p:txBody>
      </p:sp>
      <p:sp>
        <p:nvSpPr>
          <p:cNvPr id="3" name="Footer Placeholder 2"/>
          <p:cNvSpPr>
            <a:spLocks noGrp="1"/>
          </p:cNvSpPr>
          <p:nvPr>
            <p:ph type="ftr" sz="quarter" idx="11"/>
          </p:nvPr>
        </p:nvSpPr>
        <p:spPr/>
        <p:txBody>
          <a:bodyPr/>
          <a:lstStyle/>
          <a:p>
            <a:endParaRPr lang="fr-BE"/>
          </a:p>
        </p:txBody>
      </p:sp>
      <p:sp>
        <p:nvSpPr>
          <p:cNvPr id="4" name="Slide Number Placeholder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AA309A6D-C09C-4548-B29A-6CF363A7E532}" type="datetimeFigureOut">
              <a:rPr lang="fr-FR" smtClean="0"/>
              <a:pPr/>
              <a:t>11/01/2021</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CF4668DC-857F-487D-BFFA-8C0CA5037977}" type="slidenum">
              <a:rPr lang="fr-BE" smtClean="0"/>
              <a:pPr/>
              <a:t>‹N°›</a:t>
            </a:fld>
            <a:endParaRPr lang="fr-BE"/>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fr-FR" smtClean="0"/>
              <a:t>Modifiez le style du titre</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AA309A6D-C09C-4548-B29A-6CF363A7E532}" type="datetimeFigureOut">
              <a:rPr lang="fr-FR" smtClean="0"/>
              <a:pPr/>
              <a:t>11/01/2021</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CF4668DC-857F-487D-BFFA-8C0CA5037977}" type="slidenum">
              <a:rPr lang="fr-BE" smtClean="0"/>
              <a:pPr/>
              <a:t>‹N°›</a:t>
            </a:fld>
            <a:endParaRPr lang="fr-BE"/>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fr-FR" smtClean="0"/>
              <a:t>Modifiez le style du titre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fr-FR" smtClean="0"/>
              <a:t>Modifiez le style du titre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AA309A6D-C09C-4548-B29A-6CF363A7E532}" type="datetimeFigureOut">
              <a:rPr lang="fr-FR" smtClean="0"/>
              <a:pPr/>
              <a:t>11/01/2021</a:t>
            </a:fld>
            <a:endParaRPr lang="fr-BE"/>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fr-BE"/>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973"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3568" y="1196752"/>
            <a:ext cx="6120680" cy="3672407"/>
          </a:xfrm>
        </p:spPr>
        <p:txBody>
          <a:bodyPr/>
          <a:lstStyle/>
          <a:p>
            <a:pPr algn="ctr"/>
            <a:r>
              <a:rPr lang="ar-DZ" sz="9600" b="1" i="1" dirty="0" smtClean="0">
                <a:latin typeface="Simplified Arabic" panose="02020603050405020304" pitchFamily="18" charset="-78"/>
                <a:cs typeface="Simplified Arabic" panose="02020603050405020304" pitchFamily="18" charset="-78"/>
              </a:rPr>
              <a:t>سلوك المستهلك المصرفي </a:t>
            </a:r>
            <a:r>
              <a:rPr lang="fr-FR" sz="9600" b="1" i="1" dirty="0" smtClean="0">
                <a:latin typeface="Simplified Arabic" panose="02020603050405020304" pitchFamily="18" charset="-78"/>
                <a:cs typeface="Simplified Arabic" panose="02020603050405020304" pitchFamily="18" charset="-78"/>
              </a:rPr>
              <a:t>  </a:t>
            </a:r>
            <a:endParaRPr lang="fr-FR" sz="9600" b="1" i="1" dirty="0">
              <a:latin typeface="Simplified Arabic" panose="02020603050405020304" pitchFamily="18" charset="-78"/>
              <a:cs typeface="Simplified Arabic" panose="02020603050405020304" pitchFamily="18" charset="-78"/>
            </a:endParaRPr>
          </a:p>
        </p:txBody>
      </p:sp>
    </p:spTree>
    <p:extLst>
      <p:ext uri="{BB962C8B-B14F-4D97-AF65-F5344CB8AC3E}">
        <p14:creationId xmlns="" xmlns:p14="http://schemas.microsoft.com/office/powerpoint/2010/main" val="3845928247"/>
      </p:ext>
    </p:extLst>
  </p:cSld>
  <p:clrMapOvr>
    <a:masterClrMapping/>
  </p:clrMapOvr>
  <p:transition spd="slow">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sz="3600" b="1" i="1" dirty="0" smtClean="0">
                <a:solidFill>
                  <a:srgbClr val="FF0000"/>
                </a:solidFill>
                <a:latin typeface="Simplified Arabic" panose="02020603050405020304" pitchFamily="18" charset="-78"/>
                <a:cs typeface="Simplified Arabic" panose="02020603050405020304" pitchFamily="18" charset="-78"/>
              </a:rPr>
              <a:t>نماذج </a:t>
            </a:r>
            <a:r>
              <a:rPr lang="ar-DZ" sz="3600" b="1" i="1" dirty="0" smtClean="0">
                <a:solidFill>
                  <a:srgbClr val="FF0000"/>
                </a:solidFill>
                <a:latin typeface="Simplified Arabic" panose="02020603050405020304" pitchFamily="18" charset="-78"/>
                <a:cs typeface="Simplified Arabic" panose="02020603050405020304" pitchFamily="18" charset="-78"/>
              </a:rPr>
              <a:t>سلوك المستهلك المصرفي</a:t>
            </a:r>
            <a:endParaRPr lang="fr-FR" sz="3600" b="1" i="1" dirty="0">
              <a:solidFill>
                <a:srgbClr val="FF0000"/>
              </a:solidFill>
              <a:latin typeface="Simplified Arabic" panose="02020603050405020304" pitchFamily="18" charset="-78"/>
              <a:cs typeface="Simplified Arabic" panose="02020603050405020304" pitchFamily="18" charset="-78"/>
            </a:endParaRPr>
          </a:p>
        </p:txBody>
      </p:sp>
      <p:sp>
        <p:nvSpPr>
          <p:cNvPr id="3" name="ZoneTexte 2"/>
          <p:cNvSpPr txBox="1"/>
          <p:nvPr/>
        </p:nvSpPr>
        <p:spPr>
          <a:xfrm>
            <a:off x="107504" y="1700808"/>
            <a:ext cx="8928992" cy="5724644"/>
          </a:xfrm>
          <a:prstGeom prst="rect">
            <a:avLst/>
          </a:prstGeom>
          <a:noFill/>
        </p:spPr>
        <p:txBody>
          <a:bodyPr wrap="square" rtlCol="0">
            <a:spAutoFit/>
          </a:bodyPr>
          <a:lstStyle/>
          <a:p>
            <a:pPr marL="457200" indent="-457200" algn="just" rtl="1">
              <a:lnSpc>
                <a:spcPct val="150000"/>
              </a:lnSpc>
              <a:buAutoNum type="arabicPeriod"/>
            </a:pPr>
            <a:r>
              <a:rPr lang="ar-DZ" sz="2400" b="1" dirty="0" smtClean="0">
                <a:solidFill>
                  <a:srgbClr val="7030A0"/>
                </a:solidFill>
                <a:latin typeface="Simplified Arabic" panose="02020603050405020304" pitchFamily="18" charset="-78"/>
                <a:cs typeface="Simplified Arabic" panose="02020603050405020304" pitchFamily="18" charset="-78"/>
              </a:rPr>
              <a:t>نماذج سلوك المستهلك المصرفي:</a:t>
            </a:r>
          </a:p>
          <a:p>
            <a:pPr algn="just" rtl="1">
              <a:lnSpc>
                <a:spcPct val="150000"/>
              </a:lnSpc>
            </a:pPr>
            <a:r>
              <a:rPr lang="ar-DZ" sz="2000" dirty="0" smtClean="0">
                <a:latin typeface="Simplified Arabic" panose="02020603050405020304" pitchFamily="18" charset="-78"/>
                <a:cs typeface="Simplified Arabic" panose="02020603050405020304" pitchFamily="18" charset="-78"/>
              </a:rPr>
              <a:t>نماذج سلوك المستهلك المصرفي هي نماذج تساعد المنظمة المنتجة للخدمات المالية ( المصارف ) أن تحدد سلوك المستهلك المالي، وهي تتمثل في 3 نماذج رئيسية: </a:t>
            </a:r>
          </a:p>
          <a:p>
            <a:pPr marL="342900" indent="-342900" algn="just" rtl="1">
              <a:lnSpc>
                <a:spcPct val="150000"/>
              </a:lnSpc>
              <a:buFont typeface="Courier New" panose="02070309020205020404" pitchFamily="49" charset="0"/>
              <a:buChar char="o"/>
            </a:pPr>
            <a:r>
              <a:rPr lang="ar-DZ" sz="2000" b="1" dirty="0" smtClean="0">
                <a:solidFill>
                  <a:srgbClr val="0070C0"/>
                </a:solidFill>
                <a:latin typeface="Simplified Arabic" panose="02020603050405020304" pitchFamily="18" charset="-78"/>
                <a:cs typeface="Simplified Arabic" panose="02020603050405020304" pitchFamily="18" charset="-78"/>
              </a:rPr>
              <a:t>النموذج </a:t>
            </a:r>
            <a:r>
              <a:rPr lang="ar-DZ" sz="2000" b="1" dirty="0" err="1" smtClean="0">
                <a:solidFill>
                  <a:srgbClr val="0070C0"/>
                </a:solidFill>
                <a:latin typeface="Simplified Arabic" panose="02020603050405020304" pitchFamily="18" charset="-78"/>
                <a:cs typeface="Simplified Arabic" panose="02020603050405020304" pitchFamily="18" charset="-78"/>
              </a:rPr>
              <a:t>التنبؤي</a:t>
            </a:r>
            <a:r>
              <a:rPr lang="ar-DZ" sz="2000" b="1" dirty="0" smtClean="0">
                <a:solidFill>
                  <a:srgbClr val="0070C0"/>
                </a:solidFill>
                <a:latin typeface="Simplified Arabic" panose="02020603050405020304" pitchFamily="18" charset="-78"/>
                <a:cs typeface="Simplified Arabic" panose="02020603050405020304" pitchFamily="18" charset="-78"/>
              </a:rPr>
              <a:t>: </a:t>
            </a:r>
            <a:endParaRPr lang="fr-FR" sz="2000" b="1" dirty="0" smtClean="0">
              <a:solidFill>
                <a:srgbClr val="0070C0"/>
              </a:solidFill>
              <a:latin typeface="Simplified Arabic" panose="02020603050405020304" pitchFamily="18" charset="-78"/>
              <a:cs typeface="Simplified Arabic" panose="02020603050405020304" pitchFamily="18" charset="-78"/>
            </a:endParaRPr>
          </a:p>
          <a:p>
            <a:pPr algn="just" rtl="1">
              <a:lnSpc>
                <a:spcPct val="150000"/>
              </a:lnSpc>
            </a:pPr>
            <a:r>
              <a:rPr lang="ar-DZ" sz="2000" dirty="0" smtClean="0">
                <a:latin typeface="Simplified Arabic" panose="02020603050405020304" pitchFamily="18" charset="-78"/>
                <a:cs typeface="Simplified Arabic" panose="02020603050405020304" pitchFamily="18" charset="-78"/>
              </a:rPr>
              <a:t>يقوم على أساس جمع البيانات عن الزبون في مدة زمنية محددة واستخدامها كأداة تحليلية لما يمكن أن يفعله أو يتخذه من سلوك في المستقبل.</a:t>
            </a:r>
            <a:r>
              <a:rPr lang="fr-FR" sz="2000" dirty="0" smtClean="0">
                <a:latin typeface="Simplified Arabic" panose="02020603050405020304" pitchFamily="18" charset="-78"/>
                <a:cs typeface="Simplified Arabic" panose="02020603050405020304" pitchFamily="18" charset="-78"/>
              </a:rPr>
              <a:t> </a:t>
            </a:r>
            <a:r>
              <a:rPr lang="ar-DZ" sz="2000" dirty="0" smtClean="0">
                <a:latin typeface="Simplified Arabic" panose="02020603050405020304" pitchFamily="18" charset="-78"/>
                <a:cs typeface="Simplified Arabic" panose="02020603050405020304" pitchFamily="18" charset="-78"/>
              </a:rPr>
              <a:t>وعلى سبيل المثال يمكن ان تعتمد البيانات المتحصلة عنه لمعرفة ما يمكن ان ينتج عنه من احتمالات لاتخاذ فعل معين خلال ثلاثة اشهر القادمة لجدولة عملية تسديد الديون  المترتبة بذمته، إلى الطرف المالي المعني بذلك وعلى ضوء سيرته المالية السابقة في التعامل مع الديون.</a:t>
            </a:r>
          </a:p>
          <a:p>
            <a:pPr marL="342900" indent="-342900" algn="just" rtl="1">
              <a:lnSpc>
                <a:spcPct val="150000"/>
              </a:lnSpc>
              <a:buFont typeface="Courier New" panose="02070309020205020404" pitchFamily="49" charset="0"/>
              <a:buChar char="o"/>
            </a:pPr>
            <a:r>
              <a:rPr lang="ar-DZ" sz="2000" b="1" dirty="0" smtClean="0">
                <a:solidFill>
                  <a:srgbClr val="0070C0"/>
                </a:solidFill>
                <a:latin typeface="Simplified Arabic" panose="02020603050405020304" pitchFamily="18" charset="-78"/>
                <a:cs typeface="Simplified Arabic" panose="02020603050405020304" pitchFamily="18" charset="-78"/>
              </a:rPr>
              <a:t>النموذج الوصفي:</a:t>
            </a:r>
            <a:endParaRPr lang="fr-FR" sz="2000" b="1" dirty="0" smtClean="0">
              <a:solidFill>
                <a:srgbClr val="0070C0"/>
              </a:solidFill>
              <a:latin typeface="Simplified Arabic" panose="02020603050405020304" pitchFamily="18" charset="-78"/>
              <a:cs typeface="Simplified Arabic" panose="02020603050405020304" pitchFamily="18" charset="-78"/>
            </a:endParaRPr>
          </a:p>
          <a:p>
            <a:pPr algn="just" rtl="1">
              <a:lnSpc>
                <a:spcPct val="150000"/>
              </a:lnSpc>
            </a:pPr>
            <a:r>
              <a:rPr lang="ar-DZ" sz="2000" b="1" dirty="0" smtClean="0">
                <a:solidFill>
                  <a:srgbClr val="0070C0"/>
                </a:solidFill>
                <a:latin typeface="Simplified Arabic" panose="02020603050405020304" pitchFamily="18" charset="-78"/>
                <a:cs typeface="Simplified Arabic" panose="02020603050405020304" pitchFamily="18" charset="-78"/>
              </a:rPr>
              <a:t> </a:t>
            </a:r>
            <a:r>
              <a:rPr lang="ar-DZ" sz="2000" dirty="0" smtClean="0">
                <a:latin typeface="Simplified Arabic" panose="02020603050405020304" pitchFamily="18" charset="-78"/>
                <a:cs typeface="Simplified Arabic" panose="02020603050405020304" pitchFamily="18" charset="-78"/>
              </a:rPr>
              <a:t>هذا النموذج يقدم على اساس جمع البيانات على الزبون والتي تتطلب كم كبير من المعلومات لكي يعمل هذا النموذج، وكما هو الحال في اعتماد مفهوم تجزئة السوق لصياغة استراتيجية التسويق للشركة وفي توجهها </a:t>
            </a:r>
          </a:p>
          <a:p>
            <a:pPr algn="r" rtl="1">
              <a:lnSpc>
                <a:spcPct val="150000"/>
              </a:lnSpc>
            </a:pPr>
            <a:endParaRPr lang="fr-FR" sz="2000" dirty="0">
              <a:latin typeface="Simplified Arabic" panose="02020603050405020304" pitchFamily="18" charset="-78"/>
              <a:cs typeface="Simplified Arabic" panose="02020603050405020304" pitchFamily="18" charset="-78"/>
            </a:endParaRPr>
          </a:p>
        </p:txBody>
      </p:sp>
    </p:spTree>
    <p:extLst>
      <p:ext uri="{BB962C8B-B14F-4D97-AF65-F5344CB8AC3E}">
        <p14:creationId xmlns="" xmlns:p14="http://schemas.microsoft.com/office/powerpoint/2010/main" val="124051881"/>
      </p:ext>
    </p:extLst>
  </p:cSld>
  <p:clrMapOvr>
    <a:masterClrMapping/>
  </p:clrMapOvr>
  <mc:AlternateContent xmlns:mc="http://schemas.openxmlformats.org/markup-compatibility/2006">
    <mc:Choice xmlns="" xmlns:p14="http://schemas.microsoft.com/office/powerpoint/2010/main" Requires="p14">
      <p:transition spd="slow" p14:dur="1500">
        <p14:window dir="vert"/>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79512" y="260648"/>
            <a:ext cx="8712968" cy="6093976"/>
          </a:xfrm>
          <a:prstGeom prst="rect">
            <a:avLst/>
          </a:prstGeom>
          <a:noFill/>
        </p:spPr>
        <p:txBody>
          <a:bodyPr wrap="square" rtlCol="0">
            <a:spAutoFit/>
          </a:bodyPr>
          <a:lstStyle/>
          <a:p>
            <a:pPr algn="just" rtl="1">
              <a:lnSpc>
                <a:spcPct val="150000"/>
              </a:lnSpc>
            </a:pPr>
            <a:r>
              <a:rPr lang="ar-DZ" sz="2000" dirty="0" smtClean="0">
                <a:latin typeface="Simplified Arabic" panose="02020603050405020304" pitchFamily="18" charset="-78"/>
                <a:cs typeface="Simplified Arabic" panose="02020603050405020304" pitchFamily="18" charset="-78"/>
              </a:rPr>
              <a:t>للتعامل مع ذلك السوق المستهدف دون غيره.</a:t>
            </a:r>
          </a:p>
          <a:p>
            <a:pPr marL="342900" indent="-342900" algn="just" rtl="1">
              <a:lnSpc>
                <a:spcPct val="150000"/>
              </a:lnSpc>
              <a:buFont typeface="Courier New" panose="02070309020205020404" pitchFamily="49" charset="0"/>
              <a:buChar char="o"/>
            </a:pPr>
            <a:r>
              <a:rPr lang="ar-DZ" sz="2000" dirty="0" smtClean="0">
                <a:solidFill>
                  <a:srgbClr val="0070C0"/>
                </a:solidFill>
                <a:latin typeface="Simplified Arabic" panose="02020603050405020304" pitchFamily="18" charset="-78"/>
                <a:cs typeface="Simplified Arabic" panose="02020603050405020304" pitchFamily="18" charset="-78"/>
              </a:rPr>
              <a:t>النموذج الإحصائي: </a:t>
            </a:r>
          </a:p>
          <a:p>
            <a:pPr algn="just" rtl="1">
              <a:lnSpc>
                <a:spcPct val="150000"/>
              </a:lnSpc>
            </a:pPr>
            <a:r>
              <a:rPr lang="ar-DZ" sz="2000" dirty="0" smtClean="0">
                <a:latin typeface="Simplified Arabic" panose="02020603050405020304" pitchFamily="18" charset="-78"/>
                <a:cs typeface="Simplified Arabic" panose="02020603050405020304" pitchFamily="18" charset="-78"/>
              </a:rPr>
              <a:t>النموذجين السابقين يتيحان الفرصة لاعتماد على نموذج ثالث يتمثل في النموذج الإحصائي، والذي يعبر عن تقييم أو تخميين للاحتمالات الإحصائية في هذا النموذج كما هو على سبيل المثال في اكتشاف النماذج السلوكية للزبون الذي تم دراستها هل هي حقيقة ام خلاف ذلك، وهل كان للبيانات المتحصلة تأثير تضليلي في اقرار هذه النتائج.</a:t>
            </a:r>
          </a:p>
          <a:p>
            <a:pPr algn="just" rtl="1">
              <a:lnSpc>
                <a:spcPct val="150000"/>
              </a:lnSpc>
            </a:pPr>
            <a:endParaRPr lang="ar-DZ" sz="2000" dirty="0" smtClean="0">
              <a:latin typeface="Simplified Arabic" panose="02020603050405020304" pitchFamily="18" charset="-78"/>
              <a:cs typeface="Simplified Arabic" panose="02020603050405020304" pitchFamily="18" charset="-78"/>
            </a:endParaRPr>
          </a:p>
          <a:p>
            <a:pPr algn="just" rtl="1">
              <a:lnSpc>
                <a:spcPct val="150000"/>
              </a:lnSpc>
            </a:pPr>
            <a:r>
              <a:rPr lang="ar-DZ" sz="2000" dirty="0" smtClean="0">
                <a:latin typeface="Simplified Arabic" panose="02020603050405020304" pitchFamily="18" charset="-78"/>
                <a:cs typeface="Simplified Arabic" panose="02020603050405020304" pitchFamily="18" charset="-78"/>
              </a:rPr>
              <a:t>ومنه نقول أنه من الضروري دراسة هذه النماذج الثلاث في السلوك </a:t>
            </a:r>
            <a:r>
              <a:rPr lang="ar-DZ" sz="2000" dirty="0" err="1" smtClean="0">
                <a:latin typeface="Simplified Arabic" panose="02020603050405020304" pitchFamily="18" charset="-78"/>
                <a:cs typeface="Simplified Arabic" panose="02020603050405020304" pitchFamily="18" charset="-78"/>
              </a:rPr>
              <a:t>الشرائي</a:t>
            </a:r>
            <a:r>
              <a:rPr lang="ar-DZ" sz="2000" dirty="0" smtClean="0">
                <a:latin typeface="Simplified Arabic" panose="02020603050405020304" pitchFamily="18" charset="-78"/>
                <a:cs typeface="Simplified Arabic" panose="02020603050405020304" pitchFamily="18" charset="-78"/>
              </a:rPr>
              <a:t> للخدمات المالية لأنها ستنعكس إيجابيا على الشركة في قراراتها المستقبلية للتعامل مع الزبون والسوق الذي تعمل فيه ولصياغة استراتيجياتها التسويقية بشكل دقيق ومتفق مع المتغيرات البيئية المحيطة بها، وباتجاه تعظيم ارباحها وتقديم خدمات صحيحة ومتوافقة مع حاجات الزبون.</a:t>
            </a:r>
            <a:endParaRPr lang="ar-DZ" sz="2000" dirty="0">
              <a:latin typeface="Simplified Arabic" panose="02020603050405020304" pitchFamily="18" charset="-78"/>
              <a:cs typeface="Simplified Arabic" panose="02020603050405020304" pitchFamily="18" charset="-78"/>
            </a:endParaRPr>
          </a:p>
          <a:p>
            <a:pPr algn="r" rtl="1">
              <a:lnSpc>
                <a:spcPct val="150000"/>
              </a:lnSpc>
            </a:pPr>
            <a:r>
              <a:rPr lang="ar-DZ" sz="2000" dirty="0" smtClean="0">
                <a:latin typeface="Simplified Arabic" panose="02020603050405020304" pitchFamily="18" charset="-78"/>
                <a:cs typeface="Simplified Arabic" panose="02020603050405020304" pitchFamily="18" charset="-78"/>
              </a:rPr>
              <a:t> </a:t>
            </a:r>
          </a:p>
          <a:p>
            <a:pPr algn="r" rtl="1">
              <a:lnSpc>
                <a:spcPct val="150000"/>
              </a:lnSpc>
            </a:pPr>
            <a:endParaRPr lang="fr-FR" sz="2000" dirty="0">
              <a:latin typeface="Simplified Arabic" panose="02020603050405020304" pitchFamily="18" charset="-78"/>
              <a:cs typeface="Simplified Arabic" panose="02020603050405020304" pitchFamily="18" charset="-78"/>
            </a:endParaRPr>
          </a:p>
        </p:txBody>
      </p:sp>
    </p:spTree>
    <p:extLst>
      <p:ext uri="{BB962C8B-B14F-4D97-AF65-F5344CB8AC3E}">
        <p14:creationId xmlns="" xmlns:p14="http://schemas.microsoft.com/office/powerpoint/2010/main" val="3963945109"/>
      </p:ext>
    </p:extLst>
  </p:cSld>
  <p:clrMapOvr>
    <a:masterClrMapping/>
  </p:clrMapOvr>
  <mc:AlternateContent xmlns:mc="http://schemas.openxmlformats.org/markup-compatibility/2006">
    <mc:Choice xmlns=""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rtl="1"/>
            <a:r>
              <a:rPr lang="ar-DZ" sz="3600" b="1" i="1" dirty="0" smtClean="0">
                <a:solidFill>
                  <a:srgbClr val="FF0000"/>
                </a:solidFill>
                <a:latin typeface="Simplified Arabic" panose="02020603050405020304" pitchFamily="18" charset="-78"/>
                <a:cs typeface="Simplified Arabic" panose="02020603050405020304" pitchFamily="18" charset="-78"/>
              </a:rPr>
              <a:t>أنواع </a:t>
            </a:r>
            <a:r>
              <a:rPr lang="ar-DZ" sz="3600" b="1" i="1" dirty="0" smtClean="0">
                <a:solidFill>
                  <a:srgbClr val="FF0000"/>
                </a:solidFill>
                <a:latin typeface="Simplified Arabic" panose="02020603050405020304" pitchFamily="18" charset="-78"/>
                <a:cs typeface="Simplified Arabic" panose="02020603050405020304" pitchFamily="18" charset="-78"/>
              </a:rPr>
              <a:t>القرارات الشرائية والمراحل المتبعة لاتخاذها</a:t>
            </a:r>
            <a:endParaRPr lang="fr-FR" sz="3600" b="1" i="1" dirty="0">
              <a:solidFill>
                <a:srgbClr val="FF0000"/>
              </a:solidFill>
              <a:latin typeface="Simplified Arabic" panose="02020603050405020304" pitchFamily="18" charset="-78"/>
              <a:cs typeface="Simplified Arabic" panose="02020603050405020304" pitchFamily="18" charset="-78"/>
            </a:endParaRPr>
          </a:p>
        </p:txBody>
      </p:sp>
      <p:sp>
        <p:nvSpPr>
          <p:cNvPr id="3" name="ZoneTexte 2"/>
          <p:cNvSpPr txBox="1"/>
          <p:nvPr/>
        </p:nvSpPr>
        <p:spPr>
          <a:xfrm>
            <a:off x="251520" y="1700808"/>
            <a:ext cx="8712968" cy="5878532"/>
          </a:xfrm>
          <a:prstGeom prst="rect">
            <a:avLst/>
          </a:prstGeom>
          <a:noFill/>
        </p:spPr>
        <p:txBody>
          <a:bodyPr wrap="square" rtlCol="0">
            <a:spAutoFit/>
          </a:bodyPr>
          <a:lstStyle/>
          <a:p>
            <a:pPr algn="just" rtl="1">
              <a:lnSpc>
                <a:spcPct val="150000"/>
              </a:lnSpc>
            </a:pPr>
            <a:r>
              <a:rPr lang="ar-DZ" sz="2000" dirty="0">
                <a:latin typeface="Simplified Arabic" panose="02020603050405020304" pitchFamily="18" charset="-78"/>
                <a:cs typeface="Simplified Arabic" panose="02020603050405020304" pitchFamily="18" charset="-78"/>
              </a:rPr>
              <a:t> </a:t>
            </a:r>
            <a:r>
              <a:rPr lang="ar-DZ" sz="2000" dirty="0" smtClean="0">
                <a:latin typeface="Simplified Arabic" panose="02020603050405020304" pitchFamily="18" charset="-78"/>
                <a:cs typeface="Simplified Arabic" panose="02020603050405020304" pitchFamily="18" charset="-78"/>
              </a:rPr>
              <a:t>   عادة هناك ثلاثة أنواع من القرارات الشرائية عند الفرد عند تعامله في مجال الخدمات المصرفية وهذه القرارات تتمثل في: </a:t>
            </a:r>
          </a:p>
          <a:p>
            <a:pPr marL="457200" indent="-457200" algn="just" rtl="1">
              <a:lnSpc>
                <a:spcPct val="150000"/>
              </a:lnSpc>
              <a:buAutoNum type="arabicPeriod"/>
            </a:pPr>
            <a:r>
              <a:rPr lang="ar-DZ" sz="2400" dirty="0" smtClean="0">
                <a:solidFill>
                  <a:srgbClr val="7030A0"/>
                </a:solidFill>
                <a:latin typeface="Simplified Arabic" panose="02020603050405020304" pitchFamily="18" charset="-78"/>
                <a:cs typeface="Simplified Arabic" panose="02020603050405020304" pitchFamily="18" charset="-78"/>
              </a:rPr>
              <a:t>أنواع القرارات الشرائية:</a:t>
            </a:r>
          </a:p>
          <a:p>
            <a:pPr marL="342900" indent="-342900" algn="just" rtl="1">
              <a:lnSpc>
                <a:spcPct val="150000"/>
              </a:lnSpc>
              <a:buFont typeface="Arial" panose="020B0604020202020204" pitchFamily="34" charset="0"/>
              <a:buChar char="•"/>
            </a:pPr>
            <a:r>
              <a:rPr lang="ar-DZ" sz="2000" dirty="0" smtClean="0">
                <a:solidFill>
                  <a:schemeClr val="accent1"/>
                </a:solidFill>
                <a:latin typeface="Simplified Arabic" panose="02020603050405020304" pitchFamily="18" charset="-78"/>
                <a:cs typeface="Simplified Arabic" panose="02020603050405020304" pitchFamily="18" charset="-78"/>
              </a:rPr>
              <a:t>القرارات الروتينية: </a:t>
            </a:r>
          </a:p>
          <a:p>
            <a:pPr algn="just" rtl="1">
              <a:lnSpc>
                <a:spcPct val="150000"/>
              </a:lnSpc>
            </a:pPr>
            <a:r>
              <a:rPr lang="ar-DZ" sz="2000" dirty="0" smtClean="0">
                <a:latin typeface="Simplified Arabic" panose="02020603050405020304" pitchFamily="18" charset="-78"/>
                <a:cs typeface="Simplified Arabic" panose="02020603050405020304" pitchFamily="18" charset="-78"/>
              </a:rPr>
              <a:t>وتظهر هذه القرارات عادة في المجال المصرفي عندما تظهر حالة التكرار في استخدام الخدمة، كقيام الزبون بإجراء عملية السحب أو الإيداع لمبالغ لرصيده كلما شعر بحاجة إلى المال أو توفر لديه مال فائض، وهذه القرارات باتت معروفة ولا تتخذ وقت طويل أو التفكير في اتخاذها من عدمه، كما ان المصارف اعتادت أن تتلقى مثل هذه الطلبات يوميا بمعدلات عالية نسبيا.</a:t>
            </a:r>
          </a:p>
          <a:p>
            <a:pPr marL="342900" indent="-342900" algn="just" rtl="1">
              <a:lnSpc>
                <a:spcPct val="150000"/>
              </a:lnSpc>
              <a:buFont typeface="Arial" panose="020B0604020202020204" pitchFamily="34" charset="0"/>
              <a:buChar char="•"/>
            </a:pPr>
            <a:r>
              <a:rPr lang="ar-DZ" sz="2000" dirty="0" smtClean="0">
                <a:solidFill>
                  <a:schemeClr val="accent1"/>
                </a:solidFill>
                <a:latin typeface="Simplified Arabic" panose="02020603050405020304" pitchFamily="18" charset="-78"/>
                <a:cs typeface="Simplified Arabic" panose="02020603050405020304" pitchFamily="18" charset="-78"/>
              </a:rPr>
              <a:t>القرارات المحددة: </a:t>
            </a:r>
          </a:p>
          <a:p>
            <a:pPr algn="just" rtl="1">
              <a:lnSpc>
                <a:spcPct val="150000"/>
              </a:lnSpc>
            </a:pPr>
            <a:r>
              <a:rPr lang="ar-DZ" sz="2000" dirty="0" smtClean="0">
                <a:latin typeface="Simplified Arabic" panose="02020603050405020304" pitchFamily="18" charset="-78"/>
                <a:cs typeface="Simplified Arabic" panose="02020603050405020304" pitchFamily="18" charset="-78"/>
              </a:rPr>
              <a:t>من سمات هذه القرارات أنها محددة بوقت معين أو ظرف ما، فالخدمات التي يعرضها المصرف قد تكون حديثة العهد على الزبائن، ما يتطلب أن يتخذ هؤلاء الزبائن القرارات المناسبة للاستفادة من الخدمة المعروضة</a:t>
            </a:r>
          </a:p>
          <a:p>
            <a:pPr algn="r" rtl="1"/>
            <a:endParaRPr lang="ar-DZ" sz="2000" dirty="0" smtClean="0">
              <a:latin typeface="Simplified Arabic" panose="02020603050405020304" pitchFamily="18" charset="-78"/>
              <a:cs typeface="Simplified Arabic" panose="02020603050405020304" pitchFamily="18" charset="-78"/>
            </a:endParaRPr>
          </a:p>
          <a:p>
            <a:pPr algn="r" rtl="1"/>
            <a:endParaRPr lang="fr-FR" sz="2000" dirty="0">
              <a:latin typeface="Simplified Arabic" panose="02020603050405020304" pitchFamily="18" charset="-78"/>
              <a:cs typeface="Simplified Arabic" panose="02020603050405020304" pitchFamily="18" charset="-78"/>
            </a:endParaRPr>
          </a:p>
        </p:txBody>
      </p:sp>
    </p:spTree>
    <p:extLst>
      <p:ext uri="{BB962C8B-B14F-4D97-AF65-F5344CB8AC3E}">
        <p14:creationId xmlns="" xmlns:p14="http://schemas.microsoft.com/office/powerpoint/2010/main" val="10052718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79512" y="116632"/>
            <a:ext cx="8784976" cy="4247317"/>
          </a:xfrm>
          <a:prstGeom prst="rect">
            <a:avLst/>
          </a:prstGeom>
          <a:noFill/>
        </p:spPr>
        <p:txBody>
          <a:bodyPr wrap="square" rtlCol="0">
            <a:spAutoFit/>
          </a:bodyPr>
          <a:lstStyle/>
          <a:p>
            <a:pPr algn="just" rtl="1">
              <a:lnSpc>
                <a:spcPct val="150000"/>
              </a:lnSpc>
            </a:pPr>
            <a:r>
              <a:rPr lang="ar-DZ" sz="2000" dirty="0" smtClean="0">
                <a:latin typeface="Simplified Arabic" panose="02020603050405020304" pitchFamily="18" charset="-78"/>
                <a:cs typeface="Simplified Arabic" panose="02020603050405020304" pitchFamily="18" charset="-78"/>
              </a:rPr>
              <a:t>مثلا الاستفادة من البطاقة المصرفية العالمية والتي يمكن استخدامها دوليا يمكن أن يقبل على اقتنائها الذين يميلون للسفر بشكل متكرر، وكذلك البطاقات الخاصة بالمتاجر التسوق والتي ترتبط أساسا بالحسابات المصرفية للزبائن. </a:t>
            </a:r>
          </a:p>
          <a:p>
            <a:pPr marL="342900" indent="-342900" algn="just" rtl="1">
              <a:lnSpc>
                <a:spcPct val="150000"/>
              </a:lnSpc>
              <a:buFont typeface="Arial" panose="020B0604020202020204" pitchFamily="34" charset="0"/>
              <a:buChar char="•"/>
            </a:pPr>
            <a:r>
              <a:rPr lang="ar-DZ" sz="2000" dirty="0">
                <a:solidFill>
                  <a:schemeClr val="accent2">
                    <a:lumMod val="60000"/>
                    <a:lumOff val="40000"/>
                  </a:schemeClr>
                </a:solidFill>
                <a:latin typeface="Simplified Arabic" panose="02020603050405020304" pitchFamily="18" charset="-78"/>
                <a:cs typeface="Simplified Arabic" panose="02020603050405020304" pitchFamily="18" charset="-78"/>
              </a:rPr>
              <a:t>القرارات الواسعة:</a:t>
            </a:r>
          </a:p>
          <a:p>
            <a:pPr algn="just" rtl="1">
              <a:lnSpc>
                <a:spcPct val="150000"/>
              </a:lnSpc>
            </a:pPr>
            <a:r>
              <a:rPr lang="ar-DZ" sz="2000" dirty="0">
                <a:latin typeface="Simplified Arabic" panose="02020603050405020304" pitchFamily="18" charset="-78"/>
                <a:cs typeface="Simplified Arabic" panose="02020603050405020304" pitchFamily="18" charset="-78"/>
              </a:rPr>
              <a:t>ويتم هذا النوع من القرارات عندما تتميز الصفقة الواحدة بكبر حجمها وارتفاع درجة المخاطرة، أو كونها حلة منفردة تتطلب الدراسة والتمحيص قبل اتخاذ هذه القرارات، ويضع الزبون العديد من الاحتمالات والافتراضات في اتخاذه مثل هذه القرارات، إذ قد يترتب على النتائج العديد من التبعيات التي بقدر ما يتوقع أن تكون إيجابية فإنها قد تسير في الاتجاه السالب، كالقروض وما يتبعها من مشكلات تتعلق بالفوائد المالية.</a:t>
            </a:r>
          </a:p>
          <a:p>
            <a:pPr algn="just" rtl="1">
              <a:lnSpc>
                <a:spcPct val="150000"/>
              </a:lnSpc>
            </a:pPr>
            <a:r>
              <a:rPr lang="ar-DZ" sz="2000" dirty="0">
                <a:latin typeface="Simplified Arabic" panose="02020603050405020304" pitchFamily="18" charset="-78"/>
                <a:cs typeface="Simplified Arabic" panose="02020603050405020304" pitchFamily="18" charset="-78"/>
              </a:rPr>
              <a:t>       </a:t>
            </a:r>
            <a:endParaRPr lang="fr-FR" sz="2000" dirty="0">
              <a:latin typeface="Simplified Arabic" panose="02020603050405020304" pitchFamily="18" charset="-78"/>
              <a:cs typeface="Simplified Arabic" panose="02020603050405020304" pitchFamily="18" charset="-78"/>
            </a:endParaRPr>
          </a:p>
        </p:txBody>
      </p:sp>
    </p:spTree>
    <p:extLst>
      <p:ext uri="{BB962C8B-B14F-4D97-AF65-F5344CB8AC3E}">
        <p14:creationId xmlns="" xmlns:p14="http://schemas.microsoft.com/office/powerpoint/2010/main" val="12921403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179512" y="116632"/>
            <a:ext cx="8784976" cy="2954655"/>
          </a:xfrm>
          <a:prstGeom prst="rect">
            <a:avLst/>
          </a:prstGeom>
          <a:noFill/>
        </p:spPr>
        <p:txBody>
          <a:bodyPr wrap="square" rtlCol="0">
            <a:spAutoFit/>
          </a:bodyPr>
          <a:lstStyle/>
          <a:p>
            <a:pPr algn="r" rtl="1">
              <a:lnSpc>
                <a:spcPct val="150000"/>
              </a:lnSpc>
            </a:pPr>
            <a:r>
              <a:rPr lang="ar-DZ" sz="2400" dirty="0" smtClean="0">
                <a:solidFill>
                  <a:srgbClr val="7030A0"/>
                </a:solidFill>
                <a:latin typeface="Simplified Arabic" panose="02020603050405020304" pitchFamily="18" charset="-78"/>
                <a:cs typeface="Simplified Arabic" panose="02020603050405020304" pitchFamily="18" charset="-78"/>
              </a:rPr>
              <a:t>2. خطوات اتخاذ القرار:</a:t>
            </a:r>
          </a:p>
          <a:p>
            <a:pPr algn="r" rtl="1">
              <a:lnSpc>
                <a:spcPct val="150000"/>
              </a:lnSpc>
            </a:pPr>
            <a:r>
              <a:rPr lang="ar-DZ" sz="2000" dirty="0" smtClean="0">
                <a:latin typeface="Simplified Arabic" panose="02020603050405020304" pitchFamily="18" charset="-78"/>
                <a:cs typeface="Simplified Arabic" panose="02020603050405020304" pitchFamily="18" charset="-78"/>
              </a:rPr>
              <a:t>هي الإجراءات او المراحل التي يمر بها الأفراد في حالة القيام باختيار منتج معين ( سلعة / خدمة ).</a:t>
            </a:r>
            <a:endParaRPr lang="ar-DZ" sz="2000" dirty="0">
              <a:latin typeface="Simplified Arabic" panose="02020603050405020304" pitchFamily="18" charset="-78"/>
              <a:cs typeface="Simplified Arabic" panose="02020603050405020304" pitchFamily="18" charset="-78"/>
            </a:endParaRPr>
          </a:p>
          <a:p>
            <a:pPr algn="r" rtl="1">
              <a:lnSpc>
                <a:spcPct val="150000"/>
              </a:lnSpc>
            </a:pPr>
            <a:r>
              <a:rPr lang="ar-DZ" sz="2000" dirty="0" smtClean="0">
                <a:latin typeface="Simplified Arabic" panose="02020603050405020304" pitchFamily="18" charset="-78"/>
                <a:cs typeface="Simplified Arabic" panose="02020603050405020304" pitchFamily="18" charset="-78"/>
              </a:rPr>
              <a:t>ويمكن توضيح خطوات قرار الشراء في الشكل التالي: </a:t>
            </a:r>
            <a:endParaRPr lang="fr-FR" sz="2000" dirty="0" smtClean="0">
              <a:latin typeface="Simplified Arabic" panose="02020603050405020304" pitchFamily="18" charset="-78"/>
              <a:cs typeface="Simplified Arabic" panose="02020603050405020304" pitchFamily="18" charset="-78"/>
            </a:endParaRPr>
          </a:p>
          <a:p>
            <a:pPr algn="r" rtl="1">
              <a:lnSpc>
                <a:spcPct val="150000"/>
              </a:lnSpc>
            </a:pPr>
            <a:endParaRPr lang="ar-DZ" sz="2000" dirty="0" smtClean="0">
              <a:latin typeface="Simplified Arabic" panose="02020603050405020304" pitchFamily="18" charset="-78"/>
              <a:cs typeface="Simplified Arabic" panose="02020603050405020304" pitchFamily="18" charset="-78"/>
            </a:endParaRPr>
          </a:p>
          <a:p>
            <a:pPr algn="r" rtl="1">
              <a:lnSpc>
                <a:spcPct val="150000"/>
              </a:lnSpc>
            </a:pPr>
            <a:endParaRPr lang="ar-DZ" sz="2000" dirty="0" smtClean="0">
              <a:latin typeface="Simplified Arabic" panose="02020603050405020304" pitchFamily="18" charset="-78"/>
              <a:cs typeface="Simplified Arabic" panose="02020603050405020304" pitchFamily="18" charset="-78"/>
            </a:endParaRPr>
          </a:p>
          <a:p>
            <a:pPr algn="r" rtl="1">
              <a:lnSpc>
                <a:spcPct val="150000"/>
              </a:lnSpc>
            </a:pPr>
            <a:r>
              <a:rPr lang="ar-DZ" sz="2000" dirty="0" smtClean="0">
                <a:latin typeface="Simplified Arabic" panose="02020603050405020304" pitchFamily="18" charset="-78"/>
                <a:cs typeface="Simplified Arabic" panose="02020603050405020304" pitchFamily="18" charset="-78"/>
              </a:rPr>
              <a:t>  </a:t>
            </a:r>
            <a:endParaRPr lang="fr-FR" sz="2000" dirty="0">
              <a:latin typeface="Simplified Arabic" panose="02020603050405020304" pitchFamily="18" charset="-78"/>
              <a:cs typeface="Simplified Arabic" panose="02020603050405020304" pitchFamily="18" charset="-78"/>
            </a:endParaRPr>
          </a:p>
        </p:txBody>
      </p:sp>
      <p:graphicFrame>
        <p:nvGraphicFramePr>
          <p:cNvPr id="4" name="Diagramme 3"/>
          <p:cNvGraphicFramePr/>
          <p:nvPr>
            <p:extLst>
              <p:ext uri="{D42A27DB-BD31-4B8C-83A1-F6EECF244321}">
                <p14:modId xmlns="" xmlns:p14="http://schemas.microsoft.com/office/powerpoint/2010/main" val="3540501811"/>
              </p:ext>
            </p:extLst>
          </p:nvPr>
        </p:nvGraphicFramePr>
        <p:xfrm>
          <a:off x="1524000" y="2132856"/>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2251629759"/>
      </p:ext>
    </p:extLst>
  </p:cSld>
  <p:clrMapOvr>
    <a:masterClrMapping/>
  </p:clrMapOvr>
  <mc:AlternateContent xmlns:mc="http://schemas.openxmlformats.org/markup-compatibility/2006">
    <mc:Choice xmlns=""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179512" y="188640"/>
            <a:ext cx="8784976" cy="6093976"/>
          </a:xfrm>
          <a:prstGeom prst="rect">
            <a:avLst/>
          </a:prstGeom>
          <a:noFill/>
        </p:spPr>
        <p:txBody>
          <a:bodyPr wrap="square" rtlCol="0">
            <a:spAutoFit/>
          </a:bodyPr>
          <a:lstStyle/>
          <a:p>
            <a:pPr marL="457200" indent="-457200" algn="just" rtl="1">
              <a:lnSpc>
                <a:spcPct val="150000"/>
              </a:lnSpc>
              <a:buFont typeface="+mj-lt"/>
              <a:buAutoNum type="arabicParenR"/>
            </a:pPr>
            <a:r>
              <a:rPr lang="ar-DZ" sz="2000" dirty="0" smtClean="0">
                <a:solidFill>
                  <a:schemeClr val="accent2">
                    <a:lumMod val="60000"/>
                    <a:lumOff val="40000"/>
                  </a:schemeClr>
                </a:solidFill>
                <a:latin typeface="Simplified Arabic" panose="02020603050405020304" pitchFamily="18" charset="-78"/>
                <a:cs typeface="Simplified Arabic" panose="02020603050405020304" pitchFamily="18" charset="-78"/>
              </a:rPr>
              <a:t>الشعور بالحاجة: </a:t>
            </a:r>
          </a:p>
          <a:p>
            <a:pPr algn="just" rtl="1">
              <a:lnSpc>
                <a:spcPct val="150000"/>
              </a:lnSpc>
            </a:pPr>
            <a:r>
              <a:rPr lang="ar-DZ" sz="2000" dirty="0" smtClean="0">
                <a:latin typeface="Simplified Arabic" panose="02020603050405020304" pitchFamily="18" charset="-78"/>
                <a:cs typeface="Simplified Arabic" panose="02020603050405020304" pitchFamily="18" charset="-78"/>
              </a:rPr>
              <a:t>يعتبر الشعور بالحاجة نقطة البدء في عملية اتخاذ القرار </a:t>
            </a:r>
            <a:r>
              <a:rPr lang="ar-DZ" sz="2000" dirty="0" err="1" smtClean="0">
                <a:latin typeface="Simplified Arabic" panose="02020603050405020304" pitchFamily="18" charset="-78"/>
                <a:cs typeface="Simplified Arabic" panose="02020603050405020304" pitchFamily="18" charset="-78"/>
              </a:rPr>
              <a:t>الشرائي</a:t>
            </a:r>
            <a:r>
              <a:rPr lang="ar-DZ" sz="2000" dirty="0" smtClean="0">
                <a:latin typeface="Simplified Arabic" panose="02020603050405020304" pitchFamily="18" charset="-78"/>
                <a:cs typeface="Simplified Arabic" panose="02020603050405020304" pitchFamily="18" charset="-78"/>
              </a:rPr>
              <a:t> والتي تنعكس من خلال شعور الزبون بتوتر نتيجة الاختلاف بين الحالة الفعلية والحالة المرغوب فيها، وهذا التوتر يصبح عاملا على إيجاد الدافع الذي يؤدي إلى تحريك الزبون نحو إشباع هذه الحاجة، وهنا يبرز دور التسويق المصرفي في إظهار هذه الحاجات في حيز الوجود من خلال استعمال مؤثرات التي يتعرض لها الزبون، ويتم ذلك باستخدام جهود الترويج  من الإعلانات وغيرها. </a:t>
            </a:r>
          </a:p>
          <a:p>
            <a:pPr marL="457200" indent="-457200" algn="just" rtl="1">
              <a:lnSpc>
                <a:spcPct val="150000"/>
              </a:lnSpc>
              <a:buAutoNum type="arabicParenR" startAt="2"/>
            </a:pPr>
            <a:r>
              <a:rPr lang="ar-DZ" sz="2000" dirty="0" smtClean="0">
                <a:solidFill>
                  <a:schemeClr val="accent2">
                    <a:lumMod val="60000"/>
                    <a:lumOff val="40000"/>
                  </a:schemeClr>
                </a:solidFill>
                <a:latin typeface="Simplified Arabic" panose="02020603050405020304" pitchFamily="18" charset="-78"/>
                <a:cs typeface="Simplified Arabic" panose="02020603050405020304" pitchFamily="18" charset="-78"/>
              </a:rPr>
              <a:t>البحث وجمع المعلومات: </a:t>
            </a:r>
          </a:p>
          <a:p>
            <a:pPr algn="just" rtl="1">
              <a:lnSpc>
                <a:spcPct val="150000"/>
              </a:lnSpc>
            </a:pPr>
            <a:r>
              <a:rPr lang="ar-DZ" sz="2000" dirty="0" smtClean="0">
                <a:latin typeface="Simplified Arabic" panose="02020603050405020304" pitchFamily="18" charset="-78"/>
                <a:cs typeface="Simplified Arabic" panose="02020603050405020304" pitchFamily="18" charset="-78"/>
              </a:rPr>
              <a:t>عندما يتأكد المستهلك من حاجته لخدمة مصرفية ما فإنه يبحث عن طريقة للبحث وجمع المعلومات، وفي هذه المرحلة فمن المهم لرجل التسويق معرفة مختلف المصادر التي ممكن أن يلجأ لها المستهلك لجمع المعلومات والتي قد تؤثر على قراره النهائي ويمكن ترتيب هذه المصادر كما يلي: </a:t>
            </a:r>
          </a:p>
          <a:p>
            <a:pPr marL="342900" indent="-342900" algn="just" rtl="1">
              <a:lnSpc>
                <a:spcPct val="150000"/>
              </a:lnSpc>
              <a:buFontTx/>
              <a:buChar char="-"/>
            </a:pPr>
            <a:r>
              <a:rPr lang="ar-DZ" sz="2000" dirty="0" smtClean="0">
                <a:latin typeface="Simplified Arabic" panose="02020603050405020304" pitchFamily="18" charset="-78"/>
                <a:cs typeface="Simplified Arabic" panose="02020603050405020304" pitchFamily="18" charset="-78"/>
              </a:rPr>
              <a:t>المصادر الشخصية ( عائلة، أصدقاء، أقراب، ... )</a:t>
            </a:r>
          </a:p>
          <a:p>
            <a:pPr marL="342900" indent="-342900" algn="just" rtl="1">
              <a:lnSpc>
                <a:spcPct val="150000"/>
              </a:lnSpc>
              <a:buFontTx/>
              <a:buChar char="-"/>
            </a:pPr>
            <a:r>
              <a:rPr lang="ar-DZ" sz="2000" dirty="0" smtClean="0">
                <a:latin typeface="Simplified Arabic" panose="02020603050405020304" pitchFamily="18" charset="-78"/>
                <a:cs typeface="Simplified Arabic" panose="02020603050405020304" pitchFamily="18" charset="-78"/>
              </a:rPr>
              <a:t>المصادر التجارية ( الإعلانات، مواقع الإنترنت، ... ) </a:t>
            </a:r>
          </a:p>
          <a:p>
            <a:pPr marL="342900" indent="-342900" algn="just" rtl="1">
              <a:lnSpc>
                <a:spcPct val="150000"/>
              </a:lnSpc>
              <a:buFontTx/>
              <a:buChar char="-"/>
            </a:pPr>
            <a:r>
              <a:rPr lang="ar-DZ" sz="2000" dirty="0" smtClean="0">
                <a:latin typeface="Simplified Arabic" panose="02020603050405020304" pitchFamily="18" charset="-78"/>
                <a:cs typeface="Simplified Arabic" panose="02020603050405020304" pitchFamily="18" charset="-78"/>
              </a:rPr>
              <a:t>المصادر العامة ( المقالات الصحفية، المجلات)</a:t>
            </a:r>
          </a:p>
        </p:txBody>
      </p:sp>
    </p:spTree>
    <p:extLst>
      <p:ext uri="{BB962C8B-B14F-4D97-AF65-F5344CB8AC3E}">
        <p14:creationId xmlns="" xmlns:p14="http://schemas.microsoft.com/office/powerpoint/2010/main" val="1436583254"/>
      </p:ext>
    </p:extLst>
  </p:cSld>
  <p:clrMapOvr>
    <a:masterClrMapping/>
  </p:clrMapOvr>
  <mc:AlternateContent xmlns:mc="http://schemas.openxmlformats.org/markup-compatibility/2006">
    <mc:Choice xmlns=""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395536" y="332656"/>
            <a:ext cx="8496944" cy="6093976"/>
          </a:xfrm>
          <a:prstGeom prst="rect">
            <a:avLst/>
          </a:prstGeom>
          <a:noFill/>
        </p:spPr>
        <p:txBody>
          <a:bodyPr wrap="square" rtlCol="0">
            <a:spAutoFit/>
          </a:bodyPr>
          <a:lstStyle/>
          <a:p>
            <a:pPr marL="457200" indent="-457200" algn="just" rtl="1">
              <a:lnSpc>
                <a:spcPct val="150000"/>
              </a:lnSpc>
              <a:buAutoNum type="arabicParenR" startAt="3"/>
            </a:pPr>
            <a:r>
              <a:rPr lang="ar-DZ" sz="2000" dirty="0" smtClean="0">
                <a:solidFill>
                  <a:schemeClr val="accent2">
                    <a:lumMod val="60000"/>
                    <a:lumOff val="40000"/>
                  </a:schemeClr>
                </a:solidFill>
                <a:latin typeface="Simplified Arabic" panose="02020603050405020304" pitchFamily="18" charset="-78"/>
                <a:cs typeface="Simplified Arabic" panose="02020603050405020304" pitchFamily="18" charset="-78"/>
              </a:rPr>
              <a:t>تقييم البدائل المتاحة: </a:t>
            </a:r>
          </a:p>
          <a:p>
            <a:pPr algn="just" rtl="1">
              <a:lnSpc>
                <a:spcPct val="150000"/>
              </a:lnSpc>
            </a:pPr>
            <a:r>
              <a:rPr lang="ar-DZ" sz="2000" dirty="0" smtClean="0">
                <a:latin typeface="Simplified Arabic" panose="02020603050405020304" pitchFamily="18" charset="-78"/>
                <a:cs typeface="Simplified Arabic" panose="02020603050405020304" pitchFamily="18" charset="-78"/>
              </a:rPr>
              <a:t>بعد ان يقوم الزبون المصرفي بجمع المعلومات عن مختلف البدائل المتاحة فإنه يصبح في موقف متخذ القرار، وهنا تبدأ عملية التقييم حيث يتم ذلك عن طريق مقارنة المواصفات وخصائص كل بديل من بدائل الخدمة المصرفية المتاحة وما تتضمنه من منافع وفوائد بالمعايير التي يكون قد طورها لنفسه في إطار توقعاته وأهدافه.</a:t>
            </a:r>
          </a:p>
          <a:p>
            <a:pPr marL="457200" indent="-457200" algn="just" rtl="1">
              <a:lnSpc>
                <a:spcPct val="150000"/>
              </a:lnSpc>
              <a:buAutoNum type="arabicParenR" startAt="4"/>
            </a:pPr>
            <a:r>
              <a:rPr lang="ar-DZ" sz="2000" dirty="0" smtClean="0">
                <a:solidFill>
                  <a:schemeClr val="accent2">
                    <a:lumMod val="60000"/>
                    <a:lumOff val="40000"/>
                  </a:schemeClr>
                </a:solidFill>
                <a:latin typeface="Simplified Arabic" panose="02020603050405020304" pitchFamily="18" charset="-78"/>
                <a:cs typeface="Simplified Arabic" panose="02020603050405020304" pitchFamily="18" charset="-78"/>
              </a:rPr>
              <a:t>اتخاذ قرار الشراء: </a:t>
            </a:r>
          </a:p>
          <a:p>
            <a:pPr algn="just" rtl="1">
              <a:lnSpc>
                <a:spcPct val="150000"/>
              </a:lnSpc>
            </a:pPr>
            <a:r>
              <a:rPr lang="ar-DZ" sz="2000" dirty="0" smtClean="0">
                <a:latin typeface="Simplified Arabic" panose="02020603050405020304" pitchFamily="18" charset="-78"/>
                <a:cs typeface="Simplified Arabic" panose="02020603050405020304" pitchFamily="18" charset="-78"/>
              </a:rPr>
              <a:t>في هذه المرحلة يتم اتخاذ القرار النهائي بخصوص الشراء من البنك، وذلك باختيار البديل الذي يحقق للزبون أقصى منفعة وإشباعا ممكنا بأقل تكلفة ودرجة مخاطرة.</a:t>
            </a:r>
          </a:p>
          <a:p>
            <a:pPr algn="just" rtl="1">
              <a:lnSpc>
                <a:spcPct val="150000"/>
              </a:lnSpc>
            </a:pPr>
            <a:r>
              <a:rPr lang="ar-DZ" sz="2000" dirty="0" smtClean="0">
                <a:latin typeface="Simplified Arabic" panose="02020603050405020304" pitchFamily="18" charset="-78"/>
                <a:cs typeface="Simplified Arabic" panose="02020603050405020304" pitchFamily="18" charset="-78"/>
              </a:rPr>
              <a:t>وهناك بعض الظروف غير متوقعة تظهر بشكل مفاجئ تؤثر على قرار الشراء النهائي مثل خبرة بعض الأصدقاء وعدم رضاهم، أو ظهور بدائل أخرى أكثر أهمية للشراء أو الحصول على بيانات جديدة .</a:t>
            </a:r>
          </a:p>
          <a:p>
            <a:pPr algn="just" rtl="1">
              <a:lnSpc>
                <a:spcPct val="150000"/>
              </a:lnSpc>
            </a:pPr>
            <a:r>
              <a:rPr lang="ar-DZ" sz="2000" dirty="0" smtClean="0">
                <a:latin typeface="Simplified Arabic" panose="02020603050405020304" pitchFamily="18" charset="-78"/>
                <a:cs typeface="Simplified Arabic" panose="02020603050405020304" pitchFamily="18" charset="-78"/>
              </a:rPr>
              <a:t>ويتجلى دور رجل التسويق هنا في التأثير على الزبون لتسهيل مهمته في اتخاذ قرار الشراء الفعلي للخدمة وبصفة سريعة وذلك من خلال توفير البيانات الكافية عن الخدمة حتى يتخذ القرار </a:t>
            </a:r>
            <a:r>
              <a:rPr lang="ar-DZ" sz="2000" dirty="0" err="1" smtClean="0">
                <a:latin typeface="Simplified Arabic" panose="02020603050405020304" pitchFamily="18" charset="-78"/>
                <a:cs typeface="Simplified Arabic" panose="02020603050405020304" pitchFamily="18" charset="-78"/>
              </a:rPr>
              <a:t>يثقة</a:t>
            </a:r>
            <a:r>
              <a:rPr lang="ar-DZ" sz="2000" dirty="0" smtClean="0">
                <a:latin typeface="Simplified Arabic" panose="02020603050405020304" pitchFamily="18" charset="-78"/>
                <a:cs typeface="Simplified Arabic" panose="02020603050405020304" pitchFamily="18" charset="-78"/>
              </a:rPr>
              <a:t> كبيرة.</a:t>
            </a:r>
          </a:p>
          <a:p>
            <a:pPr algn="r" rtl="1">
              <a:lnSpc>
                <a:spcPct val="150000"/>
              </a:lnSpc>
            </a:pPr>
            <a:endParaRPr lang="fr-FR" sz="2000" dirty="0">
              <a:latin typeface="Simplified Arabic" panose="02020603050405020304" pitchFamily="18" charset="-78"/>
              <a:cs typeface="Simplified Arabic" panose="02020603050405020304" pitchFamily="18" charset="-78"/>
            </a:endParaRPr>
          </a:p>
        </p:txBody>
      </p:sp>
    </p:spTree>
    <p:extLst>
      <p:ext uri="{BB962C8B-B14F-4D97-AF65-F5344CB8AC3E}">
        <p14:creationId xmlns="" xmlns:p14="http://schemas.microsoft.com/office/powerpoint/2010/main" val="313138033"/>
      </p:ext>
    </p:extLst>
  </p:cSld>
  <p:clrMapOvr>
    <a:masterClrMapping/>
  </p:clrMapOvr>
  <mc:AlternateContent xmlns:mc="http://schemas.openxmlformats.org/markup-compatibility/2006">
    <mc:Choice xmlns=""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54591" y="188640"/>
            <a:ext cx="8964488" cy="3785652"/>
          </a:xfrm>
          <a:prstGeom prst="rect">
            <a:avLst/>
          </a:prstGeom>
          <a:noFill/>
        </p:spPr>
        <p:txBody>
          <a:bodyPr wrap="square" rtlCol="0">
            <a:spAutoFit/>
          </a:bodyPr>
          <a:lstStyle/>
          <a:p>
            <a:pPr marL="457200" indent="-457200" algn="just" rtl="1">
              <a:lnSpc>
                <a:spcPct val="150000"/>
              </a:lnSpc>
              <a:buAutoNum type="arabicParenR" startAt="5"/>
            </a:pPr>
            <a:r>
              <a:rPr lang="ar-DZ" sz="2000" dirty="0" smtClean="0">
                <a:solidFill>
                  <a:schemeClr val="accent2">
                    <a:lumMod val="60000"/>
                    <a:lumOff val="40000"/>
                  </a:schemeClr>
                </a:solidFill>
                <a:latin typeface="Simplified Arabic" panose="02020603050405020304" pitchFamily="18" charset="-78"/>
                <a:cs typeface="Simplified Arabic" panose="02020603050405020304" pitchFamily="18" charset="-78"/>
              </a:rPr>
              <a:t>تقييم عملية الشراء:</a:t>
            </a:r>
          </a:p>
          <a:p>
            <a:pPr algn="just" rtl="1">
              <a:lnSpc>
                <a:spcPct val="150000"/>
              </a:lnSpc>
            </a:pPr>
            <a:r>
              <a:rPr lang="ar-DZ" sz="2000" dirty="0" smtClean="0">
                <a:latin typeface="Simplified Arabic" panose="02020603050405020304" pitchFamily="18" charset="-78"/>
                <a:cs typeface="Simplified Arabic" panose="02020603050405020304" pitchFamily="18" charset="-78"/>
              </a:rPr>
              <a:t>إن عملية الشراء لا تنتهي باتخاذ قرار الشراء، ولكن تشمل كذلك الشعور ما بعد الشراء ويتضمن مدى رضا المستهلك عن الخدمات المصرفية، والذي ينعكس في بعض السلوكيات مثل تكرار التعامل مع المصرف أو تغييره. </a:t>
            </a:r>
          </a:p>
          <a:p>
            <a:pPr algn="just" rtl="1">
              <a:lnSpc>
                <a:spcPct val="150000"/>
              </a:lnSpc>
            </a:pPr>
            <a:r>
              <a:rPr lang="ar-DZ" sz="2000" dirty="0" smtClean="0">
                <a:latin typeface="Simplified Arabic" panose="02020603050405020304" pitchFamily="18" charset="-78"/>
                <a:cs typeface="Simplified Arabic" panose="02020603050405020304" pitchFamily="18" charset="-78"/>
              </a:rPr>
              <a:t>كما تعتبر هذه المرحلة حرجة أيضا بالنسبة لرجل التسويق المصرفي إذ يلزمه تتبع هذه المرحلة بحذر وحرص شديدين للتأكد من مدى رضا الزبون أو البحث عن كل الأسباب التي جعلته غير راض فهذه المرحلة تعد بمثابة التغذية العكسية التي تتزود من خلالها مصلحة التسويق المصرفي بالمعلومات اللازمة لإحداث التغيير الملائم في البرامج التسويقية. </a:t>
            </a:r>
            <a:endParaRPr lang="ar-DZ" sz="2000" dirty="0">
              <a:latin typeface="Simplified Arabic" panose="02020603050405020304" pitchFamily="18" charset="-78"/>
              <a:cs typeface="Simplified Arabic" panose="02020603050405020304" pitchFamily="18" charset="-78"/>
            </a:endParaRPr>
          </a:p>
        </p:txBody>
      </p:sp>
    </p:spTree>
    <p:extLst>
      <p:ext uri="{BB962C8B-B14F-4D97-AF65-F5344CB8AC3E}">
        <p14:creationId xmlns="" xmlns:p14="http://schemas.microsoft.com/office/powerpoint/2010/main" val="2695742351"/>
      </p:ext>
    </p:extLst>
  </p:cSld>
  <p:clrMapOvr>
    <a:masterClrMapping/>
  </p:clrMapOvr>
  <mc:AlternateContent xmlns:mc="http://schemas.openxmlformats.org/markup-compatibility/2006">
    <mc:Choice xmlns=""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au 2"/>
          <p:cNvGraphicFramePr>
            <a:graphicFrameLocks noGrp="1"/>
          </p:cNvGraphicFramePr>
          <p:nvPr>
            <p:extLst>
              <p:ext uri="{D42A27DB-BD31-4B8C-83A1-F6EECF244321}">
                <p14:modId xmlns="" xmlns:p14="http://schemas.microsoft.com/office/powerpoint/2010/main" val="3224198154"/>
              </p:ext>
            </p:extLst>
          </p:nvPr>
        </p:nvGraphicFramePr>
        <p:xfrm>
          <a:off x="2267744" y="1519025"/>
          <a:ext cx="3816424" cy="3566160"/>
        </p:xfrm>
        <a:graphic>
          <a:graphicData uri="http://schemas.openxmlformats.org/drawingml/2006/table">
            <a:tbl>
              <a:tblPr firstRow="1" bandRow="1">
                <a:tableStyleId>{5940675A-B579-460E-94D1-54222C63F5DA}</a:tableStyleId>
              </a:tblPr>
              <a:tblGrid>
                <a:gridCol w="3816424"/>
              </a:tblGrid>
              <a:tr h="370840">
                <a:tc>
                  <a:txBody>
                    <a:bodyPr/>
                    <a:lstStyle/>
                    <a:p>
                      <a:pPr algn="ctr" rtl="1"/>
                      <a:r>
                        <a:rPr lang="ar-DZ" sz="2000" dirty="0" smtClean="0">
                          <a:latin typeface="Simplified Arabic" panose="02020603050405020304" pitchFamily="18" charset="-78"/>
                          <a:cs typeface="Simplified Arabic" panose="02020603050405020304" pitchFamily="18" charset="-78"/>
                        </a:rPr>
                        <a:t>الشعور</a:t>
                      </a:r>
                      <a:r>
                        <a:rPr lang="ar-DZ" sz="2000" baseline="0" dirty="0" smtClean="0">
                          <a:latin typeface="Simplified Arabic" panose="02020603050405020304" pitchFamily="18" charset="-78"/>
                          <a:cs typeface="Simplified Arabic" panose="02020603050405020304" pitchFamily="18" charset="-78"/>
                        </a:rPr>
                        <a:t> بالحاجة </a:t>
                      </a:r>
                      <a:endParaRPr lang="fr-FR" sz="2000" dirty="0">
                        <a:latin typeface="Simplified Arabic" panose="02020603050405020304" pitchFamily="18" charset="-78"/>
                        <a:cs typeface="Simplified Arabic" panose="02020603050405020304" pitchFamily="18" charset="-78"/>
                      </a:endParaRPr>
                    </a:p>
                  </a:txBody>
                  <a:tcPr/>
                </a:tc>
              </a:tr>
              <a:tr h="370840">
                <a:tc>
                  <a:txBody>
                    <a:bodyPr/>
                    <a:lstStyle/>
                    <a:p>
                      <a:pPr algn="ctr" rtl="1"/>
                      <a:endParaRPr lang="fr-FR" sz="2000" dirty="0">
                        <a:latin typeface="Simplified Arabic" panose="02020603050405020304" pitchFamily="18" charset="-78"/>
                        <a:cs typeface="Simplified Arabic" panose="02020603050405020304" pitchFamily="18" charset="-78"/>
                      </a:endParaRPr>
                    </a:p>
                  </a:txBody>
                  <a:tcPr>
                    <a:lnL w="12700" cmpd="sng">
                      <a:noFill/>
                    </a:lnL>
                    <a:lnR w="12700" cmpd="sng">
                      <a:noFill/>
                    </a:lnR>
                  </a:tcPr>
                </a:tc>
              </a:tr>
              <a:tr h="370840">
                <a:tc>
                  <a:txBody>
                    <a:bodyPr/>
                    <a:lstStyle/>
                    <a:p>
                      <a:pPr algn="ctr" rtl="1"/>
                      <a:r>
                        <a:rPr lang="ar-DZ" sz="2000" dirty="0" smtClean="0">
                          <a:latin typeface="Simplified Arabic" panose="02020603050405020304" pitchFamily="18" charset="-78"/>
                          <a:cs typeface="Simplified Arabic" panose="02020603050405020304" pitchFamily="18" charset="-78"/>
                        </a:rPr>
                        <a:t>البحث</a:t>
                      </a:r>
                      <a:r>
                        <a:rPr lang="ar-DZ" sz="2000" baseline="0" dirty="0" smtClean="0">
                          <a:latin typeface="Simplified Arabic" panose="02020603050405020304" pitchFamily="18" charset="-78"/>
                          <a:cs typeface="Simplified Arabic" panose="02020603050405020304" pitchFamily="18" charset="-78"/>
                        </a:rPr>
                        <a:t> وجمع المعلومات </a:t>
                      </a:r>
                      <a:endParaRPr lang="fr-FR" sz="2000" dirty="0">
                        <a:latin typeface="Simplified Arabic" panose="02020603050405020304" pitchFamily="18" charset="-78"/>
                        <a:cs typeface="Simplified Arabic" panose="02020603050405020304" pitchFamily="18" charset="-78"/>
                      </a:endParaRPr>
                    </a:p>
                  </a:txBody>
                  <a:tcPr/>
                </a:tc>
              </a:tr>
              <a:tr h="370840">
                <a:tc>
                  <a:txBody>
                    <a:bodyPr/>
                    <a:lstStyle/>
                    <a:p>
                      <a:pPr algn="ctr" rtl="1"/>
                      <a:endParaRPr lang="fr-FR" sz="2000" dirty="0">
                        <a:latin typeface="Simplified Arabic" panose="02020603050405020304" pitchFamily="18" charset="-78"/>
                        <a:cs typeface="Simplified Arabic" panose="02020603050405020304" pitchFamily="18" charset="-78"/>
                      </a:endParaRPr>
                    </a:p>
                  </a:txBody>
                  <a:tcPr>
                    <a:lnL w="12700" cmpd="sng">
                      <a:noFill/>
                    </a:lnL>
                    <a:lnR w="12700" cmpd="sng">
                      <a:noFill/>
                    </a:lnR>
                  </a:tcPr>
                </a:tc>
              </a:tr>
              <a:tr h="370840">
                <a:tc>
                  <a:txBody>
                    <a:bodyPr/>
                    <a:lstStyle/>
                    <a:p>
                      <a:pPr algn="ctr" rtl="1"/>
                      <a:r>
                        <a:rPr lang="ar-DZ" sz="2000" dirty="0" smtClean="0">
                          <a:latin typeface="Simplified Arabic" panose="02020603050405020304" pitchFamily="18" charset="-78"/>
                          <a:cs typeface="Simplified Arabic" panose="02020603050405020304" pitchFamily="18" charset="-78"/>
                        </a:rPr>
                        <a:t>تقييم</a:t>
                      </a:r>
                      <a:r>
                        <a:rPr lang="ar-DZ" sz="2000" baseline="0" dirty="0" smtClean="0">
                          <a:latin typeface="Simplified Arabic" panose="02020603050405020304" pitchFamily="18" charset="-78"/>
                          <a:cs typeface="Simplified Arabic" panose="02020603050405020304" pitchFamily="18" charset="-78"/>
                        </a:rPr>
                        <a:t> البدائل المتاحة</a:t>
                      </a:r>
                      <a:endParaRPr lang="fr-FR" sz="2000" dirty="0">
                        <a:latin typeface="Simplified Arabic" panose="02020603050405020304" pitchFamily="18" charset="-78"/>
                        <a:cs typeface="Simplified Arabic" panose="02020603050405020304" pitchFamily="18" charset="-78"/>
                      </a:endParaRPr>
                    </a:p>
                  </a:txBody>
                  <a:tcPr/>
                </a:tc>
              </a:tr>
              <a:tr h="370840">
                <a:tc>
                  <a:txBody>
                    <a:bodyPr/>
                    <a:lstStyle/>
                    <a:p>
                      <a:pPr algn="ctr" rtl="1"/>
                      <a:endParaRPr lang="fr-FR" sz="2000" dirty="0">
                        <a:latin typeface="Simplified Arabic" panose="02020603050405020304" pitchFamily="18" charset="-78"/>
                        <a:cs typeface="Simplified Arabic" panose="02020603050405020304" pitchFamily="18" charset="-78"/>
                      </a:endParaRPr>
                    </a:p>
                  </a:txBody>
                  <a:tcPr>
                    <a:lnL w="12700" cmpd="sng">
                      <a:noFill/>
                    </a:lnL>
                    <a:lnR w="12700" cmpd="sng">
                      <a:noFill/>
                    </a:lnR>
                  </a:tcPr>
                </a:tc>
              </a:tr>
              <a:tr h="370840">
                <a:tc>
                  <a:txBody>
                    <a:bodyPr/>
                    <a:lstStyle/>
                    <a:p>
                      <a:pPr algn="ctr" rtl="1"/>
                      <a:r>
                        <a:rPr lang="ar-DZ" sz="2000" dirty="0" smtClean="0">
                          <a:latin typeface="Simplified Arabic" panose="02020603050405020304" pitchFamily="18" charset="-78"/>
                          <a:cs typeface="Simplified Arabic" panose="02020603050405020304" pitchFamily="18" charset="-78"/>
                        </a:rPr>
                        <a:t>اتخاذ قرار الشراء</a:t>
                      </a:r>
                      <a:endParaRPr lang="fr-FR" sz="2000" dirty="0">
                        <a:latin typeface="Simplified Arabic" panose="02020603050405020304" pitchFamily="18" charset="-78"/>
                        <a:cs typeface="Simplified Arabic" panose="02020603050405020304" pitchFamily="18" charset="-78"/>
                      </a:endParaRPr>
                    </a:p>
                  </a:txBody>
                  <a:tcPr/>
                </a:tc>
              </a:tr>
              <a:tr h="370840">
                <a:tc>
                  <a:txBody>
                    <a:bodyPr/>
                    <a:lstStyle/>
                    <a:p>
                      <a:pPr algn="ctr" rtl="1"/>
                      <a:endParaRPr lang="fr-FR" sz="2000" dirty="0">
                        <a:latin typeface="Simplified Arabic" panose="02020603050405020304" pitchFamily="18" charset="-78"/>
                        <a:cs typeface="Simplified Arabic" panose="02020603050405020304" pitchFamily="18" charset="-78"/>
                      </a:endParaRPr>
                    </a:p>
                  </a:txBody>
                  <a:tcPr>
                    <a:lnL w="12700" cmpd="sng">
                      <a:noFill/>
                    </a:lnL>
                    <a:lnR w="12700" cmpd="sng">
                      <a:noFill/>
                    </a:lnR>
                  </a:tcPr>
                </a:tc>
              </a:tr>
              <a:tr h="370840">
                <a:tc>
                  <a:txBody>
                    <a:bodyPr/>
                    <a:lstStyle/>
                    <a:p>
                      <a:pPr algn="ctr" rtl="1"/>
                      <a:r>
                        <a:rPr lang="ar-DZ" sz="2000" dirty="0" smtClean="0">
                          <a:latin typeface="Simplified Arabic" panose="02020603050405020304" pitchFamily="18" charset="-78"/>
                          <a:cs typeface="Simplified Arabic" panose="02020603050405020304" pitchFamily="18" charset="-78"/>
                        </a:rPr>
                        <a:t>تقييم</a:t>
                      </a:r>
                      <a:r>
                        <a:rPr lang="ar-DZ" sz="2000" baseline="0" dirty="0" smtClean="0">
                          <a:latin typeface="Simplified Arabic" panose="02020603050405020304" pitchFamily="18" charset="-78"/>
                          <a:cs typeface="Simplified Arabic" panose="02020603050405020304" pitchFamily="18" charset="-78"/>
                        </a:rPr>
                        <a:t> عملية الشراء</a:t>
                      </a:r>
                      <a:endParaRPr lang="fr-FR" sz="2000" dirty="0">
                        <a:latin typeface="Simplified Arabic" panose="02020603050405020304" pitchFamily="18" charset="-78"/>
                        <a:cs typeface="Simplified Arabic" panose="02020603050405020304" pitchFamily="18" charset="-78"/>
                      </a:endParaRPr>
                    </a:p>
                  </a:txBody>
                  <a:tcPr/>
                </a:tc>
              </a:tr>
            </a:tbl>
          </a:graphicData>
        </a:graphic>
      </p:graphicFrame>
      <p:cxnSp>
        <p:nvCxnSpPr>
          <p:cNvPr id="7" name="Connecteur droit avec flèche 6"/>
          <p:cNvCxnSpPr/>
          <p:nvPr/>
        </p:nvCxnSpPr>
        <p:spPr>
          <a:xfrm flipV="1">
            <a:off x="7596336" y="1412776"/>
            <a:ext cx="0" cy="108012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9" name="Connecteur droit avec flèche 8"/>
          <p:cNvCxnSpPr/>
          <p:nvPr/>
        </p:nvCxnSpPr>
        <p:spPr>
          <a:xfrm>
            <a:off x="7596336" y="2708920"/>
            <a:ext cx="0" cy="1584176"/>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1" name="Connecteur droit avec flèche 10"/>
          <p:cNvCxnSpPr/>
          <p:nvPr/>
        </p:nvCxnSpPr>
        <p:spPr>
          <a:xfrm>
            <a:off x="7596336" y="4509120"/>
            <a:ext cx="0" cy="576064"/>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12" name="ZoneTexte 11"/>
          <p:cNvSpPr txBox="1"/>
          <p:nvPr/>
        </p:nvSpPr>
        <p:spPr>
          <a:xfrm>
            <a:off x="7956376" y="1413454"/>
            <a:ext cx="864096" cy="3416320"/>
          </a:xfrm>
          <a:prstGeom prst="rect">
            <a:avLst/>
          </a:prstGeom>
          <a:noFill/>
        </p:spPr>
        <p:txBody>
          <a:bodyPr wrap="square" rtlCol="0">
            <a:spAutoFit/>
          </a:bodyPr>
          <a:lstStyle/>
          <a:p>
            <a:pPr algn="r" rtl="1"/>
            <a:r>
              <a:rPr lang="ar-DZ" dirty="0" smtClean="0">
                <a:solidFill>
                  <a:schemeClr val="accent2"/>
                </a:solidFill>
                <a:latin typeface="Simplified Arabic" panose="02020603050405020304" pitchFamily="18" charset="-78"/>
                <a:cs typeface="Simplified Arabic" panose="02020603050405020304" pitchFamily="18" charset="-78"/>
              </a:rPr>
              <a:t>مرحلة ما قبل الشراء</a:t>
            </a:r>
          </a:p>
          <a:p>
            <a:pPr algn="r" rtl="1"/>
            <a:endParaRPr lang="ar-DZ" dirty="0">
              <a:solidFill>
                <a:schemeClr val="accent2"/>
              </a:solidFill>
              <a:latin typeface="Simplified Arabic" panose="02020603050405020304" pitchFamily="18" charset="-78"/>
              <a:cs typeface="Simplified Arabic" panose="02020603050405020304" pitchFamily="18" charset="-78"/>
            </a:endParaRPr>
          </a:p>
          <a:p>
            <a:pPr algn="r" rtl="1"/>
            <a:endParaRPr lang="ar-DZ" dirty="0" smtClean="0">
              <a:solidFill>
                <a:schemeClr val="accent2"/>
              </a:solidFill>
              <a:latin typeface="Simplified Arabic" panose="02020603050405020304" pitchFamily="18" charset="-78"/>
              <a:cs typeface="Simplified Arabic" panose="02020603050405020304" pitchFamily="18" charset="-78"/>
            </a:endParaRPr>
          </a:p>
          <a:p>
            <a:pPr algn="r" rtl="1"/>
            <a:r>
              <a:rPr lang="ar-DZ" dirty="0" smtClean="0">
                <a:solidFill>
                  <a:schemeClr val="accent2"/>
                </a:solidFill>
                <a:latin typeface="Simplified Arabic" panose="02020603050405020304" pitchFamily="18" charset="-78"/>
                <a:cs typeface="Simplified Arabic" panose="02020603050405020304" pitchFamily="18" charset="-78"/>
              </a:rPr>
              <a:t>مرحلة</a:t>
            </a:r>
          </a:p>
          <a:p>
            <a:pPr algn="r" rtl="1"/>
            <a:r>
              <a:rPr lang="ar-DZ" dirty="0" smtClean="0">
                <a:solidFill>
                  <a:schemeClr val="accent2"/>
                </a:solidFill>
                <a:latin typeface="Simplified Arabic" panose="02020603050405020304" pitchFamily="18" charset="-78"/>
                <a:cs typeface="Simplified Arabic" panose="02020603050405020304" pitchFamily="18" charset="-78"/>
              </a:rPr>
              <a:t>الشراء</a:t>
            </a:r>
          </a:p>
          <a:p>
            <a:pPr algn="r" rtl="1"/>
            <a:endParaRPr lang="ar-DZ" dirty="0">
              <a:solidFill>
                <a:schemeClr val="accent2"/>
              </a:solidFill>
              <a:latin typeface="Simplified Arabic" panose="02020603050405020304" pitchFamily="18" charset="-78"/>
              <a:cs typeface="Simplified Arabic" panose="02020603050405020304" pitchFamily="18" charset="-78"/>
            </a:endParaRPr>
          </a:p>
          <a:p>
            <a:pPr algn="r" rtl="1"/>
            <a:endParaRPr lang="ar-DZ" dirty="0">
              <a:solidFill>
                <a:schemeClr val="accent2"/>
              </a:solidFill>
              <a:latin typeface="Simplified Arabic" panose="02020603050405020304" pitchFamily="18" charset="-78"/>
              <a:cs typeface="Simplified Arabic" panose="02020603050405020304" pitchFamily="18" charset="-78"/>
            </a:endParaRPr>
          </a:p>
          <a:p>
            <a:pPr algn="r" rtl="1"/>
            <a:r>
              <a:rPr lang="ar-DZ" dirty="0" smtClean="0">
                <a:solidFill>
                  <a:schemeClr val="accent2"/>
                </a:solidFill>
                <a:latin typeface="Simplified Arabic" panose="02020603050405020304" pitchFamily="18" charset="-78"/>
                <a:cs typeface="Simplified Arabic" panose="02020603050405020304" pitchFamily="18" charset="-78"/>
              </a:rPr>
              <a:t>مرحلة ما بعد الشراء</a:t>
            </a:r>
          </a:p>
        </p:txBody>
      </p:sp>
      <p:sp>
        <p:nvSpPr>
          <p:cNvPr id="4" name="ZoneTexte 3"/>
          <p:cNvSpPr txBox="1"/>
          <p:nvPr/>
        </p:nvSpPr>
        <p:spPr>
          <a:xfrm>
            <a:off x="2483768" y="332656"/>
            <a:ext cx="3816424" cy="584775"/>
          </a:xfrm>
          <a:prstGeom prst="rect">
            <a:avLst/>
          </a:prstGeom>
          <a:noFill/>
        </p:spPr>
        <p:txBody>
          <a:bodyPr wrap="square" rtlCol="0">
            <a:spAutoFit/>
          </a:bodyPr>
          <a:lstStyle/>
          <a:p>
            <a:pPr algn="ctr" rtl="1"/>
            <a:r>
              <a:rPr lang="ar-DZ" sz="3200" b="1" dirty="0" smtClean="0">
                <a:solidFill>
                  <a:srgbClr val="FF0000"/>
                </a:solidFill>
                <a:latin typeface="Simplified Arabic" panose="02020603050405020304" pitchFamily="18" charset="-78"/>
                <a:cs typeface="Simplified Arabic" panose="02020603050405020304" pitchFamily="18" charset="-78"/>
              </a:rPr>
              <a:t>مراحل اتخاذ قرار الشراء</a:t>
            </a:r>
            <a:endParaRPr lang="fr-FR" sz="3200" b="1" dirty="0">
              <a:solidFill>
                <a:srgbClr val="FF0000"/>
              </a:solidFill>
              <a:latin typeface="Simplified Arabic" panose="02020603050405020304" pitchFamily="18" charset="-78"/>
              <a:cs typeface="Simplified Arabic" panose="02020603050405020304" pitchFamily="18" charset="-78"/>
            </a:endParaRPr>
          </a:p>
        </p:txBody>
      </p:sp>
      <p:sp>
        <p:nvSpPr>
          <p:cNvPr id="5" name="Flèche courbée vers la gauche 4"/>
          <p:cNvSpPr/>
          <p:nvPr/>
        </p:nvSpPr>
        <p:spPr>
          <a:xfrm rot="11336931">
            <a:off x="1192695" y="3939501"/>
            <a:ext cx="1095481" cy="1066974"/>
          </a:xfrm>
          <a:prstGeom prst="curvedLef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a:solidFill>
                <a:schemeClr val="tx1"/>
              </a:solidFill>
            </a:endParaRPr>
          </a:p>
        </p:txBody>
      </p:sp>
      <p:sp>
        <p:nvSpPr>
          <p:cNvPr id="8" name="Flèche courbée vers la droite 7"/>
          <p:cNvSpPr/>
          <p:nvPr/>
        </p:nvSpPr>
        <p:spPr>
          <a:xfrm rot="10800000">
            <a:off x="6167866" y="2348880"/>
            <a:ext cx="792088" cy="2480894"/>
          </a:xfrm>
          <a:prstGeom prst="curved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a:solidFill>
                <a:schemeClr val="tx1"/>
              </a:solidFill>
            </a:endParaRPr>
          </a:p>
        </p:txBody>
      </p:sp>
      <p:sp>
        <p:nvSpPr>
          <p:cNvPr id="10" name="ZoneTexte 9"/>
          <p:cNvSpPr txBox="1"/>
          <p:nvPr/>
        </p:nvSpPr>
        <p:spPr>
          <a:xfrm>
            <a:off x="6167865" y="4885129"/>
            <a:ext cx="1216474" cy="400110"/>
          </a:xfrm>
          <a:prstGeom prst="rect">
            <a:avLst/>
          </a:prstGeom>
          <a:noFill/>
        </p:spPr>
        <p:txBody>
          <a:bodyPr wrap="square" rtlCol="0">
            <a:spAutoFit/>
          </a:bodyPr>
          <a:lstStyle/>
          <a:p>
            <a:pPr algn="r" rtl="1"/>
            <a:r>
              <a:rPr lang="ar-DZ" sz="2000" b="1" dirty="0" smtClean="0">
                <a:latin typeface="Simplified Arabic" panose="02020603050405020304" pitchFamily="18" charset="-78"/>
                <a:cs typeface="Simplified Arabic" panose="02020603050405020304" pitchFamily="18" charset="-78"/>
              </a:rPr>
              <a:t>عدم الرضا</a:t>
            </a:r>
            <a:endParaRPr lang="fr-FR" sz="2000" b="1" dirty="0">
              <a:latin typeface="Simplified Arabic" panose="02020603050405020304" pitchFamily="18" charset="-78"/>
              <a:cs typeface="Simplified Arabic" panose="02020603050405020304" pitchFamily="18" charset="-78"/>
            </a:endParaRPr>
          </a:p>
        </p:txBody>
      </p:sp>
      <p:sp>
        <p:nvSpPr>
          <p:cNvPr id="13" name="ZoneTexte 12"/>
          <p:cNvSpPr txBox="1"/>
          <p:nvPr/>
        </p:nvSpPr>
        <p:spPr>
          <a:xfrm>
            <a:off x="899592" y="5113985"/>
            <a:ext cx="1216474" cy="400110"/>
          </a:xfrm>
          <a:prstGeom prst="rect">
            <a:avLst/>
          </a:prstGeom>
          <a:noFill/>
        </p:spPr>
        <p:txBody>
          <a:bodyPr wrap="square" rtlCol="0">
            <a:spAutoFit/>
          </a:bodyPr>
          <a:lstStyle/>
          <a:p>
            <a:pPr algn="r" rtl="1"/>
            <a:r>
              <a:rPr lang="ar-DZ" sz="2000" b="1" dirty="0" smtClean="0">
                <a:latin typeface="Simplified Arabic" panose="02020603050405020304" pitchFamily="18" charset="-78"/>
                <a:cs typeface="Simplified Arabic" panose="02020603050405020304" pitchFamily="18" charset="-78"/>
              </a:rPr>
              <a:t>الرضا</a:t>
            </a:r>
            <a:endParaRPr lang="fr-FR" sz="2000" b="1" dirty="0">
              <a:latin typeface="Simplified Arabic" panose="02020603050405020304" pitchFamily="18" charset="-78"/>
              <a:cs typeface="Simplified Arabic" panose="02020603050405020304" pitchFamily="18" charset="-78"/>
            </a:endParaRPr>
          </a:p>
        </p:txBody>
      </p:sp>
    </p:spTree>
    <p:extLst>
      <p:ext uri="{BB962C8B-B14F-4D97-AF65-F5344CB8AC3E}">
        <p14:creationId xmlns="" xmlns:p14="http://schemas.microsoft.com/office/powerpoint/2010/main" val="307287120"/>
      </p:ext>
    </p:extLst>
  </p:cSld>
  <p:clrMapOvr>
    <a:masterClrMapping/>
  </p:clrMapOvr>
  <mc:AlternateContent xmlns:mc="http://schemas.openxmlformats.org/markup-compatibility/2006">
    <mc:Choice xmlns=""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79512" y="188640"/>
            <a:ext cx="8784976" cy="6186309"/>
          </a:xfrm>
          <a:prstGeom prst="rect">
            <a:avLst/>
          </a:prstGeom>
          <a:noFill/>
        </p:spPr>
        <p:txBody>
          <a:bodyPr wrap="square" rtlCol="0">
            <a:spAutoFit/>
          </a:bodyPr>
          <a:lstStyle/>
          <a:p>
            <a:pPr marL="457200" indent="-457200" algn="just" rtl="1">
              <a:lnSpc>
                <a:spcPct val="150000"/>
              </a:lnSpc>
              <a:buAutoNum type="arabicPeriod" startAt="3"/>
            </a:pPr>
            <a:r>
              <a:rPr lang="ar-DZ" sz="2400" b="1" dirty="0" smtClean="0">
                <a:solidFill>
                  <a:srgbClr val="7030A0"/>
                </a:solidFill>
                <a:latin typeface="Simplified Arabic" panose="02020603050405020304" pitchFamily="18" charset="-78"/>
                <a:cs typeface="Simplified Arabic" panose="02020603050405020304" pitchFamily="18" charset="-78"/>
              </a:rPr>
              <a:t>أدوار الشراء:</a:t>
            </a:r>
          </a:p>
          <a:p>
            <a:pPr algn="just" rtl="1">
              <a:lnSpc>
                <a:spcPct val="150000"/>
              </a:lnSpc>
            </a:pPr>
            <a:r>
              <a:rPr lang="ar-DZ" sz="2000" dirty="0" smtClean="0">
                <a:latin typeface="Simplified Arabic" panose="02020603050405020304" pitchFamily="18" charset="-78"/>
                <a:cs typeface="Simplified Arabic" panose="02020603050405020304" pitchFamily="18" charset="-78"/>
              </a:rPr>
              <a:t>   يتوجب على رجل التسويق المصرفي أن يحدد الأشخاص الذين يشتركون في عملية الشراء، والأدوار التي يقومون بها وكذلك درجة التأثير الذين يمارسونه على النتيجة النهائية لقرار التعامل مع البنك. </a:t>
            </a:r>
          </a:p>
          <a:p>
            <a:pPr algn="just" rtl="1">
              <a:lnSpc>
                <a:spcPct val="150000"/>
              </a:lnSpc>
            </a:pPr>
            <a:r>
              <a:rPr lang="ar-DZ" sz="2000" dirty="0" smtClean="0">
                <a:latin typeface="Simplified Arabic" panose="02020603050405020304" pitchFamily="18" charset="-78"/>
                <a:cs typeface="Simplified Arabic" panose="02020603050405020304" pitchFamily="18" charset="-78"/>
              </a:rPr>
              <a:t>   وقد أوضح </a:t>
            </a:r>
            <a:r>
              <a:rPr lang="ar-DZ" sz="2000" dirty="0" err="1" smtClean="0">
                <a:latin typeface="Simplified Arabic" panose="02020603050405020304" pitchFamily="18" charset="-78"/>
                <a:cs typeface="Simplified Arabic" panose="02020603050405020304" pitchFamily="18" charset="-78"/>
              </a:rPr>
              <a:t>كوتلر</a:t>
            </a:r>
            <a:r>
              <a:rPr lang="ar-DZ" sz="2000" dirty="0" smtClean="0">
                <a:latin typeface="Simplified Arabic" panose="02020603050405020304" pitchFamily="18" charset="-78"/>
                <a:cs typeface="Simplified Arabic" panose="02020603050405020304" pitchFamily="18" charset="-78"/>
              </a:rPr>
              <a:t> بأن هناك خمس أدوار يمكن أن يؤديها الأفراد في عملية الشراء المصرفي على النحو التالي: </a:t>
            </a:r>
          </a:p>
          <a:p>
            <a:pPr marL="342900" indent="-342900" algn="just" rtl="1">
              <a:lnSpc>
                <a:spcPct val="150000"/>
              </a:lnSpc>
              <a:buFont typeface="Wingdings" panose="05000000000000000000" pitchFamily="2" charset="2"/>
              <a:buChar char="ü"/>
            </a:pPr>
            <a:r>
              <a:rPr lang="ar-DZ" sz="2000" dirty="0" smtClean="0">
                <a:solidFill>
                  <a:srgbClr val="00B050"/>
                </a:solidFill>
                <a:latin typeface="Simplified Arabic" panose="02020603050405020304" pitchFamily="18" charset="-78"/>
                <a:cs typeface="Simplified Arabic" panose="02020603050405020304" pitchFamily="18" charset="-78"/>
              </a:rPr>
              <a:t>المبادر: </a:t>
            </a:r>
            <a:r>
              <a:rPr lang="ar-DZ" sz="2000" dirty="0" smtClean="0">
                <a:latin typeface="Simplified Arabic" panose="02020603050405020304" pitchFamily="18" charset="-78"/>
                <a:cs typeface="Simplified Arabic" panose="02020603050405020304" pitchFamily="18" charset="-78"/>
              </a:rPr>
              <a:t>وهو أول شخص يفكر أو يقترح فكرة شراء الخدمة من المصرف، مثلا: اقتراح الابن الأكبر الاقتراض من البنك لشراء سراة جديدة.</a:t>
            </a:r>
          </a:p>
          <a:p>
            <a:pPr marL="342900" indent="-342900" algn="just" rtl="1">
              <a:lnSpc>
                <a:spcPct val="150000"/>
              </a:lnSpc>
              <a:buFont typeface="Wingdings" panose="05000000000000000000" pitchFamily="2" charset="2"/>
              <a:buChar char="ü"/>
            </a:pPr>
            <a:r>
              <a:rPr lang="ar-DZ" sz="2000" dirty="0" smtClean="0">
                <a:solidFill>
                  <a:srgbClr val="00B050"/>
                </a:solidFill>
                <a:latin typeface="Simplified Arabic" panose="02020603050405020304" pitchFamily="18" charset="-78"/>
                <a:cs typeface="Simplified Arabic" panose="02020603050405020304" pitchFamily="18" charset="-78"/>
              </a:rPr>
              <a:t>المؤثر: </a:t>
            </a:r>
            <a:r>
              <a:rPr lang="ar-DZ" sz="2000" dirty="0" smtClean="0">
                <a:latin typeface="Simplified Arabic" panose="02020603050405020304" pitchFamily="18" charset="-78"/>
                <a:cs typeface="Simplified Arabic" panose="02020603050405020304" pitchFamily="18" charset="-78"/>
              </a:rPr>
              <a:t>هو الشخص الذي يكون لنصيحته أو وجهة نظره الأثر الأكبر في قرار الشراء نظرا لخبرته وإلمامه بالبدائل المتاحة، مثلا: قيام صديق العائلة  بالنصح حول نوع القرض والبنك صاحب الخدمة وهذا راجع لتجربة سابقة له.</a:t>
            </a:r>
          </a:p>
          <a:p>
            <a:pPr marL="342900" indent="-342900" algn="just" rtl="1">
              <a:lnSpc>
                <a:spcPct val="150000"/>
              </a:lnSpc>
              <a:buFont typeface="Wingdings" panose="05000000000000000000" pitchFamily="2" charset="2"/>
              <a:buChar char="ü"/>
            </a:pPr>
            <a:r>
              <a:rPr lang="ar-DZ" sz="2000" dirty="0" smtClean="0">
                <a:solidFill>
                  <a:srgbClr val="00B050"/>
                </a:solidFill>
                <a:latin typeface="Simplified Arabic" panose="02020603050405020304" pitchFamily="18" charset="-78"/>
                <a:cs typeface="Simplified Arabic" panose="02020603050405020304" pitchFamily="18" charset="-78"/>
              </a:rPr>
              <a:t>المقرر: </a:t>
            </a:r>
            <a:r>
              <a:rPr lang="ar-DZ" sz="2000" dirty="0" smtClean="0">
                <a:latin typeface="Simplified Arabic" panose="02020603050405020304" pitchFamily="18" charset="-78"/>
                <a:cs typeface="Simplified Arabic" panose="02020603050405020304" pitchFamily="18" charset="-78"/>
              </a:rPr>
              <a:t>وهو صاحب الكلمة الأخير في قرار الشراء، قد يكون الوالد مثلا.</a:t>
            </a:r>
          </a:p>
          <a:p>
            <a:pPr marL="342900" indent="-342900" algn="just" rtl="1">
              <a:lnSpc>
                <a:spcPct val="150000"/>
              </a:lnSpc>
              <a:buFont typeface="Wingdings" panose="05000000000000000000" pitchFamily="2" charset="2"/>
              <a:buChar char="ü"/>
            </a:pPr>
            <a:r>
              <a:rPr lang="ar-DZ" sz="2000" dirty="0" smtClean="0">
                <a:solidFill>
                  <a:srgbClr val="00B050"/>
                </a:solidFill>
                <a:latin typeface="Simplified Arabic" panose="02020603050405020304" pitchFamily="18" charset="-78"/>
                <a:cs typeface="Simplified Arabic" panose="02020603050405020304" pitchFamily="18" charset="-78"/>
              </a:rPr>
              <a:t>المشتري: </a:t>
            </a:r>
            <a:r>
              <a:rPr lang="ar-DZ" sz="2000" dirty="0" smtClean="0">
                <a:latin typeface="Simplified Arabic" panose="02020603050405020304" pitchFamily="18" charset="-78"/>
                <a:cs typeface="Simplified Arabic" panose="02020603050405020304" pitchFamily="18" charset="-78"/>
              </a:rPr>
              <a:t>هو ذلك الشخص الذي ينفذ عملية الشراء من البنك.</a:t>
            </a:r>
          </a:p>
          <a:p>
            <a:pPr marL="342900" indent="-342900" algn="just" rtl="1">
              <a:lnSpc>
                <a:spcPct val="150000"/>
              </a:lnSpc>
              <a:buFont typeface="Wingdings" panose="05000000000000000000" pitchFamily="2" charset="2"/>
              <a:buChar char="ü"/>
            </a:pPr>
            <a:r>
              <a:rPr lang="ar-DZ" sz="2000" dirty="0" smtClean="0">
                <a:solidFill>
                  <a:srgbClr val="00B050"/>
                </a:solidFill>
                <a:latin typeface="Simplified Arabic" panose="02020603050405020304" pitchFamily="18" charset="-78"/>
                <a:cs typeface="Simplified Arabic" panose="02020603050405020304" pitchFamily="18" charset="-78"/>
              </a:rPr>
              <a:t>المستخدم: </a:t>
            </a:r>
            <a:r>
              <a:rPr lang="ar-DZ" sz="2000" dirty="0" smtClean="0">
                <a:latin typeface="Simplified Arabic" panose="02020603050405020304" pitchFamily="18" charset="-78"/>
                <a:cs typeface="Simplified Arabic" panose="02020603050405020304" pitchFamily="18" charset="-78"/>
              </a:rPr>
              <a:t>وهو الشخص أو الأشخاص الذين يستفيدون من الخدمة ( استفادة أفراد العائلة من القرض)</a:t>
            </a:r>
            <a:endParaRPr lang="fr-FR" sz="2000" dirty="0">
              <a:latin typeface="Simplified Arabic" panose="02020603050405020304" pitchFamily="18" charset="-78"/>
              <a:cs typeface="Simplified Arabic" panose="02020603050405020304" pitchFamily="18" charset="-78"/>
            </a:endParaRPr>
          </a:p>
        </p:txBody>
      </p:sp>
    </p:spTree>
    <p:extLst>
      <p:ext uri="{BB962C8B-B14F-4D97-AF65-F5344CB8AC3E}">
        <p14:creationId xmlns="" xmlns:p14="http://schemas.microsoft.com/office/powerpoint/2010/main" val="614280955"/>
      </p:ext>
    </p:extLst>
  </p:cSld>
  <p:clrMapOvr>
    <a:masterClrMapping/>
  </p:clrMapOvr>
  <mc:AlternateContent xmlns:mc="http://schemas.openxmlformats.org/markup-compatibility/2006">
    <mc:Choice xmlns=""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214282" y="1500174"/>
            <a:ext cx="8733700" cy="4247317"/>
          </a:xfrm>
          <a:prstGeom prst="rect">
            <a:avLst/>
          </a:prstGeom>
          <a:noFill/>
        </p:spPr>
        <p:txBody>
          <a:bodyPr wrap="square" rtlCol="0">
            <a:spAutoFit/>
          </a:bodyPr>
          <a:lstStyle/>
          <a:p>
            <a:pPr marL="742950" indent="-742950" algn="just" rtl="1">
              <a:lnSpc>
                <a:spcPct val="150000"/>
              </a:lnSpc>
              <a:buAutoNum type="arabic1Minus"/>
            </a:pPr>
            <a:r>
              <a:rPr lang="ar-DZ" sz="3200" dirty="0" smtClean="0">
                <a:solidFill>
                  <a:srgbClr val="7030A0"/>
                </a:solidFill>
                <a:latin typeface="Simplified Arabic" panose="02020603050405020304" pitchFamily="18" charset="-78"/>
                <a:cs typeface="Simplified Arabic" panose="02020603050405020304" pitchFamily="18" charset="-78"/>
              </a:rPr>
              <a:t>المستهلك:</a:t>
            </a:r>
          </a:p>
          <a:p>
            <a:pPr marL="571500" indent="-571500" algn="just" rtl="1">
              <a:lnSpc>
                <a:spcPct val="150000"/>
              </a:lnSpc>
              <a:buFont typeface="Arial" charset="0"/>
              <a:buChar char="•"/>
            </a:pPr>
            <a:r>
              <a:rPr lang="ar-DZ" sz="2800" u="sng" dirty="0" smtClean="0">
                <a:latin typeface="Simplified Arabic" panose="02020603050405020304" pitchFamily="18" charset="-78"/>
                <a:cs typeface="Simplified Arabic" panose="02020603050405020304" pitchFamily="18" charset="-78"/>
              </a:rPr>
              <a:t>تعريفه: </a:t>
            </a:r>
            <a:r>
              <a:rPr lang="ar-DZ" sz="2800" dirty="0" smtClean="0">
                <a:latin typeface="Simplified Arabic" panose="02020603050405020304" pitchFamily="18" charset="-78"/>
                <a:cs typeface="Simplified Arabic" panose="02020603050405020304" pitchFamily="18" charset="-78"/>
              </a:rPr>
              <a:t>هو كل شخص طبيعي او معنوي يستخدم منتج</a:t>
            </a:r>
            <a:r>
              <a:rPr lang="ar-DZ" sz="2800" dirty="0">
                <a:latin typeface="Simplified Arabic" panose="02020603050405020304" pitchFamily="18" charset="-78"/>
                <a:cs typeface="Simplified Arabic" panose="02020603050405020304" pitchFamily="18" charset="-78"/>
              </a:rPr>
              <a:t> </a:t>
            </a:r>
            <a:r>
              <a:rPr lang="ar-DZ" sz="2800" dirty="0" smtClean="0">
                <a:latin typeface="Simplified Arabic" panose="02020603050405020304" pitchFamily="18" charset="-78"/>
                <a:cs typeface="Simplified Arabic" panose="02020603050405020304" pitchFamily="18" charset="-78"/>
              </a:rPr>
              <a:t>معين، وعادة يوجد نوعين من المستهلكين المستهلك النهائي والمستهلك الصناعي.</a:t>
            </a:r>
          </a:p>
          <a:p>
            <a:pPr algn="just" rtl="1">
              <a:lnSpc>
                <a:spcPct val="150000"/>
              </a:lnSpc>
            </a:pPr>
            <a:r>
              <a:rPr lang="ar-DZ" sz="3200" dirty="0" smtClean="0">
                <a:solidFill>
                  <a:srgbClr val="7030A0"/>
                </a:solidFill>
                <a:latin typeface="Simplified Arabic" panose="02020603050405020304" pitchFamily="18" charset="-78"/>
                <a:cs typeface="Simplified Arabic" panose="02020603050405020304" pitchFamily="18" charset="-78"/>
              </a:rPr>
              <a:t>ب- المستهلك المصرفي: </a:t>
            </a:r>
          </a:p>
          <a:p>
            <a:pPr algn="just" rtl="1">
              <a:lnSpc>
                <a:spcPct val="150000"/>
              </a:lnSpc>
            </a:pPr>
            <a:r>
              <a:rPr lang="ar-DZ" sz="3200" dirty="0" smtClean="0">
                <a:latin typeface="Simplified Arabic" panose="02020603050405020304" pitchFamily="18" charset="-78"/>
                <a:cs typeface="Simplified Arabic" panose="02020603050405020304" pitchFamily="18" charset="-78"/>
              </a:rPr>
              <a:t>* </a:t>
            </a:r>
            <a:r>
              <a:rPr lang="ar-DZ" sz="2800" u="sng" dirty="0" smtClean="0">
                <a:latin typeface="Simplified Arabic" panose="02020603050405020304" pitchFamily="18" charset="-78"/>
                <a:cs typeface="Simplified Arabic" panose="02020603050405020304" pitchFamily="18" charset="-78"/>
              </a:rPr>
              <a:t>تعريفه: </a:t>
            </a:r>
            <a:r>
              <a:rPr lang="ar-DZ" sz="2800" dirty="0" smtClean="0">
                <a:latin typeface="Simplified Arabic" panose="02020603050405020304" pitchFamily="18" charset="-78"/>
                <a:cs typeface="Simplified Arabic" panose="02020603050405020304" pitchFamily="18" charset="-78"/>
              </a:rPr>
              <a:t>هو ذلك الشخص الذي يشتري أو لديه القدرة على شراء الخدمات المصرفية لإشباع حاجاته ورغباته.</a:t>
            </a:r>
            <a:endParaRPr lang="fr-FR" sz="2800" dirty="0">
              <a:latin typeface="Simplified Arabic" panose="02020603050405020304" pitchFamily="18" charset="-78"/>
              <a:cs typeface="Simplified Arabic" panose="02020603050405020304" pitchFamily="18" charset="-78"/>
            </a:endParaRPr>
          </a:p>
        </p:txBody>
      </p:sp>
    </p:spTree>
    <p:extLst>
      <p:ext uri="{BB962C8B-B14F-4D97-AF65-F5344CB8AC3E}">
        <p14:creationId xmlns="" xmlns:p14="http://schemas.microsoft.com/office/powerpoint/2010/main" val="3082532636"/>
      </p:ext>
    </p:extLst>
  </p:cSld>
  <p:clrMapOvr>
    <a:masterClrMapping/>
  </p:clrMapOvr>
  <mc:AlternateContent xmlns:mc="http://schemas.openxmlformats.org/markup-compatibility/2006">
    <mc:Choice xmlns=""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b="1" i="1" dirty="0" smtClean="0">
                <a:solidFill>
                  <a:srgbClr val="FF0000"/>
                </a:solidFill>
                <a:latin typeface="Simplified Arabic" panose="02020603050405020304" pitchFamily="18" charset="-78"/>
                <a:cs typeface="Simplified Arabic" panose="02020603050405020304" pitchFamily="18" charset="-78"/>
              </a:rPr>
              <a:t>العوامل </a:t>
            </a:r>
            <a:r>
              <a:rPr lang="ar-DZ" b="1" i="1" dirty="0" smtClean="0">
                <a:solidFill>
                  <a:srgbClr val="FF0000"/>
                </a:solidFill>
                <a:latin typeface="Simplified Arabic" panose="02020603050405020304" pitchFamily="18" charset="-78"/>
                <a:cs typeface="Simplified Arabic" panose="02020603050405020304" pitchFamily="18" charset="-78"/>
              </a:rPr>
              <a:t>المؤثرة على سلوك المستهلك المصرفي</a:t>
            </a:r>
            <a:endParaRPr lang="fr-FR" b="1" i="1" dirty="0">
              <a:solidFill>
                <a:srgbClr val="FF0000"/>
              </a:solidFill>
              <a:latin typeface="Simplified Arabic" panose="02020603050405020304" pitchFamily="18" charset="-78"/>
              <a:cs typeface="Simplified Arabic" panose="02020603050405020304" pitchFamily="18" charset="-78"/>
            </a:endParaRPr>
          </a:p>
        </p:txBody>
      </p:sp>
      <p:sp>
        <p:nvSpPr>
          <p:cNvPr id="4" name="ZoneTexte 3"/>
          <p:cNvSpPr txBox="1"/>
          <p:nvPr/>
        </p:nvSpPr>
        <p:spPr>
          <a:xfrm>
            <a:off x="179512" y="1628800"/>
            <a:ext cx="8784976" cy="3647152"/>
          </a:xfrm>
          <a:prstGeom prst="rect">
            <a:avLst/>
          </a:prstGeom>
          <a:noFill/>
        </p:spPr>
        <p:txBody>
          <a:bodyPr wrap="square" rtlCol="0">
            <a:spAutoFit/>
          </a:bodyPr>
          <a:lstStyle/>
          <a:p>
            <a:pPr algn="r" rtl="1">
              <a:lnSpc>
                <a:spcPct val="250000"/>
              </a:lnSpc>
            </a:pPr>
            <a:r>
              <a:rPr lang="ar-DZ" sz="2400" dirty="0" smtClean="0">
                <a:latin typeface="Simplified Arabic" panose="02020603050405020304" pitchFamily="18" charset="-78"/>
                <a:cs typeface="Simplified Arabic" panose="02020603050405020304" pitchFamily="18" charset="-78"/>
              </a:rPr>
              <a:t>يختلف سلوك الفرد وتصرفاته كزبون مصرفي من  خدمة إلى أخرى، والأمر نفسه نلاحظه عندما تختلف شخصية الزبون أو الدافع أو الطبقة الاجتماعية أو توقيت الشراء، فهذا يعود لوجود عوامل خارجية وأخرى داخلية، تؤثر بشكل كبير على قرار الشراء للزبون المصرفي مثلما يبينه الشكل التالي: </a:t>
            </a:r>
            <a:endParaRPr lang="fr-FR" sz="2400" dirty="0">
              <a:latin typeface="Simplified Arabic" panose="02020603050405020304" pitchFamily="18" charset="-78"/>
              <a:cs typeface="Simplified Arabic" panose="02020603050405020304" pitchFamily="18" charset="-78"/>
            </a:endParaRPr>
          </a:p>
        </p:txBody>
      </p:sp>
    </p:spTree>
    <p:extLst>
      <p:ext uri="{BB962C8B-B14F-4D97-AF65-F5344CB8AC3E}">
        <p14:creationId xmlns="" xmlns:p14="http://schemas.microsoft.com/office/powerpoint/2010/main" val="3660955847"/>
      </p:ext>
    </p:extLst>
  </p:cSld>
  <p:clrMapOvr>
    <a:masterClrMapping/>
  </p:clrMapOvr>
  <mc:AlternateContent xmlns:mc="http://schemas.openxmlformats.org/markup-compatibility/2006">
    <mc:Choice xmlns=""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179512" y="655951"/>
            <a:ext cx="3024336" cy="5832648"/>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rtl="1"/>
            <a:r>
              <a:rPr lang="ar-DZ" sz="3600" dirty="0" smtClean="0">
                <a:solidFill>
                  <a:srgbClr val="00B050"/>
                </a:solidFill>
                <a:latin typeface="Simplified Arabic" panose="02020603050405020304" pitchFamily="18" charset="-78"/>
                <a:cs typeface="Simplified Arabic" panose="02020603050405020304" pitchFamily="18" charset="-78"/>
              </a:rPr>
              <a:t>العوامل الخارجية</a:t>
            </a:r>
          </a:p>
          <a:p>
            <a:pPr algn="ctr" rtl="1"/>
            <a:endParaRPr lang="ar-DZ" sz="3600" dirty="0" smtClean="0">
              <a:latin typeface="Simplified Arabic" panose="02020603050405020304" pitchFamily="18" charset="-78"/>
              <a:cs typeface="Simplified Arabic" panose="02020603050405020304" pitchFamily="18" charset="-78"/>
            </a:endParaRPr>
          </a:p>
          <a:p>
            <a:pPr marL="457200" indent="-457200" algn="r" rtl="1">
              <a:buAutoNum type="arabicPeriod"/>
            </a:pPr>
            <a:r>
              <a:rPr lang="ar-DZ" sz="2800" dirty="0" smtClean="0">
                <a:solidFill>
                  <a:srgbClr val="00B0F0"/>
                </a:solidFill>
                <a:latin typeface="Simplified Arabic" panose="02020603050405020304" pitchFamily="18" charset="-78"/>
                <a:cs typeface="Simplified Arabic" panose="02020603050405020304" pitchFamily="18" charset="-78"/>
              </a:rPr>
              <a:t>الثقافية </a:t>
            </a:r>
            <a:endParaRPr lang="fr-FR" sz="2800" dirty="0" smtClean="0">
              <a:solidFill>
                <a:srgbClr val="00B0F0"/>
              </a:solidFill>
              <a:latin typeface="Simplified Arabic" panose="02020603050405020304" pitchFamily="18" charset="-78"/>
              <a:cs typeface="Simplified Arabic" panose="02020603050405020304" pitchFamily="18" charset="-78"/>
            </a:endParaRPr>
          </a:p>
          <a:p>
            <a:pPr marL="457200" indent="-457200" algn="r" rtl="1">
              <a:buAutoNum type="arabicPeriod"/>
            </a:pPr>
            <a:r>
              <a:rPr lang="ar-DZ" sz="2800" dirty="0" smtClean="0">
                <a:solidFill>
                  <a:srgbClr val="00B0F0"/>
                </a:solidFill>
                <a:latin typeface="Simplified Arabic" panose="02020603050405020304" pitchFamily="18" charset="-78"/>
                <a:cs typeface="Simplified Arabic" panose="02020603050405020304" pitchFamily="18" charset="-78"/>
              </a:rPr>
              <a:t>اجتماعية </a:t>
            </a:r>
          </a:p>
          <a:p>
            <a:pPr marL="342900" indent="-342900" algn="r" rtl="1">
              <a:buFontTx/>
              <a:buChar char="-"/>
            </a:pPr>
            <a:r>
              <a:rPr lang="ar-DZ" sz="2800" dirty="0" smtClean="0">
                <a:solidFill>
                  <a:schemeClr val="tx1"/>
                </a:solidFill>
                <a:latin typeface="Simplified Arabic" panose="02020603050405020304" pitchFamily="18" charset="-78"/>
                <a:cs typeface="Simplified Arabic" panose="02020603050405020304" pitchFamily="18" charset="-78"/>
              </a:rPr>
              <a:t>الطبقة الاجتماعية </a:t>
            </a:r>
          </a:p>
          <a:p>
            <a:pPr marL="342900" indent="-342900" algn="r" rtl="1">
              <a:buFontTx/>
              <a:buChar char="-"/>
            </a:pPr>
            <a:r>
              <a:rPr lang="ar-DZ" sz="2800" dirty="0" smtClean="0">
                <a:solidFill>
                  <a:schemeClr val="tx1"/>
                </a:solidFill>
                <a:latin typeface="Simplified Arabic" panose="02020603050405020304" pitchFamily="18" charset="-78"/>
                <a:cs typeface="Simplified Arabic" panose="02020603050405020304" pitchFamily="18" charset="-78"/>
              </a:rPr>
              <a:t>الأسرة</a:t>
            </a:r>
          </a:p>
          <a:p>
            <a:pPr marL="342900" indent="-342900" algn="r" rtl="1">
              <a:buFontTx/>
              <a:buChar char="-"/>
            </a:pPr>
            <a:r>
              <a:rPr lang="ar-DZ" sz="2800" dirty="0" smtClean="0">
                <a:solidFill>
                  <a:schemeClr val="tx1"/>
                </a:solidFill>
                <a:latin typeface="Simplified Arabic" panose="02020603050405020304" pitchFamily="18" charset="-78"/>
                <a:cs typeface="Simplified Arabic" panose="02020603050405020304" pitchFamily="18" charset="-78"/>
              </a:rPr>
              <a:t>الجماعات المرجعية</a:t>
            </a:r>
            <a:endParaRPr lang="fr-FR" sz="2800" dirty="0" smtClean="0">
              <a:solidFill>
                <a:schemeClr val="tx1"/>
              </a:solidFill>
              <a:latin typeface="Simplified Arabic" panose="02020603050405020304" pitchFamily="18" charset="-78"/>
              <a:cs typeface="Simplified Arabic" panose="02020603050405020304" pitchFamily="18" charset="-78"/>
            </a:endParaRPr>
          </a:p>
          <a:p>
            <a:pPr marL="457200" indent="-457200" algn="ctr" rtl="1">
              <a:buAutoNum type="arabicPeriod"/>
            </a:pPr>
            <a:endParaRPr lang="ar-DZ" sz="2400" dirty="0" smtClean="0">
              <a:latin typeface="Simplified Arabic" panose="02020603050405020304" pitchFamily="18" charset="-78"/>
              <a:cs typeface="Simplified Arabic" panose="02020603050405020304" pitchFamily="18" charset="-78"/>
            </a:endParaRPr>
          </a:p>
          <a:p>
            <a:pPr algn="ctr" rtl="1"/>
            <a:endParaRPr lang="fr-FR" dirty="0"/>
          </a:p>
        </p:txBody>
      </p:sp>
      <p:sp>
        <p:nvSpPr>
          <p:cNvPr id="3" name="Rectangle à coins arrondis 2"/>
          <p:cNvSpPr/>
          <p:nvPr/>
        </p:nvSpPr>
        <p:spPr>
          <a:xfrm>
            <a:off x="6156176" y="618902"/>
            <a:ext cx="2808312" cy="5832648"/>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rtl="1"/>
            <a:endParaRPr lang="ar-DZ" sz="3600" dirty="0" smtClean="0">
              <a:latin typeface="Simplified Arabic" panose="02020603050405020304" pitchFamily="18" charset="-78"/>
              <a:cs typeface="Simplified Arabic" panose="02020603050405020304" pitchFamily="18" charset="-78"/>
            </a:endParaRPr>
          </a:p>
          <a:p>
            <a:pPr algn="ctr" rtl="1"/>
            <a:r>
              <a:rPr lang="ar-DZ" sz="3600" dirty="0" smtClean="0">
                <a:solidFill>
                  <a:srgbClr val="00B050"/>
                </a:solidFill>
                <a:latin typeface="Simplified Arabic" panose="02020603050405020304" pitchFamily="18" charset="-78"/>
                <a:cs typeface="Simplified Arabic" panose="02020603050405020304" pitchFamily="18" charset="-78"/>
              </a:rPr>
              <a:t>العوامل الداخلية</a:t>
            </a:r>
          </a:p>
          <a:p>
            <a:pPr marL="457200" indent="-457200" algn="r" rtl="1">
              <a:buAutoNum type="arabicPeriod"/>
            </a:pPr>
            <a:r>
              <a:rPr lang="ar-DZ" sz="2800" dirty="0" smtClean="0">
                <a:solidFill>
                  <a:srgbClr val="00B0F0"/>
                </a:solidFill>
                <a:latin typeface="Simplified Arabic" panose="02020603050405020304" pitchFamily="18" charset="-78"/>
                <a:cs typeface="Simplified Arabic" panose="02020603050405020304" pitchFamily="18" charset="-78"/>
              </a:rPr>
              <a:t>النفسية: </a:t>
            </a:r>
          </a:p>
          <a:p>
            <a:pPr marL="342900" indent="-342900" algn="r" rtl="1">
              <a:buFontTx/>
              <a:buChar char="-"/>
            </a:pPr>
            <a:r>
              <a:rPr lang="ar-DZ" sz="2800" dirty="0" smtClean="0">
                <a:solidFill>
                  <a:schemeClr val="tx1"/>
                </a:solidFill>
                <a:latin typeface="Simplified Arabic" panose="02020603050405020304" pitchFamily="18" charset="-78"/>
                <a:cs typeface="Simplified Arabic" panose="02020603050405020304" pitchFamily="18" charset="-78"/>
              </a:rPr>
              <a:t>الدوافع </a:t>
            </a:r>
          </a:p>
          <a:p>
            <a:pPr marL="342900" indent="-342900" algn="r" rtl="1">
              <a:buFontTx/>
              <a:buChar char="-"/>
            </a:pPr>
            <a:r>
              <a:rPr lang="ar-DZ" sz="2800" dirty="0" smtClean="0">
                <a:solidFill>
                  <a:schemeClr val="tx1"/>
                </a:solidFill>
                <a:latin typeface="Simplified Arabic" panose="02020603050405020304" pitchFamily="18" charset="-78"/>
                <a:cs typeface="Simplified Arabic" panose="02020603050405020304" pitchFamily="18" charset="-78"/>
              </a:rPr>
              <a:t>الإدراك </a:t>
            </a:r>
          </a:p>
          <a:p>
            <a:pPr marL="342900" indent="-342900" algn="r" rtl="1">
              <a:buFontTx/>
              <a:buChar char="-"/>
            </a:pPr>
            <a:r>
              <a:rPr lang="ar-DZ" sz="2800" dirty="0" smtClean="0">
                <a:solidFill>
                  <a:schemeClr val="tx1"/>
                </a:solidFill>
                <a:latin typeface="Simplified Arabic" panose="02020603050405020304" pitchFamily="18" charset="-78"/>
                <a:cs typeface="Simplified Arabic" panose="02020603050405020304" pitchFamily="18" charset="-78"/>
              </a:rPr>
              <a:t>الاتجاهات</a:t>
            </a:r>
          </a:p>
          <a:p>
            <a:pPr marL="342900" indent="-342900" algn="r" rtl="1">
              <a:buFontTx/>
              <a:buChar char="-"/>
            </a:pPr>
            <a:r>
              <a:rPr lang="ar-DZ" sz="2800" dirty="0" smtClean="0">
                <a:solidFill>
                  <a:schemeClr val="tx1"/>
                </a:solidFill>
                <a:latin typeface="Simplified Arabic" panose="02020603050405020304" pitchFamily="18" charset="-78"/>
                <a:cs typeface="Simplified Arabic" panose="02020603050405020304" pitchFamily="18" charset="-78"/>
              </a:rPr>
              <a:t>التعلم</a:t>
            </a:r>
            <a:endParaRPr lang="ar-DZ" sz="2800" dirty="0">
              <a:solidFill>
                <a:schemeClr val="tx1"/>
              </a:solidFill>
              <a:latin typeface="Simplified Arabic" panose="02020603050405020304" pitchFamily="18" charset="-78"/>
              <a:cs typeface="Simplified Arabic" panose="02020603050405020304" pitchFamily="18" charset="-78"/>
            </a:endParaRPr>
          </a:p>
          <a:p>
            <a:pPr marL="457200" indent="-457200" algn="r" rtl="1">
              <a:buAutoNum type="arabicPeriod" startAt="2"/>
            </a:pPr>
            <a:r>
              <a:rPr lang="ar-DZ" sz="2800" dirty="0" smtClean="0">
                <a:solidFill>
                  <a:srgbClr val="00B0F0"/>
                </a:solidFill>
                <a:latin typeface="Simplified Arabic" panose="02020603050405020304" pitchFamily="18" charset="-78"/>
                <a:cs typeface="Simplified Arabic" panose="02020603050405020304" pitchFamily="18" charset="-78"/>
              </a:rPr>
              <a:t>الشخصية:</a:t>
            </a:r>
          </a:p>
          <a:p>
            <a:pPr marL="342900" indent="-342900" algn="r" rtl="1">
              <a:buFontTx/>
              <a:buChar char="-"/>
            </a:pPr>
            <a:r>
              <a:rPr lang="ar-DZ" sz="2800" dirty="0" smtClean="0">
                <a:solidFill>
                  <a:schemeClr val="tx1"/>
                </a:solidFill>
                <a:latin typeface="Simplified Arabic" panose="02020603050405020304" pitchFamily="18" charset="-78"/>
                <a:cs typeface="Simplified Arabic" panose="02020603050405020304" pitchFamily="18" charset="-78"/>
              </a:rPr>
              <a:t>العمر </a:t>
            </a:r>
          </a:p>
          <a:p>
            <a:pPr marL="342900" indent="-342900" algn="r" rtl="1">
              <a:buFontTx/>
              <a:buChar char="-"/>
            </a:pPr>
            <a:r>
              <a:rPr lang="ar-DZ" sz="2800" dirty="0" smtClean="0">
                <a:solidFill>
                  <a:schemeClr val="tx1"/>
                </a:solidFill>
                <a:latin typeface="Simplified Arabic" panose="02020603050405020304" pitchFamily="18" charset="-78"/>
                <a:cs typeface="Simplified Arabic" panose="02020603050405020304" pitchFamily="18" charset="-78"/>
              </a:rPr>
              <a:t>الشخصية </a:t>
            </a:r>
          </a:p>
          <a:p>
            <a:pPr marL="342900" indent="-342900" algn="r" rtl="1">
              <a:buFontTx/>
              <a:buChar char="-"/>
            </a:pPr>
            <a:r>
              <a:rPr lang="ar-DZ" sz="2800" dirty="0" smtClean="0">
                <a:solidFill>
                  <a:schemeClr val="tx1"/>
                </a:solidFill>
                <a:latin typeface="Simplified Arabic" panose="02020603050405020304" pitchFamily="18" charset="-78"/>
                <a:cs typeface="Simplified Arabic" panose="02020603050405020304" pitchFamily="18" charset="-78"/>
              </a:rPr>
              <a:t>نمط المعيشة</a:t>
            </a:r>
          </a:p>
          <a:p>
            <a:pPr algn="ctr" rtl="1"/>
            <a:endParaRPr lang="ar-DZ" sz="2400" dirty="0" smtClean="0">
              <a:latin typeface="Simplified Arabic" panose="02020603050405020304" pitchFamily="18" charset="-78"/>
              <a:cs typeface="Simplified Arabic" panose="02020603050405020304" pitchFamily="18" charset="-78"/>
            </a:endParaRPr>
          </a:p>
          <a:p>
            <a:pPr algn="ctr" rtl="1"/>
            <a:r>
              <a:rPr lang="ar-DZ" sz="2400" dirty="0" smtClean="0">
                <a:latin typeface="Simplified Arabic" panose="02020603050405020304" pitchFamily="18" charset="-78"/>
                <a:cs typeface="Simplified Arabic" panose="02020603050405020304" pitchFamily="18" charset="-78"/>
              </a:rPr>
              <a:t> </a:t>
            </a:r>
            <a:endParaRPr lang="fr-FR" sz="2400" dirty="0">
              <a:latin typeface="Simplified Arabic" panose="02020603050405020304" pitchFamily="18" charset="-78"/>
              <a:cs typeface="Simplified Arabic" panose="02020603050405020304" pitchFamily="18" charset="-78"/>
            </a:endParaRPr>
          </a:p>
        </p:txBody>
      </p:sp>
      <p:sp>
        <p:nvSpPr>
          <p:cNvPr id="4" name="Ellipse 3"/>
          <p:cNvSpPr/>
          <p:nvPr/>
        </p:nvSpPr>
        <p:spPr>
          <a:xfrm>
            <a:off x="3851920" y="2459786"/>
            <a:ext cx="1800200" cy="2160240"/>
          </a:xfrm>
          <a:prstGeom prst="ellipse">
            <a:avLst/>
          </a:prstGeom>
        </p:spPr>
        <p:style>
          <a:lnRef idx="0">
            <a:schemeClr val="dk1"/>
          </a:lnRef>
          <a:fillRef idx="3">
            <a:schemeClr val="dk1"/>
          </a:fillRef>
          <a:effectRef idx="3">
            <a:schemeClr val="dk1"/>
          </a:effectRef>
          <a:fontRef idx="minor">
            <a:schemeClr val="lt1"/>
          </a:fontRef>
        </p:style>
        <p:txBody>
          <a:bodyPr rtlCol="0" anchor="ctr"/>
          <a:lstStyle/>
          <a:p>
            <a:pPr algn="ctr" rtl="1"/>
            <a:r>
              <a:rPr lang="ar-DZ" sz="2800" b="1" i="1" dirty="0" smtClean="0">
                <a:latin typeface="Simplified Arabic" panose="02020603050405020304" pitchFamily="18" charset="-78"/>
                <a:cs typeface="Simplified Arabic" panose="02020603050405020304" pitchFamily="18" charset="-78"/>
              </a:rPr>
              <a:t>سلوك المستهلك المصرفي</a:t>
            </a:r>
            <a:endParaRPr lang="fr-FR" sz="2800" b="1" i="1" dirty="0">
              <a:latin typeface="Simplified Arabic" panose="02020603050405020304" pitchFamily="18" charset="-78"/>
              <a:cs typeface="Simplified Arabic" panose="02020603050405020304" pitchFamily="18" charset="-78"/>
            </a:endParaRPr>
          </a:p>
        </p:txBody>
      </p:sp>
      <p:sp>
        <p:nvSpPr>
          <p:cNvPr id="5" name="Flèche droite 4"/>
          <p:cNvSpPr/>
          <p:nvPr/>
        </p:nvSpPr>
        <p:spPr>
          <a:xfrm>
            <a:off x="3203848" y="3212976"/>
            <a:ext cx="648072"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Flèche gauche 6"/>
          <p:cNvSpPr/>
          <p:nvPr/>
        </p:nvSpPr>
        <p:spPr>
          <a:xfrm>
            <a:off x="5652120" y="3212976"/>
            <a:ext cx="504056" cy="64807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 xmlns:p14="http://schemas.microsoft.com/office/powerpoint/2010/main" val="3055439141"/>
      </p:ext>
    </p:extLst>
  </p:cSld>
  <p:clrMapOvr>
    <a:masterClrMapping/>
  </p:clrMapOvr>
  <mc:AlternateContent xmlns:mc="http://schemas.openxmlformats.org/markup-compatibility/2006">
    <mc:Choice xmlns=""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37623" y="188640"/>
            <a:ext cx="8640960" cy="6186309"/>
          </a:xfrm>
          <a:prstGeom prst="rect">
            <a:avLst/>
          </a:prstGeom>
          <a:noFill/>
        </p:spPr>
        <p:txBody>
          <a:bodyPr wrap="square" rtlCol="0">
            <a:spAutoFit/>
          </a:bodyPr>
          <a:lstStyle/>
          <a:p>
            <a:pPr marL="514350" indent="-514350" algn="just" rtl="1">
              <a:lnSpc>
                <a:spcPct val="150000"/>
              </a:lnSpc>
              <a:buFont typeface="+mj-lt"/>
              <a:buAutoNum type="romanUcPeriod"/>
            </a:pPr>
            <a:r>
              <a:rPr lang="ar-DZ" sz="2400" b="1" dirty="0" smtClean="0">
                <a:solidFill>
                  <a:srgbClr val="7030A0"/>
                </a:solidFill>
                <a:latin typeface="Simplified Arabic" panose="02020603050405020304" pitchFamily="18" charset="-78"/>
                <a:cs typeface="Simplified Arabic" panose="02020603050405020304" pitchFamily="18" charset="-78"/>
              </a:rPr>
              <a:t>عوامل داخلية: </a:t>
            </a:r>
          </a:p>
          <a:p>
            <a:pPr algn="just" rtl="1">
              <a:lnSpc>
                <a:spcPct val="150000"/>
              </a:lnSpc>
            </a:pPr>
            <a:r>
              <a:rPr lang="ar-DZ" sz="2000" dirty="0" smtClean="0">
                <a:latin typeface="Simplified Arabic" panose="02020603050405020304" pitchFamily="18" charset="-78"/>
                <a:cs typeface="Simplified Arabic" panose="02020603050405020304" pitchFamily="18" charset="-78"/>
              </a:rPr>
              <a:t>    ترتبط هذه المجموعة من العوامل بالزبون نفسه، لذلك فإن تأثيرها قد يكون فريدا ومميز لكل زبون على حدى، هذه العوامل يمكن تقسيمها إلى مجموعتين على النحو التالي: </a:t>
            </a:r>
          </a:p>
          <a:p>
            <a:pPr marL="457200" indent="-457200" algn="just" rtl="1">
              <a:lnSpc>
                <a:spcPct val="150000"/>
              </a:lnSpc>
              <a:buFont typeface="+mj-lt"/>
              <a:buAutoNum type="arabicPeriod"/>
            </a:pPr>
            <a:r>
              <a:rPr lang="ar-DZ" sz="2000" dirty="0" smtClean="0">
                <a:solidFill>
                  <a:srgbClr val="00B050"/>
                </a:solidFill>
                <a:latin typeface="Simplified Arabic" panose="02020603050405020304" pitchFamily="18" charset="-78"/>
                <a:cs typeface="Simplified Arabic" panose="02020603050405020304" pitchFamily="18" charset="-78"/>
              </a:rPr>
              <a:t>العوامل النفسية: </a:t>
            </a:r>
          </a:p>
          <a:p>
            <a:pPr marL="342900" indent="-342900" algn="just" rtl="1">
              <a:lnSpc>
                <a:spcPct val="150000"/>
              </a:lnSpc>
              <a:buFont typeface="Wingdings" panose="05000000000000000000" pitchFamily="2" charset="2"/>
              <a:buChar char="Ø"/>
            </a:pPr>
            <a:r>
              <a:rPr lang="ar-DZ" sz="2000" dirty="0" smtClean="0">
                <a:solidFill>
                  <a:srgbClr val="C00000"/>
                </a:solidFill>
                <a:latin typeface="Simplified Arabic" panose="02020603050405020304" pitchFamily="18" charset="-78"/>
                <a:cs typeface="Simplified Arabic" panose="02020603050405020304" pitchFamily="18" charset="-78"/>
              </a:rPr>
              <a:t>الدوافع: </a:t>
            </a:r>
            <a:r>
              <a:rPr lang="ar-DZ" sz="2000" dirty="0" smtClean="0">
                <a:latin typeface="Simplified Arabic" panose="02020603050405020304" pitchFamily="18" charset="-78"/>
                <a:cs typeface="Simplified Arabic" panose="02020603050405020304" pitchFamily="18" charset="-78"/>
              </a:rPr>
              <a:t>الدوافع هي القوى الكامنة التي تحرك الأفراد نحو اتباع سلوك معين، فالدوافع هي نقطة بداية</a:t>
            </a:r>
          </a:p>
          <a:p>
            <a:pPr algn="just" rtl="1">
              <a:lnSpc>
                <a:spcPct val="150000"/>
              </a:lnSpc>
            </a:pPr>
            <a:r>
              <a:rPr lang="ar-DZ" sz="2000" dirty="0" smtClean="0">
                <a:latin typeface="Simplified Arabic" panose="02020603050405020304" pitchFamily="18" charset="-78"/>
                <a:cs typeface="Simplified Arabic" panose="02020603050405020304" pitchFamily="18" charset="-78"/>
              </a:rPr>
              <a:t>في تحليل سلوك المستهلك، فالدافع يجلب للفرد حالة من القلق نتيجة عدم قيام الفرد بإشباع حاجة معينة، وبالتالي فالحاجة غير مشبعة تمثل الدافع الرئيسي لسلوك المستهلك. </a:t>
            </a:r>
          </a:p>
          <a:p>
            <a:pPr algn="just" rtl="1">
              <a:lnSpc>
                <a:spcPct val="150000"/>
              </a:lnSpc>
            </a:pPr>
            <a:r>
              <a:rPr lang="ar-DZ" sz="2000" dirty="0" smtClean="0">
                <a:latin typeface="Simplified Arabic" panose="02020603050405020304" pitchFamily="18" charset="-78"/>
                <a:cs typeface="Simplified Arabic" panose="02020603050405020304" pitchFamily="18" charset="-78"/>
              </a:rPr>
              <a:t>وتعرف أيضا على أنها: « عبارة عن شعور بالنقص أو العوز لشيء معين، وهذا النقص يدفع الفرد لأن    يسلك مسلكا يحاول من خلاله سد هذا النقص أو إشباع حاجة ما» </a:t>
            </a:r>
          </a:p>
          <a:p>
            <a:pPr marL="342900" indent="-342900" algn="just" rtl="1">
              <a:lnSpc>
                <a:spcPct val="150000"/>
              </a:lnSpc>
              <a:buFont typeface="Wingdings" panose="05000000000000000000" pitchFamily="2" charset="2"/>
              <a:buChar char="Ø"/>
            </a:pPr>
            <a:r>
              <a:rPr lang="ar-DZ" sz="2000" dirty="0" smtClean="0">
                <a:solidFill>
                  <a:srgbClr val="C00000"/>
                </a:solidFill>
                <a:latin typeface="Simplified Arabic" panose="02020603050405020304" pitchFamily="18" charset="-78"/>
                <a:cs typeface="Simplified Arabic" panose="02020603050405020304" pitchFamily="18" charset="-78"/>
              </a:rPr>
              <a:t>الإدراك: </a:t>
            </a:r>
            <a:r>
              <a:rPr lang="ar-DZ" sz="2000" dirty="0" smtClean="0">
                <a:latin typeface="Simplified Arabic" panose="02020603050405020304" pitchFamily="18" charset="-78"/>
                <a:cs typeface="Simplified Arabic" panose="02020603050405020304" pitchFamily="18" charset="-78"/>
              </a:rPr>
              <a:t>تبدأ عملية الإدراك من خلال تلقي الفرد للمثيرات من خلال حواسه الخمسة، ويعرف الإدراك بأنه: « عملية تلقي وتنظيم واستيعاب وتأويل المعلومات والمغريات </a:t>
            </a:r>
            <a:r>
              <a:rPr lang="ar-DZ" sz="2000" dirty="0" err="1" smtClean="0">
                <a:latin typeface="Simplified Arabic" panose="02020603050405020304" pitchFamily="18" charset="-78"/>
                <a:cs typeface="Simplified Arabic" panose="02020603050405020304" pitchFamily="18" charset="-78"/>
              </a:rPr>
              <a:t>البيعية</a:t>
            </a:r>
            <a:r>
              <a:rPr lang="ar-DZ" sz="2000" dirty="0" smtClean="0">
                <a:latin typeface="Simplified Arabic" panose="02020603050405020304" pitchFamily="18" charset="-78"/>
                <a:cs typeface="Simplified Arabic" panose="02020603050405020304" pitchFamily="18" charset="-78"/>
              </a:rPr>
              <a:t> عن طريق الحواس الخمس»</a:t>
            </a:r>
          </a:p>
          <a:p>
            <a:pPr marL="342900" indent="-342900" algn="just" rtl="1">
              <a:lnSpc>
                <a:spcPct val="150000"/>
              </a:lnSpc>
              <a:buFont typeface="Wingdings" panose="05000000000000000000" pitchFamily="2" charset="2"/>
              <a:buChar char="Ø"/>
            </a:pPr>
            <a:r>
              <a:rPr lang="ar-DZ" sz="2000" dirty="0" smtClean="0">
                <a:solidFill>
                  <a:schemeClr val="accent2"/>
                </a:solidFill>
                <a:latin typeface="Simplified Arabic" panose="02020603050405020304" pitchFamily="18" charset="-78"/>
                <a:cs typeface="Simplified Arabic" panose="02020603050405020304" pitchFamily="18" charset="-78"/>
              </a:rPr>
              <a:t>التعلم: </a:t>
            </a:r>
            <a:r>
              <a:rPr lang="ar-DZ" sz="2000" dirty="0" smtClean="0">
                <a:latin typeface="Simplified Arabic" panose="02020603050405020304" pitchFamily="18" charset="-78"/>
                <a:cs typeface="Simplified Arabic" panose="02020603050405020304" pitchFamily="18" charset="-78"/>
              </a:rPr>
              <a:t>يعرف التعلم بأنه العملية التي تقوم فيها الخبرات المكتسبة للعملاء بتغيير واضح نسبيا في السلوك أو تلك التي تؤدي إلى إحداث إمكانية مستقبلية في تغيير هذا السلوك.</a:t>
            </a:r>
            <a:endParaRPr lang="fr-FR" sz="2000" dirty="0">
              <a:latin typeface="Simplified Arabic" panose="02020603050405020304" pitchFamily="18" charset="-78"/>
              <a:cs typeface="Simplified Arabic" panose="02020603050405020304" pitchFamily="18" charset="-78"/>
            </a:endParaRPr>
          </a:p>
        </p:txBody>
      </p:sp>
    </p:spTree>
    <p:extLst>
      <p:ext uri="{BB962C8B-B14F-4D97-AF65-F5344CB8AC3E}">
        <p14:creationId xmlns="" xmlns:p14="http://schemas.microsoft.com/office/powerpoint/2010/main" val="398152618"/>
      </p:ext>
    </p:extLst>
  </p:cSld>
  <p:clrMapOvr>
    <a:masterClrMapping/>
  </p:clrMapOvr>
  <mc:AlternateContent xmlns:mc="http://schemas.openxmlformats.org/markup-compatibility/2006">
    <mc:Choice xmlns=""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79512" y="188640"/>
            <a:ext cx="8712968" cy="5632311"/>
          </a:xfrm>
          <a:prstGeom prst="rect">
            <a:avLst/>
          </a:prstGeom>
          <a:noFill/>
        </p:spPr>
        <p:txBody>
          <a:bodyPr wrap="square" rtlCol="0">
            <a:spAutoFit/>
          </a:bodyPr>
          <a:lstStyle/>
          <a:p>
            <a:pPr marL="285750" indent="-285750" algn="just" rtl="1">
              <a:lnSpc>
                <a:spcPct val="150000"/>
              </a:lnSpc>
              <a:buFont typeface="Wingdings" panose="05000000000000000000" pitchFamily="2" charset="2"/>
              <a:buChar char="Ø"/>
            </a:pPr>
            <a:r>
              <a:rPr lang="ar-DZ" dirty="0" smtClean="0">
                <a:solidFill>
                  <a:srgbClr val="C00000"/>
                </a:solidFill>
                <a:latin typeface="Simplified Arabic" panose="02020603050405020304" pitchFamily="18" charset="-78"/>
                <a:cs typeface="Simplified Arabic" panose="02020603050405020304" pitchFamily="18" charset="-78"/>
              </a:rPr>
              <a:t>ال</a:t>
            </a:r>
            <a:r>
              <a:rPr lang="ar-DZ" sz="2000" dirty="0" smtClean="0">
                <a:solidFill>
                  <a:srgbClr val="C00000"/>
                </a:solidFill>
                <a:latin typeface="Simplified Arabic" panose="02020603050405020304" pitchFamily="18" charset="-78"/>
                <a:cs typeface="Simplified Arabic" panose="02020603050405020304" pitchFamily="18" charset="-78"/>
              </a:rPr>
              <a:t>اتجاهات: </a:t>
            </a:r>
            <a:r>
              <a:rPr lang="ar-DZ" sz="2000" dirty="0" smtClean="0">
                <a:latin typeface="Simplified Arabic" panose="02020603050405020304" pitchFamily="18" charset="-78"/>
                <a:cs typeface="Simplified Arabic" panose="02020603050405020304" pitchFamily="18" charset="-78"/>
              </a:rPr>
              <a:t>هي الأفكار والاعتقادات الثابتة التي يؤمن بها الفرد ويتخذها معيارا لتقييم الأمور وتحديد السلوك وطريقة الاستجابة لما يتم حوله في البيئة المحيطة. </a:t>
            </a:r>
          </a:p>
          <a:p>
            <a:pPr marL="342900" indent="-342900" algn="just" rtl="1">
              <a:lnSpc>
                <a:spcPct val="150000"/>
              </a:lnSpc>
              <a:buAutoNum type="arabicPeriod" startAt="2"/>
            </a:pPr>
            <a:r>
              <a:rPr lang="ar-DZ" sz="2000" dirty="0" smtClean="0">
                <a:solidFill>
                  <a:srgbClr val="00B050"/>
                </a:solidFill>
                <a:latin typeface="Simplified Arabic" panose="02020603050405020304" pitchFamily="18" charset="-78"/>
                <a:cs typeface="Simplified Arabic" panose="02020603050405020304" pitchFamily="18" charset="-78"/>
              </a:rPr>
              <a:t>العوامل الشخصية: </a:t>
            </a:r>
          </a:p>
          <a:p>
            <a:pPr marL="285750" indent="-285750" algn="just" rtl="1">
              <a:lnSpc>
                <a:spcPct val="150000"/>
              </a:lnSpc>
              <a:buFont typeface="Wingdings" panose="05000000000000000000" pitchFamily="2" charset="2"/>
              <a:buChar char="Ø"/>
            </a:pPr>
            <a:r>
              <a:rPr lang="ar-DZ" sz="2000" dirty="0" smtClean="0">
                <a:solidFill>
                  <a:srgbClr val="C00000"/>
                </a:solidFill>
                <a:latin typeface="Simplified Arabic" panose="02020603050405020304" pitchFamily="18" charset="-78"/>
                <a:cs typeface="Simplified Arabic" panose="02020603050405020304" pitchFamily="18" charset="-78"/>
              </a:rPr>
              <a:t>العمر: </a:t>
            </a:r>
            <a:r>
              <a:rPr lang="ar-DZ" sz="2000" dirty="0" smtClean="0">
                <a:latin typeface="Simplified Arabic" panose="02020603050405020304" pitchFamily="18" charset="-78"/>
                <a:cs typeface="Simplified Arabic" panose="02020603050405020304" pitchFamily="18" charset="-78"/>
              </a:rPr>
              <a:t>يؤثر العمر كثيرا في على نوعية القرار </a:t>
            </a:r>
            <a:r>
              <a:rPr lang="ar-DZ" sz="2000" dirty="0" err="1" smtClean="0">
                <a:latin typeface="Simplified Arabic" panose="02020603050405020304" pitchFamily="18" charset="-78"/>
                <a:cs typeface="Simplified Arabic" panose="02020603050405020304" pitchFamily="18" charset="-78"/>
              </a:rPr>
              <a:t>الشرائي</a:t>
            </a:r>
            <a:r>
              <a:rPr lang="ar-DZ" sz="2000" dirty="0" smtClean="0">
                <a:latin typeface="Simplified Arabic" panose="02020603050405020304" pitchFamily="18" charset="-78"/>
                <a:cs typeface="Simplified Arabic" panose="02020603050405020304" pitchFamily="18" charset="-78"/>
              </a:rPr>
              <a:t> المتخذ، إذ كلما زاد عمر الإنسان زاد اعتماده على نفسه في اتخاذ قراره </a:t>
            </a:r>
            <a:r>
              <a:rPr lang="ar-DZ" sz="2000" dirty="0" err="1" smtClean="0">
                <a:latin typeface="Simplified Arabic" panose="02020603050405020304" pitchFamily="18" charset="-78"/>
                <a:cs typeface="Simplified Arabic" panose="02020603050405020304" pitchFamily="18" charset="-78"/>
              </a:rPr>
              <a:t>الشرائي</a:t>
            </a:r>
            <a:r>
              <a:rPr lang="ar-DZ" sz="2000" dirty="0" smtClean="0">
                <a:latin typeface="Simplified Arabic" panose="02020603050405020304" pitchFamily="18" charset="-78"/>
                <a:cs typeface="Simplified Arabic" panose="02020603050405020304" pitchFamily="18" charset="-78"/>
              </a:rPr>
              <a:t>. </a:t>
            </a:r>
          </a:p>
          <a:p>
            <a:pPr marL="285750" indent="-285750" algn="just" rtl="1">
              <a:lnSpc>
                <a:spcPct val="150000"/>
              </a:lnSpc>
              <a:buFont typeface="Wingdings" panose="05000000000000000000" pitchFamily="2" charset="2"/>
              <a:buChar char="Ø"/>
            </a:pPr>
            <a:r>
              <a:rPr lang="ar-DZ" sz="2000" dirty="0" smtClean="0">
                <a:solidFill>
                  <a:srgbClr val="C00000"/>
                </a:solidFill>
                <a:latin typeface="Simplified Arabic" panose="02020603050405020304" pitchFamily="18" charset="-78"/>
                <a:cs typeface="Simplified Arabic" panose="02020603050405020304" pitchFamily="18" charset="-78"/>
              </a:rPr>
              <a:t>الشخصية: </a:t>
            </a:r>
            <a:r>
              <a:rPr lang="ar-DZ" sz="2000" dirty="0" smtClean="0">
                <a:latin typeface="Simplified Arabic" panose="02020603050405020304" pitchFamily="18" charset="-78"/>
                <a:cs typeface="Simplified Arabic" panose="02020603050405020304" pitchFamily="18" charset="-78"/>
              </a:rPr>
              <a:t>ويتمثل في مجموعة الخصائص  التي تجعل الفرد متميزا عن غيره، والتي تظهر من خلال استجابته للمتغيرات الخارجية وكيفية توافقه معها، أما من الناحية التسويقية فإن الشخصية تعرف بأنها: تلك الإحساسات الداخلية  للفرد وما تنعكس عليها، إذ أنها تتأثر بعاملين هما: </a:t>
            </a:r>
          </a:p>
          <a:p>
            <a:pPr marL="285750" indent="-285750" algn="just" rtl="1">
              <a:lnSpc>
                <a:spcPct val="150000"/>
              </a:lnSpc>
              <a:buFontTx/>
              <a:buChar char="-"/>
            </a:pPr>
            <a:r>
              <a:rPr lang="ar-DZ" sz="2000" dirty="0" smtClean="0">
                <a:latin typeface="Simplified Arabic" panose="02020603050405020304" pitchFamily="18" charset="-78"/>
                <a:cs typeface="Simplified Arabic" panose="02020603050405020304" pitchFamily="18" charset="-78"/>
              </a:rPr>
              <a:t>السمات المميزة  للفرد وما اكتسبه من خبرة خلال حياته.</a:t>
            </a:r>
          </a:p>
          <a:p>
            <a:pPr marL="285750" indent="-285750" algn="just" rtl="1">
              <a:lnSpc>
                <a:spcPct val="150000"/>
              </a:lnSpc>
              <a:buFontTx/>
              <a:buChar char="-"/>
            </a:pPr>
            <a:r>
              <a:rPr lang="ar-DZ" sz="2000" dirty="0" smtClean="0">
                <a:latin typeface="Simplified Arabic" panose="02020603050405020304" pitchFamily="18" charset="-78"/>
                <a:cs typeface="Simplified Arabic" panose="02020603050405020304" pitchFamily="18" charset="-78"/>
              </a:rPr>
              <a:t>المؤثرات الخارجية المحيطة به والتي تفرض عليه ان يتخذ موقف ما اتجاهها.  </a:t>
            </a:r>
          </a:p>
          <a:p>
            <a:pPr marL="285750" indent="-285750" algn="just" rtl="1">
              <a:lnSpc>
                <a:spcPct val="150000"/>
              </a:lnSpc>
              <a:buFont typeface="Wingdings" panose="05000000000000000000" pitchFamily="2" charset="2"/>
              <a:buChar char="Ø"/>
            </a:pPr>
            <a:r>
              <a:rPr lang="ar-DZ" sz="2000" dirty="0" smtClean="0">
                <a:solidFill>
                  <a:srgbClr val="C00000"/>
                </a:solidFill>
                <a:latin typeface="Simplified Arabic" panose="02020603050405020304" pitchFamily="18" charset="-78"/>
                <a:cs typeface="Simplified Arabic" panose="02020603050405020304" pitchFamily="18" charset="-78"/>
              </a:rPr>
              <a:t>نمط المعيشة: </a:t>
            </a:r>
            <a:r>
              <a:rPr lang="ar-DZ" sz="2000" dirty="0" smtClean="0">
                <a:latin typeface="Simplified Arabic" panose="02020603050405020304" pitchFamily="18" charset="-78"/>
                <a:cs typeface="Simplified Arabic" panose="02020603050405020304" pitchFamily="18" charset="-78"/>
              </a:rPr>
              <a:t>ويتمثل في الأسلوب الذي  يمارسه الفرد في حياته ويظهر ذلك جليا من خلال الأعمال التي بها والاهتمامات والآراء التي يحملها للآخرين والحياة ككل. </a:t>
            </a:r>
            <a:endParaRPr lang="fr-FR" sz="2000" dirty="0">
              <a:latin typeface="Simplified Arabic" panose="02020603050405020304" pitchFamily="18" charset="-78"/>
              <a:cs typeface="Simplified Arabic" panose="02020603050405020304" pitchFamily="18" charset="-78"/>
            </a:endParaRPr>
          </a:p>
        </p:txBody>
      </p:sp>
    </p:spTree>
    <p:extLst>
      <p:ext uri="{BB962C8B-B14F-4D97-AF65-F5344CB8AC3E}">
        <p14:creationId xmlns="" xmlns:p14="http://schemas.microsoft.com/office/powerpoint/2010/main" val="3252252290"/>
      </p:ext>
    </p:extLst>
  </p:cSld>
  <p:clrMapOvr>
    <a:masterClrMapping/>
  </p:clrMapOvr>
  <mc:AlternateContent xmlns:mc="http://schemas.openxmlformats.org/markup-compatibility/2006">
    <mc:Choice xmlns=""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107504" y="116632"/>
            <a:ext cx="8856984" cy="6186309"/>
          </a:xfrm>
          <a:prstGeom prst="rect">
            <a:avLst/>
          </a:prstGeom>
          <a:noFill/>
        </p:spPr>
        <p:txBody>
          <a:bodyPr wrap="square" rtlCol="0">
            <a:spAutoFit/>
          </a:bodyPr>
          <a:lstStyle/>
          <a:p>
            <a:pPr marL="400050" indent="-400050" algn="just" rtl="1">
              <a:lnSpc>
                <a:spcPct val="150000"/>
              </a:lnSpc>
              <a:buAutoNum type="romanUcPeriod" startAt="2"/>
            </a:pPr>
            <a:r>
              <a:rPr lang="ar-DZ" sz="2400" b="1" dirty="0" smtClean="0">
                <a:solidFill>
                  <a:srgbClr val="7030A0"/>
                </a:solidFill>
                <a:latin typeface="Simplified Arabic" panose="02020603050405020304" pitchFamily="18" charset="-78"/>
                <a:cs typeface="Simplified Arabic" panose="02020603050405020304" pitchFamily="18" charset="-78"/>
              </a:rPr>
              <a:t>العوامل الخارجية: </a:t>
            </a:r>
          </a:p>
          <a:p>
            <a:pPr marL="342900" indent="-342900" algn="just" rtl="1">
              <a:lnSpc>
                <a:spcPct val="150000"/>
              </a:lnSpc>
              <a:buAutoNum type="arabicPeriod"/>
            </a:pPr>
            <a:r>
              <a:rPr lang="ar-DZ" sz="2000" dirty="0" smtClean="0">
                <a:solidFill>
                  <a:srgbClr val="00B050"/>
                </a:solidFill>
                <a:latin typeface="Simplified Arabic" panose="02020603050405020304" pitchFamily="18" charset="-78"/>
                <a:cs typeface="Simplified Arabic" panose="02020603050405020304" pitchFamily="18" charset="-78"/>
              </a:rPr>
              <a:t>عوامل ثقافية: </a:t>
            </a:r>
            <a:r>
              <a:rPr lang="ar-DZ" sz="2000" dirty="0" smtClean="0">
                <a:latin typeface="Simplified Arabic" panose="02020603050405020304" pitchFamily="18" charset="-78"/>
                <a:cs typeface="Simplified Arabic" panose="02020603050405020304" pitchFamily="18" charset="-78"/>
              </a:rPr>
              <a:t>يطور الفرد سلوكياته منذ الولادة من خلال ثقافة المجتمع الذي يعيش فيه حيث تمثل تلك الثقافة القيم والعادات والفنون والمهارات المشتركة بين الأفراد في مجتمع معين والتي يتم انتقالها من جيل إلى آخر. وتعتبر الثقافة عاملا مهما يؤثر على الزبون التعامل في خدمات المصرف، وذلك على حسب ملائمة تلك الخدمات للثقافة التي يؤمن بها الزبون، فنجد مثلا أن الكثير من الأفراد يفضلون التعامل مع البنوك التي تنتمي إلى جنسية الدولة التي ينتمون إليها. </a:t>
            </a:r>
          </a:p>
          <a:p>
            <a:pPr marL="342900" indent="-342900" algn="just" rtl="1">
              <a:lnSpc>
                <a:spcPct val="150000"/>
              </a:lnSpc>
              <a:buAutoNum type="arabicPeriod"/>
            </a:pPr>
            <a:r>
              <a:rPr lang="ar-DZ" sz="2000" dirty="0" smtClean="0">
                <a:solidFill>
                  <a:srgbClr val="00B050"/>
                </a:solidFill>
                <a:latin typeface="Simplified Arabic" panose="02020603050405020304" pitchFamily="18" charset="-78"/>
                <a:cs typeface="Simplified Arabic" panose="02020603050405020304" pitchFamily="18" charset="-78"/>
              </a:rPr>
              <a:t>عوامل اجتماعية:</a:t>
            </a:r>
          </a:p>
          <a:p>
            <a:pPr marL="285750" indent="-285750" algn="just" rtl="1">
              <a:lnSpc>
                <a:spcPct val="150000"/>
              </a:lnSpc>
              <a:buFont typeface="Wingdings" panose="05000000000000000000" pitchFamily="2" charset="2"/>
              <a:buChar char="Ø"/>
            </a:pPr>
            <a:r>
              <a:rPr lang="ar-DZ" sz="2000" dirty="0" smtClean="0">
                <a:solidFill>
                  <a:schemeClr val="accent1"/>
                </a:solidFill>
                <a:latin typeface="Simplified Arabic" panose="02020603050405020304" pitchFamily="18" charset="-78"/>
                <a:cs typeface="Simplified Arabic" panose="02020603050405020304" pitchFamily="18" charset="-78"/>
              </a:rPr>
              <a:t>الطبقة الاجتماعية: </a:t>
            </a:r>
            <a:r>
              <a:rPr lang="ar-DZ" sz="2000" dirty="0" smtClean="0">
                <a:latin typeface="Simplified Arabic" panose="02020603050405020304" pitchFamily="18" charset="-78"/>
                <a:cs typeface="Simplified Arabic" panose="02020603050405020304" pitchFamily="18" charset="-78"/>
              </a:rPr>
              <a:t>وهي تشير إلى ترتيب مكانة أو موقع لمجموعة من الأفراد في مجتمع ما بناء على العديد من العوامل أهمها الدخل، المهنة، المستوى التعليمي، وهذا يعني أن أفراد نفس الطبقة يظهرون سلوكا شرائي متقارب ويتأثرون إلى حد كبير بالطبقة الاجتماعية التي ينتمون إليها. </a:t>
            </a:r>
          </a:p>
          <a:p>
            <a:pPr algn="just" rtl="1">
              <a:lnSpc>
                <a:spcPct val="150000"/>
              </a:lnSpc>
            </a:pPr>
            <a:r>
              <a:rPr lang="ar-DZ" sz="2000" dirty="0" smtClean="0">
                <a:latin typeface="Simplified Arabic" panose="02020603050405020304" pitchFamily="18" charset="-78"/>
                <a:cs typeface="Simplified Arabic" panose="02020603050405020304" pitchFamily="18" charset="-78"/>
              </a:rPr>
              <a:t>وهكذا فإن سلوك شراء الخدمات البنكية يتأثر إلى حد كبير بالطبقة الاجتماعية التي ينتمي إليها الزبون البنكي، ويختلف الطلب على الخدمات من طبقة إلى أخرى ورغم ان معظم الطبقات الاجتماعية أصبحت تقوم بشراء الخدمات البنكية إلا أنه يبقى هناك فصل بينها من حيث كثافة استعمالها لتلك الخدمات.  </a:t>
            </a:r>
            <a:endParaRPr lang="fr-FR" sz="2000" dirty="0">
              <a:latin typeface="Simplified Arabic" panose="02020603050405020304" pitchFamily="18" charset="-78"/>
              <a:cs typeface="Simplified Arabic" panose="02020603050405020304" pitchFamily="18" charset="-78"/>
            </a:endParaRPr>
          </a:p>
        </p:txBody>
      </p:sp>
    </p:spTree>
    <p:extLst>
      <p:ext uri="{BB962C8B-B14F-4D97-AF65-F5344CB8AC3E}">
        <p14:creationId xmlns="" xmlns:p14="http://schemas.microsoft.com/office/powerpoint/2010/main" val="3746797692"/>
      </p:ext>
    </p:extLst>
  </p:cSld>
  <p:clrMapOvr>
    <a:masterClrMapping/>
  </p:clrMapOvr>
  <mc:AlternateContent xmlns:mc="http://schemas.openxmlformats.org/markup-compatibility/2006">
    <mc:Choice xmlns=""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07504" y="188640"/>
            <a:ext cx="8856984" cy="5632311"/>
          </a:xfrm>
          <a:prstGeom prst="rect">
            <a:avLst/>
          </a:prstGeom>
          <a:noFill/>
        </p:spPr>
        <p:txBody>
          <a:bodyPr wrap="square" rtlCol="0">
            <a:spAutoFit/>
          </a:bodyPr>
          <a:lstStyle/>
          <a:p>
            <a:pPr marL="342900" indent="-342900" algn="just" rtl="1">
              <a:lnSpc>
                <a:spcPct val="150000"/>
              </a:lnSpc>
              <a:buFont typeface="Wingdings" panose="05000000000000000000" pitchFamily="2" charset="2"/>
              <a:buChar char="Ø"/>
            </a:pPr>
            <a:r>
              <a:rPr lang="ar-DZ" sz="2000" dirty="0" smtClean="0">
                <a:solidFill>
                  <a:schemeClr val="accent1"/>
                </a:solidFill>
                <a:latin typeface="Simplified Arabic" panose="02020603050405020304" pitchFamily="18" charset="-78"/>
                <a:cs typeface="Simplified Arabic" panose="02020603050405020304" pitchFamily="18" charset="-78"/>
              </a:rPr>
              <a:t>الأسرة: </a:t>
            </a:r>
            <a:r>
              <a:rPr lang="ar-DZ" sz="2000" dirty="0" smtClean="0">
                <a:latin typeface="Simplified Arabic" panose="02020603050405020304" pitchFamily="18" charset="-78"/>
                <a:cs typeface="Simplified Arabic" panose="02020603050405020304" pitchFamily="18" charset="-78"/>
              </a:rPr>
              <a:t>إن تأثير الأسرة على تكوين القيم والاتجاهات وأنماط الشراء للأفراد شيء لا يمكن تجاهله، كما تعتبر مصدرا أساسيا للتأثير الاجتماعي على السلوك </a:t>
            </a:r>
            <a:r>
              <a:rPr lang="ar-DZ" sz="2000" dirty="0" err="1" smtClean="0">
                <a:latin typeface="Simplified Arabic" panose="02020603050405020304" pitchFamily="18" charset="-78"/>
                <a:cs typeface="Simplified Arabic" panose="02020603050405020304" pitchFamily="18" charset="-78"/>
              </a:rPr>
              <a:t>الشرائي</a:t>
            </a:r>
            <a:r>
              <a:rPr lang="ar-DZ" sz="2000" dirty="0" smtClean="0">
                <a:latin typeface="Simplified Arabic" panose="02020603050405020304" pitchFamily="18" charset="-78"/>
                <a:cs typeface="Simplified Arabic" panose="02020603050405020304" pitchFamily="18" charset="-78"/>
              </a:rPr>
              <a:t> للأفراد، فهي أول إطار للاتصال المباشر بين الفرد والنظام الخارجي الذي يعيش فيه هذا الفرد، ويختلف الدور التأثيري للأسرة باختلاف هيكل الأدوار المسندة لكل من أفرادها وفي هذا الصدد أشارت نتائج إحدى الدراسات بأن أثر الوالدين في قرار فتح الحساب البنكي بالنسبة للأبناء جاء في الترتيب الثاني بعد القرب من موقع البنك. </a:t>
            </a:r>
          </a:p>
          <a:p>
            <a:pPr algn="just" rtl="1">
              <a:lnSpc>
                <a:spcPct val="150000"/>
              </a:lnSpc>
            </a:pPr>
            <a:r>
              <a:rPr lang="ar-DZ" sz="2000" dirty="0" smtClean="0">
                <a:latin typeface="Simplified Arabic" panose="02020603050405020304" pitchFamily="18" charset="-78"/>
                <a:cs typeface="Simplified Arabic" panose="02020603050405020304" pitchFamily="18" charset="-78"/>
              </a:rPr>
              <a:t>وهنا على مصلحة التسويق بالبنك التعرف على عدد الأسر وتركيباتها لتقدير حجم الطلب على الخدمات البنكية وكيفية تصميمها، كما يساعد تحليل أدوار الأسرة البنك في تخطيط النشاط الإعلاني الموجه إلى العناصر الأكثر تأثيرا في صنع قرار الشراء. </a:t>
            </a:r>
          </a:p>
          <a:p>
            <a:pPr marL="342900" indent="-342900" algn="just" rtl="1">
              <a:lnSpc>
                <a:spcPct val="150000"/>
              </a:lnSpc>
              <a:buFont typeface="Wingdings" panose="05000000000000000000" pitchFamily="2" charset="2"/>
              <a:buChar char="Ø"/>
            </a:pPr>
            <a:r>
              <a:rPr lang="ar-DZ" sz="2000" dirty="0" smtClean="0">
                <a:solidFill>
                  <a:schemeClr val="accent1"/>
                </a:solidFill>
                <a:latin typeface="Simplified Arabic" panose="02020603050405020304" pitchFamily="18" charset="-78"/>
                <a:cs typeface="Simplified Arabic" panose="02020603050405020304" pitchFamily="18" charset="-78"/>
              </a:rPr>
              <a:t>الجماعات المرجعية: </a:t>
            </a:r>
            <a:r>
              <a:rPr lang="ar-DZ" sz="2000" dirty="0" smtClean="0">
                <a:latin typeface="Simplified Arabic" panose="02020603050405020304" pitchFamily="18" charset="-78"/>
                <a:cs typeface="Simplified Arabic" panose="02020603050405020304" pitchFamily="18" charset="-78"/>
              </a:rPr>
              <a:t>من الصعب أن نفصل بين سلوك الجماعة وسلوك الفرد لأن سلوك الجماعة له تأثيره القوي على سلوك الفرد، وما يراه أصدقاءك يؤثر على ما تراه أنت، كما أن وجودك في جماعة معينة قد يكون له أثر فعال على تصرفاتهم الاستهلاكية.</a:t>
            </a:r>
          </a:p>
          <a:p>
            <a:pPr algn="just" rtl="1">
              <a:lnSpc>
                <a:spcPct val="150000"/>
              </a:lnSpc>
            </a:pPr>
            <a:r>
              <a:rPr lang="ar-DZ" sz="2000" dirty="0" smtClean="0">
                <a:latin typeface="Simplified Arabic" panose="02020603050405020304" pitchFamily="18" charset="-78"/>
                <a:cs typeface="Simplified Arabic" panose="02020603050405020304" pitchFamily="18" charset="-78"/>
              </a:rPr>
              <a:t>ويقصد بها تلك الجماعات التي تمتلك تأثيرا مباشرا أو غير مباشر على اتجاهات الأفراد أو سلوكهم.</a:t>
            </a:r>
            <a:endParaRPr lang="fr-FR" sz="2000" dirty="0">
              <a:latin typeface="Simplified Arabic" panose="02020603050405020304" pitchFamily="18" charset="-78"/>
              <a:cs typeface="Simplified Arabic" panose="02020603050405020304" pitchFamily="18" charset="-78"/>
            </a:endParaRPr>
          </a:p>
        </p:txBody>
      </p:sp>
    </p:spTree>
    <p:extLst>
      <p:ext uri="{BB962C8B-B14F-4D97-AF65-F5344CB8AC3E}">
        <p14:creationId xmlns="" xmlns:p14="http://schemas.microsoft.com/office/powerpoint/2010/main" val="847203572"/>
      </p:ext>
    </p:extLst>
  </p:cSld>
  <p:clrMapOvr>
    <a:masterClrMapping/>
  </p:clrMapOvr>
  <mc:AlternateContent xmlns:mc="http://schemas.openxmlformats.org/markup-compatibility/2006">
    <mc:Choice xmlns=""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043608" y="188641"/>
            <a:ext cx="7560840" cy="4401205"/>
          </a:xfrm>
          <a:prstGeom prst="rect">
            <a:avLst/>
          </a:prstGeom>
          <a:noFill/>
        </p:spPr>
        <p:txBody>
          <a:bodyPr wrap="square" rtlCol="0">
            <a:spAutoFit/>
          </a:bodyPr>
          <a:lstStyle/>
          <a:p>
            <a:pPr algn="r" rtl="1"/>
            <a:r>
              <a:rPr lang="ar-DZ" sz="2800" dirty="0" smtClean="0">
                <a:solidFill>
                  <a:srgbClr val="7030A0"/>
                </a:solidFill>
                <a:latin typeface="Simplified Arabic" panose="02020603050405020304" pitchFamily="18" charset="-78"/>
                <a:cs typeface="Simplified Arabic" panose="02020603050405020304" pitchFamily="18" charset="-78"/>
              </a:rPr>
              <a:t>خصائصه وأنواعه:</a:t>
            </a:r>
            <a:endParaRPr lang="fr-FR" sz="2800" dirty="0" smtClean="0">
              <a:solidFill>
                <a:srgbClr val="7030A0"/>
              </a:solidFill>
              <a:latin typeface="Simplified Arabic" panose="02020603050405020304" pitchFamily="18" charset="-78"/>
              <a:cs typeface="Simplified Arabic" panose="02020603050405020304" pitchFamily="18" charset="-78"/>
            </a:endParaRPr>
          </a:p>
          <a:p>
            <a:pPr algn="r" rtl="1"/>
            <a:endParaRPr lang="fr-FR" sz="3600" dirty="0"/>
          </a:p>
          <a:p>
            <a:pPr algn="r" rtl="1"/>
            <a:endParaRPr lang="fr-FR" sz="3600" dirty="0" smtClean="0"/>
          </a:p>
          <a:p>
            <a:pPr algn="r" rtl="1"/>
            <a:endParaRPr lang="fr-FR" sz="3600" dirty="0"/>
          </a:p>
          <a:p>
            <a:pPr algn="r" rtl="1"/>
            <a:endParaRPr lang="fr-FR" sz="3600" dirty="0" smtClean="0"/>
          </a:p>
          <a:p>
            <a:pPr algn="r" rtl="1"/>
            <a:endParaRPr lang="fr-FR" sz="3600" dirty="0"/>
          </a:p>
          <a:p>
            <a:pPr algn="r" rtl="1"/>
            <a:endParaRPr lang="ar-DZ" sz="3600" dirty="0" smtClean="0"/>
          </a:p>
          <a:p>
            <a:pPr algn="r" rtl="1"/>
            <a:endParaRPr lang="fr-FR" sz="3600" dirty="0"/>
          </a:p>
        </p:txBody>
      </p:sp>
      <p:graphicFrame>
        <p:nvGraphicFramePr>
          <p:cNvPr id="3" name="Tableau 2"/>
          <p:cNvGraphicFramePr>
            <a:graphicFrameLocks noGrp="1"/>
          </p:cNvGraphicFramePr>
          <p:nvPr>
            <p:extLst>
              <p:ext uri="{D42A27DB-BD31-4B8C-83A1-F6EECF244321}">
                <p14:modId xmlns="" xmlns:p14="http://schemas.microsoft.com/office/powerpoint/2010/main" val="2880007977"/>
              </p:ext>
            </p:extLst>
          </p:nvPr>
        </p:nvGraphicFramePr>
        <p:xfrm>
          <a:off x="827584" y="1196752"/>
          <a:ext cx="7776864" cy="4392488"/>
        </p:xfrm>
        <a:graphic>
          <a:graphicData uri="http://schemas.openxmlformats.org/drawingml/2006/table">
            <a:tbl>
              <a:tblPr firstRow="1" bandRow="1">
                <a:tableStyleId>{5C22544A-7EE6-4342-B048-85BDC9FD1C3A}</a:tableStyleId>
              </a:tblPr>
              <a:tblGrid>
                <a:gridCol w="3888432"/>
                <a:gridCol w="3888432"/>
              </a:tblGrid>
              <a:tr h="844709">
                <a:tc>
                  <a:txBody>
                    <a:bodyPr/>
                    <a:lstStyle/>
                    <a:p>
                      <a:pPr algn="ctr" rtl="1"/>
                      <a:r>
                        <a:rPr lang="ar-DZ" sz="2400" dirty="0" smtClean="0">
                          <a:latin typeface="Simplified Arabic" panose="02020603050405020304" pitchFamily="18" charset="-78"/>
                          <a:cs typeface="Simplified Arabic" panose="02020603050405020304" pitchFamily="18" charset="-78"/>
                        </a:rPr>
                        <a:t>المنظمات</a:t>
                      </a:r>
                      <a:endParaRPr lang="fr-FR" sz="2400" dirty="0">
                        <a:latin typeface="Simplified Arabic" panose="02020603050405020304" pitchFamily="18" charset="-78"/>
                        <a:cs typeface="Simplified Arabic" panose="02020603050405020304" pitchFamily="18" charset="-78"/>
                      </a:endParaRPr>
                    </a:p>
                  </a:txBody>
                  <a:tcPr/>
                </a:tc>
                <a:tc>
                  <a:txBody>
                    <a:bodyPr/>
                    <a:lstStyle/>
                    <a:p>
                      <a:pPr algn="ctr" rtl="1"/>
                      <a:r>
                        <a:rPr lang="ar-DZ" sz="2400" dirty="0" smtClean="0">
                          <a:latin typeface="Simplified Arabic" panose="02020603050405020304" pitchFamily="18" charset="-78"/>
                          <a:cs typeface="Simplified Arabic" panose="02020603050405020304" pitchFamily="18" charset="-78"/>
                        </a:rPr>
                        <a:t>الأفراد </a:t>
                      </a:r>
                      <a:endParaRPr lang="fr-FR" sz="2400" dirty="0">
                        <a:latin typeface="Simplified Arabic" panose="02020603050405020304" pitchFamily="18" charset="-78"/>
                        <a:cs typeface="Simplified Arabic" panose="02020603050405020304" pitchFamily="18" charset="-78"/>
                      </a:endParaRPr>
                    </a:p>
                  </a:txBody>
                  <a:tcPr/>
                </a:tc>
              </a:tr>
              <a:tr h="3547779">
                <a:tc>
                  <a:txBody>
                    <a:bodyPr/>
                    <a:lstStyle/>
                    <a:p>
                      <a:pPr marL="285750" indent="-285750" algn="r" rtl="1">
                        <a:buFontTx/>
                        <a:buChar char="-"/>
                      </a:pPr>
                      <a:r>
                        <a:rPr lang="ar-DZ" sz="2800" dirty="0" smtClean="0">
                          <a:latin typeface="Simplified Arabic" panose="02020603050405020304" pitchFamily="18" charset="-78"/>
                          <a:cs typeface="Simplified Arabic" panose="02020603050405020304" pitchFamily="18" charset="-78"/>
                        </a:rPr>
                        <a:t>العدد قليل ومركز نسبيا </a:t>
                      </a:r>
                    </a:p>
                    <a:p>
                      <a:pPr marL="285750" indent="-285750" algn="r" rtl="1">
                        <a:buFontTx/>
                        <a:buChar char="-"/>
                      </a:pPr>
                      <a:r>
                        <a:rPr lang="ar-DZ" sz="2800" dirty="0" smtClean="0">
                          <a:latin typeface="Simplified Arabic" panose="02020603050405020304" pitchFamily="18" charset="-78"/>
                          <a:cs typeface="Simplified Arabic" panose="02020603050405020304" pitchFamily="18" charset="-78"/>
                        </a:rPr>
                        <a:t>التقسيم حسب النشاط</a:t>
                      </a:r>
                    </a:p>
                    <a:p>
                      <a:pPr marL="0" indent="0" algn="r" rtl="1">
                        <a:buFontTx/>
                        <a:buNone/>
                      </a:pPr>
                      <a:endParaRPr lang="fr-FR" sz="2800" dirty="0" smtClean="0">
                        <a:latin typeface="Simplified Arabic" panose="02020603050405020304" pitchFamily="18" charset="-78"/>
                        <a:cs typeface="Simplified Arabic" panose="02020603050405020304" pitchFamily="18" charset="-78"/>
                      </a:endParaRPr>
                    </a:p>
                    <a:p>
                      <a:pPr marL="0" indent="0" algn="r" rtl="1">
                        <a:buFontTx/>
                        <a:buNone/>
                      </a:pPr>
                      <a:endParaRPr lang="ar-DZ" sz="2800" dirty="0" smtClean="0">
                        <a:latin typeface="Simplified Arabic" panose="02020603050405020304" pitchFamily="18" charset="-78"/>
                        <a:cs typeface="Simplified Arabic" panose="02020603050405020304" pitchFamily="18" charset="-78"/>
                      </a:endParaRPr>
                    </a:p>
                    <a:p>
                      <a:pPr marL="285750" indent="-285750" algn="r" rtl="1">
                        <a:buFontTx/>
                        <a:buChar char="-"/>
                      </a:pPr>
                      <a:r>
                        <a:rPr lang="ar-DZ" sz="2800" dirty="0" smtClean="0">
                          <a:latin typeface="Simplified Arabic" panose="02020603050405020304" pitchFamily="18" charset="-78"/>
                          <a:cs typeface="Simplified Arabic" panose="02020603050405020304" pitchFamily="18" charset="-78"/>
                        </a:rPr>
                        <a:t>حجم الودائع ضخم نسبيا</a:t>
                      </a:r>
                    </a:p>
                    <a:p>
                      <a:pPr marL="285750" indent="-285750" algn="r" rtl="1">
                        <a:buFontTx/>
                        <a:buChar char="-"/>
                      </a:pPr>
                      <a:r>
                        <a:rPr lang="ar-DZ" sz="2800" dirty="0" smtClean="0">
                          <a:latin typeface="Simplified Arabic" panose="02020603050405020304" pitchFamily="18" charset="-78"/>
                          <a:cs typeface="Simplified Arabic" panose="02020603050405020304" pitchFamily="18" charset="-78"/>
                        </a:rPr>
                        <a:t>تفكير رشيد عادة</a:t>
                      </a:r>
                      <a:endParaRPr lang="fr-FR" sz="2800" dirty="0" smtClean="0">
                        <a:latin typeface="Simplified Arabic" panose="02020603050405020304" pitchFamily="18" charset="-78"/>
                        <a:cs typeface="Simplified Arabic" panose="02020603050405020304" pitchFamily="18" charset="-78"/>
                      </a:endParaRPr>
                    </a:p>
                    <a:p>
                      <a:pPr marL="0" indent="0" algn="r" rtl="1">
                        <a:buFontTx/>
                        <a:buNone/>
                      </a:pPr>
                      <a:endParaRPr lang="ar-DZ" sz="2800" dirty="0" smtClean="0">
                        <a:latin typeface="Simplified Arabic" panose="02020603050405020304" pitchFamily="18" charset="-78"/>
                        <a:cs typeface="Simplified Arabic" panose="02020603050405020304" pitchFamily="18" charset="-78"/>
                      </a:endParaRPr>
                    </a:p>
                    <a:p>
                      <a:pPr marL="285750" indent="-285750" algn="r" rtl="1">
                        <a:buFontTx/>
                        <a:buChar char="-"/>
                      </a:pPr>
                      <a:r>
                        <a:rPr lang="ar-DZ" sz="2800" dirty="0" smtClean="0">
                          <a:latin typeface="Simplified Arabic" panose="02020603050405020304" pitchFamily="18" charset="-78"/>
                          <a:cs typeface="Simplified Arabic" panose="02020603050405020304" pitchFamily="18" charset="-78"/>
                        </a:rPr>
                        <a:t>يشترك في القرار عدة أفراد</a:t>
                      </a:r>
                      <a:endParaRPr lang="fr-FR" sz="2800" dirty="0">
                        <a:latin typeface="Simplified Arabic" panose="02020603050405020304" pitchFamily="18" charset="-78"/>
                        <a:cs typeface="Simplified Arabic" panose="02020603050405020304" pitchFamily="18" charset="-78"/>
                      </a:endParaRPr>
                    </a:p>
                  </a:txBody>
                  <a:tcPr/>
                </a:tc>
                <a:tc>
                  <a:txBody>
                    <a:bodyPr/>
                    <a:lstStyle/>
                    <a:p>
                      <a:pPr marL="285750" indent="-285750" algn="r" rtl="1">
                        <a:buFontTx/>
                        <a:buChar char="-"/>
                      </a:pPr>
                      <a:r>
                        <a:rPr lang="ar-DZ" sz="2800" dirty="0" smtClean="0">
                          <a:latin typeface="Simplified Arabic" panose="02020603050405020304" pitchFamily="18" charset="-78"/>
                          <a:cs typeface="Simplified Arabic" panose="02020603050405020304" pitchFamily="18" charset="-78"/>
                        </a:rPr>
                        <a:t>العدد كبير ومنتشر</a:t>
                      </a:r>
                    </a:p>
                    <a:p>
                      <a:pPr marL="285750" indent="-285750" algn="r" rtl="1">
                        <a:buFontTx/>
                        <a:buChar char="-"/>
                      </a:pPr>
                      <a:r>
                        <a:rPr lang="ar-DZ" sz="2800" dirty="0" smtClean="0">
                          <a:latin typeface="Simplified Arabic" panose="02020603050405020304" pitchFamily="18" charset="-78"/>
                          <a:cs typeface="Simplified Arabic" panose="02020603050405020304" pitchFamily="18" charset="-78"/>
                        </a:rPr>
                        <a:t>التقسيم حسب العوامل </a:t>
                      </a:r>
                      <a:r>
                        <a:rPr lang="ar-DZ" sz="2800" dirty="0" err="1" smtClean="0">
                          <a:latin typeface="Simplified Arabic" panose="02020603050405020304" pitchFamily="18" charset="-78"/>
                          <a:cs typeface="Simplified Arabic" panose="02020603050405020304" pitchFamily="18" charset="-78"/>
                        </a:rPr>
                        <a:t>الدمغرافية</a:t>
                      </a:r>
                      <a:r>
                        <a:rPr lang="ar-DZ" sz="2800" dirty="0" smtClean="0">
                          <a:latin typeface="Simplified Arabic" panose="02020603050405020304" pitchFamily="18" charset="-78"/>
                          <a:cs typeface="Simplified Arabic" panose="02020603050405020304" pitchFamily="18" charset="-78"/>
                        </a:rPr>
                        <a:t> (الدخل، المهنة، السن،.... )</a:t>
                      </a:r>
                    </a:p>
                    <a:p>
                      <a:pPr marL="285750" indent="-285750" algn="r" rtl="1">
                        <a:buFontTx/>
                        <a:buChar char="-"/>
                      </a:pPr>
                      <a:r>
                        <a:rPr lang="ar-DZ" sz="2800" dirty="0" smtClean="0">
                          <a:latin typeface="Simplified Arabic" panose="02020603050405020304" pitchFamily="18" charset="-78"/>
                          <a:cs typeface="Simplified Arabic" panose="02020603050405020304" pitchFamily="18" charset="-78"/>
                        </a:rPr>
                        <a:t>حجم الودائع صغير</a:t>
                      </a:r>
                      <a:r>
                        <a:rPr lang="ar-DZ" sz="2800" baseline="0" dirty="0" smtClean="0">
                          <a:latin typeface="Simplified Arabic" panose="02020603050405020304" pitchFamily="18" charset="-78"/>
                          <a:cs typeface="Simplified Arabic" panose="02020603050405020304" pitchFamily="18" charset="-78"/>
                        </a:rPr>
                        <a:t> نسبيا</a:t>
                      </a:r>
                    </a:p>
                    <a:p>
                      <a:pPr marL="285750" indent="-285750" algn="r" rtl="1">
                        <a:buFontTx/>
                        <a:buChar char="-"/>
                      </a:pPr>
                      <a:r>
                        <a:rPr lang="ar-DZ" sz="2800" baseline="0" dirty="0" smtClean="0">
                          <a:latin typeface="Simplified Arabic" panose="02020603050405020304" pitchFamily="18" charset="-78"/>
                          <a:cs typeface="Simplified Arabic" panose="02020603050405020304" pitchFamily="18" charset="-78"/>
                        </a:rPr>
                        <a:t>تفكير يتأثر بالناحية العاطفية</a:t>
                      </a:r>
                    </a:p>
                    <a:p>
                      <a:pPr marL="285750" indent="-285750" algn="r" rtl="1">
                        <a:buFontTx/>
                        <a:buChar char="-"/>
                      </a:pPr>
                      <a:r>
                        <a:rPr lang="ar-DZ" sz="2800" baseline="0" dirty="0" smtClean="0">
                          <a:latin typeface="Simplified Arabic" panose="02020603050405020304" pitchFamily="18" charset="-78"/>
                          <a:cs typeface="Simplified Arabic" panose="02020603050405020304" pitchFamily="18" charset="-78"/>
                        </a:rPr>
                        <a:t>القرار يكون فردي عادة</a:t>
                      </a:r>
                      <a:endParaRPr lang="fr-FR" sz="2800" dirty="0">
                        <a:latin typeface="Simplified Arabic" panose="02020603050405020304" pitchFamily="18" charset="-78"/>
                        <a:cs typeface="Simplified Arabic" panose="02020603050405020304" pitchFamily="18" charset="-78"/>
                      </a:endParaRPr>
                    </a:p>
                  </a:txBody>
                  <a:tcPr/>
                </a:tc>
              </a:tr>
            </a:tbl>
          </a:graphicData>
        </a:graphic>
      </p:graphicFrame>
    </p:spTree>
    <p:extLst>
      <p:ext uri="{BB962C8B-B14F-4D97-AF65-F5344CB8AC3E}">
        <p14:creationId xmlns="" xmlns:p14="http://schemas.microsoft.com/office/powerpoint/2010/main" val="2726233036"/>
      </p:ext>
    </p:extLst>
  </p:cSld>
  <p:clrMapOvr>
    <a:masterClrMapping/>
  </p:clrMapOvr>
  <mc:AlternateContent xmlns:mc="http://schemas.openxmlformats.org/markup-compatibility/2006">
    <mc:Choice xmlns=""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467544" y="1772816"/>
            <a:ext cx="8352928" cy="6647974"/>
          </a:xfrm>
          <a:prstGeom prst="rect">
            <a:avLst/>
          </a:prstGeom>
          <a:noFill/>
        </p:spPr>
        <p:txBody>
          <a:bodyPr wrap="square" rtlCol="0">
            <a:spAutoFit/>
          </a:bodyPr>
          <a:lstStyle/>
          <a:p>
            <a:pPr marL="514350" indent="-514350" algn="just" rtl="1">
              <a:buFont typeface="Wingdings" panose="05000000000000000000" pitchFamily="2" charset="2"/>
              <a:buChar char="q"/>
            </a:pPr>
            <a:r>
              <a:rPr lang="ar-DZ" sz="2400" b="1" dirty="0" smtClean="0">
                <a:solidFill>
                  <a:srgbClr val="7030A0"/>
                </a:solidFill>
                <a:latin typeface="Simplified Arabic" panose="02020603050405020304" pitchFamily="18" charset="-78"/>
                <a:cs typeface="Simplified Arabic" panose="02020603050405020304" pitchFamily="18" charset="-78"/>
              </a:rPr>
              <a:t>مفهوم سلوك المستهلك المصرفي:</a:t>
            </a:r>
          </a:p>
          <a:p>
            <a:pPr marL="342900" indent="-342900" algn="just" rtl="1">
              <a:lnSpc>
                <a:spcPct val="150000"/>
              </a:lnSpc>
              <a:buFont typeface="Arial" charset="0"/>
              <a:buChar char="•"/>
            </a:pPr>
            <a:r>
              <a:rPr lang="ar-DZ" sz="2000" b="1" dirty="0" smtClean="0">
                <a:solidFill>
                  <a:srgbClr val="00B050"/>
                </a:solidFill>
                <a:latin typeface="Simplified Arabic" panose="02020603050405020304" pitchFamily="18" charset="-78"/>
                <a:cs typeface="Simplified Arabic" panose="02020603050405020304" pitchFamily="18" charset="-78"/>
              </a:rPr>
              <a:t>سلوك المستهلك: </a:t>
            </a:r>
            <a:r>
              <a:rPr lang="ar-DZ" sz="2000" dirty="0" smtClean="0">
                <a:latin typeface="Simplified Arabic" panose="02020603050405020304" pitchFamily="18" charset="-78"/>
                <a:cs typeface="Simplified Arabic" panose="02020603050405020304" pitchFamily="18" charset="-78"/>
              </a:rPr>
              <a:t>هو النمط الذي يتبعه المستهلك في سلوكه للبحث أو الشراء أو استخدام او التقييم للمنتج والأفكار الذي يتوقع منها أن تشبع حاجاته ورغباته.</a:t>
            </a:r>
          </a:p>
          <a:p>
            <a:pPr marL="342900" indent="-342900" algn="just" rtl="1">
              <a:lnSpc>
                <a:spcPct val="150000"/>
              </a:lnSpc>
              <a:buFont typeface="Arial" charset="0"/>
              <a:buChar char="•"/>
            </a:pPr>
            <a:r>
              <a:rPr lang="ar-DZ" sz="2000" b="1" dirty="0" smtClean="0">
                <a:solidFill>
                  <a:srgbClr val="00B050"/>
                </a:solidFill>
                <a:latin typeface="Simplified Arabic" panose="02020603050405020304" pitchFamily="18" charset="-78"/>
                <a:cs typeface="Simplified Arabic" panose="02020603050405020304" pitchFamily="18" charset="-78"/>
              </a:rPr>
              <a:t>سلوك المستهلك المصرفي: </a:t>
            </a:r>
            <a:r>
              <a:rPr lang="ar-DZ" sz="2000" dirty="0" smtClean="0">
                <a:latin typeface="Simplified Arabic" panose="02020603050405020304" pitchFamily="18" charset="-78"/>
                <a:cs typeface="Simplified Arabic" panose="02020603050405020304" pitchFamily="18" charset="-78"/>
              </a:rPr>
              <a:t>مجموعة التصرفات التي يبديها الزبون لخدمة أو لمجموعة من الخدمات البنكية والتي يسعى من خلالها إلى إشباع حاجاته ورغباته المالية.</a:t>
            </a:r>
            <a:r>
              <a:rPr lang="ar-DZ" sz="2000" dirty="0" smtClean="0">
                <a:solidFill>
                  <a:srgbClr val="00B050"/>
                </a:solidFill>
                <a:latin typeface="Simplified Arabic" panose="02020603050405020304" pitchFamily="18" charset="-78"/>
                <a:cs typeface="Simplified Arabic" panose="02020603050405020304" pitchFamily="18" charset="-78"/>
              </a:rPr>
              <a:t> </a:t>
            </a:r>
          </a:p>
          <a:p>
            <a:pPr marL="342900" indent="-342900" algn="just" rtl="1">
              <a:lnSpc>
                <a:spcPct val="150000"/>
              </a:lnSpc>
              <a:buFont typeface="Wingdings" panose="05000000000000000000" pitchFamily="2" charset="2"/>
              <a:buChar char="q"/>
            </a:pPr>
            <a:r>
              <a:rPr lang="ar-DZ" sz="2400" dirty="0">
                <a:solidFill>
                  <a:srgbClr val="7030A0"/>
                </a:solidFill>
                <a:latin typeface="Simplified Arabic" panose="02020603050405020304" pitchFamily="18" charset="-78"/>
                <a:cs typeface="Simplified Arabic" panose="02020603050405020304" pitchFamily="18" charset="-78"/>
              </a:rPr>
              <a:t> </a:t>
            </a:r>
            <a:r>
              <a:rPr lang="ar-DZ" sz="2400" dirty="0" smtClean="0">
                <a:solidFill>
                  <a:srgbClr val="7030A0"/>
                </a:solidFill>
                <a:latin typeface="Simplified Arabic" panose="02020603050405020304" pitchFamily="18" charset="-78"/>
                <a:cs typeface="Simplified Arabic" panose="02020603050405020304" pitchFamily="18" charset="-78"/>
              </a:rPr>
              <a:t> </a:t>
            </a:r>
            <a:r>
              <a:rPr lang="ar-DZ" sz="2400" b="1" dirty="0" smtClean="0">
                <a:solidFill>
                  <a:srgbClr val="7030A0"/>
                </a:solidFill>
                <a:latin typeface="Simplified Arabic" panose="02020603050405020304" pitchFamily="18" charset="-78"/>
                <a:cs typeface="Simplified Arabic" panose="02020603050405020304" pitchFamily="18" charset="-78"/>
              </a:rPr>
              <a:t>تطور سلوك المستهلك المصرفي:  </a:t>
            </a:r>
          </a:p>
          <a:p>
            <a:pPr algn="just" rtl="1">
              <a:lnSpc>
                <a:spcPct val="150000"/>
              </a:lnSpc>
            </a:pPr>
            <a:r>
              <a:rPr lang="ar-DZ" sz="2000" dirty="0" smtClean="0">
                <a:latin typeface="Simplified Arabic" panose="02020603050405020304" pitchFamily="18" charset="-78"/>
                <a:cs typeface="Simplified Arabic" panose="02020603050405020304" pitchFamily="18" charset="-78"/>
              </a:rPr>
              <a:t>لقد تطور حقل سلوك المستهلك اتجاه السلع والخدمات كنظام تسويقي متكامل وذلك نتيجة لأسباب كثيرة وعوامل متعددة من أهمها: </a:t>
            </a:r>
          </a:p>
          <a:p>
            <a:pPr marL="342900" indent="-342900" algn="just" rtl="1">
              <a:lnSpc>
                <a:spcPct val="150000"/>
              </a:lnSpc>
              <a:buFont typeface="Wingdings" panose="05000000000000000000" pitchFamily="2" charset="2"/>
              <a:buChar char="ü"/>
            </a:pPr>
            <a:r>
              <a:rPr lang="ar-DZ" sz="2000" dirty="0" smtClean="0">
                <a:latin typeface="Simplified Arabic" panose="02020603050405020304" pitchFamily="18" charset="-78"/>
                <a:cs typeface="Simplified Arabic" panose="02020603050405020304" pitchFamily="18" charset="-78"/>
              </a:rPr>
              <a:t>قصر دورة حياة الخدمة المصرفية</a:t>
            </a:r>
          </a:p>
          <a:p>
            <a:pPr marL="342900" indent="-342900" algn="just" rtl="1">
              <a:lnSpc>
                <a:spcPct val="150000"/>
              </a:lnSpc>
              <a:buFont typeface="Wingdings" panose="05000000000000000000" pitchFamily="2" charset="2"/>
              <a:buChar char="ü"/>
            </a:pPr>
            <a:r>
              <a:rPr lang="ar-DZ" sz="2000" dirty="0" smtClean="0">
                <a:latin typeface="Simplified Arabic" panose="02020603050405020304" pitchFamily="18" charset="-78"/>
                <a:cs typeface="Simplified Arabic" panose="02020603050405020304" pitchFamily="18" charset="-78"/>
              </a:rPr>
              <a:t>الدور الفعال لجمعيات حماية المستهلك</a:t>
            </a:r>
          </a:p>
          <a:p>
            <a:pPr algn="r" rtl="1">
              <a:lnSpc>
                <a:spcPct val="150000"/>
              </a:lnSpc>
            </a:pPr>
            <a:endParaRPr lang="ar-DZ" sz="2000" b="1" dirty="0" smtClean="0">
              <a:latin typeface="Simplified Arabic" panose="02020603050405020304" pitchFamily="18" charset="-78"/>
              <a:cs typeface="Simplified Arabic" panose="02020603050405020304" pitchFamily="18" charset="-78"/>
            </a:endParaRPr>
          </a:p>
          <a:p>
            <a:pPr algn="r" rtl="1">
              <a:lnSpc>
                <a:spcPct val="150000"/>
              </a:lnSpc>
            </a:pPr>
            <a:endParaRPr lang="ar-DZ" sz="2400" dirty="0" smtClean="0">
              <a:latin typeface="Simplified Arabic" panose="02020603050405020304" pitchFamily="18" charset="-78"/>
              <a:cs typeface="Simplified Arabic" panose="02020603050405020304" pitchFamily="18" charset="-78"/>
            </a:endParaRPr>
          </a:p>
          <a:p>
            <a:pPr algn="r" rtl="1">
              <a:lnSpc>
                <a:spcPct val="150000"/>
              </a:lnSpc>
            </a:pPr>
            <a:endParaRPr lang="ar-DZ" sz="2400" dirty="0" smtClean="0">
              <a:latin typeface="Simplified Arabic" panose="02020603050405020304" pitchFamily="18" charset="-78"/>
              <a:cs typeface="Simplified Arabic" panose="02020603050405020304" pitchFamily="18" charset="-78"/>
            </a:endParaRPr>
          </a:p>
          <a:p>
            <a:pPr algn="r" rtl="1"/>
            <a:endParaRPr lang="fr-FR" sz="2400" dirty="0">
              <a:latin typeface="Simplified Arabic" panose="02020603050405020304" pitchFamily="18" charset="-78"/>
              <a:cs typeface="Simplified Arabic" panose="02020603050405020304" pitchFamily="18" charset="-78"/>
            </a:endParaRPr>
          </a:p>
        </p:txBody>
      </p:sp>
    </p:spTree>
    <p:extLst>
      <p:ext uri="{BB962C8B-B14F-4D97-AF65-F5344CB8AC3E}">
        <p14:creationId xmlns="" xmlns:p14="http://schemas.microsoft.com/office/powerpoint/2010/main" val="2540256672"/>
      </p:ext>
    </p:extLst>
  </p:cSld>
  <p:clrMapOvr>
    <a:masterClrMapping/>
  </p:clrMapOvr>
  <mc:AlternateContent xmlns:mc="http://schemas.openxmlformats.org/markup-compatibility/2006">
    <mc:Choice xmlns=""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07504" y="188640"/>
            <a:ext cx="8784976" cy="6186309"/>
          </a:xfrm>
          <a:prstGeom prst="rect">
            <a:avLst/>
          </a:prstGeom>
          <a:noFill/>
        </p:spPr>
        <p:txBody>
          <a:bodyPr wrap="square" rtlCol="0">
            <a:spAutoFit/>
          </a:bodyPr>
          <a:lstStyle/>
          <a:p>
            <a:pPr marL="342900" indent="-342900" algn="just" rtl="1">
              <a:lnSpc>
                <a:spcPct val="150000"/>
              </a:lnSpc>
              <a:buFont typeface="Wingdings" panose="05000000000000000000" pitchFamily="2" charset="2"/>
              <a:buChar char="ü"/>
            </a:pPr>
            <a:r>
              <a:rPr lang="ar-DZ" sz="2000" dirty="0" smtClean="0">
                <a:latin typeface="Simplified Arabic" panose="02020603050405020304" pitchFamily="18" charset="-78"/>
                <a:cs typeface="Simplified Arabic" panose="02020603050405020304" pitchFamily="18" charset="-78"/>
              </a:rPr>
              <a:t>الاهتمام المتزايد للحكومات بالعملاء</a:t>
            </a:r>
          </a:p>
          <a:p>
            <a:pPr marL="342900" indent="-342900" algn="just" rtl="1">
              <a:lnSpc>
                <a:spcPct val="150000"/>
              </a:lnSpc>
              <a:buFont typeface="Wingdings" panose="05000000000000000000" pitchFamily="2" charset="2"/>
              <a:buChar char="ü"/>
            </a:pPr>
            <a:r>
              <a:rPr lang="ar-DZ" sz="2000" dirty="0" smtClean="0">
                <a:latin typeface="Simplified Arabic" panose="02020603050405020304" pitchFamily="18" charset="-78"/>
                <a:cs typeface="Simplified Arabic" panose="02020603050405020304" pitchFamily="18" charset="-78"/>
              </a:rPr>
              <a:t>الاهتمام المتزايد في قطاع الخدمات المصرفية</a:t>
            </a:r>
          </a:p>
          <a:p>
            <a:pPr marL="342900" indent="-342900" algn="just" rtl="1">
              <a:lnSpc>
                <a:spcPct val="150000"/>
              </a:lnSpc>
              <a:buFont typeface="Wingdings" panose="05000000000000000000" pitchFamily="2" charset="2"/>
              <a:buChar char="ü"/>
            </a:pPr>
            <a:r>
              <a:rPr lang="ar-DZ" sz="2000" dirty="0" smtClean="0">
                <a:latin typeface="Simplified Arabic" panose="02020603050405020304" pitchFamily="18" charset="-78"/>
                <a:cs typeface="Simplified Arabic" panose="02020603050405020304" pitchFamily="18" charset="-78"/>
              </a:rPr>
              <a:t>اهتمام المصارف الغير ربحية في بحوث سلوك العميل</a:t>
            </a:r>
          </a:p>
          <a:p>
            <a:pPr marL="342900" indent="-342900" algn="just" rtl="1">
              <a:lnSpc>
                <a:spcPct val="150000"/>
              </a:lnSpc>
              <a:buFont typeface="Wingdings" panose="05000000000000000000" pitchFamily="2" charset="2"/>
              <a:buChar char="q"/>
            </a:pPr>
            <a:r>
              <a:rPr lang="ar-DZ" sz="2400" dirty="0" smtClean="0">
                <a:solidFill>
                  <a:srgbClr val="7030A0"/>
                </a:solidFill>
                <a:latin typeface="Simplified Arabic" panose="02020603050405020304" pitchFamily="18" charset="-78"/>
                <a:cs typeface="Simplified Arabic" panose="02020603050405020304" pitchFamily="18" charset="-78"/>
              </a:rPr>
              <a:t>خصائصه ومميزاته:</a:t>
            </a:r>
            <a:r>
              <a:rPr lang="ar-DZ" sz="2000" dirty="0" smtClean="0">
                <a:solidFill>
                  <a:srgbClr val="7030A0"/>
                </a:solidFill>
                <a:latin typeface="Simplified Arabic" panose="02020603050405020304" pitchFamily="18" charset="-78"/>
                <a:cs typeface="Simplified Arabic" panose="02020603050405020304" pitchFamily="18" charset="-78"/>
              </a:rPr>
              <a:t> </a:t>
            </a:r>
          </a:p>
          <a:p>
            <a:pPr algn="just" rtl="1">
              <a:lnSpc>
                <a:spcPct val="150000"/>
              </a:lnSpc>
            </a:pPr>
            <a:r>
              <a:rPr lang="ar-DZ" sz="2000" dirty="0" smtClean="0">
                <a:solidFill>
                  <a:srgbClr val="7030A0"/>
                </a:solidFill>
                <a:latin typeface="Simplified Arabic" panose="02020603050405020304" pitchFamily="18" charset="-78"/>
                <a:cs typeface="Simplified Arabic" panose="02020603050405020304" pitchFamily="18" charset="-78"/>
              </a:rPr>
              <a:t>- </a:t>
            </a:r>
            <a:r>
              <a:rPr lang="ar-DZ" sz="2000" dirty="0" smtClean="0">
                <a:latin typeface="Simplified Arabic" panose="02020603050405020304" pitchFamily="18" charset="-78"/>
                <a:cs typeface="Simplified Arabic" panose="02020603050405020304" pitchFamily="18" charset="-78"/>
              </a:rPr>
              <a:t>السلوك الإنساني هو محصلة عدوة دوافع وأسباب قد تكون ظاهرة أو غير ظاهرة</a:t>
            </a:r>
          </a:p>
          <a:p>
            <a:pPr marL="342900" indent="-342900" algn="just" rtl="1">
              <a:lnSpc>
                <a:spcPct val="150000"/>
              </a:lnSpc>
              <a:buFontTx/>
              <a:buChar char="-"/>
            </a:pPr>
            <a:r>
              <a:rPr lang="ar-DZ" sz="2000" dirty="0" smtClean="0">
                <a:latin typeface="Simplified Arabic" panose="02020603050405020304" pitchFamily="18" charset="-78"/>
                <a:cs typeface="Simplified Arabic" panose="02020603050405020304" pitchFamily="18" charset="-78"/>
              </a:rPr>
              <a:t>هو سلوك هادف</a:t>
            </a:r>
          </a:p>
          <a:p>
            <a:pPr marL="342900" indent="-342900" algn="just" rtl="1">
              <a:lnSpc>
                <a:spcPct val="150000"/>
              </a:lnSpc>
              <a:buFontTx/>
              <a:buChar char="-"/>
            </a:pPr>
            <a:r>
              <a:rPr lang="ar-DZ" sz="2000" dirty="0" smtClean="0">
                <a:latin typeface="Simplified Arabic" panose="02020603050405020304" pitchFamily="18" charset="-78"/>
                <a:cs typeface="Simplified Arabic" panose="02020603050405020304" pitchFamily="18" charset="-78"/>
              </a:rPr>
              <a:t>صعوبة التنبؤ بسلوك الإنسان وتصرفاته أغلب الأحيان </a:t>
            </a:r>
          </a:p>
          <a:p>
            <a:pPr marL="342900" indent="-342900" algn="just" rtl="1">
              <a:lnSpc>
                <a:spcPct val="150000"/>
              </a:lnSpc>
              <a:buFontTx/>
              <a:buChar char="-"/>
            </a:pPr>
            <a:r>
              <a:rPr lang="ar-DZ" sz="2000" dirty="0" smtClean="0">
                <a:latin typeface="Simplified Arabic" panose="02020603050405020304" pitchFamily="18" charset="-78"/>
                <a:cs typeface="Simplified Arabic" panose="02020603050405020304" pitchFamily="18" charset="-78"/>
              </a:rPr>
              <a:t>سلوك متنوع يظهر بصورة معينة</a:t>
            </a:r>
          </a:p>
          <a:p>
            <a:pPr marL="342900" indent="-342900" algn="just" rtl="1">
              <a:lnSpc>
                <a:spcPct val="150000"/>
              </a:lnSpc>
              <a:buFontTx/>
              <a:buChar char="-"/>
            </a:pPr>
            <a:r>
              <a:rPr lang="ar-DZ" sz="2000" dirty="0" smtClean="0">
                <a:latin typeface="Simplified Arabic" panose="02020603050405020304" pitchFamily="18" charset="-78"/>
                <a:cs typeface="Simplified Arabic" panose="02020603050405020304" pitchFamily="18" charset="-78"/>
              </a:rPr>
              <a:t>مرن قابل للتعديل وفق الظروف والمواقف </a:t>
            </a:r>
          </a:p>
          <a:p>
            <a:pPr marL="342900" indent="-342900" algn="just" rtl="1">
              <a:lnSpc>
                <a:spcPct val="150000"/>
              </a:lnSpc>
              <a:buFontTx/>
              <a:buChar char="-"/>
            </a:pPr>
            <a:r>
              <a:rPr lang="ar-DZ" sz="2000" dirty="0" smtClean="0">
                <a:latin typeface="Simplified Arabic" panose="02020603050405020304" pitchFamily="18" charset="-78"/>
                <a:cs typeface="Simplified Arabic" panose="02020603050405020304" pitchFamily="18" charset="-78"/>
              </a:rPr>
              <a:t>عملية مستمرة ومتصلة فليس هناك فواصل تحدد بداية كل سلوك ولا حتى نهايته، فكل سلوك جزء أو حلقة من حلقات متكاملة مع بعضها البعض. </a:t>
            </a:r>
          </a:p>
          <a:p>
            <a:pPr marL="342900" indent="-342900" algn="just" rtl="1">
              <a:lnSpc>
                <a:spcPct val="150000"/>
              </a:lnSpc>
              <a:buFontTx/>
              <a:buChar char="-"/>
            </a:pPr>
            <a:r>
              <a:rPr lang="ar-DZ" sz="2000" dirty="0" smtClean="0">
                <a:latin typeface="Simplified Arabic" panose="02020603050405020304" pitchFamily="18" charset="-78"/>
                <a:cs typeface="Simplified Arabic" panose="02020603050405020304" pitchFamily="18" charset="-78"/>
              </a:rPr>
              <a:t>كثيرا ما يؤدي اللاشعور دورا هاما في تحديد سلوك الإنسان</a:t>
            </a:r>
          </a:p>
          <a:p>
            <a:pPr algn="r" rtl="1">
              <a:lnSpc>
                <a:spcPct val="150000"/>
              </a:lnSpc>
            </a:pPr>
            <a:endParaRPr lang="fr-FR" sz="2000" dirty="0">
              <a:latin typeface="Simplified Arabic" panose="02020603050405020304" pitchFamily="18" charset="-78"/>
              <a:cs typeface="Simplified Arabic" panose="02020603050405020304" pitchFamily="18" charset="-78"/>
            </a:endParaRPr>
          </a:p>
        </p:txBody>
      </p:sp>
    </p:spTree>
    <p:extLst>
      <p:ext uri="{BB962C8B-B14F-4D97-AF65-F5344CB8AC3E}">
        <p14:creationId xmlns="" xmlns:p14="http://schemas.microsoft.com/office/powerpoint/2010/main" val="2734299729"/>
      </p:ext>
    </p:extLst>
  </p:cSld>
  <p:clrMapOvr>
    <a:masterClrMapping/>
  </p:clrMapOvr>
  <mc:AlternateContent xmlns:mc="http://schemas.openxmlformats.org/markup-compatibility/2006">
    <mc:Choice xmlns=""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156504" y="1556792"/>
            <a:ext cx="8784976" cy="5816977"/>
          </a:xfrm>
          <a:prstGeom prst="rect">
            <a:avLst/>
          </a:prstGeom>
          <a:noFill/>
        </p:spPr>
        <p:txBody>
          <a:bodyPr wrap="square" rtlCol="0">
            <a:spAutoFit/>
          </a:bodyPr>
          <a:lstStyle/>
          <a:p>
            <a:pPr marL="457200" indent="-457200" algn="just" rtl="1">
              <a:lnSpc>
                <a:spcPct val="150000"/>
              </a:lnSpc>
              <a:buAutoNum type="arabic1Minus"/>
            </a:pPr>
            <a:r>
              <a:rPr lang="ar-DZ" sz="2400" dirty="0" smtClean="0">
                <a:solidFill>
                  <a:srgbClr val="00B050"/>
                </a:solidFill>
                <a:latin typeface="Simplified Arabic" panose="02020603050405020304" pitchFamily="18" charset="-78"/>
                <a:cs typeface="Simplified Arabic" panose="02020603050405020304" pitchFamily="18" charset="-78"/>
              </a:rPr>
              <a:t>أهداف دراسة سلوك المستهلك المصرفي : </a:t>
            </a:r>
            <a:endParaRPr lang="ar-DZ" sz="2400" dirty="0" smtClean="0">
              <a:solidFill>
                <a:srgbClr val="00B050"/>
              </a:solidFill>
              <a:latin typeface="Simplified Arabic" panose="02020603050405020304" pitchFamily="18" charset="-78"/>
              <a:cs typeface="Simplified Arabic" panose="02020603050405020304" pitchFamily="18" charset="-78"/>
            </a:endParaRPr>
          </a:p>
          <a:p>
            <a:pPr algn="just" rtl="1">
              <a:lnSpc>
                <a:spcPct val="150000"/>
              </a:lnSpc>
            </a:pPr>
            <a:r>
              <a:rPr lang="ar-DZ" sz="2000" dirty="0" smtClean="0">
                <a:latin typeface="Simplified Arabic" panose="02020603050405020304" pitchFamily="18" charset="-78"/>
                <a:cs typeface="Simplified Arabic" panose="02020603050405020304" pitchFamily="18" charset="-78"/>
              </a:rPr>
              <a:t>إن دراسة وتحليل سلوك المستهلك تتضمن طرح مجموعة من الأسئلة التي يستفاد منها عند الإجابة عنها في تحسين وتطوير الخدمات والعلاقات والاتصالات البنكية، وتتمثل في:</a:t>
            </a:r>
          </a:p>
          <a:p>
            <a:pPr marL="342900" indent="-342900" algn="just" rtl="1">
              <a:lnSpc>
                <a:spcPct val="150000"/>
              </a:lnSpc>
              <a:buFont typeface="Wingdings" panose="05000000000000000000" pitchFamily="2" charset="2"/>
              <a:buChar char="§"/>
            </a:pPr>
            <a:r>
              <a:rPr lang="ar-DZ" sz="2000" dirty="0" smtClean="0">
                <a:solidFill>
                  <a:srgbClr val="00B0F0"/>
                </a:solidFill>
                <a:latin typeface="Simplified Arabic" panose="02020603050405020304" pitchFamily="18" charset="-78"/>
                <a:cs typeface="Simplified Arabic" panose="02020603050405020304" pitchFamily="18" charset="-78"/>
              </a:rPr>
              <a:t>من هو الزبون البنكي؟ </a:t>
            </a:r>
          </a:p>
          <a:p>
            <a:pPr algn="just" rtl="1">
              <a:lnSpc>
                <a:spcPct val="150000"/>
              </a:lnSpc>
            </a:pPr>
            <a:r>
              <a:rPr lang="ar-DZ" sz="2000" dirty="0" smtClean="0">
                <a:latin typeface="Simplified Arabic" panose="02020603050405020304" pitchFamily="18" charset="-78"/>
                <a:cs typeface="Simplified Arabic" panose="02020603050405020304" pitchFamily="18" charset="-78"/>
              </a:rPr>
              <a:t>وتمد الإجابة على هذا السؤال رجل التسويق البنكي بالمعرفة عن الأفراد الذين يشتركون في عملية الشراء من البنك وما هي مواصفاتهم وخصائصهم العامة والخاصة والتي يمكن تقسيمهم وتصنيفهم وفقا لها ووضعهم في مجموعات متجانسة (أفراد، مؤسسات، مودعون، مقترضون، محليون، أجانب،...)</a:t>
            </a:r>
          </a:p>
          <a:p>
            <a:pPr marL="342900" indent="-342900" algn="just" rtl="1">
              <a:lnSpc>
                <a:spcPct val="150000"/>
              </a:lnSpc>
              <a:buFont typeface="Arial" panose="020B0604020202020204" pitchFamily="34" charset="0"/>
              <a:buChar char="•"/>
            </a:pPr>
            <a:r>
              <a:rPr lang="ar-DZ" sz="2000" dirty="0" smtClean="0">
                <a:solidFill>
                  <a:srgbClr val="00B0F0"/>
                </a:solidFill>
                <a:latin typeface="Simplified Arabic" panose="02020603050405020304" pitchFamily="18" charset="-78"/>
                <a:cs typeface="Simplified Arabic" panose="02020603050405020304" pitchFamily="18" charset="-78"/>
              </a:rPr>
              <a:t>ماذا يشتري؟</a:t>
            </a:r>
          </a:p>
          <a:p>
            <a:pPr algn="just" rtl="1">
              <a:lnSpc>
                <a:spcPct val="150000"/>
              </a:lnSpc>
            </a:pPr>
            <a:r>
              <a:rPr lang="ar-DZ" sz="2000" dirty="0" smtClean="0">
                <a:latin typeface="Simplified Arabic" panose="02020603050405020304" pitchFamily="18" charset="-78"/>
                <a:cs typeface="Simplified Arabic" panose="02020603050405020304" pitchFamily="18" charset="-78"/>
              </a:rPr>
              <a:t>التعرف على احتياجات الزبون وكذا أنواع والتقسيمات الأساسية للخدمات البنكية المتواجدة حاليا ( الخدمات التي تشبع حاجاته ورغباته ) </a:t>
            </a:r>
          </a:p>
          <a:p>
            <a:pPr algn="r" rtl="1">
              <a:lnSpc>
                <a:spcPct val="150000"/>
              </a:lnSpc>
            </a:pPr>
            <a:endParaRPr lang="ar-DZ" sz="2000" dirty="0" smtClean="0">
              <a:latin typeface="Simplified Arabic" panose="02020603050405020304" pitchFamily="18" charset="-78"/>
              <a:cs typeface="Simplified Arabic" panose="02020603050405020304" pitchFamily="18" charset="-78"/>
            </a:endParaRPr>
          </a:p>
          <a:p>
            <a:pPr algn="r" rtl="1">
              <a:lnSpc>
                <a:spcPct val="150000"/>
              </a:lnSpc>
            </a:pPr>
            <a:endParaRPr lang="fr-FR" sz="2400" dirty="0">
              <a:latin typeface="Simplified Arabic" panose="02020603050405020304" pitchFamily="18" charset="-78"/>
              <a:cs typeface="Simplified Arabic" panose="02020603050405020304" pitchFamily="18" charset="-78"/>
            </a:endParaRPr>
          </a:p>
        </p:txBody>
      </p:sp>
    </p:spTree>
    <p:extLst>
      <p:ext uri="{BB962C8B-B14F-4D97-AF65-F5344CB8AC3E}">
        <p14:creationId xmlns="" xmlns:p14="http://schemas.microsoft.com/office/powerpoint/2010/main" val="2601271655"/>
      </p:ext>
    </p:extLst>
  </p:cSld>
  <p:clrMapOvr>
    <a:masterClrMapping/>
  </p:clrMapOvr>
  <mc:AlternateContent xmlns:mc="http://schemas.openxmlformats.org/markup-compatibility/2006">
    <mc:Choice xmlns=""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79512" y="188640"/>
            <a:ext cx="8712968" cy="5816977"/>
          </a:xfrm>
          <a:prstGeom prst="rect">
            <a:avLst/>
          </a:prstGeom>
          <a:noFill/>
        </p:spPr>
        <p:txBody>
          <a:bodyPr wrap="square" rtlCol="0">
            <a:spAutoFit/>
          </a:bodyPr>
          <a:lstStyle/>
          <a:p>
            <a:pPr marL="342900" indent="-342900" algn="just" rtl="1">
              <a:lnSpc>
                <a:spcPct val="150000"/>
              </a:lnSpc>
              <a:buFont typeface="Arial" panose="020B0604020202020204" pitchFamily="34" charset="0"/>
              <a:buChar char="•"/>
            </a:pPr>
            <a:r>
              <a:rPr lang="ar-DZ" sz="2000" dirty="0">
                <a:solidFill>
                  <a:srgbClr val="00B0F0"/>
                </a:solidFill>
                <a:latin typeface="Simplified Arabic" panose="02020603050405020304" pitchFamily="18" charset="-78"/>
                <a:cs typeface="Simplified Arabic" panose="02020603050405020304" pitchFamily="18" charset="-78"/>
              </a:rPr>
              <a:t>لماذا يتم الشراء؟</a:t>
            </a:r>
          </a:p>
          <a:p>
            <a:pPr algn="just" rtl="1">
              <a:lnSpc>
                <a:spcPct val="150000"/>
              </a:lnSpc>
            </a:pPr>
            <a:r>
              <a:rPr lang="ar-DZ" sz="2000" dirty="0">
                <a:latin typeface="Simplified Arabic" panose="02020603050405020304" pitchFamily="18" charset="-78"/>
                <a:cs typeface="Simplified Arabic" panose="02020603050405020304" pitchFamily="18" charset="-78"/>
              </a:rPr>
              <a:t>هنا الإجابة تكون على أساس الأهداف التي من أجلها يتم الشراء والدوافع التي تحرك الزبون </a:t>
            </a:r>
            <a:r>
              <a:rPr lang="ar-DZ" sz="2000" dirty="0" err="1">
                <a:latin typeface="Simplified Arabic" panose="02020603050405020304" pitchFamily="18" charset="-78"/>
                <a:cs typeface="Simplified Arabic" panose="02020603050405020304" pitchFamily="18" charset="-78"/>
              </a:rPr>
              <a:t>لإتخاذ</a:t>
            </a:r>
            <a:r>
              <a:rPr lang="ar-DZ" sz="2000" dirty="0">
                <a:latin typeface="Simplified Arabic" panose="02020603050405020304" pitchFamily="18" charset="-78"/>
                <a:cs typeface="Simplified Arabic" panose="02020603050405020304" pitchFamily="18" charset="-78"/>
              </a:rPr>
              <a:t> قرار التعامل مع بنك ما دون </a:t>
            </a:r>
            <a:r>
              <a:rPr lang="ar-DZ" sz="2000" dirty="0" smtClean="0">
                <a:latin typeface="Simplified Arabic" panose="02020603050405020304" pitchFamily="18" charset="-78"/>
                <a:cs typeface="Simplified Arabic" panose="02020603050405020304" pitchFamily="18" charset="-78"/>
              </a:rPr>
              <a:t>غيره</a:t>
            </a:r>
            <a:endParaRPr lang="ar-DZ" sz="2000" dirty="0" smtClean="0">
              <a:solidFill>
                <a:srgbClr val="00B0F0"/>
              </a:solidFill>
              <a:latin typeface="Simplified Arabic" panose="02020603050405020304" pitchFamily="18" charset="-78"/>
              <a:cs typeface="Simplified Arabic" panose="02020603050405020304" pitchFamily="18" charset="-78"/>
            </a:endParaRPr>
          </a:p>
          <a:p>
            <a:pPr marL="342900" indent="-342900" algn="just" rtl="1">
              <a:lnSpc>
                <a:spcPct val="150000"/>
              </a:lnSpc>
              <a:buFont typeface="Arial" panose="020B0604020202020204" pitchFamily="34" charset="0"/>
              <a:buChar char="•"/>
            </a:pPr>
            <a:r>
              <a:rPr lang="ar-DZ" sz="2000" dirty="0" smtClean="0">
                <a:solidFill>
                  <a:srgbClr val="00B0F0"/>
                </a:solidFill>
                <a:latin typeface="Simplified Arabic" panose="02020603050405020304" pitchFamily="18" charset="-78"/>
                <a:cs typeface="Simplified Arabic" panose="02020603050405020304" pitchFamily="18" charset="-78"/>
              </a:rPr>
              <a:t>متى </a:t>
            </a:r>
            <a:r>
              <a:rPr lang="ar-DZ" sz="2000" dirty="0">
                <a:solidFill>
                  <a:srgbClr val="00B0F0"/>
                </a:solidFill>
                <a:latin typeface="Simplified Arabic" panose="02020603050405020304" pitchFamily="18" charset="-78"/>
                <a:cs typeface="Simplified Arabic" panose="02020603050405020304" pitchFamily="18" charset="-78"/>
              </a:rPr>
              <a:t>يتم الشراء</a:t>
            </a:r>
            <a:r>
              <a:rPr lang="ar-DZ" sz="2000" dirty="0" smtClean="0">
                <a:solidFill>
                  <a:srgbClr val="00B0F0"/>
                </a:solidFill>
                <a:latin typeface="Simplified Arabic" panose="02020603050405020304" pitchFamily="18" charset="-78"/>
                <a:cs typeface="Simplified Arabic" panose="02020603050405020304" pitchFamily="18" charset="-78"/>
              </a:rPr>
              <a:t>؟</a:t>
            </a:r>
            <a:endParaRPr lang="fr-FR" sz="2000" dirty="0" smtClean="0">
              <a:solidFill>
                <a:srgbClr val="00B0F0"/>
              </a:solidFill>
              <a:latin typeface="Simplified Arabic" panose="02020603050405020304" pitchFamily="18" charset="-78"/>
              <a:cs typeface="Simplified Arabic" panose="02020603050405020304" pitchFamily="18" charset="-78"/>
            </a:endParaRPr>
          </a:p>
          <a:p>
            <a:pPr algn="just" rtl="1">
              <a:lnSpc>
                <a:spcPct val="150000"/>
              </a:lnSpc>
            </a:pPr>
            <a:r>
              <a:rPr lang="ar-DZ" sz="2000" dirty="0" smtClean="0">
                <a:latin typeface="Simplified Arabic" panose="02020603050405020304" pitchFamily="18" charset="-78"/>
                <a:cs typeface="Simplified Arabic" panose="02020603050405020304" pitchFamily="18" charset="-78"/>
              </a:rPr>
              <a:t>يشير ذلك إلى الأوقات التي يتم فيها التعامل مع البنك، (أي ما إذا كان الشراء يتكرر باستمرار أم أنه يحدث في مناسبات خاصة ) وهذا يساعد البنك في ضبط عمليتي الإنتاج والتوزيع. </a:t>
            </a:r>
            <a:endParaRPr lang="ar-DZ" sz="2000" dirty="0">
              <a:latin typeface="Simplified Arabic" panose="02020603050405020304" pitchFamily="18" charset="-78"/>
              <a:cs typeface="Simplified Arabic" panose="02020603050405020304" pitchFamily="18" charset="-78"/>
            </a:endParaRPr>
          </a:p>
          <a:p>
            <a:pPr marL="342900" indent="-342900" algn="just" rtl="1">
              <a:lnSpc>
                <a:spcPct val="150000"/>
              </a:lnSpc>
              <a:buFont typeface="Arial" panose="020B0604020202020204" pitchFamily="34" charset="0"/>
              <a:buChar char="•"/>
            </a:pPr>
            <a:r>
              <a:rPr lang="ar-DZ" sz="2000" dirty="0">
                <a:solidFill>
                  <a:srgbClr val="00B0F0"/>
                </a:solidFill>
                <a:latin typeface="Simplified Arabic" panose="02020603050405020304" pitchFamily="18" charset="-78"/>
                <a:cs typeface="Simplified Arabic" panose="02020603050405020304" pitchFamily="18" charset="-78"/>
              </a:rPr>
              <a:t>أين يتم الشراء</a:t>
            </a:r>
            <a:r>
              <a:rPr lang="ar-DZ" sz="2000" dirty="0" smtClean="0">
                <a:solidFill>
                  <a:srgbClr val="00B0F0"/>
                </a:solidFill>
                <a:latin typeface="Simplified Arabic" panose="02020603050405020304" pitchFamily="18" charset="-78"/>
                <a:cs typeface="Simplified Arabic" panose="02020603050405020304" pitchFamily="18" charset="-78"/>
              </a:rPr>
              <a:t>؟</a:t>
            </a:r>
          </a:p>
          <a:p>
            <a:pPr algn="just" rtl="1">
              <a:lnSpc>
                <a:spcPct val="150000"/>
              </a:lnSpc>
            </a:pPr>
            <a:r>
              <a:rPr lang="ar-DZ" sz="2000" dirty="0" smtClean="0">
                <a:latin typeface="Simplified Arabic" panose="02020603050405020304" pitchFamily="18" charset="-78"/>
                <a:cs typeface="Simplified Arabic" panose="02020603050405020304" pitchFamily="18" charset="-78"/>
              </a:rPr>
              <a:t>يشير ذلك ّإلى منافذ التوزيع التي يتم منها الشراء أو تفعيلات الزبون المتعلقة بذلك.</a:t>
            </a:r>
          </a:p>
          <a:p>
            <a:pPr algn="just" rtl="1">
              <a:lnSpc>
                <a:spcPct val="150000"/>
              </a:lnSpc>
            </a:pPr>
            <a:r>
              <a:rPr lang="ar-DZ" sz="2400" dirty="0" smtClean="0">
                <a:solidFill>
                  <a:srgbClr val="00B050"/>
                </a:solidFill>
                <a:latin typeface="Simplified Arabic" panose="02020603050405020304" pitchFamily="18" charset="-78"/>
                <a:cs typeface="Simplified Arabic" panose="02020603050405020304" pitchFamily="18" charset="-78"/>
              </a:rPr>
              <a:t>ب- الأهمية:</a:t>
            </a:r>
          </a:p>
          <a:p>
            <a:pPr algn="just" rtl="1">
              <a:lnSpc>
                <a:spcPct val="150000"/>
              </a:lnSpc>
            </a:pPr>
            <a:r>
              <a:rPr lang="ar-DZ" sz="2400" dirty="0" smtClean="0">
                <a:solidFill>
                  <a:srgbClr val="00B050"/>
                </a:solidFill>
                <a:latin typeface="Simplified Arabic" panose="02020603050405020304" pitchFamily="18" charset="-78"/>
                <a:cs typeface="Simplified Arabic" panose="02020603050405020304" pitchFamily="18" charset="-78"/>
              </a:rPr>
              <a:t> </a:t>
            </a:r>
            <a:r>
              <a:rPr lang="ar-DZ" sz="2000" dirty="0" smtClean="0">
                <a:latin typeface="Simplified Arabic" panose="02020603050405020304" pitchFamily="18" charset="-78"/>
                <a:cs typeface="Simplified Arabic" panose="02020603050405020304" pitchFamily="18" charset="-78"/>
              </a:rPr>
              <a:t>تعد دراسة سلوك العميل البداية لدراسة بحوث التسويق بشكل عام، ويمكن تبيين الفوائد التي تحققها دراسة سلوك العميل كما يلي: </a:t>
            </a:r>
          </a:p>
          <a:p>
            <a:pPr algn="r" rtl="1">
              <a:lnSpc>
                <a:spcPct val="150000"/>
              </a:lnSpc>
            </a:pPr>
            <a:endParaRPr lang="ar-DZ" sz="2000" dirty="0">
              <a:latin typeface="Simplified Arabic" panose="02020603050405020304" pitchFamily="18" charset="-78"/>
              <a:cs typeface="Simplified Arabic" panose="02020603050405020304" pitchFamily="18" charset="-78"/>
            </a:endParaRPr>
          </a:p>
        </p:txBody>
      </p:sp>
    </p:spTree>
    <p:extLst>
      <p:ext uri="{BB962C8B-B14F-4D97-AF65-F5344CB8AC3E}">
        <p14:creationId xmlns="" xmlns:p14="http://schemas.microsoft.com/office/powerpoint/2010/main" val="3708078816"/>
      </p:ext>
    </p:extLst>
  </p:cSld>
  <p:clrMapOvr>
    <a:masterClrMapping/>
  </p:clrMapOvr>
  <mc:AlternateContent xmlns:mc="http://schemas.openxmlformats.org/markup-compatibility/2006">
    <mc:Choice xmlns=""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51520" y="260648"/>
            <a:ext cx="8640960" cy="6078587"/>
          </a:xfrm>
          <a:prstGeom prst="rect">
            <a:avLst/>
          </a:prstGeom>
          <a:noFill/>
        </p:spPr>
        <p:txBody>
          <a:bodyPr wrap="square" rtlCol="0">
            <a:spAutoFit/>
          </a:bodyPr>
          <a:lstStyle/>
          <a:p>
            <a:pPr marL="342900" indent="-342900" algn="just" rtl="1">
              <a:lnSpc>
                <a:spcPct val="150000"/>
              </a:lnSpc>
              <a:buFont typeface="Wingdings" panose="05000000000000000000" pitchFamily="2" charset="2"/>
              <a:buChar char="Ø"/>
            </a:pPr>
            <a:r>
              <a:rPr lang="ar-DZ" dirty="0">
                <a:solidFill>
                  <a:schemeClr val="accent1"/>
                </a:solidFill>
                <a:latin typeface="Simplified Arabic" panose="02020603050405020304" pitchFamily="18" charset="-78"/>
                <a:cs typeface="Simplified Arabic" panose="02020603050405020304" pitchFamily="18" charset="-78"/>
              </a:rPr>
              <a:t>بالنسبة للمستهلكين (الأفراد):</a:t>
            </a:r>
          </a:p>
          <a:p>
            <a:pPr marL="342900" indent="-342900" algn="just" rtl="1">
              <a:lnSpc>
                <a:spcPct val="150000"/>
              </a:lnSpc>
              <a:buFontTx/>
              <a:buChar char="-"/>
            </a:pPr>
            <a:r>
              <a:rPr lang="ar-DZ" dirty="0">
                <a:latin typeface="Simplified Arabic" panose="02020603050405020304" pitchFamily="18" charset="-78"/>
                <a:cs typeface="Simplified Arabic" panose="02020603050405020304" pitchFamily="18" charset="-78"/>
              </a:rPr>
              <a:t>تساعده في فهم عملية الشراء واستهلاك للسلع والخدمات</a:t>
            </a:r>
          </a:p>
          <a:p>
            <a:pPr marL="342900" indent="-342900" algn="just" rtl="1">
              <a:lnSpc>
                <a:spcPct val="150000"/>
              </a:lnSpc>
              <a:buFontTx/>
              <a:buChar char="-"/>
            </a:pPr>
            <a:r>
              <a:rPr lang="ar-DZ" dirty="0">
                <a:latin typeface="Simplified Arabic" panose="02020603050405020304" pitchFamily="18" charset="-78"/>
                <a:cs typeface="Simplified Arabic" panose="02020603050405020304" pitchFamily="18" charset="-78"/>
              </a:rPr>
              <a:t>تساعده في معرفة ماذا ولماذا وكيف يشتري </a:t>
            </a:r>
          </a:p>
          <a:p>
            <a:pPr marL="342900" indent="-342900" algn="just" rtl="1">
              <a:lnSpc>
                <a:spcPct val="150000"/>
              </a:lnSpc>
              <a:buFontTx/>
              <a:buChar char="-"/>
            </a:pPr>
            <a:r>
              <a:rPr lang="ar-DZ" dirty="0">
                <a:latin typeface="Simplified Arabic" panose="02020603050405020304" pitchFamily="18" charset="-78"/>
                <a:cs typeface="Simplified Arabic" panose="02020603050405020304" pitchFamily="18" charset="-78"/>
              </a:rPr>
              <a:t>إدراك العوامل أو المؤثرات التي تؤثر على سلوكه </a:t>
            </a:r>
            <a:r>
              <a:rPr lang="ar-DZ" dirty="0" err="1">
                <a:latin typeface="Simplified Arabic" panose="02020603050405020304" pitchFamily="18" charset="-78"/>
                <a:cs typeface="Simplified Arabic" panose="02020603050405020304" pitchFamily="18" charset="-78"/>
              </a:rPr>
              <a:t>الشرائي</a:t>
            </a:r>
            <a:r>
              <a:rPr lang="ar-DZ" dirty="0">
                <a:latin typeface="Simplified Arabic" panose="02020603050405020304" pitchFamily="18" charset="-78"/>
                <a:cs typeface="Simplified Arabic" panose="02020603050405020304" pitchFamily="18" charset="-78"/>
              </a:rPr>
              <a:t> </a:t>
            </a:r>
            <a:r>
              <a:rPr lang="ar-DZ" dirty="0" err="1">
                <a:latin typeface="Simplified Arabic" panose="02020603050405020304" pitchFamily="18" charset="-78"/>
                <a:cs typeface="Simplified Arabic" panose="02020603050405020304" pitchFamily="18" charset="-78"/>
              </a:rPr>
              <a:t>والإستهلاكي</a:t>
            </a:r>
            <a:r>
              <a:rPr lang="ar-DZ" dirty="0">
                <a:latin typeface="Simplified Arabic" panose="02020603050405020304" pitchFamily="18" charset="-78"/>
                <a:cs typeface="Simplified Arabic" panose="02020603050405020304" pitchFamily="18" charset="-78"/>
              </a:rPr>
              <a:t> وتجعله يشتري خدمة مصرفية </a:t>
            </a:r>
            <a:r>
              <a:rPr lang="ar-DZ" dirty="0" smtClean="0">
                <a:latin typeface="Simplified Arabic" panose="02020603050405020304" pitchFamily="18" charset="-78"/>
                <a:cs typeface="Simplified Arabic" panose="02020603050405020304" pitchFamily="18" charset="-78"/>
              </a:rPr>
              <a:t>معينة</a:t>
            </a:r>
          </a:p>
          <a:p>
            <a:pPr marL="342900" indent="-342900" algn="just" rtl="1">
              <a:lnSpc>
                <a:spcPct val="150000"/>
              </a:lnSpc>
              <a:buFont typeface="Wingdings" panose="05000000000000000000" pitchFamily="2" charset="2"/>
              <a:buChar char="Ø"/>
            </a:pPr>
            <a:r>
              <a:rPr lang="ar-DZ" dirty="0">
                <a:solidFill>
                  <a:schemeClr val="accent1"/>
                </a:solidFill>
                <a:latin typeface="Simplified Arabic" panose="02020603050405020304" pitchFamily="18" charset="-78"/>
                <a:cs typeface="Simplified Arabic" panose="02020603050405020304" pitchFamily="18" charset="-78"/>
              </a:rPr>
              <a:t>بالنسبة للباحثين  (للطلبة):</a:t>
            </a:r>
          </a:p>
          <a:p>
            <a:pPr algn="just" rtl="1">
              <a:lnSpc>
                <a:spcPct val="150000"/>
              </a:lnSpc>
            </a:pPr>
            <a:r>
              <a:rPr lang="ar-DZ" dirty="0">
                <a:latin typeface="Simplified Arabic" panose="02020603050405020304" pitchFamily="18" charset="-78"/>
                <a:cs typeface="Simplified Arabic" panose="02020603050405020304" pitchFamily="18" charset="-78"/>
              </a:rPr>
              <a:t>-   تفيد في فهم العلاقة بين العوامل البيئية المحيطة في المنظمة والشخصية (النفسية) التي تؤديه إلى </a:t>
            </a:r>
            <a:r>
              <a:rPr lang="ar-DZ" dirty="0" err="1">
                <a:latin typeface="Simplified Arabic" panose="02020603050405020304" pitchFamily="18" charset="-78"/>
                <a:cs typeface="Simplified Arabic" panose="02020603050405020304" pitchFamily="18" charset="-78"/>
              </a:rPr>
              <a:t>إتخاذ</a:t>
            </a:r>
            <a:r>
              <a:rPr lang="ar-DZ" dirty="0">
                <a:latin typeface="Simplified Arabic" panose="02020603050405020304" pitchFamily="18" charset="-78"/>
                <a:cs typeface="Simplified Arabic" panose="02020603050405020304" pitchFamily="18" charset="-78"/>
              </a:rPr>
              <a:t> تصرف معين.</a:t>
            </a:r>
          </a:p>
          <a:p>
            <a:pPr marL="342900" indent="-342900" algn="just" rtl="1">
              <a:lnSpc>
                <a:spcPct val="150000"/>
              </a:lnSpc>
              <a:buFontTx/>
              <a:buChar char="-"/>
            </a:pPr>
            <a:r>
              <a:rPr lang="ar-DZ" dirty="0">
                <a:latin typeface="Simplified Arabic" panose="02020603050405020304" pitchFamily="18" charset="-78"/>
                <a:cs typeface="Simplified Arabic" panose="02020603050405020304" pitchFamily="18" charset="-78"/>
              </a:rPr>
              <a:t>تسمح لهم بتفهم سلوك الإنسان كعلم حيث أن سلوك المستهلك هو جزء من السلوك الإنساني العام.</a:t>
            </a:r>
          </a:p>
          <a:p>
            <a:pPr marL="342900" indent="-342900" algn="just" rtl="1">
              <a:lnSpc>
                <a:spcPct val="150000"/>
              </a:lnSpc>
              <a:buFont typeface="Wingdings" panose="05000000000000000000" pitchFamily="2" charset="2"/>
              <a:buChar char="Ø"/>
            </a:pPr>
            <a:r>
              <a:rPr lang="ar-DZ" dirty="0">
                <a:solidFill>
                  <a:schemeClr val="accent1"/>
                </a:solidFill>
                <a:latin typeface="Simplified Arabic" panose="02020603050405020304" pitchFamily="18" charset="-78"/>
                <a:cs typeface="Simplified Arabic" panose="02020603050405020304" pitchFamily="18" charset="-78"/>
              </a:rPr>
              <a:t>بالنسبة لرجال التسويق: </a:t>
            </a:r>
          </a:p>
          <a:p>
            <a:pPr marL="342900" indent="-342900" algn="just" rtl="1">
              <a:lnSpc>
                <a:spcPct val="150000"/>
              </a:lnSpc>
              <a:buFontTx/>
              <a:buChar char="-"/>
            </a:pPr>
            <a:r>
              <a:rPr lang="ar-DZ" dirty="0">
                <a:latin typeface="Simplified Arabic" panose="02020603050405020304" pitchFamily="18" charset="-78"/>
                <a:cs typeface="Simplified Arabic" panose="02020603050405020304" pitchFamily="18" charset="-78"/>
              </a:rPr>
              <a:t>تساعد في تصميم الاستراتيجيات التسويقية التي لا تتم بدون الوصول إلى التفهم الكامل لسلوك المستهلك.</a:t>
            </a:r>
          </a:p>
          <a:p>
            <a:pPr marL="342900" indent="-342900" algn="just" rtl="1">
              <a:lnSpc>
                <a:spcPct val="150000"/>
              </a:lnSpc>
              <a:buFontTx/>
              <a:buChar char="-"/>
            </a:pPr>
            <a:r>
              <a:rPr lang="ar-DZ" dirty="0">
                <a:latin typeface="Simplified Arabic" panose="02020603050405020304" pitchFamily="18" charset="-78"/>
                <a:cs typeface="Simplified Arabic" panose="02020603050405020304" pitchFamily="18" charset="-78"/>
              </a:rPr>
              <a:t>تقيدهم في فهم لماذا ومتى يتم القرار من قبل المستهلك والتعرف على أنواع السلوك الاستهلاكي </a:t>
            </a:r>
            <a:r>
              <a:rPr lang="ar-DZ" dirty="0" err="1">
                <a:latin typeface="Simplified Arabic" panose="02020603050405020304" pitchFamily="18" charset="-78"/>
                <a:cs typeface="Simplified Arabic" panose="02020603050405020304" pitchFamily="18" charset="-78"/>
              </a:rPr>
              <a:t>والشرائي</a:t>
            </a:r>
            <a:r>
              <a:rPr lang="ar-DZ" dirty="0">
                <a:latin typeface="Simplified Arabic" panose="02020603050405020304" pitchFamily="18" charset="-78"/>
                <a:cs typeface="Simplified Arabic" panose="02020603050405020304" pitchFamily="18" charset="-78"/>
              </a:rPr>
              <a:t> للمستهلكين.</a:t>
            </a:r>
          </a:p>
          <a:p>
            <a:pPr marL="342900" indent="-342900" algn="just" rtl="1">
              <a:lnSpc>
                <a:spcPct val="150000"/>
              </a:lnSpc>
              <a:buFontTx/>
              <a:buChar char="-"/>
            </a:pPr>
            <a:r>
              <a:rPr lang="ar-DZ" dirty="0">
                <a:latin typeface="Simplified Arabic" panose="02020603050405020304" pitchFamily="18" charset="-78"/>
                <a:cs typeface="Simplified Arabic" panose="02020603050405020304" pitchFamily="18" charset="-78"/>
              </a:rPr>
              <a:t>وأخيرا </a:t>
            </a:r>
            <a:r>
              <a:rPr lang="ar-DZ" dirty="0" err="1">
                <a:latin typeface="Simplified Arabic" panose="02020603050405020304" pitchFamily="18" charset="-78"/>
                <a:cs typeface="Simplified Arabic" panose="02020603050405020304" pitchFamily="18" charset="-78"/>
              </a:rPr>
              <a:t>تفيدهم</a:t>
            </a:r>
            <a:r>
              <a:rPr lang="ar-DZ" dirty="0">
                <a:latin typeface="Simplified Arabic" panose="02020603050405020304" pitchFamily="18" charset="-78"/>
                <a:cs typeface="Simplified Arabic" panose="02020603050405020304" pitchFamily="18" charset="-78"/>
              </a:rPr>
              <a:t> في فهم ودراسة المؤشرات على هذا السلوك.</a:t>
            </a:r>
          </a:p>
          <a:p>
            <a:pPr algn="r" rtl="1"/>
            <a:endParaRPr lang="ar-DZ" dirty="0" smtClean="0">
              <a:latin typeface="Simplified Arabic" panose="02020603050405020304" pitchFamily="18" charset="-78"/>
              <a:cs typeface="Simplified Arabic" panose="02020603050405020304" pitchFamily="18" charset="-78"/>
            </a:endParaRPr>
          </a:p>
          <a:p>
            <a:pPr algn="r" rtl="1"/>
            <a:endParaRPr lang="ar-DZ" sz="2000" dirty="0">
              <a:latin typeface="Simplified Arabic" panose="02020603050405020304" pitchFamily="18" charset="-78"/>
              <a:cs typeface="Simplified Arabic" panose="02020603050405020304" pitchFamily="18" charset="-78"/>
            </a:endParaRPr>
          </a:p>
        </p:txBody>
      </p:sp>
    </p:spTree>
    <p:extLst>
      <p:ext uri="{BB962C8B-B14F-4D97-AF65-F5344CB8AC3E}">
        <p14:creationId xmlns="" xmlns:p14="http://schemas.microsoft.com/office/powerpoint/2010/main" val="2688189500"/>
      </p:ext>
    </p:extLst>
  </p:cSld>
  <p:clrMapOvr>
    <a:masterClrMapping/>
  </p:clrMapOvr>
  <mc:AlternateContent xmlns:mc="http://schemas.openxmlformats.org/markup-compatibility/2006">
    <mc:Choice xmlns=""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79512" y="188640"/>
            <a:ext cx="8784976" cy="5016758"/>
          </a:xfrm>
          <a:prstGeom prst="rect">
            <a:avLst/>
          </a:prstGeom>
          <a:noFill/>
        </p:spPr>
        <p:txBody>
          <a:bodyPr wrap="square" rtlCol="0">
            <a:spAutoFit/>
          </a:bodyPr>
          <a:lstStyle/>
          <a:p>
            <a:pPr marL="342900" indent="-342900" algn="r" rtl="1">
              <a:lnSpc>
                <a:spcPct val="200000"/>
              </a:lnSpc>
              <a:buFont typeface="Wingdings" panose="05000000000000000000" pitchFamily="2" charset="2"/>
              <a:buChar char="Ø"/>
            </a:pPr>
            <a:r>
              <a:rPr lang="ar-DZ" sz="2000" dirty="0" smtClean="0">
                <a:solidFill>
                  <a:schemeClr val="accent1"/>
                </a:solidFill>
                <a:latin typeface="Simplified Arabic" panose="02020603050405020304" pitchFamily="18" charset="-78"/>
                <a:cs typeface="Simplified Arabic" panose="02020603050405020304" pitchFamily="18" charset="-78"/>
              </a:rPr>
              <a:t>بالنسبة للمصارف التجارية:</a:t>
            </a:r>
          </a:p>
          <a:p>
            <a:pPr marL="342900" indent="-342900" algn="r" rtl="1">
              <a:lnSpc>
                <a:spcPct val="200000"/>
              </a:lnSpc>
              <a:buFontTx/>
              <a:buChar char="-"/>
            </a:pPr>
            <a:r>
              <a:rPr lang="ar-DZ" sz="2000" dirty="0" err="1" smtClean="0">
                <a:latin typeface="Simplified Arabic" panose="02020603050405020304" pitchFamily="18" charset="-78"/>
                <a:cs typeface="Simplified Arabic" panose="02020603050405020304" pitchFamily="18" charset="-78"/>
              </a:rPr>
              <a:t>تفيدهم</a:t>
            </a:r>
            <a:r>
              <a:rPr lang="ar-DZ" sz="2000" dirty="0" smtClean="0">
                <a:latin typeface="Simplified Arabic" panose="02020603050405020304" pitchFamily="18" charset="-78"/>
                <a:cs typeface="Simplified Arabic" panose="02020603050405020304" pitchFamily="18" charset="-78"/>
              </a:rPr>
              <a:t> في معرفة عناصر المزيج التسويقي الملائمة</a:t>
            </a:r>
          </a:p>
          <a:p>
            <a:pPr marL="342900" indent="-342900" algn="r" rtl="1">
              <a:lnSpc>
                <a:spcPct val="200000"/>
              </a:lnSpc>
              <a:buFontTx/>
              <a:buChar char="-"/>
            </a:pPr>
            <a:r>
              <a:rPr lang="ar-DZ" sz="2000" dirty="0" smtClean="0">
                <a:latin typeface="Simplified Arabic" panose="02020603050405020304" pitchFamily="18" charset="-78"/>
                <a:cs typeface="Simplified Arabic" panose="02020603050405020304" pitchFamily="18" charset="-78"/>
              </a:rPr>
              <a:t>تقسيم السوق إلى قطاعات متجانسة </a:t>
            </a:r>
          </a:p>
          <a:p>
            <a:pPr marL="342900" indent="-342900" algn="r" rtl="1">
              <a:lnSpc>
                <a:spcPct val="200000"/>
              </a:lnSpc>
              <a:buFontTx/>
              <a:buChar char="-"/>
            </a:pPr>
            <a:r>
              <a:rPr lang="ar-DZ" sz="2000" dirty="0" smtClean="0">
                <a:latin typeface="Simplified Arabic" panose="02020603050405020304" pitchFamily="18" charset="-78"/>
                <a:cs typeface="Simplified Arabic" panose="02020603050405020304" pitchFamily="18" charset="-78"/>
              </a:rPr>
              <a:t>تصميم الموقع التنافسي لخدمات البنوك</a:t>
            </a:r>
          </a:p>
          <a:p>
            <a:pPr marL="342900" indent="-342900" algn="r" rtl="1">
              <a:lnSpc>
                <a:spcPct val="200000"/>
              </a:lnSpc>
              <a:buFontTx/>
              <a:buChar char="-"/>
            </a:pPr>
            <a:r>
              <a:rPr lang="ar-DZ" sz="2000" dirty="0" smtClean="0">
                <a:latin typeface="Simplified Arabic" panose="02020603050405020304" pitchFamily="18" charset="-78"/>
                <a:cs typeface="Simplified Arabic" panose="02020603050405020304" pitchFamily="18" charset="-78"/>
              </a:rPr>
              <a:t>الاستجابة السريعة للتغيرات التي تحدث في حاجات ورغبات المستهلكين</a:t>
            </a:r>
          </a:p>
          <a:p>
            <a:pPr marL="342900" indent="-342900" algn="r" rtl="1">
              <a:lnSpc>
                <a:spcPct val="200000"/>
              </a:lnSpc>
              <a:buFontTx/>
              <a:buChar char="-"/>
            </a:pPr>
            <a:r>
              <a:rPr lang="ar-DZ" sz="2000" dirty="0" smtClean="0">
                <a:latin typeface="Simplified Arabic" panose="02020603050405020304" pitchFamily="18" charset="-78"/>
                <a:cs typeface="Simplified Arabic" panose="02020603050405020304" pitchFamily="18" charset="-78"/>
              </a:rPr>
              <a:t>اكتشاف فرص تسويقية مناسبة في ظل المنافسة القوية التي تشهدها الأسواق بهدف تحقيق التكيف بينها وبين المحيط </a:t>
            </a:r>
          </a:p>
          <a:p>
            <a:pPr algn="r" rtl="1"/>
            <a:endParaRPr lang="ar-DZ" sz="2000" dirty="0" smtClean="0">
              <a:latin typeface="Simplified Arabic" panose="02020603050405020304" pitchFamily="18" charset="-78"/>
              <a:cs typeface="Simplified Arabic" panose="02020603050405020304" pitchFamily="18" charset="-78"/>
            </a:endParaRPr>
          </a:p>
          <a:p>
            <a:pPr marL="342900" indent="-342900" algn="r" rtl="1">
              <a:buFont typeface="Wingdings" panose="05000000000000000000" pitchFamily="2" charset="2"/>
              <a:buChar char="Ø"/>
            </a:pPr>
            <a:endParaRPr lang="fr-FR" sz="2000" dirty="0">
              <a:solidFill>
                <a:schemeClr val="accent1"/>
              </a:solidFill>
              <a:latin typeface="Simplified Arabic" panose="02020603050405020304" pitchFamily="18" charset="-78"/>
              <a:cs typeface="Simplified Arabic" panose="02020603050405020304" pitchFamily="18" charset="-78"/>
            </a:endParaRPr>
          </a:p>
        </p:txBody>
      </p:sp>
    </p:spTree>
    <p:extLst>
      <p:ext uri="{BB962C8B-B14F-4D97-AF65-F5344CB8AC3E}">
        <p14:creationId xmlns="" xmlns:p14="http://schemas.microsoft.com/office/powerpoint/2010/main" val="2530126710"/>
      </p:ext>
    </p:extLst>
  </p:cSld>
  <p:clrMapOvr>
    <a:masterClrMapping/>
  </p:clrMapOvr>
  <mc:AlternateContent xmlns:mc="http://schemas.openxmlformats.org/markup-compatibility/2006">
    <mc:Choice xmlns=""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lle">
  <a:themeElements>
    <a:clrScheme name="Capitaux">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Grille">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lle">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Grid</Template>
  <TotalTime>774</TotalTime>
  <Words>2620</Words>
  <Application>Microsoft Office PowerPoint</Application>
  <PresentationFormat>Affichage à l'écran (4:3)</PresentationFormat>
  <Paragraphs>199</Paragraphs>
  <Slides>25</Slides>
  <Notes>0</Notes>
  <HiddenSlides>0</HiddenSlides>
  <MMClips>0</MMClips>
  <ScaleCrop>false</ScaleCrop>
  <HeadingPairs>
    <vt:vector size="4" baseType="variant">
      <vt:variant>
        <vt:lpstr>Thème</vt:lpstr>
      </vt:variant>
      <vt:variant>
        <vt:i4>1</vt:i4>
      </vt:variant>
      <vt:variant>
        <vt:lpstr>Titres des diapositives</vt:lpstr>
      </vt:variant>
      <vt:variant>
        <vt:i4>25</vt:i4>
      </vt:variant>
    </vt:vector>
  </HeadingPairs>
  <TitlesOfParts>
    <vt:vector size="26" baseType="lpstr">
      <vt:lpstr>Grille</vt:lpstr>
      <vt:lpstr>سلوك المستهلك المصرفي   </vt:lpstr>
      <vt:lpstr>Diapositive 2</vt:lpstr>
      <vt:lpstr>Diapositive 3</vt:lpstr>
      <vt:lpstr>Diapositive 4</vt:lpstr>
      <vt:lpstr>Diapositive 5</vt:lpstr>
      <vt:lpstr>Diapositive 6</vt:lpstr>
      <vt:lpstr>Diapositive 7</vt:lpstr>
      <vt:lpstr>Diapositive 8</vt:lpstr>
      <vt:lpstr>Diapositive 9</vt:lpstr>
      <vt:lpstr>نماذج سلوك المستهلك المصرفي</vt:lpstr>
      <vt:lpstr>Diapositive 11</vt:lpstr>
      <vt:lpstr>أنواع القرارات الشرائية والمراحل المتبعة لاتخاذها</vt:lpstr>
      <vt:lpstr>Diapositive 13</vt:lpstr>
      <vt:lpstr>Diapositive 14</vt:lpstr>
      <vt:lpstr>Diapositive 15</vt:lpstr>
      <vt:lpstr>Diapositive 16</vt:lpstr>
      <vt:lpstr>Diapositive 17</vt:lpstr>
      <vt:lpstr>Diapositive 18</vt:lpstr>
      <vt:lpstr>Diapositive 19</vt:lpstr>
      <vt:lpstr>العوامل المؤثرة على سلوك المستهلك المصرفي</vt:lpstr>
      <vt:lpstr>Diapositive 21</vt:lpstr>
      <vt:lpstr>Diapositive 22</vt:lpstr>
      <vt:lpstr>Diapositive 23</vt:lpstr>
      <vt:lpstr>Diapositive 24</vt:lpstr>
      <vt:lpstr>Diapositive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dhia</dc:creator>
  <cp:lastModifiedBy>USER</cp:lastModifiedBy>
  <cp:revision>87</cp:revision>
  <dcterms:created xsi:type="dcterms:W3CDTF">2019-10-23T16:43:01Z</dcterms:created>
  <dcterms:modified xsi:type="dcterms:W3CDTF">2021-01-11T22:42:19Z</dcterms:modified>
</cp:coreProperties>
</file>