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78" r:id="rId3"/>
    <p:sldId id="277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98" autoAdjust="0"/>
  </p:normalViewPr>
  <p:slideViewPr>
    <p:cSldViewPr>
      <p:cViewPr>
        <p:scale>
          <a:sx n="60" d="100"/>
          <a:sy n="60" d="100"/>
        </p:scale>
        <p:origin x="-164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24/04/2021</a:t>
            </a:fld>
            <a:endParaRPr lang="fr-B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tabLst>
                <a:tab pos="6280150" algn="l"/>
              </a:tabLst>
            </a:pPr>
            <a:r>
              <a:rPr lang="ar-DZ" sz="4400" b="1" dirty="0" smtClean="0">
                <a:cs typeface="+mj-cs"/>
              </a:rPr>
              <a:t>البحث (02) بعنوان</a:t>
            </a:r>
            <a:endParaRPr lang="fr-FR" sz="4400" b="1" dirty="0">
              <a:cs typeface="+mj-cs"/>
            </a:endParaRPr>
          </a:p>
        </p:txBody>
      </p:sp>
      <p:sp>
        <p:nvSpPr>
          <p:cNvPr id="4" name="Parchemin horizontal 3"/>
          <p:cNvSpPr/>
          <p:nvPr/>
        </p:nvSpPr>
        <p:spPr>
          <a:xfrm>
            <a:off x="323528" y="702591"/>
            <a:ext cx="5400600" cy="3384376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ar-DZ" sz="54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عدم الالتزام</a:t>
            </a:r>
            <a:endParaRPr lang="fr-FR" sz="5400" b="1" dirty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115616" y="3861048"/>
            <a:ext cx="3816424" cy="2376264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ar-DZ" sz="30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مـن إعــداد</a:t>
            </a:r>
            <a:r>
              <a:rPr lang="ar-DZ" sz="3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</a:p>
          <a:p>
            <a:pPr lvl="0" algn="ctr" defTabSz="457200"/>
            <a:r>
              <a:rPr lang="ar-DZ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سامية سعيدي</a:t>
            </a:r>
            <a:endParaRPr lang="ar-DZ" sz="3000" b="1" dirty="0">
              <a:solidFill>
                <a:schemeClr val="accent2">
                  <a:lumMod val="20000"/>
                  <a:lumOff val="8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ctr" defTabSz="457200"/>
            <a:r>
              <a:rPr lang="ar-DZ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خولـة </a:t>
            </a:r>
            <a:r>
              <a:rPr lang="ar-DZ" sz="30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دشانة</a:t>
            </a:r>
            <a:endParaRPr lang="ar-DZ" sz="3000" b="1" dirty="0" smtClean="0">
              <a:solidFill>
                <a:schemeClr val="accent2">
                  <a:lumMod val="20000"/>
                  <a:lumOff val="8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ctr" defTabSz="457200"/>
            <a:r>
              <a:rPr lang="ar-DZ" sz="3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سميـرة </a:t>
            </a:r>
            <a:r>
              <a:rPr lang="ar-DZ" sz="3000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روينة</a:t>
            </a:r>
            <a:endParaRPr lang="ar-DZ" sz="3000" b="1" dirty="0" smtClean="0">
              <a:solidFill>
                <a:schemeClr val="accent2">
                  <a:lumMod val="20000"/>
                  <a:lumOff val="8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ctr" defTabSz="457200"/>
            <a:endParaRPr lang="ar-DZ" sz="3000" b="1" dirty="0">
              <a:solidFill>
                <a:srgbClr val="FEFAC9">
                  <a:lumMod val="25000"/>
                </a:srgb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Arrondir un rectangle avec un coin diagonal 5"/>
          <p:cNvSpPr/>
          <p:nvPr/>
        </p:nvSpPr>
        <p:spPr>
          <a:xfrm>
            <a:off x="5868144" y="1635438"/>
            <a:ext cx="3168352" cy="4752528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ar-DZ" sz="28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السنة أولى ماستر تسيير الموارد البشرية </a:t>
            </a:r>
          </a:p>
          <a:p>
            <a:pPr lvl="0" algn="ctr" defTabSz="457200"/>
            <a:endParaRPr lang="ar-DZ" sz="2800" b="1" dirty="0">
              <a:solidFill>
                <a:prstClr val="white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ctr" defTabSz="457200"/>
            <a:r>
              <a:rPr lang="ar-DZ" sz="2800" b="1" dirty="0">
                <a:solidFill>
                  <a:srgbClr val="FEFAC9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مقياس:</a:t>
            </a:r>
            <a:r>
              <a:rPr lang="ar-DZ" sz="2800" b="1" dirty="0">
                <a:solidFill>
                  <a:prstClr val="white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8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إدارة المخاطر الاجتماعية</a:t>
            </a:r>
            <a:endParaRPr lang="ar-DZ" sz="2800" b="1" dirty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ctr" defTabSz="457200"/>
            <a:endParaRPr lang="ar-DZ" sz="2800" b="1" dirty="0">
              <a:solidFill>
                <a:srgbClr val="FEFAC9">
                  <a:lumMod val="25000"/>
                </a:srgb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ctr" defTabSz="457200"/>
            <a:r>
              <a:rPr lang="ar-DZ" sz="2800" b="1" dirty="0">
                <a:solidFill>
                  <a:srgbClr val="FEFAC9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الفوج: </a:t>
            </a:r>
            <a:r>
              <a:rPr lang="ar-DZ" sz="28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04</a:t>
            </a:r>
            <a:endParaRPr lang="ar-DZ" sz="2800" b="1" dirty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ctr" defTabSz="457200"/>
            <a:endParaRPr lang="ar-DZ" sz="2800" b="1" dirty="0">
              <a:solidFill>
                <a:srgbClr val="FEFAC9">
                  <a:lumMod val="25000"/>
                </a:srgb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defTabSz="457200"/>
            <a:r>
              <a:rPr lang="ar-DZ" sz="2800" b="1" dirty="0">
                <a:solidFill>
                  <a:srgbClr val="FEFAC9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تحت إشراف</a:t>
            </a:r>
            <a:r>
              <a:rPr lang="ar-DZ" sz="2800" b="1" dirty="0" smtClean="0">
                <a:solidFill>
                  <a:srgbClr val="FEFAC9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DZ" sz="28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د. طاهري</a:t>
            </a:r>
            <a:endParaRPr lang="ar-DZ" sz="2800" b="1" dirty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6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 rtl="1"/>
            <a:r>
              <a:rPr lang="ar-SA" sz="5400" b="1" dirty="0">
                <a:solidFill>
                  <a:srgbClr val="C00000"/>
                </a:solidFill>
                <a:ea typeface="Calibri"/>
              </a:rPr>
              <a:t>تكلفــة عـدم الالتــزام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844824"/>
            <a:ext cx="8751395" cy="489654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814309" y="1772816"/>
            <a:ext cx="7632848" cy="17281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rgbClr val="FFFF00"/>
                </a:solidFill>
                <a:cs typeface="+mj-cs"/>
              </a:rPr>
              <a:t>1- </a:t>
            </a:r>
            <a:r>
              <a:rPr lang="ar-SA" sz="4000" b="1" dirty="0" smtClean="0">
                <a:solidFill>
                  <a:srgbClr val="FFFF00"/>
                </a:solidFill>
                <a:cs typeface="+mj-cs"/>
              </a:rPr>
              <a:t>مشكلة </a:t>
            </a:r>
            <a:r>
              <a:rPr lang="ar-SA" sz="4000" b="1" dirty="0">
                <a:solidFill>
                  <a:srgbClr val="FFFF00"/>
                </a:solidFill>
                <a:cs typeface="+mj-cs"/>
              </a:rPr>
              <a:t>تقدير التكاليف الخفية </a:t>
            </a:r>
            <a:endParaRPr lang="fr-FR" sz="4000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783659" y="4725144"/>
            <a:ext cx="7632848" cy="2016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15000"/>
              </a:lnSpc>
              <a:spcAft>
                <a:spcPts val="0"/>
              </a:spcAft>
            </a:pPr>
            <a:r>
              <a:rPr lang="ar-SA" sz="4000" b="1" dirty="0" smtClean="0">
                <a:solidFill>
                  <a:srgbClr val="FFFF00"/>
                </a:solidFill>
                <a:latin typeface="Calibri"/>
                <a:ea typeface="Calibri"/>
                <a:cs typeface="Traditional Arabic"/>
              </a:rPr>
              <a:t> </a:t>
            </a:r>
            <a:r>
              <a:rPr lang="ar-DZ" sz="4000" b="1" dirty="0" smtClean="0">
                <a:solidFill>
                  <a:srgbClr val="FFFF00"/>
                </a:solidFill>
                <a:latin typeface="Calibri"/>
                <a:ea typeface="Calibri"/>
                <a:cs typeface="Traditional Arabic"/>
              </a:rPr>
              <a:t>2- </a:t>
            </a:r>
            <a:r>
              <a:rPr lang="ar-SA" sz="4000" b="1" dirty="0" smtClean="0">
                <a:solidFill>
                  <a:srgbClr val="FFFF00"/>
                </a:solidFill>
                <a:latin typeface="Calibri"/>
                <a:ea typeface="Calibri"/>
                <a:cs typeface="Traditional Arabic"/>
              </a:rPr>
              <a:t>الآثار </a:t>
            </a:r>
            <a:r>
              <a:rPr lang="ar-SA" sz="4000" b="1" dirty="0">
                <a:solidFill>
                  <a:srgbClr val="FFFF00"/>
                </a:solidFill>
                <a:latin typeface="Calibri"/>
                <a:ea typeface="Calibri"/>
                <a:cs typeface="Traditional Arabic"/>
              </a:rPr>
              <a:t>المترتبة على ربحية الشركة</a:t>
            </a:r>
            <a:endParaRPr lang="fr-FR" sz="4000" dirty="0">
              <a:solidFill>
                <a:srgbClr val="FFFF00"/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4965180" y="3113068"/>
            <a:ext cx="3304304" cy="1803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r" rtl="1">
              <a:lnSpc>
                <a:spcPct val="115000"/>
              </a:lnSpc>
              <a:spcAft>
                <a:spcPts val="0"/>
              </a:spcAft>
              <a:buFont typeface="+mj-cs"/>
              <a:buAutoNum type="arabic1Minus"/>
            </a:pPr>
            <a:r>
              <a:rPr lang="ar-SA" sz="2400" b="1" dirty="0">
                <a:solidFill>
                  <a:srgbClr val="FFC000"/>
                </a:solidFill>
                <a:latin typeface="Calibri"/>
                <a:ea typeface="Calibri"/>
                <a:cs typeface="Traditional Arabic"/>
              </a:rPr>
              <a:t>تكلفة التغيب والدوران المفرط</a:t>
            </a:r>
            <a:endParaRPr lang="fr-FR" sz="2400" dirty="0">
              <a:solidFill>
                <a:srgbClr val="FFC000"/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9" name="Flèche vers le bas 8"/>
          <p:cNvSpPr/>
          <p:nvPr/>
        </p:nvSpPr>
        <p:spPr>
          <a:xfrm flipH="1">
            <a:off x="814309" y="3128833"/>
            <a:ext cx="3469659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Calibri"/>
                <a:ea typeface="Calibri"/>
                <a:cs typeface="Traditional Arabic"/>
              </a:rPr>
              <a:t>ب-</a:t>
            </a:r>
            <a:r>
              <a:rPr lang="ar-SA" sz="2400" b="1" dirty="0" smtClean="0">
                <a:solidFill>
                  <a:srgbClr val="FFC000"/>
                </a:solidFill>
                <a:latin typeface="Calibri"/>
                <a:ea typeface="Calibri"/>
                <a:cs typeface="Traditional Arabic"/>
              </a:rPr>
              <a:t>تكلفة </a:t>
            </a:r>
            <a:r>
              <a:rPr lang="ar-SA" sz="2400" b="1" dirty="0">
                <a:solidFill>
                  <a:srgbClr val="FFC000"/>
                </a:solidFill>
                <a:latin typeface="Calibri"/>
                <a:ea typeface="Calibri"/>
                <a:cs typeface="Traditional Arabic"/>
              </a:rPr>
              <a:t>فقدان الكفاءة وضياع الصورة</a:t>
            </a:r>
            <a:endParaRPr lang="fr-FR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7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516" y="692696"/>
            <a:ext cx="8640960" cy="5976664"/>
          </a:xfrm>
        </p:spPr>
        <p:txBody>
          <a:bodyPr/>
          <a:lstStyle/>
          <a:p>
            <a:pPr algn="ctr" rtl="1"/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1331640" y="764704"/>
            <a:ext cx="6408712" cy="171048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ar-SA" sz="4800" b="1" dirty="0" smtClean="0">
                <a:solidFill>
                  <a:srgbClr val="C00000"/>
                </a:solidFill>
                <a:latin typeface="Calibri"/>
                <a:ea typeface="Calibri"/>
                <a:cs typeface="Traditional Arabic"/>
              </a:rPr>
              <a:t>مساهمة </a:t>
            </a:r>
            <a:r>
              <a:rPr lang="ar-SA" sz="4800" b="1" dirty="0">
                <a:solidFill>
                  <a:srgbClr val="C00000"/>
                </a:solidFill>
                <a:latin typeface="Calibri"/>
                <a:ea typeface="Calibri"/>
                <a:cs typeface="Traditional Arabic"/>
              </a:rPr>
              <a:t>الشركة في التنمية البشرية</a:t>
            </a:r>
            <a:endParaRPr lang="fr-FR" sz="48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9516" y="2708920"/>
            <a:ext cx="81049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b="1" dirty="0"/>
              <a:t>إنشاء مؤشر التنمية البشرية (</a:t>
            </a:r>
            <a:r>
              <a:rPr lang="fr-FR" b="1" dirty="0"/>
              <a:t>HDI</a:t>
            </a:r>
            <a:r>
              <a:rPr lang="ar-SA" b="1" dirty="0"/>
              <a:t>) في عام 1990 ، والذي نشره سنويًا برنامج الأمم المتحدة الإنمائي (</a:t>
            </a:r>
            <a:r>
              <a:rPr lang="fr-FR" b="1" dirty="0"/>
              <a:t>UNDP</a:t>
            </a:r>
            <a:r>
              <a:rPr lang="ar-SA" b="1" dirty="0"/>
              <a:t>) على أساس بحث أجراه الاقتصادي الهندي </a:t>
            </a:r>
            <a:r>
              <a:rPr lang="ar-SA" b="1" dirty="0" err="1"/>
              <a:t>أمارتيا</a:t>
            </a:r>
            <a:r>
              <a:rPr lang="ar-SA" b="1" dirty="0"/>
              <a:t> سين والاقتصادي الباكستاني محبوب الحق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788024" y="4221088"/>
            <a:ext cx="3960440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/>
              <a:t>إحدى عشرة معايير هي: الإسكان، والدخل، والعمل، والمجتمع، والتعليم، والبيئة، والحكم، والصحة، والرضا عن الحياة، الأمن والتوازن بين العمل والحياة. الوقت</a:t>
            </a:r>
            <a:endParaRPr lang="fr-FR" sz="24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23528" y="4221088"/>
            <a:ext cx="4212468" cy="2304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/>
              <a:t>سبعة مكونات: الوضع المالي ، والعلاقات الأسرية ، والعمل ، والحياة الجماعية والصداقات ، والصحة ، والحرية الفردية ، والقيم الشخصية</a:t>
            </a:r>
            <a:endParaRPr lang="fr-FR" sz="2400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3131840" y="3717032"/>
            <a:ext cx="1440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5940152" y="3717032"/>
            <a:ext cx="2880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4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 smtClean="0">
                <a:solidFill>
                  <a:srgbClr val="FF0000"/>
                </a:solidFill>
              </a:rPr>
              <a:t>الخاتمـــة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35480"/>
            <a:ext cx="8424936" cy="458986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ar-DZ" sz="3600" dirty="0" smtClean="0"/>
              <a:t>بعد ما تطرقنا له يكون  </a:t>
            </a:r>
            <a:r>
              <a:rPr lang="ar-DZ" sz="3600" dirty="0" err="1" smtClean="0"/>
              <a:t>بامكاننا</a:t>
            </a:r>
            <a:r>
              <a:rPr lang="ar-DZ" sz="3600" dirty="0" smtClean="0"/>
              <a:t> الجزم </a:t>
            </a:r>
            <a:r>
              <a:rPr lang="ar-DZ" sz="3600" dirty="0" err="1" smtClean="0"/>
              <a:t>ان</a:t>
            </a:r>
            <a:r>
              <a:rPr lang="ar-DZ" sz="3600" dirty="0" smtClean="0"/>
              <a:t> المورد البشري له تأثير ايجابي في حال التزامه بعمله في حين </a:t>
            </a:r>
            <a:r>
              <a:rPr lang="ar-DZ" sz="3600" dirty="0" err="1" smtClean="0"/>
              <a:t>اي</a:t>
            </a:r>
            <a:r>
              <a:rPr lang="ar-DZ" sz="3600" dirty="0" smtClean="0"/>
              <a:t> مستوى من عدم الالتزام ولو كان ضئيل يعجل له تأثير سلبي سواء على مستوى </a:t>
            </a:r>
            <a:r>
              <a:rPr lang="ar-DZ" sz="3600" dirty="0" err="1" smtClean="0"/>
              <a:t>ادارة</a:t>
            </a:r>
            <a:r>
              <a:rPr lang="ar-DZ" sz="3600" dirty="0" smtClean="0"/>
              <a:t> الموارد البشرية </a:t>
            </a:r>
            <a:r>
              <a:rPr lang="ar-DZ" sz="3600" dirty="0" err="1" smtClean="0"/>
              <a:t>او</a:t>
            </a:r>
            <a:r>
              <a:rPr lang="ar-DZ" sz="3600" dirty="0" smtClean="0"/>
              <a:t> على مستوى المؤسسة </a:t>
            </a:r>
            <a:r>
              <a:rPr lang="ar-DZ" sz="3600" dirty="0" err="1" smtClean="0"/>
              <a:t>و</a:t>
            </a:r>
            <a:r>
              <a:rPr lang="ar-DZ" sz="3600" dirty="0" smtClean="0"/>
              <a:t> </a:t>
            </a:r>
            <a:r>
              <a:rPr lang="ar-DZ" sz="3600" smtClean="0"/>
              <a:t>ربحيتها ككل.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2357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مقدمــــة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935480"/>
            <a:ext cx="8856984" cy="4733880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366713" indent="0" algn="justLow" rtl="1">
              <a:lnSpc>
                <a:spcPct val="150000"/>
              </a:lnSpc>
              <a:buNone/>
            </a:pPr>
            <a:r>
              <a:rPr lang="ar-DZ" sz="2800" dirty="0" smtClean="0"/>
              <a:t>     إن </a:t>
            </a:r>
            <a:r>
              <a:rPr lang="ar-DZ" sz="2800" dirty="0"/>
              <a:t>العوامل والظروف التي </a:t>
            </a:r>
            <a:r>
              <a:rPr lang="ar-DZ" sz="2800" dirty="0" err="1"/>
              <a:t>يواجهها</a:t>
            </a:r>
            <a:r>
              <a:rPr lang="ar-DZ" sz="2800" dirty="0"/>
              <a:t> المورد البشري في حياة العمل اليومية تعتبر سبب مهم في أداء عمله بصورة جيدة أو بصورة سيئة، إضافة لسلوك الأفراد والسلوك اليومي للمدير الذي يتبناه تجاه الأفراد، </a:t>
            </a:r>
            <a:r>
              <a:rPr lang="ar-DZ" sz="2800" dirty="0" smtClean="0"/>
              <a:t>بالإضافة إلى </a:t>
            </a:r>
            <a:r>
              <a:rPr lang="ar-DZ" sz="2800" dirty="0"/>
              <a:t>القضاء على التصرفات السيئة قدر الإمكان وتحسين رفاهية الموظفين في العمل، وبالتالي ا</a:t>
            </a:r>
            <a:r>
              <a:rPr lang="ar-DZ" sz="2800" dirty="0" smtClean="0"/>
              <a:t>ظهار </a:t>
            </a:r>
            <a:r>
              <a:rPr lang="ar-DZ" sz="2800" dirty="0"/>
              <a:t>الأهمية التي توليها المنظمة للبعد الإنساني لنشاطها، وهذا ما سيحدث فرقا على المدى الطويل، مما سيؤدي الأمر إلى ابعاد الموظفين عن خطر عدم الالتزام في العمل.</a:t>
            </a:r>
            <a:endParaRPr lang="fr-FR" sz="2800" dirty="0"/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491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00811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</a:pPr>
            <a:r>
              <a:rPr lang="ar-DZ" b="1" dirty="0" smtClean="0">
                <a:solidFill>
                  <a:srgbClr val="C00000"/>
                </a:solidFill>
              </a:rPr>
              <a:t>ظواهر وتأثيرات ملموسة من الميل إلى </a:t>
            </a:r>
            <a:r>
              <a:rPr lang="ar-DZ" b="1" smtClean="0">
                <a:solidFill>
                  <a:srgbClr val="C00000"/>
                </a:solidFill>
              </a:rPr>
              <a:t>عدم الالتزام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968552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93319" y="3212976"/>
            <a:ext cx="4248472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alibri"/>
                <a:ea typeface="Calibri"/>
                <a:cs typeface="Traditional Arabic"/>
              </a:rPr>
              <a:t>تطور </a:t>
            </a:r>
            <a:r>
              <a:rPr lang="ar-SA" sz="40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libri"/>
                <a:ea typeface="Calibri"/>
                <a:cs typeface="Traditional Arabic"/>
              </a:rPr>
              <a:t>عدم </a:t>
            </a:r>
            <a:r>
              <a:rPr lang="ar-SA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alibri"/>
                <a:ea typeface="Calibri"/>
                <a:cs typeface="Traditional Arabic"/>
              </a:rPr>
              <a:t>الالتزام و</a:t>
            </a:r>
            <a:r>
              <a:rPr lang="ar-DZ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alibri"/>
                <a:ea typeface="Calibri"/>
                <a:cs typeface="Traditional Arabic"/>
              </a:rPr>
              <a:t>ما يرافقه من</a:t>
            </a:r>
            <a:r>
              <a:rPr lang="ar-SA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alibri"/>
                <a:ea typeface="Calibri"/>
                <a:cs typeface="Traditional Arabic"/>
              </a:rPr>
              <a:t> </a:t>
            </a:r>
            <a:r>
              <a:rPr lang="ar-SA" sz="40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libri"/>
                <a:ea typeface="Calibri"/>
                <a:cs typeface="Traditional Arabic"/>
              </a:rPr>
              <a:t>المخاطر النفسية والاجتماعية</a:t>
            </a:r>
            <a:endParaRPr lang="fr-FR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860032" y="3212976"/>
            <a:ext cx="3960440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alibri"/>
                <a:ea typeface="Calibri"/>
                <a:cs typeface="Traditional Arabic"/>
              </a:rPr>
              <a:t>آثار عدم الالتزام على إدارة الموارد البشرية</a:t>
            </a:r>
            <a:endParaRPr lang="fr-FR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Flèche vers le bas 5"/>
          <p:cNvSpPr/>
          <p:nvPr/>
        </p:nvSpPr>
        <p:spPr>
          <a:xfrm rot="2305040">
            <a:off x="3323901" y="1694040"/>
            <a:ext cx="517960" cy="16930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 rot="19664175" flipH="1">
            <a:off x="5677290" y="1718220"/>
            <a:ext cx="470509" cy="1616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9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764704"/>
            <a:ext cx="9036496" cy="6093296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845586" y="2607805"/>
            <a:ext cx="3021249" cy="1899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400" b="1" dirty="0">
                <a:latin typeface="Calibri"/>
                <a:ea typeface="Calibri"/>
                <a:cs typeface="Traditional Arabic"/>
              </a:rPr>
              <a:t>آثار عدم الالتزام على إدارة الموارد البشرية</a:t>
            </a:r>
            <a:endParaRPr lang="fr-FR" sz="4400" dirty="0">
              <a:solidFill>
                <a:srgbClr val="FFFF00"/>
              </a:solidFill>
            </a:endParaRPr>
          </a:p>
        </p:txBody>
      </p:sp>
      <p:sp>
        <p:nvSpPr>
          <p:cNvPr id="5" name="Nuage 4"/>
          <p:cNvSpPr/>
          <p:nvPr/>
        </p:nvSpPr>
        <p:spPr>
          <a:xfrm>
            <a:off x="882514" y="920115"/>
            <a:ext cx="3494582" cy="13681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latin typeface="Calibri"/>
                <a:ea typeface="Calibri"/>
                <a:cs typeface="Traditional Arabic"/>
              </a:rPr>
              <a:t>عدم الكفاءة الشخصية والجماعية</a:t>
            </a:r>
            <a:endParaRPr lang="fr-FR" sz="2800" dirty="0"/>
          </a:p>
        </p:txBody>
      </p:sp>
      <p:sp>
        <p:nvSpPr>
          <p:cNvPr id="6" name="Nuage 5"/>
          <p:cNvSpPr/>
          <p:nvPr/>
        </p:nvSpPr>
        <p:spPr>
          <a:xfrm>
            <a:off x="1043608" y="3613666"/>
            <a:ext cx="3348372" cy="154143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b="1" dirty="0">
                <a:latin typeface="Calibri"/>
                <a:ea typeface="Calibri"/>
                <a:cs typeface="Traditional Arabic"/>
              </a:rPr>
              <a:t>تطور معدل الدوران</a:t>
            </a:r>
            <a:endParaRPr lang="fr-FR" sz="3200" dirty="0"/>
          </a:p>
        </p:txBody>
      </p:sp>
      <p:sp>
        <p:nvSpPr>
          <p:cNvPr id="7" name="Nuage 6"/>
          <p:cNvSpPr/>
          <p:nvPr/>
        </p:nvSpPr>
        <p:spPr>
          <a:xfrm>
            <a:off x="897398" y="2265203"/>
            <a:ext cx="3494582" cy="132525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b="1" dirty="0">
                <a:latin typeface="Calibri"/>
                <a:ea typeface="Calibri"/>
                <a:cs typeface="Traditional Arabic"/>
              </a:rPr>
              <a:t>قلة النشاط </a:t>
            </a:r>
            <a:r>
              <a:rPr lang="ar-SA" sz="3600" b="1" dirty="0" err="1">
                <a:latin typeface="Calibri"/>
                <a:ea typeface="Calibri"/>
                <a:cs typeface="Traditional Arabic"/>
              </a:rPr>
              <a:t>الإستباقي</a:t>
            </a:r>
            <a:endParaRPr lang="fr-FR" sz="3600" dirty="0"/>
          </a:p>
        </p:txBody>
      </p:sp>
      <p:sp>
        <p:nvSpPr>
          <p:cNvPr id="8" name="Nuage 7"/>
          <p:cNvSpPr/>
          <p:nvPr/>
        </p:nvSpPr>
        <p:spPr>
          <a:xfrm>
            <a:off x="1043608" y="5301208"/>
            <a:ext cx="3348372" cy="155679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>
                <a:solidFill>
                  <a:schemeClr val="bg1"/>
                </a:solidFill>
                <a:latin typeface="Traditional Arabic"/>
                <a:ea typeface="Times New Roman"/>
              </a:rPr>
              <a:t>تصاعد</a:t>
            </a:r>
            <a:r>
              <a:rPr lang="fr-FR" sz="2800" b="1" dirty="0">
                <a:solidFill>
                  <a:schemeClr val="bg1"/>
                </a:solidFill>
                <a:latin typeface="Traditional Arabic"/>
                <a:ea typeface="Times New Roman"/>
              </a:rPr>
              <a:t> </a:t>
            </a:r>
            <a:r>
              <a:rPr lang="fr-FR" sz="2800" b="1" dirty="0" err="1">
                <a:solidFill>
                  <a:schemeClr val="bg1"/>
                </a:solidFill>
                <a:latin typeface="Traditional Arabic"/>
                <a:ea typeface="Times New Roman"/>
              </a:rPr>
              <a:t>التغيب</a:t>
            </a:r>
            <a:r>
              <a:rPr lang="fr-FR" sz="2800" b="1" dirty="0">
                <a:solidFill>
                  <a:schemeClr val="bg1"/>
                </a:solidFill>
                <a:latin typeface="Traditional Arabic"/>
                <a:ea typeface="Times New Roman"/>
              </a:rPr>
              <a:t> </a:t>
            </a:r>
            <a:r>
              <a:rPr lang="fr-FR" sz="2800" b="1" dirty="0" err="1">
                <a:solidFill>
                  <a:schemeClr val="bg1"/>
                </a:solidFill>
                <a:latin typeface="Traditional Arabic"/>
                <a:ea typeface="Times New Roman"/>
              </a:rPr>
              <a:t>عن</a:t>
            </a:r>
            <a:r>
              <a:rPr lang="fr-FR" sz="2800" b="1" dirty="0">
                <a:solidFill>
                  <a:schemeClr val="bg1"/>
                </a:solidFill>
                <a:latin typeface="Traditional Arabic"/>
                <a:ea typeface="Times New Roman"/>
              </a:rPr>
              <a:t> </a:t>
            </a:r>
            <a:r>
              <a:rPr lang="fr-FR" sz="2800" b="1" dirty="0" err="1">
                <a:solidFill>
                  <a:schemeClr val="bg1"/>
                </a:solidFill>
                <a:latin typeface="Traditional Arabic"/>
                <a:ea typeface="Times New Roman"/>
              </a:rPr>
              <a:t>العمل</a:t>
            </a:r>
            <a:r>
              <a:rPr lang="fr-FR" sz="2800" b="1" dirty="0">
                <a:solidFill>
                  <a:schemeClr val="bg1"/>
                </a:solidFill>
                <a:latin typeface="Traditional Arabic"/>
                <a:ea typeface="Times New Roman"/>
              </a:rPr>
              <a:t> </a:t>
            </a:r>
            <a:endParaRPr lang="fr-FR" sz="2800" dirty="0">
              <a:solidFill>
                <a:schemeClr val="bg1"/>
              </a:solidFill>
            </a:endParaRPr>
          </a:p>
        </p:txBody>
      </p:sp>
      <p:cxnSp>
        <p:nvCxnSpPr>
          <p:cNvPr id="38" name="Connecteur droit avec flèche 37"/>
          <p:cNvCxnSpPr/>
          <p:nvPr/>
        </p:nvCxnSpPr>
        <p:spPr>
          <a:xfrm flipH="1" flipV="1">
            <a:off x="4139952" y="1772816"/>
            <a:ext cx="1705634" cy="16561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 flipV="1">
            <a:off x="4391980" y="2927828"/>
            <a:ext cx="1453606" cy="501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4391980" y="3429001"/>
            <a:ext cx="1453606" cy="792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flipH="1">
            <a:off x="4391980" y="3429001"/>
            <a:ext cx="1453606" cy="22322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8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ar-SA" sz="5400" b="1" dirty="0">
                <a:solidFill>
                  <a:srgbClr val="FFFF00"/>
                </a:solidFill>
                <a:ea typeface="Calibri"/>
              </a:rPr>
              <a:t>عدم الكفاءة الشخصية والجماعية</a:t>
            </a:r>
            <a:endParaRPr lang="fr-FR" sz="54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640960" cy="466187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r" rtl="1"/>
            <a:r>
              <a:rPr lang="ar-DZ" dirty="0" smtClean="0"/>
              <a:t>يمكن لنقص أو عدم الكفاءة أن تؤدي إلى:</a:t>
            </a:r>
          </a:p>
          <a:p>
            <a:pPr algn="r" rtl="1"/>
            <a:r>
              <a:rPr lang="ar-DZ" sz="2800" b="1" dirty="0" smtClean="0">
                <a:latin typeface="Calibri"/>
                <a:ea typeface="Calibri"/>
                <a:cs typeface="Traditional Arabic"/>
              </a:rPr>
              <a:t> 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التأخير فيما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يتعلق بالمواعيد </a:t>
            </a:r>
            <a:r>
              <a:rPr lang="ar-DZ" sz="2800" b="1" dirty="0" smtClean="0">
                <a:latin typeface="Calibri"/>
                <a:ea typeface="Calibri"/>
                <a:cs typeface="Traditional Arabic"/>
              </a:rPr>
              <a:t> </a:t>
            </a:r>
          </a:p>
          <a:p>
            <a:pPr algn="r" rtl="1"/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أخطاء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في أداء العمل أو تنفيذ 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التعليمات</a:t>
            </a:r>
            <a:endParaRPr lang="ar-DZ" sz="2800" b="1" dirty="0" smtClean="0">
              <a:latin typeface="Calibri"/>
              <a:ea typeface="Calibri"/>
              <a:cs typeface="Traditional Arabic"/>
            </a:endParaRPr>
          </a:p>
          <a:p>
            <a:pPr algn="r" rtl="1"/>
            <a:r>
              <a:rPr lang="ar-SA" sz="2800" b="1" dirty="0">
                <a:latin typeface="Calibri"/>
                <a:ea typeface="Calibri"/>
                <a:cs typeface="Traditional Arabic"/>
              </a:rPr>
              <a:t>هدر المواد </a:t>
            </a:r>
            <a:r>
              <a:rPr lang="ar-DZ" sz="2800" b="1" dirty="0">
                <a:latin typeface="Calibri"/>
                <a:ea typeface="Calibri"/>
                <a:cs typeface="Traditional Arabic"/>
              </a:rPr>
              <a:t> </a:t>
            </a:r>
            <a:r>
              <a:rPr lang="ar-DZ" sz="2800" b="1" dirty="0" smtClean="0">
                <a:latin typeface="Calibri"/>
                <a:ea typeface="Calibri"/>
                <a:cs typeface="Traditional Arabic"/>
              </a:rPr>
              <a:t>و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كسر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الأدوات أو تلف 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المعدات</a:t>
            </a:r>
            <a:endParaRPr lang="ar-DZ" sz="2800" b="1" dirty="0" smtClean="0">
              <a:latin typeface="Calibri"/>
              <a:ea typeface="Calibri"/>
              <a:cs typeface="Traditional Arabic"/>
            </a:endParaRPr>
          </a:p>
          <a:p>
            <a:pPr algn="r" rtl="1"/>
            <a:r>
              <a:rPr lang="ar-SA" sz="2800" b="1" dirty="0">
                <a:latin typeface="Calibri"/>
                <a:ea typeface="Calibri"/>
                <a:cs typeface="Traditional Arabic"/>
              </a:rPr>
              <a:t>لنقص التواصل أو الإهمال العام </a:t>
            </a:r>
            <a:endParaRPr lang="ar-DZ" sz="2800" b="1" dirty="0" smtClean="0">
              <a:latin typeface="Calibri"/>
              <a:ea typeface="Calibri"/>
              <a:cs typeface="Traditional Arabic"/>
            </a:endParaRPr>
          </a:p>
          <a:p>
            <a:pPr algn="r" rtl="1"/>
            <a:r>
              <a:rPr lang="ar-DZ" sz="2800" b="1" dirty="0" smtClean="0">
                <a:latin typeface="Calibri"/>
                <a:ea typeface="Calibri"/>
                <a:cs typeface="Traditional Arabic"/>
              </a:rPr>
              <a:t>عدم إ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رسال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تقدير إلى الأطراف المعنية </a:t>
            </a:r>
            <a:endParaRPr lang="ar-DZ" sz="2800" b="1" dirty="0" smtClean="0">
              <a:latin typeface="Calibri"/>
              <a:ea typeface="Calibri"/>
              <a:cs typeface="Traditional Arabic"/>
            </a:endParaRPr>
          </a:p>
          <a:p>
            <a:pPr algn="r" rtl="1"/>
            <a:r>
              <a:rPr lang="ar-DZ" sz="2800" b="1" dirty="0" smtClean="0">
                <a:latin typeface="Calibri"/>
                <a:ea typeface="Calibri"/>
                <a:cs typeface="Traditional Arabic"/>
              </a:rPr>
              <a:t>عدم 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إبلاغ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الطرف المعني بالعمل الذي يتعين القيام 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به</a:t>
            </a:r>
            <a:r>
              <a:rPr lang="ar-DZ" sz="2800" b="1" dirty="0" smtClean="0">
                <a:latin typeface="Calibri"/>
                <a:ea typeface="Calibri"/>
                <a:cs typeface="Traditional Arabic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69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640960" cy="1143000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ar-DZ" b="1" dirty="0" smtClean="0">
                <a:solidFill>
                  <a:srgbClr val="FFC000"/>
                </a:solidFill>
              </a:rPr>
              <a:t>قلة النشاط </a:t>
            </a:r>
            <a:r>
              <a:rPr lang="ar-DZ" b="1" dirty="0" err="1" smtClean="0">
                <a:solidFill>
                  <a:srgbClr val="FFC000"/>
                </a:solidFill>
              </a:rPr>
              <a:t>الإستباقي</a:t>
            </a: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824536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r" rtl="1"/>
            <a:r>
              <a:rPr lang="ar-DZ" sz="2800" b="1" dirty="0" smtClean="0">
                <a:latin typeface="Calibri"/>
                <a:ea typeface="Calibri"/>
                <a:cs typeface="Traditional Arabic"/>
              </a:rPr>
              <a:t>عدم وجود كفاءة</a:t>
            </a:r>
          </a:p>
          <a:p>
            <a:pPr algn="r" rtl="1"/>
            <a:endParaRPr lang="ar-DZ" sz="2800" b="1" dirty="0" smtClean="0">
              <a:latin typeface="Calibri"/>
              <a:ea typeface="Calibri"/>
              <a:cs typeface="Traditional Arabic"/>
            </a:endParaRPr>
          </a:p>
          <a:p>
            <a:pPr lvl="0" algn="r" rtl="1">
              <a:buClr>
                <a:srgbClr val="0BD0D9"/>
              </a:buClr>
            </a:pPr>
            <a:r>
              <a:rPr lang="ar-DZ" sz="2800" b="1" dirty="0" smtClean="0">
                <a:solidFill>
                  <a:prstClr val="black"/>
                </a:solidFill>
                <a:latin typeface="Calibri"/>
                <a:ea typeface="Calibri"/>
                <a:cs typeface="Traditional Arabic"/>
              </a:rPr>
              <a:t>عدم </a:t>
            </a:r>
            <a:r>
              <a:rPr lang="ar-SA" sz="2800" b="1" dirty="0" smtClean="0">
                <a:solidFill>
                  <a:prstClr val="black"/>
                </a:solidFill>
                <a:latin typeface="Calibri"/>
                <a:ea typeface="Calibri"/>
                <a:cs typeface="Traditional Arabic"/>
              </a:rPr>
              <a:t>قدرة </a:t>
            </a:r>
            <a:r>
              <a:rPr lang="ar-SA" sz="2800" b="1" dirty="0">
                <a:solidFill>
                  <a:prstClr val="black"/>
                </a:solidFill>
                <a:latin typeface="Calibri"/>
                <a:ea typeface="Calibri"/>
                <a:cs typeface="Traditional Arabic"/>
              </a:rPr>
              <a:t>المبادرة لدى كل فرد في مواجهة المواقف غير المتوقعة</a:t>
            </a:r>
            <a:r>
              <a:rPr lang="ar-DZ" sz="2800" b="1" dirty="0">
                <a:solidFill>
                  <a:prstClr val="black"/>
                </a:solidFill>
                <a:latin typeface="Calibri"/>
                <a:ea typeface="Calibri"/>
                <a:cs typeface="Traditional Arabic"/>
              </a:rPr>
              <a:t> </a:t>
            </a:r>
            <a:endParaRPr lang="ar-DZ" sz="2800" b="1" dirty="0" smtClean="0">
              <a:solidFill>
                <a:prstClr val="black"/>
              </a:solidFill>
              <a:latin typeface="Calibri"/>
              <a:ea typeface="Calibri"/>
              <a:cs typeface="Traditional Arabic"/>
            </a:endParaRPr>
          </a:p>
          <a:p>
            <a:pPr lvl="0" algn="r" rtl="1">
              <a:buClr>
                <a:srgbClr val="0BD0D9"/>
              </a:buClr>
            </a:pPr>
            <a:endParaRPr lang="ar-DZ" sz="2800" b="1" dirty="0">
              <a:solidFill>
                <a:prstClr val="black"/>
              </a:solidFill>
              <a:latin typeface="Calibri"/>
              <a:ea typeface="Calibri"/>
              <a:cs typeface="Traditional Arabic"/>
            </a:endParaRPr>
          </a:p>
          <a:p>
            <a:pPr algn="r" rtl="1"/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النقص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في النشاط </a:t>
            </a:r>
            <a:r>
              <a:rPr lang="ar-SA" sz="2800" b="1" dirty="0" err="1">
                <a:latin typeface="Calibri"/>
                <a:ea typeface="Calibri"/>
                <a:cs typeface="Traditional Arabic"/>
              </a:rPr>
              <a:t>الاستباقي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 مصحوبًا بسلوك غير مرحب به أو حتى غير لائق تجاه 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العملاء</a:t>
            </a:r>
            <a:endParaRPr lang="ar-DZ" sz="2800" b="1" dirty="0" smtClean="0">
              <a:latin typeface="Calibri"/>
              <a:ea typeface="Calibri"/>
              <a:cs typeface="Traditional Arabic"/>
            </a:endParaRPr>
          </a:p>
          <a:p>
            <a:pPr algn="r" rtl="1"/>
            <a:endParaRPr lang="ar-DZ" sz="2800" b="1" dirty="0" smtClean="0">
              <a:latin typeface="Calibri"/>
              <a:ea typeface="Calibri"/>
              <a:cs typeface="Traditional Arabic"/>
            </a:endParaRPr>
          </a:p>
          <a:p>
            <a:pPr algn="r" rtl="1"/>
            <a:r>
              <a:rPr lang="ar-SA" sz="2800" b="1" dirty="0">
                <a:latin typeface="Calibri"/>
                <a:ea typeface="Calibri"/>
                <a:cs typeface="Traditional Arabic"/>
              </a:rPr>
              <a:t>عواقب وخيمة </a:t>
            </a:r>
            <a:r>
              <a:rPr lang="ar-DZ" sz="2800" b="1" dirty="0" smtClean="0">
                <a:latin typeface="Calibri"/>
                <a:ea typeface="Calibri"/>
                <a:cs typeface="Traditional Arabic"/>
              </a:rPr>
              <a:t>على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صورة الشركة في أعين عملاءها . يمكن أن تكتسب بالفعل سمعة منظمة بيروقراطية ، غير مستجيبة ، غير حساسة للمتطلبات المحددة لعملائها وغير قادرة على التكيف مع مشاكلهم 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الخاصة</a:t>
            </a:r>
            <a:r>
              <a:rPr lang="ar-DZ" sz="2800" b="1" dirty="0" smtClean="0">
                <a:latin typeface="Calibri"/>
                <a:ea typeface="Calibri"/>
                <a:cs typeface="Traditional Arabic"/>
              </a:rPr>
              <a:t>,</a:t>
            </a:r>
          </a:p>
          <a:p>
            <a:pPr algn="r" rtl="1"/>
            <a:endParaRPr lang="fr-FR" dirty="0"/>
          </a:p>
        </p:txBody>
      </p:sp>
      <p:sp>
        <p:nvSpPr>
          <p:cNvPr id="5" name="Flèche courbée vers la gauche 4"/>
          <p:cNvSpPr/>
          <p:nvPr/>
        </p:nvSpPr>
        <p:spPr>
          <a:xfrm>
            <a:off x="8189539" y="3284984"/>
            <a:ext cx="731520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Flèche courbée vers la gauche 5"/>
          <p:cNvSpPr/>
          <p:nvPr/>
        </p:nvSpPr>
        <p:spPr>
          <a:xfrm>
            <a:off x="8189539" y="4581128"/>
            <a:ext cx="731520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courbée vers la gauche 6"/>
          <p:cNvSpPr/>
          <p:nvPr/>
        </p:nvSpPr>
        <p:spPr>
          <a:xfrm>
            <a:off x="8189539" y="2364828"/>
            <a:ext cx="731520" cy="4161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9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 rtl="1"/>
            <a:r>
              <a:rPr lang="ar-SA" b="1" dirty="0">
                <a:solidFill>
                  <a:srgbClr val="C00000"/>
                </a:solidFill>
              </a:rPr>
              <a:t>تطور معدل الدوران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640960" cy="4661872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endParaRPr lang="ar-DZ" sz="2800" b="1" dirty="0" smtClean="0">
              <a:latin typeface="Calibri"/>
              <a:ea typeface="Calibri"/>
              <a:cs typeface="Traditional Arabic"/>
            </a:endParaRPr>
          </a:p>
          <a:p>
            <a:pPr algn="r" rtl="1"/>
            <a:r>
              <a:rPr lang="ar-DZ" sz="2800" b="1" dirty="0" smtClean="0">
                <a:latin typeface="Calibri"/>
                <a:ea typeface="Calibri"/>
                <a:cs typeface="Traditional Arabic"/>
              </a:rPr>
              <a:t>معدل الدوران 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مفرطًا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، والذي ينتج عن استقالات غير متوقعة </a:t>
            </a:r>
            <a:r>
              <a:rPr lang="ar-DZ" sz="2800" b="1" dirty="0" smtClean="0">
                <a:latin typeface="Calibri"/>
                <a:ea typeface="Calibri"/>
                <a:cs typeface="Traditional Arabic"/>
              </a:rPr>
              <a:t> والتي تكون من: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الشباب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، عندما يفضلون المغادرة بدلاً من البحث عن تفسيرات للممارسات التي تصدمهم أو </a:t>
            </a:r>
            <a:r>
              <a:rPr lang="ar-DZ" sz="2800" b="1" dirty="0" smtClean="0">
                <a:latin typeface="Calibri"/>
                <a:ea typeface="Calibri"/>
                <a:cs typeface="Traditional Arabic"/>
              </a:rPr>
              <a:t>ال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سعى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إلى التطور داخل الشركة نفسها .</a:t>
            </a:r>
            <a:endParaRPr lang="fr-FR" sz="1800" dirty="0">
              <a:latin typeface="Calibri"/>
              <a:ea typeface="Calibri"/>
              <a:cs typeface="Arial"/>
            </a:endParaRPr>
          </a:p>
          <a:p>
            <a:pPr algn="r" rtl="1"/>
            <a:r>
              <a:rPr lang="ar-SA" sz="2800" b="1" dirty="0" smtClean="0">
                <a:latin typeface="Calibri"/>
                <a:ea typeface="Calibri"/>
                <a:cs typeface="Traditional Arabic"/>
              </a:rPr>
              <a:t>بعض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المهنيين (المهندسين أو الفنيين ، مندوبي المبيعات) ، عندما </a:t>
            </a:r>
            <a:r>
              <a:rPr lang="ar-SA" sz="2800" b="1" dirty="0" smtClean="0">
                <a:latin typeface="Calibri"/>
                <a:ea typeface="Calibri"/>
                <a:cs typeface="Traditional Arabic"/>
              </a:rPr>
              <a:t>يفضلون </a:t>
            </a:r>
            <a:r>
              <a:rPr lang="ar-SA" sz="2800" b="1" dirty="0">
                <a:latin typeface="Calibri"/>
                <a:ea typeface="Calibri"/>
                <a:cs typeface="Traditional Arabic"/>
              </a:rPr>
              <a:t>متابعة حياتهم المهنية في مكان آخر ، نظرًا للظروف التي يرونها غير مثالية لممارسة مهنتهم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218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4400" b="1" dirty="0" err="1">
                <a:solidFill>
                  <a:srgbClr val="C00000"/>
                </a:solidFill>
              </a:rPr>
              <a:t>تصاعد</a:t>
            </a:r>
            <a:r>
              <a:rPr lang="fr-FR" sz="4400" b="1" dirty="0">
                <a:solidFill>
                  <a:srgbClr val="C00000"/>
                </a:solidFill>
              </a:rPr>
              <a:t> </a:t>
            </a:r>
            <a:r>
              <a:rPr lang="fr-FR" sz="4400" b="1" dirty="0" err="1">
                <a:solidFill>
                  <a:srgbClr val="C00000"/>
                </a:solidFill>
              </a:rPr>
              <a:t>التغيب</a:t>
            </a:r>
            <a:r>
              <a:rPr lang="fr-FR" sz="4400" b="1" dirty="0">
                <a:solidFill>
                  <a:srgbClr val="C00000"/>
                </a:solidFill>
              </a:rPr>
              <a:t> </a:t>
            </a:r>
            <a:r>
              <a:rPr lang="fr-FR" sz="4400" b="1" dirty="0" err="1">
                <a:solidFill>
                  <a:srgbClr val="C00000"/>
                </a:solidFill>
              </a:rPr>
              <a:t>عن</a:t>
            </a:r>
            <a:r>
              <a:rPr lang="fr-FR" sz="4400" b="1" dirty="0">
                <a:solidFill>
                  <a:srgbClr val="C00000"/>
                </a:solidFill>
              </a:rPr>
              <a:t> </a:t>
            </a:r>
            <a:r>
              <a:rPr lang="fr-FR" sz="4400" b="1" dirty="0" err="1">
                <a:solidFill>
                  <a:srgbClr val="C00000"/>
                </a:solidFill>
              </a:rPr>
              <a:t>العمل</a:t>
            </a:r>
            <a:r>
              <a:rPr lang="fr-FR" sz="4400" b="1" dirty="0">
                <a:solidFill>
                  <a:srgbClr val="C00000"/>
                </a:solidFill>
              </a:rPr>
              <a:t> </a:t>
            </a:r>
            <a:endParaRPr lang="fr-FR" sz="44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r-FR" sz="2800" b="1" dirty="0" err="1" smtClean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التغيب</a:t>
            </a:r>
            <a:r>
              <a:rPr lang="fr-FR" sz="2800" b="1" dirty="0" smtClean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الذي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يمكن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وصفه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بأنه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 smtClean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طبيعي</a:t>
            </a:r>
            <a:r>
              <a:rPr lang="ar-DZ" sz="2800" b="1" dirty="0" smtClean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</a:p>
          <a:p>
            <a:pPr algn="r" rtl="1"/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التغيب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الذي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يمكن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اعتباره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مشكوكًا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 smtClean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فيه</a:t>
            </a:r>
            <a:endParaRPr lang="ar-DZ" sz="2800" b="1" dirty="0" smtClean="0">
              <a:solidFill>
                <a:srgbClr val="000000"/>
              </a:solidFill>
              <a:latin typeface="Traditional Arabic"/>
              <a:ea typeface="Times New Roman"/>
              <a:cs typeface="+mj-cs"/>
            </a:endParaRPr>
          </a:p>
          <a:p>
            <a:pPr algn="r" rtl="1"/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التغيب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المفرط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الناجم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عن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تزوير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مرض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من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أجل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تجنب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الاضطرار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إلى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الذهاب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إلى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العمل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قد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يكون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من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الصعب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اكتشاف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هذا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النوع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من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الاحتيال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،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بما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في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ذلك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من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قبل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الطبيب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endParaRPr lang="ar-DZ" sz="2800" b="1" dirty="0" smtClean="0">
              <a:solidFill>
                <a:srgbClr val="000000"/>
              </a:solidFill>
              <a:latin typeface="Traditional Arabic"/>
              <a:ea typeface="Times New Roman"/>
              <a:cs typeface="+mj-cs"/>
            </a:endParaRPr>
          </a:p>
          <a:p>
            <a:pPr algn="r" rtl="1"/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التغيب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عن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العمل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الناتج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عن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الأمراض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المتعلقة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بالبيئة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والعلاقات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مع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الإدارة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وتنظيم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الشركة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وكل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ذلك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له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تأثير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سلبي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على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صحة</a:t>
            </a:r>
            <a:r>
              <a:rPr lang="fr-FR" sz="2800" b="1" dirty="0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 </a:t>
            </a:r>
            <a:r>
              <a:rPr lang="fr-FR" sz="2800" b="1" dirty="0" err="1">
                <a:solidFill>
                  <a:srgbClr val="000000"/>
                </a:solidFill>
                <a:latin typeface="Traditional Arabic"/>
                <a:ea typeface="Times New Roman"/>
                <a:cs typeface="+mj-cs"/>
              </a:rPr>
              <a:t>الفرد</a:t>
            </a:r>
            <a:endParaRPr lang="fr-FR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603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34387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1547664" y="2492896"/>
            <a:ext cx="5688632" cy="194421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rgbClr val="FFFF00"/>
                </a:solidFill>
                <a:latin typeface="Traditional Arabic"/>
                <a:ea typeface="Calibri"/>
              </a:rPr>
              <a:t> </a:t>
            </a:r>
            <a:r>
              <a:rPr lang="ar-SA" sz="3200" b="1" dirty="0" smtClean="0">
                <a:solidFill>
                  <a:srgbClr val="FFFF00"/>
                </a:solidFill>
                <a:latin typeface="Traditional Arabic"/>
                <a:ea typeface="Calibri"/>
              </a:rPr>
              <a:t>تطور </a:t>
            </a:r>
            <a:r>
              <a:rPr lang="ar-SA" sz="3200" b="1" dirty="0" smtClean="0">
                <a:solidFill>
                  <a:srgbClr val="FFFF00"/>
                </a:solidFill>
                <a:latin typeface="Traditional Arabic"/>
                <a:ea typeface="Calibri"/>
              </a:rPr>
              <a:t>عدم </a:t>
            </a:r>
            <a:r>
              <a:rPr lang="ar-SA" sz="3200" b="1" dirty="0" err="1" smtClean="0">
                <a:solidFill>
                  <a:srgbClr val="FFFF00"/>
                </a:solidFill>
                <a:latin typeface="Traditional Arabic"/>
                <a:ea typeface="Calibri"/>
              </a:rPr>
              <a:t>الإلتزام</a:t>
            </a:r>
            <a:r>
              <a:rPr lang="ar-SA" sz="3200" b="1" dirty="0" smtClean="0">
                <a:solidFill>
                  <a:srgbClr val="FFFF00"/>
                </a:solidFill>
                <a:latin typeface="Traditional Arabic"/>
                <a:ea typeface="Calibri"/>
              </a:rPr>
              <a:t> </a:t>
            </a:r>
            <a:r>
              <a:rPr lang="ar-SA" sz="3200" b="1" dirty="0" smtClean="0">
                <a:solidFill>
                  <a:srgbClr val="FFFF00"/>
                </a:solidFill>
                <a:latin typeface="Traditional Arabic"/>
                <a:ea typeface="Calibri"/>
              </a:rPr>
              <a:t>و</a:t>
            </a:r>
            <a:r>
              <a:rPr lang="ar-DZ" sz="3200" b="1" dirty="0" smtClean="0">
                <a:solidFill>
                  <a:srgbClr val="FFFF00"/>
                </a:solidFill>
                <a:latin typeface="Traditional Arabic"/>
                <a:ea typeface="Calibri"/>
              </a:rPr>
              <a:t>ما يرافقه من</a:t>
            </a:r>
            <a:r>
              <a:rPr lang="ar-SA" sz="3200" b="1" dirty="0" smtClean="0">
                <a:solidFill>
                  <a:srgbClr val="FFFF00"/>
                </a:solidFill>
                <a:latin typeface="Traditional Arabic"/>
                <a:ea typeface="Calibri"/>
              </a:rPr>
              <a:t> مخاطر نفسية واجتماعية</a:t>
            </a:r>
            <a:endParaRPr lang="fr-FR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9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2404</TotalTime>
  <Words>591</Words>
  <Application>Microsoft Office PowerPoint</Application>
  <PresentationFormat>Affichage à l'écran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Débit</vt:lpstr>
      <vt:lpstr>Présentation PowerPoint</vt:lpstr>
      <vt:lpstr>مقدمــــة</vt:lpstr>
      <vt:lpstr>ظواهر وتأثيرات ملموسة من الميل إلى عدم الالتزام</vt:lpstr>
      <vt:lpstr>Présentation PowerPoint</vt:lpstr>
      <vt:lpstr>عدم الكفاءة الشخصية والجماعية</vt:lpstr>
      <vt:lpstr>قلة النشاط الإستباقي</vt:lpstr>
      <vt:lpstr>تطور معدل الدوران</vt:lpstr>
      <vt:lpstr>تصاعد التغيب عن العمل </vt:lpstr>
      <vt:lpstr>Présentation PowerPoint</vt:lpstr>
      <vt:lpstr>تكلفــة عـدم الالتــزام</vt:lpstr>
      <vt:lpstr>Présentation PowerPoint</vt:lpstr>
      <vt:lpstr>الخاتمـــة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</dc:creator>
  <cp:lastModifiedBy>TAHRI</cp:lastModifiedBy>
  <cp:revision>102</cp:revision>
  <dcterms:created xsi:type="dcterms:W3CDTF">2021-04-06T12:33:04Z</dcterms:created>
  <dcterms:modified xsi:type="dcterms:W3CDTF">2021-04-24T10:25:10Z</dcterms:modified>
</cp:coreProperties>
</file>