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10" r:id="rId2"/>
    <p:sldId id="335" r:id="rId3"/>
    <p:sldId id="334" r:id="rId4"/>
    <p:sldId id="319" r:id="rId5"/>
    <p:sldId id="316" r:id="rId6"/>
    <p:sldId id="347" r:id="rId7"/>
    <p:sldId id="320" r:id="rId8"/>
    <p:sldId id="348" r:id="rId9"/>
    <p:sldId id="350" r:id="rId10"/>
    <p:sldId id="322" r:id="rId11"/>
    <p:sldId id="351" r:id="rId12"/>
    <p:sldId id="354" r:id="rId13"/>
    <p:sldId id="352" r:id="rId14"/>
    <p:sldId id="355" r:id="rId15"/>
    <p:sldId id="353" r:id="rId16"/>
    <p:sldId id="357" r:id="rId17"/>
    <p:sldId id="359" r:id="rId18"/>
    <p:sldId id="358" r:id="rId19"/>
    <p:sldId id="356" r:id="rId20"/>
    <p:sldId id="360" r:id="rId21"/>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1A25"/>
    <a:srgbClr val="AD9968"/>
    <a:srgbClr val="FF3300"/>
    <a:srgbClr val="D9791B"/>
    <a:srgbClr val="009900"/>
    <a:srgbClr val="3B84AF"/>
    <a:srgbClr val="013E36"/>
    <a:srgbClr val="00263A"/>
    <a:srgbClr val="7092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4</a:t>
            </a:fld>
            <a:endParaRPr lang="en-US" dirty="0"/>
          </a:p>
        </p:txBody>
      </p:sp>
    </p:spTree>
    <p:extLst>
      <p:ext uri="{BB962C8B-B14F-4D97-AF65-F5344CB8AC3E}">
        <p14:creationId xmlns:p14="http://schemas.microsoft.com/office/powerpoint/2010/main" val="1213935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1398393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643541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968992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3977444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3167099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10</a:t>
            </a:fld>
            <a:endParaRPr lang="en-US" dirty="0"/>
          </a:p>
        </p:txBody>
      </p:sp>
    </p:spTree>
    <p:extLst>
      <p:ext uri="{BB962C8B-B14F-4D97-AF65-F5344CB8AC3E}">
        <p14:creationId xmlns:p14="http://schemas.microsoft.com/office/powerpoint/2010/main" val="3957968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4"/>
          <p:cNvSpPr>
            <a:spLocks noGrp="1"/>
          </p:cNvSpPr>
          <p:nvPr>
            <p:ph type="ctrTitle"/>
          </p:nvPr>
        </p:nvSpPr>
        <p:spPr>
          <a:xfrm>
            <a:off x="2044922" y="2854312"/>
            <a:ext cx="5642855" cy="1470025"/>
          </a:xfrm>
        </p:spPr>
        <p:txBody>
          <a:bodyPr/>
          <a:lstStyle/>
          <a:p>
            <a:r>
              <a:rPr lang="ar-SA" b="1" dirty="0">
                <a:solidFill>
                  <a:srgbClr val="AB1A25"/>
                </a:solidFill>
              </a:rPr>
              <a:t>طرق تجميع البيانات </a:t>
            </a:r>
          </a:p>
        </p:txBody>
      </p:sp>
      <p:sp>
        <p:nvSpPr>
          <p:cNvPr id="7" name="Subtitle 5"/>
          <p:cNvSpPr txBox="1">
            <a:spLocks/>
          </p:cNvSpPr>
          <p:nvPr/>
        </p:nvSpPr>
        <p:spPr bwMode="auto">
          <a:xfrm>
            <a:off x="2238152" y="2165473"/>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a:t>
            </a: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ع</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a:t>
            </a: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شر</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ة</a:t>
            </a:r>
            <a:endPar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2936776" y="4486037"/>
            <a:ext cx="3682419" cy="461665"/>
          </a:xfrm>
          <a:prstGeom prst="rect">
            <a:avLst/>
          </a:prstGeom>
        </p:spPr>
        <p:txBody>
          <a:bodyPr wrap="none">
            <a:spAutoFit/>
          </a:bodyPr>
          <a:lstStyle/>
          <a:p>
            <a:r>
              <a:rPr lang="ar-SA" sz="2400" b="1" dirty="0">
                <a:cs typeface="Akhbar MT" pitchFamily="2" charset="-78"/>
              </a:rPr>
              <a:t>(كتاب </a:t>
            </a:r>
            <a:r>
              <a:rPr lang="ar-DZ" sz="2400" b="1" dirty="0">
                <a:cs typeface="Akhbar MT" pitchFamily="2" charset="-78"/>
              </a:rPr>
              <a:t>أوما سيكاران </a:t>
            </a:r>
            <a:r>
              <a:rPr lang="ar-SA" sz="2400" b="1" dirty="0">
                <a:cs typeface="Akhbar MT" pitchFamily="2" charset="-78"/>
              </a:rPr>
              <a:t> ص </a:t>
            </a:r>
            <a:r>
              <a:rPr lang="ar-SA" b="1" dirty="0">
                <a:cs typeface="Akhbar MT" pitchFamily="2" charset="-78"/>
              </a:rPr>
              <a:t>313-374</a:t>
            </a:r>
            <a:r>
              <a:rPr lang="ar-SA" sz="2400" b="1" dirty="0">
                <a:cs typeface="Akhbar MT" pitchFamily="2" charset="-78"/>
              </a:rPr>
              <a:t>)</a:t>
            </a:r>
            <a:endParaRPr lang="ar-SA" dirty="0"/>
          </a:p>
        </p:txBody>
      </p:sp>
      <p:sp>
        <p:nvSpPr>
          <p:cNvPr id="6" name="Rectangle 5">
            <a:extLst>
              <a:ext uri="{FF2B5EF4-FFF2-40B4-BE49-F238E27FC236}">
                <a16:creationId xmlns:a16="http://schemas.microsoft.com/office/drawing/2014/main" id="{6CE8F9EE-5EFA-4FA8-B3D6-98AF5254A707}"/>
              </a:ext>
            </a:extLst>
          </p:cNvPr>
          <p:cNvSpPr/>
          <p:nvPr/>
        </p:nvSpPr>
        <p:spPr>
          <a:xfrm>
            <a:off x="264857" y="5732985"/>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146"/>
                                        </p:tgtEl>
                                        <p:attrNameLst>
                                          <p:attrName>style.visibility</p:attrName>
                                        </p:attrNameLst>
                                      </p:cBhvr>
                                      <p:to>
                                        <p:strVal val="visible"/>
                                      </p:to>
                                    </p:set>
                                    <p:animEffect transition="in" filter="wipe(down)">
                                      <p:cBhvr>
                                        <p:cTn id="14" dur="580">
                                          <p:stCondLst>
                                            <p:cond delay="0"/>
                                          </p:stCondLst>
                                        </p:cTn>
                                        <p:tgtEl>
                                          <p:spTgt spid="6146"/>
                                        </p:tgtEl>
                                      </p:cBhvr>
                                    </p:animEffect>
                                    <p:anim calcmode="lin" valueType="num">
                                      <p:cBhvr>
                                        <p:cTn id="15" dur="1822" tmFilter="0,0; 0.14,0.36; 0.43,0.73; 0.71,0.91; 1.0,1.0">
                                          <p:stCondLst>
                                            <p:cond delay="0"/>
                                          </p:stCondLst>
                                        </p:cTn>
                                        <p:tgtEl>
                                          <p:spTgt spid="614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14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14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14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146"/>
                                        </p:tgtEl>
                                        <p:attrNameLst>
                                          <p:attrName>ppt_y</p:attrName>
                                        </p:attrNameLst>
                                      </p:cBhvr>
                                      <p:tavLst>
                                        <p:tav tm="0" fmla="#ppt_y-sin(pi*$)/81">
                                          <p:val>
                                            <p:fltVal val="0"/>
                                          </p:val>
                                        </p:tav>
                                        <p:tav tm="100000">
                                          <p:val>
                                            <p:fltVal val="1"/>
                                          </p:val>
                                        </p:tav>
                                      </p:tavLst>
                                    </p:anim>
                                    <p:animScale>
                                      <p:cBhvr>
                                        <p:cTn id="20" dur="26">
                                          <p:stCondLst>
                                            <p:cond delay="650"/>
                                          </p:stCondLst>
                                        </p:cTn>
                                        <p:tgtEl>
                                          <p:spTgt spid="6146"/>
                                        </p:tgtEl>
                                      </p:cBhvr>
                                      <p:to x="100000" y="60000"/>
                                    </p:animScale>
                                    <p:animScale>
                                      <p:cBhvr>
                                        <p:cTn id="21" dur="166" decel="50000">
                                          <p:stCondLst>
                                            <p:cond delay="676"/>
                                          </p:stCondLst>
                                        </p:cTn>
                                        <p:tgtEl>
                                          <p:spTgt spid="6146"/>
                                        </p:tgtEl>
                                      </p:cBhvr>
                                      <p:to x="100000" y="100000"/>
                                    </p:animScale>
                                    <p:animScale>
                                      <p:cBhvr>
                                        <p:cTn id="22" dur="26">
                                          <p:stCondLst>
                                            <p:cond delay="1312"/>
                                          </p:stCondLst>
                                        </p:cTn>
                                        <p:tgtEl>
                                          <p:spTgt spid="6146"/>
                                        </p:tgtEl>
                                      </p:cBhvr>
                                      <p:to x="100000" y="80000"/>
                                    </p:animScale>
                                    <p:animScale>
                                      <p:cBhvr>
                                        <p:cTn id="23" dur="166" decel="50000">
                                          <p:stCondLst>
                                            <p:cond delay="1338"/>
                                          </p:stCondLst>
                                        </p:cTn>
                                        <p:tgtEl>
                                          <p:spTgt spid="6146"/>
                                        </p:tgtEl>
                                      </p:cBhvr>
                                      <p:to x="100000" y="100000"/>
                                    </p:animScale>
                                    <p:animScale>
                                      <p:cBhvr>
                                        <p:cTn id="24" dur="26">
                                          <p:stCondLst>
                                            <p:cond delay="1642"/>
                                          </p:stCondLst>
                                        </p:cTn>
                                        <p:tgtEl>
                                          <p:spTgt spid="6146"/>
                                        </p:tgtEl>
                                      </p:cBhvr>
                                      <p:to x="100000" y="90000"/>
                                    </p:animScale>
                                    <p:animScale>
                                      <p:cBhvr>
                                        <p:cTn id="25" dur="166" decel="50000">
                                          <p:stCondLst>
                                            <p:cond delay="1668"/>
                                          </p:stCondLst>
                                        </p:cTn>
                                        <p:tgtEl>
                                          <p:spTgt spid="6146"/>
                                        </p:tgtEl>
                                      </p:cBhvr>
                                      <p:to x="100000" y="100000"/>
                                    </p:animScale>
                                    <p:animScale>
                                      <p:cBhvr>
                                        <p:cTn id="26" dur="26">
                                          <p:stCondLst>
                                            <p:cond delay="1808"/>
                                          </p:stCondLst>
                                        </p:cTn>
                                        <p:tgtEl>
                                          <p:spTgt spid="6146"/>
                                        </p:tgtEl>
                                      </p:cBhvr>
                                      <p:to x="100000" y="95000"/>
                                    </p:animScale>
                                    <p:animScale>
                                      <p:cBhvr>
                                        <p:cTn id="27" dur="166" decel="50000">
                                          <p:stCondLst>
                                            <p:cond delay="1834"/>
                                          </p:stCondLst>
                                        </p:cTn>
                                        <p:tgtEl>
                                          <p:spTgt spid="6146"/>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down)">
                                      <p:cBhvr>
                                        <p:cTn id="30" dur="580">
                                          <p:stCondLst>
                                            <p:cond delay="0"/>
                                          </p:stCondLst>
                                        </p:cTn>
                                        <p:tgtEl>
                                          <p:spTgt spid="2"/>
                                        </p:tgtEl>
                                      </p:cBhvr>
                                    </p:animEffect>
                                    <p:anim calcmode="lin" valueType="num">
                                      <p:cBhvr>
                                        <p:cTn id="3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6" dur="26">
                                          <p:stCondLst>
                                            <p:cond delay="650"/>
                                          </p:stCondLst>
                                        </p:cTn>
                                        <p:tgtEl>
                                          <p:spTgt spid="2"/>
                                        </p:tgtEl>
                                      </p:cBhvr>
                                      <p:to x="100000" y="60000"/>
                                    </p:animScale>
                                    <p:animScale>
                                      <p:cBhvr>
                                        <p:cTn id="37" dur="166" decel="50000">
                                          <p:stCondLst>
                                            <p:cond delay="676"/>
                                          </p:stCondLst>
                                        </p:cTn>
                                        <p:tgtEl>
                                          <p:spTgt spid="2"/>
                                        </p:tgtEl>
                                      </p:cBhvr>
                                      <p:to x="100000" y="100000"/>
                                    </p:animScale>
                                    <p:animScale>
                                      <p:cBhvr>
                                        <p:cTn id="38" dur="26">
                                          <p:stCondLst>
                                            <p:cond delay="1312"/>
                                          </p:stCondLst>
                                        </p:cTn>
                                        <p:tgtEl>
                                          <p:spTgt spid="2"/>
                                        </p:tgtEl>
                                      </p:cBhvr>
                                      <p:to x="100000" y="80000"/>
                                    </p:animScale>
                                    <p:animScale>
                                      <p:cBhvr>
                                        <p:cTn id="39" dur="166" decel="50000">
                                          <p:stCondLst>
                                            <p:cond delay="1338"/>
                                          </p:stCondLst>
                                        </p:cTn>
                                        <p:tgtEl>
                                          <p:spTgt spid="2"/>
                                        </p:tgtEl>
                                      </p:cBhvr>
                                      <p:to x="100000" y="100000"/>
                                    </p:animScale>
                                    <p:animScale>
                                      <p:cBhvr>
                                        <p:cTn id="40" dur="26">
                                          <p:stCondLst>
                                            <p:cond delay="1642"/>
                                          </p:stCondLst>
                                        </p:cTn>
                                        <p:tgtEl>
                                          <p:spTgt spid="2"/>
                                        </p:tgtEl>
                                      </p:cBhvr>
                                      <p:to x="100000" y="90000"/>
                                    </p:animScale>
                                    <p:animScale>
                                      <p:cBhvr>
                                        <p:cTn id="41" dur="166" decel="50000">
                                          <p:stCondLst>
                                            <p:cond delay="1668"/>
                                          </p:stCondLst>
                                        </p:cTn>
                                        <p:tgtEl>
                                          <p:spTgt spid="2"/>
                                        </p:tgtEl>
                                      </p:cBhvr>
                                      <p:to x="100000" y="100000"/>
                                    </p:animScale>
                                    <p:animScale>
                                      <p:cBhvr>
                                        <p:cTn id="42" dur="26">
                                          <p:stCondLst>
                                            <p:cond delay="1808"/>
                                          </p:stCondLst>
                                        </p:cTn>
                                        <p:tgtEl>
                                          <p:spTgt spid="2"/>
                                        </p:tgtEl>
                                      </p:cBhvr>
                                      <p:to x="100000" y="95000"/>
                                    </p:animScale>
                                    <p:animScale>
                                      <p:cBhvr>
                                        <p:cTn id="43"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7"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10</a:t>
            </a:fld>
            <a:endParaRPr lang="en-US" sz="1200" dirty="0">
              <a:solidFill>
                <a:schemeClr val="bg1"/>
              </a:solidFill>
            </a:endParaRPr>
          </a:p>
        </p:txBody>
      </p:sp>
      <p:sp>
        <p:nvSpPr>
          <p:cNvPr id="5" name="Rounded Rectangle 4"/>
          <p:cNvSpPr/>
          <p:nvPr/>
        </p:nvSpPr>
        <p:spPr>
          <a:xfrm>
            <a:off x="1856656" y="558339"/>
            <a:ext cx="5948547" cy="648072"/>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a:solidFill>
                  <a:srgbClr val="C00000"/>
                </a:solidFill>
              </a:rPr>
              <a:t>ثانيا. طرق تجميع البيانات </a:t>
            </a:r>
          </a:p>
        </p:txBody>
      </p:sp>
      <p:sp>
        <p:nvSpPr>
          <p:cNvPr id="3" name="Rectangle 2"/>
          <p:cNvSpPr/>
          <p:nvPr/>
        </p:nvSpPr>
        <p:spPr>
          <a:xfrm>
            <a:off x="560512" y="1680605"/>
            <a:ext cx="8697416" cy="1938992"/>
          </a:xfrm>
          <a:prstGeom prst="rect">
            <a:avLst/>
          </a:prstGeom>
        </p:spPr>
        <p:txBody>
          <a:bodyPr wrap="square">
            <a:spAutoFit/>
          </a:bodyPr>
          <a:lstStyle/>
          <a:p>
            <a:pPr marL="342900" indent="-342900" algn="just">
              <a:buFont typeface="Wingdings" panose="05000000000000000000" pitchFamily="2" charset="2"/>
              <a:buChar char="ü"/>
            </a:pPr>
            <a:r>
              <a:rPr lang="ar-SA" sz="2400" b="1" dirty="0"/>
              <a:t>هناك الكثير من الطرق ولكل مزاياها وعيوبها</a:t>
            </a:r>
          </a:p>
          <a:p>
            <a:pPr marL="342900" indent="-342900" algn="just">
              <a:buFont typeface="Wingdings" panose="05000000000000000000" pitchFamily="2" charset="2"/>
              <a:buChar char="ü"/>
            </a:pPr>
            <a:endParaRPr lang="ar-SA" sz="2400" b="1" dirty="0"/>
          </a:p>
          <a:p>
            <a:pPr marL="342900" indent="-342900" algn="just">
              <a:buFont typeface="Wingdings" panose="05000000000000000000" pitchFamily="2" charset="2"/>
              <a:buChar char="ü"/>
            </a:pPr>
            <a:r>
              <a:rPr lang="ar-SA" sz="2400" b="1" dirty="0"/>
              <a:t>يعتمد اختيار الطريقة على ظروف البحث ونوعية المعلومات التي يطلبها البحث والتسهيلات المرتبطة بالحصول عليها وكذلك ظروف أفراد العينة وخبرة الباحث والموارد المتاحة.</a:t>
            </a:r>
            <a:endParaRPr lang="ar-SA" sz="2400" dirty="0"/>
          </a:p>
        </p:txBody>
      </p:sp>
      <p:sp>
        <p:nvSpPr>
          <p:cNvPr id="10" name="مربع نص 5"/>
          <p:cNvSpPr txBox="1">
            <a:spLocks noChangeArrowheads="1"/>
          </p:cNvSpPr>
          <p:nvPr/>
        </p:nvSpPr>
        <p:spPr bwMode="auto">
          <a:xfrm>
            <a:off x="2198432" y="3586228"/>
            <a:ext cx="4900362" cy="523220"/>
          </a:xfrm>
          <a:prstGeom prst="rect">
            <a:avLst/>
          </a:prstGeom>
          <a:solidFill>
            <a:schemeClr val="bg1"/>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q"/>
              <a:defRPr/>
            </a:pPr>
            <a:r>
              <a:rPr lang="ar-SA" altLang="en-US" sz="2800" b="1" dirty="0">
                <a:solidFill>
                  <a:srgbClr val="FF0000"/>
                </a:solidFill>
                <a:latin typeface="Arial" panose="020B0604020202020204" pitchFamily="34" charset="0"/>
                <a:cs typeface="Arabic Transparent" panose="020B0604020202020204" pitchFamily="34" charset="0"/>
              </a:rPr>
              <a:t>الأنواع الرئيسية لطرق </a:t>
            </a:r>
            <a:r>
              <a:rPr lang="ar-SA" sz="2800" b="1" dirty="0">
                <a:solidFill>
                  <a:srgbClr val="FF0000"/>
                </a:solidFill>
              </a:rPr>
              <a:t>تجميع البيانات </a:t>
            </a:r>
          </a:p>
        </p:txBody>
      </p:sp>
      <p:sp>
        <p:nvSpPr>
          <p:cNvPr id="11" name="Rectangle 10"/>
          <p:cNvSpPr/>
          <p:nvPr/>
        </p:nvSpPr>
        <p:spPr>
          <a:xfrm>
            <a:off x="488504" y="4365637"/>
            <a:ext cx="3673387" cy="461665"/>
          </a:xfrm>
          <a:prstGeom prst="rect">
            <a:avLst/>
          </a:prstGeom>
          <a:solidFill>
            <a:srgbClr val="00B0F0"/>
          </a:solidFill>
        </p:spPr>
        <p:txBody>
          <a:bodyPr wrap="square">
            <a:spAutoFit/>
          </a:bodyPr>
          <a:lstStyle/>
          <a:p>
            <a:pPr marL="342900" indent="-342900">
              <a:buFont typeface="+mj-lt"/>
              <a:buAutoNum type="arabicPeriod"/>
            </a:pPr>
            <a:r>
              <a:rPr lang="ar-SA" altLang="en-US" sz="2400" b="1" dirty="0">
                <a:cs typeface="Arabic Transparent" panose="020B0604020202020204" pitchFamily="34" charset="0"/>
              </a:rPr>
              <a:t>المقابلات       </a:t>
            </a:r>
            <a:r>
              <a:rPr lang="en-US" altLang="en-US" sz="2000" b="1" dirty="0">
                <a:cs typeface="Arabic Transparent" panose="020B0604020202020204" pitchFamily="34" charset="0"/>
              </a:rPr>
              <a:t>Interviewing </a:t>
            </a:r>
            <a:r>
              <a:rPr lang="ar-SA" altLang="en-US" sz="2000" b="1" dirty="0">
                <a:cs typeface="Arabic Transparent" panose="020B0604020202020204" pitchFamily="34" charset="0"/>
              </a:rPr>
              <a:t> </a:t>
            </a:r>
            <a:endParaRPr lang="ar-SA" sz="2400" dirty="0"/>
          </a:p>
        </p:txBody>
      </p:sp>
      <p:sp>
        <p:nvSpPr>
          <p:cNvPr id="12" name="Rectangle 11"/>
          <p:cNvSpPr/>
          <p:nvPr/>
        </p:nvSpPr>
        <p:spPr>
          <a:xfrm>
            <a:off x="488504" y="4926626"/>
            <a:ext cx="3673387" cy="461665"/>
          </a:xfrm>
          <a:prstGeom prst="rect">
            <a:avLst/>
          </a:prstGeom>
          <a:solidFill>
            <a:schemeClr val="accent1">
              <a:lumMod val="75000"/>
            </a:schemeClr>
          </a:solidFill>
        </p:spPr>
        <p:txBody>
          <a:bodyPr wrap="square">
            <a:spAutoFit/>
          </a:bodyPr>
          <a:lstStyle/>
          <a:p>
            <a:r>
              <a:rPr lang="ar-SA" altLang="en-US" sz="2400" b="1" dirty="0">
                <a:solidFill>
                  <a:schemeClr val="bg1"/>
                </a:solidFill>
                <a:cs typeface="Arabic Transparent" panose="020B0604020202020204" pitchFamily="34" charset="0"/>
              </a:rPr>
              <a:t>2. الاستبيانات  </a:t>
            </a:r>
            <a:r>
              <a:rPr lang="en-US" altLang="en-US" sz="2000" b="1" dirty="0">
                <a:solidFill>
                  <a:schemeClr val="bg1"/>
                </a:solidFill>
                <a:cs typeface="Arabic Transparent" panose="020B0604020202020204" pitchFamily="34" charset="0"/>
              </a:rPr>
              <a:t>Questionnaires</a:t>
            </a:r>
            <a:endParaRPr lang="ar-SA" sz="2400" dirty="0">
              <a:solidFill>
                <a:schemeClr val="bg1"/>
              </a:solidFill>
            </a:endParaRPr>
          </a:p>
        </p:txBody>
      </p:sp>
      <p:sp>
        <p:nvSpPr>
          <p:cNvPr id="13" name="Bent Arrow 12"/>
          <p:cNvSpPr/>
          <p:nvPr/>
        </p:nvSpPr>
        <p:spPr>
          <a:xfrm rot="10800000">
            <a:off x="4161891" y="4223377"/>
            <a:ext cx="435623" cy="504056"/>
          </a:xfrm>
          <a:prstGeom prst="bentArrow">
            <a:avLst/>
          </a:prstGeom>
          <a:solidFill>
            <a:srgbClr val="00B0F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
        <p:nvSpPr>
          <p:cNvPr id="14" name="Rectangle 13"/>
          <p:cNvSpPr/>
          <p:nvPr/>
        </p:nvSpPr>
        <p:spPr>
          <a:xfrm>
            <a:off x="488504" y="5487615"/>
            <a:ext cx="3673387" cy="461665"/>
          </a:xfrm>
          <a:prstGeom prst="rect">
            <a:avLst/>
          </a:prstGeom>
          <a:solidFill>
            <a:srgbClr val="7030A0"/>
          </a:solidFill>
        </p:spPr>
        <p:txBody>
          <a:bodyPr wrap="square">
            <a:spAutoFit/>
          </a:bodyPr>
          <a:lstStyle/>
          <a:p>
            <a:r>
              <a:rPr lang="ar-SA" sz="2400" b="1" dirty="0">
                <a:solidFill>
                  <a:srgbClr val="FFFF00"/>
                </a:solidFill>
              </a:rPr>
              <a:t>3. الملاحظة         </a:t>
            </a:r>
            <a:r>
              <a:rPr lang="en-US" sz="2000" b="1" dirty="0">
                <a:solidFill>
                  <a:srgbClr val="FFFF00"/>
                </a:solidFill>
              </a:rPr>
              <a:t>Observation</a:t>
            </a:r>
            <a:endParaRPr lang="ar-SA" sz="2400" b="1" dirty="0">
              <a:solidFill>
                <a:srgbClr val="FFFF00"/>
              </a:solidFill>
            </a:endParaRPr>
          </a:p>
        </p:txBody>
      </p:sp>
      <p:sp>
        <p:nvSpPr>
          <p:cNvPr id="16" name="Bent Arrow 15"/>
          <p:cNvSpPr/>
          <p:nvPr/>
        </p:nvSpPr>
        <p:spPr>
          <a:xfrm rot="10800000">
            <a:off x="4213395" y="4727434"/>
            <a:ext cx="435623" cy="504056"/>
          </a:xfrm>
          <a:prstGeom prst="bentArrow">
            <a:avLst/>
          </a:prstGeom>
          <a:solidFill>
            <a:srgbClr val="00B05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
        <p:nvSpPr>
          <p:cNvPr id="17" name="Bent Arrow 16"/>
          <p:cNvSpPr/>
          <p:nvPr/>
        </p:nvSpPr>
        <p:spPr>
          <a:xfrm rot="10800000">
            <a:off x="4188700" y="5285243"/>
            <a:ext cx="435623" cy="504056"/>
          </a:xfrm>
          <a:prstGeom prst="bentArrow">
            <a:avLst/>
          </a:prstGeom>
          <a:solidFill>
            <a:srgbClr val="7030A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342309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anim calcmode="lin" valueType="num">
                                      <p:cBhvr additive="base">
                                        <p:cTn id="65" dur="500" fill="hold"/>
                                        <p:tgtEl>
                                          <p:spTgt spid="11"/>
                                        </p:tgtEl>
                                        <p:attrNameLst>
                                          <p:attrName>ppt_x</p:attrName>
                                        </p:attrNameLst>
                                      </p:cBhvr>
                                      <p:tavLst>
                                        <p:tav tm="0">
                                          <p:val>
                                            <p:strVal val="#ppt_x"/>
                                          </p:val>
                                        </p:tav>
                                        <p:tav tm="100000">
                                          <p:val>
                                            <p:strVal val="#ppt_x"/>
                                          </p:val>
                                        </p:tav>
                                      </p:tavLst>
                                    </p:anim>
                                    <p:anim calcmode="lin" valueType="num">
                                      <p:cBhvr additive="base">
                                        <p:cTn id="6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80">
                                          <p:stCondLst>
                                            <p:cond delay="0"/>
                                          </p:stCondLst>
                                        </p:cTn>
                                        <p:tgtEl>
                                          <p:spTgt spid="16"/>
                                        </p:tgtEl>
                                      </p:cBhvr>
                                    </p:animEffect>
                                    <p:anim calcmode="lin" valueType="num">
                                      <p:cBhvr>
                                        <p:cTn id="7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77" dur="26">
                                          <p:stCondLst>
                                            <p:cond delay="650"/>
                                          </p:stCondLst>
                                        </p:cTn>
                                        <p:tgtEl>
                                          <p:spTgt spid="16"/>
                                        </p:tgtEl>
                                      </p:cBhvr>
                                      <p:to x="100000" y="60000"/>
                                    </p:animScale>
                                    <p:animScale>
                                      <p:cBhvr>
                                        <p:cTn id="78" dur="166" decel="50000">
                                          <p:stCondLst>
                                            <p:cond delay="676"/>
                                          </p:stCondLst>
                                        </p:cTn>
                                        <p:tgtEl>
                                          <p:spTgt spid="16"/>
                                        </p:tgtEl>
                                      </p:cBhvr>
                                      <p:to x="100000" y="100000"/>
                                    </p:animScale>
                                    <p:animScale>
                                      <p:cBhvr>
                                        <p:cTn id="79" dur="26">
                                          <p:stCondLst>
                                            <p:cond delay="1312"/>
                                          </p:stCondLst>
                                        </p:cTn>
                                        <p:tgtEl>
                                          <p:spTgt spid="16"/>
                                        </p:tgtEl>
                                      </p:cBhvr>
                                      <p:to x="100000" y="80000"/>
                                    </p:animScale>
                                    <p:animScale>
                                      <p:cBhvr>
                                        <p:cTn id="80" dur="166" decel="50000">
                                          <p:stCondLst>
                                            <p:cond delay="1338"/>
                                          </p:stCondLst>
                                        </p:cTn>
                                        <p:tgtEl>
                                          <p:spTgt spid="16"/>
                                        </p:tgtEl>
                                      </p:cBhvr>
                                      <p:to x="100000" y="100000"/>
                                    </p:animScale>
                                    <p:animScale>
                                      <p:cBhvr>
                                        <p:cTn id="81" dur="26">
                                          <p:stCondLst>
                                            <p:cond delay="1642"/>
                                          </p:stCondLst>
                                        </p:cTn>
                                        <p:tgtEl>
                                          <p:spTgt spid="16"/>
                                        </p:tgtEl>
                                      </p:cBhvr>
                                      <p:to x="100000" y="90000"/>
                                    </p:animScale>
                                    <p:animScale>
                                      <p:cBhvr>
                                        <p:cTn id="82" dur="166" decel="50000">
                                          <p:stCondLst>
                                            <p:cond delay="1668"/>
                                          </p:stCondLst>
                                        </p:cTn>
                                        <p:tgtEl>
                                          <p:spTgt spid="16"/>
                                        </p:tgtEl>
                                      </p:cBhvr>
                                      <p:to x="100000" y="100000"/>
                                    </p:animScale>
                                    <p:animScale>
                                      <p:cBhvr>
                                        <p:cTn id="83" dur="26">
                                          <p:stCondLst>
                                            <p:cond delay="1808"/>
                                          </p:stCondLst>
                                        </p:cTn>
                                        <p:tgtEl>
                                          <p:spTgt spid="16"/>
                                        </p:tgtEl>
                                      </p:cBhvr>
                                      <p:to x="100000" y="95000"/>
                                    </p:animScale>
                                    <p:animScale>
                                      <p:cBhvr>
                                        <p:cTn id="84" dur="166" decel="50000">
                                          <p:stCondLst>
                                            <p:cond delay="1834"/>
                                          </p:stCondLst>
                                        </p:cTn>
                                        <p:tgtEl>
                                          <p:spTgt spid="16"/>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ipe(down)">
                                      <p:cBhvr>
                                        <p:cTn id="87" dur="580">
                                          <p:stCondLst>
                                            <p:cond delay="0"/>
                                          </p:stCondLst>
                                        </p:cTn>
                                        <p:tgtEl>
                                          <p:spTgt spid="12"/>
                                        </p:tgtEl>
                                      </p:cBhvr>
                                    </p:animEffect>
                                    <p:anim calcmode="lin" valueType="num">
                                      <p:cBhvr>
                                        <p:cTn id="8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93" dur="26">
                                          <p:stCondLst>
                                            <p:cond delay="650"/>
                                          </p:stCondLst>
                                        </p:cTn>
                                        <p:tgtEl>
                                          <p:spTgt spid="12"/>
                                        </p:tgtEl>
                                      </p:cBhvr>
                                      <p:to x="100000" y="60000"/>
                                    </p:animScale>
                                    <p:animScale>
                                      <p:cBhvr>
                                        <p:cTn id="94" dur="166" decel="50000">
                                          <p:stCondLst>
                                            <p:cond delay="676"/>
                                          </p:stCondLst>
                                        </p:cTn>
                                        <p:tgtEl>
                                          <p:spTgt spid="12"/>
                                        </p:tgtEl>
                                      </p:cBhvr>
                                      <p:to x="100000" y="100000"/>
                                    </p:animScale>
                                    <p:animScale>
                                      <p:cBhvr>
                                        <p:cTn id="95" dur="26">
                                          <p:stCondLst>
                                            <p:cond delay="1312"/>
                                          </p:stCondLst>
                                        </p:cTn>
                                        <p:tgtEl>
                                          <p:spTgt spid="12"/>
                                        </p:tgtEl>
                                      </p:cBhvr>
                                      <p:to x="100000" y="80000"/>
                                    </p:animScale>
                                    <p:animScale>
                                      <p:cBhvr>
                                        <p:cTn id="96" dur="166" decel="50000">
                                          <p:stCondLst>
                                            <p:cond delay="1338"/>
                                          </p:stCondLst>
                                        </p:cTn>
                                        <p:tgtEl>
                                          <p:spTgt spid="12"/>
                                        </p:tgtEl>
                                      </p:cBhvr>
                                      <p:to x="100000" y="100000"/>
                                    </p:animScale>
                                    <p:animScale>
                                      <p:cBhvr>
                                        <p:cTn id="97" dur="26">
                                          <p:stCondLst>
                                            <p:cond delay="1642"/>
                                          </p:stCondLst>
                                        </p:cTn>
                                        <p:tgtEl>
                                          <p:spTgt spid="12"/>
                                        </p:tgtEl>
                                      </p:cBhvr>
                                      <p:to x="100000" y="90000"/>
                                    </p:animScale>
                                    <p:animScale>
                                      <p:cBhvr>
                                        <p:cTn id="98" dur="166" decel="50000">
                                          <p:stCondLst>
                                            <p:cond delay="1668"/>
                                          </p:stCondLst>
                                        </p:cTn>
                                        <p:tgtEl>
                                          <p:spTgt spid="12"/>
                                        </p:tgtEl>
                                      </p:cBhvr>
                                      <p:to x="100000" y="100000"/>
                                    </p:animScale>
                                    <p:animScale>
                                      <p:cBhvr>
                                        <p:cTn id="99" dur="26">
                                          <p:stCondLst>
                                            <p:cond delay="1808"/>
                                          </p:stCondLst>
                                        </p:cTn>
                                        <p:tgtEl>
                                          <p:spTgt spid="12"/>
                                        </p:tgtEl>
                                      </p:cBhvr>
                                      <p:to x="100000" y="95000"/>
                                    </p:animScale>
                                    <p:animScale>
                                      <p:cBhvr>
                                        <p:cTn id="100" dur="166" decel="50000">
                                          <p:stCondLst>
                                            <p:cond delay="1834"/>
                                          </p:stCondLst>
                                        </p:cTn>
                                        <p:tgtEl>
                                          <p:spTgt spid="12"/>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26" presetClass="entr" presetSubtype="0" fill="hold" grpId="0" nodeType="click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wipe(down)">
                                      <p:cBhvr>
                                        <p:cTn id="105" dur="580">
                                          <p:stCondLst>
                                            <p:cond delay="0"/>
                                          </p:stCondLst>
                                        </p:cTn>
                                        <p:tgtEl>
                                          <p:spTgt spid="17"/>
                                        </p:tgtEl>
                                      </p:cBhvr>
                                    </p:animEffect>
                                    <p:anim calcmode="lin" valueType="num">
                                      <p:cBhvr>
                                        <p:cTn id="10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11" dur="26">
                                          <p:stCondLst>
                                            <p:cond delay="650"/>
                                          </p:stCondLst>
                                        </p:cTn>
                                        <p:tgtEl>
                                          <p:spTgt spid="17"/>
                                        </p:tgtEl>
                                      </p:cBhvr>
                                      <p:to x="100000" y="60000"/>
                                    </p:animScale>
                                    <p:animScale>
                                      <p:cBhvr>
                                        <p:cTn id="112" dur="166" decel="50000">
                                          <p:stCondLst>
                                            <p:cond delay="676"/>
                                          </p:stCondLst>
                                        </p:cTn>
                                        <p:tgtEl>
                                          <p:spTgt spid="17"/>
                                        </p:tgtEl>
                                      </p:cBhvr>
                                      <p:to x="100000" y="100000"/>
                                    </p:animScale>
                                    <p:animScale>
                                      <p:cBhvr>
                                        <p:cTn id="113" dur="26">
                                          <p:stCondLst>
                                            <p:cond delay="1312"/>
                                          </p:stCondLst>
                                        </p:cTn>
                                        <p:tgtEl>
                                          <p:spTgt spid="17"/>
                                        </p:tgtEl>
                                      </p:cBhvr>
                                      <p:to x="100000" y="80000"/>
                                    </p:animScale>
                                    <p:animScale>
                                      <p:cBhvr>
                                        <p:cTn id="114" dur="166" decel="50000">
                                          <p:stCondLst>
                                            <p:cond delay="1338"/>
                                          </p:stCondLst>
                                        </p:cTn>
                                        <p:tgtEl>
                                          <p:spTgt spid="17"/>
                                        </p:tgtEl>
                                      </p:cBhvr>
                                      <p:to x="100000" y="100000"/>
                                    </p:animScale>
                                    <p:animScale>
                                      <p:cBhvr>
                                        <p:cTn id="115" dur="26">
                                          <p:stCondLst>
                                            <p:cond delay="1642"/>
                                          </p:stCondLst>
                                        </p:cTn>
                                        <p:tgtEl>
                                          <p:spTgt spid="17"/>
                                        </p:tgtEl>
                                      </p:cBhvr>
                                      <p:to x="100000" y="90000"/>
                                    </p:animScale>
                                    <p:animScale>
                                      <p:cBhvr>
                                        <p:cTn id="116" dur="166" decel="50000">
                                          <p:stCondLst>
                                            <p:cond delay="1668"/>
                                          </p:stCondLst>
                                        </p:cTn>
                                        <p:tgtEl>
                                          <p:spTgt spid="17"/>
                                        </p:tgtEl>
                                      </p:cBhvr>
                                      <p:to x="100000" y="100000"/>
                                    </p:animScale>
                                    <p:animScale>
                                      <p:cBhvr>
                                        <p:cTn id="117" dur="26">
                                          <p:stCondLst>
                                            <p:cond delay="1808"/>
                                          </p:stCondLst>
                                        </p:cTn>
                                        <p:tgtEl>
                                          <p:spTgt spid="17"/>
                                        </p:tgtEl>
                                      </p:cBhvr>
                                      <p:to x="100000" y="95000"/>
                                    </p:animScale>
                                    <p:animScale>
                                      <p:cBhvr>
                                        <p:cTn id="118" dur="166" decel="50000">
                                          <p:stCondLst>
                                            <p:cond delay="1834"/>
                                          </p:stCondLst>
                                        </p:cTn>
                                        <p:tgtEl>
                                          <p:spTgt spid="17"/>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14"/>
                                        </p:tgtEl>
                                        <p:attrNameLst>
                                          <p:attrName>style.visibility</p:attrName>
                                        </p:attrNameLst>
                                      </p:cBhvr>
                                      <p:to>
                                        <p:strVal val="visible"/>
                                      </p:to>
                                    </p:set>
                                    <p:animEffect transition="in" filter="wipe(down)">
                                      <p:cBhvr>
                                        <p:cTn id="121" dur="580">
                                          <p:stCondLst>
                                            <p:cond delay="0"/>
                                          </p:stCondLst>
                                        </p:cTn>
                                        <p:tgtEl>
                                          <p:spTgt spid="14"/>
                                        </p:tgtEl>
                                      </p:cBhvr>
                                    </p:animEffect>
                                    <p:anim calcmode="lin" valueType="num">
                                      <p:cBhvr>
                                        <p:cTn id="12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27" dur="26">
                                          <p:stCondLst>
                                            <p:cond delay="650"/>
                                          </p:stCondLst>
                                        </p:cTn>
                                        <p:tgtEl>
                                          <p:spTgt spid="14"/>
                                        </p:tgtEl>
                                      </p:cBhvr>
                                      <p:to x="100000" y="60000"/>
                                    </p:animScale>
                                    <p:animScale>
                                      <p:cBhvr>
                                        <p:cTn id="128" dur="166" decel="50000">
                                          <p:stCondLst>
                                            <p:cond delay="676"/>
                                          </p:stCondLst>
                                        </p:cTn>
                                        <p:tgtEl>
                                          <p:spTgt spid="14"/>
                                        </p:tgtEl>
                                      </p:cBhvr>
                                      <p:to x="100000" y="100000"/>
                                    </p:animScale>
                                    <p:animScale>
                                      <p:cBhvr>
                                        <p:cTn id="129" dur="26">
                                          <p:stCondLst>
                                            <p:cond delay="1312"/>
                                          </p:stCondLst>
                                        </p:cTn>
                                        <p:tgtEl>
                                          <p:spTgt spid="14"/>
                                        </p:tgtEl>
                                      </p:cBhvr>
                                      <p:to x="100000" y="80000"/>
                                    </p:animScale>
                                    <p:animScale>
                                      <p:cBhvr>
                                        <p:cTn id="130" dur="166" decel="50000">
                                          <p:stCondLst>
                                            <p:cond delay="1338"/>
                                          </p:stCondLst>
                                        </p:cTn>
                                        <p:tgtEl>
                                          <p:spTgt spid="14"/>
                                        </p:tgtEl>
                                      </p:cBhvr>
                                      <p:to x="100000" y="100000"/>
                                    </p:animScale>
                                    <p:animScale>
                                      <p:cBhvr>
                                        <p:cTn id="131" dur="26">
                                          <p:stCondLst>
                                            <p:cond delay="1642"/>
                                          </p:stCondLst>
                                        </p:cTn>
                                        <p:tgtEl>
                                          <p:spTgt spid="14"/>
                                        </p:tgtEl>
                                      </p:cBhvr>
                                      <p:to x="100000" y="90000"/>
                                    </p:animScale>
                                    <p:animScale>
                                      <p:cBhvr>
                                        <p:cTn id="132" dur="166" decel="50000">
                                          <p:stCondLst>
                                            <p:cond delay="1668"/>
                                          </p:stCondLst>
                                        </p:cTn>
                                        <p:tgtEl>
                                          <p:spTgt spid="14"/>
                                        </p:tgtEl>
                                      </p:cBhvr>
                                      <p:to x="100000" y="100000"/>
                                    </p:animScale>
                                    <p:animScale>
                                      <p:cBhvr>
                                        <p:cTn id="133" dur="26">
                                          <p:stCondLst>
                                            <p:cond delay="1808"/>
                                          </p:stCondLst>
                                        </p:cTn>
                                        <p:tgtEl>
                                          <p:spTgt spid="14"/>
                                        </p:tgtEl>
                                      </p:cBhvr>
                                      <p:to x="100000" y="95000"/>
                                    </p:animScale>
                                    <p:animScale>
                                      <p:cBhvr>
                                        <p:cTn id="134"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p:bldP spid="10" grpId="0" animBg="1"/>
      <p:bldP spid="11" grpId="0" animBg="1"/>
      <p:bldP spid="12" grpId="0" animBg="1"/>
      <p:bldP spid="13" grpId="0" animBg="1"/>
      <p:bldP spid="14"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11</a:t>
            </a:fld>
            <a:endParaRPr lang="en-US" dirty="0"/>
          </a:p>
        </p:txBody>
      </p:sp>
      <p:sp>
        <p:nvSpPr>
          <p:cNvPr id="6" name="Rectangle 5"/>
          <p:cNvSpPr/>
          <p:nvPr/>
        </p:nvSpPr>
        <p:spPr>
          <a:xfrm>
            <a:off x="4232920" y="692696"/>
            <a:ext cx="4656223" cy="461665"/>
          </a:xfrm>
          <a:prstGeom prst="rect">
            <a:avLst/>
          </a:prstGeom>
          <a:solidFill>
            <a:srgbClr val="00B0F0"/>
          </a:solidFill>
        </p:spPr>
        <p:txBody>
          <a:bodyPr wrap="square">
            <a:spAutoFit/>
          </a:bodyPr>
          <a:lstStyle/>
          <a:p>
            <a:pPr marL="342900" indent="-342900">
              <a:buFont typeface="+mj-lt"/>
              <a:buAutoNum type="arabicPeriod"/>
            </a:pPr>
            <a:r>
              <a:rPr lang="ar-SA" altLang="en-US" sz="2400" b="1" dirty="0">
                <a:cs typeface="Arabic Transparent" panose="020B0604020202020204" pitchFamily="34" charset="0"/>
              </a:rPr>
              <a:t>المقابلات       </a:t>
            </a:r>
            <a:r>
              <a:rPr lang="en-US" altLang="en-US" sz="2400" b="1" dirty="0">
                <a:cs typeface="Arabic Transparent" panose="020B0604020202020204" pitchFamily="34" charset="0"/>
              </a:rPr>
              <a:t>Interviewing</a:t>
            </a:r>
            <a:r>
              <a:rPr lang="en-US" altLang="en-US" sz="2000" b="1" dirty="0">
                <a:cs typeface="Arabic Transparent" panose="020B0604020202020204" pitchFamily="34" charset="0"/>
              </a:rPr>
              <a:t> </a:t>
            </a:r>
            <a:r>
              <a:rPr lang="ar-SA" altLang="en-US" sz="2000" b="1" dirty="0">
                <a:cs typeface="Arabic Transparent" panose="020B0604020202020204" pitchFamily="34" charset="0"/>
              </a:rPr>
              <a:t> </a:t>
            </a:r>
            <a:endParaRPr lang="ar-SA" sz="2400" dirty="0"/>
          </a:p>
        </p:txBody>
      </p:sp>
      <p:sp>
        <p:nvSpPr>
          <p:cNvPr id="7" name="Bent Arrow 6"/>
          <p:cNvSpPr/>
          <p:nvPr/>
        </p:nvSpPr>
        <p:spPr>
          <a:xfrm flipV="1">
            <a:off x="83476" y="790064"/>
            <a:ext cx="1296144" cy="1210576"/>
          </a:xfrm>
          <a:prstGeom prst="bentArrow">
            <a:avLst/>
          </a:prstGeom>
          <a:solidFill>
            <a:srgbClr val="00B0F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
        <p:nvSpPr>
          <p:cNvPr id="8" name="Rectangle 7"/>
          <p:cNvSpPr/>
          <p:nvPr/>
        </p:nvSpPr>
        <p:spPr>
          <a:xfrm>
            <a:off x="200472" y="1914939"/>
            <a:ext cx="9122692" cy="830997"/>
          </a:xfrm>
          <a:prstGeom prst="rect">
            <a:avLst/>
          </a:prstGeom>
        </p:spPr>
        <p:txBody>
          <a:bodyPr wrap="square">
            <a:spAutoFit/>
          </a:bodyPr>
          <a:lstStyle/>
          <a:p>
            <a:pPr marL="342900" indent="-342900" algn="just">
              <a:buFont typeface="Wingdings" panose="05000000000000000000" pitchFamily="2" charset="2"/>
              <a:buChar char="ü"/>
            </a:pPr>
            <a:r>
              <a:rPr lang="ar-SA" sz="2400" b="1" dirty="0"/>
              <a:t>من الطرق الهامة لجمع البيانات من الأفراد وجها لوجه أو عن طريق الهاتف أو البرامج الالكترونية أو الأنترنيت.....</a:t>
            </a:r>
            <a:endParaRPr lang="ar-SA" sz="2400" dirty="0"/>
          </a:p>
        </p:txBody>
      </p:sp>
      <p:sp>
        <p:nvSpPr>
          <p:cNvPr id="9" name="Rectangle 8"/>
          <p:cNvSpPr/>
          <p:nvPr/>
        </p:nvSpPr>
        <p:spPr>
          <a:xfrm>
            <a:off x="5457056" y="2924944"/>
            <a:ext cx="4010124" cy="461665"/>
          </a:xfrm>
          <a:prstGeom prst="rect">
            <a:avLst/>
          </a:prstGeom>
        </p:spPr>
        <p:txBody>
          <a:bodyPr wrap="square">
            <a:spAutoFit/>
          </a:bodyPr>
          <a:lstStyle/>
          <a:p>
            <a:pPr marL="342900" indent="-342900" algn="just">
              <a:buFont typeface="Wingdings" panose="05000000000000000000" pitchFamily="2" charset="2"/>
              <a:buChar char="ü"/>
            </a:pPr>
            <a:r>
              <a:rPr lang="ar-SA" sz="2400" b="1" dirty="0">
                <a:solidFill>
                  <a:srgbClr val="C00000"/>
                </a:solidFill>
              </a:rPr>
              <a:t>هنالك أنواع متعددة من المقابلات:</a:t>
            </a:r>
            <a:endParaRPr lang="ar-SA" sz="2400" dirty="0">
              <a:solidFill>
                <a:srgbClr val="C00000"/>
              </a:solidFill>
            </a:endParaRPr>
          </a:p>
        </p:txBody>
      </p:sp>
      <p:sp>
        <p:nvSpPr>
          <p:cNvPr id="10" name="Rectangle 9"/>
          <p:cNvSpPr/>
          <p:nvPr/>
        </p:nvSpPr>
        <p:spPr>
          <a:xfrm>
            <a:off x="4935386" y="3769141"/>
            <a:ext cx="3151825" cy="523220"/>
          </a:xfrm>
          <a:prstGeom prst="rect">
            <a:avLst/>
          </a:prstGeom>
          <a:ln>
            <a:solidFill>
              <a:srgbClr val="FF0000"/>
            </a:solidFill>
          </a:ln>
        </p:spPr>
        <p:txBody>
          <a:bodyPr wrap="none">
            <a:spAutoFit/>
          </a:bodyPr>
          <a:lstStyle/>
          <a:p>
            <a:pPr marL="342900" indent="-342900" algn="just">
              <a:buFont typeface="Wingdings" panose="05000000000000000000" pitchFamily="2" charset="2"/>
              <a:buChar char="ü"/>
            </a:pPr>
            <a:r>
              <a:rPr lang="ar-SA" sz="2800" b="1" dirty="0"/>
              <a:t>المقابلات غير المهيكلة</a:t>
            </a:r>
            <a:endParaRPr lang="ar-SA" sz="2800" dirty="0"/>
          </a:p>
        </p:txBody>
      </p:sp>
      <p:sp>
        <p:nvSpPr>
          <p:cNvPr id="11" name="Rectangle 10"/>
          <p:cNvSpPr/>
          <p:nvPr/>
        </p:nvSpPr>
        <p:spPr>
          <a:xfrm>
            <a:off x="4935386" y="4503165"/>
            <a:ext cx="3151825" cy="523220"/>
          </a:xfrm>
          <a:prstGeom prst="rect">
            <a:avLst/>
          </a:prstGeom>
          <a:ln>
            <a:solidFill>
              <a:srgbClr val="00B050"/>
            </a:solidFill>
          </a:ln>
        </p:spPr>
        <p:txBody>
          <a:bodyPr wrap="square">
            <a:spAutoFit/>
          </a:bodyPr>
          <a:lstStyle/>
          <a:p>
            <a:pPr marL="342900" indent="-342900" algn="just">
              <a:buFont typeface="Wingdings" panose="05000000000000000000" pitchFamily="2" charset="2"/>
              <a:buChar char="ü"/>
            </a:pPr>
            <a:r>
              <a:rPr lang="ar-SA" sz="2800" b="1" dirty="0"/>
              <a:t>المقابلات المهيكلة</a:t>
            </a:r>
            <a:endParaRPr lang="ar-SA" sz="2800" dirty="0"/>
          </a:p>
        </p:txBody>
      </p:sp>
      <p:sp>
        <p:nvSpPr>
          <p:cNvPr id="12" name="Isosceles Triangle 11"/>
          <p:cNvSpPr/>
          <p:nvPr/>
        </p:nvSpPr>
        <p:spPr>
          <a:xfrm rot="16200000">
            <a:off x="8169861" y="3785110"/>
            <a:ext cx="432048"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Isosceles Triangle 12"/>
          <p:cNvSpPr/>
          <p:nvPr/>
        </p:nvSpPr>
        <p:spPr>
          <a:xfrm rot="16200000">
            <a:off x="8169861" y="4511962"/>
            <a:ext cx="432048"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 name="Rectangle 14"/>
          <p:cNvSpPr/>
          <p:nvPr/>
        </p:nvSpPr>
        <p:spPr>
          <a:xfrm>
            <a:off x="731548" y="3785110"/>
            <a:ext cx="4030270" cy="400110"/>
          </a:xfrm>
          <a:prstGeom prst="rect">
            <a:avLst/>
          </a:prstGeom>
        </p:spPr>
        <p:txBody>
          <a:bodyPr wrap="none">
            <a:spAutoFit/>
          </a:bodyPr>
          <a:lstStyle/>
          <a:p>
            <a:pPr marL="285750" indent="-285750">
              <a:buFont typeface="Wingdings" panose="05000000000000000000" pitchFamily="2" charset="2"/>
              <a:buChar char="ü"/>
            </a:pPr>
            <a:r>
              <a:rPr lang="ar-SA" sz="2000" b="1" dirty="0"/>
              <a:t>لا تعتمد على خطة مرتبة الأسئلة و موجهة </a:t>
            </a:r>
            <a:endParaRPr lang="ar-SA" sz="2000" dirty="0"/>
          </a:p>
        </p:txBody>
      </p:sp>
      <p:sp>
        <p:nvSpPr>
          <p:cNvPr id="16" name="Rectangle 15"/>
          <p:cNvSpPr/>
          <p:nvPr/>
        </p:nvSpPr>
        <p:spPr>
          <a:xfrm>
            <a:off x="1138710" y="4564720"/>
            <a:ext cx="3597460" cy="400110"/>
          </a:xfrm>
          <a:prstGeom prst="rect">
            <a:avLst/>
          </a:prstGeom>
        </p:spPr>
        <p:txBody>
          <a:bodyPr wrap="none">
            <a:spAutoFit/>
          </a:bodyPr>
          <a:lstStyle/>
          <a:p>
            <a:pPr marL="285750" indent="-285750">
              <a:buFont typeface="Wingdings" panose="05000000000000000000" pitchFamily="2" charset="2"/>
              <a:buChar char="ü"/>
            </a:pPr>
            <a:r>
              <a:rPr lang="ar-SA" sz="2000" b="1" dirty="0"/>
              <a:t>محددة بدقة وموجهة من طرف الباحث</a:t>
            </a:r>
            <a:endParaRPr lang="ar-SA" sz="2000" dirty="0"/>
          </a:p>
        </p:txBody>
      </p:sp>
    </p:spTree>
    <p:extLst>
      <p:ext uri="{BB962C8B-B14F-4D97-AF65-F5344CB8AC3E}">
        <p14:creationId xmlns:p14="http://schemas.microsoft.com/office/powerpoint/2010/main" val="276385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randombar(horizontal)">
                                      <p:cBhvr>
                                        <p:cTn id="19" dur="500"/>
                                        <p:tgtEl>
                                          <p:spTgt spid="8"/>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80">
                                          <p:stCondLst>
                                            <p:cond delay="0"/>
                                          </p:stCondLst>
                                        </p:cTn>
                                        <p:tgtEl>
                                          <p:spTgt spid="12"/>
                                        </p:tgtEl>
                                      </p:cBhvr>
                                    </p:animEffect>
                                    <p:anim calcmode="lin" valueType="num">
                                      <p:cBhvr>
                                        <p:cTn id="2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3" dur="26">
                                          <p:stCondLst>
                                            <p:cond delay="650"/>
                                          </p:stCondLst>
                                        </p:cTn>
                                        <p:tgtEl>
                                          <p:spTgt spid="12"/>
                                        </p:tgtEl>
                                      </p:cBhvr>
                                      <p:to x="100000" y="60000"/>
                                    </p:animScale>
                                    <p:animScale>
                                      <p:cBhvr>
                                        <p:cTn id="34" dur="166" decel="50000">
                                          <p:stCondLst>
                                            <p:cond delay="676"/>
                                          </p:stCondLst>
                                        </p:cTn>
                                        <p:tgtEl>
                                          <p:spTgt spid="12"/>
                                        </p:tgtEl>
                                      </p:cBhvr>
                                      <p:to x="100000" y="100000"/>
                                    </p:animScale>
                                    <p:animScale>
                                      <p:cBhvr>
                                        <p:cTn id="35" dur="26">
                                          <p:stCondLst>
                                            <p:cond delay="1312"/>
                                          </p:stCondLst>
                                        </p:cTn>
                                        <p:tgtEl>
                                          <p:spTgt spid="12"/>
                                        </p:tgtEl>
                                      </p:cBhvr>
                                      <p:to x="100000" y="80000"/>
                                    </p:animScale>
                                    <p:animScale>
                                      <p:cBhvr>
                                        <p:cTn id="36" dur="166" decel="50000">
                                          <p:stCondLst>
                                            <p:cond delay="1338"/>
                                          </p:stCondLst>
                                        </p:cTn>
                                        <p:tgtEl>
                                          <p:spTgt spid="12"/>
                                        </p:tgtEl>
                                      </p:cBhvr>
                                      <p:to x="100000" y="100000"/>
                                    </p:animScale>
                                    <p:animScale>
                                      <p:cBhvr>
                                        <p:cTn id="37" dur="26">
                                          <p:stCondLst>
                                            <p:cond delay="1642"/>
                                          </p:stCondLst>
                                        </p:cTn>
                                        <p:tgtEl>
                                          <p:spTgt spid="12"/>
                                        </p:tgtEl>
                                      </p:cBhvr>
                                      <p:to x="100000" y="90000"/>
                                    </p:animScale>
                                    <p:animScale>
                                      <p:cBhvr>
                                        <p:cTn id="38" dur="166" decel="50000">
                                          <p:stCondLst>
                                            <p:cond delay="1668"/>
                                          </p:stCondLst>
                                        </p:cTn>
                                        <p:tgtEl>
                                          <p:spTgt spid="12"/>
                                        </p:tgtEl>
                                      </p:cBhvr>
                                      <p:to x="100000" y="100000"/>
                                    </p:animScale>
                                    <p:animScale>
                                      <p:cBhvr>
                                        <p:cTn id="39" dur="26">
                                          <p:stCondLst>
                                            <p:cond delay="1808"/>
                                          </p:stCondLst>
                                        </p:cTn>
                                        <p:tgtEl>
                                          <p:spTgt spid="12"/>
                                        </p:tgtEl>
                                      </p:cBhvr>
                                      <p:to x="100000" y="95000"/>
                                    </p:animScale>
                                    <p:animScale>
                                      <p:cBhvr>
                                        <p:cTn id="40" dur="166" decel="50000">
                                          <p:stCondLst>
                                            <p:cond delay="1834"/>
                                          </p:stCondLst>
                                        </p:cTn>
                                        <p:tgtEl>
                                          <p:spTgt spid="12"/>
                                        </p:tgtEl>
                                      </p:cBhvr>
                                      <p:to x="100000" y="100000"/>
                                    </p:animScale>
                                  </p:childTnLst>
                                </p:cTn>
                              </p:par>
                              <p:par>
                                <p:cTn id="41" presetID="26"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par>
                                <p:cTn id="57" presetID="26" presetClass="entr" presetSubtype="0"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80">
                                          <p:stCondLst>
                                            <p:cond delay="0"/>
                                          </p:stCondLst>
                                        </p:cTn>
                                        <p:tgtEl>
                                          <p:spTgt spid="15"/>
                                        </p:tgtEl>
                                      </p:cBhvr>
                                    </p:animEffect>
                                    <p:anim calcmode="lin" valueType="num">
                                      <p:cBhvr>
                                        <p:cTn id="6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65" dur="26">
                                          <p:stCondLst>
                                            <p:cond delay="650"/>
                                          </p:stCondLst>
                                        </p:cTn>
                                        <p:tgtEl>
                                          <p:spTgt spid="15"/>
                                        </p:tgtEl>
                                      </p:cBhvr>
                                      <p:to x="100000" y="60000"/>
                                    </p:animScale>
                                    <p:animScale>
                                      <p:cBhvr>
                                        <p:cTn id="66" dur="166" decel="50000">
                                          <p:stCondLst>
                                            <p:cond delay="676"/>
                                          </p:stCondLst>
                                        </p:cTn>
                                        <p:tgtEl>
                                          <p:spTgt spid="15"/>
                                        </p:tgtEl>
                                      </p:cBhvr>
                                      <p:to x="100000" y="100000"/>
                                    </p:animScale>
                                    <p:animScale>
                                      <p:cBhvr>
                                        <p:cTn id="67" dur="26">
                                          <p:stCondLst>
                                            <p:cond delay="1312"/>
                                          </p:stCondLst>
                                        </p:cTn>
                                        <p:tgtEl>
                                          <p:spTgt spid="15"/>
                                        </p:tgtEl>
                                      </p:cBhvr>
                                      <p:to x="100000" y="80000"/>
                                    </p:animScale>
                                    <p:animScale>
                                      <p:cBhvr>
                                        <p:cTn id="68" dur="166" decel="50000">
                                          <p:stCondLst>
                                            <p:cond delay="1338"/>
                                          </p:stCondLst>
                                        </p:cTn>
                                        <p:tgtEl>
                                          <p:spTgt spid="15"/>
                                        </p:tgtEl>
                                      </p:cBhvr>
                                      <p:to x="100000" y="100000"/>
                                    </p:animScale>
                                    <p:animScale>
                                      <p:cBhvr>
                                        <p:cTn id="69" dur="26">
                                          <p:stCondLst>
                                            <p:cond delay="1642"/>
                                          </p:stCondLst>
                                        </p:cTn>
                                        <p:tgtEl>
                                          <p:spTgt spid="15"/>
                                        </p:tgtEl>
                                      </p:cBhvr>
                                      <p:to x="100000" y="90000"/>
                                    </p:animScale>
                                    <p:animScale>
                                      <p:cBhvr>
                                        <p:cTn id="70" dur="166" decel="50000">
                                          <p:stCondLst>
                                            <p:cond delay="1668"/>
                                          </p:stCondLst>
                                        </p:cTn>
                                        <p:tgtEl>
                                          <p:spTgt spid="15"/>
                                        </p:tgtEl>
                                      </p:cBhvr>
                                      <p:to x="100000" y="100000"/>
                                    </p:animScale>
                                    <p:animScale>
                                      <p:cBhvr>
                                        <p:cTn id="71" dur="26">
                                          <p:stCondLst>
                                            <p:cond delay="1808"/>
                                          </p:stCondLst>
                                        </p:cTn>
                                        <p:tgtEl>
                                          <p:spTgt spid="15"/>
                                        </p:tgtEl>
                                      </p:cBhvr>
                                      <p:to x="100000" y="95000"/>
                                    </p:animScale>
                                    <p:animScale>
                                      <p:cBhvr>
                                        <p:cTn id="72" dur="166" decel="50000">
                                          <p:stCondLst>
                                            <p:cond delay="1834"/>
                                          </p:stCondLst>
                                        </p:cTn>
                                        <p:tgtEl>
                                          <p:spTgt spid="15"/>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 calcmode="lin" valueType="num">
                                      <p:cBhvr additive="base">
                                        <p:cTn id="77" dur="500" fill="hold"/>
                                        <p:tgtEl>
                                          <p:spTgt spid="13"/>
                                        </p:tgtEl>
                                        <p:attrNameLst>
                                          <p:attrName>ppt_x</p:attrName>
                                        </p:attrNameLst>
                                      </p:cBhvr>
                                      <p:tavLst>
                                        <p:tav tm="0">
                                          <p:val>
                                            <p:strVal val="#ppt_x"/>
                                          </p:val>
                                        </p:tav>
                                        <p:tav tm="100000">
                                          <p:val>
                                            <p:strVal val="#ppt_x"/>
                                          </p:val>
                                        </p:tav>
                                      </p:tavLst>
                                    </p:anim>
                                    <p:anim calcmode="lin" valueType="num">
                                      <p:cBhvr additive="base">
                                        <p:cTn id="78" dur="500" fill="hold"/>
                                        <p:tgtEl>
                                          <p:spTgt spid="1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1"/>
                                        </p:tgtEl>
                                        <p:attrNameLst>
                                          <p:attrName>style.visibility</p:attrName>
                                        </p:attrNameLst>
                                      </p:cBhvr>
                                      <p:to>
                                        <p:strVal val="visible"/>
                                      </p:to>
                                    </p:set>
                                    <p:anim calcmode="lin" valueType="num">
                                      <p:cBhvr additive="base">
                                        <p:cTn id="81" dur="500" fill="hold"/>
                                        <p:tgtEl>
                                          <p:spTgt spid="11"/>
                                        </p:tgtEl>
                                        <p:attrNameLst>
                                          <p:attrName>ppt_x</p:attrName>
                                        </p:attrNameLst>
                                      </p:cBhvr>
                                      <p:tavLst>
                                        <p:tav tm="0">
                                          <p:val>
                                            <p:strVal val="#ppt_x"/>
                                          </p:val>
                                        </p:tav>
                                        <p:tav tm="100000">
                                          <p:val>
                                            <p:strVal val="#ppt_x"/>
                                          </p:val>
                                        </p:tav>
                                      </p:tavLst>
                                    </p:anim>
                                    <p:anim calcmode="lin" valueType="num">
                                      <p:cBhvr additive="base">
                                        <p:cTn id="82" dur="500" fill="hold"/>
                                        <p:tgtEl>
                                          <p:spTgt spid="11"/>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P spid="10" grpId="0" animBg="1"/>
      <p:bldP spid="11" grpId="0" animBg="1"/>
      <p:bldP spid="12" grpId="0" animBg="1"/>
      <p:bldP spid="13" grpId="0" animBg="1"/>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12</a:t>
            </a:fld>
            <a:endParaRPr lang="en-US" dirty="0"/>
          </a:p>
        </p:txBody>
      </p:sp>
      <p:sp>
        <p:nvSpPr>
          <p:cNvPr id="6" name="Rectangle 5"/>
          <p:cNvSpPr/>
          <p:nvPr/>
        </p:nvSpPr>
        <p:spPr>
          <a:xfrm>
            <a:off x="1856656" y="692696"/>
            <a:ext cx="6384415" cy="523220"/>
          </a:xfrm>
          <a:prstGeom prst="rect">
            <a:avLst/>
          </a:prstGeom>
          <a:solidFill>
            <a:srgbClr val="00B0F0"/>
          </a:solidFill>
        </p:spPr>
        <p:txBody>
          <a:bodyPr wrap="square">
            <a:spAutoFit/>
          </a:bodyPr>
          <a:lstStyle/>
          <a:p>
            <a:pPr marL="342900" indent="-342900" algn="ctr">
              <a:buFont typeface="Wingdings" panose="05000000000000000000" pitchFamily="2" charset="2"/>
              <a:buChar char="§"/>
            </a:pPr>
            <a:r>
              <a:rPr lang="ar-SA" sz="2800" b="1" dirty="0"/>
              <a:t>بعض الارشادات التي يمكن اتباعها خلال المقابلات </a:t>
            </a:r>
          </a:p>
        </p:txBody>
      </p:sp>
      <p:sp>
        <p:nvSpPr>
          <p:cNvPr id="7" name="Bent Arrow 6"/>
          <p:cNvSpPr/>
          <p:nvPr/>
        </p:nvSpPr>
        <p:spPr>
          <a:xfrm rot="5400000" flipV="1">
            <a:off x="-8690" y="288047"/>
            <a:ext cx="1217809" cy="943501"/>
          </a:xfrm>
          <a:prstGeom prst="bentArrow">
            <a:avLst/>
          </a:prstGeom>
          <a:solidFill>
            <a:srgbClr val="00B0F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
        <p:nvSpPr>
          <p:cNvPr id="5" name="Rectangle 4"/>
          <p:cNvSpPr/>
          <p:nvPr/>
        </p:nvSpPr>
        <p:spPr>
          <a:xfrm>
            <a:off x="429976" y="1583043"/>
            <a:ext cx="8544655" cy="830997"/>
          </a:xfrm>
          <a:prstGeom prst="rect">
            <a:avLst/>
          </a:prstGeom>
          <a:solidFill>
            <a:schemeClr val="bg1"/>
          </a:solidFill>
          <a:ln w="28575">
            <a:solidFill>
              <a:srgbClr val="FF3300"/>
            </a:solidFill>
          </a:ln>
        </p:spPr>
        <p:txBody>
          <a:bodyPr wrap="square">
            <a:spAutoFit/>
          </a:bodyPr>
          <a:lstStyle/>
          <a:p>
            <a:pPr marL="342900" indent="-342900">
              <a:buFont typeface="Wingdings" panose="05000000000000000000" pitchFamily="2" charset="2"/>
              <a:buChar char="§"/>
            </a:pPr>
            <a:r>
              <a:rPr lang="ar-SA" sz="2400" b="1" dirty="0"/>
              <a:t>خلو المعلومات من التحيز الذي قد يصدر ممن يقود المقابلة أو من المقابل أو من الموقف</a:t>
            </a:r>
          </a:p>
        </p:txBody>
      </p:sp>
      <p:sp>
        <p:nvSpPr>
          <p:cNvPr id="8" name="Rectangle 7"/>
          <p:cNvSpPr/>
          <p:nvPr/>
        </p:nvSpPr>
        <p:spPr>
          <a:xfrm>
            <a:off x="416493" y="2528135"/>
            <a:ext cx="8544655" cy="830997"/>
          </a:xfrm>
          <a:prstGeom prst="rect">
            <a:avLst/>
          </a:prstGeom>
          <a:solidFill>
            <a:schemeClr val="bg1"/>
          </a:solidFill>
          <a:ln w="28575">
            <a:solidFill>
              <a:srgbClr val="00B050"/>
            </a:solidFill>
          </a:ln>
        </p:spPr>
        <p:txBody>
          <a:bodyPr wrap="square">
            <a:spAutoFit/>
          </a:bodyPr>
          <a:lstStyle/>
          <a:p>
            <a:pPr marL="342900" indent="-342900">
              <a:buFont typeface="Wingdings" panose="05000000000000000000" pitchFamily="2" charset="2"/>
              <a:buChar char="§"/>
            </a:pPr>
            <a:r>
              <a:rPr lang="ar-SA" sz="2400" b="1" dirty="0"/>
              <a:t>تنمية قدر من الثقة والمصداقية والسرية والحفاظ على خصوصية المقابلين لضمان تفاعلهم الإيجابي</a:t>
            </a:r>
          </a:p>
        </p:txBody>
      </p:sp>
      <p:sp>
        <p:nvSpPr>
          <p:cNvPr id="9" name="Rectangle 8"/>
          <p:cNvSpPr/>
          <p:nvPr/>
        </p:nvSpPr>
        <p:spPr>
          <a:xfrm>
            <a:off x="416493" y="3473227"/>
            <a:ext cx="8516768" cy="461665"/>
          </a:xfrm>
          <a:prstGeom prst="rect">
            <a:avLst/>
          </a:prstGeom>
          <a:solidFill>
            <a:schemeClr val="bg1"/>
          </a:solidFill>
          <a:ln w="28575">
            <a:solidFill>
              <a:schemeClr val="tx1"/>
            </a:solidFill>
          </a:ln>
        </p:spPr>
        <p:txBody>
          <a:bodyPr wrap="square">
            <a:spAutoFit/>
          </a:bodyPr>
          <a:lstStyle/>
          <a:p>
            <a:pPr marL="342900" indent="-342900">
              <a:buFont typeface="Wingdings" panose="05000000000000000000" pitchFamily="2" charset="2"/>
              <a:buChar char="§"/>
            </a:pPr>
            <a:r>
              <a:rPr lang="ar-SA" sz="2400" b="1" dirty="0"/>
              <a:t>ابراز السلوك المهني والحماس والثقة بالنفس والحياد لدى القائم بالمقابلة</a:t>
            </a:r>
          </a:p>
        </p:txBody>
      </p:sp>
      <p:sp>
        <p:nvSpPr>
          <p:cNvPr id="10" name="Rectangle 9"/>
          <p:cNvSpPr/>
          <p:nvPr/>
        </p:nvSpPr>
        <p:spPr>
          <a:xfrm>
            <a:off x="416493" y="4058578"/>
            <a:ext cx="8544655" cy="461665"/>
          </a:xfrm>
          <a:prstGeom prst="rect">
            <a:avLst/>
          </a:prstGeom>
          <a:solidFill>
            <a:schemeClr val="bg1"/>
          </a:solidFill>
          <a:ln w="28575">
            <a:solidFill>
              <a:srgbClr val="00B0F0"/>
            </a:solidFill>
          </a:ln>
        </p:spPr>
        <p:txBody>
          <a:bodyPr wrap="square">
            <a:spAutoFit/>
          </a:bodyPr>
          <a:lstStyle/>
          <a:p>
            <a:pPr marL="342900" indent="-342900">
              <a:buFont typeface="Wingdings" panose="05000000000000000000" pitchFamily="2" charset="2"/>
              <a:buChar char="§"/>
            </a:pPr>
            <a:r>
              <a:rPr lang="ar-SA" sz="2400" b="1" dirty="0"/>
              <a:t>التدرج في طرح الأسئلة التي تكون سهلة و مفهومة وبعيدة عن الغموض</a:t>
            </a:r>
          </a:p>
        </p:txBody>
      </p:sp>
      <p:sp>
        <p:nvSpPr>
          <p:cNvPr id="11" name="Rectangle 10"/>
          <p:cNvSpPr/>
          <p:nvPr/>
        </p:nvSpPr>
        <p:spPr>
          <a:xfrm>
            <a:off x="416494" y="4672687"/>
            <a:ext cx="8544655" cy="461665"/>
          </a:xfrm>
          <a:prstGeom prst="rect">
            <a:avLst/>
          </a:prstGeom>
          <a:solidFill>
            <a:schemeClr val="bg1"/>
          </a:solidFill>
          <a:ln w="28575">
            <a:solidFill>
              <a:srgbClr val="AD9968"/>
            </a:solidFill>
          </a:ln>
        </p:spPr>
        <p:txBody>
          <a:bodyPr wrap="square">
            <a:spAutoFit/>
          </a:bodyPr>
          <a:lstStyle/>
          <a:p>
            <a:pPr marL="342900" indent="-342900">
              <a:buFont typeface="Wingdings" panose="05000000000000000000" pitchFamily="2" charset="2"/>
              <a:buChar char="§"/>
            </a:pPr>
            <a:r>
              <a:rPr lang="ar-SA" sz="2400" b="1" dirty="0"/>
              <a:t>تقديم المساعدة للمجيب اذا لم يفهم السؤال أو للاستيضاح</a:t>
            </a:r>
          </a:p>
        </p:txBody>
      </p:sp>
      <p:sp>
        <p:nvSpPr>
          <p:cNvPr id="12" name="Rectangle 11"/>
          <p:cNvSpPr/>
          <p:nvPr/>
        </p:nvSpPr>
        <p:spPr>
          <a:xfrm>
            <a:off x="438446" y="5283686"/>
            <a:ext cx="8544655" cy="461665"/>
          </a:xfrm>
          <a:prstGeom prst="rect">
            <a:avLst/>
          </a:prstGeom>
          <a:solidFill>
            <a:schemeClr val="bg1"/>
          </a:solidFill>
          <a:ln w="28575">
            <a:solidFill>
              <a:schemeClr val="accent1">
                <a:lumMod val="75000"/>
              </a:schemeClr>
            </a:solidFill>
          </a:ln>
        </p:spPr>
        <p:txBody>
          <a:bodyPr wrap="square">
            <a:spAutoFit/>
          </a:bodyPr>
          <a:lstStyle/>
          <a:p>
            <a:pPr marL="342900" indent="-342900">
              <a:buFont typeface="Wingdings" panose="05000000000000000000" pitchFamily="2" charset="2"/>
              <a:buChar char="§"/>
            </a:pPr>
            <a:r>
              <a:rPr lang="ar-SA" sz="2400" b="1" dirty="0"/>
              <a:t>تدوين الملاحظات........... </a:t>
            </a:r>
          </a:p>
        </p:txBody>
      </p:sp>
    </p:spTree>
    <p:extLst>
      <p:ext uri="{BB962C8B-B14F-4D97-AF65-F5344CB8AC3E}">
        <p14:creationId xmlns:p14="http://schemas.microsoft.com/office/powerpoint/2010/main" val="269271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fltVal val="0"/>
                                          </p:val>
                                        </p:tav>
                                        <p:tav tm="100000">
                                          <p:val>
                                            <p:strVal val="#ppt_w"/>
                                          </p:val>
                                        </p:tav>
                                      </p:tavLst>
                                    </p:anim>
                                    <p:anim calcmode="lin" valueType="num">
                                      <p:cBhvr>
                                        <p:cTn id="14" dur="1000" fill="hold"/>
                                        <p:tgtEl>
                                          <p:spTgt spid="7"/>
                                        </p:tgtEl>
                                        <p:attrNameLst>
                                          <p:attrName>ppt_h</p:attrName>
                                        </p:attrNameLst>
                                      </p:cBhvr>
                                      <p:tavLst>
                                        <p:tav tm="0">
                                          <p:val>
                                            <p:fltVal val="0"/>
                                          </p:val>
                                        </p:tav>
                                        <p:tav tm="100000">
                                          <p:val>
                                            <p:strVal val="#ppt_h"/>
                                          </p:val>
                                        </p:tav>
                                      </p:tavLst>
                                    </p:anim>
                                    <p:anim calcmode="lin" valueType="num">
                                      <p:cBhvr>
                                        <p:cTn id="15" dur="1000" fill="hold"/>
                                        <p:tgtEl>
                                          <p:spTgt spid="7"/>
                                        </p:tgtEl>
                                        <p:attrNameLst>
                                          <p:attrName>style.rotation</p:attrName>
                                        </p:attrNameLst>
                                      </p:cBhvr>
                                      <p:tavLst>
                                        <p:tav tm="0">
                                          <p:val>
                                            <p:fltVal val="90"/>
                                          </p:val>
                                        </p:tav>
                                        <p:tav tm="100000">
                                          <p:val>
                                            <p:fltVal val="0"/>
                                          </p:val>
                                        </p:tav>
                                      </p:tavLst>
                                    </p:anim>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80">
                                          <p:stCondLst>
                                            <p:cond delay="0"/>
                                          </p:stCondLst>
                                        </p:cTn>
                                        <p:tgtEl>
                                          <p:spTgt spid="5"/>
                                        </p:tgtEl>
                                      </p:cBhvr>
                                    </p:animEffect>
                                    <p:anim calcmode="lin" valueType="num">
                                      <p:cBhvr>
                                        <p:cTn id="2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7" dur="26">
                                          <p:stCondLst>
                                            <p:cond delay="650"/>
                                          </p:stCondLst>
                                        </p:cTn>
                                        <p:tgtEl>
                                          <p:spTgt spid="5"/>
                                        </p:tgtEl>
                                      </p:cBhvr>
                                      <p:to x="100000" y="60000"/>
                                    </p:animScale>
                                    <p:animScale>
                                      <p:cBhvr>
                                        <p:cTn id="28" dur="166" decel="50000">
                                          <p:stCondLst>
                                            <p:cond delay="676"/>
                                          </p:stCondLst>
                                        </p:cTn>
                                        <p:tgtEl>
                                          <p:spTgt spid="5"/>
                                        </p:tgtEl>
                                      </p:cBhvr>
                                      <p:to x="100000" y="100000"/>
                                    </p:animScale>
                                    <p:animScale>
                                      <p:cBhvr>
                                        <p:cTn id="29" dur="26">
                                          <p:stCondLst>
                                            <p:cond delay="1312"/>
                                          </p:stCondLst>
                                        </p:cTn>
                                        <p:tgtEl>
                                          <p:spTgt spid="5"/>
                                        </p:tgtEl>
                                      </p:cBhvr>
                                      <p:to x="100000" y="80000"/>
                                    </p:animScale>
                                    <p:animScale>
                                      <p:cBhvr>
                                        <p:cTn id="30" dur="166" decel="50000">
                                          <p:stCondLst>
                                            <p:cond delay="1338"/>
                                          </p:stCondLst>
                                        </p:cTn>
                                        <p:tgtEl>
                                          <p:spTgt spid="5"/>
                                        </p:tgtEl>
                                      </p:cBhvr>
                                      <p:to x="100000" y="100000"/>
                                    </p:animScale>
                                    <p:animScale>
                                      <p:cBhvr>
                                        <p:cTn id="31" dur="26">
                                          <p:stCondLst>
                                            <p:cond delay="1642"/>
                                          </p:stCondLst>
                                        </p:cTn>
                                        <p:tgtEl>
                                          <p:spTgt spid="5"/>
                                        </p:tgtEl>
                                      </p:cBhvr>
                                      <p:to x="100000" y="90000"/>
                                    </p:animScale>
                                    <p:animScale>
                                      <p:cBhvr>
                                        <p:cTn id="32" dur="166" decel="50000">
                                          <p:stCondLst>
                                            <p:cond delay="1668"/>
                                          </p:stCondLst>
                                        </p:cTn>
                                        <p:tgtEl>
                                          <p:spTgt spid="5"/>
                                        </p:tgtEl>
                                      </p:cBhvr>
                                      <p:to x="100000" y="100000"/>
                                    </p:animScale>
                                    <p:animScale>
                                      <p:cBhvr>
                                        <p:cTn id="33" dur="26">
                                          <p:stCondLst>
                                            <p:cond delay="1808"/>
                                          </p:stCondLst>
                                        </p:cTn>
                                        <p:tgtEl>
                                          <p:spTgt spid="5"/>
                                        </p:tgtEl>
                                      </p:cBhvr>
                                      <p:to x="100000" y="95000"/>
                                    </p:animScale>
                                    <p:animScale>
                                      <p:cBhvr>
                                        <p:cTn id="34" dur="166" decel="50000">
                                          <p:stCondLst>
                                            <p:cond delay="1834"/>
                                          </p:stCondLst>
                                        </p:cTn>
                                        <p:tgtEl>
                                          <p:spTgt spid="5"/>
                                        </p:tgtEl>
                                      </p:cBhvr>
                                      <p:to x="100000" y="100000"/>
                                    </p:animScale>
                                  </p:childTnLst>
                                </p:cTn>
                              </p:par>
                              <p:par>
                                <p:cTn id="35" presetID="26"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80">
                                          <p:stCondLst>
                                            <p:cond delay="0"/>
                                          </p:stCondLst>
                                        </p:cTn>
                                        <p:tgtEl>
                                          <p:spTgt spid="8"/>
                                        </p:tgtEl>
                                      </p:cBhvr>
                                    </p:animEffect>
                                    <p:anim calcmode="lin" valueType="num">
                                      <p:cBhvr>
                                        <p:cTn id="3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3" dur="26">
                                          <p:stCondLst>
                                            <p:cond delay="650"/>
                                          </p:stCondLst>
                                        </p:cTn>
                                        <p:tgtEl>
                                          <p:spTgt spid="8"/>
                                        </p:tgtEl>
                                      </p:cBhvr>
                                      <p:to x="100000" y="60000"/>
                                    </p:animScale>
                                    <p:animScale>
                                      <p:cBhvr>
                                        <p:cTn id="44" dur="166" decel="50000">
                                          <p:stCondLst>
                                            <p:cond delay="676"/>
                                          </p:stCondLst>
                                        </p:cTn>
                                        <p:tgtEl>
                                          <p:spTgt spid="8"/>
                                        </p:tgtEl>
                                      </p:cBhvr>
                                      <p:to x="100000" y="100000"/>
                                    </p:animScale>
                                    <p:animScale>
                                      <p:cBhvr>
                                        <p:cTn id="45" dur="26">
                                          <p:stCondLst>
                                            <p:cond delay="1312"/>
                                          </p:stCondLst>
                                        </p:cTn>
                                        <p:tgtEl>
                                          <p:spTgt spid="8"/>
                                        </p:tgtEl>
                                      </p:cBhvr>
                                      <p:to x="100000" y="80000"/>
                                    </p:animScale>
                                    <p:animScale>
                                      <p:cBhvr>
                                        <p:cTn id="46" dur="166" decel="50000">
                                          <p:stCondLst>
                                            <p:cond delay="1338"/>
                                          </p:stCondLst>
                                        </p:cTn>
                                        <p:tgtEl>
                                          <p:spTgt spid="8"/>
                                        </p:tgtEl>
                                      </p:cBhvr>
                                      <p:to x="100000" y="100000"/>
                                    </p:animScale>
                                    <p:animScale>
                                      <p:cBhvr>
                                        <p:cTn id="47" dur="26">
                                          <p:stCondLst>
                                            <p:cond delay="1642"/>
                                          </p:stCondLst>
                                        </p:cTn>
                                        <p:tgtEl>
                                          <p:spTgt spid="8"/>
                                        </p:tgtEl>
                                      </p:cBhvr>
                                      <p:to x="100000" y="90000"/>
                                    </p:animScale>
                                    <p:animScale>
                                      <p:cBhvr>
                                        <p:cTn id="48" dur="166" decel="50000">
                                          <p:stCondLst>
                                            <p:cond delay="1668"/>
                                          </p:stCondLst>
                                        </p:cTn>
                                        <p:tgtEl>
                                          <p:spTgt spid="8"/>
                                        </p:tgtEl>
                                      </p:cBhvr>
                                      <p:to x="100000" y="100000"/>
                                    </p:animScale>
                                    <p:animScale>
                                      <p:cBhvr>
                                        <p:cTn id="49" dur="26">
                                          <p:stCondLst>
                                            <p:cond delay="1808"/>
                                          </p:stCondLst>
                                        </p:cTn>
                                        <p:tgtEl>
                                          <p:spTgt spid="8"/>
                                        </p:tgtEl>
                                      </p:cBhvr>
                                      <p:to x="100000" y="95000"/>
                                    </p:animScale>
                                    <p:animScale>
                                      <p:cBhvr>
                                        <p:cTn id="50" dur="166" decel="50000">
                                          <p:stCondLst>
                                            <p:cond delay="1834"/>
                                          </p:stCondLst>
                                        </p:cTn>
                                        <p:tgtEl>
                                          <p:spTgt spid="8"/>
                                        </p:tgtEl>
                                      </p:cBhvr>
                                      <p:to x="100000" y="100000"/>
                                    </p:animScale>
                                  </p:childTnLst>
                                </p:cTn>
                              </p:par>
                              <p:par>
                                <p:cTn id="51" presetID="26"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wipe(down)">
                                      <p:cBhvr>
                                        <p:cTn id="53" dur="580">
                                          <p:stCondLst>
                                            <p:cond delay="0"/>
                                          </p:stCondLst>
                                        </p:cTn>
                                        <p:tgtEl>
                                          <p:spTgt spid="9"/>
                                        </p:tgtEl>
                                      </p:cBhvr>
                                    </p:animEffect>
                                    <p:anim calcmode="lin" valueType="num">
                                      <p:cBhvr>
                                        <p:cTn id="5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9" dur="26">
                                          <p:stCondLst>
                                            <p:cond delay="650"/>
                                          </p:stCondLst>
                                        </p:cTn>
                                        <p:tgtEl>
                                          <p:spTgt spid="9"/>
                                        </p:tgtEl>
                                      </p:cBhvr>
                                      <p:to x="100000" y="60000"/>
                                    </p:animScale>
                                    <p:animScale>
                                      <p:cBhvr>
                                        <p:cTn id="60" dur="166" decel="50000">
                                          <p:stCondLst>
                                            <p:cond delay="676"/>
                                          </p:stCondLst>
                                        </p:cTn>
                                        <p:tgtEl>
                                          <p:spTgt spid="9"/>
                                        </p:tgtEl>
                                      </p:cBhvr>
                                      <p:to x="100000" y="100000"/>
                                    </p:animScale>
                                    <p:animScale>
                                      <p:cBhvr>
                                        <p:cTn id="61" dur="26">
                                          <p:stCondLst>
                                            <p:cond delay="1312"/>
                                          </p:stCondLst>
                                        </p:cTn>
                                        <p:tgtEl>
                                          <p:spTgt spid="9"/>
                                        </p:tgtEl>
                                      </p:cBhvr>
                                      <p:to x="100000" y="80000"/>
                                    </p:animScale>
                                    <p:animScale>
                                      <p:cBhvr>
                                        <p:cTn id="62" dur="166" decel="50000">
                                          <p:stCondLst>
                                            <p:cond delay="1338"/>
                                          </p:stCondLst>
                                        </p:cTn>
                                        <p:tgtEl>
                                          <p:spTgt spid="9"/>
                                        </p:tgtEl>
                                      </p:cBhvr>
                                      <p:to x="100000" y="100000"/>
                                    </p:animScale>
                                    <p:animScale>
                                      <p:cBhvr>
                                        <p:cTn id="63" dur="26">
                                          <p:stCondLst>
                                            <p:cond delay="1642"/>
                                          </p:stCondLst>
                                        </p:cTn>
                                        <p:tgtEl>
                                          <p:spTgt spid="9"/>
                                        </p:tgtEl>
                                      </p:cBhvr>
                                      <p:to x="100000" y="90000"/>
                                    </p:animScale>
                                    <p:animScale>
                                      <p:cBhvr>
                                        <p:cTn id="64" dur="166" decel="50000">
                                          <p:stCondLst>
                                            <p:cond delay="1668"/>
                                          </p:stCondLst>
                                        </p:cTn>
                                        <p:tgtEl>
                                          <p:spTgt spid="9"/>
                                        </p:tgtEl>
                                      </p:cBhvr>
                                      <p:to x="100000" y="100000"/>
                                    </p:animScale>
                                    <p:animScale>
                                      <p:cBhvr>
                                        <p:cTn id="65" dur="26">
                                          <p:stCondLst>
                                            <p:cond delay="1808"/>
                                          </p:stCondLst>
                                        </p:cTn>
                                        <p:tgtEl>
                                          <p:spTgt spid="9"/>
                                        </p:tgtEl>
                                      </p:cBhvr>
                                      <p:to x="100000" y="95000"/>
                                    </p:animScale>
                                    <p:animScale>
                                      <p:cBhvr>
                                        <p:cTn id="66" dur="166" decel="50000">
                                          <p:stCondLst>
                                            <p:cond delay="1834"/>
                                          </p:stCondLst>
                                        </p:cTn>
                                        <p:tgtEl>
                                          <p:spTgt spid="9"/>
                                        </p:tgtEl>
                                      </p:cBhvr>
                                      <p:to x="100000" y="100000"/>
                                    </p:animScale>
                                  </p:childTnLst>
                                </p:cTn>
                              </p:par>
                              <p:par>
                                <p:cTn id="67" presetID="26" presetClass="entr" presetSubtype="0"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wipe(down)">
                                      <p:cBhvr>
                                        <p:cTn id="69" dur="580">
                                          <p:stCondLst>
                                            <p:cond delay="0"/>
                                          </p:stCondLst>
                                        </p:cTn>
                                        <p:tgtEl>
                                          <p:spTgt spid="10"/>
                                        </p:tgtEl>
                                      </p:cBhvr>
                                    </p:animEffect>
                                    <p:anim calcmode="lin" valueType="num">
                                      <p:cBhvr>
                                        <p:cTn id="7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5" dur="26">
                                          <p:stCondLst>
                                            <p:cond delay="650"/>
                                          </p:stCondLst>
                                        </p:cTn>
                                        <p:tgtEl>
                                          <p:spTgt spid="10"/>
                                        </p:tgtEl>
                                      </p:cBhvr>
                                      <p:to x="100000" y="60000"/>
                                    </p:animScale>
                                    <p:animScale>
                                      <p:cBhvr>
                                        <p:cTn id="76" dur="166" decel="50000">
                                          <p:stCondLst>
                                            <p:cond delay="676"/>
                                          </p:stCondLst>
                                        </p:cTn>
                                        <p:tgtEl>
                                          <p:spTgt spid="10"/>
                                        </p:tgtEl>
                                      </p:cBhvr>
                                      <p:to x="100000" y="100000"/>
                                    </p:animScale>
                                    <p:animScale>
                                      <p:cBhvr>
                                        <p:cTn id="77" dur="26">
                                          <p:stCondLst>
                                            <p:cond delay="1312"/>
                                          </p:stCondLst>
                                        </p:cTn>
                                        <p:tgtEl>
                                          <p:spTgt spid="10"/>
                                        </p:tgtEl>
                                      </p:cBhvr>
                                      <p:to x="100000" y="80000"/>
                                    </p:animScale>
                                    <p:animScale>
                                      <p:cBhvr>
                                        <p:cTn id="78" dur="166" decel="50000">
                                          <p:stCondLst>
                                            <p:cond delay="1338"/>
                                          </p:stCondLst>
                                        </p:cTn>
                                        <p:tgtEl>
                                          <p:spTgt spid="10"/>
                                        </p:tgtEl>
                                      </p:cBhvr>
                                      <p:to x="100000" y="100000"/>
                                    </p:animScale>
                                    <p:animScale>
                                      <p:cBhvr>
                                        <p:cTn id="79" dur="26">
                                          <p:stCondLst>
                                            <p:cond delay="1642"/>
                                          </p:stCondLst>
                                        </p:cTn>
                                        <p:tgtEl>
                                          <p:spTgt spid="10"/>
                                        </p:tgtEl>
                                      </p:cBhvr>
                                      <p:to x="100000" y="90000"/>
                                    </p:animScale>
                                    <p:animScale>
                                      <p:cBhvr>
                                        <p:cTn id="80" dur="166" decel="50000">
                                          <p:stCondLst>
                                            <p:cond delay="1668"/>
                                          </p:stCondLst>
                                        </p:cTn>
                                        <p:tgtEl>
                                          <p:spTgt spid="10"/>
                                        </p:tgtEl>
                                      </p:cBhvr>
                                      <p:to x="100000" y="100000"/>
                                    </p:animScale>
                                    <p:animScale>
                                      <p:cBhvr>
                                        <p:cTn id="81" dur="26">
                                          <p:stCondLst>
                                            <p:cond delay="1808"/>
                                          </p:stCondLst>
                                        </p:cTn>
                                        <p:tgtEl>
                                          <p:spTgt spid="10"/>
                                        </p:tgtEl>
                                      </p:cBhvr>
                                      <p:to x="100000" y="95000"/>
                                    </p:animScale>
                                    <p:animScale>
                                      <p:cBhvr>
                                        <p:cTn id="82" dur="166" decel="50000">
                                          <p:stCondLst>
                                            <p:cond delay="1834"/>
                                          </p:stCondLst>
                                        </p:cTn>
                                        <p:tgtEl>
                                          <p:spTgt spid="10"/>
                                        </p:tgtEl>
                                      </p:cBhvr>
                                      <p:to x="100000" y="100000"/>
                                    </p:animScale>
                                  </p:childTnLst>
                                </p:cTn>
                              </p:par>
                              <p:par>
                                <p:cTn id="83" presetID="26" presetClass="entr" presetSubtype="0" fill="hold" grpId="0" nodeType="with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80">
                                          <p:stCondLst>
                                            <p:cond delay="0"/>
                                          </p:stCondLst>
                                        </p:cTn>
                                        <p:tgtEl>
                                          <p:spTgt spid="11"/>
                                        </p:tgtEl>
                                      </p:cBhvr>
                                    </p:animEffect>
                                    <p:anim calcmode="lin" valueType="num">
                                      <p:cBhvr>
                                        <p:cTn id="8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1" dur="26">
                                          <p:stCondLst>
                                            <p:cond delay="650"/>
                                          </p:stCondLst>
                                        </p:cTn>
                                        <p:tgtEl>
                                          <p:spTgt spid="11"/>
                                        </p:tgtEl>
                                      </p:cBhvr>
                                      <p:to x="100000" y="60000"/>
                                    </p:animScale>
                                    <p:animScale>
                                      <p:cBhvr>
                                        <p:cTn id="92" dur="166" decel="50000">
                                          <p:stCondLst>
                                            <p:cond delay="676"/>
                                          </p:stCondLst>
                                        </p:cTn>
                                        <p:tgtEl>
                                          <p:spTgt spid="11"/>
                                        </p:tgtEl>
                                      </p:cBhvr>
                                      <p:to x="100000" y="100000"/>
                                    </p:animScale>
                                    <p:animScale>
                                      <p:cBhvr>
                                        <p:cTn id="93" dur="26">
                                          <p:stCondLst>
                                            <p:cond delay="1312"/>
                                          </p:stCondLst>
                                        </p:cTn>
                                        <p:tgtEl>
                                          <p:spTgt spid="11"/>
                                        </p:tgtEl>
                                      </p:cBhvr>
                                      <p:to x="100000" y="80000"/>
                                    </p:animScale>
                                    <p:animScale>
                                      <p:cBhvr>
                                        <p:cTn id="94" dur="166" decel="50000">
                                          <p:stCondLst>
                                            <p:cond delay="1338"/>
                                          </p:stCondLst>
                                        </p:cTn>
                                        <p:tgtEl>
                                          <p:spTgt spid="11"/>
                                        </p:tgtEl>
                                      </p:cBhvr>
                                      <p:to x="100000" y="100000"/>
                                    </p:animScale>
                                    <p:animScale>
                                      <p:cBhvr>
                                        <p:cTn id="95" dur="26">
                                          <p:stCondLst>
                                            <p:cond delay="1642"/>
                                          </p:stCondLst>
                                        </p:cTn>
                                        <p:tgtEl>
                                          <p:spTgt spid="11"/>
                                        </p:tgtEl>
                                      </p:cBhvr>
                                      <p:to x="100000" y="90000"/>
                                    </p:animScale>
                                    <p:animScale>
                                      <p:cBhvr>
                                        <p:cTn id="96" dur="166" decel="50000">
                                          <p:stCondLst>
                                            <p:cond delay="1668"/>
                                          </p:stCondLst>
                                        </p:cTn>
                                        <p:tgtEl>
                                          <p:spTgt spid="11"/>
                                        </p:tgtEl>
                                      </p:cBhvr>
                                      <p:to x="100000" y="100000"/>
                                    </p:animScale>
                                    <p:animScale>
                                      <p:cBhvr>
                                        <p:cTn id="97" dur="26">
                                          <p:stCondLst>
                                            <p:cond delay="1808"/>
                                          </p:stCondLst>
                                        </p:cTn>
                                        <p:tgtEl>
                                          <p:spTgt spid="11"/>
                                        </p:tgtEl>
                                      </p:cBhvr>
                                      <p:to x="100000" y="95000"/>
                                    </p:animScale>
                                    <p:animScale>
                                      <p:cBhvr>
                                        <p:cTn id="98" dur="166" decel="50000">
                                          <p:stCondLst>
                                            <p:cond delay="1834"/>
                                          </p:stCondLst>
                                        </p:cTn>
                                        <p:tgtEl>
                                          <p:spTgt spid="11"/>
                                        </p:tgtEl>
                                      </p:cBhvr>
                                      <p:to x="100000" y="100000"/>
                                    </p:animScale>
                                  </p:childTnLst>
                                </p:cTn>
                              </p:par>
                              <p:par>
                                <p:cTn id="99" presetID="26" presetClass="entr" presetSubtype="0" fill="hold" grpId="0" nodeType="withEffect">
                                  <p:stCondLst>
                                    <p:cond delay="0"/>
                                  </p:stCondLst>
                                  <p:childTnLst>
                                    <p:set>
                                      <p:cBhvr>
                                        <p:cTn id="100" dur="1" fill="hold">
                                          <p:stCondLst>
                                            <p:cond delay="0"/>
                                          </p:stCondLst>
                                        </p:cTn>
                                        <p:tgtEl>
                                          <p:spTgt spid="12"/>
                                        </p:tgtEl>
                                        <p:attrNameLst>
                                          <p:attrName>style.visibility</p:attrName>
                                        </p:attrNameLst>
                                      </p:cBhvr>
                                      <p:to>
                                        <p:strVal val="visible"/>
                                      </p:to>
                                    </p:set>
                                    <p:animEffect transition="in" filter="wipe(down)">
                                      <p:cBhvr>
                                        <p:cTn id="101" dur="580">
                                          <p:stCondLst>
                                            <p:cond delay="0"/>
                                          </p:stCondLst>
                                        </p:cTn>
                                        <p:tgtEl>
                                          <p:spTgt spid="12"/>
                                        </p:tgtEl>
                                      </p:cBhvr>
                                    </p:animEffect>
                                    <p:anim calcmode="lin" valueType="num">
                                      <p:cBhvr>
                                        <p:cTn id="10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07" dur="26">
                                          <p:stCondLst>
                                            <p:cond delay="650"/>
                                          </p:stCondLst>
                                        </p:cTn>
                                        <p:tgtEl>
                                          <p:spTgt spid="12"/>
                                        </p:tgtEl>
                                      </p:cBhvr>
                                      <p:to x="100000" y="60000"/>
                                    </p:animScale>
                                    <p:animScale>
                                      <p:cBhvr>
                                        <p:cTn id="108" dur="166" decel="50000">
                                          <p:stCondLst>
                                            <p:cond delay="676"/>
                                          </p:stCondLst>
                                        </p:cTn>
                                        <p:tgtEl>
                                          <p:spTgt spid="12"/>
                                        </p:tgtEl>
                                      </p:cBhvr>
                                      <p:to x="100000" y="100000"/>
                                    </p:animScale>
                                    <p:animScale>
                                      <p:cBhvr>
                                        <p:cTn id="109" dur="26">
                                          <p:stCondLst>
                                            <p:cond delay="1312"/>
                                          </p:stCondLst>
                                        </p:cTn>
                                        <p:tgtEl>
                                          <p:spTgt spid="12"/>
                                        </p:tgtEl>
                                      </p:cBhvr>
                                      <p:to x="100000" y="80000"/>
                                    </p:animScale>
                                    <p:animScale>
                                      <p:cBhvr>
                                        <p:cTn id="110" dur="166" decel="50000">
                                          <p:stCondLst>
                                            <p:cond delay="1338"/>
                                          </p:stCondLst>
                                        </p:cTn>
                                        <p:tgtEl>
                                          <p:spTgt spid="12"/>
                                        </p:tgtEl>
                                      </p:cBhvr>
                                      <p:to x="100000" y="100000"/>
                                    </p:animScale>
                                    <p:animScale>
                                      <p:cBhvr>
                                        <p:cTn id="111" dur="26">
                                          <p:stCondLst>
                                            <p:cond delay="1642"/>
                                          </p:stCondLst>
                                        </p:cTn>
                                        <p:tgtEl>
                                          <p:spTgt spid="12"/>
                                        </p:tgtEl>
                                      </p:cBhvr>
                                      <p:to x="100000" y="90000"/>
                                    </p:animScale>
                                    <p:animScale>
                                      <p:cBhvr>
                                        <p:cTn id="112" dur="166" decel="50000">
                                          <p:stCondLst>
                                            <p:cond delay="1668"/>
                                          </p:stCondLst>
                                        </p:cTn>
                                        <p:tgtEl>
                                          <p:spTgt spid="12"/>
                                        </p:tgtEl>
                                      </p:cBhvr>
                                      <p:to x="100000" y="100000"/>
                                    </p:animScale>
                                    <p:animScale>
                                      <p:cBhvr>
                                        <p:cTn id="113" dur="26">
                                          <p:stCondLst>
                                            <p:cond delay="1808"/>
                                          </p:stCondLst>
                                        </p:cTn>
                                        <p:tgtEl>
                                          <p:spTgt spid="12"/>
                                        </p:tgtEl>
                                      </p:cBhvr>
                                      <p:to x="100000" y="95000"/>
                                    </p:animScale>
                                    <p:animScale>
                                      <p:cBhvr>
                                        <p:cTn id="114"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5" grpId="0" animBg="1"/>
      <p:bldP spid="8" grpId="0" animBg="1"/>
      <p:bldP spid="9" grpId="0" animBg="1"/>
      <p:bldP spid="10"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13</a:t>
            </a:fld>
            <a:endParaRPr lang="en-US" dirty="0"/>
          </a:p>
        </p:txBody>
      </p:sp>
      <p:sp>
        <p:nvSpPr>
          <p:cNvPr id="5" name="Rectangle 4"/>
          <p:cNvSpPr/>
          <p:nvPr/>
        </p:nvSpPr>
        <p:spPr>
          <a:xfrm>
            <a:off x="4376936" y="692696"/>
            <a:ext cx="4393467" cy="523220"/>
          </a:xfrm>
          <a:prstGeom prst="rect">
            <a:avLst/>
          </a:prstGeom>
          <a:solidFill>
            <a:schemeClr val="accent1">
              <a:lumMod val="75000"/>
            </a:schemeClr>
          </a:solidFill>
        </p:spPr>
        <p:txBody>
          <a:bodyPr wrap="square">
            <a:spAutoFit/>
          </a:bodyPr>
          <a:lstStyle/>
          <a:p>
            <a:r>
              <a:rPr lang="ar-SA" altLang="en-US" sz="2800" b="1" dirty="0">
                <a:solidFill>
                  <a:schemeClr val="bg1"/>
                </a:solidFill>
                <a:cs typeface="Arabic Transparent" panose="020B0604020202020204" pitchFamily="34" charset="0"/>
              </a:rPr>
              <a:t>2. الاستبيانات  </a:t>
            </a:r>
            <a:r>
              <a:rPr lang="en-US" altLang="en-US" sz="2400" b="1" dirty="0">
                <a:solidFill>
                  <a:schemeClr val="bg1"/>
                </a:solidFill>
                <a:cs typeface="Arabic Transparent" panose="020B0604020202020204" pitchFamily="34" charset="0"/>
              </a:rPr>
              <a:t>Questionnaires</a:t>
            </a:r>
            <a:endParaRPr lang="ar-SA" sz="2800" dirty="0">
              <a:solidFill>
                <a:schemeClr val="bg1"/>
              </a:solidFill>
            </a:endParaRPr>
          </a:p>
        </p:txBody>
      </p:sp>
      <p:sp>
        <p:nvSpPr>
          <p:cNvPr id="7" name="Bent Arrow 6"/>
          <p:cNvSpPr/>
          <p:nvPr/>
        </p:nvSpPr>
        <p:spPr>
          <a:xfrm rot="10800000" flipH="1">
            <a:off x="344488" y="351820"/>
            <a:ext cx="775127" cy="864096"/>
          </a:xfrm>
          <a:prstGeom prst="bentArrow">
            <a:avLst/>
          </a:prstGeom>
          <a:solidFill>
            <a:srgbClr val="00B05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sz="2000">
              <a:solidFill>
                <a:schemeClr val="tx1"/>
              </a:solidFill>
            </a:endParaRPr>
          </a:p>
        </p:txBody>
      </p:sp>
      <p:sp>
        <p:nvSpPr>
          <p:cNvPr id="6" name="Rectangle 5"/>
          <p:cNvSpPr/>
          <p:nvPr/>
        </p:nvSpPr>
        <p:spPr>
          <a:xfrm>
            <a:off x="200472" y="1844824"/>
            <a:ext cx="9263322" cy="3046988"/>
          </a:xfrm>
          <a:prstGeom prst="rect">
            <a:avLst/>
          </a:prstGeom>
          <a:ln w="76200">
            <a:solidFill>
              <a:srgbClr val="FFC000"/>
            </a:solidFill>
          </a:ln>
        </p:spPr>
        <p:txBody>
          <a:bodyPr wrap="square">
            <a:spAutoFit/>
          </a:bodyPr>
          <a:lstStyle/>
          <a:p>
            <a:pPr marL="342900" indent="-342900" algn="just">
              <a:buFont typeface="Wingdings" panose="05000000000000000000" pitchFamily="2" charset="2"/>
              <a:buChar char="ü"/>
            </a:pPr>
            <a:r>
              <a:rPr lang="ar-SA" sz="3200" b="1" dirty="0">
                <a:solidFill>
                  <a:schemeClr val="accent6">
                    <a:lumMod val="50000"/>
                  </a:schemeClr>
                </a:solidFill>
              </a:rPr>
              <a:t>الاستبيان عبارة عن صياغة مسبقة لأسئلة يقوم المستجيب بتسجيل الإجابات عليها عادة باختيار أحد البدائل المحددة.</a:t>
            </a:r>
          </a:p>
          <a:p>
            <a:pPr marL="342900" indent="-342900" algn="just">
              <a:buFont typeface="Wingdings" panose="05000000000000000000" pitchFamily="2" charset="2"/>
              <a:buChar char="ü"/>
            </a:pPr>
            <a:endParaRPr lang="ar-SA" sz="3200" b="1" dirty="0">
              <a:solidFill>
                <a:schemeClr val="accent6">
                  <a:lumMod val="50000"/>
                </a:schemeClr>
              </a:solidFill>
            </a:endParaRPr>
          </a:p>
          <a:p>
            <a:pPr marL="342900" indent="-342900" algn="just">
              <a:buFont typeface="Wingdings" panose="05000000000000000000" pitchFamily="2" charset="2"/>
              <a:buChar char="ü"/>
            </a:pPr>
            <a:r>
              <a:rPr lang="ar-SA" sz="3200" b="1" dirty="0">
                <a:solidFill>
                  <a:schemeClr val="accent6">
                    <a:lumMod val="50000"/>
                  </a:schemeClr>
                </a:solidFill>
              </a:rPr>
              <a:t>يعتبر الاستبيان وسيلة فعالة لجمع البيانات </a:t>
            </a:r>
          </a:p>
          <a:p>
            <a:pPr algn="just"/>
            <a:endParaRPr lang="ar-SA" sz="3200" b="1" dirty="0">
              <a:solidFill>
                <a:schemeClr val="accent6">
                  <a:lumMod val="50000"/>
                </a:schemeClr>
              </a:solidFill>
            </a:endParaRPr>
          </a:p>
          <a:p>
            <a:pPr marL="342900" indent="-342900" algn="just">
              <a:buFont typeface="Wingdings" panose="05000000000000000000" pitchFamily="2" charset="2"/>
              <a:buChar char="ü"/>
            </a:pPr>
            <a:r>
              <a:rPr lang="ar-SA" sz="3200" b="1" dirty="0">
                <a:solidFill>
                  <a:schemeClr val="accent6">
                    <a:lumMod val="50000"/>
                  </a:schemeClr>
                </a:solidFill>
              </a:rPr>
              <a:t>يمكن توزيعها شخصيا أو بريديا أو الكترونيا.</a:t>
            </a:r>
            <a:endParaRPr lang="ar-SA" sz="3200" dirty="0">
              <a:solidFill>
                <a:schemeClr val="accent6">
                  <a:lumMod val="50000"/>
                </a:schemeClr>
              </a:solidFill>
            </a:endParaRPr>
          </a:p>
        </p:txBody>
      </p:sp>
    </p:spTree>
    <p:extLst>
      <p:ext uri="{BB962C8B-B14F-4D97-AF65-F5344CB8AC3E}">
        <p14:creationId xmlns:p14="http://schemas.microsoft.com/office/powerpoint/2010/main" val="265587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14</a:t>
            </a:fld>
            <a:endParaRPr lang="en-US" dirty="0"/>
          </a:p>
        </p:txBody>
      </p:sp>
      <p:sp>
        <p:nvSpPr>
          <p:cNvPr id="5" name="Rectangle 4"/>
          <p:cNvSpPr/>
          <p:nvPr/>
        </p:nvSpPr>
        <p:spPr>
          <a:xfrm>
            <a:off x="2432720" y="592007"/>
            <a:ext cx="5257563"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457200" indent="-457200">
              <a:buFont typeface="Wingdings" panose="05000000000000000000" pitchFamily="2" charset="2"/>
              <a:buChar char="§"/>
            </a:pPr>
            <a:r>
              <a:rPr lang="ar-SA" sz="3200" b="1" dirty="0">
                <a:cs typeface="Arabic Transparent" panose="020B0604020202020204" pitchFamily="34" charset="0"/>
              </a:rPr>
              <a:t>شروط التصميم الجيد للاستبيانات</a:t>
            </a:r>
            <a:endParaRPr lang="ar-SA" sz="3200" dirty="0"/>
          </a:p>
        </p:txBody>
      </p:sp>
      <p:sp>
        <p:nvSpPr>
          <p:cNvPr id="2" name="Rounded Rectangle 1"/>
          <p:cNvSpPr/>
          <p:nvPr/>
        </p:nvSpPr>
        <p:spPr>
          <a:xfrm>
            <a:off x="6825208" y="3229685"/>
            <a:ext cx="2736304" cy="108859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SA" sz="2400" b="1" dirty="0">
                <a:solidFill>
                  <a:schemeClr val="tx1"/>
                </a:solidFill>
              </a:rPr>
              <a:t>أ. </a:t>
            </a:r>
          </a:p>
          <a:p>
            <a:pPr algn="ctr"/>
            <a:r>
              <a:rPr lang="ar-SA" sz="2400" b="1" dirty="0">
                <a:solidFill>
                  <a:schemeClr val="tx1"/>
                </a:solidFill>
              </a:rPr>
              <a:t>مجال صياغة ألفاظ الأسئلة</a:t>
            </a:r>
          </a:p>
        </p:txBody>
      </p:sp>
      <p:sp>
        <p:nvSpPr>
          <p:cNvPr id="8" name="Rounded Rectangle 7"/>
          <p:cNvSpPr/>
          <p:nvPr/>
        </p:nvSpPr>
        <p:spPr>
          <a:xfrm>
            <a:off x="632520" y="3212976"/>
            <a:ext cx="2520280" cy="110530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2400" b="1" dirty="0">
                <a:solidFill>
                  <a:schemeClr val="tx1"/>
                </a:solidFill>
              </a:rPr>
              <a:t>ج. </a:t>
            </a:r>
          </a:p>
          <a:p>
            <a:pPr algn="ctr"/>
            <a:r>
              <a:rPr lang="ar-SA" sz="2400" b="1" dirty="0">
                <a:solidFill>
                  <a:schemeClr val="tx1"/>
                </a:solidFill>
              </a:rPr>
              <a:t>مجال الشكل العام للاستبيان</a:t>
            </a:r>
          </a:p>
        </p:txBody>
      </p:sp>
      <p:sp>
        <p:nvSpPr>
          <p:cNvPr id="9" name="Rounded Rectangle 8"/>
          <p:cNvSpPr/>
          <p:nvPr/>
        </p:nvSpPr>
        <p:spPr>
          <a:xfrm>
            <a:off x="3368824" y="3212975"/>
            <a:ext cx="3076070" cy="110530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SA" sz="2400" b="1" dirty="0">
                <a:solidFill>
                  <a:schemeClr val="tx1"/>
                </a:solidFill>
              </a:rPr>
              <a:t>ب. </a:t>
            </a:r>
          </a:p>
          <a:p>
            <a:pPr algn="ctr"/>
            <a:r>
              <a:rPr lang="ar-SA" sz="2400" b="1" dirty="0">
                <a:solidFill>
                  <a:schemeClr val="tx1"/>
                </a:solidFill>
              </a:rPr>
              <a:t>مجال تصنيف المتغيرات وقياسها</a:t>
            </a:r>
          </a:p>
        </p:txBody>
      </p:sp>
      <p:sp>
        <p:nvSpPr>
          <p:cNvPr id="3" name="Down Arrow 2"/>
          <p:cNvSpPr/>
          <p:nvPr/>
        </p:nvSpPr>
        <p:spPr>
          <a:xfrm>
            <a:off x="4760342" y="1485403"/>
            <a:ext cx="817364" cy="144016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ar-SA"/>
          </a:p>
        </p:txBody>
      </p:sp>
      <p:sp>
        <p:nvSpPr>
          <p:cNvPr id="10" name="Down Arrow 9"/>
          <p:cNvSpPr/>
          <p:nvPr/>
        </p:nvSpPr>
        <p:spPr>
          <a:xfrm>
            <a:off x="2168889" y="1455232"/>
            <a:ext cx="817364" cy="1440160"/>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
        <p:nvSpPr>
          <p:cNvPr id="11" name="Down Arrow 10"/>
          <p:cNvSpPr/>
          <p:nvPr/>
        </p:nvSpPr>
        <p:spPr>
          <a:xfrm>
            <a:off x="7185248" y="1494366"/>
            <a:ext cx="817364" cy="1440160"/>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p>
        </p:txBody>
      </p:sp>
      <p:sp>
        <p:nvSpPr>
          <p:cNvPr id="12" name="Rounded Rectangle 11"/>
          <p:cNvSpPr/>
          <p:nvPr/>
        </p:nvSpPr>
        <p:spPr>
          <a:xfrm>
            <a:off x="514371" y="5467119"/>
            <a:ext cx="8784976" cy="700916"/>
          </a:xfrm>
          <a:prstGeom prst="roundRect">
            <a:avLst/>
          </a:prstGeom>
          <a:solidFill>
            <a:schemeClr val="bg1"/>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SA" sz="2400" b="1" dirty="0">
                <a:solidFill>
                  <a:srgbClr val="C00000"/>
                </a:solidFill>
              </a:rPr>
              <a:t>مهمة لأنها تؤدي الى تخفيض التحيز في البحوث وبالتالي زيادة الدقة والثقة </a:t>
            </a:r>
          </a:p>
        </p:txBody>
      </p:sp>
      <p:sp>
        <p:nvSpPr>
          <p:cNvPr id="13" name="Left Brace 12"/>
          <p:cNvSpPr/>
          <p:nvPr/>
        </p:nvSpPr>
        <p:spPr>
          <a:xfrm rot="16200000">
            <a:off x="4550171" y="1804215"/>
            <a:ext cx="848571" cy="6511868"/>
          </a:xfrm>
          <a:prstGeom prst="leftBrace">
            <a:avLst/>
          </a:prstGeom>
          <a:solidFill>
            <a:srgbClr val="C00000"/>
          </a:solidFill>
          <a:ln w="76200">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Tree>
    <p:extLst>
      <p:ext uri="{BB962C8B-B14F-4D97-AF65-F5344CB8AC3E}">
        <p14:creationId xmlns:p14="http://schemas.microsoft.com/office/powerpoint/2010/main" val="2872834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80">
                                          <p:stCondLst>
                                            <p:cond delay="0"/>
                                          </p:stCondLst>
                                        </p:cTn>
                                        <p:tgtEl>
                                          <p:spTgt spid="11"/>
                                        </p:tgtEl>
                                      </p:cBhvr>
                                    </p:animEffect>
                                    <p:anim calcmode="lin" valueType="num">
                                      <p:cBhvr>
                                        <p:cTn id="1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9" dur="26">
                                          <p:stCondLst>
                                            <p:cond delay="650"/>
                                          </p:stCondLst>
                                        </p:cTn>
                                        <p:tgtEl>
                                          <p:spTgt spid="11"/>
                                        </p:tgtEl>
                                      </p:cBhvr>
                                      <p:to x="100000" y="60000"/>
                                    </p:animScale>
                                    <p:animScale>
                                      <p:cBhvr>
                                        <p:cTn id="20" dur="166" decel="50000">
                                          <p:stCondLst>
                                            <p:cond delay="676"/>
                                          </p:stCondLst>
                                        </p:cTn>
                                        <p:tgtEl>
                                          <p:spTgt spid="11"/>
                                        </p:tgtEl>
                                      </p:cBhvr>
                                      <p:to x="100000" y="100000"/>
                                    </p:animScale>
                                    <p:animScale>
                                      <p:cBhvr>
                                        <p:cTn id="21" dur="26">
                                          <p:stCondLst>
                                            <p:cond delay="1312"/>
                                          </p:stCondLst>
                                        </p:cTn>
                                        <p:tgtEl>
                                          <p:spTgt spid="11"/>
                                        </p:tgtEl>
                                      </p:cBhvr>
                                      <p:to x="100000" y="80000"/>
                                    </p:animScale>
                                    <p:animScale>
                                      <p:cBhvr>
                                        <p:cTn id="22" dur="166" decel="50000">
                                          <p:stCondLst>
                                            <p:cond delay="1338"/>
                                          </p:stCondLst>
                                        </p:cTn>
                                        <p:tgtEl>
                                          <p:spTgt spid="11"/>
                                        </p:tgtEl>
                                      </p:cBhvr>
                                      <p:to x="100000" y="100000"/>
                                    </p:animScale>
                                    <p:animScale>
                                      <p:cBhvr>
                                        <p:cTn id="23" dur="26">
                                          <p:stCondLst>
                                            <p:cond delay="1642"/>
                                          </p:stCondLst>
                                        </p:cTn>
                                        <p:tgtEl>
                                          <p:spTgt spid="11"/>
                                        </p:tgtEl>
                                      </p:cBhvr>
                                      <p:to x="100000" y="90000"/>
                                    </p:animScale>
                                    <p:animScale>
                                      <p:cBhvr>
                                        <p:cTn id="24" dur="166" decel="50000">
                                          <p:stCondLst>
                                            <p:cond delay="1668"/>
                                          </p:stCondLst>
                                        </p:cTn>
                                        <p:tgtEl>
                                          <p:spTgt spid="11"/>
                                        </p:tgtEl>
                                      </p:cBhvr>
                                      <p:to x="100000" y="100000"/>
                                    </p:animScale>
                                    <p:animScale>
                                      <p:cBhvr>
                                        <p:cTn id="25" dur="26">
                                          <p:stCondLst>
                                            <p:cond delay="1808"/>
                                          </p:stCondLst>
                                        </p:cTn>
                                        <p:tgtEl>
                                          <p:spTgt spid="11"/>
                                        </p:tgtEl>
                                      </p:cBhvr>
                                      <p:to x="100000" y="95000"/>
                                    </p:animScale>
                                    <p:animScale>
                                      <p:cBhvr>
                                        <p:cTn id="26" dur="166" decel="50000">
                                          <p:stCondLst>
                                            <p:cond delay="1834"/>
                                          </p:stCondLst>
                                        </p:cTn>
                                        <p:tgtEl>
                                          <p:spTgt spid="11"/>
                                        </p:tgtEl>
                                      </p:cBhvr>
                                      <p:to x="100000" y="100000"/>
                                    </p:animScale>
                                  </p:childTnLst>
                                </p:cTn>
                              </p:par>
                              <p:par>
                                <p:cTn id="27" presetID="26"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down)">
                                      <p:cBhvr>
                                        <p:cTn id="29" dur="580">
                                          <p:stCondLst>
                                            <p:cond delay="0"/>
                                          </p:stCondLst>
                                        </p:cTn>
                                        <p:tgtEl>
                                          <p:spTgt spid="2"/>
                                        </p:tgtEl>
                                      </p:cBhvr>
                                    </p:animEffect>
                                    <p:anim calcmode="lin" valueType="num">
                                      <p:cBhvr>
                                        <p:cTn id="30"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5" dur="26">
                                          <p:stCondLst>
                                            <p:cond delay="650"/>
                                          </p:stCondLst>
                                        </p:cTn>
                                        <p:tgtEl>
                                          <p:spTgt spid="2"/>
                                        </p:tgtEl>
                                      </p:cBhvr>
                                      <p:to x="100000" y="60000"/>
                                    </p:animScale>
                                    <p:animScale>
                                      <p:cBhvr>
                                        <p:cTn id="36" dur="166" decel="50000">
                                          <p:stCondLst>
                                            <p:cond delay="676"/>
                                          </p:stCondLst>
                                        </p:cTn>
                                        <p:tgtEl>
                                          <p:spTgt spid="2"/>
                                        </p:tgtEl>
                                      </p:cBhvr>
                                      <p:to x="100000" y="100000"/>
                                    </p:animScale>
                                    <p:animScale>
                                      <p:cBhvr>
                                        <p:cTn id="37" dur="26">
                                          <p:stCondLst>
                                            <p:cond delay="1312"/>
                                          </p:stCondLst>
                                        </p:cTn>
                                        <p:tgtEl>
                                          <p:spTgt spid="2"/>
                                        </p:tgtEl>
                                      </p:cBhvr>
                                      <p:to x="100000" y="80000"/>
                                    </p:animScale>
                                    <p:animScale>
                                      <p:cBhvr>
                                        <p:cTn id="38" dur="166" decel="50000">
                                          <p:stCondLst>
                                            <p:cond delay="1338"/>
                                          </p:stCondLst>
                                        </p:cTn>
                                        <p:tgtEl>
                                          <p:spTgt spid="2"/>
                                        </p:tgtEl>
                                      </p:cBhvr>
                                      <p:to x="100000" y="100000"/>
                                    </p:animScale>
                                    <p:animScale>
                                      <p:cBhvr>
                                        <p:cTn id="39" dur="26">
                                          <p:stCondLst>
                                            <p:cond delay="1642"/>
                                          </p:stCondLst>
                                        </p:cTn>
                                        <p:tgtEl>
                                          <p:spTgt spid="2"/>
                                        </p:tgtEl>
                                      </p:cBhvr>
                                      <p:to x="100000" y="90000"/>
                                    </p:animScale>
                                    <p:animScale>
                                      <p:cBhvr>
                                        <p:cTn id="40" dur="166" decel="50000">
                                          <p:stCondLst>
                                            <p:cond delay="1668"/>
                                          </p:stCondLst>
                                        </p:cTn>
                                        <p:tgtEl>
                                          <p:spTgt spid="2"/>
                                        </p:tgtEl>
                                      </p:cBhvr>
                                      <p:to x="100000" y="100000"/>
                                    </p:animScale>
                                    <p:animScale>
                                      <p:cBhvr>
                                        <p:cTn id="41" dur="26">
                                          <p:stCondLst>
                                            <p:cond delay="1808"/>
                                          </p:stCondLst>
                                        </p:cTn>
                                        <p:tgtEl>
                                          <p:spTgt spid="2"/>
                                        </p:tgtEl>
                                      </p:cBhvr>
                                      <p:to x="100000" y="95000"/>
                                    </p:animScale>
                                    <p:animScale>
                                      <p:cBhvr>
                                        <p:cTn id="42" dur="166" decel="50000">
                                          <p:stCondLst>
                                            <p:cond delay="1834"/>
                                          </p:stCondLst>
                                        </p:cTn>
                                        <p:tgtEl>
                                          <p:spTgt spid="2"/>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 calcmode="lin" valueType="num">
                                      <p:cBhvr additive="base">
                                        <p:cTn id="47" dur="500" fill="hold"/>
                                        <p:tgtEl>
                                          <p:spTgt spid="3"/>
                                        </p:tgtEl>
                                        <p:attrNameLst>
                                          <p:attrName>ppt_x</p:attrName>
                                        </p:attrNameLst>
                                      </p:cBhvr>
                                      <p:tavLst>
                                        <p:tav tm="0">
                                          <p:val>
                                            <p:strVal val="#ppt_x"/>
                                          </p:val>
                                        </p:tav>
                                        <p:tav tm="100000">
                                          <p:val>
                                            <p:strVal val="#ppt_x"/>
                                          </p:val>
                                        </p:tav>
                                      </p:tavLst>
                                    </p:anim>
                                    <p:anim calcmode="lin" valueType="num">
                                      <p:cBhvr additive="base">
                                        <p:cTn id="48" dur="500" fill="hold"/>
                                        <p:tgtEl>
                                          <p:spTgt spid="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ppt_x"/>
                                          </p:val>
                                        </p:tav>
                                        <p:tav tm="100000">
                                          <p:val>
                                            <p:strVal val="#ppt_x"/>
                                          </p:val>
                                        </p:tav>
                                      </p:tavLst>
                                    </p:anim>
                                    <p:anim calcmode="lin" valueType="num">
                                      <p:cBhvr additive="base">
                                        <p:cTn id="58" dur="500" fill="hold"/>
                                        <p:tgtEl>
                                          <p:spTgt spid="10"/>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2"/>
                                        </p:tgtEl>
                                        <p:attrNameLst>
                                          <p:attrName>style.visibility</p:attrName>
                                        </p:attrNameLst>
                                      </p:cBhvr>
                                      <p:to>
                                        <p:strVal val="visible"/>
                                      </p:to>
                                    </p:set>
                                    <p:anim calcmode="lin" valueType="num">
                                      <p:cBhvr additive="base">
                                        <p:cTn id="71" dur="500" fill="hold"/>
                                        <p:tgtEl>
                                          <p:spTgt spid="12"/>
                                        </p:tgtEl>
                                        <p:attrNameLst>
                                          <p:attrName>ppt_x</p:attrName>
                                        </p:attrNameLst>
                                      </p:cBhvr>
                                      <p:tavLst>
                                        <p:tav tm="0">
                                          <p:val>
                                            <p:strVal val="#ppt_x"/>
                                          </p:val>
                                        </p:tav>
                                        <p:tav tm="100000">
                                          <p:val>
                                            <p:strVal val="#ppt_x"/>
                                          </p:val>
                                        </p:tav>
                                      </p:tavLst>
                                    </p:anim>
                                    <p:anim calcmode="lin" valueType="num">
                                      <p:cBhvr additive="base">
                                        <p:cTn id="7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8" grpId="0" animBg="1"/>
      <p:bldP spid="9" grpId="0" animBg="1"/>
      <p:bldP spid="3"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15</a:t>
            </a:fld>
            <a:endParaRPr lang="en-US" dirty="0"/>
          </a:p>
        </p:txBody>
      </p:sp>
      <p:sp>
        <p:nvSpPr>
          <p:cNvPr id="5" name="Rounded Rectangle 4"/>
          <p:cNvSpPr/>
          <p:nvPr/>
        </p:nvSpPr>
        <p:spPr>
          <a:xfrm>
            <a:off x="2915898" y="548680"/>
            <a:ext cx="4392488" cy="70091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SA" sz="2800" b="1" dirty="0">
                <a:solidFill>
                  <a:schemeClr val="tx1"/>
                </a:solidFill>
              </a:rPr>
              <a:t>أ. مجال صياغة ألفاظ الأسئلة</a:t>
            </a:r>
          </a:p>
        </p:txBody>
      </p:sp>
      <p:sp>
        <p:nvSpPr>
          <p:cNvPr id="8" name="Down Arrow 7"/>
          <p:cNvSpPr/>
          <p:nvPr/>
        </p:nvSpPr>
        <p:spPr>
          <a:xfrm>
            <a:off x="4762831" y="1288459"/>
            <a:ext cx="817364" cy="48435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p>
        </p:txBody>
      </p:sp>
      <p:sp>
        <p:nvSpPr>
          <p:cNvPr id="9" name="Rounded Rectangle 8"/>
          <p:cNvSpPr/>
          <p:nvPr/>
        </p:nvSpPr>
        <p:spPr>
          <a:xfrm>
            <a:off x="7459794" y="4228251"/>
            <a:ext cx="2406517" cy="49220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dirty="0">
                <a:solidFill>
                  <a:schemeClr val="tx1"/>
                </a:solidFill>
              </a:rPr>
              <a:t>هدف السؤال و محتوياته</a:t>
            </a:r>
          </a:p>
        </p:txBody>
      </p:sp>
      <p:sp>
        <p:nvSpPr>
          <p:cNvPr id="10" name="Rounded Rectangle 9"/>
          <p:cNvSpPr/>
          <p:nvPr/>
        </p:nvSpPr>
        <p:spPr>
          <a:xfrm>
            <a:off x="6167986" y="2525436"/>
            <a:ext cx="1398405" cy="121533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dirty="0">
                <a:solidFill>
                  <a:schemeClr val="tx1"/>
                </a:solidFill>
              </a:rPr>
              <a:t>اختيار اللغة والكلمات المناسبة</a:t>
            </a:r>
          </a:p>
        </p:txBody>
      </p:sp>
      <p:sp>
        <p:nvSpPr>
          <p:cNvPr id="11" name="Rounded Rectangle 10"/>
          <p:cNvSpPr/>
          <p:nvPr/>
        </p:nvSpPr>
        <p:spPr>
          <a:xfrm>
            <a:off x="3677733" y="2936937"/>
            <a:ext cx="1830453" cy="5263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dirty="0">
                <a:solidFill>
                  <a:schemeClr val="tx1"/>
                </a:solidFill>
              </a:rPr>
              <a:t>نوع وشكل السؤال</a:t>
            </a:r>
          </a:p>
        </p:txBody>
      </p:sp>
      <p:sp>
        <p:nvSpPr>
          <p:cNvPr id="12" name="Rounded Rectangle 11"/>
          <p:cNvSpPr/>
          <p:nvPr/>
        </p:nvSpPr>
        <p:spPr>
          <a:xfrm>
            <a:off x="2151945" y="2673777"/>
            <a:ext cx="1259366" cy="5263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dirty="0">
                <a:solidFill>
                  <a:schemeClr val="tx1"/>
                </a:solidFill>
              </a:rPr>
              <a:t>تتابع الأسئلة</a:t>
            </a:r>
          </a:p>
        </p:txBody>
      </p:sp>
      <p:sp>
        <p:nvSpPr>
          <p:cNvPr id="13" name="Rounded Rectangle 12"/>
          <p:cNvSpPr/>
          <p:nvPr/>
        </p:nvSpPr>
        <p:spPr>
          <a:xfrm>
            <a:off x="233912" y="2394795"/>
            <a:ext cx="1125925" cy="23762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dirty="0">
                <a:solidFill>
                  <a:schemeClr val="tx1"/>
                </a:solidFill>
              </a:rPr>
              <a:t>تصنيف البيانات أو المعلومات الشخصية</a:t>
            </a:r>
          </a:p>
        </p:txBody>
      </p:sp>
      <p:cxnSp>
        <p:nvCxnSpPr>
          <p:cNvPr id="3" name="Straight Connector 2"/>
          <p:cNvCxnSpPr/>
          <p:nvPr/>
        </p:nvCxnSpPr>
        <p:spPr>
          <a:xfrm>
            <a:off x="1359837" y="1900842"/>
            <a:ext cx="7697619" cy="1599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1050037" y="1884277"/>
            <a:ext cx="377599" cy="48555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915898" y="1934375"/>
            <a:ext cx="0" cy="70512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1" idx="0"/>
          </p:cNvCxnSpPr>
          <p:nvPr/>
        </p:nvCxnSpPr>
        <p:spPr>
          <a:xfrm>
            <a:off x="4592960" y="1934375"/>
            <a:ext cx="0" cy="100256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868097" y="1934375"/>
            <a:ext cx="0" cy="70512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9025278" y="1884277"/>
            <a:ext cx="32178" cy="234397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252699" y="3800339"/>
            <a:ext cx="4680520" cy="2160240"/>
          </a:xfrm>
          <a:prstGeom prst="rect">
            <a:avLst/>
          </a:prstGeom>
          <a:solidFill>
            <a:schemeClr val="accent3">
              <a:lumMod val="40000"/>
              <a:lumOff val="60000"/>
            </a:schemeClr>
          </a:solidFill>
          <a:ln>
            <a:solidFill>
              <a:schemeClr val="bg1"/>
            </a:solidFill>
          </a:ln>
          <a:effectLst>
            <a:glow rad="673100">
              <a:srgbClr val="00B0F0">
                <a:alpha val="40000"/>
              </a:srgbClr>
            </a:glow>
            <a:outerShdw blurRad="50800" dist="50800" dir="5400000" algn="ctr" rotWithShape="0">
              <a:srgbClr val="000000">
                <a:alpha val="98000"/>
              </a:srgbClr>
            </a:outerShdw>
            <a:reflection blurRad="1041400" stA="0" endPos="1000" dist="304800" dir="5400000" sy="-100000" algn="bl" rotWithShape="0"/>
            <a:softEdge rad="177800"/>
          </a:effectLst>
          <a:scene3d>
            <a:camera prst="orthographicFront"/>
            <a:lightRig rig="threePt" dir="t"/>
          </a:scene3d>
          <a:sp3d>
            <a:bevelT prst="convex"/>
            <a:bevelB w="152400" h="50800" prst="softRound"/>
          </a:sp3d>
        </p:spPr>
        <p:style>
          <a:lnRef idx="2">
            <a:schemeClr val="accent5"/>
          </a:lnRef>
          <a:fillRef idx="1">
            <a:schemeClr val="lt1"/>
          </a:fillRef>
          <a:effectRef idx="0">
            <a:schemeClr val="accent5"/>
          </a:effectRef>
          <a:fontRef idx="minor">
            <a:schemeClr val="dk1"/>
          </a:fontRef>
        </p:style>
        <p:txBody>
          <a:bodyPr rtlCol="1" anchor="ctr"/>
          <a:lstStyle/>
          <a:p>
            <a:pPr algn="ctr"/>
            <a:r>
              <a:rPr lang="ar-SA" sz="2400" b="1" dirty="0">
                <a:ln>
                  <a:solidFill>
                    <a:schemeClr val="bg1"/>
                  </a:solidFill>
                </a:ln>
                <a:solidFill>
                  <a:srgbClr val="AB1A25"/>
                </a:solidFill>
              </a:rPr>
              <a:t>مبادئ صياغة الألفاظ</a:t>
            </a:r>
          </a:p>
          <a:p>
            <a:pPr marL="342900" indent="-342900">
              <a:buFont typeface="+mj-lt"/>
              <a:buAutoNum type="arabicPeriod"/>
            </a:pPr>
            <a:r>
              <a:rPr lang="ar-SA" b="1" dirty="0">
                <a:ln w="0"/>
                <a:solidFill>
                  <a:schemeClr val="tx1"/>
                </a:solidFill>
                <a:effectLst>
                  <a:outerShdw blurRad="38100" dist="19050" dir="2700000" algn="tl" rotWithShape="0">
                    <a:schemeClr val="dk1">
                      <a:alpha val="40000"/>
                    </a:schemeClr>
                  </a:outerShdw>
                </a:effectLst>
              </a:rPr>
              <a:t>ملائمة محتويات الأسئلة</a:t>
            </a:r>
          </a:p>
          <a:p>
            <a:pPr marL="342900" indent="-342900">
              <a:buFont typeface="+mj-lt"/>
              <a:buAutoNum type="arabicPeriod"/>
            </a:pPr>
            <a:r>
              <a:rPr lang="ar-SA" b="1" dirty="0">
                <a:ln w="0"/>
                <a:solidFill>
                  <a:schemeClr val="tx1"/>
                </a:solidFill>
                <a:effectLst>
                  <a:outerShdw blurRad="38100" dist="19050" dir="2700000" algn="tl" rotWithShape="0">
                    <a:schemeClr val="dk1">
                      <a:alpha val="40000"/>
                    </a:schemeClr>
                  </a:outerShdw>
                </a:effectLst>
              </a:rPr>
              <a:t>كيفية صياغة الأسئلة ومستوى تعقيد اللغة</a:t>
            </a:r>
          </a:p>
          <a:p>
            <a:pPr marL="342900" indent="-342900">
              <a:buFont typeface="+mj-lt"/>
              <a:buAutoNum type="arabicPeriod"/>
            </a:pPr>
            <a:r>
              <a:rPr lang="ar-SA" b="1" dirty="0">
                <a:ln w="0"/>
                <a:solidFill>
                  <a:schemeClr val="tx1"/>
                </a:solidFill>
                <a:effectLst>
                  <a:outerShdw blurRad="38100" dist="19050" dir="2700000" algn="tl" rotWithShape="0">
                    <a:schemeClr val="dk1">
                      <a:alpha val="40000"/>
                    </a:schemeClr>
                  </a:outerShdw>
                </a:effectLst>
              </a:rPr>
              <a:t>نوع الأسئلة: مفتوحة أم مغلقة وشكل الأسئلة المطروحة</a:t>
            </a:r>
          </a:p>
          <a:p>
            <a:pPr marL="342900" indent="-342900">
              <a:buFont typeface="+mj-lt"/>
              <a:buAutoNum type="arabicPeriod"/>
            </a:pPr>
            <a:r>
              <a:rPr lang="ar-SA" b="1" dirty="0">
                <a:ln w="0"/>
                <a:solidFill>
                  <a:schemeClr val="tx1"/>
                </a:solidFill>
                <a:effectLst>
                  <a:outerShdw blurRad="38100" dist="19050" dir="2700000" algn="tl" rotWithShape="0">
                    <a:schemeClr val="dk1">
                      <a:alpha val="40000"/>
                    </a:schemeClr>
                  </a:outerShdw>
                </a:effectLst>
              </a:rPr>
              <a:t>تتابع الأسئلة في الاستبيان</a:t>
            </a:r>
          </a:p>
          <a:p>
            <a:pPr marL="342900" indent="-342900">
              <a:buFont typeface="+mj-lt"/>
              <a:buAutoNum type="arabicPeriod"/>
            </a:pPr>
            <a:r>
              <a:rPr lang="ar-SA" b="1" dirty="0">
                <a:ln w="0"/>
                <a:solidFill>
                  <a:schemeClr val="tx1"/>
                </a:solidFill>
                <a:effectLst>
                  <a:outerShdw blurRad="38100" dist="19050" dir="2700000" algn="tl" rotWithShape="0">
                    <a:schemeClr val="dk1">
                      <a:alpha val="40000"/>
                    </a:schemeClr>
                  </a:outerShdw>
                </a:effectLst>
              </a:rPr>
              <a:t>البيانات الشخصية المطلوب الحصول عليها من المستجيب</a:t>
            </a:r>
          </a:p>
        </p:txBody>
      </p:sp>
    </p:spTree>
    <p:extLst>
      <p:ext uri="{BB962C8B-B14F-4D97-AF65-F5344CB8AC3E}">
        <p14:creationId xmlns:p14="http://schemas.microsoft.com/office/powerpoint/2010/main" val="16670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down)">
                                      <p:cBhvr>
                                        <p:cTn id="57" dur="580">
                                          <p:stCondLst>
                                            <p:cond delay="0"/>
                                          </p:stCondLst>
                                        </p:cTn>
                                        <p:tgtEl>
                                          <p:spTgt spid="22"/>
                                        </p:tgtEl>
                                      </p:cBhvr>
                                    </p:animEffect>
                                    <p:anim calcmode="lin" valueType="num">
                                      <p:cBhvr>
                                        <p:cTn id="58"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63" dur="26">
                                          <p:stCondLst>
                                            <p:cond delay="650"/>
                                          </p:stCondLst>
                                        </p:cTn>
                                        <p:tgtEl>
                                          <p:spTgt spid="22"/>
                                        </p:tgtEl>
                                      </p:cBhvr>
                                      <p:to x="100000" y="60000"/>
                                    </p:animScale>
                                    <p:animScale>
                                      <p:cBhvr>
                                        <p:cTn id="64" dur="166" decel="50000">
                                          <p:stCondLst>
                                            <p:cond delay="676"/>
                                          </p:stCondLst>
                                        </p:cTn>
                                        <p:tgtEl>
                                          <p:spTgt spid="22"/>
                                        </p:tgtEl>
                                      </p:cBhvr>
                                      <p:to x="100000" y="100000"/>
                                    </p:animScale>
                                    <p:animScale>
                                      <p:cBhvr>
                                        <p:cTn id="65" dur="26">
                                          <p:stCondLst>
                                            <p:cond delay="1312"/>
                                          </p:stCondLst>
                                        </p:cTn>
                                        <p:tgtEl>
                                          <p:spTgt spid="22"/>
                                        </p:tgtEl>
                                      </p:cBhvr>
                                      <p:to x="100000" y="80000"/>
                                    </p:animScale>
                                    <p:animScale>
                                      <p:cBhvr>
                                        <p:cTn id="66" dur="166" decel="50000">
                                          <p:stCondLst>
                                            <p:cond delay="1338"/>
                                          </p:stCondLst>
                                        </p:cTn>
                                        <p:tgtEl>
                                          <p:spTgt spid="22"/>
                                        </p:tgtEl>
                                      </p:cBhvr>
                                      <p:to x="100000" y="100000"/>
                                    </p:animScale>
                                    <p:animScale>
                                      <p:cBhvr>
                                        <p:cTn id="67" dur="26">
                                          <p:stCondLst>
                                            <p:cond delay="1642"/>
                                          </p:stCondLst>
                                        </p:cTn>
                                        <p:tgtEl>
                                          <p:spTgt spid="22"/>
                                        </p:tgtEl>
                                      </p:cBhvr>
                                      <p:to x="100000" y="90000"/>
                                    </p:animScale>
                                    <p:animScale>
                                      <p:cBhvr>
                                        <p:cTn id="68" dur="166" decel="50000">
                                          <p:stCondLst>
                                            <p:cond delay="1668"/>
                                          </p:stCondLst>
                                        </p:cTn>
                                        <p:tgtEl>
                                          <p:spTgt spid="22"/>
                                        </p:tgtEl>
                                      </p:cBhvr>
                                      <p:to x="100000" y="100000"/>
                                    </p:animScale>
                                    <p:animScale>
                                      <p:cBhvr>
                                        <p:cTn id="69" dur="26">
                                          <p:stCondLst>
                                            <p:cond delay="1808"/>
                                          </p:stCondLst>
                                        </p:cTn>
                                        <p:tgtEl>
                                          <p:spTgt spid="22"/>
                                        </p:tgtEl>
                                      </p:cBhvr>
                                      <p:to x="100000" y="95000"/>
                                    </p:animScale>
                                    <p:animScale>
                                      <p:cBhvr>
                                        <p:cTn id="70" dur="166" decel="50000">
                                          <p:stCondLst>
                                            <p:cond delay="1834"/>
                                          </p:stCondLst>
                                        </p:cTn>
                                        <p:tgtEl>
                                          <p:spTgt spid="22"/>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wipe(down)">
                                      <p:cBhvr>
                                        <p:cTn id="73" dur="580">
                                          <p:stCondLst>
                                            <p:cond delay="0"/>
                                          </p:stCondLst>
                                        </p:cTn>
                                        <p:tgtEl>
                                          <p:spTgt spid="9"/>
                                        </p:tgtEl>
                                      </p:cBhvr>
                                    </p:animEffect>
                                    <p:anim calcmode="lin" valueType="num">
                                      <p:cBhvr>
                                        <p:cTn id="7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9" dur="26">
                                          <p:stCondLst>
                                            <p:cond delay="650"/>
                                          </p:stCondLst>
                                        </p:cTn>
                                        <p:tgtEl>
                                          <p:spTgt spid="9"/>
                                        </p:tgtEl>
                                      </p:cBhvr>
                                      <p:to x="100000" y="60000"/>
                                    </p:animScale>
                                    <p:animScale>
                                      <p:cBhvr>
                                        <p:cTn id="80" dur="166" decel="50000">
                                          <p:stCondLst>
                                            <p:cond delay="676"/>
                                          </p:stCondLst>
                                        </p:cTn>
                                        <p:tgtEl>
                                          <p:spTgt spid="9"/>
                                        </p:tgtEl>
                                      </p:cBhvr>
                                      <p:to x="100000" y="100000"/>
                                    </p:animScale>
                                    <p:animScale>
                                      <p:cBhvr>
                                        <p:cTn id="81" dur="26">
                                          <p:stCondLst>
                                            <p:cond delay="1312"/>
                                          </p:stCondLst>
                                        </p:cTn>
                                        <p:tgtEl>
                                          <p:spTgt spid="9"/>
                                        </p:tgtEl>
                                      </p:cBhvr>
                                      <p:to x="100000" y="80000"/>
                                    </p:animScale>
                                    <p:animScale>
                                      <p:cBhvr>
                                        <p:cTn id="82" dur="166" decel="50000">
                                          <p:stCondLst>
                                            <p:cond delay="1338"/>
                                          </p:stCondLst>
                                        </p:cTn>
                                        <p:tgtEl>
                                          <p:spTgt spid="9"/>
                                        </p:tgtEl>
                                      </p:cBhvr>
                                      <p:to x="100000" y="100000"/>
                                    </p:animScale>
                                    <p:animScale>
                                      <p:cBhvr>
                                        <p:cTn id="83" dur="26">
                                          <p:stCondLst>
                                            <p:cond delay="1642"/>
                                          </p:stCondLst>
                                        </p:cTn>
                                        <p:tgtEl>
                                          <p:spTgt spid="9"/>
                                        </p:tgtEl>
                                      </p:cBhvr>
                                      <p:to x="100000" y="90000"/>
                                    </p:animScale>
                                    <p:animScale>
                                      <p:cBhvr>
                                        <p:cTn id="84" dur="166" decel="50000">
                                          <p:stCondLst>
                                            <p:cond delay="1668"/>
                                          </p:stCondLst>
                                        </p:cTn>
                                        <p:tgtEl>
                                          <p:spTgt spid="9"/>
                                        </p:tgtEl>
                                      </p:cBhvr>
                                      <p:to x="100000" y="100000"/>
                                    </p:animScale>
                                    <p:animScale>
                                      <p:cBhvr>
                                        <p:cTn id="85" dur="26">
                                          <p:stCondLst>
                                            <p:cond delay="1808"/>
                                          </p:stCondLst>
                                        </p:cTn>
                                        <p:tgtEl>
                                          <p:spTgt spid="9"/>
                                        </p:tgtEl>
                                      </p:cBhvr>
                                      <p:to x="100000" y="95000"/>
                                    </p:animScale>
                                    <p:animScale>
                                      <p:cBhvr>
                                        <p:cTn id="86" dur="166" decel="50000">
                                          <p:stCondLst>
                                            <p:cond delay="1834"/>
                                          </p:stCondLst>
                                        </p:cTn>
                                        <p:tgtEl>
                                          <p:spTgt spid="9"/>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10"/>
                                        </p:tgtEl>
                                        <p:attrNameLst>
                                          <p:attrName>style.visibility</p:attrName>
                                        </p:attrNameLst>
                                      </p:cBhvr>
                                      <p:to>
                                        <p:strVal val="visible"/>
                                      </p:to>
                                    </p:set>
                                    <p:anim calcmode="lin" valueType="num">
                                      <p:cBhvr additive="base">
                                        <p:cTn id="95" dur="500" fill="hold"/>
                                        <p:tgtEl>
                                          <p:spTgt spid="10"/>
                                        </p:tgtEl>
                                        <p:attrNameLst>
                                          <p:attrName>ppt_x</p:attrName>
                                        </p:attrNameLst>
                                      </p:cBhvr>
                                      <p:tavLst>
                                        <p:tav tm="0">
                                          <p:val>
                                            <p:strVal val="#ppt_x"/>
                                          </p:val>
                                        </p:tav>
                                        <p:tav tm="100000">
                                          <p:val>
                                            <p:strVal val="#ppt_x"/>
                                          </p:val>
                                        </p:tav>
                                      </p:tavLst>
                                    </p:anim>
                                    <p:anim calcmode="lin" valueType="num">
                                      <p:cBhvr additive="base">
                                        <p:cTn id="9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31" presetClass="entr" presetSubtype="0" fill="hold" nodeType="clickEffect">
                                  <p:stCondLst>
                                    <p:cond delay="0"/>
                                  </p:stCondLst>
                                  <p:childTnLst>
                                    <p:set>
                                      <p:cBhvr>
                                        <p:cTn id="100" dur="1" fill="hold">
                                          <p:stCondLst>
                                            <p:cond delay="0"/>
                                          </p:stCondLst>
                                        </p:cTn>
                                        <p:tgtEl>
                                          <p:spTgt spid="19"/>
                                        </p:tgtEl>
                                        <p:attrNameLst>
                                          <p:attrName>style.visibility</p:attrName>
                                        </p:attrNameLst>
                                      </p:cBhvr>
                                      <p:to>
                                        <p:strVal val="visible"/>
                                      </p:to>
                                    </p:set>
                                    <p:anim calcmode="lin" valueType="num">
                                      <p:cBhvr>
                                        <p:cTn id="101" dur="1000" fill="hold"/>
                                        <p:tgtEl>
                                          <p:spTgt spid="19"/>
                                        </p:tgtEl>
                                        <p:attrNameLst>
                                          <p:attrName>ppt_w</p:attrName>
                                        </p:attrNameLst>
                                      </p:cBhvr>
                                      <p:tavLst>
                                        <p:tav tm="0">
                                          <p:val>
                                            <p:fltVal val="0"/>
                                          </p:val>
                                        </p:tav>
                                        <p:tav tm="100000">
                                          <p:val>
                                            <p:strVal val="#ppt_w"/>
                                          </p:val>
                                        </p:tav>
                                      </p:tavLst>
                                    </p:anim>
                                    <p:anim calcmode="lin" valueType="num">
                                      <p:cBhvr>
                                        <p:cTn id="102" dur="1000" fill="hold"/>
                                        <p:tgtEl>
                                          <p:spTgt spid="19"/>
                                        </p:tgtEl>
                                        <p:attrNameLst>
                                          <p:attrName>ppt_h</p:attrName>
                                        </p:attrNameLst>
                                      </p:cBhvr>
                                      <p:tavLst>
                                        <p:tav tm="0">
                                          <p:val>
                                            <p:fltVal val="0"/>
                                          </p:val>
                                        </p:tav>
                                        <p:tav tm="100000">
                                          <p:val>
                                            <p:strVal val="#ppt_h"/>
                                          </p:val>
                                        </p:tav>
                                      </p:tavLst>
                                    </p:anim>
                                    <p:anim calcmode="lin" valueType="num">
                                      <p:cBhvr>
                                        <p:cTn id="103" dur="1000" fill="hold"/>
                                        <p:tgtEl>
                                          <p:spTgt spid="19"/>
                                        </p:tgtEl>
                                        <p:attrNameLst>
                                          <p:attrName>style.rotation</p:attrName>
                                        </p:attrNameLst>
                                      </p:cBhvr>
                                      <p:tavLst>
                                        <p:tav tm="0">
                                          <p:val>
                                            <p:fltVal val="90"/>
                                          </p:val>
                                        </p:tav>
                                        <p:tav tm="100000">
                                          <p:val>
                                            <p:fltVal val="0"/>
                                          </p:val>
                                        </p:tav>
                                      </p:tavLst>
                                    </p:anim>
                                    <p:animEffect transition="in" filter="fade">
                                      <p:cBhvr>
                                        <p:cTn id="104" dur="1000"/>
                                        <p:tgtEl>
                                          <p:spTgt spid="19"/>
                                        </p:tgtEl>
                                      </p:cBhvr>
                                    </p:animEffect>
                                  </p:childTnLst>
                                </p:cTn>
                              </p:par>
                              <p:par>
                                <p:cTn id="105" presetID="31" presetClass="entr" presetSubtype="0" fill="hold" grpId="0" nodeType="withEffect">
                                  <p:stCondLst>
                                    <p:cond delay="0"/>
                                  </p:stCondLst>
                                  <p:childTnLst>
                                    <p:set>
                                      <p:cBhvr>
                                        <p:cTn id="106" dur="1" fill="hold">
                                          <p:stCondLst>
                                            <p:cond delay="0"/>
                                          </p:stCondLst>
                                        </p:cTn>
                                        <p:tgtEl>
                                          <p:spTgt spid="11"/>
                                        </p:tgtEl>
                                        <p:attrNameLst>
                                          <p:attrName>style.visibility</p:attrName>
                                        </p:attrNameLst>
                                      </p:cBhvr>
                                      <p:to>
                                        <p:strVal val="visible"/>
                                      </p:to>
                                    </p:set>
                                    <p:anim calcmode="lin" valueType="num">
                                      <p:cBhvr>
                                        <p:cTn id="107" dur="1000" fill="hold"/>
                                        <p:tgtEl>
                                          <p:spTgt spid="11"/>
                                        </p:tgtEl>
                                        <p:attrNameLst>
                                          <p:attrName>ppt_w</p:attrName>
                                        </p:attrNameLst>
                                      </p:cBhvr>
                                      <p:tavLst>
                                        <p:tav tm="0">
                                          <p:val>
                                            <p:fltVal val="0"/>
                                          </p:val>
                                        </p:tav>
                                        <p:tav tm="100000">
                                          <p:val>
                                            <p:strVal val="#ppt_w"/>
                                          </p:val>
                                        </p:tav>
                                      </p:tavLst>
                                    </p:anim>
                                    <p:anim calcmode="lin" valueType="num">
                                      <p:cBhvr>
                                        <p:cTn id="108" dur="1000" fill="hold"/>
                                        <p:tgtEl>
                                          <p:spTgt spid="11"/>
                                        </p:tgtEl>
                                        <p:attrNameLst>
                                          <p:attrName>ppt_h</p:attrName>
                                        </p:attrNameLst>
                                      </p:cBhvr>
                                      <p:tavLst>
                                        <p:tav tm="0">
                                          <p:val>
                                            <p:fltVal val="0"/>
                                          </p:val>
                                        </p:tav>
                                        <p:tav tm="100000">
                                          <p:val>
                                            <p:strVal val="#ppt_h"/>
                                          </p:val>
                                        </p:tav>
                                      </p:tavLst>
                                    </p:anim>
                                    <p:anim calcmode="lin" valueType="num">
                                      <p:cBhvr>
                                        <p:cTn id="109" dur="1000" fill="hold"/>
                                        <p:tgtEl>
                                          <p:spTgt spid="11"/>
                                        </p:tgtEl>
                                        <p:attrNameLst>
                                          <p:attrName>style.rotation</p:attrName>
                                        </p:attrNameLst>
                                      </p:cBhvr>
                                      <p:tavLst>
                                        <p:tav tm="0">
                                          <p:val>
                                            <p:fltVal val="90"/>
                                          </p:val>
                                        </p:tav>
                                        <p:tav tm="100000">
                                          <p:val>
                                            <p:fltVal val="0"/>
                                          </p:val>
                                        </p:tav>
                                      </p:tavLst>
                                    </p:anim>
                                    <p:animEffect transition="in" filter="fade">
                                      <p:cBhvr>
                                        <p:cTn id="110" dur="1000"/>
                                        <p:tgtEl>
                                          <p:spTgt spid="11"/>
                                        </p:tgtEl>
                                      </p:cBhvr>
                                    </p:animEffect>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17"/>
                                        </p:tgtEl>
                                        <p:attrNameLst>
                                          <p:attrName>style.visibility</p:attrName>
                                        </p:attrNameLst>
                                      </p:cBhvr>
                                      <p:to>
                                        <p:strVal val="visible"/>
                                      </p:to>
                                    </p:set>
                                    <p:anim calcmode="lin" valueType="num">
                                      <p:cBhvr additive="base">
                                        <p:cTn id="115" dur="500" fill="hold"/>
                                        <p:tgtEl>
                                          <p:spTgt spid="17"/>
                                        </p:tgtEl>
                                        <p:attrNameLst>
                                          <p:attrName>ppt_x</p:attrName>
                                        </p:attrNameLst>
                                      </p:cBhvr>
                                      <p:tavLst>
                                        <p:tav tm="0">
                                          <p:val>
                                            <p:strVal val="#ppt_x"/>
                                          </p:val>
                                        </p:tav>
                                        <p:tav tm="100000">
                                          <p:val>
                                            <p:strVal val="#ppt_x"/>
                                          </p:val>
                                        </p:tav>
                                      </p:tavLst>
                                    </p:anim>
                                    <p:anim calcmode="lin" valueType="num">
                                      <p:cBhvr additive="base">
                                        <p:cTn id="116" dur="500" fill="hold"/>
                                        <p:tgtEl>
                                          <p:spTgt spid="17"/>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2"/>
                                        </p:tgtEl>
                                        <p:attrNameLst>
                                          <p:attrName>style.visibility</p:attrName>
                                        </p:attrNameLst>
                                      </p:cBhvr>
                                      <p:to>
                                        <p:strVal val="visible"/>
                                      </p:to>
                                    </p:set>
                                    <p:anim calcmode="lin" valueType="num">
                                      <p:cBhvr additive="base">
                                        <p:cTn id="119" dur="500" fill="hold"/>
                                        <p:tgtEl>
                                          <p:spTgt spid="12"/>
                                        </p:tgtEl>
                                        <p:attrNameLst>
                                          <p:attrName>ppt_x</p:attrName>
                                        </p:attrNameLst>
                                      </p:cBhvr>
                                      <p:tavLst>
                                        <p:tav tm="0">
                                          <p:val>
                                            <p:strVal val="#ppt_x"/>
                                          </p:val>
                                        </p:tav>
                                        <p:tav tm="100000">
                                          <p:val>
                                            <p:strVal val="#ppt_x"/>
                                          </p:val>
                                        </p:tav>
                                      </p:tavLst>
                                    </p:anim>
                                    <p:anim calcmode="lin" valueType="num">
                                      <p:cBhvr additive="base">
                                        <p:cTn id="1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6" presetClass="entr" presetSubtype="0" fill="hold" nodeType="clickEffect">
                                  <p:stCondLst>
                                    <p:cond delay="0"/>
                                  </p:stCondLst>
                                  <p:childTnLst>
                                    <p:set>
                                      <p:cBhvr>
                                        <p:cTn id="124" dur="1" fill="hold">
                                          <p:stCondLst>
                                            <p:cond delay="0"/>
                                          </p:stCondLst>
                                        </p:cTn>
                                        <p:tgtEl>
                                          <p:spTgt spid="15"/>
                                        </p:tgtEl>
                                        <p:attrNameLst>
                                          <p:attrName>style.visibility</p:attrName>
                                        </p:attrNameLst>
                                      </p:cBhvr>
                                      <p:to>
                                        <p:strVal val="visible"/>
                                      </p:to>
                                    </p:set>
                                    <p:animEffect transition="in" filter="wipe(down)">
                                      <p:cBhvr>
                                        <p:cTn id="125" dur="580">
                                          <p:stCondLst>
                                            <p:cond delay="0"/>
                                          </p:stCondLst>
                                        </p:cTn>
                                        <p:tgtEl>
                                          <p:spTgt spid="15"/>
                                        </p:tgtEl>
                                      </p:cBhvr>
                                    </p:animEffect>
                                    <p:anim calcmode="lin" valueType="num">
                                      <p:cBhvr>
                                        <p:cTn id="12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31" dur="26">
                                          <p:stCondLst>
                                            <p:cond delay="650"/>
                                          </p:stCondLst>
                                        </p:cTn>
                                        <p:tgtEl>
                                          <p:spTgt spid="15"/>
                                        </p:tgtEl>
                                      </p:cBhvr>
                                      <p:to x="100000" y="60000"/>
                                    </p:animScale>
                                    <p:animScale>
                                      <p:cBhvr>
                                        <p:cTn id="132" dur="166" decel="50000">
                                          <p:stCondLst>
                                            <p:cond delay="676"/>
                                          </p:stCondLst>
                                        </p:cTn>
                                        <p:tgtEl>
                                          <p:spTgt spid="15"/>
                                        </p:tgtEl>
                                      </p:cBhvr>
                                      <p:to x="100000" y="100000"/>
                                    </p:animScale>
                                    <p:animScale>
                                      <p:cBhvr>
                                        <p:cTn id="133" dur="26">
                                          <p:stCondLst>
                                            <p:cond delay="1312"/>
                                          </p:stCondLst>
                                        </p:cTn>
                                        <p:tgtEl>
                                          <p:spTgt spid="15"/>
                                        </p:tgtEl>
                                      </p:cBhvr>
                                      <p:to x="100000" y="80000"/>
                                    </p:animScale>
                                    <p:animScale>
                                      <p:cBhvr>
                                        <p:cTn id="134" dur="166" decel="50000">
                                          <p:stCondLst>
                                            <p:cond delay="1338"/>
                                          </p:stCondLst>
                                        </p:cTn>
                                        <p:tgtEl>
                                          <p:spTgt spid="15"/>
                                        </p:tgtEl>
                                      </p:cBhvr>
                                      <p:to x="100000" y="100000"/>
                                    </p:animScale>
                                    <p:animScale>
                                      <p:cBhvr>
                                        <p:cTn id="135" dur="26">
                                          <p:stCondLst>
                                            <p:cond delay="1642"/>
                                          </p:stCondLst>
                                        </p:cTn>
                                        <p:tgtEl>
                                          <p:spTgt spid="15"/>
                                        </p:tgtEl>
                                      </p:cBhvr>
                                      <p:to x="100000" y="90000"/>
                                    </p:animScale>
                                    <p:animScale>
                                      <p:cBhvr>
                                        <p:cTn id="136" dur="166" decel="50000">
                                          <p:stCondLst>
                                            <p:cond delay="1668"/>
                                          </p:stCondLst>
                                        </p:cTn>
                                        <p:tgtEl>
                                          <p:spTgt spid="15"/>
                                        </p:tgtEl>
                                      </p:cBhvr>
                                      <p:to x="100000" y="100000"/>
                                    </p:animScale>
                                    <p:animScale>
                                      <p:cBhvr>
                                        <p:cTn id="137" dur="26">
                                          <p:stCondLst>
                                            <p:cond delay="1808"/>
                                          </p:stCondLst>
                                        </p:cTn>
                                        <p:tgtEl>
                                          <p:spTgt spid="15"/>
                                        </p:tgtEl>
                                      </p:cBhvr>
                                      <p:to x="100000" y="95000"/>
                                    </p:animScale>
                                    <p:animScale>
                                      <p:cBhvr>
                                        <p:cTn id="138" dur="166" decel="50000">
                                          <p:stCondLst>
                                            <p:cond delay="1834"/>
                                          </p:stCondLst>
                                        </p:cTn>
                                        <p:tgtEl>
                                          <p:spTgt spid="15"/>
                                        </p:tgtEl>
                                      </p:cBhvr>
                                      <p:to x="100000" y="100000"/>
                                    </p:animScale>
                                  </p:childTnLst>
                                </p:cTn>
                              </p:par>
                              <p:par>
                                <p:cTn id="139" presetID="26" presetClass="entr" presetSubtype="0" fill="hold" grpId="0" nodeType="withEffect">
                                  <p:stCondLst>
                                    <p:cond delay="0"/>
                                  </p:stCondLst>
                                  <p:childTnLst>
                                    <p:set>
                                      <p:cBhvr>
                                        <p:cTn id="140" dur="1" fill="hold">
                                          <p:stCondLst>
                                            <p:cond delay="0"/>
                                          </p:stCondLst>
                                        </p:cTn>
                                        <p:tgtEl>
                                          <p:spTgt spid="13"/>
                                        </p:tgtEl>
                                        <p:attrNameLst>
                                          <p:attrName>style.visibility</p:attrName>
                                        </p:attrNameLst>
                                      </p:cBhvr>
                                      <p:to>
                                        <p:strVal val="visible"/>
                                      </p:to>
                                    </p:set>
                                    <p:animEffect transition="in" filter="wipe(down)">
                                      <p:cBhvr>
                                        <p:cTn id="141" dur="580">
                                          <p:stCondLst>
                                            <p:cond delay="0"/>
                                          </p:stCondLst>
                                        </p:cTn>
                                        <p:tgtEl>
                                          <p:spTgt spid="13"/>
                                        </p:tgtEl>
                                      </p:cBhvr>
                                    </p:animEffect>
                                    <p:anim calcmode="lin" valueType="num">
                                      <p:cBhvr>
                                        <p:cTn id="14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47" dur="26">
                                          <p:stCondLst>
                                            <p:cond delay="650"/>
                                          </p:stCondLst>
                                        </p:cTn>
                                        <p:tgtEl>
                                          <p:spTgt spid="13"/>
                                        </p:tgtEl>
                                      </p:cBhvr>
                                      <p:to x="100000" y="60000"/>
                                    </p:animScale>
                                    <p:animScale>
                                      <p:cBhvr>
                                        <p:cTn id="148" dur="166" decel="50000">
                                          <p:stCondLst>
                                            <p:cond delay="676"/>
                                          </p:stCondLst>
                                        </p:cTn>
                                        <p:tgtEl>
                                          <p:spTgt spid="13"/>
                                        </p:tgtEl>
                                      </p:cBhvr>
                                      <p:to x="100000" y="100000"/>
                                    </p:animScale>
                                    <p:animScale>
                                      <p:cBhvr>
                                        <p:cTn id="149" dur="26">
                                          <p:stCondLst>
                                            <p:cond delay="1312"/>
                                          </p:stCondLst>
                                        </p:cTn>
                                        <p:tgtEl>
                                          <p:spTgt spid="13"/>
                                        </p:tgtEl>
                                      </p:cBhvr>
                                      <p:to x="100000" y="80000"/>
                                    </p:animScale>
                                    <p:animScale>
                                      <p:cBhvr>
                                        <p:cTn id="150" dur="166" decel="50000">
                                          <p:stCondLst>
                                            <p:cond delay="1338"/>
                                          </p:stCondLst>
                                        </p:cTn>
                                        <p:tgtEl>
                                          <p:spTgt spid="13"/>
                                        </p:tgtEl>
                                      </p:cBhvr>
                                      <p:to x="100000" y="100000"/>
                                    </p:animScale>
                                    <p:animScale>
                                      <p:cBhvr>
                                        <p:cTn id="151" dur="26">
                                          <p:stCondLst>
                                            <p:cond delay="1642"/>
                                          </p:stCondLst>
                                        </p:cTn>
                                        <p:tgtEl>
                                          <p:spTgt spid="13"/>
                                        </p:tgtEl>
                                      </p:cBhvr>
                                      <p:to x="100000" y="90000"/>
                                    </p:animScale>
                                    <p:animScale>
                                      <p:cBhvr>
                                        <p:cTn id="152" dur="166" decel="50000">
                                          <p:stCondLst>
                                            <p:cond delay="1668"/>
                                          </p:stCondLst>
                                        </p:cTn>
                                        <p:tgtEl>
                                          <p:spTgt spid="13"/>
                                        </p:tgtEl>
                                      </p:cBhvr>
                                      <p:to x="100000" y="100000"/>
                                    </p:animScale>
                                    <p:animScale>
                                      <p:cBhvr>
                                        <p:cTn id="153" dur="26">
                                          <p:stCondLst>
                                            <p:cond delay="1808"/>
                                          </p:stCondLst>
                                        </p:cTn>
                                        <p:tgtEl>
                                          <p:spTgt spid="13"/>
                                        </p:tgtEl>
                                      </p:cBhvr>
                                      <p:to x="100000" y="95000"/>
                                    </p:animScale>
                                    <p:animScale>
                                      <p:cBhvr>
                                        <p:cTn id="154" dur="166" decel="50000">
                                          <p:stCondLst>
                                            <p:cond delay="1834"/>
                                          </p:stCondLst>
                                        </p:cTn>
                                        <p:tgtEl>
                                          <p:spTgt spid="13"/>
                                        </p:tgtEl>
                                      </p:cBhvr>
                                      <p:to x="100000" y="100000"/>
                                    </p:animScale>
                                  </p:childTnLst>
                                </p:cTn>
                              </p:par>
                            </p:childTnLst>
                          </p:cTn>
                        </p:par>
                      </p:childTnLst>
                    </p:cTn>
                  </p:par>
                  <p:par>
                    <p:cTn id="155" fill="hold">
                      <p:stCondLst>
                        <p:cond delay="indefinite"/>
                      </p:stCondLst>
                      <p:childTnLst>
                        <p:par>
                          <p:cTn id="156" fill="hold">
                            <p:stCondLst>
                              <p:cond delay="0"/>
                            </p:stCondLst>
                            <p:childTnLst>
                              <p:par>
                                <p:cTn id="157" presetID="6" presetClass="entr" presetSubtype="16" fill="hold" grpId="0" nodeType="clickEffect">
                                  <p:stCondLst>
                                    <p:cond delay="0"/>
                                  </p:stCondLst>
                                  <p:childTnLst>
                                    <p:set>
                                      <p:cBhvr>
                                        <p:cTn id="158" dur="1" fill="hold">
                                          <p:stCondLst>
                                            <p:cond delay="0"/>
                                          </p:stCondLst>
                                        </p:cTn>
                                        <p:tgtEl>
                                          <p:spTgt spid="25"/>
                                        </p:tgtEl>
                                        <p:attrNameLst>
                                          <p:attrName>style.visibility</p:attrName>
                                        </p:attrNameLst>
                                      </p:cBhvr>
                                      <p:to>
                                        <p:strVal val="visible"/>
                                      </p:to>
                                    </p:set>
                                    <p:animEffect transition="in" filter="circle(in)">
                                      <p:cBhvr>
                                        <p:cTn id="159"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P spid="11" grpId="0" animBg="1"/>
      <p:bldP spid="12" grpId="0" animBg="1"/>
      <p:bldP spid="13" grpId="0" animBg="1"/>
      <p:bldP spid="2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16</a:t>
            </a:fld>
            <a:endParaRPr lang="en-US" dirty="0"/>
          </a:p>
        </p:txBody>
      </p:sp>
      <p:sp>
        <p:nvSpPr>
          <p:cNvPr id="5" name="Rounded Rectangle 4"/>
          <p:cNvSpPr/>
          <p:nvPr/>
        </p:nvSpPr>
        <p:spPr>
          <a:xfrm>
            <a:off x="2130140" y="445899"/>
            <a:ext cx="5688632" cy="7009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a:solidFill>
                  <a:srgbClr val="FFFF00"/>
                </a:solidFill>
              </a:rPr>
              <a:t>ب. مجال تصنيف المتغيرات وقياسها</a:t>
            </a:r>
          </a:p>
        </p:txBody>
      </p:sp>
      <p:sp>
        <p:nvSpPr>
          <p:cNvPr id="8" name="Down Arrow 7"/>
          <p:cNvSpPr/>
          <p:nvPr/>
        </p:nvSpPr>
        <p:spPr>
          <a:xfrm>
            <a:off x="8121352" y="645666"/>
            <a:ext cx="817364" cy="1440160"/>
          </a:xfrm>
          <a:prstGeom prst="downArrow">
            <a:avLst/>
          </a:prstGeom>
          <a:ln>
            <a:solidFill>
              <a:srgbClr val="FF3300"/>
            </a:solidFill>
          </a:ln>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9" name="Rounded Rectangle 8"/>
          <p:cNvSpPr/>
          <p:nvPr/>
        </p:nvSpPr>
        <p:spPr>
          <a:xfrm>
            <a:off x="200472" y="2348880"/>
            <a:ext cx="9145016" cy="2304256"/>
          </a:xfrm>
          <a:prstGeom prst="roundRect">
            <a:avLst/>
          </a:prstGeom>
          <a:ln w="76200">
            <a:solidFill>
              <a:srgbClr val="FF3300"/>
            </a:solidFill>
          </a:ln>
        </p:spPr>
        <p:style>
          <a:lnRef idx="2">
            <a:schemeClr val="accent1"/>
          </a:lnRef>
          <a:fillRef idx="1">
            <a:schemeClr val="lt1"/>
          </a:fillRef>
          <a:effectRef idx="0">
            <a:schemeClr val="accent1"/>
          </a:effectRef>
          <a:fontRef idx="minor">
            <a:schemeClr val="dk1"/>
          </a:fontRef>
        </p:style>
        <p:txBody>
          <a:bodyPr rtlCol="1" anchor="ctr"/>
          <a:lstStyle/>
          <a:p>
            <a:pPr marL="342900" indent="-342900">
              <a:buFont typeface="Wingdings" panose="05000000000000000000" pitchFamily="2" charset="2"/>
              <a:buChar char="ü"/>
            </a:pPr>
            <a:r>
              <a:rPr lang="ar-SA" sz="2400" b="1" dirty="0">
                <a:solidFill>
                  <a:schemeClr val="tx1"/>
                </a:solidFill>
              </a:rPr>
              <a:t>يجب التأكد من أن البيانات التي سيتم جمعها تغطي جميع متغيرات البحث</a:t>
            </a:r>
          </a:p>
          <a:p>
            <a:pPr marL="342900" indent="-342900">
              <a:buFont typeface="Wingdings" panose="05000000000000000000" pitchFamily="2" charset="2"/>
              <a:buChar char="ü"/>
            </a:pPr>
            <a:r>
              <a:rPr lang="ar-SA" sz="2400" b="1" dirty="0">
                <a:solidFill>
                  <a:schemeClr val="tx1"/>
                </a:solidFill>
              </a:rPr>
              <a:t>يجب التأكد أن البيانات كافية لاختبار الفروض</a:t>
            </a:r>
          </a:p>
          <a:p>
            <a:pPr marL="342900" indent="-342900">
              <a:buFont typeface="Wingdings" panose="05000000000000000000" pitchFamily="2" charset="2"/>
              <a:buChar char="ü"/>
            </a:pPr>
            <a:r>
              <a:rPr lang="ar-SA" sz="2400" b="1" dirty="0">
                <a:solidFill>
                  <a:schemeClr val="tx1"/>
                </a:solidFill>
              </a:rPr>
              <a:t>اختيار المقياس المناسب للبحث حسب طبيعة البيانات التي يحتاجها البحث</a:t>
            </a:r>
          </a:p>
          <a:p>
            <a:pPr marL="342900" indent="-342900">
              <a:buFont typeface="Wingdings" panose="05000000000000000000" pitchFamily="2" charset="2"/>
              <a:buChar char="ü"/>
            </a:pPr>
            <a:r>
              <a:rPr lang="ar-SA" sz="2400" b="1" dirty="0">
                <a:solidFill>
                  <a:schemeClr val="tx1"/>
                </a:solidFill>
              </a:rPr>
              <a:t>يتم فحص جودة البيانات باستخدام اختبارات الصلاحية والمصداقية لثبات نتائج البحث</a:t>
            </a:r>
          </a:p>
        </p:txBody>
      </p:sp>
    </p:spTree>
    <p:extLst>
      <p:ext uri="{BB962C8B-B14F-4D97-AF65-F5344CB8AC3E}">
        <p14:creationId xmlns:p14="http://schemas.microsoft.com/office/powerpoint/2010/main" val="189750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17</a:t>
            </a:fld>
            <a:endParaRPr lang="en-US" dirty="0"/>
          </a:p>
        </p:txBody>
      </p:sp>
      <p:sp>
        <p:nvSpPr>
          <p:cNvPr id="5" name="Rounded Rectangle 4"/>
          <p:cNvSpPr/>
          <p:nvPr/>
        </p:nvSpPr>
        <p:spPr>
          <a:xfrm>
            <a:off x="2792760" y="548680"/>
            <a:ext cx="5904656" cy="700916"/>
          </a:xfrm>
          <a:prstGeom prst="roundRect">
            <a:avLst/>
          </a:prstGeom>
          <a:solidFill>
            <a:srgbClr val="FFFF00"/>
          </a:solidFill>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3600" b="1" dirty="0">
                <a:solidFill>
                  <a:srgbClr val="00B0F0"/>
                </a:solidFill>
              </a:rPr>
              <a:t>ج. مجال الشكل العام للاستبيان</a:t>
            </a:r>
          </a:p>
        </p:txBody>
      </p:sp>
      <p:sp>
        <p:nvSpPr>
          <p:cNvPr id="8" name="Down Arrow 7"/>
          <p:cNvSpPr/>
          <p:nvPr/>
        </p:nvSpPr>
        <p:spPr>
          <a:xfrm>
            <a:off x="1280592" y="570512"/>
            <a:ext cx="817364" cy="1440160"/>
          </a:xfrm>
          <a:prstGeom prst="downArrow">
            <a:avLst/>
          </a:prstGeom>
          <a:ln w="76200">
            <a:solidFill>
              <a:srgbClr val="00B0F0"/>
            </a:solidFill>
          </a:ln>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7" name="Rounded Rectangle 6"/>
          <p:cNvSpPr/>
          <p:nvPr/>
        </p:nvSpPr>
        <p:spPr>
          <a:xfrm>
            <a:off x="488504" y="2434821"/>
            <a:ext cx="8784976" cy="2736304"/>
          </a:xfrm>
          <a:prstGeom prst="roundRect">
            <a:avLst/>
          </a:prstGeom>
          <a:ln w="76200">
            <a:solidFill>
              <a:srgbClr val="00B0F0"/>
            </a:solidFill>
          </a:ln>
        </p:spPr>
        <p:style>
          <a:lnRef idx="2">
            <a:schemeClr val="accent1"/>
          </a:lnRef>
          <a:fillRef idx="1">
            <a:schemeClr val="lt1"/>
          </a:fillRef>
          <a:effectRef idx="0">
            <a:schemeClr val="accent1"/>
          </a:effectRef>
          <a:fontRef idx="minor">
            <a:schemeClr val="dk1"/>
          </a:fontRef>
        </p:style>
        <p:txBody>
          <a:bodyPr rtlCol="1" anchor="ctr"/>
          <a:lstStyle/>
          <a:p>
            <a:pPr marL="342900" indent="-342900">
              <a:buFont typeface="Wingdings" panose="05000000000000000000" pitchFamily="2" charset="2"/>
              <a:buChar char="ü"/>
            </a:pPr>
            <a:r>
              <a:rPr lang="ar-SA" sz="2400" b="1" dirty="0">
                <a:solidFill>
                  <a:schemeClr val="tx1"/>
                </a:solidFill>
              </a:rPr>
              <a:t>يجب الانتباه الى جاذبية الاستبيان وشكله (مراعاة الجانب التسويقي)</a:t>
            </a:r>
          </a:p>
          <a:p>
            <a:pPr marL="342900" indent="-342900">
              <a:buFont typeface="Wingdings" panose="05000000000000000000" pitchFamily="2" charset="2"/>
              <a:buChar char="ü"/>
            </a:pPr>
            <a:r>
              <a:rPr lang="ar-SA" sz="2400" b="1" dirty="0">
                <a:solidFill>
                  <a:schemeClr val="tx1"/>
                </a:solidFill>
              </a:rPr>
              <a:t>يجب أن يأخذ شكلا مريحا يساعد المستجيب على التفاعل و التعاون مع البحث (يعتمد مقدمة تشرح الغاية منه وتبين المطلوب وتوجه المستجيب، التعليمات والارشادات المنتظمة والأسئلة البسيطة المصاغة بشكل مرتب وبأسلوب أنيق مهمة جدا). </a:t>
            </a:r>
          </a:p>
        </p:txBody>
      </p:sp>
    </p:spTree>
    <p:extLst>
      <p:ext uri="{BB962C8B-B14F-4D97-AF65-F5344CB8AC3E}">
        <p14:creationId xmlns:p14="http://schemas.microsoft.com/office/powerpoint/2010/main" val="319519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80">
                                          <p:stCondLst>
                                            <p:cond delay="0"/>
                                          </p:stCondLst>
                                        </p:cTn>
                                        <p:tgtEl>
                                          <p:spTgt spid="8"/>
                                        </p:tgtEl>
                                      </p:cBhvr>
                                    </p:animEffect>
                                    <p:anim calcmode="lin" valueType="num">
                                      <p:cBhvr>
                                        <p:cTn id="4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gtEl>
                                      </p:cBhvr>
                                      <p:to x="100000" y="60000"/>
                                    </p:animScale>
                                    <p:animScale>
                                      <p:cBhvr>
                                        <p:cTn id="48" dur="166" decel="50000">
                                          <p:stCondLst>
                                            <p:cond delay="676"/>
                                          </p:stCondLst>
                                        </p:cTn>
                                        <p:tgtEl>
                                          <p:spTgt spid="8"/>
                                        </p:tgtEl>
                                      </p:cBhvr>
                                      <p:to x="100000" y="100000"/>
                                    </p:animScale>
                                    <p:animScale>
                                      <p:cBhvr>
                                        <p:cTn id="49" dur="26">
                                          <p:stCondLst>
                                            <p:cond delay="1312"/>
                                          </p:stCondLst>
                                        </p:cTn>
                                        <p:tgtEl>
                                          <p:spTgt spid="8"/>
                                        </p:tgtEl>
                                      </p:cBhvr>
                                      <p:to x="100000" y="80000"/>
                                    </p:animScale>
                                    <p:animScale>
                                      <p:cBhvr>
                                        <p:cTn id="50" dur="166" decel="50000">
                                          <p:stCondLst>
                                            <p:cond delay="1338"/>
                                          </p:stCondLst>
                                        </p:cTn>
                                        <p:tgtEl>
                                          <p:spTgt spid="8"/>
                                        </p:tgtEl>
                                      </p:cBhvr>
                                      <p:to x="100000" y="100000"/>
                                    </p:animScale>
                                    <p:animScale>
                                      <p:cBhvr>
                                        <p:cTn id="51" dur="26">
                                          <p:stCondLst>
                                            <p:cond delay="1642"/>
                                          </p:stCondLst>
                                        </p:cTn>
                                        <p:tgtEl>
                                          <p:spTgt spid="8"/>
                                        </p:tgtEl>
                                      </p:cBhvr>
                                      <p:to x="100000" y="90000"/>
                                    </p:animScale>
                                    <p:animScale>
                                      <p:cBhvr>
                                        <p:cTn id="52" dur="166" decel="50000">
                                          <p:stCondLst>
                                            <p:cond delay="1668"/>
                                          </p:stCondLst>
                                        </p:cTn>
                                        <p:tgtEl>
                                          <p:spTgt spid="8"/>
                                        </p:tgtEl>
                                      </p:cBhvr>
                                      <p:to x="100000" y="100000"/>
                                    </p:animScale>
                                    <p:animScale>
                                      <p:cBhvr>
                                        <p:cTn id="53" dur="26">
                                          <p:stCondLst>
                                            <p:cond delay="1808"/>
                                          </p:stCondLst>
                                        </p:cTn>
                                        <p:tgtEl>
                                          <p:spTgt spid="8"/>
                                        </p:tgtEl>
                                      </p:cBhvr>
                                      <p:to x="100000" y="95000"/>
                                    </p:animScale>
                                    <p:animScale>
                                      <p:cBhvr>
                                        <p:cTn id="54"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18</a:t>
            </a:fld>
            <a:endParaRPr lang="en-US" dirty="0"/>
          </a:p>
        </p:txBody>
      </p:sp>
      <p:sp>
        <p:nvSpPr>
          <p:cNvPr id="7" name="Bent Arrow 6"/>
          <p:cNvSpPr/>
          <p:nvPr/>
        </p:nvSpPr>
        <p:spPr>
          <a:xfrm flipH="1" flipV="1">
            <a:off x="7329264" y="4114406"/>
            <a:ext cx="1140908" cy="999699"/>
          </a:xfrm>
          <a:prstGeom prst="bentArrow">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sz="2000">
              <a:solidFill>
                <a:schemeClr val="tx1"/>
              </a:solidFill>
            </a:endParaRPr>
          </a:p>
        </p:txBody>
      </p:sp>
      <p:sp>
        <p:nvSpPr>
          <p:cNvPr id="6" name="Rectangle 5"/>
          <p:cNvSpPr/>
          <p:nvPr/>
        </p:nvSpPr>
        <p:spPr>
          <a:xfrm>
            <a:off x="3728864" y="620688"/>
            <a:ext cx="5113547" cy="646331"/>
          </a:xfrm>
          <a:prstGeom prst="rect">
            <a:avLst/>
          </a:prstGeom>
          <a:solidFill>
            <a:srgbClr val="7030A0"/>
          </a:solidFill>
        </p:spPr>
        <p:txBody>
          <a:bodyPr wrap="square">
            <a:spAutoFit/>
          </a:bodyPr>
          <a:lstStyle/>
          <a:p>
            <a:r>
              <a:rPr lang="ar-SA" sz="2800" b="1" dirty="0">
                <a:solidFill>
                  <a:srgbClr val="FFFF00"/>
                </a:solidFill>
              </a:rPr>
              <a:t>3. </a:t>
            </a:r>
            <a:r>
              <a:rPr lang="ar-SA" sz="3600" b="1" dirty="0">
                <a:solidFill>
                  <a:srgbClr val="FFFF00"/>
                </a:solidFill>
              </a:rPr>
              <a:t>الملاحظة         </a:t>
            </a:r>
            <a:r>
              <a:rPr lang="en-US" sz="2400" b="1" dirty="0">
                <a:solidFill>
                  <a:srgbClr val="FFFF00"/>
                </a:solidFill>
              </a:rPr>
              <a:t>Observation</a:t>
            </a:r>
            <a:endParaRPr lang="ar-SA" sz="2800" b="1" dirty="0">
              <a:solidFill>
                <a:srgbClr val="FFFF00"/>
              </a:solidFill>
            </a:endParaRPr>
          </a:p>
        </p:txBody>
      </p:sp>
      <p:sp>
        <p:nvSpPr>
          <p:cNvPr id="5" name="Rounded Rectangle 4"/>
          <p:cNvSpPr/>
          <p:nvPr/>
        </p:nvSpPr>
        <p:spPr>
          <a:xfrm>
            <a:off x="272480" y="1700807"/>
            <a:ext cx="9166472" cy="1361025"/>
          </a:xfrm>
          <a:prstGeom prst="roundRect">
            <a:avLst/>
          </a:prstGeom>
          <a:ln w="57150">
            <a:solidFill>
              <a:srgbClr val="D9791B"/>
            </a:solidFill>
          </a:ln>
        </p:spPr>
        <p:style>
          <a:lnRef idx="2">
            <a:schemeClr val="accent1"/>
          </a:lnRef>
          <a:fillRef idx="1">
            <a:schemeClr val="lt1"/>
          </a:fillRef>
          <a:effectRef idx="0">
            <a:schemeClr val="accent1"/>
          </a:effectRef>
          <a:fontRef idx="minor">
            <a:schemeClr val="dk1"/>
          </a:fontRef>
        </p:style>
        <p:txBody>
          <a:bodyPr rtlCol="1" anchor="ctr"/>
          <a:lstStyle/>
          <a:p>
            <a:pPr marL="342900" indent="-342900">
              <a:buFont typeface="Wingdings" panose="05000000000000000000" pitchFamily="2" charset="2"/>
              <a:buChar char="ü"/>
            </a:pPr>
            <a:r>
              <a:rPr lang="ar-SA" sz="2400" b="1" dirty="0">
                <a:solidFill>
                  <a:schemeClr val="tx1"/>
                </a:solidFill>
              </a:rPr>
              <a:t>تسمح الملاحظة بالحصول على المعلومات دون توجيه الأسئلة</a:t>
            </a:r>
          </a:p>
          <a:p>
            <a:pPr marL="342900" indent="-342900">
              <a:buFont typeface="Wingdings" panose="05000000000000000000" pitchFamily="2" charset="2"/>
              <a:buChar char="ü"/>
            </a:pPr>
            <a:r>
              <a:rPr lang="ar-SA" sz="2400" b="1" dirty="0">
                <a:solidFill>
                  <a:schemeClr val="tx1"/>
                </a:solidFill>
              </a:rPr>
              <a:t>الباحث يحصل على المعلومات بنفسه انطلاقا من مشاهدة وتتبع سلوكيات الأفراد</a:t>
            </a:r>
          </a:p>
          <a:p>
            <a:r>
              <a:rPr lang="ar-SA" sz="2400" b="1" dirty="0">
                <a:solidFill>
                  <a:schemeClr val="tx1"/>
                </a:solidFill>
              </a:rPr>
              <a:t>    أو الظاهرة المدروسة</a:t>
            </a:r>
          </a:p>
        </p:txBody>
      </p:sp>
      <p:sp>
        <p:nvSpPr>
          <p:cNvPr id="2" name="Rectangle 1"/>
          <p:cNvSpPr/>
          <p:nvPr/>
        </p:nvSpPr>
        <p:spPr>
          <a:xfrm>
            <a:off x="6729659" y="3501106"/>
            <a:ext cx="2904962" cy="523220"/>
          </a:xfrm>
          <a:prstGeom prst="rect">
            <a:avLst/>
          </a:prstGeom>
        </p:spPr>
        <p:txBody>
          <a:bodyPr wrap="none">
            <a:spAutoFit/>
          </a:bodyPr>
          <a:lstStyle/>
          <a:p>
            <a:r>
              <a:rPr lang="ar-SA" sz="2800" b="1" u="sng" dirty="0">
                <a:solidFill>
                  <a:srgbClr val="C00000"/>
                </a:solidFill>
              </a:rPr>
              <a:t>من مجالات الملاحظة : </a:t>
            </a:r>
            <a:endParaRPr lang="ar-SA" sz="2800" u="sng" dirty="0">
              <a:solidFill>
                <a:srgbClr val="C00000"/>
              </a:solidFill>
            </a:endParaRPr>
          </a:p>
        </p:txBody>
      </p:sp>
      <p:sp>
        <p:nvSpPr>
          <p:cNvPr id="8" name="Rectangle 7"/>
          <p:cNvSpPr/>
          <p:nvPr/>
        </p:nvSpPr>
        <p:spPr>
          <a:xfrm>
            <a:off x="3165564" y="3758273"/>
            <a:ext cx="2775119" cy="400110"/>
          </a:xfrm>
          <a:prstGeom prst="rect">
            <a:avLst/>
          </a:prstGeom>
          <a:ln>
            <a:solidFill>
              <a:srgbClr val="FF0000"/>
            </a:solidFill>
          </a:ln>
        </p:spPr>
        <p:txBody>
          <a:bodyPr wrap="square">
            <a:spAutoFit/>
          </a:bodyPr>
          <a:lstStyle/>
          <a:p>
            <a:pPr marL="342900" indent="-342900" algn="just">
              <a:buFont typeface="Wingdings" panose="05000000000000000000" pitchFamily="2" charset="2"/>
              <a:buChar char="ü"/>
            </a:pPr>
            <a:r>
              <a:rPr lang="ar-SA" sz="2000" b="1" dirty="0"/>
              <a:t>سلوكيات الأفراد </a:t>
            </a:r>
            <a:endParaRPr lang="ar-SA" sz="2000" dirty="0"/>
          </a:p>
        </p:txBody>
      </p:sp>
      <p:sp>
        <p:nvSpPr>
          <p:cNvPr id="9" name="Rectangle 8"/>
          <p:cNvSpPr/>
          <p:nvPr/>
        </p:nvSpPr>
        <p:spPr>
          <a:xfrm>
            <a:off x="3149375" y="4279058"/>
            <a:ext cx="2775119" cy="400110"/>
          </a:xfrm>
          <a:prstGeom prst="rect">
            <a:avLst/>
          </a:prstGeom>
          <a:ln>
            <a:solidFill>
              <a:srgbClr val="00B050"/>
            </a:solidFill>
          </a:ln>
        </p:spPr>
        <p:txBody>
          <a:bodyPr wrap="square">
            <a:spAutoFit/>
          </a:bodyPr>
          <a:lstStyle/>
          <a:p>
            <a:pPr marL="342900" indent="-342900" algn="just">
              <a:buFont typeface="Wingdings" panose="05000000000000000000" pitchFamily="2" charset="2"/>
              <a:buChar char="ü"/>
            </a:pPr>
            <a:r>
              <a:rPr lang="ar-SA" sz="2000" b="1" dirty="0"/>
              <a:t>لغة الجسد</a:t>
            </a:r>
          </a:p>
        </p:txBody>
      </p:sp>
      <p:sp>
        <p:nvSpPr>
          <p:cNvPr id="10" name="Isosceles Triangle 9"/>
          <p:cNvSpPr/>
          <p:nvPr/>
        </p:nvSpPr>
        <p:spPr>
          <a:xfrm rot="16200000">
            <a:off x="6033121" y="3798547"/>
            <a:ext cx="432048" cy="432048"/>
          </a:xfrm>
          <a:prstGeom prst="triangl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Isosceles Triangle 10"/>
          <p:cNvSpPr/>
          <p:nvPr/>
        </p:nvSpPr>
        <p:spPr>
          <a:xfrm rot="16200000">
            <a:off x="6031715" y="4351359"/>
            <a:ext cx="432048" cy="432048"/>
          </a:xfrm>
          <a:prstGeom prst="triangle">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Rectangle 11"/>
          <p:cNvSpPr/>
          <p:nvPr/>
        </p:nvSpPr>
        <p:spPr>
          <a:xfrm>
            <a:off x="3149375" y="4813582"/>
            <a:ext cx="2791308" cy="400110"/>
          </a:xfrm>
          <a:prstGeom prst="rect">
            <a:avLst/>
          </a:prstGeom>
          <a:ln>
            <a:solidFill>
              <a:srgbClr val="FF0000"/>
            </a:solidFill>
          </a:ln>
        </p:spPr>
        <p:txBody>
          <a:bodyPr wrap="square">
            <a:spAutoFit/>
          </a:bodyPr>
          <a:lstStyle/>
          <a:p>
            <a:pPr marL="342900" indent="-342900" algn="just">
              <a:buFont typeface="Wingdings" panose="05000000000000000000" pitchFamily="2" charset="2"/>
              <a:buChar char="ü"/>
            </a:pPr>
            <a:r>
              <a:rPr lang="ar-SA" sz="2000" b="1" dirty="0"/>
              <a:t>عادات العمل والمقابلات </a:t>
            </a:r>
            <a:endParaRPr lang="ar-SA" sz="2000" dirty="0"/>
          </a:p>
        </p:txBody>
      </p:sp>
      <p:sp>
        <p:nvSpPr>
          <p:cNvPr id="13" name="Rectangle 12"/>
          <p:cNvSpPr/>
          <p:nvPr/>
        </p:nvSpPr>
        <p:spPr>
          <a:xfrm>
            <a:off x="3149375" y="5334367"/>
            <a:ext cx="2816543" cy="400110"/>
          </a:xfrm>
          <a:prstGeom prst="rect">
            <a:avLst/>
          </a:prstGeom>
          <a:ln>
            <a:solidFill>
              <a:srgbClr val="00B050"/>
            </a:solidFill>
          </a:ln>
        </p:spPr>
        <p:txBody>
          <a:bodyPr wrap="square">
            <a:spAutoFit/>
          </a:bodyPr>
          <a:lstStyle/>
          <a:p>
            <a:pPr marL="342900" indent="-342900" algn="just">
              <a:buFont typeface="Wingdings" panose="05000000000000000000" pitchFamily="2" charset="2"/>
              <a:buChar char="ü"/>
            </a:pPr>
            <a:r>
              <a:rPr lang="ar-SA" sz="2000" b="1" dirty="0"/>
              <a:t>البيئة المادية للمنظمة</a:t>
            </a:r>
            <a:endParaRPr lang="ar-SA" sz="2000" dirty="0"/>
          </a:p>
        </p:txBody>
      </p:sp>
      <p:sp>
        <p:nvSpPr>
          <p:cNvPr id="14" name="Isosceles Triangle 13"/>
          <p:cNvSpPr/>
          <p:nvPr/>
        </p:nvSpPr>
        <p:spPr>
          <a:xfrm rot="16200000">
            <a:off x="6031715" y="4847882"/>
            <a:ext cx="432048" cy="432048"/>
          </a:xfrm>
          <a:prstGeom prst="triangle">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 name="Isosceles Triangle 14"/>
          <p:cNvSpPr/>
          <p:nvPr/>
        </p:nvSpPr>
        <p:spPr>
          <a:xfrm rot="16200000">
            <a:off x="6031715" y="5347013"/>
            <a:ext cx="432048" cy="432048"/>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40172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80">
                                          <p:stCondLst>
                                            <p:cond delay="0"/>
                                          </p:stCondLst>
                                        </p:cTn>
                                        <p:tgtEl>
                                          <p:spTgt spid="2"/>
                                        </p:tgtEl>
                                      </p:cBhvr>
                                    </p:animEffect>
                                    <p:anim calcmode="lin" valueType="num">
                                      <p:cBhvr>
                                        <p:cTn id="19"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4" dur="26">
                                          <p:stCondLst>
                                            <p:cond delay="650"/>
                                          </p:stCondLst>
                                        </p:cTn>
                                        <p:tgtEl>
                                          <p:spTgt spid="2"/>
                                        </p:tgtEl>
                                      </p:cBhvr>
                                      <p:to x="100000" y="60000"/>
                                    </p:animScale>
                                    <p:animScale>
                                      <p:cBhvr>
                                        <p:cTn id="25" dur="166" decel="50000">
                                          <p:stCondLst>
                                            <p:cond delay="676"/>
                                          </p:stCondLst>
                                        </p:cTn>
                                        <p:tgtEl>
                                          <p:spTgt spid="2"/>
                                        </p:tgtEl>
                                      </p:cBhvr>
                                      <p:to x="100000" y="100000"/>
                                    </p:animScale>
                                    <p:animScale>
                                      <p:cBhvr>
                                        <p:cTn id="26" dur="26">
                                          <p:stCondLst>
                                            <p:cond delay="1312"/>
                                          </p:stCondLst>
                                        </p:cTn>
                                        <p:tgtEl>
                                          <p:spTgt spid="2"/>
                                        </p:tgtEl>
                                      </p:cBhvr>
                                      <p:to x="100000" y="80000"/>
                                    </p:animScale>
                                    <p:animScale>
                                      <p:cBhvr>
                                        <p:cTn id="27" dur="166" decel="50000">
                                          <p:stCondLst>
                                            <p:cond delay="1338"/>
                                          </p:stCondLst>
                                        </p:cTn>
                                        <p:tgtEl>
                                          <p:spTgt spid="2"/>
                                        </p:tgtEl>
                                      </p:cBhvr>
                                      <p:to x="100000" y="100000"/>
                                    </p:animScale>
                                    <p:animScale>
                                      <p:cBhvr>
                                        <p:cTn id="28" dur="26">
                                          <p:stCondLst>
                                            <p:cond delay="1642"/>
                                          </p:stCondLst>
                                        </p:cTn>
                                        <p:tgtEl>
                                          <p:spTgt spid="2"/>
                                        </p:tgtEl>
                                      </p:cBhvr>
                                      <p:to x="100000" y="90000"/>
                                    </p:animScale>
                                    <p:animScale>
                                      <p:cBhvr>
                                        <p:cTn id="29" dur="166" decel="50000">
                                          <p:stCondLst>
                                            <p:cond delay="1668"/>
                                          </p:stCondLst>
                                        </p:cTn>
                                        <p:tgtEl>
                                          <p:spTgt spid="2"/>
                                        </p:tgtEl>
                                      </p:cBhvr>
                                      <p:to x="100000" y="100000"/>
                                    </p:animScale>
                                    <p:animScale>
                                      <p:cBhvr>
                                        <p:cTn id="30" dur="26">
                                          <p:stCondLst>
                                            <p:cond delay="1808"/>
                                          </p:stCondLst>
                                        </p:cTn>
                                        <p:tgtEl>
                                          <p:spTgt spid="2"/>
                                        </p:tgtEl>
                                      </p:cBhvr>
                                      <p:to x="100000" y="95000"/>
                                    </p:animScale>
                                    <p:animScale>
                                      <p:cBhvr>
                                        <p:cTn id="31" dur="166" decel="50000">
                                          <p:stCondLst>
                                            <p:cond delay="1834"/>
                                          </p:stCondLst>
                                        </p:cTn>
                                        <p:tgtEl>
                                          <p:spTgt spid="2"/>
                                        </p:tgtEl>
                                      </p:cBhvr>
                                      <p:to x="100000" y="100000"/>
                                    </p:animScale>
                                  </p:childTnLst>
                                </p:cTn>
                              </p:par>
                              <p:par>
                                <p:cTn id="32" presetID="26"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down)">
                                      <p:cBhvr>
                                        <p:cTn id="34" dur="580">
                                          <p:stCondLst>
                                            <p:cond delay="0"/>
                                          </p:stCondLst>
                                        </p:cTn>
                                        <p:tgtEl>
                                          <p:spTgt spid="7"/>
                                        </p:tgtEl>
                                      </p:cBhvr>
                                    </p:animEffect>
                                    <p:anim calcmode="lin" valueType="num">
                                      <p:cBhvr>
                                        <p:cTn id="3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0" dur="26">
                                          <p:stCondLst>
                                            <p:cond delay="650"/>
                                          </p:stCondLst>
                                        </p:cTn>
                                        <p:tgtEl>
                                          <p:spTgt spid="7"/>
                                        </p:tgtEl>
                                      </p:cBhvr>
                                      <p:to x="100000" y="60000"/>
                                    </p:animScale>
                                    <p:animScale>
                                      <p:cBhvr>
                                        <p:cTn id="41" dur="166" decel="50000">
                                          <p:stCondLst>
                                            <p:cond delay="676"/>
                                          </p:stCondLst>
                                        </p:cTn>
                                        <p:tgtEl>
                                          <p:spTgt spid="7"/>
                                        </p:tgtEl>
                                      </p:cBhvr>
                                      <p:to x="100000" y="100000"/>
                                    </p:animScale>
                                    <p:animScale>
                                      <p:cBhvr>
                                        <p:cTn id="42" dur="26">
                                          <p:stCondLst>
                                            <p:cond delay="1312"/>
                                          </p:stCondLst>
                                        </p:cTn>
                                        <p:tgtEl>
                                          <p:spTgt spid="7"/>
                                        </p:tgtEl>
                                      </p:cBhvr>
                                      <p:to x="100000" y="80000"/>
                                    </p:animScale>
                                    <p:animScale>
                                      <p:cBhvr>
                                        <p:cTn id="43" dur="166" decel="50000">
                                          <p:stCondLst>
                                            <p:cond delay="1338"/>
                                          </p:stCondLst>
                                        </p:cTn>
                                        <p:tgtEl>
                                          <p:spTgt spid="7"/>
                                        </p:tgtEl>
                                      </p:cBhvr>
                                      <p:to x="100000" y="100000"/>
                                    </p:animScale>
                                    <p:animScale>
                                      <p:cBhvr>
                                        <p:cTn id="44" dur="26">
                                          <p:stCondLst>
                                            <p:cond delay="1642"/>
                                          </p:stCondLst>
                                        </p:cTn>
                                        <p:tgtEl>
                                          <p:spTgt spid="7"/>
                                        </p:tgtEl>
                                      </p:cBhvr>
                                      <p:to x="100000" y="90000"/>
                                    </p:animScale>
                                    <p:animScale>
                                      <p:cBhvr>
                                        <p:cTn id="45" dur="166" decel="50000">
                                          <p:stCondLst>
                                            <p:cond delay="1668"/>
                                          </p:stCondLst>
                                        </p:cTn>
                                        <p:tgtEl>
                                          <p:spTgt spid="7"/>
                                        </p:tgtEl>
                                      </p:cBhvr>
                                      <p:to x="100000" y="100000"/>
                                    </p:animScale>
                                    <p:animScale>
                                      <p:cBhvr>
                                        <p:cTn id="46" dur="26">
                                          <p:stCondLst>
                                            <p:cond delay="1808"/>
                                          </p:stCondLst>
                                        </p:cTn>
                                        <p:tgtEl>
                                          <p:spTgt spid="7"/>
                                        </p:tgtEl>
                                      </p:cBhvr>
                                      <p:to x="100000" y="95000"/>
                                    </p:animScale>
                                    <p:animScale>
                                      <p:cBhvr>
                                        <p:cTn id="47" dur="166" decel="50000">
                                          <p:stCondLst>
                                            <p:cond delay="1834"/>
                                          </p:stCondLst>
                                        </p:cTn>
                                        <p:tgtEl>
                                          <p:spTgt spid="7"/>
                                        </p:tgtEl>
                                      </p:cBhvr>
                                      <p:to x="100000" y="100000"/>
                                    </p:animScale>
                                  </p:childTnLst>
                                </p:cTn>
                              </p:par>
                              <p:par>
                                <p:cTn id="48" presetID="26" presetClass="entr" presetSubtype="0" fill="hold" grpId="0" nodeType="with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down)">
                                      <p:cBhvr>
                                        <p:cTn id="50" dur="580">
                                          <p:stCondLst>
                                            <p:cond delay="0"/>
                                          </p:stCondLst>
                                        </p:cTn>
                                        <p:tgtEl>
                                          <p:spTgt spid="10"/>
                                        </p:tgtEl>
                                      </p:cBhvr>
                                    </p:animEffect>
                                    <p:anim calcmode="lin" valueType="num">
                                      <p:cBhvr>
                                        <p:cTn id="51"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6" dur="26">
                                          <p:stCondLst>
                                            <p:cond delay="650"/>
                                          </p:stCondLst>
                                        </p:cTn>
                                        <p:tgtEl>
                                          <p:spTgt spid="10"/>
                                        </p:tgtEl>
                                      </p:cBhvr>
                                      <p:to x="100000" y="60000"/>
                                    </p:animScale>
                                    <p:animScale>
                                      <p:cBhvr>
                                        <p:cTn id="57" dur="166" decel="50000">
                                          <p:stCondLst>
                                            <p:cond delay="676"/>
                                          </p:stCondLst>
                                        </p:cTn>
                                        <p:tgtEl>
                                          <p:spTgt spid="10"/>
                                        </p:tgtEl>
                                      </p:cBhvr>
                                      <p:to x="100000" y="100000"/>
                                    </p:animScale>
                                    <p:animScale>
                                      <p:cBhvr>
                                        <p:cTn id="58" dur="26">
                                          <p:stCondLst>
                                            <p:cond delay="1312"/>
                                          </p:stCondLst>
                                        </p:cTn>
                                        <p:tgtEl>
                                          <p:spTgt spid="10"/>
                                        </p:tgtEl>
                                      </p:cBhvr>
                                      <p:to x="100000" y="80000"/>
                                    </p:animScale>
                                    <p:animScale>
                                      <p:cBhvr>
                                        <p:cTn id="59" dur="166" decel="50000">
                                          <p:stCondLst>
                                            <p:cond delay="1338"/>
                                          </p:stCondLst>
                                        </p:cTn>
                                        <p:tgtEl>
                                          <p:spTgt spid="10"/>
                                        </p:tgtEl>
                                      </p:cBhvr>
                                      <p:to x="100000" y="100000"/>
                                    </p:animScale>
                                    <p:animScale>
                                      <p:cBhvr>
                                        <p:cTn id="60" dur="26">
                                          <p:stCondLst>
                                            <p:cond delay="1642"/>
                                          </p:stCondLst>
                                        </p:cTn>
                                        <p:tgtEl>
                                          <p:spTgt spid="10"/>
                                        </p:tgtEl>
                                      </p:cBhvr>
                                      <p:to x="100000" y="90000"/>
                                    </p:animScale>
                                    <p:animScale>
                                      <p:cBhvr>
                                        <p:cTn id="61" dur="166" decel="50000">
                                          <p:stCondLst>
                                            <p:cond delay="1668"/>
                                          </p:stCondLst>
                                        </p:cTn>
                                        <p:tgtEl>
                                          <p:spTgt spid="10"/>
                                        </p:tgtEl>
                                      </p:cBhvr>
                                      <p:to x="100000" y="100000"/>
                                    </p:animScale>
                                    <p:animScale>
                                      <p:cBhvr>
                                        <p:cTn id="62" dur="26">
                                          <p:stCondLst>
                                            <p:cond delay="1808"/>
                                          </p:stCondLst>
                                        </p:cTn>
                                        <p:tgtEl>
                                          <p:spTgt spid="10"/>
                                        </p:tgtEl>
                                      </p:cBhvr>
                                      <p:to x="100000" y="95000"/>
                                    </p:animScale>
                                    <p:animScale>
                                      <p:cBhvr>
                                        <p:cTn id="63" dur="166" decel="50000">
                                          <p:stCondLst>
                                            <p:cond delay="1834"/>
                                          </p:stCondLst>
                                        </p:cTn>
                                        <p:tgtEl>
                                          <p:spTgt spid="10"/>
                                        </p:tgtEl>
                                      </p:cBhvr>
                                      <p:to x="100000" y="100000"/>
                                    </p:animScale>
                                  </p:childTnLst>
                                </p:cTn>
                              </p:par>
                              <p:par>
                                <p:cTn id="64" presetID="26" presetClass="entr" presetSubtype="0"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wipe(down)">
                                      <p:cBhvr>
                                        <p:cTn id="66" dur="580">
                                          <p:stCondLst>
                                            <p:cond delay="0"/>
                                          </p:stCondLst>
                                        </p:cTn>
                                        <p:tgtEl>
                                          <p:spTgt spid="11"/>
                                        </p:tgtEl>
                                      </p:cBhvr>
                                    </p:animEffect>
                                    <p:anim calcmode="lin" valueType="num">
                                      <p:cBhvr>
                                        <p:cTn id="6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72" dur="26">
                                          <p:stCondLst>
                                            <p:cond delay="650"/>
                                          </p:stCondLst>
                                        </p:cTn>
                                        <p:tgtEl>
                                          <p:spTgt spid="11"/>
                                        </p:tgtEl>
                                      </p:cBhvr>
                                      <p:to x="100000" y="60000"/>
                                    </p:animScale>
                                    <p:animScale>
                                      <p:cBhvr>
                                        <p:cTn id="73" dur="166" decel="50000">
                                          <p:stCondLst>
                                            <p:cond delay="676"/>
                                          </p:stCondLst>
                                        </p:cTn>
                                        <p:tgtEl>
                                          <p:spTgt spid="11"/>
                                        </p:tgtEl>
                                      </p:cBhvr>
                                      <p:to x="100000" y="100000"/>
                                    </p:animScale>
                                    <p:animScale>
                                      <p:cBhvr>
                                        <p:cTn id="74" dur="26">
                                          <p:stCondLst>
                                            <p:cond delay="1312"/>
                                          </p:stCondLst>
                                        </p:cTn>
                                        <p:tgtEl>
                                          <p:spTgt spid="11"/>
                                        </p:tgtEl>
                                      </p:cBhvr>
                                      <p:to x="100000" y="80000"/>
                                    </p:animScale>
                                    <p:animScale>
                                      <p:cBhvr>
                                        <p:cTn id="75" dur="166" decel="50000">
                                          <p:stCondLst>
                                            <p:cond delay="1338"/>
                                          </p:stCondLst>
                                        </p:cTn>
                                        <p:tgtEl>
                                          <p:spTgt spid="11"/>
                                        </p:tgtEl>
                                      </p:cBhvr>
                                      <p:to x="100000" y="100000"/>
                                    </p:animScale>
                                    <p:animScale>
                                      <p:cBhvr>
                                        <p:cTn id="76" dur="26">
                                          <p:stCondLst>
                                            <p:cond delay="1642"/>
                                          </p:stCondLst>
                                        </p:cTn>
                                        <p:tgtEl>
                                          <p:spTgt spid="11"/>
                                        </p:tgtEl>
                                      </p:cBhvr>
                                      <p:to x="100000" y="90000"/>
                                    </p:animScale>
                                    <p:animScale>
                                      <p:cBhvr>
                                        <p:cTn id="77" dur="166" decel="50000">
                                          <p:stCondLst>
                                            <p:cond delay="1668"/>
                                          </p:stCondLst>
                                        </p:cTn>
                                        <p:tgtEl>
                                          <p:spTgt spid="11"/>
                                        </p:tgtEl>
                                      </p:cBhvr>
                                      <p:to x="100000" y="100000"/>
                                    </p:animScale>
                                    <p:animScale>
                                      <p:cBhvr>
                                        <p:cTn id="78" dur="26">
                                          <p:stCondLst>
                                            <p:cond delay="1808"/>
                                          </p:stCondLst>
                                        </p:cTn>
                                        <p:tgtEl>
                                          <p:spTgt spid="11"/>
                                        </p:tgtEl>
                                      </p:cBhvr>
                                      <p:to x="100000" y="95000"/>
                                    </p:animScale>
                                    <p:animScale>
                                      <p:cBhvr>
                                        <p:cTn id="79" dur="166" decel="50000">
                                          <p:stCondLst>
                                            <p:cond delay="1834"/>
                                          </p:stCondLst>
                                        </p:cTn>
                                        <p:tgtEl>
                                          <p:spTgt spid="11"/>
                                        </p:tgtEl>
                                      </p:cBhvr>
                                      <p:to x="100000" y="100000"/>
                                    </p:animScale>
                                  </p:childTnLst>
                                </p:cTn>
                              </p:par>
                              <p:par>
                                <p:cTn id="80" presetID="26" presetClass="entr" presetSubtype="0" fill="hold" grpId="0" nodeType="with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wipe(down)">
                                      <p:cBhvr>
                                        <p:cTn id="82" dur="580">
                                          <p:stCondLst>
                                            <p:cond delay="0"/>
                                          </p:stCondLst>
                                        </p:cTn>
                                        <p:tgtEl>
                                          <p:spTgt spid="14"/>
                                        </p:tgtEl>
                                      </p:cBhvr>
                                    </p:animEffect>
                                    <p:anim calcmode="lin" valueType="num">
                                      <p:cBhvr>
                                        <p:cTn id="83"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88" dur="26">
                                          <p:stCondLst>
                                            <p:cond delay="650"/>
                                          </p:stCondLst>
                                        </p:cTn>
                                        <p:tgtEl>
                                          <p:spTgt spid="14"/>
                                        </p:tgtEl>
                                      </p:cBhvr>
                                      <p:to x="100000" y="60000"/>
                                    </p:animScale>
                                    <p:animScale>
                                      <p:cBhvr>
                                        <p:cTn id="89" dur="166" decel="50000">
                                          <p:stCondLst>
                                            <p:cond delay="676"/>
                                          </p:stCondLst>
                                        </p:cTn>
                                        <p:tgtEl>
                                          <p:spTgt spid="14"/>
                                        </p:tgtEl>
                                      </p:cBhvr>
                                      <p:to x="100000" y="100000"/>
                                    </p:animScale>
                                    <p:animScale>
                                      <p:cBhvr>
                                        <p:cTn id="90" dur="26">
                                          <p:stCondLst>
                                            <p:cond delay="1312"/>
                                          </p:stCondLst>
                                        </p:cTn>
                                        <p:tgtEl>
                                          <p:spTgt spid="14"/>
                                        </p:tgtEl>
                                      </p:cBhvr>
                                      <p:to x="100000" y="80000"/>
                                    </p:animScale>
                                    <p:animScale>
                                      <p:cBhvr>
                                        <p:cTn id="91" dur="166" decel="50000">
                                          <p:stCondLst>
                                            <p:cond delay="1338"/>
                                          </p:stCondLst>
                                        </p:cTn>
                                        <p:tgtEl>
                                          <p:spTgt spid="14"/>
                                        </p:tgtEl>
                                      </p:cBhvr>
                                      <p:to x="100000" y="100000"/>
                                    </p:animScale>
                                    <p:animScale>
                                      <p:cBhvr>
                                        <p:cTn id="92" dur="26">
                                          <p:stCondLst>
                                            <p:cond delay="1642"/>
                                          </p:stCondLst>
                                        </p:cTn>
                                        <p:tgtEl>
                                          <p:spTgt spid="14"/>
                                        </p:tgtEl>
                                      </p:cBhvr>
                                      <p:to x="100000" y="90000"/>
                                    </p:animScale>
                                    <p:animScale>
                                      <p:cBhvr>
                                        <p:cTn id="93" dur="166" decel="50000">
                                          <p:stCondLst>
                                            <p:cond delay="1668"/>
                                          </p:stCondLst>
                                        </p:cTn>
                                        <p:tgtEl>
                                          <p:spTgt spid="14"/>
                                        </p:tgtEl>
                                      </p:cBhvr>
                                      <p:to x="100000" y="100000"/>
                                    </p:animScale>
                                    <p:animScale>
                                      <p:cBhvr>
                                        <p:cTn id="94" dur="26">
                                          <p:stCondLst>
                                            <p:cond delay="1808"/>
                                          </p:stCondLst>
                                        </p:cTn>
                                        <p:tgtEl>
                                          <p:spTgt spid="14"/>
                                        </p:tgtEl>
                                      </p:cBhvr>
                                      <p:to x="100000" y="95000"/>
                                    </p:animScale>
                                    <p:animScale>
                                      <p:cBhvr>
                                        <p:cTn id="95" dur="166" decel="50000">
                                          <p:stCondLst>
                                            <p:cond delay="1834"/>
                                          </p:stCondLst>
                                        </p:cTn>
                                        <p:tgtEl>
                                          <p:spTgt spid="14"/>
                                        </p:tgtEl>
                                      </p:cBhvr>
                                      <p:to x="100000" y="100000"/>
                                    </p:animScale>
                                  </p:childTnLst>
                                </p:cTn>
                              </p:par>
                              <p:par>
                                <p:cTn id="96" presetID="26" presetClass="entr" presetSubtype="0" fill="hold" grpId="0" nodeType="with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wipe(down)">
                                      <p:cBhvr>
                                        <p:cTn id="98" dur="580">
                                          <p:stCondLst>
                                            <p:cond delay="0"/>
                                          </p:stCondLst>
                                        </p:cTn>
                                        <p:tgtEl>
                                          <p:spTgt spid="15"/>
                                        </p:tgtEl>
                                      </p:cBhvr>
                                    </p:animEffect>
                                    <p:anim calcmode="lin" valueType="num">
                                      <p:cBhvr>
                                        <p:cTn id="99"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04" dur="26">
                                          <p:stCondLst>
                                            <p:cond delay="650"/>
                                          </p:stCondLst>
                                        </p:cTn>
                                        <p:tgtEl>
                                          <p:spTgt spid="15"/>
                                        </p:tgtEl>
                                      </p:cBhvr>
                                      <p:to x="100000" y="60000"/>
                                    </p:animScale>
                                    <p:animScale>
                                      <p:cBhvr>
                                        <p:cTn id="105" dur="166" decel="50000">
                                          <p:stCondLst>
                                            <p:cond delay="676"/>
                                          </p:stCondLst>
                                        </p:cTn>
                                        <p:tgtEl>
                                          <p:spTgt spid="15"/>
                                        </p:tgtEl>
                                      </p:cBhvr>
                                      <p:to x="100000" y="100000"/>
                                    </p:animScale>
                                    <p:animScale>
                                      <p:cBhvr>
                                        <p:cTn id="106" dur="26">
                                          <p:stCondLst>
                                            <p:cond delay="1312"/>
                                          </p:stCondLst>
                                        </p:cTn>
                                        <p:tgtEl>
                                          <p:spTgt spid="15"/>
                                        </p:tgtEl>
                                      </p:cBhvr>
                                      <p:to x="100000" y="80000"/>
                                    </p:animScale>
                                    <p:animScale>
                                      <p:cBhvr>
                                        <p:cTn id="107" dur="166" decel="50000">
                                          <p:stCondLst>
                                            <p:cond delay="1338"/>
                                          </p:stCondLst>
                                        </p:cTn>
                                        <p:tgtEl>
                                          <p:spTgt spid="15"/>
                                        </p:tgtEl>
                                      </p:cBhvr>
                                      <p:to x="100000" y="100000"/>
                                    </p:animScale>
                                    <p:animScale>
                                      <p:cBhvr>
                                        <p:cTn id="108" dur="26">
                                          <p:stCondLst>
                                            <p:cond delay="1642"/>
                                          </p:stCondLst>
                                        </p:cTn>
                                        <p:tgtEl>
                                          <p:spTgt spid="15"/>
                                        </p:tgtEl>
                                      </p:cBhvr>
                                      <p:to x="100000" y="90000"/>
                                    </p:animScale>
                                    <p:animScale>
                                      <p:cBhvr>
                                        <p:cTn id="109" dur="166" decel="50000">
                                          <p:stCondLst>
                                            <p:cond delay="1668"/>
                                          </p:stCondLst>
                                        </p:cTn>
                                        <p:tgtEl>
                                          <p:spTgt spid="15"/>
                                        </p:tgtEl>
                                      </p:cBhvr>
                                      <p:to x="100000" y="100000"/>
                                    </p:animScale>
                                    <p:animScale>
                                      <p:cBhvr>
                                        <p:cTn id="110" dur="26">
                                          <p:stCondLst>
                                            <p:cond delay="1808"/>
                                          </p:stCondLst>
                                        </p:cTn>
                                        <p:tgtEl>
                                          <p:spTgt spid="15"/>
                                        </p:tgtEl>
                                      </p:cBhvr>
                                      <p:to x="100000" y="95000"/>
                                    </p:animScale>
                                    <p:animScale>
                                      <p:cBhvr>
                                        <p:cTn id="111" dur="166" decel="50000">
                                          <p:stCondLst>
                                            <p:cond delay="1834"/>
                                          </p:stCondLst>
                                        </p:cTn>
                                        <p:tgtEl>
                                          <p:spTgt spid="15"/>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31" presetClass="entr" presetSubtype="0" fill="hold" grpId="0" nodeType="clickEffect">
                                  <p:stCondLst>
                                    <p:cond delay="0"/>
                                  </p:stCondLst>
                                  <p:childTnLst>
                                    <p:set>
                                      <p:cBhvr>
                                        <p:cTn id="115" dur="1" fill="hold">
                                          <p:stCondLst>
                                            <p:cond delay="0"/>
                                          </p:stCondLst>
                                        </p:cTn>
                                        <p:tgtEl>
                                          <p:spTgt spid="8"/>
                                        </p:tgtEl>
                                        <p:attrNameLst>
                                          <p:attrName>style.visibility</p:attrName>
                                        </p:attrNameLst>
                                      </p:cBhvr>
                                      <p:to>
                                        <p:strVal val="visible"/>
                                      </p:to>
                                    </p:set>
                                    <p:anim calcmode="lin" valueType="num">
                                      <p:cBhvr>
                                        <p:cTn id="116" dur="1000" fill="hold"/>
                                        <p:tgtEl>
                                          <p:spTgt spid="8"/>
                                        </p:tgtEl>
                                        <p:attrNameLst>
                                          <p:attrName>ppt_w</p:attrName>
                                        </p:attrNameLst>
                                      </p:cBhvr>
                                      <p:tavLst>
                                        <p:tav tm="0">
                                          <p:val>
                                            <p:fltVal val="0"/>
                                          </p:val>
                                        </p:tav>
                                        <p:tav tm="100000">
                                          <p:val>
                                            <p:strVal val="#ppt_w"/>
                                          </p:val>
                                        </p:tav>
                                      </p:tavLst>
                                    </p:anim>
                                    <p:anim calcmode="lin" valueType="num">
                                      <p:cBhvr>
                                        <p:cTn id="117" dur="1000" fill="hold"/>
                                        <p:tgtEl>
                                          <p:spTgt spid="8"/>
                                        </p:tgtEl>
                                        <p:attrNameLst>
                                          <p:attrName>ppt_h</p:attrName>
                                        </p:attrNameLst>
                                      </p:cBhvr>
                                      <p:tavLst>
                                        <p:tav tm="0">
                                          <p:val>
                                            <p:fltVal val="0"/>
                                          </p:val>
                                        </p:tav>
                                        <p:tav tm="100000">
                                          <p:val>
                                            <p:strVal val="#ppt_h"/>
                                          </p:val>
                                        </p:tav>
                                      </p:tavLst>
                                    </p:anim>
                                    <p:anim calcmode="lin" valueType="num">
                                      <p:cBhvr>
                                        <p:cTn id="118" dur="1000" fill="hold"/>
                                        <p:tgtEl>
                                          <p:spTgt spid="8"/>
                                        </p:tgtEl>
                                        <p:attrNameLst>
                                          <p:attrName>style.rotation</p:attrName>
                                        </p:attrNameLst>
                                      </p:cBhvr>
                                      <p:tavLst>
                                        <p:tav tm="0">
                                          <p:val>
                                            <p:fltVal val="90"/>
                                          </p:val>
                                        </p:tav>
                                        <p:tav tm="100000">
                                          <p:val>
                                            <p:fltVal val="0"/>
                                          </p:val>
                                        </p:tav>
                                      </p:tavLst>
                                    </p:anim>
                                    <p:animEffect transition="in" filter="fade">
                                      <p:cBhvr>
                                        <p:cTn id="119" dur="1000"/>
                                        <p:tgtEl>
                                          <p:spTgt spid="8"/>
                                        </p:tgtEl>
                                      </p:cBhvr>
                                    </p:animEffect>
                                  </p:childTnLst>
                                </p:cTn>
                              </p:par>
                            </p:childTnLst>
                          </p:cTn>
                        </p:par>
                      </p:childTnLst>
                    </p:cTn>
                  </p:par>
                  <p:par>
                    <p:cTn id="120" fill="hold">
                      <p:stCondLst>
                        <p:cond delay="indefinite"/>
                      </p:stCondLst>
                      <p:childTnLst>
                        <p:par>
                          <p:cTn id="121" fill="hold">
                            <p:stCondLst>
                              <p:cond delay="0"/>
                            </p:stCondLst>
                            <p:childTnLst>
                              <p:par>
                                <p:cTn id="122" presetID="31" presetClass="entr" presetSubtype="0" fill="hold" grpId="0" nodeType="clickEffect">
                                  <p:stCondLst>
                                    <p:cond delay="0"/>
                                  </p:stCondLst>
                                  <p:childTnLst>
                                    <p:set>
                                      <p:cBhvr>
                                        <p:cTn id="123" dur="1" fill="hold">
                                          <p:stCondLst>
                                            <p:cond delay="0"/>
                                          </p:stCondLst>
                                        </p:cTn>
                                        <p:tgtEl>
                                          <p:spTgt spid="9"/>
                                        </p:tgtEl>
                                        <p:attrNameLst>
                                          <p:attrName>style.visibility</p:attrName>
                                        </p:attrNameLst>
                                      </p:cBhvr>
                                      <p:to>
                                        <p:strVal val="visible"/>
                                      </p:to>
                                    </p:set>
                                    <p:anim calcmode="lin" valueType="num">
                                      <p:cBhvr>
                                        <p:cTn id="124" dur="1000" fill="hold"/>
                                        <p:tgtEl>
                                          <p:spTgt spid="9"/>
                                        </p:tgtEl>
                                        <p:attrNameLst>
                                          <p:attrName>ppt_w</p:attrName>
                                        </p:attrNameLst>
                                      </p:cBhvr>
                                      <p:tavLst>
                                        <p:tav tm="0">
                                          <p:val>
                                            <p:fltVal val="0"/>
                                          </p:val>
                                        </p:tav>
                                        <p:tav tm="100000">
                                          <p:val>
                                            <p:strVal val="#ppt_w"/>
                                          </p:val>
                                        </p:tav>
                                      </p:tavLst>
                                    </p:anim>
                                    <p:anim calcmode="lin" valueType="num">
                                      <p:cBhvr>
                                        <p:cTn id="125" dur="1000" fill="hold"/>
                                        <p:tgtEl>
                                          <p:spTgt spid="9"/>
                                        </p:tgtEl>
                                        <p:attrNameLst>
                                          <p:attrName>ppt_h</p:attrName>
                                        </p:attrNameLst>
                                      </p:cBhvr>
                                      <p:tavLst>
                                        <p:tav tm="0">
                                          <p:val>
                                            <p:fltVal val="0"/>
                                          </p:val>
                                        </p:tav>
                                        <p:tav tm="100000">
                                          <p:val>
                                            <p:strVal val="#ppt_h"/>
                                          </p:val>
                                        </p:tav>
                                      </p:tavLst>
                                    </p:anim>
                                    <p:anim calcmode="lin" valueType="num">
                                      <p:cBhvr>
                                        <p:cTn id="126" dur="1000" fill="hold"/>
                                        <p:tgtEl>
                                          <p:spTgt spid="9"/>
                                        </p:tgtEl>
                                        <p:attrNameLst>
                                          <p:attrName>style.rotation</p:attrName>
                                        </p:attrNameLst>
                                      </p:cBhvr>
                                      <p:tavLst>
                                        <p:tav tm="0">
                                          <p:val>
                                            <p:fltVal val="90"/>
                                          </p:val>
                                        </p:tav>
                                        <p:tav tm="100000">
                                          <p:val>
                                            <p:fltVal val="0"/>
                                          </p:val>
                                        </p:tav>
                                      </p:tavLst>
                                    </p:anim>
                                    <p:animEffect transition="in" filter="fade">
                                      <p:cBhvr>
                                        <p:cTn id="127" dur="1000"/>
                                        <p:tgtEl>
                                          <p:spTgt spid="9"/>
                                        </p:tgtEl>
                                      </p:cBhvr>
                                    </p:animEffect>
                                  </p:childTnLst>
                                </p:cTn>
                              </p:par>
                            </p:childTnLst>
                          </p:cTn>
                        </p:par>
                      </p:childTnLst>
                    </p:cTn>
                  </p:par>
                  <p:par>
                    <p:cTn id="128" fill="hold">
                      <p:stCondLst>
                        <p:cond delay="indefinite"/>
                      </p:stCondLst>
                      <p:childTnLst>
                        <p:par>
                          <p:cTn id="129" fill="hold">
                            <p:stCondLst>
                              <p:cond delay="0"/>
                            </p:stCondLst>
                            <p:childTnLst>
                              <p:par>
                                <p:cTn id="130" presetID="31" presetClass="entr" presetSubtype="0" fill="hold" grpId="0" nodeType="clickEffect">
                                  <p:stCondLst>
                                    <p:cond delay="0"/>
                                  </p:stCondLst>
                                  <p:childTnLst>
                                    <p:set>
                                      <p:cBhvr>
                                        <p:cTn id="131" dur="1" fill="hold">
                                          <p:stCondLst>
                                            <p:cond delay="0"/>
                                          </p:stCondLst>
                                        </p:cTn>
                                        <p:tgtEl>
                                          <p:spTgt spid="12"/>
                                        </p:tgtEl>
                                        <p:attrNameLst>
                                          <p:attrName>style.visibility</p:attrName>
                                        </p:attrNameLst>
                                      </p:cBhvr>
                                      <p:to>
                                        <p:strVal val="visible"/>
                                      </p:to>
                                    </p:set>
                                    <p:anim calcmode="lin" valueType="num">
                                      <p:cBhvr>
                                        <p:cTn id="132" dur="1000" fill="hold"/>
                                        <p:tgtEl>
                                          <p:spTgt spid="12"/>
                                        </p:tgtEl>
                                        <p:attrNameLst>
                                          <p:attrName>ppt_w</p:attrName>
                                        </p:attrNameLst>
                                      </p:cBhvr>
                                      <p:tavLst>
                                        <p:tav tm="0">
                                          <p:val>
                                            <p:fltVal val="0"/>
                                          </p:val>
                                        </p:tav>
                                        <p:tav tm="100000">
                                          <p:val>
                                            <p:strVal val="#ppt_w"/>
                                          </p:val>
                                        </p:tav>
                                      </p:tavLst>
                                    </p:anim>
                                    <p:anim calcmode="lin" valueType="num">
                                      <p:cBhvr>
                                        <p:cTn id="133" dur="1000" fill="hold"/>
                                        <p:tgtEl>
                                          <p:spTgt spid="12"/>
                                        </p:tgtEl>
                                        <p:attrNameLst>
                                          <p:attrName>ppt_h</p:attrName>
                                        </p:attrNameLst>
                                      </p:cBhvr>
                                      <p:tavLst>
                                        <p:tav tm="0">
                                          <p:val>
                                            <p:fltVal val="0"/>
                                          </p:val>
                                        </p:tav>
                                        <p:tav tm="100000">
                                          <p:val>
                                            <p:strVal val="#ppt_h"/>
                                          </p:val>
                                        </p:tav>
                                      </p:tavLst>
                                    </p:anim>
                                    <p:anim calcmode="lin" valueType="num">
                                      <p:cBhvr>
                                        <p:cTn id="134" dur="1000" fill="hold"/>
                                        <p:tgtEl>
                                          <p:spTgt spid="12"/>
                                        </p:tgtEl>
                                        <p:attrNameLst>
                                          <p:attrName>style.rotation</p:attrName>
                                        </p:attrNameLst>
                                      </p:cBhvr>
                                      <p:tavLst>
                                        <p:tav tm="0">
                                          <p:val>
                                            <p:fltVal val="90"/>
                                          </p:val>
                                        </p:tav>
                                        <p:tav tm="100000">
                                          <p:val>
                                            <p:fltVal val="0"/>
                                          </p:val>
                                        </p:tav>
                                      </p:tavLst>
                                    </p:anim>
                                    <p:animEffect transition="in" filter="fade">
                                      <p:cBhvr>
                                        <p:cTn id="135" dur="1000"/>
                                        <p:tgtEl>
                                          <p:spTgt spid="12"/>
                                        </p:tgtEl>
                                      </p:cBhvr>
                                    </p:animEffect>
                                  </p:childTnLst>
                                </p:cTn>
                              </p:par>
                            </p:childTnLst>
                          </p:cTn>
                        </p:par>
                      </p:childTnLst>
                    </p:cTn>
                  </p:par>
                  <p:par>
                    <p:cTn id="136" fill="hold">
                      <p:stCondLst>
                        <p:cond delay="indefinite"/>
                      </p:stCondLst>
                      <p:childTnLst>
                        <p:par>
                          <p:cTn id="137" fill="hold">
                            <p:stCondLst>
                              <p:cond delay="0"/>
                            </p:stCondLst>
                            <p:childTnLst>
                              <p:par>
                                <p:cTn id="138" presetID="31" presetClass="entr" presetSubtype="0" fill="hold" grpId="0" nodeType="clickEffect">
                                  <p:stCondLst>
                                    <p:cond delay="0"/>
                                  </p:stCondLst>
                                  <p:childTnLst>
                                    <p:set>
                                      <p:cBhvr>
                                        <p:cTn id="139" dur="1" fill="hold">
                                          <p:stCondLst>
                                            <p:cond delay="0"/>
                                          </p:stCondLst>
                                        </p:cTn>
                                        <p:tgtEl>
                                          <p:spTgt spid="13"/>
                                        </p:tgtEl>
                                        <p:attrNameLst>
                                          <p:attrName>style.visibility</p:attrName>
                                        </p:attrNameLst>
                                      </p:cBhvr>
                                      <p:to>
                                        <p:strVal val="visible"/>
                                      </p:to>
                                    </p:set>
                                    <p:anim calcmode="lin" valueType="num">
                                      <p:cBhvr>
                                        <p:cTn id="140" dur="1000" fill="hold"/>
                                        <p:tgtEl>
                                          <p:spTgt spid="13"/>
                                        </p:tgtEl>
                                        <p:attrNameLst>
                                          <p:attrName>ppt_w</p:attrName>
                                        </p:attrNameLst>
                                      </p:cBhvr>
                                      <p:tavLst>
                                        <p:tav tm="0">
                                          <p:val>
                                            <p:fltVal val="0"/>
                                          </p:val>
                                        </p:tav>
                                        <p:tav tm="100000">
                                          <p:val>
                                            <p:strVal val="#ppt_w"/>
                                          </p:val>
                                        </p:tav>
                                      </p:tavLst>
                                    </p:anim>
                                    <p:anim calcmode="lin" valueType="num">
                                      <p:cBhvr>
                                        <p:cTn id="141" dur="1000" fill="hold"/>
                                        <p:tgtEl>
                                          <p:spTgt spid="13"/>
                                        </p:tgtEl>
                                        <p:attrNameLst>
                                          <p:attrName>ppt_h</p:attrName>
                                        </p:attrNameLst>
                                      </p:cBhvr>
                                      <p:tavLst>
                                        <p:tav tm="0">
                                          <p:val>
                                            <p:fltVal val="0"/>
                                          </p:val>
                                        </p:tav>
                                        <p:tav tm="100000">
                                          <p:val>
                                            <p:strVal val="#ppt_h"/>
                                          </p:val>
                                        </p:tav>
                                      </p:tavLst>
                                    </p:anim>
                                    <p:anim calcmode="lin" valueType="num">
                                      <p:cBhvr>
                                        <p:cTn id="142" dur="1000" fill="hold"/>
                                        <p:tgtEl>
                                          <p:spTgt spid="13"/>
                                        </p:tgtEl>
                                        <p:attrNameLst>
                                          <p:attrName>style.rotation</p:attrName>
                                        </p:attrNameLst>
                                      </p:cBhvr>
                                      <p:tavLst>
                                        <p:tav tm="0">
                                          <p:val>
                                            <p:fltVal val="90"/>
                                          </p:val>
                                        </p:tav>
                                        <p:tav tm="100000">
                                          <p:val>
                                            <p:fltVal val="0"/>
                                          </p:val>
                                        </p:tav>
                                      </p:tavLst>
                                    </p:anim>
                                    <p:animEffect transition="in" filter="fade">
                                      <p:cBhvr>
                                        <p:cTn id="14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P spid="2" grpId="0"/>
      <p:bldP spid="8" grpId="0" animBg="1"/>
      <p:bldP spid="9" grpId="0" animBg="1"/>
      <p:bldP spid="10" grpId="0" animBg="1"/>
      <p:bldP spid="11" grpId="0" animBg="1"/>
      <p:bldP spid="12" grpId="0" animBg="1"/>
      <p:bldP spid="13" grpId="0" animBg="1"/>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19</a:t>
            </a:fld>
            <a:endParaRPr lang="en-US" dirty="0"/>
          </a:p>
        </p:txBody>
      </p:sp>
      <p:sp>
        <p:nvSpPr>
          <p:cNvPr id="6" name="Rectangle 5"/>
          <p:cNvSpPr/>
          <p:nvPr/>
        </p:nvSpPr>
        <p:spPr>
          <a:xfrm>
            <a:off x="272480" y="1556792"/>
            <a:ext cx="9145995" cy="1815882"/>
          </a:xfrm>
          <a:prstGeom prst="rect">
            <a:avLst/>
          </a:prstGeom>
          <a:solidFill>
            <a:schemeClr val="bg1"/>
          </a:solidFill>
          <a:ln w="38100">
            <a:solidFill>
              <a:srgbClr val="7030A0"/>
            </a:solidFill>
          </a:ln>
        </p:spPr>
        <p:txBody>
          <a:bodyPr wrap="square">
            <a:spAutoFit/>
          </a:bodyPr>
          <a:lstStyle/>
          <a:p>
            <a:pPr marL="457200" indent="-457200">
              <a:buFont typeface="Wingdings" panose="05000000000000000000" pitchFamily="2" charset="2"/>
              <a:buChar char="ü"/>
            </a:pPr>
            <a:r>
              <a:rPr lang="ar-SA" sz="2800" b="1" dirty="0"/>
              <a:t>قد يكون </a:t>
            </a:r>
            <a:r>
              <a:rPr lang="ar-SA" sz="2800" b="1" u="sng" dirty="0">
                <a:solidFill>
                  <a:srgbClr val="C00000"/>
                </a:solidFill>
              </a:rPr>
              <a:t>الملاحظ غير مشارك </a:t>
            </a:r>
            <a:r>
              <a:rPr lang="ar-SA" sz="2800" b="1" dirty="0"/>
              <a:t>بأن يكتفي فقط بتدوين ملاحظاته واثباتاته الميدانية</a:t>
            </a:r>
          </a:p>
          <a:p>
            <a:pPr marL="457200" indent="-457200">
              <a:buFont typeface="Wingdings" panose="05000000000000000000" pitchFamily="2" charset="2"/>
              <a:buChar char="ü"/>
            </a:pPr>
            <a:r>
              <a:rPr lang="ar-SA" sz="2800" b="1" dirty="0"/>
              <a:t>وقد يكون </a:t>
            </a:r>
            <a:r>
              <a:rPr lang="ar-SA" sz="2800" b="1" u="sng" dirty="0">
                <a:solidFill>
                  <a:srgbClr val="C00000"/>
                </a:solidFill>
              </a:rPr>
              <a:t>الملاحظ مشاركا </a:t>
            </a:r>
            <a:r>
              <a:rPr lang="ar-SA" sz="2800" b="1" dirty="0"/>
              <a:t>عندما يدخل للمنظمة كعضو من فرق العمل ثم يقوم بملاحظة ديناميكية للظاهرة. </a:t>
            </a:r>
          </a:p>
        </p:txBody>
      </p:sp>
      <p:sp>
        <p:nvSpPr>
          <p:cNvPr id="2" name="Rectangle 1"/>
          <p:cNvSpPr/>
          <p:nvPr/>
        </p:nvSpPr>
        <p:spPr>
          <a:xfrm>
            <a:off x="4088904" y="3814641"/>
            <a:ext cx="5658921" cy="523220"/>
          </a:xfrm>
          <a:prstGeom prst="rect">
            <a:avLst/>
          </a:prstGeom>
        </p:spPr>
        <p:txBody>
          <a:bodyPr wrap="none">
            <a:spAutoFit/>
          </a:bodyPr>
          <a:lstStyle/>
          <a:p>
            <a:pPr marL="457200" indent="-457200">
              <a:buFont typeface="Wingdings" panose="05000000000000000000" pitchFamily="2" charset="2"/>
              <a:buChar char="ü"/>
            </a:pPr>
            <a:r>
              <a:rPr lang="ar-SA" sz="2800" b="1" dirty="0">
                <a:solidFill>
                  <a:srgbClr val="C00000"/>
                </a:solidFill>
              </a:rPr>
              <a:t>ولا ننسى أن الملاحظة أيضا يمكن أن تكون </a:t>
            </a:r>
            <a:endParaRPr lang="ar-SA" sz="2800" dirty="0">
              <a:solidFill>
                <a:srgbClr val="C00000"/>
              </a:solidFill>
            </a:endParaRPr>
          </a:p>
        </p:txBody>
      </p:sp>
      <p:sp>
        <p:nvSpPr>
          <p:cNvPr id="8" name="Rectangle 7"/>
          <p:cNvSpPr/>
          <p:nvPr/>
        </p:nvSpPr>
        <p:spPr>
          <a:xfrm>
            <a:off x="4845477" y="4575108"/>
            <a:ext cx="1941945" cy="461665"/>
          </a:xfrm>
          <a:prstGeom prst="rect">
            <a:avLst/>
          </a:prstGeom>
          <a:solidFill>
            <a:srgbClr val="FFC000"/>
          </a:solidFill>
        </p:spPr>
        <p:txBody>
          <a:bodyPr wrap="square">
            <a:spAutoFit/>
          </a:bodyPr>
          <a:lstStyle/>
          <a:p>
            <a:pPr marL="457200" indent="-457200">
              <a:buFont typeface="Wingdings" panose="05000000000000000000" pitchFamily="2" charset="2"/>
              <a:buChar char="§"/>
            </a:pPr>
            <a:r>
              <a:rPr lang="ar-SA" sz="2400" b="1" dirty="0"/>
              <a:t>مهيكلة : </a:t>
            </a:r>
            <a:endParaRPr lang="ar-SA" sz="2400" dirty="0"/>
          </a:p>
        </p:txBody>
      </p:sp>
      <p:sp>
        <p:nvSpPr>
          <p:cNvPr id="3" name="Rectangle 2"/>
          <p:cNvSpPr/>
          <p:nvPr/>
        </p:nvSpPr>
        <p:spPr>
          <a:xfrm>
            <a:off x="-108680" y="4482774"/>
            <a:ext cx="4953000" cy="646331"/>
          </a:xfrm>
          <a:prstGeom prst="rect">
            <a:avLst/>
          </a:prstGeom>
        </p:spPr>
        <p:txBody>
          <a:bodyPr>
            <a:spAutoFit/>
          </a:bodyPr>
          <a:lstStyle/>
          <a:p>
            <a:pPr marL="457200" indent="-457200">
              <a:buFont typeface="Wingdings" panose="05000000000000000000" pitchFamily="2" charset="2"/>
              <a:buChar char="ü"/>
            </a:pPr>
            <a:r>
              <a:rPr lang="ar-SA" b="1" dirty="0"/>
              <a:t>تعني أن يكون لدى الباحث مجموعة محددة من الأنشطة التي يريد ملاحظتها</a:t>
            </a:r>
            <a:endParaRPr lang="ar-SA" dirty="0"/>
          </a:p>
        </p:txBody>
      </p:sp>
      <p:sp>
        <p:nvSpPr>
          <p:cNvPr id="9" name="Rectangle 8"/>
          <p:cNvSpPr/>
          <p:nvPr/>
        </p:nvSpPr>
        <p:spPr>
          <a:xfrm>
            <a:off x="4831827" y="5370188"/>
            <a:ext cx="1955595" cy="461665"/>
          </a:xfrm>
          <a:prstGeom prst="rect">
            <a:avLst/>
          </a:prstGeom>
          <a:solidFill>
            <a:srgbClr val="92D050"/>
          </a:solidFill>
        </p:spPr>
        <p:txBody>
          <a:bodyPr wrap="square">
            <a:spAutoFit/>
          </a:bodyPr>
          <a:lstStyle/>
          <a:p>
            <a:pPr marL="457200" indent="-457200">
              <a:buFont typeface="Wingdings" panose="05000000000000000000" pitchFamily="2" charset="2"/>
              <a:buChar char="§"/>
            </a:pPr>
            <a:r>
              <a:rPr lang="ar-SA" sz="2400" b="1" dirty="0"/>
              <a:t>غير مهيكلة : </a:t>
            </a:r>
            <a:endParaRPr lang="ar-SA" sz="2400" dirty="0"/>
          </a:p>
        </p:txBody>
      </p:sp>
      <p:sp>
        <p:nvSpPr>
          <p:cNvPr id="10" name="Rectangle 9"/>
          <p:cNvSpPr/>
          <p:nvPr/>
        </p:nvSpPr>
        <p:spPr>
          <a:xfrm>
            <a:off x="-125861" y="5330435"/>
            <a:ext cx="4953000" cy="646331"/>
          </a:xfrm>
          <a:prstGeom prst="rect">
            <a:avLst/>
          </a:prstGeom>
        </p:spPr>
        <p:txBody>
          <a:bodyPr>
            <a:spAutoFit/>
          </a:bodyPr>
          <a:lstStyle/>
          <a:p>
            <a:pPr marL="457200" indent="-457200">
              <a:buFont typeface="Wingdings" panose="05000000000000000000" pitchFamily="2" charset="2"/>
              <a:buChar char="ü"/>
            </a:pPr>
            <a:r>
              <a:rPr lang="ar-SA" b="1" dirty="0"/>
              <a:t>تعني أن لا يكون لدى الباحث أفكار دقيقة عن الخصائص التي تستحق الفحص في بداية الدراسة.</a:t>
            </a:r>
            <a:endParaRPr lang="ar-SA" dirty="0"/>
          </a:p>
        </p:txBody>
      </p:sp>
      <p:sp>
        <p:nvSpPr>
          <p:cNvPr id="11" name="Curved Down Arrow 10"/>
          <p:cNvSpPr/>
          <p:nvPr/>
        </p:nvSpPr>
        <p:spPr>
          <a:xfrm rot="7669888">
            <a:off x="6760821" y="5163867"/>
            <a:ext cx="1209179" cy="48351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2" name="Curved Down Arrow 11"/>
          <p:cNvSpPr/>
          <p:nvPr/>
        </p:nvSpPr>
        <p:spPr>
          <a:xfrm rot="7669888">
            <a:off x="6828666" y="4540472"/>
            <a:ext cx="608104" cy="317546"/>
          </a:xfrm>
          <a:prstGeom prst="curved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3792283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500" fill="hold"/>
                                        <p:tgtEl>
                                          <p:spTgt spid="3"/>
                                        </p:tgtEl>
                                        <p:attrNameLst>
                                          <p:attrName>ppt_x</p:attrName>
                                        </p:attrNameLst>
                                      </p:cBhvr>
                                      <p:tavLst>
                                        <p:tav tm="0">
                                          <p:val>
                                            <p:strVal val="#ppt_x"/>
                                          </p:val>
                                        </p:tav>
                                        <p:tav tm="100000">
                                          <p:val>
                                            <p:strVal val="#ppt_x"/>
                                          </p:val>
                                        </p:tav>
                                      </p:tavLst>
                                    </p:anim>
                                    <p:anim calcmode="lin" valueType="num">
                                      <p:cBhvr additive="base">
                                        <p:cTn id="36" dur="500" fill="hold"/>
                                        <p:tgtEl>
                                          <p:spTgt spid="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8" grpId="0" animBg="1"/>
      <p:bldP spid="3" grpId="0"/>
      <p:bldP spid="9" grpId="0" animBg="1"/>
      <p:bldP spid="10" grpId="0"/>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480661" y="3068960"/>
            <a:ext cx="3884458" cy="2153624"/>
          </a:xfrm>
          <a:prstGeom prst="rect">
            <a:avLst/>
          </a:prstGeom>
          <a:solidFill>
            <a:schemeClr val="accent6"/>
          </a:solidFill>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مصادر البيانات</a:t>
            </a:r>
          </a:p>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الطرق المختلفة لجمع البيانات</a:t>
            </a:r>
          </a:p>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الاستبيانات وطرق تصميمها</a:t>
            </a:r>
          </a:p>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الدراسات التي تتم عن </a:t>
            </a:r>
            <a:r>
              <a:rPr lang="ar-SA" sz="2400" b="1" spc="-150">
                <a:solidFill>
                  <a:srgbClr val="013E36"/>
                </a:solidFill>
                <a:effectLst>
                  <a:outerShdw blurRad="38100" dist="38100" dir="2700000" algn="tl">
                    <a:srgbClr val="000000">
                      <a:alpha val="43137"/>
                    </a:srgbClr>
                  </a:outerShdw>
                </a:effectLst>
                <a:latin typeface="ae_AlMateen" pitchFamily="2" charset="-78"/>
                <a:cs typeface="Akhbar MT" pitchFamily="2" charset="-78"/>
              </a:rPr>
              <a:t>طريق الملاحظة</a:t>
            </a:r>
            <a:endPar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1" name="Title 1"/>
          <p:cNvSpPr txBox="1">
            <a:spLocks/>
          </p:cNvSpPr>
          <p:nvPr/>
        </p:nvSpPr>
        <p:spPr bwMode="auto">
          <a:xfrm>
            <a:off x="6249144" y="1693032"/>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22709" y="2491643"/>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a:solidFill>
            <a:schemeClr val="accent6">
              <a:lumMod val="9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498831" y="3068960"/>
            <a:ext cx="4167328" cy="2172098"/>
          </a:xfrm>
          <a:prstGeom prst="rect">
            <a:avLst/>
          </a:prstGeom>
          <a:solidFill>
            <a:schemeClr val="accent3">
              <a:lumMod val="60000"/>
              <a:lumOff val="40000"/>
            </a:schemeClr>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معرفة الفرق بين المصادر الأولية والمصادر الثانوية للبيانات</a:t>
            </a:r>
          </a:p>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الالمام بمختلف طرق جمع البيانات والمعلومات</a:t>
            </a:r>
          </a:p>
          <a:p>
            <a:pPr marL="342900" indent="-342900" algn="just">
              <a:buFont typeface="+mj-lt"/>
              <a:buAutoNum type="arabicPeriod"/>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القدرة على تصميم استبيانات</a:t>
            </a:r>
          </a:p>
          <a:p>
            <a:pPr marL="342900" indent="-342900" algn="just">
              <a:buFont typeface="+mj-lt"/>
              <a:buAutoNum type="arabicPeriod"/>
            </a:pPr>
            <a:endParaRPr lang="en-US" sz="1800" b="1" dirty="0">
              <a:solidFill>
                <a:srgbClr val="013E36"/>
              </a:solidFill>
            </a:endParaRPr>
          </a:p>
        </p:txBody>
      </p:sp>
      <p:sp>
        <p:nvSpPr>
          <p:cNvPr id="17" name="Right Arrow 16"/>
          <p:cNvSpPr/>
          <p:nvPr/>
        </p:nvSpPr>
        <p:spPr>
          <a:xfrm rot="5400000">
            <a:off x="2383581" y="2091206"/>
            <a:ext cx="638536" cy="972307"/>
          </a:xfrm>
          <a:prstGeom prst="rightArrow">
            <a:avLst/>
          </a:prstGeom>
          <a:solidFill>
            <a:srgbClr val="00B0F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p:cTn id="31" dur="1000" fill="hold"/>
                                        <p:tgtEl>
                                          <p:spTgt spid="14"/>
                                        </p:tgtEl>
                                        <p:attrNameLst>
                                          <p:attrName>ppt_w</p:attrName>
                                        </p:attrNameLst>
                                      </p:cBhvr>
                                      <p:tavLst>
                                        <p:tav tm="0">
                                          <p:val>
                                            <p:fltVal val="0"/>
                                          </p:val>
                                        </p:tav>
                                        <p:tav tm="100000">
                                          <p:val>
                                            <p:strVal val="#ppt_w"/>
                                          </p:val>
                                        </p:tav>
                                      </p:tavLst>
                                    </p:anim>
                                    <p:anim calcmode="lin" valueType="num">
                                      <p:cBhvr>
                                        <p:cTn id="32" dur="1000" fill="hold"/>
                                        <p:tgtEl>
                                          <p:spTgt spid="14"/>
                                        </p:tgtEl>
                                        <p:attrNameLst>
                                          <p:attrName>ppt_h</p:attrName>
                                        </p:attrNameLst>
                                      </p:cBhvr>
                                      <p:tavLst>
                                        <p:tav tm="0">
                                          <p:val>
                                            <p:fltVal val="0"/>
                                          </p:val>
                                        </p:tav>
                                        <p:tav tm="100000">
                                          <p:val>
                                            <p:strVal val="#ppt_h"/>
                                          </p:val>
                                        </p:tav>
                                      </p:tavLst>
                                    </p:anim>
                                    <p:anim calcmode="lin" valueType="num">
                                      <p:cBhvr>
                                        <p:cTn id="33" dur="1000" fill="hold"/>
                                        <p:tgtEl>
                                          <p:spTgt spid="14"/>
                                        </p:tgtEl>
                                        <p:attrNameLst>
                                          <p:attrName>style.rotation</p:attrName>
                                        </p:attrNameLst>
                                      </p:cBhvr>
                                      <p:tavLst>
                                        <p:tav tm="0">
                                          <p:val>
                                            <p:fltVal val="90"/>
                                          </p:val>
                                        </p:tav>
                                        <p:tav tm="100000">
                                          <p:val>
                                            <p:fltVal val="0"/>
                                          </p:val>
                                        </p:tav>
                                      </p:tavLst>
                                    </p:anim>
                                    <p:animEffect transition="in" filter="fade">
                                      <p:cBhvr>
                                        <p:cTn id="34" dur="1000"/>
                                        <p:tgtEl>
                                          <p:spTgt spid="14"/>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fltVal val="0"/>
                                          </p:val>
                                        </p:tav>
                                        <p:tav tm="100000">
                                          <p:val>
                                            <p:strVal val="#ppt_w"/>
                                          </p:val>
                                        </p:tav>
                                      </p:tavLst>
                                    </p:anim>
                                    <p:anim calcmode="lin" valueType="num">
                                      <p:cBhvr>
                                        <p:cTn id="38" dur="1000" fill="hold"/>
                                        <p:tgtEl>
                                          <p:spTgt spid="7"/>
                                        </p:tgtEl>
                                        <p:attrNameLst>
                                          <p:attrName>ppt_h</p:attrName>
                                        </p:attrNameLst>
                                      </p:cBhvr>
                                      <p:tavLst>
                                        <p:tav tm="0">
                                          <p:val>
                                            <p:fltVal val="0"/>
                                          </p:val>
                                        </p:tav>
                                        <p:tav tm="100000">
                                          <p:val>
                                            <p:strVal val="#ppt_h"/>
                                          </p:val>
                                        </p:tav>
                                      </p:tavLst>
                                    </p:anim>
                                    <p:anim calcmode="lin" valueType="num">
                                      <p:cBhvr>
                                        <p:cTn id="39" dur="1000" fill="hold"/>
                                        <p:tgtEl>
                                          <p:spTgt spid="7"/>
                                        </p:tgtEl>
                                        <p:attrNameLst>
                                          <p:attrName>style.rotation</p:attrName>
                                        </p:attrNameLst>
                                      </p:cBhvr>
                                      <p:tavLst>
                                        <p:tav tm="0">
                                          <p:val>
                                            <p:fltVal val="90"/>
                                          </p:val>
                                        </p:tav>
                                        <p:tav tm="100000">
                                          <p:val>
                                            <p:fltVal val="0"/>
                                          </p:val>
                                        </p:tav>
                                      </p:tavLst>
                                    </p:anim>
                                    <p:animEffect transition="in" filter="fade">
                                      <p:cBhvr>
                                        <p:cTn id="40" dur="1000"/>
                                        <p:tgtEl>
                                          <p:spTgt spid="7"/>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1000" fill="hold"/>
                                        <p:tgtEl>
                                          <p:spTgt spid="13"/>
                                        </p:tgtEl>
                                        <p:attrNameLst>
                                          <p:attrName>ppt_w</p:attrName>
                                        </p:attrNameLst>
                                      </p:cBhvr>
                                      <p:tavLst>
                                        <p:tav tm="0">
                                          <p:val>
                                            <p:fltVal val="0"/>
                                          </p:val>
                                        </p:tav>
                                        <p:tav tm="100000">
                                          <p:val>
                                            <p:strVal val="#ppt_w"/>
                                          </p:val>
                                        </p:tav>
                                      </p:tavLst>
                                    </p:anim>
                                    <p:anim calcmode="lin" valueType="num">
                                      <p:cBhvr>
                                        <p:cTn id="44" dur="1000" fill="hold"/>
                                        <p:tgtEl>
                                          <p:spTgt spid="13"/>
                                        </p:tgtEl>
                                        <p:attrNameLst>
                                          <p:attrName>ppt_h</p:attrName>
                                        </p:attrNameLst>
                                      </p:cBhvr>
                                      <p:tavLst>
                                        <p:tav tm="0">
                                          <p:val>
                                            <p:fltVal val="0"/>
                                          </p:val>
                                        </p:tav>
                                        <p:tav tm="100000">
                                          <p:val>
                                            <p:strVal val="#ppt_h"/>
                                          </p:val>
                                        </p:tav>
                                      </p:tavLst>
                                    </p:anim>
                                    <p:anim calcmode="lin" valueType="num">
                                      <p:cBhvr>
                                        <p:cTn id="45" dur="1000" fill="hold"/>
                                        <p:tgtEl>
                                          <p:spTgt spid="13"/>
                                        </p:tgtEl>
                                        <p:attrNameLst>
                                          <p:attrName>style.rotation</p:attrName>
                                        </p:attrNameLst>
                                      </p:cBhvr>
                                      <p:tavLst>
                                        <p:tav tm="0">
                                          <p:val>
                                            <p:fltVal val="90"/>
                                          </p:val>
                                        </p:tav>
                                        <p:tav tm="100000">
                                          <p:val>
                                            <p:fltVal val="0"/>
                                          </p:val>
                                        </p:tav>
                                      </p:tavLst>
                                    </p:anim>
                                    <p:animEffect transition="in" filter="fade">
                                      <p:cBhvr>
                                        <p:cTn id="46" dur="1000"/>
                                        <p:tgtEl>
                                          <p:spTgt spid="13"/>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1000" fill="hold"/>
                                        <p:tgtEl>
                                          <p:spTgt spid="15"/>
                                        </p:tgtEl>
                                        <p:attrNameLst>
                                          <p:attrName>ppt_w</p:attrName>
                                        </p:attrNameLst>
                                      </p:cBhvr>
                                      <p:tavLst>
                                        <p:tav tm="0">
                                          <p:val>
                                            <p:fltVal val="0"/>
                                          </p:val>
                                        </p:tav>
                                        <p:tav tm="100000">
                                          <p:val>
                                            <p:strVal val="#ppt_w"/>
                                          </p:val>
                                        </p:tav>
                                      </p:tavLst>
                                    </p:anim>
                                    <p:anim calcmode="lin" valueType="num">
                                      <p:cBhvr>
                                        <p:cTn id="50" dur="1000" fill="hold"/>
                                        <p:tgtEl>
                                          <p:spTgt spid="15"/>
                                        </p:tgtEl>
                                        <p:attrNameLst>
                                          <p:attrName>ppt_h</p:attrName>
                                        </p:attrNameLst>
                                      </p:cBhvr>
                                      <p:tavLst>
                                        <p:tav tm="0">
                                          <p:val>
                                            <p:fltVal val="0"/>
                                          </p:val>
                                        </p:tav>
                                        <p:tav tm="100000">
                                          <p:val>
                                            <p:strVal val="#ppt_h"/>
                                          </p:val>
                                        </p:tav>
                                      </p:tavLst>
                                    </p:anim>
                                    <p:anim calcmode="lin" valueType="num">
                                      <p:cBhvr>
                                        <p:cTn id="51" dur="1000" fill="hold"/>
                                        <p:tgtEl>
                                          <p:spTgt spid="15"/>
                                        </p:tgtEl>
                                        <p:attrNameLst>
                                          <p:attrName>style.rotation</p:attrName>
                                        </p:attrNameLst>
                                      </p:cBhvr>
                                      <p:tavLst>
                                        <p:tav tm="0">
                                          <p:val>
                                            <p:fltVal val="90"/>
                                          </p:val>
                                        </p:tav>
                                        <p:tav tm="100000">
                                          <p:val>
                                            <p:fltVal val="0"/>
                                          </p:val>
                                        </p:tav>
                                      </p:tavLst>
                                    </p:anim>
                                    <p:animEffect transition="in" filter="fade">
                                      <p:cBhvr>
                                        <p:cTn id="52" dur="1000"/>
                                        <p:tgtEl>
                                          <p:spTgt spid="15"/>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p:cTn id="55" dur="1000" fill="hold"/>
                                        <p:tgtEl>
                                          <p:spTgt spid="17"/>
                                        </p:tgtEl>
                                        <p:attrNameLst>
                                          <p:attrName>ppt_w</p:attrName>
                                        </p:attrNameLst>
                                      </p:cBhvr>
                                      <p:tavLst>
                                        <p:tav tm="0">
                                          <p:val>
                                            <p:fltVal val="0"/>
                                          </p:val>
                                        </p:tav>
                                        <p:tav tm="100000">
                                          <p:val>
                                            <p:strVal val="#ppt_w"/>
                                          </p:val>
                                        </p:tav>
                                      </p:tavLst>
                                    </p:anim>
                                    <p:anim calcmode="lin" valueType="num">
                                      <p:cBhvr>
                                        <p:cTn id="56" dur="1000" fill="hold"/>
                                        <p:tgtEl>
                                          <p:spTgt spid="17"/>
                                        </p:tgtEl>
                                        <p:attrNameLst>
                                          <p:attrName>ppt_h</p:attrName>
                                        </p:attrNameLst>
                                      </p:cBhvr>
                                      <p:tavLst>
                                        <p:tav tm="0">
                                          <p:val>
                                            <p:fltVal val="0"/>
                                          </p:val>
                                        </p:tav>
                                        <p:tav tm="100000">
                                          <p:val>
                                            <p:strVal val="#ppt_h"/>
                                          </p:val>
                                        </p:tav>
                                      </p:tavLst>
                                    </p:anim>
                                    <p:anim calcmode="lin" valueType="num">
                                      <p:cBhvr>
                                        <p:cTn id="57" dur="1000" fill="hold"/>
                                        <p:tgtEl>
                                          <p:spTgt spid="17"/>
                                        </p:tgtEl>
                                        <p:attrNameLst>
                                          <p:attrName>style.rotation</p:attrName>
                                        </p:attrNameLst>
                                      </p:cBhvr>
                                      <p:tavLst>
                                        <p:tav tm="0">
                                          <p:val>
                                            <p:fltVal val="90"/>
                                          </p:val>
                                        </p:tav>
                                        <p:tav tm="100000">
                                          <p:val>
                                            <p:fltVal val="0"/>
                                          </p:val>
                                        </p:tav>
                                      </p:tavLst>
                                    </p:anim>
                                    <p:animEffect transition="in" filter="fade">
                                      <p:cBhvr>
                                        <p:cTn id="58" dur="1000"/>
                                        <p:tgtEl>
                                          <p:spTgt spid="17"/>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p:cTn id="61" dur="1000" fill="hold"/>
                                        <p:tgtEl>
                                          <p:spTgt spid="16"/>
                                        </p:tgtEl>
                                        <p:attrNameLst>
                                          <p:attrName>ppt_w</p:attrName>
                                        </p:attrNameLst>
                                      </p:cBhvr>
                                      <p:tavLst>
                                        <p:tav tm="0">
                                          <p:val>
                                            <p:fltVal val="0"/>
                                          </p:val>
                                        </p:tav>
                                        <p:tav tm="100000">
                                          <p:val>
                                            <p:strVal val="#ppt_w"/>
                                          </p:val>
                                        </p:tav>
                                      </p:tavLst>
                                    </p:anim>
                                    <p:anim calcmode="lin" valueType="num">
                                      <p:cBhvr>
                                        <p:cTn id="62" dur="1000" fill="hold"/>
                                        <p:tgtEl>
                                          <p:spTgt spid="16"/>
                                        </p:tgtEl>
                                        <p:attrNameLst>
                                          <p:attrName>ppt_h</p:attrName>
                                        </p:attrNameLst>
                                      </p:cBhvr>
                                      <p:tavLst>
                                        <p:tav tm="0">
                                          <p:val>
                                            <p:fltVal val="0"/>
                                          </p:val>
                                        </p:tav>
                                        <p:tav tm="100000">
                                          <p:val>
                                            <p:strVal val="#ppt_h"/>
                                          </p:val>
                                        </p:tav>
                                      </p:tavLst>
                                    </p:anim>
                                    <p:anim calcmode="lin" valueType="num">
                                      <p:cBhvr>
                                        <p:cTn id="63" dur="1000" fill="hold"/>
                                        <p:tgtEl>
                                          <p:spTgt spid="16"/>
                                        </p:tgtEl>
                                        <p:attrNameLst>
                                          <p:attrName>style.rotation</p:attrName>
                                        </p:attrNameLst>
                                      </p:cBhvr>
                                      <p:tavLst>
                                        <p:tav tm="0">
                                          <p:val>
                                            <p:fltVal val="90"/>
                                          </p:val>
                                        </p:tav>
                                        <p:tav tm="100000">
                                          <p:val>
                                            <p:fltVal val="0"/>
                                          </p:val>
                                        </p:tav>
                                      </p:tavLst>
                                    </p:anim>
                                    <p:animEffect transition="in" filter="fade">
                                      <p:cBhvr>
                                        <p:cTn id="6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20</a:t>
            </a:fld>
            <a:endParaRPr lang="en-US" dirty="0"/>
          </a:p>
        </p:txBody>
      </p:sp>
      <p:sp>
        <p:nvSpPr>
          <p:cNvPr id="6" name="Rectangle 5"/>
          <p:cNvSpPr/>
          <p:nvPr/>
        </p:nvSpPr>
        <p:spPr>
          <a:xfrm>
            <a:off x="1208584" y="620688"/>
            <a:ext cx="7417803" cy="523220"/>
          </a:xfrm>
          <a:prstGeom prst="rect">
            <a:avLst/>
          </a:prstGeom>
          <a:solidFill>
            <a:schemeClr val="accent6">
              <a:lumMod val="10000"/>
            </a:schemeClr>
          </a:solidFill>
        </p:spPr>
        <p:txBody>
          <a:bodyPr wrap="square">
            <a:spAutoFit/>
          </a:bodyPr>
          <a:lstStyle/>
          <a:p>
            <a:pPr marL="457200" indent="-457200" algn="ctr">
              <a:buFont typeface="Wingdings" panose="05000000000000000000" pitchFamily="2" charset="2"/>
              <a:buChar char="§"/>
            </a:pPr>
            <a:r>
              <a:rPr lang="ar-SA" sz="2800" b="1" dirty="0">
                <a:solidFill>
                  <a:srgbClr val="FFFF00"/>
                </a:solidFill>
              </a:rPr>
              <a:t>بعض مزايا وعيوب الدراسات القائمة على الملاحظة</a:t>
            </a:r>
          </a:p>
        </p:txBody>
      </p:sp>
      <p:graphicFrame>
        <p:nvGraphicFramePr>
          <p:cNvPr id="2" name="Table 1"/>
          <p:cNvGraphicFramePr>
            <a:graphicFrameLocks noGrp="1"/>
          </p:cNvGraphicFramePr>
          <p:nvPr>
            <p:extLst>
              <p:ext uri="{D42A27DB-BD31-4B8C-83A1-F6EECF244321}">
                <p14:modId xmlns:p14="http://schemas.microsoft.com/office/powerpoint/2010/main" val="396487553"/>
              </p:ext>
            </p:extLst>
          </p:nvPr>
        </p:nvGraphicFramePr>
        <p:xfrm>
          <a:off x="200472" y="1610314"/>
          <a:ext cx="9206325" cy="4267200"/>
        </p:xfrm>
        <a:graphic>
          <a:graphicData uri="http://schemas.openxmlformats.org/drawingml/2006/table">
            <a:tbl>
              <a:tblPr rtl="1" firstRow="1" bandRow="1">
                <a:tableStyleId>{8799B23B-EC83-4686-B30A-512413B5E67A}</a:tableStyleId>
              </a:tblPr>
              <a:tblGrid>
                <a:gridCol w="4700128">
                  <a:extLst>
                    <a:ext uri="{9D8B030D-6E8A-4147-A177-3AD203B41FA5}">
                      <a16:colId xmlns:a16="http://schemas.microsoft.com/office/drawing/2014/main" val="20000"/>
                    </a:ext>
                  </a:extLst>
                </a:gridCol>
                <a:gridCol w="4506197">
                  <a:extLst>
                    <a:ext uri="{9D8B030D-6E8A-4147-A177-3AD203B41FA5}">
                      <a16:colId xmlns:a16="http://schemas.microsoft.com/office/drawing/2014/main" val="20001"/>
                    </a:ext>
                  </a:extLst>
                </a:gridCol>
              </a:tblGrid>
              <a:tr h="432048">
                <a:tc>
                  <a:txBody>
                    <a:bodyPr/>
                    <a:lstStyle/>
                    <a:p>
                      <a:pPr algn="ctr" rtl="1"/>
                      <a:r>
                        <a:rPr lang="ar-SA" sz="2800" dirty="0"/>
                        <a:t>المزايا </a:t>
                      </a:r>
                      <a:endParaRPr lang="ar-SA" sz="2800" dirty="0">
                        <a:solidFill>
                          <a:schemeClr val="tx1"/>
                        </a:solidFill>
                      </a:endParaRPr>
                    </a:p>
                  </a:txBody>
                  <a:tcPr/>
                </a:tc>
                <a:tc>
                  <a:txBody>
                    <a:bodyPr/>
                    <a:lstStyle/>
                    <a:p>
                      <a:pPr algn="ctr" rtl="1"/>
                      <a:r>
                        <a:rPr lang="ar-SA" sz="2800" dirty="0"/>
                        <a:t>العيوب </a:t>
                      </a:r>
                      <a:endParaRPr lang="ar-SA" sz="2800" dirty="0">
                        <a:solidFill>
                          <a:schemeClr val="tx1"/>
                        </a:solidFill>
                      </a:endParaRPr>
                    </a:p>
                  </a:txBody>
                  <a:tcPr/>
                </a:tc>
                <a:extLst>
                  <a:ext uri="{0D108BD9-81ED-4DB2-BD59-A6C34878D82A}">
                    <a16:rowId xmlns:a16="http://schemas.microsoft.com/office/drawing/2014/main" val="10000"/>
                  </a:ext>
                </a:extLst>
              </a:tr>
              <a:tr h="2196244">
                <a:tc>
                  <a:txBody>
                    <a:bodyPr/>
                    <a:lstStyle/>
                    <a:p>
                      <a:pPr marL="342900" indent="-342900" algn="r" defTabSz="914400" rtl="1" eaLnBrk="1" latinLnBrk="0" hangingPunct="1">
                        <a:buFont typeface="+mj-lt"/>
                        <a:buAutoNum type="arabicPeriod"/>
                      </a:pPr>
                      <a:r>
                        <a:rPr lang="ar-SA" sz="2400" b="1" kern="1200" dirty="0">
                          <a:solidFill>
                            <a:srgbClr val="0070C0"/>
                          </a:solidFill>
                          <a:latin typeface="+mn-lt"/>
                          <a:ea typeface="+mn-ea"/>
                          <a:cs typeface="+mn-cs"/>
                        </a:rPr>
                        <a:t>مستوى الدقة أعلى لأنها لا تتعرض لتحيز المستجيبين </a:t>
                      </a:r>
                    </a:p>
                    <a:p>
                      <a:pPr marL="342900" indent="-342900" algn="r" defTabSz="914400" rtl="1" eaLnBrk="1" latinLnBrk="0" hangingPunct="1">
                        <a:buFont typeface="+mj-lt"/>
                        <a:buAutoNum type="arabicPeriod"/>
                      </a:pPr>
                      <a:r>
                        <a:rPr lang="ar-SA" sz="2400" b="1" kern="1200" dirty="0">
                          <a:solidFill>
                            <a:srgbClr val="0070C0"/>
                          </a:solidFill>
                          <a:latin typeface="+mn-lt"/>
                          <a:ea typeface="+mn-ea"/>
                          <a:cs typeface="+mn-cs"/>
                        </a:rPr>
                        <a:t>من السهل التعرف على تأثير البيئة على بعض النتائج المحددة</a:t>
                      </a:r>
                    </a:p>
                    <a:p>
                      <a:pPr marL="342900" indent="-342900" algn="r" defTabSz="914400" rtl="1" eaLnBrk="1" latinLnBrk="0" hangingPunct="1">
                        <a:buFont typeface="+mj-lt"/>
                        <a:buAutoNum type="arabicPeriod"/>
                      </a:pPr>
                      <a:r>
                        <a:rPr lang="ar-SA" sz="2400" b="1" kern="1200" dirty="0">
                          <a:solidFill>
                            <a:srgbClr val="0070C0"/>
                          </a:solidFill>
                          <a:latin typeface="+mn-lt"/>
                          <a:ea typeface="+mn-ea"/>
                          <a:cs typeface="+mn-cs"/>
                        </a:rPr>
                        <a:t>سهلة التطبيق للحصول على معلومات مقارنة بطرق أخرى</a:t>
                      </a:r>
                    </a:p>
                  </a:txBody>
                  <a:tcPr/>
                </a:tc>
                <a:tc>
                  <a:txBody>
                    <a:bodyPr/>
                    <a:lstStyle/>
                    <a:p>
                      <a:pPr marL="342900" indent="-342900" rtl="1">
                        <a:buFont typeface="+mj-lt"/>
                        <a:buAutoNum type="arabicPeriod"/>
                      </a:pPr>
                      <a:r>
                        <a:rPr lang="ar-SA" sz="2400" b="1" dirty="0">
                          <a:solidFill>
                            <a:srgbClr val="C00000"/>
                          </a:solidFill>
                        </a:rPr>
                        <a:t>تتطلب فترات طويلة ما لم يستعان بالكاميرات مثلا</a:t>
                      </a:r>
                    </a:p>
                    <a:p>
                      <a:pPr marL="342900" indent="-342900" rtl="1">
                        <a:buFont typeface="+mj-lt"/>
                        <a:buAutoNum type="arabicPeriod"/>
                      </a:pPr>
                      <a:r>
                        <a:rPr lang="ar-SA" sz="2400" b="1" dirty="0">
                          <a:solidFill>
                            <a:srgbClr val="C00000"/>
                          </a:solidFill>
                        </a:rPr>
                        <a:t>تتميز بأنها بطيئة ومملة ومكلفة</a:t>
                      </a:r>
                    </a:p>
                    <a:p>
                      <a:pPr marL="342900" indent="-342900" rtl="1">
                        <a:buFont typeface="+mj-lt"/>
                        <a:buAutoNum type="arabicPeriod"/>
                      </a:pPr>
                      <a:r>
                        <a:rPr lang="ar-SA" sz="2400" b="1" dirty="0">
                          <a:solidFill>
                            <a:srgbClr val="C00000"/>
                          </a:solidFill>
                        </a:rPr>
                        <a:t>مدعاة للضجر و الملل اذا قام بها الأفراد وبالتالي قد يقود ذلك للتحيز في تسجيل الملاحظات</a:t>
                      </a:r>
                    </a:p>
                    <a:p>
                      <a:pPr marL="342900" indent="-342900" rtl="1">
                        <a:buFont typeface="+mj-lt"/>
                        <a:buAutoNum type="arabicPeriod"/>
                      </a:pPr>
                      <a:r>
                        <a:rPr lang="ar-SA" sz="2400" b="1" dirty="0">
                          <a:solidFill>
                            <a:srgbClr val="C00000"/>
                          </a:solidFill>
                        </a:rPr>
                        <a:t>قد تتأثر بالمزاج الشخصي للملاحظ وأفكاره وتوجهاته</a:t>
                      </a:r>
                    </a:p>
                    <a:p>
                      <a:pPr marL="342900" indent="-342900" rtl="1">
                        <a:buFont typeface="+mj-lt"/>
                        <a:buAutoNum type="arabicPeriod"/>
                      </a:pPr>
                      <a:r>
                        <a:rPr lang="ar-SA" sz="2400" b="1" dirty="0">
                          <a:solidFill>
                            <a:srgbClr val="C00000"/>
                          </a:solidFill>
                        </a:rPr>
                        <a:t>هناك مجالات كالتفكير والمعتقدات لا يمكن أن تتم عن طريق الملاحظة</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59378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3</a:t>
            </a:fld>
            <a:endParaRPr lang="en-US" altLang="en-US" sz="1108">
              <a:solidFill>
                <a:schemeClr val="bg1"/>
              </a:solidFill>
            </a:endParaRPr>
          </a:p>
        </p:txBody>
      </p:sp>
      <p:sp>
        <p:nvSpPr>
          <p:cNvPr id="18435" name="مربع نص 5"/>
          <p:cNvSpPr txBox="1">
            <a:spLocks noChangeArrowheads="1"/>
          </p:cNvSpPr>
          <p:nvPr/>
        </p:nvSpPr>
        <p:spPr bwMode="auto">
          <a:xfrm>
            <a:off x="272480" y="2170437"/>
            <a:ext cx="8695752" cy="46166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جمع البيانات والمعلومات يمثل مرحلة مهمة وشرط من شروط دقة مشروع البحث</a:t>
            </a:r>
            <a:endParaRPr lang="ar-SA" altLang="en-US" sz="2400" dirty="0">
              <a:solidFill>
                <a:srgbClr val="002060"/>
              </a:solidFill>
              <a:latin typeface="Arial" panose="020B0604020202020204" pitchFamily="34" charset="0"/>
              <a:cs typeface="Arabic Transparent" panose="020B0604020202020204" pitchFamily="34" charset="0"/>
            </a:endParaRPr>
          </a:p>
        </p:txBody>
      </p:sp>
      <p:sp>
        <p:nvSpPr>
          <p:cNvPr id="12" name="Title 1"/>
          <p:cNvSpPr>
            <a:spLocks noGrp="1"/>
          </p:cNvSpPr>
          <p:nvPr>
            <p:ph type="title"/>
          </p:nvPr>
        </p:nvSpPr>
        <p:spPr>
          <a:xfrm>
            <a:off x="509587" y="624622"/>
            <a:ext cx="8915400" cy="1143000"/>
          </a:xfrm>
        </p:spPr>
        <p:txBody>
          <a:bodyPr/>
          <a:lstStyle/>
          <a:p>
            <a:pPr marL="571500" indent="-571500">
              <a:buFont typeface="Arial" panose="020B0604020202020204" pitchFamily="34" charset="0"/>
              <a:buChar char="•"/>
            </a:pPr>
            <a:r>
              <a:rPr lang="ar-SA" sz="4000" b="1" dirty="0">
                <a:solidFill>
                  <a:srgbClr val="013E36"/>
                </a:solidFill>
              </a:rPr>
              <a:t>مقدمة :</a:t>
            </a:r>
            <a:br>
              <a:rPr lang="ar-SA" altLang="en-US" sz="4000" b="1" dirty="0">
                <a:ln w="0"/>
                <a:solidFill>
                  <a:srgbClr val="013E36"/>
                </a:solidFill>
                <a:effectLst>
                  <a:outerShdw blurRad="38100" dist="19050" dir="2700000" algn="tl" rotWithShape="0">
                    <a:schemeClr val="dk1">
                      <a:alpha val="40000"/>
                    </a:schemeClr>
                  </a:outerShdw>
                </a:effectLst>
                <a:latin typeface="Arial" panose="020B0604020202020204" pitchFamily="34" charset="0"/>
                <a:cs typeface="Arabic Transparent" panose="020B0604020202020204" pitchFamily="34" charset="0"/>
              </a:rPr>
            </a:br>
            <a:r>
              <a:rPr lang="ar-SA" sz="4000" b="1" dirty="0">
                <a:solidFill>
                  <a:srgbClr val="013E36"/>
                </a:solidFill>
              </a:rPr>
              <a:t> </a:t>
            </a:r>
            <a:endParaRPr lang="en-US" sz="4000" b="1" dirty="0">
              <a:solidFill>
                <a:srgbClr val="013E36"/>
              </a:solidFill>
            </a:endParaRPr>
          </a:p>
        </p:txBody>
      </p:sp>
      <p:sp>
        <p:nvSpPr>
          <p:cNvPr id="20" name="Right Arrow 19"/>
          <p:cNvSpPr/>
          <p:nvPr/>
        </p:nvSpPr>
        <p:spPr>
          <a:xfrm rot="5400000">
            <a:off x="8767762" y="1678745"/>
            <a:ext cx="777875" cy="536575"/>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
        <p:nvSpPr>
          <p:cNvPr id="22" name="مربع نص 5"/>
          <p:cNvSpPr txBox="1">
            <a:spLocks noChangeArrowheads="1"/>
          </p:cNvSpPr>
          <p:nvPr/>
        </p:nvSpPr>
        <p:spPr bwMode="auto">
          <a:xfrm>
            <a:off x="5169024" y="3029226"/>
            <a:ext cx="3894111" cy="523220"/>
          </a:xfrm>
          <a:prstGeom prst="rect">
            <a:avLst/>
          </a:prstGeom>
          <a:solidFill>
            <a:schemeClr val="bg1"/>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q"/>
              <a:defRPr/>
            </a:pPr>
            <a:r>
              <a:rPr lang="ar-SA" altLang="en-US" sz="2800" b="1" dirty="0">
                <a:solidFill>
                  <a:srgbClr val="FF3300"/>
                </a:solidFill>
                <a:latin typeface="Arial" panose="020B0604020202020204" pitchFamily="34" charset="0"/>
                <a:cs typeface="Arabic Transparent" panose="020B0604020202020204" pitchFamily="34" charset="0"/>
              </a:rPr>
              <a:t>يجب أن نميز أولا بين :</a:t>
            </a:r>
          </a:p>
        </p:txBody>
      </p:sp>
      <p:sp>
        <p:nvSpPr>
          <p:cNvPr id="2" name="Rectangle 1"/>
          <p:cNvSpPr/>
          <p:nvPr/>
        </p:nvSpPr>
        <p:spPr>
          <a:xfrm>
            <a:off x="2851149" y="4355371"/>
            <a:ext cx="3097324" cy="461665"/>
          </a:xfrm>
          <a:prstGeom prst="rect">
            <a:avLst/>
          </a:prstGeom>
          <a:solidFill>
            <a:schemeClr val="accent3">
              <a:lumMod val="75000"/>
            </a:schemeClr>
          </a:solidFill>
        </p:spPr>
        <p:txBody>
          <a:bodyPr wrap="square">
            <a:spAutoFit/>
          </a:bodyPr>
          <a:lstStyle/>
          <a:p>
            <a:pPr marL="342900" indent="-342900">
              <a:buFont typeface="+mj-lt"/>
              <a:buAutoNum type="arabicPeriod"/>
            </a:pPr>
            <a:r>
              <a:rPr lang="ar-SA" altLang="en-US" sz="2400" b="1" dirty="0">
                <a:cs typeface="Arabic Transparent" panose="020B0604020202020204" pitchFamily="34" charset="0"/>
              </a:rPr>
              <a:t>المصادر الأولية للبيانات</a:t>
            </a:r>
            <a:endParaRPr lang="ar-SA" sz="2400" dirty="0"/>
          </a:p>
        </p:txBody>
      </p:sp>
      <p:sp>
        <p:nvSpPr>
          <p:cNvPr id="9" name="Rectangle 8"/>
          <p:cNvSpPr/>
          <p:nvPr/>
        </p:nvSpPr>
        <p:spPr>
          <a:xfrm>
            <a:off x="2851149" y="5002826"/>
            <a:ext cx="3097323" cy="461665"/>
          </a:xfrm>
          <a:prstGeom prst="rect">
            <a:avLst/>
          </a:prstGeom>
          <a:solidFill>
            <a:schemeClr val="bg2">
              <a:lumMod val="50000"/>
            </a:schemeClr>
          </a:solidFill>
        </p:spPr>
        <p:txBody>
          <a:bodyPr wrap="square">
            <a:spAutoFit/>
          </a:bodyPr>
          <a:lstStyle/>
          <a:p>
            <a:r>
              <a:rPr lang="ar-SA" altLang="en-US" sz="2400" b="1" dirty="0">
                <a:cs typeface="Arabic Transparent" panose="020B0604020202020204" pitchFamily="34" charset="0"/>
              </a:rPr>
              <a:t>2. المصادر الثانوية للبيانات</a:t>
            </a:r>
            <a:endParaRPr lang="ar-SA" sz="2400" dirty="0"/>
          </a:p>
        </p:txBody>
      </p:sp>
      <p:sp>
        <p:nvSpPr>
          <p:cNvPr id="3" name="Bent Arrow 2"/>
          <p:cNvSpPr/>
          <p:nvPr/>
        </p:nvSpPr>
        <p:spPr>
          <a:xfrm rot="10800000">
            <a:off x="6321152" y="3635291"/>
            <a:ext cx="1224136" cy="1440160"/>
          </a:xfrm>
          <a:prstGeom prst="bentArrow">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 calcmode="lin" valueType="num">
                                      <p:cBhvr>
                                        <p:cTn id="9" dur="1000" fill="hold"/>
                                        <p:tgtEl>
                                          <p:spTgt spid="12"/>
                                        </p:tgtEl>
                                        <p:attrNameLst>
                                          <p:attrName>style.rotation</p:attrName>
                                        </p:attrNameLst>
                                      </p:cBhvr>
                                      <p:tavLst>
                                        <p:tav tm="0">
                                          <p:val>
                                            <p:fltVal val="90"/>
                                          </p:val>
                                        </p:tav>
                                        <p:tav tm="100000">
                                          <p:val>
                                            <p:fltVal val="0"/>
                                          </p:val>
                                        </p:tav>
                                      </p:tavLst>
                                    </p:anim>
                                    <p:animEffect transition="in" filter="fade">
                                      <p:cBhvr>
                                        <p:cTn id="10" dur="1000"/>
                                        <p:tgtEl>
                                          <p:spTgt spid="12"/>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1000" fill="hold"/>
                                        <p:tgtEl>
                                          <p:spTgt spid="20"/>
                                        </p:tgtEl>
                                        <p:attrNameLst>
                                          <p:attrName>ppt_w</p:attrName>
                                        </p:attrNameLst>
                                      </p:cBhvr>
                                      <p:tavLst>
                                        <p:tav tm="0">
                                          <p:val>
                                            <p:fltVal val="0"/>
                                          </p:val>
                                        </p:tav>
                                        <p:tav tm="100000">
                                          <p:val>
                                            <p:strVal val="#ppt_w"/>
                                          </p:val>
                                        </p:tav>
                                      </p:tavLst>
                                    </p:anim>
                                    <p:anim calcmode="lin" valueType="num">
                                      <p:cBhvr>
                                        <p:cTn id="14" dur="1000" fill="hold"/>
                                        <p:tgtEl>
                                          <p:spTgt spid="20"/>
                                        </p:tgtEl>
                                        <p:attrNameLst>
                                          <p:attrName>ppt_h</p:attrName>
                                        </p:attrNameLst>
                                      </p:cBhvr>
                                      <p:tavLst>
                                        <p:tav tm="0">
                                          <p:val>
                                            <p:fltVal val="0"/>
                                          </p:val>
                                        </p:tav>
                                        <p:tav tm="100000">
                                          <p:val>
                                            <p:strVal val="#ppt_h"/>
                                          </p:val>
                                        </p:tav>
                                      </p:tavLst>
                                    </p:anim>
                                    <p:anim calcmode="lin" valueType="num">
                                      <p:cBhvr>
                                        <p:cTn id="15" dur="1000" fill="hold"/>
                                        <p:tgtEl>
                                          <p:spTgt spid="20"/>
                                        </p:tgtEl>
                                        <p:attrNameLst>
                                          <p:attrName>style.rotation</p:attrName>
                                        </p:attrNameLst>
                                      </p:cBhvr>
                                      <p:tavLst>
                                        <p:tav tm="0">
                                          <p:val>
                                            <p:fltVal val="90"/>
                                          </p:val>
                                        </p:tav>
                                        <p:tav tm="100000">
                                          <p:val>
                                            <p:fltVal val="0"/>
                                          </p:val>
                                        </p:tav>
                                      </p:tavLst>
                                    </p:anim>
                                    <p:animEffect transition="in" filter="fade">
                                      <p:cBhvr>
                                        <p:cTn id="16" dur="10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18435"/>
                                        </p:tgtEl>
                                        <p:attrNameLst>
                                          <p:attrName>style.visibility</p:attrName>
                                        </p:attrNameLst>
                                      </p:cBhvr>
                                      <p:to>
                                        <p:strVal val="visible"/>
                                      </p:to>
                                    </p:set>
                                    <p:animEffect transition="in" filter="wipe(down)">
                                      <p:cBhvr>
                                        <p:cTn id="21" dur="580">
                                          <p:stCondLst>
                                            <p:cond delay="0"/>
                                          </p:stCondLst>
                                        </p:cTn>
                                        <p:tgtEl>
                                          <p:spTgt spid="18435"/>
                                        </p:tgtEl>
                                      </p:cBhvr>
                                    </p:animEffect>
                                    <p:anim calcmode="lin" valueType="num">
                                      <p:cBhvr>
                                        <p:cTn id="22" dur="1822" tmFilter="0,0; 0.14,0.36; 0.43,0.73; 0.71,0.91; 1.0,1.0">
                                          <p:stCondLst>
                                            <p:cond delay="0"/>
                                          </p:stCondLst>
                                        </p:cTn>
                                        <p:tgtEl>
                                          <p:spTgt spid="18435"/>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8435"/>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8435"/>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8435"/>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8435"/>
                                        </p:tgtEl>
                                        <p:attrNameLst>
                                          <p:attrName>ppt_y</p:attrName>
                                        </p:attrNameLst>
                                      </p:cBhvr>
                                      <p:tavLst>
                                        <p:tav tm="0" fmla="#ppt_y-sin(pi*$)/81">
                                          <p:val>
                                            <p:fltVal val="0"/>
                                          </p:val>
                                        </p:tav>
                                        <p:tav tm="100000">
                                          <p:val>
                                            <p:fltVal val="1"/>
                                          </p:val>
                                        </p:tav>
                                      </p:tavLst>
                                    </p:anim>
                                    <p:animScale>
                                      <p:cBhvr>
                                        <p:cTn id="27" dur="26">
                                          <p:stCondLst>
                                            <p:cond delay="650"/>
                                          </p:stCondLst>
                                        </p:cTn>
                                        <p:tgtEl>
                                          <p:spTgt spid="18435"/>
                                        </p:tgtEl>
                                      </p:cBhvr>
                                      <p:to x="100000" y="60000"/>
                                    </p:animScale>
                                    <p:animScale>
                                      <p:cBhvr>
                                        <p:cTn id="28" dur="166" decel="50000">
                                          <p:stCondLst>
                                            <p:cond delay="676"/>
                                          </p:stCondLst>
                                        </p:cTn>
                                        <p:tgtEl>
                                          <p:spTgt spid="18435"/>
                                        </p:tgtEl>
                                      </p:cBhvr>
                                      <p:to x="100000" y="100000"/>
                                    </p:animScale>
                                    <p:animScale>
                                      <p:cBhvr>
                                        <p:cTn id="29" dur="26">
                                          <p:stCondLst>
                                            <p:cond delay="1312"/>
                                          </p:stCondLst>
                                        </p:cTn>
                                        <p:tgtEl>
                                          <p:spTgt spid="18435"/>
                                        </p:tgtEl>
                                      </p:cBhvr>
                                      <p:to x="100000" y="80000"/>
                                    </p:animScale>
                                    <p:animScale>
                                      <p:cBhvr>
                                        <p:cTn id="30" dur="166" decel="50000">
                                          <p:stCondLst>
                                            <p:cond delay="1338"/>
                                          </p:stCondLst>
                                        </p:cTn>
                                        <p:tgtEl>
                                          <p:spTgt spid="18435"/>
                                        </p:tgtEl>
                                      </p:cBhvr>
                                      <p:to x="100000" y="100000"/>
                                    </p:animScale>
                                    <p:animScale>
                                      <p:cBhvr>
                                        <p:cTn id="31" dur="26">
                                          <p:stCondLst>
                                            <p:cond delay="1642"/>
                                          </p:stCondLst>
                                        </p:cTn>
                                        <p:tgtEl>
                                          <p:spTgt spid="18435"/>
                                        </p:tgtEl>
                                      </p:cBhvr>
                                      <p:to x="100000" y="90000"/>
                                    </p:animScale>
                                    <p:animScale>
                                      <p:cBhvr>
                                        <p:cTn id="32" dur="166" decel="50000">
                                          <p:stCondLst>
                                            <p:cond delay="1668"/>
                                          </p:stCondLst>
                                        </p:cTn>
                                        <p:tgtEl>
                                          <p:spTgt spid="18435"/>
                                        </p:tgtEl>
                                      </p:cBhvr>
                                      <p:to x="100000" y="100000"/>
                                    </p:animScale>
                                    <p:animScale>
                                      <p:cBhvr>
                                        <p:cTn id="33" dur="26">
                                          <p:stCondLst>
                                            <p:cond delay="1808"/>
                                          </p:stCondLst>
                                        </p:cTn>
                                        <p:tgtEl>
                                          <p:spTgt spid="18435"/>
                                        </p:tgtEl>
                                      </p:cBhvr>
                                      <p:to x="100000" y="95000"/>
                                    </p:animScale>
                                    <p:animScale>
                                      <p:cBhvr>
                                        <p:cTn id="34" dur="166" decel="50000">
                                          <p:stCondLst>
                                            <p:cond delay="1834"/>
                                          </p:stCondLst>
                                        </p:cTn>
                                        <p:tgtEl>
                                          <p:spTgt spid="18435"/>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 calcmode="lin" valueType="num">
                                      <p:cBhvr>
                                        <p:cTn id="39" dur="1000" fill="hold"/>
                                        <p:tgtEl>
                                          <p:spTgt spid="22"/>
                                        </p:tgtEl>
                                        <p:attrNameLst>
                                          <p:attrName>ppt_w</p:attrName>
                                        </p:attrNameLst>
                                      </p:cBhvr>
                                      <p:tavLst>
                                        <p:tav tm="0">
                                          <p:val>
                                            <p:fltVal val="0"/>
                                          </p:val>
                                        </p:tav>
                                        <p:tav tm="100000">
                                          <p:val>
                                            <p:strVal val="#ppt_w"/>
                                          </p:val>
                                        </p:tav>
                                      </p:tavLst>
                                    </p:anim>
                                    <p:anim calcmode="lin" valueType="num">
                                      <p:cBhvr>
                                        <p:cTn id="40" dur="1000" fill="hold"/>
                                        <p:tgtEl>
                                          <p:spTgt spid="22"/>
                                        </p:tgtEl>
                                        <p:attrNameLst>
                                          <p:attrName>ppt_h</p:attrName>
                                        </p:attrNameLst>
                                      </p:cBhvr>
                                      <p:tavLst>
                                        <p:tav tm="0">
                                          <p:val>
                                            <p:fltVal val="0"/>
                                          </p:val>
                                        </p:tav>
                                        <p:tav tm="100000">
                                          <p:val>
                                            <p:strVal val="#ppt_h"/>
                                          </p:val>
                                        </p:tav>
                                      </p:tavLst>
                                    </p:anim>
                                    <p:anim calcmode="lin" valueType="num">
                                      <p:cBhvr>
                                        <p:cTn id="41" dur="1000" fill="hold"/>
                                        <p:tgtEl>
                                          <p:spTgt spid="22"/>
                                        </p:tgtEl>
                                        <p:attrNameLst>
                                          <p:attrName>style.rotation</p:attrName>
                                        </p:attrNameLst>
                                      </p:cBhvr>
                                      <p:tavLst>
                                        <p:tav tm="0">
                                          <p:val>
                                            <p:fltVal val="90"/>
                                          </p:val>
                                        </p:tav>
                                        <p:tav tm="100000">
                                          <p:val>
                                            <p:fltVal val="0"/>
                                          </p:val>
                                        </p:tav>
                                      </p:tavLst>
                                    </p:anim>
                                    <p:animEffect transition="in" filter="fade">
                                      <p:cBhvr>
                                        <p:cTn id="42" dur="1000"/>
                                        <p:tgtEl>
                                          <p:spTgt spid="22"/>
                                        </p:tgtEl>
                                      </p:cBhvr>
                                    </p:animEffect>
                                  </p:childTnLst>
                                </p:cTn>
                              </p:par>
                              <p:par>
                                <p:cTn id="43" presetID="31" presetClass="entr" presetSubtype="0" fill="hold" grpId="0" nodeType="withEffect">
                                  <p:stCondLst>
                                    <p:cond delay="0"/>
                                  </p:stCondLst>
                                  <p:childTnLst>
                                    <p:set>
                                      <p:cBhvr>
                                        <p:cTn id="44" dur="1" fill="hold">
                                          <p:stCondLst>
                                            <p:cond delay="0"/>
                                          </p:stCondLst>
                                        </p:cTn>
                                        <p:tgtEl>
                                          <p:spTgt spid="3"/>
                                        </p:tgtEl>
                                        <p:attrNameLst>
                                          <p:attrName>style.visibility</p:attrName>
                                        </p:attrNameLst>
                                      </p:cBhvr>
                                      <p:to>
                                        <p:strVal val="visible"/>
                                      </p:to>
                                    </p:set>
                                    <p:anim calcmode="lin" valueType="num">
                                      <p:cBhvr>
                                        <p:cTn id="45" dur="1000" fill="hold"/>
                                        <p:tgtEl>
                                          <p:spTgt spid="3"/>
                                        </p:tgtEl>
                                        <p:attrNameLst>
                                          <p:attrName>ppt_w</p:attrName>
                                        </p:attrNameLst>
                                      </p:cBhvr>
                                      <p:tavLst>
                                        <p:tav tm="0">
                                          <p:val>
                                            <p:fltVal val="0"/>
                                          </p:val>
                                        </p:tav>
                                        <p:tav tm="100000">
                                          <p:val>
                                            <p:strVal val="#ppt_w"/>
                                          </p:val>
                                        </p:tav>
                                      </p:tavLst>
                                    </p:anim>
                                    <p:anim calcmode="lin" valueType="num">
                                      <p:cBhvr>
                                        <p:cTn id="46" dur="1000" fill="hold"/>
                                        <p:tgtEl>
                                          <p:spTgt spid="3"/>
                                        </p:tgtEl>
                                        <p:attrNameLst>
                                          <p:attrName>ppt_h</p:attrName>
                                        </p:attrNameLst>
                                      </p:cBhvr>
                                      <p:tavLst>
                                        <p:tav tm="0">
                                          <p:val>
                                            <p:fltVal val="0"/>
                                          </p:val>
                                        </p:tav>
                                        <p:tav tm="100000">
                                          <p:val>
                                            <p:strVal val="#ppt_h"/>
                                          </p:val>
                                        </p:tav>
                                      </p:tavLst>
                                    </p:anim>
                                    <p:anim calcmode="lin" valueType="num">
                                      <p:cBhvr>
                                        <p:cTn id="47" dur="1000" fill="hold"/>
                                        <p:tgtEl>
                                          <p:spTgt spid="3"/>
                                        </p:tgtEl>
                                        <p:attrNameLst>
                                          <p:attrName>style.rotation</p:attrName>
                                        </p:attrNameLst>
                                      </p:cBhvr>
                                      <p:tavLst>
                                        <p:tav tm="0">
                                          <p:val>
                                            <p:fltVal val="90"/>
                                          </p:val>
                                        </p:tav>
                                        <p:tav tm="100000">
                                          <p:val>
                                            <p:fltVal val="0"/>
                                          </p:val>
                                        </p:tav>
                                      </p:tavLst>
                                    </p:anim>
                                    <p:animEffect transition="in" filter="fade">
                                      <p:cBhvr>
                                        <p:cTn id="48" dur="1000"/>
                                        <p:tgtEl>
                                          <p:spTgt spid="3"/>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wipe(down)">
                                      <p:cBhvr>
                                        <p:cTn id="53" dur="580">
                                          <p:stCondLst>
                                            <p:cond delay="0"/>
                                          </p:stCondLst>
                                        </p:cTn>
                                        <p:tgtEl>
                                          <p:spTgt spid="2"/>
                                        </p:tgtEl>
                                      </p:cBhvr>
                                    </p:animEffect>
                                    <p:anim calcmode="lin" valueType="num">
                                      <p:cBhvr>
                                        <p:cTn id="5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59" dur="26">
                                          <p:stCondLst>
                                            <p:cond delay="650"/>
                                          </p:stCondLst>
                                        </p:cTn>
                                        <p:tgtEl>
                                          <p:spTgt spid="2"/>
                                        </p:tgtEl>
                                      </p:cBhvr>
                                      <p:to x="100000" y="60000"/>
                                    </p:animScale>
                                    <p:animScale>
                                      <p:cBhvr>
                                        <p:cTn id="60" dur="166" decel="50000">
                                          <p:stCondLst>
                                            <p:cond delay="676"/>
                                          </p:stCondLst>
                                        </p:cTn>
                                        <p:tgtEl>
                                          <p:spTgt spid="2"/>
                                        </p:tgtEl>
                                      </p:cBhvr>
                                      <p:to x="100000" y="100000"/>
                                    </p:animScale>
                                    <p:animScale>
                                      <p:cBhvr>
                                        <p:cTn id="61" dur="26">
                                          <p:stCondLst>
                                            <p:cond delay="1312"/>
                                          </p:stCondLst>
                                        </p:cTn>
                                        <p:tgtEl>
                                          <p:spTgt spid="2"/>
                                        </p:tgtEl>
                                      </p:cBhvr>
                                      <p:to x="100000" y="80000"/>
                                    </p:animScale>
                                    <p:animScale>
                                      <p:cBhvr>
                                        <p:cTn id="62" dur="166" decel="50000">
                                          <p:stCondLst>
                                            <p:cond delay="1338"/>
                                          </p:stCondLst>
                                        </p:cTn>
                                        <p:tgtEl>
                                          <p:spTgt spid="2"/>
                                        </p:tgtEl>
                                      </p:cBhvr>
                                      <p:to x="100000" y="100000"/>
                                    </p:animScale>
                                    <p:animScale>
                                      <p:cBhvr>
                                        <p:cTn id="63" dur="26">
                                          <p:stCondLst>
                                            <p:cond delay="1642"/>
                                          </p:stCondLst>
                                        </p:cTn>
                                        <p:tgtEl>
                                          <p:spTgt spid="2"/>
                                        </p:tgtEl>
                                      </p:cBhvr>
                                      <p:to x="100000" y="90000"/>
                                    </p:animScale>
                                    <p:animScale>
                                      <p:cBhvr>
                                        <p:cTn id="64" dur="166" decel="50000">
                                          <p:stCondLst>
                                            <p:cond delay="1668"/>
                                          </p:stCondLst>
                                        </p:cTn>
                                        <p:tgtEl>
                                          <p:spTgt spid="2"/>
                                        </p:tgtEl>
                                      </p:cBhvr>
                                      <p:to x="100000" y="100000"/>
                                    </p:animScale>
                                    <p:animScale>
                                      <p:cBhvr>
                                        <p:cTn id="65" dur="26">
                                          <p:stCondLst>
                                            <p:cond delay="1808"/>
                                          </p:stCondLst>
                                        </p:cTn>
                                        <p:tgtEl>
                                          <p:spTgt spid="2"/>
                                        </p:tgtEl>
                                      </p:cBhvr>
                                      <p:to x="100000" y="95000"/>
                                    </p:animScale>
                                    <p:animScale>
                                      <p:cBhvr>
                                        <p:cTn id="66" dur="166" decel="50000">
                                          <p:stCondLst>
                                            <p:cond delay="1834"/>
                                          </p:stCondLst>
                                        </p:cTn>
                                        <p:tgtEl>
                                          <p:spTgt spid="2"/>
                                        </p:tgtEl>
                                      </p:cBhvr>
                                      <p:to x="100000" y="100000"/>
                                    </p:animScale>
                                  </p:childTnLst>
                                </p:cTn>
                              </p:par>
                              <p:par>
                                <p:cTn id="67" presetID="26" presetClass="entr" presetSubtype="0" fill="hold" grpId="0" nodeType="with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wipe(down)">
                                      <p:cBhvr>
                                        <p:cTn id="69" dur="580">
                                          <p:stCondLst>
                                            <p:cond delay="0"/>
                                          </p:stCondLst>
                                        </p:cTn>
                                        <p:tgtEl>
                                          <p:spTgt spid="9"/>
                                        </p:tgtEl>
                                      </p:cBhvr>
                                    </p:animEffect>
                                    <p:anim calcmode="lin" valueType="num">
                                      <p:cBhvr>
                                        <p:cTn id="7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5" dur="26">
                                          <p:stCondLst>
                                            <p:cond delay="650"/>
                                          </p:stCondLst>
                                        </p:cTn>
                                        <p:tgtEl>
                                          <p:spTgt spid="9"/>
                                        </p:tgtEl>
                                      </p:cBhvr>
                                      <p:to x="100000" y="60000"/>
                                    </p:animScale>
                                    <p:animScale>
                                      <p:cBhvr>
                                        <p:cTn id="76" dur="166" decel="50000">
                                          <p:stCondLst>
                                            <p:cond delay="676"/>
                                          </p:stCondLst>
                                        </p:cTn>
                                        <p:tgtEl>
                                          <p:spTgt spid="9"/>
                                        </p:tgtEl>
                                      </p:cBhvr>
                                      <p:to x="100000" y="100000"/>
                                    </p:animScale>
                                    <p:animScale>
                                      <p:cBhvr>
                                        <p:cTn id="77" dur="26">
                                          <p:stCondLst>
                                            <p:cond delay="1312"/>
                                          </p:stCondLst>
                                        </p:cTn>
                                        <p:tgtEl>
                                          <p:spTgt spid="9"/>
                                        </p:tgtEl>
                                      </p:cBhvr>
                                      <p:to x="100000" y="80000"/>
                                    </p:animScale>
                                    <p:animScale>
                                      <p:cBhvr>
                                        <p:cTn id="78" dur="166" decel="50000">
                                          <p:stCondLst>
                                            <p:cond delay="1338"/>
                                          </p:stCondLst>
                                        </p:cTn>
                                        <p:tgtEl>
                                          <p:spTgt spid="9"/>
                                        </p:tgtEl>
                                      </p:cBhvr>
                                      <p:to x="100000" y="100000"/>
                                    </p:animScale>
                                    <p:animScale>
                                      <p:cBhvr>
                                        <p:cTn id="79" dur="26">
                                          <p:stCondLst>
                                            <p:cond delay="1642"/>
                                          </p:stCondLst>
                                        </p:cTn>
                                        <p:tgtEl>
                                          <p:spTgt spid="9"/>
                                        </p:tgtEl>
                                      </p:cBhvr>
                                      <p:to x="100000" y="90000"/>
                                    </p:animScale>
                                    <p:animScale>
                                      <p:cBhvr>
                                        <p:cTn id="80" dur="166" decel="50000">
                                          <p:stCondLst>
                                            <p:cond delay="1668"/>
                                          </p:stCondLst>
                                        </p:cTn>
                                        <p:tgtEl>
                                          <p:spTgt spid="9"/>
                                        </p:tgtEl>
                                      </p:cBhvr>
                                      <p:to x="100000" y="100000"/>
                                    </p:animScale>
                                    <p:animScale>
                                      <p:cBhvr>
                                        <p:cTn id="81" dur="26">
                                          <p:stCondLst>
                                            <p:cond delay="1808"/>
                                          </p:stCondLst>
                                        </p:cTn>
                                        <p:tgtEl>
                                          <p:spTgt spid="9"/>
                                        </p:tgtEl>
                                      </p:cBhvr>
                                      <p:to x="100000" y="95000"/>
                                    </p:animScale>
                                    <p:animScale>
                                      <p:cBhvr>
                                        <p:cTn id="82"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2" grpId="0"/>
      <p:bldP spid="20" grpId="0" animBg="1"/>
      <p:bldP spid="22" grpId="0" animBg="1"/>
      <p:bldP spid="2" grpId="0" animBg="1"/>
      <p:bldP spid="9"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4</a:t>
            </a:fld>
            <a:endParaRPr lang="en-US" sz="1200" dirty="0">
              <a:solidFill>
                <a:schemeClr val="bg1"/>
              </a:solidFill>
            </a:endParaRPr>
          </a:p>
        </p:txBody>
      </p:sp>
      <p:sp>
        <p:nvSpPr>
          <p:cNvPr id="12" name="Rounded Rectangle 11"/>
          <p:cNvSpPr/>
          <p:nvPr/>
        </p:nvSpPr>
        <p:spPr>
          <a:xfrm>
            <a:off x="4148253" y="1561953"/>
            <a:ext cx="5371504" cy="664169"/>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 typeface="+mj-lt"/>
              <a:buAutoNum type="arabicPeriod"/>
            </a:pPr>
            <a:r>
              <a:rPr lang="ar-SA" altLang="en-US" sz="3200" b="1" dirty="0">
                <a:solidFill>
                  <a:schemeClr val="tx1"/>
                </a:solidFill>
                <a:cs typeface="Arabic Transparent" panose="020B0604020202020204" pitchFamily="34" charset="0"/>
              </a:rPr>
              <a:t>المصادر </a:t>
            </a:r>
            <a:r>
              <a:rPr lang="ar-SA" altLang="en-US" sz="3200" b="1" dirty="0">
                <a:solidFill>
                  <a:schemeClr val="tx1"/>
                </a:solidFill>
              </a:rPr>
              <a:t>الأولية</a:t>
            </a:r>
            <a:r>
              <a:rPr lang="ar-SA" altLang="en-US" sz="3200" b="1" dirty="0">
                <a:solidFill>
                  <a:schemeClr val="tx1"/>
                </a:solidFill>
                <a:cs typeface="Arabic Transparent" panose="020B0604020202020204" pitchFamily="34" charset="0"/>
              </a:rPr>
              <a:t> للبيانات</a:t>
            </a:r>
            <a:endParaRPr lang="ar-SA" sz="3200" dirty="0">
              <a:solidFill>
                <a:schemeClr val="tx1"/>
              </a:solidFill>
            </a:endParaRPr>
          </a:p>
        </p:txBody>
      </p:sp>
      <p:sp>
        <p:nvSpPr>
          <p:cNvPr id="14" name="Rounded Rectangle 13"/>
          <p:cNvSpPr/>
          <p:nvPr/>
        </p:nvSpPr>
        <p:spPr>
          <a:xfrm>
            <a:off x="560512" y="2449396"/>
            <a:ext cx="8959245" cy="115212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400" b="1" dirty="0">
                <a:solidFill>
                  <a:schemeClr val="tx1"/>
                </a:solidFill>
              </a:rPr>
              <a:t>المصادر الأولية هي تلك التي يجمعها الباحث بنفسه لأول مرة عن الدراسة وقد تكون من  الأفراد أو من مجموعات التركيز أو العينات الدائمة أو من  الملاحظة الدائمة لظاهرة ما.... </a:t>
            </a:r>
          </a:p>
        </p:txBody>
      </p:sp>
      <p:sp>
        <p:nvSpPr>
          <p:cNvPr id="2" name="Down Arrow 1"/>
          <p:cNvSpPr/>
          <p:nvPr/>
        </p:nvSpPr>
        <p:spPr>
          <a:xfrm>
            <a:off x="2757245" y="1460526"/>
            <a:ext cx="936103" cy="923641"/>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0" name="مربع نص 5"/>
          <p:cNvSpPr txBox="1">
            <a:spLocks noChangeArrowheads="1"/>
          </p:cNvSpPr>
          <p:nvPr/>
        </p:nvSpPr>
        <p:spPr bwMode="auto">
          <a:xfrm>
            <a:off x="5745088" y="3810403"/>
            <a:ext cx="3967101" cy="954107"/>
          </a:xfrm>
          <a:prstGeom prst="rect">
            <a:avLst/>
          </a:prstGeom>
          <a:solidFill>
            <a:schemeClr val="bg1"/>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q"/>
              <a:defRPr/>
            </a:pPr>
            <a:r>
              <a:rPr lang="ar-SA" altLang="en-US" sz="2800" b="1" dirty="0">
                <a:solidFill>
                  <a:srgbClr val="FF3300"/>
                </a:solidFill>
                <a:latin typeface="Arial" panose="020B0604020202020204" pitchFamily="34" charset="0"/>
                <a:cs typeface="Arabic Transparent" panose="020B0604020202020204" pitchFamily="34" charset="0"/>
              </a:rPr>
              <a:t>هناك اذا أربعة أنواع رئيسية</a:t>
            </a:r>
          </a:p>
          <a:p>
            <a:pPr algn="just">
              <a:spcBef>
                <a:spcPct val="0"/>
              </a:spcBef>
              <a:buNone/>
              <a:defRPr/>
            </a:pPr>
            <a:r>
              <a:rPr lang="ar-SA" altLang="en-US" sz="2800" b="1" dirty="0">
                <a:solidFill>
                  <a:srgbClr val="FF3300"/>
                </a:solidFill>
                <a:latin typeface="Arial" panose="020B0604020202020204" pitchFamily="34" charset="0"/>
                <a:cs typeface="Arabic Transparent" panose="020B0604020202020204" pitchFamily="34" charset="0"/>
              </a:rPr>
              <a:t> من مصادر البيانات الأولية</a:t>
            </a:r>
          </a:p>
        </p:txBody>
      </p:sp>
      <p:sp>
        <p:nvSpPr>
          <p:cNvPr id="13" name="Rectangle 12"/>
          <p:cNvSpPr/>
          <p:nvPr/>
        </p:nvSpPr>
        <p:spPr>
          <a:xfrm>
            <a:off x="2072679" y="4121878"/>
            <a:ext cx="2017204" cy="461665"/>
          </a:xfrm>
          <a:prstGeom prst="rect">
            <a:avLst/>
          </a:prstGeom>
          <a:solidFill>
            <a:schemeClr val="accent5">
              <a:lumMod val="60000"/>
              <a:lumOff val="40000"/>
            </a:schemeClr>
          </a:solidFill>
        </p:spPr>
        <p:txBody>
          <a:bodyPr wrap="square">
            <a:spAutoFit/>
          </a:bodyPr>
          <a:lstStyle/>
          <a:p>
            <a:r>
              <a:rPr lang="ar-SA" altLang="en-US" sz="2400" b="1" dirty="0">
                <a:cs typeface="Arabic Transparent" panose="020B0604020202020204" pitchFamily="34" charset="0"/>
              </a:rPr>
              <a:t>أ.  الأفراد</a:t>
            </a:r>
            <a:endParaRPr lang="ar-SA" sz="2400" dirty="0"/>
          </a:p>
        </p:txBody>
      </p:sp>
      <p:sp>
        <p:nvSpPr>
          <p:cNvPr id="15" name="Rectangle 14"/>
          <p:cNvSpPr/>
          <p:nvPr/>
        </p:nvSpPr>
        <p:spPr>
          <a:xfrm>
            <a:off x="1424607" y="4693112"/>
            <a:ext cx="2665276" cy="461665"/>
          </a:xfrm>
          <a:prstGeom prst="rect">
            <a:avLst/>
          </a:prstGeom>
          <a:solidFill>
            <a:srgbClr val="FFFF00"/>
          </a:solidFill>
        </p:spPr>
        <p:txBody>
          <a:bodyPr wrap="square">
            <a:spAutoFit/>
          </a:bodyPr>
          <a:lstStyle/>
          <a:p>
            <a:r>
              <a:rPr lang="ar-SA" altLang="en-US" sz="2400" b="1" dirty="0">
                <a:cs typeface="Arabic Transparent" panose="020B0604020202020204" pitchFamily="34" charset="0"/>
              </a:rPr>
              <a:t>ب. مجموعات التركيز</a:t>
            </a:r>
            <a:endParaRPr lang="ar-SA" sz="2400" dirty="0"/>
          </a:p>
        </p:txBody>
      </p:sp>
      <p:sp>
        <p:nvSpPr>
          <p:cNvPr id="18" name="Bent Arrow 17"/>
          <p:cNvSpPr/>
          <p:nvPr/>
        </p:nvSpPr>
        <p:spPr>
          <a:xfrm rot="10800000">
            <a:off x="4376935" y="4048072"/>
            <a:ext cx="1224136" cy="1440160"/>
          </a:xfrm>
          <a:prstGeom prst="bentArrow">
            <a:avLst/>
          </a:prstGeom>
          <a:solidFill>
            <a:schemeClr val="accent2"/>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chemeClr val="tx1"/>
              </a:solidFill>
            </a:endParaRPr>
          </a:p>
        </p:txBody>
      </p:sp>
      <p:sp>
        <p:nvSpPr>
          <p:cNvPr id="19" name="Rectangle 18"/>
          <p:cNvSpPr/>
          <p:nvPr/>
        </p:nvSpPr>
        <p:spPr>
          <a:xfrm>
            <a:off x="848543" y="5204413"/>
            <a:ext cx="3241340" cy="461665"/>
          </a:xfrm>
          <a:prstGeom prst="rect">
            <a:avLst/>
          </a:prstGeom>
          <a:solidFill>
            <a:srgbClr val="FFC000"/>
          </a:solidFill>
        </p:spPr>
        <p:txBody>
          <a:bodyPr wrap="square">
            <a:spAutoFit/>
          </a:bodyPr>
          <a:lstStyle/>
          <a:p>
            <a:r>
              <a:rPr lang="ar-SA" sz="2400" b="1" dirty="0"/>
              <a:t>ج. العينات الدائمة</a:t>
            </a:r>
          </a:p>
        </p:txBody>
      </p:sp>
      <p:sp>
        <p:nvSpPr>
          <p:cNvPr id="20" name="Rectangle 19"/>
          <p:cNvSpPr/>
          <p:nvPr/>
        </p:nvSpPr>
        <p:spPr>
          <a:xfrm>
            <a:off x="416496" y="5775647"/>
            <a:ext cx="3673388" cy="461665"/>
          </a:xfrm>
          <a:prstGeom prst="rect">
            <a:avLst/>
          </a:prstGeom>
          <a:solidFill>
            <a:srgbClr val="FF3300"/>
          </a:solidFill>
        </p:spPr>
        <p:txBody>
          <a:bodyPr wrap="square">
            <a:spAutoFit/>
          </a:bodyPr>
          <a:lstStyle/>
          <a:p>
            <a:r>
              <a:rPr lang="ar-SA" altLang="en-US" sz="2400" b="1" dirty="0">
                <a:cs typeface="Arabic Transparent" panose="020B0604020202020204" pitchFamily="34" charset="0"/>
              </a:rPr>
              <a:t>د.  تتبع أو ملاحظة اثار الأشياء</a:t>
            </a:r>
            <a:endParaRPr lang="ar-SA" sz="2400" dirty="0"/>
          </a:p>
        </p:txBody>
      </p:sp>
      <p:sp>
        <p:nvSpPr>
          <p:cNvPr id="16" name="Rounded Rectangle 15"/>
          <p:cNvSpPr/>
          <p:nvPr/>
        </p:nvSpPr>
        <p:spPr>
          <a:xfrm>
            <a:off x="2361535" y="351990"/>
            <a:ext cx="5371504" cy="66416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altLang="en-US" sz="4000" b="1" dirty="0">
                <a:solidFill>
                  <a:schemeClr val="tx1"/>
                </a:solidFill>
                <a:cs typeface="Arabic Transparent" panose="020B0604020202020204" pitchFamily="34" charset="0"/>
              </a:rPr>
              <a:t>أولا . مصادر البيانات</a:t>
            </a:r>
            <a:endParaRPr lang="ar-SA" sz="4000" dirty="0">
              <a:solidFill>
                <a:schemeClr val="tx1"/>
              </a:solidFill>
            </a:endParaRPr>
          </a:p>
        </p:txBody>
      </p:sp>
    </p:spTree>
    <p:extLst>
      <p:ext uri="{BB962C8B-B14F-4D97-AF65-F5344CB8AC3E}">
        <p14:creationId xmlns:p14="http://schemas.microsoft.com/office/powerpoint/2010/main" val="409998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80">
                                          <p:stCondLst>
                                            <p:cond delay="0"/>
                                          </p:stCondLst>
                                        </p:cTn>
                                        <p:tgtEl>
                                          <p:spTgt spid="16"/>
                                        </p:tgtEl>
                                      </p:cBhvr>
                                    </p:animEffect>
                                    <p:anim calcmode="lin" valueType="num">
                                      <p:cBhvr>
                                        <p:cTn id="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 dur="26">
                                          <p:stCondLst>
                                            <p:cond delay="650"/>
                                          </p:stCondLst>
                                        </p:cTn>
                                        <p:tgtEl>
                                          <p:spTgt spid="16"/>
                                        </p:tgtEl>
                                      </p:cBhvr>
                                      <p:to x="100000" y="60000"/>
                                    </p:animScale>
                                    <p:animScale>
                                      <p:cBhvr>
                                        <p:cTn id="14" dur="166" decel="50000">
                                          <p:stCondLst>
                                            <p:cond delay="676"/>
                                          </p:stCondLst>
                                        </p:cTn>
                                        <p:tgtEl>
                                          <p:spTgt spid="16"/>
                                        </p:tgtEl>
                                      </p:cBhvr>
                                      <p:to x="100000" y="100000"/>
                                    </p:animScale>
                                    <p:animScale>
                                      <p:cBhvr>
                                        <p:cTn id="15" dur="26">
                                          <p:stCondLst>
                                            <p:cond delay="1312"/>
                                          </p:stCondLst>
                                        </p:cTn>
                                        <p:tgtEl>
                                          <p:spTgt spid="16"/>
                                        </p:tgtEl>
                                      </p:cBhvr>
                                      <p:to x="100000" y="80000"/>
                                    </p:animScale>
                                    <p:animScale>
                                      <p:cBhvr>
                                        <p:cTn id="16" dur="166" decel="50000">
                                          <p:stCondLst>
                                            <p:cond delay="1338"/>
                                          </p:stCondLst>
                                        </p:cTn>
                                        <p:tgtEl>
                                          <p:spTgt spid="16"/>
                                        </p:tgtEl>
                                      </p:cBhvr>
                                      <p:to x="100000" y="100000"/>
                                    </p:animScale>
                                    <p:animScale>
                                      <p:cBhvr>
                                        <p:cTn id="17" dur="26">
                                          <p:stCondLst>
                                            <p:cond delay="1642"/>
                                          </p:stCondLst>
                                        </p:cTn>
                                        <p:tgtEl>
                                          <p:spTgt spid="16"/>
                                        </p:tgtEl>
                                      </p:cBhvr>
                                      <p:to x="100000" y="90000"/>
                                    </p:animScale>
                                    <p:animScale>
                                      <p:cBhvr>
                                        <p:cTn id="18" dur="166" decel="50000">
                                          <p:stCondLst>
                                            <p:cond delay="1668"/>
                                          </p:stCondLst>
                                        </p:cTn>
                                        <p:tgtEl>
                                          <p:spTgt spid="16"/>
                                        </p:tgtEl>
                                      </p:cBhvr>
                                      <p:to x="100000" y="100000"/>
                                    </p:animScale>
                                    <p:animScale>
                                      <p:cBhvr>
                                        <p:cTn id="19" dur="26">
                                          <p:stCondLst>
                                            <p:cond delay="1808"/>
                                          </p:stCondLst>
                                        </p:cTn>
                                        <p:tgtEl>
                                          <p:spTgt spid="16"/>
                                        </p:tgtEl>
                                      </p:cBhvr>
                                      <p:to x="100000" y="95000"/>
                                    </p:animScale>
                                    <p:animScale>
                                      <p:cBhvr>
                                        <p:cTn id="20" dur="166" decel="50000">
                                          <p:stCondLst>
                                            <p:cond delay="1834"/>
                                          </p:stCondLst>
                                        </p:cTn>
                                        <p:tgtEl>
                                          <p:spTgt spid="1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fltVal val="0"/>
                                          </p:val>
                                        </p:tav>
                                        <p:tav tm="100000">
                                          <p:val>
                                            <p:strVal val="#ppt_w"/>
                                          </p:val>
                                        </p:tav>
                                      </p:tavLst>
                                    </p:anim>
                                    <p:anim calcmode="lin" valueType="num">
                                      <p:cBhvr>
                                        <p:cTn id="40" dur="1000" fill="hold"/>
                                        <p:tgtEl>
                                          <p:spTgt spid="10"/>
                                        </p:tgtEl>
                                        <p:attrNameLst>
                                          <p:attrName>ppt_h</p:attrName>
                                        </p:attrNameLst>
                                      </p:cBhvr>
                                      <p:tavLst>
                                        <p:tav tm="0">
                                          <p:val>
                                            <p:fltVal val="0"/>
                                          </p:val>
                                        </p:tav>
                                        <p:tav tm="100000">
                                          <p:val>
                                            <p:strVal val="#ppt_h"/>
                                          </p:val>
                                        </p:tav>
                                      </p:tavLst>
                                    </p:anim>
                                    <p:anim calcmode="lin" valueType="num">
                                      <p:cBhvr>
                                        <p:cTn id="41" dur="1000" fill="hold"/>
                                        <p:tgtEl>
                                          <p:spTgt spid="10"/>
                                        </p:tgtEl>
                                        <p:attrNameLst>
                                          <p:attrName>style.rotation</p:attrName>
                                        </p:attrNameLst>
                                      </p:cBhvr>
                                      <p:tavLst>
                                        <p:tav tm="0">
                                          <p:val>
                                            <p:fltVal val="90"/>
                                          </p:val>
                                        </p:tav>
                                        <p:tav tm="100000">
                                          <p:val>
                                            <p:fltVal val="0"/>
                                          </p:val>
                                        </p:tav>
                                      </p:tavLst>
                                    </p:anim>
                                    <p:animEffect transition="in" filter="fade">
                                      <p:cBhvr>
                                        <p:cTn id="42" dur="1000"/>
                                        <p:tgtEl>
                                          <p:spTgt spid="10"/>
                                        </p:tgtEl>
                                      </p:cBhvr>
                                    </p:animEffect>
                                  </p:childTnLst>
                                </p:cTn>
                              </p:par>
                              <p:par>
                                <p:cTn id="43" presetID="31"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p:cTn id="45" dur="1000" fill="hold"/>
                                        <p:tgtEl>
                                          <p:spTgt spid="18"/>
                                        </p:tgtEl>
                                        <p:attrNameLst>
                                          <p:attrName>ppt_w</p:attrName>
                                        </p:attrNameLst>
                                      </p:cBhvr>
                                      <p:tavLst>
                                        <p:tav tm="0">
                                          <p:val>
                                            <p:fltVal val="0"/>
                                          </p:val>
                                        </p:tav>
                                        <p:tav tm="100000">
                                          <p:val>
                                            <p:strVal val="#ppt_w"/>
                                          </p:val>
                                        </p:tav>
                                      </p:tavLst>
                                    </p:anim>
                                    <p:anim calcmode="lin" valueType="num">
                                      <p:cBhvr>
                                        <p:cTn id="46" dur="1000" fill="hold"/>
                                        <p:tgtEl>
                                          <p:spTgt spid="18"/>
                                        </p:tgtEl>
                                        <p:attrNameLst>
                                          <p:attrName>ppt_h</p:attrName>
                                        </p:attrNameLst>
                                      </p:cBhvr>
                                      <p:tavLst>
                                        <p:tav tm="0">
                                          <p:val>
                                            <p:fltVal val="0"/>
                                          </p:val>
                                        </p:tav>
                                        <p:tav tm="100000">
                                          <p:val>
                                            <p:strVal val="#ppt_h"/>
                                          </p:val>
                                        </p:tav>
                                      </p:tavLst>
                                    </p:anim>
                                    <p:anim calcmode="lin" valueType="num">
                                      <p:cBhvr>
                                        <p:cTn id="47" dur="1000" fill="hold"/>
                                        <p:tgtEl>
                                          <p:spTgt spid="18"/>
                                        </p:tgtEl>
                                        <p:attrNameLst>
                                          <p:attrName>style.rotation</p:attrName>
                                        </p:attrNameLst>
                                      </p:cBhvr>
                                      <p:tavLst>
                                        <p:tav tm="0">
                                          <p:val>
                                            <p:fltVal val="90"/>
                                          </p:val>
                                        </p:tav>
                                        <p:tav tm="100000">
                                          <p:val>
                                            <p:fltVal val="0"/>
                                          </p:val>
                                        </p:tav>
                                      </p:tavLst>
                                    </p:anim>
                                    <p:animEffect transition="in" filter="fade">
                                      <p:cBhvr>
                                        <p:cTn id="48" dur="1000"/>
                                        <p:tgtEl>
                                          <p:spTgt spid="18"/>
                                        </p:tgtEl>
                                      </p:cBhvr>
                                    </p:animEffect>
                                  </p:childTnLst>
                                </p:cTn>
                              </p:par>
                              <p:par>
                                <p:cTn id="49" presetID="31" presetClass="entr" presetSubtype="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p:cTn id="51" dur="1000" fill="hold"/>
                                        <p:tgtEl>
                                          <p:spTgt spid="13"/>
                                        </p:tgtEl>
                                        <p:attrNameLst>
                                          <p:attrName>ppt_w</p:attrName>
                                        </p:attrNameLst>
                                      </p:cBhvr>
                                      <p:tavLst>
                                        <p:tav tm="0">
                                          <p:val>
                                            <p:fltVal val="0"/>
                                          </p:val>
                                        </p:tav>
                                        <p:tav tm="100000">
                                          <p:val>
                                            <p:strVal val="#ppt_w"/>
                                          </p:val>
                                        </p:tav>
                                      </p:tavLst>
                                    </p:anim>
                                    <p:anim calcmode="lin" valueType="num">
                                      <p:cBhvr>
                                        <p:cTn id="52" dur="1000" fill="hold"/>
                                        <p:tgtEl>
                                          <p:spTgt spid="13"/>
                                        </p:tgtEl>
                                        <p:attrNameLst>
                                          <p:attrName>ppt_h</p:attrName>
                                        </p:attrNameLst>
                                      </p:cBhvr>
                                      <p:tavLst>
                                        <p:tav tm="0">
                                          <p:val>
                                            <p:fltVal val="0"/>
                                          </p:val>
                                        </p:tav>
                                        <p:tav tm="100000">
                                          <p:val>
                                            <p:strVal val="#ppt_h"/>
                                          </p:val>
                                        </p:tav>
                                      </p:tavLst>
                                    </p:anim>
                                    <p:anim calcmode="lin" valueType="num">
                                      <p:cBhvr>
                                        <p:cTn id="53" dur="1000" fill="hold"/>
                                        <p:tgtEl>
                                          <p:spTgt spid="13"/>
                                        </p:tgtEl>
                                        <p:attrNameLst>
                                          <p:attrName>style.rotation</p:attrName>
                                        </p:attrNameLst>
                                      </p:cBhvr>
                                      <p:tavLst>
                                        <p:tav tm="0">
                                          <p:val>
                                            <p:fltVal val="90"/>
                                          </p:val>
                                        </p:tav>
                                        <p:tav tm="100000">
                                          <p:val>
                                            <p:fltVal val="0"/>
                                          </p:val>
                                        </p:tav>
                                      </p:tavLst>
                                    </p:anim>
                                    <p:animEffect transition="in" filter="fade">
                                      <p:cBhvr>
                                        <p:cTn id="54" dur="1000"/>
                                        <p:tgtEl>
                                          <p:spTgt spid="13"/>
                                        </p:tgtEl>
                                      </p:cBhvr>
                                    </p:animEffect>
                                  </p:childTnLst>
                                </p:cTn>
                              </p:par>
                              <p:par>
                                <p:cTn id="55" presetID="31"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p:cTn id="57" dur="1000" fill="hold"/>
                                        <p:tgtEl>
                                          <p:spTgt spid="15"/>
                                        </p:tgtEl>
                                        <p:attrNameLst>
                                          <p:attrName>ppt_w</p:attrName>
                                        </p:attrNameLst>
                                      </p:cBhvr>
                                      <p:tavLst>
                                        <p:tav tm="0">
                                          <p:val>
                                            <p:fltVal val="0"/>
                                          </p:val>
                                        </p:tav>
                                        <p:tav tm="100000">
                                          <p:val>
                                            <p:strVal val="#ppt_w"/>
                                          </p:val>
                                        </p:tav>
                                      </p:tavLst>
                                    </p:anim>
                                    <p:anim calcmode="lin" valueType="num">
                                      <p:cBhvr>
                                        <p:cTn id="58" dur="1000" fill="hold"/>
                                        <p:tgtEl>
                                          <p:spTgt spid="15"/>
                                        </p:tgtEl>
                                        <p:attrNameLst>
                                          <p:attrName>ppt_h</p:attrName>
                                        </p:attrNameLst>
                                      </p:cBhvr>
                                      <p:tavLst>
                                        <p:tav tm="0">
                                          <p:val>
                                            <p:fltVal val="0"/>
                                          </p:val>
                                        </p:tav>
                                        <p:tav tm="100000">
                                          <p:val>
                                            <p:strVal val="#ppt_h"/>
                                          </p:val>
                                        </p:tav>
                                      </p:tavLst>
                                    </p:anim>
                                    <p:anim calcmode="lin" valueType="num">
                                      <p:cBhvr>
                                        <p:cTn id="59" dur="1000" fill="hold"/>
                                        <p:tgtEl>
                                          <p:spTgt spid="15"/>
                                        </p:tgtEl>
                                        <p:attrNameLst>
                                          <p:attrName>style.rotation</p:attrName>
                                        </p:attrNameLst>
                                      </p:cBhvr>
                                      <p:tavLst>
                                        <p:tav tm="0">
                                          <p:val>
                                            <p:fltVal val="90"/>
                                          </p:val>
                                        </p:tav>
                                        <p:tav tm="100000">
                                          <p:val>
                                            <p:fltVal val="0"/>
                                          </p:val>
                                        </p:tav>
                                      </p:tavLst>
                                    </p:anim>
                                    <p:animEffect transition="in" filter="fade">
                                      <p:cBhvr>
                                        <p:cTn id="60" dur="1000"/>
                                        <p:tgtEl>
                                          <p:spTgt spid="15"/>
                                        </p:tgtEl>
                                      </p:cBhvr>
                                    </p:animEffect>
                                  </p:childTnLst>
                                </p:cTn>
                              </p:par>
                              <p:par>
                                <p:cTn id="61" presetID="31"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p:cTn id="63" dur="1000" fill="hold"/>
                                        <p:tgtEl>
                                          <p:spTgt spid="19"/>
                                        </p:tgtEl>
                                        <p:attrNameLst>
                                          <p:attrName>ppt_w</p:attrName>
                                        </p:attrNameLst>
                                      </p:cBhvr>
                                      <p:tavLst>
                                        <p:tav tm="0">
                                          <p:val>
                                            <p:fltVal val="0"/>
                                          </p:val>
                                        </p:tav>
                                        <p:tav tm="100000">
                                          <p:val>
                                            <p:strVal val="#ppt_w"/>
                                          </p:val>
                                        </p:tav>
                                      </p:tavLst>
                                    </p:anim>
                                    <p:anim calcmode="lin" valueType="num">
                                      <p:cBhvr>
                                        <p:cTn id="64" dur="1000" fill="hold"/>
                                        <p:tgtEl>
                                          <p:spTgt spid="19"/>
                                        </p:tgtEl>
                                        <p:attrNameLst>
                                          <p:attrName>ppt_h</p:attrName>
                                        </p:attrNameLst>
                                      </p:cBhvr>
                                      <p:tavLst>
                                        <p:tav tm="0">
                                          <p:val>
                                            <p:fltVal val="0"/>
                                          </p:val>
                                        </p:tav>
                                        <p:tav tm="100000">
                                          <p:val>
                                            <p:strVal val="#ppt_h"/>
                                          </p:val>
                                        </p:tav>
                                      </p:tavLst>
                                    </p:anim>
                                    <p:anim calcmode="lin" valueType="num">
                                      <p:cBhvr>
                                        <p:cTn id="65" dur="1000" fill="hold"/>
                                        <p:tgtEl>
                                          <p:spTgt spid="19"/>
                                        </p:tgtEl>
                                        <p:attrNameLst>
                                          <p:attrName>style.rotation</p:attrName>
                                        </p:attrNameLst>
                                      </p:cBhvr>
                                      <p:tavLst>
                                        <p:tav tm="0">
                                          <p:val>
                                            <p:fltVal val="90"/>
                                          </p:val>
                                        </p:tav>
                                        <p:tav tm="100000">
                                          <p:val>
                                            <p:fltVal val="0"/>
                                          </p:val>
                                        </p:tav>
                                      </p:tavLst>
                                    </p:anim>
                                    <p:animEffect transition="in" filter="fade">
                                      <p:cBhvr>
                                        <p:cTn id="66" dur="1000"/>
                                        <p:tgtEl>
                                          <p:spTgt spid="19"/>
                                        </p:tgtEl>
                                      </p:cBhvr>
                                    </p:animEffect>
                                  </p:childTnLst>
                                </p:cTn>
                              </p:par>
                              <p:par>
                                <p:cTn id="67" presetID="31" presetClass="entr" presetSubtype="0"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 calcmode="lin" valueType="num">
                                      <p:cBhvr>
                                        <p:cTn id="69" dur="1000" fill="hold"/>
                                        <p:tgtEl>
                                          <p:spTgt spid="20"/>
                                        </p:tgtEl>
                                        <p:attrNameLst>
                                          <p:attrName>ppt_w</p:attrName>
                                        </p:attrNameLst>
                                      </p:cBhvr>
                                      <p:tavLst>
                                        <p:tav tm="0">
                                          <p:val>
                                            <p:fltVal val="0"/>
                                          </p:val>
                                        </p:tav>
                                        <p:tav tm="100000">
                                          <p:val>
                                            <p:strVal val="#ppt_w"/>
                                          </p:val>
                                        </p:tav>
                                      </p:tavLst>
                                    </p:anim>
                                    <p:anim calcmode="lin" valueType="num">
                                      <p:cBhvr>
                                        <p:cTn id="70" dur="1000" fill="hold"/>
                                        <p:tgtEl>
                                          <p:spTgt spid="20"/>
                                        </p:tgtEl>
                                        <p:attrNameLst>
                                          <p:attrName>ppt_h</p:attrName>
                                        </p:attrNameLst>
                                      </p:cBhvr>
                                      <p:tavLst>
                                        <p:tav tm="0">
                                          <p:val>
                                            <p:fltVal val="0"/>
                                          </p:val>
                                        </p:tav>
                                        <p:tav tm="100000">
                                          <p:val>
                                            <p:strVal val="#ppt_h"/>
                                          </p:val>
                                        </p:tav>
                                      </p:tavLst>
                                    </p:anim>
                                    <p:anim calcmode="lin" valueType="num">
                                      <p:cBhvr>
                                        <p:cTn id="71" dur="1000" fill="hold"/>
                                        <p:tgtEl>
                                          <p:spTgt spid="20"/>
                                        </p:tgtEl>
                                        <p:attrNameLst>
                                          <p:attrName>style.rotation</p:attrName>
                                        </p:attrNameLst>
                                      </p:cBhvr>
                                      <p:tavLst>
                                        <p:tav tm="0">
                                          <p:val>
                                            <p:fltVal val="90"/>
                                          </p:val>
                                        </p:tav>
                                        <p:tav tm="100000">
                                          <p:val>
                                            <p:fltVal val="0"/>
                                          </p:val>
                                        </p:tav>
                                      </p:tavLst>
                                    </p:anim>
                                    <p:animEffect transition="in" filter="fade">
                                      <p:cBhvr>
                                        <p:cTn id="72"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2" grpId="0" animBg="1"/>
      <p:bldP spid="10" grpId="0" animBg="1"/>
      <p:bldP spid="13" grpId="0" animBg="1"/>
      <p:bldP spid="15" grpId="0" animBg="1"/>
      <p:bldP spid="18" grpId="0" animBg="1"/>
      <p:bldP spid="19" grpId="0" animBg="1"/>
      <p:bldP spid="20"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3" name="Diagonal Stripe 2"/>
          <p:cNvSpPr/>
          <p:nvPr/>
        </p:nvSpPr>
        <p:spPr>
          <a:xfrm>
            <a:off x="848544" y="3789040"/>
            <a:ext cx="4807939" cy="2304256"/>
          </a:xfrm>
          <a:prstGeom prst="diagStrip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 name="Striped Right Arrow 4"/>
          <p:cNvSpPr/>
          <p:nvPr/>
        </p:nvSpPr>
        <p:spPr>
          <a:xfrm rot="10800000">
            <a:off x="6393159" y="2182507"/>
            <a:ext cx="720080" cy="968043"/>
          </a:xfrm>
          <a:prstGeom prst="stripedRightArrow">
            <a:avLst/>
          </a:prstGeom>
          <a:solidFill>
            <a:srgbClr val="D9791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Rectangle 10"/>
          <p:cNvSpPr/>
          <p:nvPr/>
        </p:nvSpPr>
        <p:spPr>
          <a:xfrm>
            <a:off x="992560" y="2204864"/>
            <a:ext cx="4663923" cy="1384995"/>
          </a:xfrm>
          <a:prstGeom prst="rect">
            <a:avLst/>
          </a:prstGeom>
          <a:ln>
            <a:solidFill>
              <a:srgbClr val="00B0F0"/>
            </a:solidFill>
          </a:ln>
        </p:spPr>
        <p:txBody>
          <a:bodyPr wrap="square">
            <a:spAutoFit/>
          </a:bodyPr>
          <a:lstStyle/>
          <a:p>
            <a:pPr marL="285750" indent="-285750" algn="just">
              <a:buFont typeface="Wingdings" panose="05000000000000000000" pitchFamily="2" charset="2"/>
              <a:buChar char="ü"/>
            </a:pPr>
            <a:r>
              <a:rPr lang="ar-SA" sz="2800" b="1" dirty="0">
                <a:solidFill>
                  <a:srgbClr val="013E36"/>
                </a:solidFill>
              </a:rPr>
              <a:t>المقابلات الشخصية </a:t>
            </a:r>
          </a:p>
          <a:p>
            <a:pPr marL="285750" indent="-285750" algn="just">
              <a:buFont typeface="Wingdings" panose="05000000000000000000" pitchFamily="2" charset="2"/>
              <a:buChar char="ü"/>
            </a:pPr>
            <a:r>
              <a:rPr lang="ar-SA" sz="2800" b="1" dirty="0">
                <a:solidFill>
                  <a:srgbClr val="013E36"/>
                </a:solidFill>
              </a:rPr>
              <a:t>الاستقصاءات</a:t>
            </a:r>
          </a:p>
          <a:p>
            <a:pPr marL="285750" indent="-285750" algn="just">
              <a:buFont typeface="Wingdings" panose="05000000000000000000" pitchFamily="2" charset="2"/>
              <a:buChar char="ü"/>
            </a:pPr>
            <a:r>
              <a:rPr lang="ar-SA" sz="2800" b="1" dirty="0">
                <a:solidFill>
                  <a:srgbClr val="013E36"/>
                </a:solidFill>
              </a:rPr>
              <a:t>الملاحظة </a:t>
            </a:r>
            <a:endParaRPr lang="ar-SA" sz="2800" dirty="0">
              <a:solidFill>
                <a:srgbClr val="013E36"/>
              </a:solidFill>
            </a:endParaRPr>
          </a:p>
        </p:txBody>
      </p:sp>
      <p:sp>
        <p:nvSpPr>
          <p:cNvPr id="14" name="Rectangle 13"/>
          <p:cNvSpPr/>
          <p:nvPr/>
        </p:nvSpPr>
        <p:spPr>
          <a:xfrm>
            <a:off x="7401272" y="2312586"/>
            <a:ext cx="2017204" cy="707886"/>
          </a:xfrm>
          <a:prstGeom prst="rect">
            <a:avLst/>
          </a:prstGeom>
          <a:solidFill>
            <a:srgbClr val="FFC000"/>
          </a:solidFill>
        </p:spPr>
        <p:txBody>
          <a:bodyPr wrap="square">
            <a:spAutoFit/>
          </a:bodyPr>
          <a:lstStyle/>
          <a:p>
            <a:r>
              <a:rPr lang="ar-SA" altLang="en-US" sz="4000" b="1" dirty="0">
                <a:cs typeface="Arabic Transparent" panose="020B0604020202020204" pitchFamily="34" charset="0"/>
              </a:rPr>
              <a:t>أ. الأفراد</a:t>
            </a:r>
            <a:endParaRPr lang="ar-SA" sz="4000" dirty="0"/>
          </a:p>
        </p:txBody>
      </p:sp>
    </p:spTree>
    <p:extLst>
      <p:ext uri="{BB962C8B-B14F-4D97-AF65-F5344CB8AC3E}">
        <p14:creationId xmlns:p14="http://schemas.microsoft.com/office/powerpoint/2010/main" val="160150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80">
                                          <p:stCondLst>
                                            <p:cond delay="0"/>
                                          </p:stCondLst>
                                        </p:cTn>
                                        <p:tgtEl>
                                          <p:spTgt spid="14"/>
                                        </p:tgtEl>
                                      </p:cBhvr>
                                    </p:animEffect>
                                    <p:anim calcmode="lin" valueType="num">
                                      <p:cBhvr>
                                        <p:cTn id="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gtEl>
                                      </p:cBhvr>
                                      <p:to x="100000" y="60000"/>
                                    </p:animScale>
                                    <p:animScale>
                                      <p:cBhvr>
                                        <p:cTn id="14" dur="166" decel="50000">
                                          <p:stCondLst>
                                            <p:cond delay="676"/>
                                          </p:stCondLst>
                                        </p:cTn>
                                        <p:tgtEl>
                                          <p:spTgt spid="14"/>
                                        </p:tgtEl>
                                      </p:cBhvr>
                                      <p:to x="100000" y="100000"/>
                                    </p:animScale>
                                    <p:animScale>
                                      <p:cBhvr>
                                        <p:cTn id="15" dur="26">
                                          <p:stCondLst>
                                            <p:cond delay="1312"/>
                                          </p:stCondLst>
                                        </p:cTn>
                                        <p:tgtEl>
                                          <p:spTgt spid="14"/>
                                        </p:tgtEl>
                                      </p:cBhvr>
                                      <p:to x="100000" y="80000"/>
                                    </p:animScale>
                                    <p:animScale>
                                      <p:cBhvr>
                                        <p:cTn id="16" dur="166" decel="50000">
                                          <p:stCondLst>
                                            <p:cond delay="1338"/>
                                          </p:stCondLst>
                                        </p:cTn>
                                        <p:tgtEl>
                                          <p:spTgt spid="14"/>
                                        </p:tgtEl>
                                      </p:cBhvr>
                                      <p:to x="100000" y="100000"/>
                                    </p:animScale>
                                    <p:animScale>
                                      <p:cBhvr>
                                        <p:cTn id="17" dur="26">
                                          <p:stCondLst>
                                            <p:cond delay="1642"/>
                                          </p:stCondLst>
                                        </p:cTn>
                                        <p:tgtEl>
                                          <p:spTgt spid="14"/>
                                        </p:tgtEl>
                                      </p:cBhvr>
                                      <p:to x="100000" y="90000"/>
                                    </p:animScale>
                                    <p:animScale>
                                      <p:cBhvr>
                                        <p:cTn id="18" dur="166" decel="50000">
                                          <p:stCondLst>
                                            <p:cond delay="1668"/>
                                          </p:stCondLst>
                                        </p:cTn>
                                        <p:tgtEl>
                                          <p:spTgt spid="14"/>
                                        </p:tgtEl>
                                      </p:cBhvr>
                                      <p:to x="100000" y="100000"/>
                                    </p:animScale>
                                    <p:animScale>
                                      <p:cBhvr>
                                        <p:cTn id="19" dur="26">
                                          <p:stCondLst>
                                            <p:cond delay="1808"/>
                                          </p:stCondLst>
                                        </p:cTn>
                                        <p:tgtEl>
                                          <p:spTgt spid="14"/>
                                        </p:tgtEl>
                                      </p:cBhvr>
                                      <p:to x="100000" y="95000"/>
                                    </p:animScale>
                                    <p:animScale>
                                      <p:cBhvr>
                                        <p:cTn id="20" dur="166" decel="50000">
                                          <p:stCondLst>
                                            <p:cond delay="1834"/>
                                          </p:stCondLst>
                                        </p:cTn>
                                        <p:tgtEl>
                                          <p:spTgt spid="1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additive="base">
                                        <p:cTn id="57" dur="500" fill="hold"/>
                                        <p:tgtEl>
                                          <p:spTgt spid="11"/>
                                        </p:tgtEl>
                                        <p:attrNameLst>
                                          <p:attrName>ppt_x</p:attrName>
                                        </p:attrNameLst>
                                      </p:cBhvr>
                                      <p:tavLst>
                                        <p:tav tm="0">
                                          <p:val>
                                            <p:strVal val="#ppt_x"/>
                                          </p:val>
                                        </p:tav>
                                        <p:tav tm="100000">
                                          <p:val>
                                            <p:strVal val="#ppt_x"/>
                                          </p:val>
                                        </p:tav>
                                      </p:tavLst>
                                    </p:anim>
                                    <p:anim calcmode="lin" valueType="num">
                                      <p:cBhvr additive="base">
                                        <p:cTn id="5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11"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11" name="Rectangle 10"/>
          <p:cNvSpPr/>
          <p:nvPr/>
        </p:nvSpPr>
        <p:spPr>
          <a:xfrm>
            <a:off x="507722" y="1603696"/>
            <a:ext cx="9161619" cy="2862322"/>
          </a:xfrm>
          <a:prstGeom prst="rect">
            <a:avLst/>
          </a:prstGeom>
          <a:ln w="28575">
            <a:solidFill>
              <a:srgbClr val="00B0F0"/>
            </a:solidFill>
          </a:ln>
        </p:spPr>
        <p:txBody>
          <a:bodyPr wrap="square">
            <a:spAutoFit/>
          </a:bodyPr>
          <a:lstStyle/>
          <a:p>
            <a:pPr marL="342900" indent="-342900" algn="just">
              <a:buFont typeface="Wingdings" panose="05000000000000000000" pitchFamily="2" charset="2"/>
              <a:buChar char="ü"/>
            </a:pPr>
            <a:r>
              <a:rPr lang="ar-SA" sz="2000" b="1" dirty="0">
                <a:solidFill>
                  <a:srgbClr val="013E36"/>
                </a:solidFill>
              </a:rPr>
              <a:t>هي مجموعات تتكون من 8 الى 10 خبراء </a:t>
            </a:r>
          </a:p>
          <a:p>
            <a:pPr marL="342900" indent="-342900" algn="just">
              <a:buFont typeface="Wingdings" panose="05000000000000000000" pitchFamily="2" charset="2"/>
              <a:buChar char="ü"/>
            </a:pPr>
            <a:r>
              <a:rPr lang="ar-SA" sz="2000" b="1" dirty="0">
                <a:solidFill>
                  <a:srgbClr val="013E36"/>
                </a:solidFill>
              </a:rPr>
              <a:t>مع موجه للمجموعة يقود المناقشات حول المفاهيم أو المنتجات أو أحد المواضيع</a:t>
            </a:r>
          </a:p>
          <a:p>
            <a:pPr marL="342900" indent="-342900" algn="just">
              <a:buFont typeface="Wingdings" panose="05000000000000000000" pitchFamily="2" charset="2"/>
              <a:buChar char="ü"/>
            </a:pPr>
            <a:r>
              <a:rPr lang="ar-SA" sz="2000" b="1" dirty="0">
                <a:solidFill>
                  <a:srgbClr val="013E36"/>
                </a:solidFill>
              </a:rPr>
              <a:t>قد تدوم لما يقرب ساعتين</a:t>
            </a:r>
          </a:p>
          <a:p>
            <a:pPr marL="342900" indent="-342900" algn="just">
              <a:buFont typeface="Wingdings" panose="05000000000000000000" pitchFamily="2" charset="2"/>
              <a:buChar char="ü"/>
            </a:pPr>
            <a:r>
              <a:rPr lang="ar-SA" sz="2000" b="1" dirty="0">
                <a:solidFill>
                  <a:srgbClr val="013E36"/>
                </a:solidFill>
              </a:rPr>
              <a:t>يختار الخبراء بناءا على الخبرة و التخصص</a:t>
            </a:r>
          </a:p>
          <a:p>
            <a:pPr marL="342900" indent="-342900" algn="just">
              <a:buFont typeface="Wingdings" panose="05000000000000000000" pitchFamily="2" charset="2"/>
              <a:buChar char="ü"/>
            </a:pPr>
            <a:r>
              <a:rPr lang="ar-SA" sz="2000" b="1" dirty="0">
                <a:solidFill>
                  <a:srgbClr val="013E36"/>
                </a:solidFill>
              </a:rPr>
              <a:t>الهدف هو جمع معلومات من أفراد المجموعة ومحاولة الفهم </a:t>
            </a:r>
          </a:p>
          <a:p>
            <a:pPr marL="342900" indent="-342900" algn="just">
              <a:buFont typeface="Wingdings" panose="05000000000000000000" pitchFamily="2" charset="2"/>
              <a:buChar char="ü"/>
            </a:pPr>
            <a:r>
              <a:rPr lang="ar-SA" sz="2000" b="1" dirty="0">
                <a:solidFill>
                  <a:srgbClr val="013E36"/>
                </a:solidFill>
              </a:rPr>
              <a:t>غير مكلفة و سريعة الاستجابة</a:t>
            </a:r>
          </a:p>
          <a:p>
            <a:pPr marL="342900" indent="-342900" algn="just">
              <a:buFont typeface="Wingdings" panose="05000000000000000000" pitchFamily="2" charset="2"/>
              <a:buChar char="ü"/>
            </a:pPr>
            <a:r>
              <a:rPr lang="ar-SA" sz="2000" b="1" dirty="0">
                <a:solidFill>
                  <a:srgbClr val="013E36"/>
                </a:solidFill>
              </a:rPr>
              <a:t>طبيعة المعلومات التي نحصل عليها من مجموعات التركيز تكون غالبا وصفية، غير كمية، كما أن اختيارهم لا يتم بطريقة علمية (يعني هي عينة غير عشوائية وبالتالي غير ممثلة للمجتمع)</a:t>
            </a:r>
          </a:p>
          <a:p>
            <a:pPr marL="342900" indent="-342900" algn="just">
              <a:buFont typeface="Wingdings" panose="05000000000000000000" pitchFamily="2" charset="2"/>
              <a:buChar char="ü"/>
            </a:pPr>
            <a:r>
              <a:rPr lang="ar-SA" sz="2000" b="1" dirty="0">
                <a:solidFill>
                  <a:srgbClr val="013E36"/>
                </a:solidFill>
              </a:rPr>
              <a:t>يمكن استخدام مؤتمرات الفيديو والأنترنيت لتمكين التقاء الأفراد من أماكن مختلفة.</a:t>
            </a:r>
          </a:p>
        </p:txBody>
      </p:sp>
      <p:sp>
        <p:nvSpPr>
          <p:cNvPr id="7" name="Rectangle 6"/>
          <p:cNvSpPr/>
          <p:nvPr/>
        </p:nvSpPr>
        <p:spPr>
          <a:xfrm>
            <a:off x="1593227" y="667216"/>
            <a:ext cx="6265676" cy="523220"/>
          </a:xfrm>
          <a:prstGeom prst="rect">
            <a:avLst/>
          </a:prstGeom>
          <a:solidFill>
            <a:srgbClr val="FFFF00"/>
          </a:solidFill>
        </p:spPr>
        <p:txBody>
          <a:bodyPr wrap="square">
            <a:spAutoFit/>
          </a:bodyPr>
          <a:lstStyle/>
          <a:p>
            <a:r>
              <a:rPr lang="ar-SA" altLang="en-US" sz="2800" b="1" dirty="0">
                <a:cs typeface="Arabic Transparent" panose="020B0604020202020204" pitchFamily="34" charset="0"/>
              </a:rPr>
              <a:t>ب. مجموعات التركيز  </a:t>
            </a:r>
            <a:r>
              <a:rPr lang="en-US" altLang="en-US" sz="2800" b="1" dirty="0">
                <a:cs typeface="Arabic Transparent" panose="020B0604020202020204" pitchFamily="34" charset="0"/>
              </a:rPr>
              <a:t>Focus groups</a:t>
            </a:r>
            <a:endParaRPr lang="ar-SA" sz="2800" dirty="0"/>
          </a:p>
        </p:txBody>
      </p:sp>
      <p:sp>
        <p:nvSpPr>
          <p:cNvPr id="2" name="Rectangle 1"/>
          <p:cNvSpPr/>
          <p:nvPr/>
        </p:nvSpPr>
        <p:spPr>
          <a:xfrm>
            <a:off x="507722" y="4933298"/>
            <a:ext cx="4289011" cy="369332"/>
          </a:xfrm>
          <a:prstGeom prst="rect">
            <a:avLst/>
          </a:prstGeom>
          <a:solidFill>
            <a:srgbClr val="FFC000"/>
          </a:solidFill>
          <a:ln>
            <a:solidFill>
              <a:srgbClr val="00B0F0"/>
            </a:solidFill>
          </a:ln>
        </p:spPr>
        <p:txBody>
          <a:bodyPr wrap="square">
            <a:spAutoFit/>
          </a:bodyPr>
          <a:lstStyle/>
          <a:p>
            <a:pPr marL="342900" indent="-342900" algn="just">
              <a:buFont typeface="Wingdings" panose="05000000000000000000" pitchFamily="2" charset="2"/>
              <a:buChar char="ü"/>
            </a:pPr>
            <a:r>
              <a:rPr lang="ar-SA" b="1" dirty="0">
                <a:solidFill>
                  <a:srgbClr val="013E36"/>
                </a:solidFill>
              </a:rPr>
              <a:t>تستخدم في البحوث الاستكشافية </a:t>
            </a:r>
          </a:p>
        </p:txBody>
      </p:sp>
      <p:sp>
        <p:nvSpPr>
          <p:cNvPr id="9" name="Rectangle 8"/>
          <p:cNvSpPr/>
          <p:nvPr/>
        </p:nvSpPr>
        <p:spPr>
          <a:xfrm>
            <a:off x="507722" y="5364635"/>
            <a:ext cx="4301262" cy="369332"/>
          </a:xfrm>
          <a:prstGeom prst="rect">
            <a:avLst/>
          </a:prstGeom>
          <a:solidFill>
            <a:schemeClr val="accent1">
              <a:lumMod val="40000"/>
              <a:lumOff val="60000"/>
            </a:schemeClr>
          </a:solidFill>
          <a:ln>
            <a:solidFill>
              <a:srgbClr val="00B0F0"/>
            </a:solidFill>
          </a:ln>
        </p:spPr>
        <p:txBody>
          <a:bodyPr wrap="square">
            <a:spAutoFit/>
          </a:bodyPr>
          <a:lstStyle/>
          <a:p>
            <a:pPr marL="342900" indent="-342900" algn="just">
              <a:buFont typeface="Wingdings" panose="05000000000000000000" pitchFamily="2" charset="2"/>
              <a:buChar char="ü"/>
            </a:pPr>
            <a:r>
              <a:rPr lang="ar-SA" b="1" dirty="0">
                <a:solidFill>
                  <a:srgbClr val="013E36"/>
                </a:solidFill>
              </a:rPr>
              <a:t>لإصدار تعليمات بناءا على المعلومات المجمعة</a:t>
            </a:r>
          </a:p>
        </p:txBody>
      </p:sp>
      <p:sp>
        <p:nvSpPr>
          <p:cNvPr id="10" name="Rectangle 9"/>
          <p:cNvSpPr/>
          <p:nvPr/>
        </p:nvSpPr>
        <p:spPr>
          <a:xfrm>
            <a:off x="507722" y="5795972"/>
            <a:ext cx="4301262" cy="369332"/>
          </a:xfrm>
          <a:prstGeom prst="rect">
            <a:avLst/>
          </a:prstGeom>
          <a:solidFill>
            <a:schemeClr val="accent3">
              <a:lumMod val="75000"/>
            </a:schemeClr>
          </a:solidFill>
          <a:ln>
            <a:solidFill>
              <a:srgbClr val="00B0F0"/>
            </a:solidFill>
          </a:ln>
        </p:spPr>
        <p:txBody>
          <a:bodyPr wrap="square">
            <a:spAutoFit/>
          </a:bodyPr>
          <a:lstStyle/>
          <a:p>
            <a:pPr marL="342900" indent="-342900" algn="just">
              <a:buFont typeface="Wingdings" panose="05000000000000000000" pitchFamily="2" charset="2"/>
              <a:buChar char="ü"/>
            </a:pPr>
            <a:r>
              <a:rPr lang="ar-SA" b="1" dirty="0">
                <a:solidFill>
                  <a:srgbClr val="013E36"/>
                </a:solidFill>
              </a:rPr>
              <a:t>عند اجراء البحوث الاستقصائية باستخدام العينات</a:t>
            </a:r>
          </a:p>
        </p:txBody>
      </p:sp>
      <p:sp>
        <p:nvSpPr>
          <p:cNvPr id="6" name="Left Arrow 5"/>
          <p:cNvSpPr/>
          <p:nvPr/>
        </p:nvSpPr>
        <p:spPr>
          <a:xfrm>
            <a:off x="4875894" y="4947684"/>
            <a:ext cx="2167514" cy="1259754"/>
          </a:xfrm>
          <a:prstGeom prst="leftArrow">
            <a:avLst/>
          </a:prstGeom>
          <a:solidFill>
            <a:schemeClr val="tx1"/>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solidFill>
                <a:srgbClr val="FFFF00"/>
              </a:solidFill>
            </a:endParaRPr>
          </a:p>
        </p:txBody>
      </p:sp>
    </p:spTree>
    <p:extLst>
      <p:ext uri="{BB962C8B-B14F-4D97-AF65-F5344CB8AC3E}">
        <p14:creationId xmlns:p14="http://schemas.microsoft.com/office/powerpoint/2010/main" val="76223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circle(in)">
                                      <p:cBhvr>
                                        <p:cTn id="10" dur="20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7" grpId="0" animBg="1"/>
      <p:bldP spid="2" grpId="0" animBg="1"/>
      <p:bldP spid="9" grpId="0" animBg="1"/>
      <p:bldP spid="10"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6" name="Rectangle 5"/>
          <p:cNvSpPr/>
          <p:nvPr/>
        </p:nvSpPr>
        <p:spPr>
          <a:xfrm>
            <a:off x="2648744" y="620688"/>
            <a:ext cx="4428982" cy="523220"/>
          </a:xfrm>
          <a:prstGeom prst="rect">
            <a:avLst/>
          </a:prstGeom>
          <a:solidFill>
            <a:srgbClr val="FFC000"/>
          </a:solidFill>
        </p:spPr>
        <p:txBody>
          <a:bodyPr wrap="square">
            <a:spAutoFit/>
          </a:bodyPr>
          <a:lstStyle/>
          <a:p>
            <a:r>
              <a:rPr lang="ar-SA" sz="2800" b="1" dirty="0"/>
              <a:t>ج. العينات الدائمة  </a:t>
            </a:r>
            <a:r>
              <a:rPr lang="en-US" sz="2800" b="1" dirty="0"/>
              <a:t>Panels</a:t>
            </a:r>
            <a:endParaRPr lang="ar-SA" sz="2800" b="1" dirty="0"/>
          </a:p>
        </p:txBody>
      </p:sp>
      <p:sp>
        <p:nvSpPr>
          <p:cNvPr id="3" name="Flowchart: Alternate Process 2"/>
          <p:cNvSpPr/>
          <p:nvPr/>
        </p:nvSpPr>
        <p:spPr>
          <a:xfrm>
            <a:off x="77912" y="1710390"/>
            <a:ext cx="9793088" cy="4104456"/>
          </a:xfrm>
          <a:prstGeom prst="flowChartAlternateProcess">
            <a:avLst/>
          </a:prstGeom>
          <a:ln w="38100">
            <a:solidFill>
              <a:srgbClr val="FFC000"/>
            </a:solidFill>
          </a:ln>
        </p:spPr>
        <p:style>
          <a:lnRef idx="2">
            <a:schemeClr val="accent2"/>
          </a:lnRef>
          <a:fillRef idx="1">
            <a:schemeClr val="lt1"/>
          </a:fillRef>
          <a:effectRef idx="0">
            <a:schemeClr val="accent2"/>
          </a:effectRef>
          <a:fontRef idx="minor">
            <a:schemeClr val="dk1"/>
          </a:fontRef>
        </p:style>
        <p:txBody>
          <a:bodyPr rtlCol="0" anchor="ctr"/>
          <a:lstStyle/>
          <a:p>
            <a:pPr marL="457200" indent="-457200">
              <a:buFont typeface="Wingdings" panose="05000000000000000000" pitchFamily="2" charset="2"/>
              <a:buChar char="v"/>
            </a:pPr>
            <a:r>
              <a:rPr lang="ar-SA" sz="2600" b="1" dirty="0">
                <a:solidFill>
                  <a:srgbClr val="013E36"/>
                </a:solidFill>
              </a:rPr>
              <a:t>تمثل أحد مصادر المعلومات الأولية </a:t>
            </a:r>
          </a:p>
          <a:p>
            <a:pPr marL="457200" indent="-457200">
              <a:buFont typeface="Wingdings" panose="05000000000000000000" pitchFamily="2" charset="2"/>
              <a:buChar char="v"/>
            </a:pPr>
            <a:r>
              <a:rPr lang="ar-SA" sz="2600" b="1" dirty="0">
                <a:solidFill>
                  <a:srgbClr val="013E36"/>
                </a:solidFill>
              </a:rPr>
              <a:t>تختلف عن مجموعات التركيز كون أعضائها يجتمعون عدة مرات وليس مرة واحدة</a:t>
            </a:r>
          </a:p>
          <a:p>
            <a:pPr marL="457200" indent="-457200">
              <a:buFont typeface="Wingdings" panose="05000000000000000000" pitchFamily="2" charset="2"/>
              <a:buChar char="v"/>
            </a:pPr>
            <a:r>
              <a:rPr lang="ar-SA" sz="2600" b="1" dirty="0">
                <a:solidFill>
                  <a:srgbClr val="013E36"/>
                </a:solidFill>
              </a:rPr>
              <a:t>يتم اختيار أعضائها بطريقة عشوائية</a:t>
            </a:r>
          </a:p>
          <a:p>
            <a:pPr marL="457200" indent="-457200">
              <a:buFont typeface="Wingdings" panose="05000000000000000000" pitchFamily="2" charset="2"/>
              <a:buChar char="v"/>
            </a:pPr>
            <a:r>
              <a:rPr lang="ar-SA" sz="2600" b="1" u="sng" dirty="0">
                <a:solidFill>
                  <a:srgbClr val="C00000"/>
                </a:solidFill>
              </a:rPr>
              <a:t>مثال</a:t>
            </a:r>
            <a:r>
              <a:rPr lang="ar-SA" sz="2600" dirty="0">
                <a:solidFill>
                  <a:srgbClr val="C00000"/>
                </a:solidFill>
              </a:rPr>
              <a:t>  : تقييم اثار الإعلان عن نوع معين من القهوة لقياس اتجاهات أفراد العينة لشراء القهوة وبالتالي اعتباره مؤشر لشراء باقي الأفراد اذا ما تعرضوا لنفس الإعلان</a:t>
            </a:r>
          </a:p>
          <a:p>
            <a:pPr marL="457200" indent="-457200">
              <a:buFont typeface="Wingdings" panose="05000000000000000000" pitchFamily="2" charset="2"/>
              <a:buChar char="v"/>
            </a:pPr>
            <a:r>
              <a:rPr lang="ar-SA" sz="2600" b="1" dirty="0">
                <a:solidFill>
                  <a:srgbClr val="013E36"/>
                </a:solidFill>
              </a:rPr>
              <a:t>قد تكون العينات الدائمة ثابتة أو متغيرة حسب رغبة و حاجة الشركة</a:t>
            </a:r>
          </a:p>
        </p:txBody>
      </p:sp>
    </p:spTree>
    <p:extLst>
      <p:ext uri="{BB962C8B-B14F-4D97-AF65-F5344CB8AC3E}">
        <p14:creationId xmlns:p14="http://schemas.microsoft.com/office/powerpoint/2010/main" val="97717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2" name="Rectangle 1"/>
          <p:cNvSpPr/>
          <p:nvPr/>
        </p:nvSpPr>
        <p:spPr>
          <a:xfrm>
            <a:off x="272480" y="2852936"/>
            <a:ext cx="9172034" cy="3046988"/>
          </a:xfrm>
          <a:prstGeom prst="rect">
            <a:avLst/>
          </a:prstGeom>
          <a:ln w="28575">
            <a:solidFill>
              <a:srgbClr val="FF0000"/>
            </a:solidFill>
          </a:ln>
        </p:spPr>
        <p:txBody>
          <a:bodyPr wrap="square">
            <a:spAutoFit/>
          </a:bodyPr>
          <a:lstStyle/>
          <a:p>
            <a:pPr marL="457200" indent="-457200">
              <a:buFont typeface="Wingdings" panose="05000000000000000000" pitchFamily="2" charset="2"/>
              <a:buChar char="v"/>
            </a:pPr>
            <a:r>
              <a:rPr lang="ar-SA" sz="2400" b="1" dirty="0">
                <a:solidFill>
                  <a:srgbClr val="013E36"/>
                </a:solidFill>
              </a:rPr>
              <a:t>من المصادر الأولية للمعلومات التي لا تشتمل على أفراد من البشر</a:t>
            </a:r>
          </a:p>
          <a:p>
            <a:endParaRPr lang="ar-SA" sz="2400" b="1" dirty="0">
              <a:solidFill>
                <a:srgbClr val="013E36"/>
              </a:solidFill>
            </a:endParaRPr>
          </a:p>
          <a:p>
            <a:pPr marL="457200" indent="-457200">
              <a:buFont typeface="Wingdings" panose="05000000000000000000" pitchFamily="2" charset="2"/>
              <a:buChar char="v"/>
            </a:pPr>
            <a:r>
              <a:rPr lang="ar-SA" sz="2400" b="1" u="sng" dirty="0">
                <a:solidFill>
                  <a:srgbClr val="C00000"/>
                </a:solidFill>
              </a:rPr>
              <a:t>من الأمثلة : </a:t>
            </a:r>
          </a:p>
          <a:p>
            <a:pPr marL="457200" indent="-457200">
              <a:buFont typeface="Wingdings" panose="05000000000000000000" pitchFamily="2" charset="2"/>
              <a:buChar char="v"/>
            </a:pPr>
            <a:endParaRPr lang="ar-SA" sz="2400" b="1" u="sng" dirty="0">
              <a:solidFill>
                <a:srgbClr val="C00000"/>
              </a:solidFill>
            </a:endParaRPr>
          </a:p>
          <a:p>
            <a:pPr marL="457200" indent="-457200" algn="just">
              <a:buFont typeface="Wingdings" panose="05000000000000000000" pitchFamily="2" charset="2"/>
              <a:buChar char="v"/>
            </a:pPr>
            <a:r>
              <a:rPr lang="ar-SA" sz="2400" b="1" dirty="0">
                <a:solidFill>
                  <a:srgbClr val="013E36"/>
                </a:solidFill>
              </a:rPr>
              <a:t>وجود الكثير من النسخ للصحف في مكتبات الجامعة كدليل على شهرة الصحيفة وتداولها بين أيدي القراء، </a:t>
            </a:r>
          </a:p>
          <a:p>
            <a:pPr marL="457200" indent="-457200" algn="just">
              <a:buFont typeface="Wingdings" panose="05000000000000000000" pitchFamily="2" charset="2"/>
              <a:buChar char="v"/>
            </a:pPr>
            <a:endParaRPr lang="ar-SA" sz="2400" b="1" dirty="0">
              <a:solidFill>
                <a:srgbClr val="013E36"/>
              </a:solidFill>
            </a:endParaRPr>
          </a:p>
          <a:p>
            <a:pPr marL="457200" indent="-457200" algn="just">
              <a:buFont typeface="Wingdings" panose="05000000000000000000" pitchFamily="2" charset="2"/>
              <a:buChar char="v"/>
            </a:pPr>
            <a:r>
              <a:rPr lang="ar-SA" sz="2400" b="1" dirty="0">
                <a:solidFill>
                  <a:srgbClr val="013E36"/>
                </a:solidFill>
              </a:rPr>
              <a:t>وجود فوارغ المشروبات الملقاة في صناديق القمامة دليل على كثرة استهلاكها.....   </a:t>
            </a:r>
          </a:p>
        </p:txBody>
      </p:sp>
      <p:sp>
        <p:nvSpPr>
          <p:cNvPr id="6" name="Rectangle 5"/>
          <p:cNvSpPr/>
          <p:nvPr/>
        </p:nvSpPr>
        <p:spPr>
          <a:xfrm>
            <a:off x="2576736" y="620688"/>
            <a:ext cx="4500990" cy="646331"/>
          </a:xfrm>
          <a:prstGeom prst="rect">
            <a:avLst/>
          </a:prstGeom>
          <a:solidFill>
            <a:srgbClr val="00B050"/>
          </a:solidFill>
        </p:spPr>
        <p:txBody>
          <a:bodyPr wrap="square">
            <a:spAutoFit/>
          </a:bodyPr>
          <a:lstStyle/>
          <a:p>
            <a:r>
              <a:rPr lang="ar-SA" sz="3600" b="1" dirty="0"/>
              <a:t>د. تتبع اثار الأشياء</a:t>
            </a:r>
          </a:p>
        </p:txBody>
      </p:sp>
      <p:sp>
        <p:nvSpPr>
          <p:cNvPr id="3" name="Isosceles Triangle 2"/>
          <p:cNvSpPr/>
          <p:nvPr/>
        </p:nvSpPr>
        <p:spPr>
          <a:xfrm rot="10800000">
            <a:off x="4434396" y="1481306"/>
            <a:ext cx="1080120" cy="1157343"/>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1065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1000"/>
                                        <p:tgtEl>
                                          <p:spTgt spid="2"/>
                                        </p:tgtEl>
                                      </p:cBhvr>
                                    </p:animEffect>
                                    <p:anim calcmode="lin" valueType="num">
                                      <p:cBhvr>
                                        <p:cTn id="31" dur="1000" fill="hold"/>
                                        <p:tgtEl>
                                          <p:spTgt spid="2"/>
                                        </p:tgtEl>
                                        <p:attrNameLst>
                                          <p:attrName>ppt_x</p:attrName>
                                        </p:attrNameLst>
                                      </p:cBhvr>
                                      <p:tavLst>
                                        <p:tav tm="0">
                                          <p:val>
                                            <p:strVal val="#ppt_x"/>
                                          </p:val>
                                        </p:tav>
                                        <p:tav tm="100000">
                                          <p:val>
                                            <p:strVal val="#ppt_x"/>
                                          </p:val>
                                        </p:tav>
                                      </p:tavLst>
                                    </p:anim>
                                    <p:anim calcmode="lin" valueType="num">
                                      <p:cBhvr>
                                        <p:cTn id="3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12" name="Rounded Rectangle 11"/>
          <p:cNvSpPr/>
          <p:nvPr/>
        </p:nvSpPr>
        <p:spPr>
          <a:xfrm>
            <a:off x="3152552" y="405565"/>
            <a:ext cx="5371504" cy="79335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altLang="en-US" sz="3600" b="1" dirty="0">
                <a:solidFill>
                  <a:schemeClr val="tx1"/>
                </a:solidFill>
                <a:cs typeface="Arabic Transparent" panose="020B0604020202020204" pitchFamily="34" charset="0"/>
              </a:rPr>
              <a:t>2. المصادر </a:t>
            </a:r>
            <a:r>
              <a:rPr lang="ar-SA" altLang="en-US" sz="3600" b="1" dirty="0">
                <a:solidFill>
                  <a:schemeClr val="tx1"/>
                </a:solidFill>
              </a:rPr>
              <a:t>الثانوية </a:t>
            </a:r>
            <a:r>
              <a:rPr lang="ar-SA" altLang="en-US" sz="3600" b="1" dirty="0">
                <a:solidFill>
                  <a:schemeClr val="tx1"/>
                </a:solidFill>
                <a:cs typeface="Arabic Transparent" panose="020B0604020202020204" pitchFamily="34" charset="0"/>
              </a:rPr>
              <a:t>للبيانات</a:t>
            </a:r>
            <a:endParaRPr lang="ar-SA" sz="3600" dirty="0">
              <a:solidFill>
                <a:schemeClr val="tx1"/>
              </a:solidFill>
            </a:endParaRPr>
          </a:p>
        </p:txBody>
      </p:sp>
      <p:sp>
        <p:nvSpPr>
          <p:cNvPr id="14" name="Rounded Rectangle 13"/>
          <p:cNvSpPr/>
          <p:nvPr/>
        </p:nvSpPr>
        <p:spPr>
          <a:xfrm>
            <a:off x="488504" y="1572551"/>
            <a:ext cx="8959245" cy="16037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000" b="1" u="sng" dirty="0">
                <a:solidFill>
                  <a:srgbClr val="C00000"/>
                </a:solidFill>
              </a:rPr>
              <a:t>المصادر الثانوية </a:t>
            </a:r>
            <a:r>
              <a:rPr lang="ar-SA" sz="2000" b="1" dirty="0">
                <a:solidFill>
                  <a:schemeClr val="tx1"/>
                </a:solidFill>
              </a:rPr>
              <a:t>هي تلك البيانات والمعلومات التي جمعها اخرون لأهداف أخرى ويحصل عليها الباحث ليستفيد منها في الدراسة. يمكن الحصول عليها من داخل المنظمة أو من خارجها، من سجلات الشركة ومن الوثائق الرسمية والمنشورات والكتب والأرشيفات والأنترنيت، والمطبوعات الحكومية ومن تحاليل الصحافة المكتوبة و المسموعة والمشاهدة والمؤشرات الاقتصادية والإحصاءات، جداول العمل والمقابلات التي يحتفظ بها المديرين، الكلمات أو الأحاديث التي يدلون بها، سجلات الزوار...... </a:t>
            </a:r>
          </a:p>
        </p:txBody>
      </p:sp>
      <p:sp>
        <p:nvSpPr>
          <p:cNvPr id="2" name="Down Arrow 1"/>
          <p:cNvSpPr/>
          <p:nvPr/>
        </p:nvSpPr>
        <p:spPr>
          <a:xfrm>
            <a:off x="514709" y="405565"/>
            <a:ext cx="1008112" cy="793349"/>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5"/>
          <p:cNvSpPr txBox="1">
            <a:spLocks noChangeArrowheads="1"/>
          </p:cNvSpPr>
          <p:nvPr/>
        </p:nvSpPr>
        <p:spPr bwMode="auto">
          <a:xfrm>
            <a:off x="488504" y="3398820"/>
            <a:ext cx="8959245" cy="1569660"/>
          </a:xfrm>
          <a:prstGeom prst="rect">
            <a:avLst/>
          </a:prstGeom>
          <a:solidFill>
            <a:schemeClr val="bg1"/>
          </a:solidFill>
          <a:ln>
            <a:solidFill>
              <a:srgbClr val="FF0000"/>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just">
              <a:spcBef>
                <a:spcPct val="0"/>
              </a:spcBef>
              <a:buNone/>
              <a:defRPr/>
            </a:pPr>
            <a:r>
              <a:rPr lang="ar-SA" altLang="en-US" sz="2400" b="1" dirty="0">
                <a:solidFill>
                  <a:srgbClr val="FF3300"/>
                </a:solidFill>
                <a:latin typeface="Arial" panose="020B0604020202020204" pitchFamily="34" charset="0"/>
                <a:cs typeface="Arabic Transparent" panose="020B0604020202020204" pitchFamily="34" charset="0"/>
              </a:rPr>
              <a:t>         من مزايا البيانات الثانوية أنها :                     من عيوبها أنها : </a:t>
            </a:r>
          </a:p>
          <a:p>
            <a:pPr marL="1085850" lvl="1" indent="-342900" algn="just">
              <a:spcBef>
                <a:spcPct val="0"/>
              </a:spcBef>
              <a:buFont typeface="Wingdings" panose="05000000000000000000" pitchFamily="2" charset="2"/>
              <a:buChar char="Ø"/>
              <a:defRPr/>
            </a:pPr>
            <a:r>
              <a:rPr lang="ar-SA" altLang="en-US" sz="2400" b="1" dirty="0">
                <a:latin typeface="Arial" panose="020B0604020202020204" pitchFamily="34" charset="0"/>
                <a:cs typeface="Arabic Transparent" panose="020B0604020202020204" pitchFamily="34" charset="0"/>
              </a:rPr>
              <a:t>سهلة الحصول في أحيان كثيرة       - قد تكون قديمة، </a:t>
            </a:r>
          </a:p>
          <a:p>
            <a:pPr marL="1085850" lvl="1" indent="-342900" algn="just">
              <a:spcBef>
                <a:spcPct val="0"/>
              </a:spcBef>
              <a:buFont typeface="Wingdings" panose="05000000000000000000" pitchFamily="2" charset="2"/>
              <a:buChar char="Ø"/>
              <a:defRPr/>
            </a:pPr>
            <a:r>
              <a:rPr lang="ar-SA" altLang="en-US" sz="2400" b="1" dirty="0">
                <a:latin typeface="Arial" panose="020B0604020202020204" pitchFamily="34" charset="0"/>
                <a:cs typeface="Arabic Transparent" panose="020B0604020202020204" pitchFamily="34" charset="0"/>
              </a:rPr>
              <a:t>سريعة وغير مكلفة                     - قد لا تتوافق مع البحث     </a:t>
            </a:r>
          </a:p>
          <a:p>
            <a:pPr lvl="1" indent="0" algn="just">
              <a:spcBef>
                <a:spcPct val="0"/>
              </a:spcBef>
              <a:buNone/>
              <a:defRPr/>
            </a:pPr>
            <a:endParaRPr lang="ar-SA" altLang="en-US" sz="2400" b="1" dirty="0">
              <a:latin typeface="Arial" panose="020B0604020202020204" pitchFamily="34" charset="0"/>
              <a:cs typeface="Arabic Transparent" panose="020B0604020202020204" pitchFamily="34" charset="0"/>
            </a:endParaRPr>
          </a:p>
        </p:txBody>
      </p:sp>
      <p:cxnSp>
        <p:nvCxnSpPr>
          <p:cNvPr id="5" name="Straight Connector 4"/>
          <p:cNvCxnSpPr/>
          <p:nvPr/>
        </p:nvCxnSpPr>
        <p:spPr>
          <a:xfrm>
            <a:off x="4808984" y="3429000"/>
            <a:ext cx="0" cy="144016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19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 calcmode="lin" valueType="num">
                                      <p:cBhvr>
                                        <p:cTn id="19" dur="1000" fill="hold"/>
                                        <p:tgtEl>
                                          <p:spTgt spid="14"/>
                                        </p:tgtEl>
                                        <p:attrNameLst>
                                          <p:attrName>style.rotation</p:attrName>
                                        </p:attrNameLst>
                                      </p:cBhvr>
                                      <p:tavLst>
                                        <p:tav tm="0">
                                          <p:val>
                                            <p:fltVal val="90"/>
                                          </p:val>
                                        </p:tav>
                                        <p:tav tm="100000">
                                          <p:val>
                                            <p:fltVal val="0"/>
                                          </p:val>
                                        </p:tav>
                                      </p:tavLst>
                                    </p:anim>
                                    <p:animEffect transition="in" filter="fade">
                                      <p:cBhvr>
                                        <p:cTn id="20" dur="1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wipe(down)">
                                      <p:cBhvr>
                                        <p:cTn id="41" dur="580">
                                          <p:stCondLst>
                                            <p:cond delay="0"/>
                                          </p:stCondLst>
                                        </p:cTn>
                                        <p:tgtEl>
                                          <p:spTgt spid="5"/>
                                        </p:tgtEl>
                                      </p:cBhvr>
                                    </p:animEffect>
                                    <p:anim calcmode="lin" valueType="num">
                                      <p:cBhvr>
                                        <p:cTn id="4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7" dur="26">
                                          <p:stCondLst>
                                            <p:cond delay="650"/>
                                          </p:stCondLst>
                                        </p:cTn>
                                        <p:tgtEl>
                                          <p:spTgt spid="5"/>
                                        </p:tgtEl>
                                      </p:cBhvr>
                                      <p:to x="100000" y="60000"/>
                                    </p:animScale>
                                    <p:animScale>
                                      <p:cBhvr>
                                        <p:cTn id="48" dur="166" decel="50000">
                                          <p:stCondLst>
                                            <p:cond delay="676"/>
                                          </p:stCondLst>
                                        </p:cTn>
                                        <p:tgtEl>
                                          <p:spTgt spid="5"/>
                                        </p:tgtEl>
                                      </p:cBhvr>
                                      <p:to x="100000" y="100000"/>
                                    </p:animScale>
                                    <p:animScale>
                                      <p:cBhvr>
                                        <p:cTn id="49" dur="26">
                                          <p:stCondLst>
                                            <p:cond delay="1312"/>
                                          </p:stCondLst>
                                        </p:cTn>
                                        <p:tgtEl>
                                          <p:spTgt spid="5"/>
                                        </p:tgtEl>
                                      </p:cBhvr>
                                      <p:to x="100000" y="80000"/>
                                    </p:animScale>
                                    <p:animScale>
                                      <p:cBhvr>
                                        <p:cTn id="50" dur="166" decel="50000">
                                          <p:stCondLst>
                                            <p:cond delay="1338"/>
                                          </p:stCondLst>
                                        </p:cTn>
                                        <p:tgtEl>
                                          <p:spTgt spid="5"/>
                                        </p:tgtEl>
                                      </p:cBhvr>
                                      <p:to x="100000" y="100000"/>
                                    </p:animScale>
                                    <p:animScale>
                                      <p:cBhvr>
                                        <p:cTn id="51" dur="26">
                                          <p:stCondLst>
                                            <p:cond delay="1642"/>
                                          </p:stCondLst>
                                        </p:cTn>
                                        <p:tgtEl>
                                          <p:spTgt spid="5"/>
                                        </p:tgtEl>
                                      </p:cBhvr>
                                      <p:to x="100000" y="90000"/>
                                    </p:animScale>
                                    <p:animScale>
                                      <p:cBhvr>
                                        <p:cTn id="52" dur="166" decel="50000">
                                          <p:stCondLst>
                                            <p:cond delay="1668"/>
                                          </p:stCondLst>
                                        </p:cTn>
                                        <p:tgtEl>
                                          <p:spTgt spid="5"/>
                                        </p:tgtEl>
                                      </p:cBhvr>
                                      <p:to x="100000" y="100000"/>
                                    </p:animScale>
                                    <p:animScale>
                                      <p:cBhvr>
                                        <p:cTn id="53" dur="26">
                                          <p:stCondLst>
                                            <p:cond delay="1808"/>
                                          </p:stCondLst>
                                        </p:cTn>
                                        <p:tgtEl>
                                          <p:spTgt spid="5"/>
                                        </p:tgtEl>
                                      </p:cBhvr>
                                      <p:to x="100000" y="95000"/>
                                    </p:animScale>
                                    <p:animScale>
                                      <p:cBhvr>
                                        <p:cTn id="54"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2" grpId="0" animBg="1"/>
      <p:bldP spid="10"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2468</TotalTime>
  <Words>1123</Words>
  <Application>Microsoft Office PowerPoint</Application>
  <PresentationFormat>A4 Paper (210x297 mm)</PresentationFormat>
  <Paragraphs>174</Paragraphs>
  <Slides>20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ae_AlMateen</vt:lpstr>
      <vt:lpstr>Arial</vt:lpstr>
      <vt:lpstr>Calibri</vt:lpstr>
      <vt:lpstr>Wingdings</vt:lpstr>
      <vt:lpstr>Office Theme</vt:lpstr>
      <vt:lpstr>طرق تجميع البيانات </vt:lpstr>
      <vt:lpstr>محاور و أهداف المحاضرة</vt:lpstr>
      <vt:lpstr>مقدمة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120</cp:revision>
  <dcterms:created xsi:type="dcterms:W3CDTF">2015-09-03T07:07:53Z</dcterms:created>
  <dcterms:modified xsi:type="dcterms:W3CDTF">2020-12-25T09:51:47Z</dcterms:modified>
</cp:coreProperties>
</file>