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88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B7D94-BEFB-4742-8BB4-02D0E9AF6E9E}" type="datetimeFigureOut">
              <a:rPr lang="fr-FR" smtClean="0"/>
              <a:t>28/12/2020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59D7CC-BD15-46A9-8838-83B637EC15D4}" type="slidenum">
              <a:rPr lang="fr-FR" smtClean="0"/>
              <a:t>‹N°›</a:t>
            </a:fld>
            <a:endParaRPr lang="fr-FR"/>
          </a:p>
        </p:txBody>
      </p:sp>
    </p:spTree>
    <p:extLst>
      <p:ext uri="{BB962C8B-B14F-4D97-AF65-F5344CB8AC3E}">
        <p14:creationId xmlns:p14="http://schemas.microsoft.com/office/powerpoint/2010/main" val="1542576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2</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5</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6</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7</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8</a:t>
            </a:fld>
            <a:endParaRPr lang="fr-F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9</a:t>
            </a:fld>
            <a:endParaRPr lang="fr-F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10</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4EFEE9A-27E9-41AF-BE46-95CB9F46B3DA}"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3276564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EFEE9A-27E9-41AF-BE46-95CB9F46B3DA}"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2142975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EFEE9A-27E9-41AF-BE46-95CB9F46B3DA}"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1310526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EFEE9A-27E9-41AF-BE46-95CB9F46B3DA}"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1960165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4EFEE9A-27E9-41AF-BE46-95CB9F46B3DA}"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3448185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4EFEE9A-27E9-41AF-BE46-95CB9F46B3DA}" type="datetimeFigureOut">
              <a:rPr lang="fr-FR" smtClean="0"/>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371195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4EFEE9A-27E9-41AF-BE46-95CB9F46B3DA}" type="datetimeFigureOut">
              <a:rPr lang="fr-FR" smtClean="0"/>
              <a:t>28/12/2020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2198128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4EFEE9A-27E9-41AF-BE46-95CB9F46B3DA}" type="datetimeFigureOut">
              <a:rPr lang="fr-FR" smtClean="0"/>
              <a:t>28/12/2020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3187951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4EFEE9A-27E9-41AF-BE46-95CB9F46B3DA}" type="datetimeFigureOut">
              <a:rPr lang="fr-FR" smtClean="0"/>
              <a:t>28/12/2020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1228206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4EFEE9A-27E9-41AF-BE46-95CB9F46B3DA}" type="datetimeFigureOut">
              <a:rPr lang="fr-FR" smtClean="0"/>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134466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4EFEE9A-27E9-41AF-BE46-95CB9F46B3DA}" type="datetimeFigureOut">
              <a:rPr lang="fr-FR" smtClean="0"/>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70DDA8-2A64-4423-B4DF-F303385797D2}" type="slidenum">
              <a:rPr lang="fr-FR" smtClean="0"/>
              <a:t>‹N°›</a:t>
            </a:fld>
            <a:endParaRPr lang="fr-FR"/>
          </a:p>
        </p:txBody>
      </p:sp>
    </p:spTree>
    <p:extLst>
      <p:ext uri="{BB962C8B-B14F-4D97-AF65-F5344CB8AC3E}">
        <p14:creationId xmlns:p14="http://schemas.microsoft.com/office/powerpoint/2010/main" val="1713555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EFEE9A-27E9-41AF-BE46-95CB9F46B3DA}" type="datetimeFigureOut">
              <a:rPr lang="fr-FR" smtClean="0"/>
              <a:t>28/12/2020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70DDA8-2A64-4423-B4DF-F303385797D2}" type="slidenum">
              <a:rPr lang="fr-FR" smtClean="0"/>
              <a:t>‹N°›</a:t>
            </a:fld>
            <a:endParaRPr lang="fr-FR"/>
          </a:p>
        </p:txBody>
      </p:sp>
    </p:spTree>
    <p:extLst>
      <p:ext uri="{BB962C8B-B14F-4D97-AF65-F5344CB8AC3E}">
        <p14:creationId xmlns:p14="http://schemas.microsoft.com/office/powerpoint/2010/main" val="2029216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3568130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14282" y="2714620"/>
            <a:ext cx="8715436" cy="1200329"/>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2400" b="1" u="sng" dirty="0" smtClean="0">
                <a:latin typeface="Tahoma" pitchFamily="34" charset="0"/>
                <a:cs typeface="Tahoma" pitchFamily="34" charset="0"/>
              </a:rPr>
              <a:t>Non supervisée </a:t>
            </a:r>
            <a:r>
              <a:rPr lang="fr-FR" sz="2400" dirty="0" smtClean="0">
                <a:latin typeface="Tahoma" pitchFamily="34" charset="0"/>
                <a:cs typeface="Tahoma" pitchFamily="34" charset="0"/>
              </a:rPr>
              <a:t>: </a:t>
            </a:r>
            <a:r>
              <a:rPr lang="fr-FR" sz="2400" b="1" dirty="0" smtClean="0">
                <a:latin typeface="Tahoma" pitchFamily="34" charset="0"/>
                <a:cs typeface="Tahoma" pitchFamily="34" charset="0"/>
              </a:rPr>
              <a:t>Pas</a:t>
            </a:r>
            <a:r>
              <a:rPr lang="fr-FR" sz="2400" dirty="0" smtClean="0">
                <a:latin typeface="Tahoma" pitchFamily="34" charset="0"/>
                <a:cs typeface="Tahoma" pitchFamily="34" charset="0"/>
              </a:rPr>
              <a:t> de connaissances </a:t>
            </a:r>
            <a:r>
              <a:rPr lang="fr-FR" sz="2400" b="1" i="1" dirty="0" smtClean="0">
                <a:latin typeface="Tahoma" pitchFamily="34" charset="0"/>
                <a:cs typeface="Tahoma" pitchFamily="34" charset="0"/>
              </a:rPr>
              <a:t>a priori </a:t>
            </a:r>
            <a:r>
              <a:rPr lang="fr-FR" sz="2400" dirty="0" smtClean="0">
                <a:latin typeface="Tahoma" pitchFamily="34" charset="0"/>
                <a:cs typeface="Tahoma" pitchFamily="34" charset="0"/>
              </a:rPr>
              <a:t>; les </a:t>
            </a:r>
            <a:r>
              <a:rPr lang="en-US" sz="2400" dirty="0" smtClean="0">
                <a:latin typeface="Tahoma" pitchFamily="34" charset="0"/>
                <a:cs typeface="Tahoma" pitchFamily="34" charset="0"/>
              </a:rPr>
              <a:t>classes sont crées automatiquement.</a:t>
            </a:r>
            <a:endParaRPr lang="fr-FR" sz="2400" dirty="0" smtClean="0">
              <a:latin typeface="Tahoma" pitchFamily="34" charset="0"/>
              <a:cs typeface="Tahoma" pitchFamily="34" charset="0"/>
            </a:endParaRPr>
          </a:p>
          <a:p>
            <a:endParaRPr lang="fr-FR" sz="2400" dirty="0"/>
          </a:p>
        </p:txBody>
      </p:sp>
      <p:sp>
        <p:nvSpPr>
          <p:cNvPr id="4" name="ZoneTexte 3"/>
          <p:cNvSpPr txBox="1"/>
          <p:nvPr/>
        </p:nvSpPr>
        <p:spPr>
          <a:xfrm>
            <a:off x="214282" y="4357694"/>
            <a:ext cx="8715436" cy="1938992"/>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fr-FR" sz="2400" b="1" dirty="0" smtClean="0">
                <a:latin typeface="Tahoma" pitchFamily="34" charset="0"/>
                <a:cs typeface="Tahoma" pitchFamily="34" charset="0"/>
              </a:rPr>
              <a:t>La classification non supervisée</a:t>
            </a:r>
            <a:r>
              <a:rPr lang="en-US" altLang="fr-FR" sz="2400" dirty="0" smtClean="0">
                <a:latin typeface="Tahoma" pitchFamily="34" charset="0"/>
                <a:cs typeface="Tahoma" pitchFamily="34" charset="0"/>
              </a:rPr>
              <a:t> ou bien le </a:t>
            </a:r>
            <a:r>
              <a:rPr lang="en-US" altLang="fr-FR" sz="2400" dirty="0" smtClean="0">
                <a:solidFill>
                  <a:srgbClr val="FF0000"/>
                </a:solidFill>
                <a:latin typeface="Tahoma" pitchFamily="34" charset="0"/>
                <a:cs typeface="Tahoma" pitchFamily="34" charset="0"/>
              </a:rPr>
              <a:t>clustering</a:t>
            </a:r>
            <a:r>
              <a:rPr lang="en-US" altLang="fr-FR" sz="2400" dirty="0" smtClean="0">
                <a:latin typeface="Tahoma" pitchFamily="34" charset="0"/>
                <a:cs typeface="Tahoma" pitchFamily="34" charset="0"/>
              </a:rPr>
              <a:t> ou </a:t>
            </a:r>
            <a:r>
              <a:rPr lang="fr-FR" altLang="fr-FR" sz="2400" dirty="0" smtClean="0">
                <a:latin typeface="Tahoma" pitchFamily="34" charset="0"/>
                <a:cs typeface="Tahoma" pitchFamily="34" charset="0"/>
              </a:rPr>
              <a:t>  </a:t>
            </a:r>
            <a:r>
              <a:rPr lang="fr-FR" altLang="fr-FR" sz="2400" dirty="0" smtClean="0">
                <a:solidFill>
                  <a:srgbClr val="FF0000"/>
                </a:solidFill>
                <a:latin typeface="Tahoma" pitchFamily="34" charset="0"/>
                <a:cs typeface="Tahoma" pitchFamily="34" charset="0"/>
              </a:rPr>
              <a:t>segmentation</a:t>
            </a:r>
            <a:r>
              <a:rPr lang="fr-FR" altLang="fr-FR" sz="2400" dirty="0" smtClean="0">
                <a:latin typeface="Tahoma" pitchFamily="34" charset="0"/>
                <a:cs typeface="Tahoma" pitchFamily="34" charset="0"/>
              </a:rPr>
              <a:t> </a:t>
            </a:r>
            <a:r>
              <a:rPr lang="en-US" altLang="fr-FR" sz="2400" dirty="0" smtClean="0">
                <a:latin typeface="Tahoma" pitchFamily="34" charset="0"/>
                <a:cs typeface="Tahoma" pitchFamily="34" charset="0"/>
              </a:rPr>
              <a:t>est une technique </a:t>
            </a:r>
            <a:r>
              <a:rPr lang="fr-FR" sz="2400" dirty="0" smtClean="0">
                <a:latin typeface="Tahoma" pitchFamily="34" charset="0"/>
                <a:cs typeface="Tahoma" pitchFamily="34" charset="0"/>
              </a:rPr>
              <a:t>permettant </a:t>
            </a:r>
            <a:r>
              <a:rPr lang="en-US" altLang="fr-FR" sz="2400" dirty="0" smtClean="0">
                <a:latin typeface="Tahoma" pitchFamily="34" charset="0"/>
                <a:cs typeface="Tahoma" pitchFamily="34" charset="0"/>
              </a:rPr>
              <a:t>de déterminer une partition des données de sorte que deux données sont: soit regroupées, si elles sont très semblables, soit séparées si elles sont assez différentes. </a:t>
            </a:r>
            <a:endParaRPr lang="fr-FR" sz="2400" dirty="0">
              <a:latin typeface="Tahoma" pitchFamily="34" charset="0"/>
              <a:cs typeface="Tahoma" pitchFamily="34" charset="0"/>
            </a:endParaRPr>
          </a:p>
        </p:txBody>
      </p:sp>
      <p:sp>
        <p:nvSpPr>
          <p:cNvPr id="6" name="ZoneTexte 5"/>
          <p:cNvSpPr txBox="1"/>
          <p:nvPr/>
        </p:nvSpPr>
        <p:spPr>
          <a:xfrm>
            <a:off x="214282" y="571480"/>
            <a:ext cx="8715436" cy="1692771"/>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altLang="fr-FR" sz="3200" b="1" i="1" u="sng" dirty="0" smtClean="0">
                <a:latin typeface="Tahoma" pitchFamily="34" charset="0"/>
                <a:cs typeface="Tahoma" pitchFamily="34" charset="0"/>
              </a:rPr>
              <a:t>La classification supervisée </a:t>
            </a:r>
            <a:r>
              <a:rPr lang="fr-FR" altLang="fr-FR" sz="2400" dirty="0" smtClean="0">
                <a:latin typeface="Tahoma" pitchFamily="34" charset="0"/>
                <a:cs typeface="Tahoma" pitchFamily="34" charset="0"/>
              </a:rPr>
              <a:t>est une technique d’apprentissage supervisé qui nécessite la connaissance au préalable d’une classification pour classer de nouvelles données. </a:t>
            </a:r>
            <a:endParaRPr lang="fr-FR" sz="2400" dirty="0">
              <a:latin typeface="Tahoma" pitchFamily="34" charset="0"/>
              <a:cs typeface="Tahoma" pitchFamily="34" charset="0"/>
            </a:endParaRPr>
          </a:p>
        </p:txBody>
      </p:sp>
    </p:spTree>
    <p:extLst>
      <p:ext uri="{BB962C8B-B14F-4D97-AF65-F5344CB8AC3E}">
        <p14:creationId xmlns:p14="http://schemas.microsoft.com/office/powerpoint/2010/main" val="3249857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80">
                                          <p:stCondLst>
                                            <p:cond delay="0"/>
                                          </p:stCondLst>
                                        </p:cTn>
                                        <p:tgtEl>
                                          <p:spTgt spid="4"/>
                                        </p:tgtEl>
                                      </p:cBhvr>
                                    </p:animEffect>
                                    <p:anim calcmode="lin" valueType="num">
                                      <p:cBhvr>
                                        <p:cTn id="3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8" dur="26">
                                          <p:stCondLst>
                                            <p:cond delay="650"/>
                                          </p:stCondLst>
                                        </p:cTn>
                                        <p:tgtEl>
                                          <p:spTgt spid="4"/>
                                        </p:tgtEl>
                                      </p:cBhvr>
                                      <p:to x="100000" y="60000"/>
                                    </p:animScale>
                                    <p:animScale>
                                      <p:cBhvr>
                                        <p:cTn id="39" dur="166" decel="50000">
                                          <p:stCondLst>
                                            <p:cond delay="676"/>
                                          </p:stCondLst>
                                        </p:cTn>
                                        <p:tgtEl>
                                          <p:spTgt spid="4"/>
                                        </p:tgtEl>
                                      </p:cBhvr>
                                      <p:to x="100000" y="100000"/>
                                    </p:animScale>
                                    <p:animScale>
                                      <p:cBhvr>
                                        <p:cTn id="40" dur="26">
                                          <p:stCondLst>
                                            <p:cond delay="1312"/>
                                          </p:stCondLst>
                                        </p:cTn>
                                        <p:tgtEl>
                                          <p:spTgt spid="4"/>
                                        </p:tgtEl>
                                      </p:cBhvr>
                                      <p:to x="100000" y="80000"/>
                                    </p:animScale>
                                    <p:animScale>
                                      <p:cBhvr>
                                        <p:cTn id="41" dur="166" decel="50000">
                                          <p:stCondLst>
                                            <p:cond delay="1338"/>
                                          </p:stCondLst>
                                        </p:cTn>
                                        <p:tgtEl>
                                          <p:spTgt spid="4"/>
                                        </p:tgtEl>
                                      </p:cBhvr>
                                      <p:to x="100000" y="100000"/>
                                    </p:animScale>
                                    <p:animScale>
                                      <p:cBhvr>
                                        <p:cTn id="42" dur="26">
                                          <p:stCondLst>
                                            <p:cond delay="1642"/>
                                          </p:stCondLst>
                                        </p:cTn>
                                        <p:tgtEl>
                                          <p:spTgt spid="4"/>
                                        </p:tgtEl>
                                      </p:cBhvr>
                                      <p:to x="100000" y="90000"/>
                                    </p:animScale>
                                    <p:animScale>
                                      <p:cBhvr>
                                        <p:cTn id="43" dur="166" decel="50000">
                                          <p:stCondLst>
                                            <p:cond delay="1668"/>
                                          </p:stCondLst>
                                        </p:cTn>
                                        <p:tgtEl>
                                          <p:spTgt spid="4"/>
                                        </p:tgtEl>
                                      </p:cBhvr>
                                      <p:to x="100000" y="100000"/>
                                    </p:animScale>
                                    <p:animScale>
                                      <p:cBhvr>
                                        <p:cTn id="44" dur="26">
                                          <p:stCondLst>
                                            <p:cond delay="1808"/>
                                          </p:stCondLst>
                                        </p:cTn>
                                        <p:tgtEl>
                                          <p:spTgt spid="4"/>
                                        </p:tgtEl>
                                      </p:cBhvr>
                                      <p:to x="100000" y="95000"/>
                                    </p:animScale>
                                    <p:animScale>
                                      <p:cBhvr>
                                        <p:cTn id="45"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85676" y="188640"/>
            <a:ext cx="4076699" cy="808037"/>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sz="2400" dirty="0" smtClean="0"/>
              <a:t>Apprentissage supervisé </a:t>
            </a:r>
            <a:br>
              <a:rPr lang="fr-FR" sz="2400" dirty="0" smtClean="0"/>
            </a:br>
            <a:endParaRPr lang="fr-FR" sz="2400" dirty="0"/>
          </a:p>
        </p:txBody>
      </p:sp>
      <p:sp>
        <p:nvSpPr>
          <p:cNvPr id="4" name="ZoneTexte 3"/>
          <p:cNvSpPr txBox="1"/>
          <p:nvPr/>
        </p:nvSpPr>
        <p:spPr>
          <a:xfrm>
            <a:off x="395536" y="3284984"/>
            <a:ext cx="8512249" cy="323165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sz="2400" b="1" dirty="0" err="1">
                <a:latin typeface="Times New Roman" panose="02020603050405020304" pitchFamily="18" charset="0"/>
                <a:cs typeface="Times New Roman" panose="02020603050405020304" pitchFamily="18" charset="0"/>
              </a:rPr>
              <a:t>R</a:t>
            </a:r>
            <a:r>
              <a:rPr lang="fr-FR" sz="2400" b="1" dirty="0" err="1" smtClean="0">
                <a:latin typeface="Times New Roman" panose="02020603050405020304" pitchFamily="18" charset="0"/>
                <a:cs typeface="Times New Roman" panose="02020603050405020304" pitchFamily="18" charset="0"/>
              </a:rPr>
              <a:t>anking</a:t>
            </a:r>
            <a:r>
              <a:rPr lang="fr-FR" sz="2400" b="1" dirty="0" smtClean="0">
                <a:latin typeface="Times New Roman" panose="02020603050405020304" pitchFamily="18" charset="0"/>
                <a:cs typeface="Times New Roman" panose="02020603050405020304" pitchFamily="18" charset="0"/>
              </a:rPr>
              <a:t>/</a:t>
            </a:r>
            <a:r>
              <a:rPr lang="fr-FR" sz="2400" b="1" dirty="0" err="1" smtClean="0">
                <a:latin typeface="Times New Roman" panose="02020603050405020304" pitchFamily="18" charset="0"/>
                <a:cs typeface="Times New Roman" panose="02020603050405020304" pitchFamily="18" charset="0"/>
              </a:rPr>
              <a:t>scoring</a:t>
            </a:r>
            <a:r>
              <a:rPr lang="fr-FR" sz="2400" b="1" dirty="0" smtClean="0">
                <a:latin typeface="Times New Roman" panose="02020603050405020304" pitchFamily="18" charset="0"/>
                <a:cs typeface="Times New Roman" panose="02020603050405020304" pitchFamily="18" charset="0"/>
              </a:rPr>
              <a:t> :</a:t>
            </a:r>
          </a:p>
          <a:p>
            <a:pPr indent="896938"/>
            <a:r>
              <a:rPr lang="fr-FR" sz="2000" dirty="0" smtClean="0">
                <a:latin typeface="Times New Roman" panose="02020603050405020304" pitchFamily="18" charset="0"/>
                <a:cs typeface="Times New Roman" panose="02020603050405020304" pitchFamily="18" charset="0"/>
              </a:rPr>
              <a:t>• apprendre un ordre sur un ensemble d’objets</a:t>
            </a:r>
          </a:p>
          <a:p>
            <a:pPr indent="896938"/>
            <a:r>
              <a:rPr lang="fr-FR" sz="2000" dirty="0" smtClean="0">
                <a:latin typeface="Times New Roman" panose="02020603050405020304" pitchFamily="18" charset="0"/>
                <a:cs typeface="Times New Roman" panose="02020603050405020304" pitchFamily="18" charset="0"/>
              </a:rPr>
              <a:t>• prévision : donner des objets intéressants (grands au sens</a:t>
            </a:r>
          </a:p>
          <a:p>
            <a:pPr indent="896938"/>
            <a:r>
              <a:rPr lang="fr-FR" sz="2000" dirty="0" smtClean="0">
                <a:latin typeface="Times New Roman" panose="02020603050405020304" pitchFamily="18" charset="0"/>
                <a:cs typeface="Times New Roman" panose="02020603050405020304" pitchFamily="18" charset="0"/>
              </a:rPr>
              <a:t>de l’ordre) ; dire si un objet est plus intéressant qu’un autre ;</a:t>
            </a:r>
          </a:p>
          <a:p>
            <a:pPr indent="896938"/>
            <a:r>
              <a:rPr lang="fr-FR" sz="2000" dirty="0" smtClean="0">
                <a:latin typeface="Times New Roman" panose="02020603050405020304" pitchFamily="18" charset="0"/>
                <a:cs typeface="Times New Roman" panose="02020603050405020304" pitchFamily="18" charset="0"/>
              </a:rPr>
              <a:t>donne un score d’intérêt à un objet</a:t>
            </a:r>
          </a:p>
          <a:p>
            <a:pPr indent="896938"/>
            <a:r>
              <a:rPr lang="fr-FR" sz="2000" dirty="0" smtClean="0">
                <a:latin typeface="Times New Roman" panose="02020603050405020304" pitchFamily="18" charset="0"/>
                <a:cs typeface="Times New Roman" panose="02020603050405020304" pitchFamily="18" charset="0"/>
              </a:rPr>
              <a:t>• Y = {0, 1} : 1 pour intéressant, 0 pour inintéressant</a:t>
            </a:r>
          </a:p>
          <a:p>
            <a:pPr indent="896938"/>
            <a:r>
              <a:rPr lang="fr-FR" sz="2000" dirty="0" smtClean="0">
                <a:latin typeface="Times New Roman" panose="02020603050405020304" pitchFamily="18" charset="0"/>
                <a:cs typeface="Times New Roman" panose="02020603050405020304" pitchFamily="18" charset="0"/>
              </a:rPr>
              <a:t>• autres choix possibles pour Y (par ex. R ou tout ensemble</a:t>
            </a:r>
          </a:p>
          <a:p>
            <a:pPr indent="896938"/>
            <a:r>
              <a:rPr lang="fr-FR" sz="2000" dirty="0" smtClean="0">
                <a:latin typeface="Times New Roman" panose="02020603050405020304" pitchFamily="18" charset="0"/>
                <a:cs typeface="Times New Roman" panose="02020603050405020304" pitchFamily="18" charset="0"/>
              </a:rPr>
              <a:t>ordonné)</a:t>
            </a:r>
          </a:p>
          <a:p>
            <a:pPr indent="896938"/>
            <a:r>
              <a:rPr lang="fr-FR" sz="2000" dirty="0" smtClean="0">
                <a:latin typeface="Times New Roman" panose="02020603050405020304" pitchFamily="18" charset="0"/>
                <a:cs typeface="Times New Roman" panose="02020603050405020304" pitchFamily="18" charset="0"/>
              </a:rPr>
              <a:t>• applications : recherche d’informations (page </a:t>
            </a:r>
            <a:r>
              <a:rPr lang="fr-FR" sz="2000" dirty="0" err="1" smtClean="0">
                <a:latin typeface="Times New Roman" panose="02020603050405020304" pitchFamily="18" charset="0"/>
                <a:cs typeface="Times New Roman" panose="02020603050405020304" pitchFamily="18" charset="0"/>
              </a:rPr>
              <a:t>rank</a:t>
            </a:r>
            <a:r>
              <a:rPr lang="fr-FR" sz="2000" dirty="0" smtClean="0">
                <a:latin typeface="Times New Roman" panose="02020603050405020304" pitchFamily="18" charset="0"/>
                <a:cs typeface="Times New Roman" panose="02020603050405020304" pitchFamily="18" charset="0"/>
              </a:rPr>
              <a:t> de Google), 	suggestions (</a:t>
            </a:r>
            <a:r>
              <a:rPr lang="fr-FR" sz="2000" dirty="0" err="1" smtClean="0">
                <a:latin typeface="Times New Roman" panose="02020603050405020304" pitchFamily="18" charset="0"/>
                <a:cs typeface="Times New Roman" panose="02020603050405020304" pitchFamily="18" charset="0"/>
              </a:rPr>
              <a:t>amazon</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netflix</a:t>
            </a:r>
            <a:r>
              <a:rPr lang="fr-FR" sz="2000" dirty="0" smtClean="0">
                <a:latin typeface="Times New Roman" panose="02020603050405020304" pitchFamily="18" charset="0"/>
                <a:cs typeface="Times New Roman" panose="02020603050405020304" pitchFamily="18" charset="0"/>
              </a:rPr>
              <a:t>)</a:t>
            </a:r>
          </a:p>
        </p:txBody>
      </p:sp>
      <p:sp>
        <p:nvSpPr>
          <p:cNvPr id="6" name="Rectangle 5"/>
          <p:cNvSpPr/>
          <p:nvPr/>
        </p:nvSpPr>
        <p:spPr>
          <a:xfrm>
            <a:off x="395536" y="1124744"/>
            <a:ext cx="8512249" cy="163121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r-FR" sz="2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Discrimination/classement </a:t>
            </a:r>
            <a:r>
              <a:rPr lang="fr-FR" sz="2000" dirty="0" smtClean="0">
                <a:latin typeface="Times New Roman" panose="02020603050405020304" pitchFamily="18" charset="0"/>
                <a:cs typeface="Times New Roman" panose="02020603050405020304" pitchFamily="18" charset="0"/>
              </a:rPr>
              <a:t> </a:t>
            </a:r>
            <a:endParaRPr lang="fr-FR" sz="2000" dirty="0">
              <a:latin typeface="Times New Roman" panose="02020603050405020304" pitchFamily="18" charset="0"/>
              <a:cs typeface="Times New Roman" panose="02020603050405020304" pitchFamily="18" charset="0"/>
            </a:endParaRPr>
          </a:p>
          <a:p>
            <a:pPr marL="1239838" indent="-342900">
              <a:buFont typeface="Arial" panose="020B0604020202020204" pitchFamily="34" charset="0"/>
              <a:buChar char="•"/>
            </a:pPr>
            <a:r>
              <a:rPr lang="fr-FR" sz="2000" dirty="0">
                <a:latin typeface="Times New Roman" panose="02020603050405020304" pitchFamily="18" charset="0"/>
                <a:cs typeface="Times New Roman" panose="02020603050405020304" pitchFamily="18" charset="0"/>
              </a:rPr>
              <a:t> Y = {1, . . . , q} : q classes d’objets.</a:t>
            </a:r>
          </a:p>
          <a:p>
            <a:pPr marL="1239838" indent="-342900">
              <a:buFont typeface="Arial" panose="020B0604020202020204" pitchFamily="34" charset="0"/>
              <a:buChar char="•"/>
            </a:pPr>
            <a:r>
              <a:rPr lang="fr-FR" sz="2000" dirty="0">
                <a:latin typeface="Times New Roman" panose="02020603050405020304" pitchFamily="18" charset="0"/>
                <a:cs typeface="Times New Roman" panose="02020603050405020304" pitchFamily="18" charset="0"/>
              </a:rPr>
              <a:t> prévision : placer une nouvelle observation x dans une des q classes,</a:t>
            </a:r>
          </a:p>
          <a:p>
            <a:pPr marL="1239838" indent="-342900">
              <a:buFont typeface="Arial" panose="020B0604020202020204" pitchFamily="34" charset="0"/>
              <a:buChar char="•"/>
            </a:pPr>
            <a:r>
              <a:rPr lang="fr-FR" sz="2000" dirty="0">
                <a:latin typeface="Times New Roman" panose="02020603050405020304" pitchFamily="18" charset="0"/>
                <a:cs typeface="Times New Roman" panose="02020603050405020304" pitchFamily="18" charset="0"/>
              </a:rPr>
              <a:t>applications : diagnostic médical (malade/sain), reconnaissance de caractères, etc. </a:t>
            </a:r>
          </a:p>
        </p:txBody>
      </p:sp>
    </p:spTree>
    <p:extLst>
      <p:ext uri="{BB962C8B-B14F-4D97-AF65-F5344CB8AC3E}">
        <p14:creationId xmlns:p14="http://schemas.microsoft.com/office/powerpoint/2010/main" val="374352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80">
                                          <p:stCondLst>
                                            <p:cond delay="0"/>
                                          </p:stCondLst>
                                        </p:cTn>
                                        <p:tgtEl>
                                          <p:spTgt spid="6"/>
                                        </p:tgtEl>
                                      </p:cBhvr>
                                    </p:animEffect>
                                    <p:anim calcmode="lin" valueType="num">
                                      <p:cBhvr>
                                        <p:cTn id="1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gtEl>
                                      </p:cBhvr>
                                      <p:to x="100000" y="60000"/>
                                    </p:animScale>
                                    <p:animScale>
                                      <p:cBhvr>
                                        <p:cTn id="19" dur="166" decel="50000">
                                          <p:stCondLst>
                                            <p:cond delay="676"/>
                                          </p:stCondLst>
                                        </p:cTn>
                                        <p:tgtEl>
                                          <p:spTgt spid="6"/>
                                        </p:tgtEl>
                                      </p:cBhvr>
                                      <p:to x="100000" y="100000"/>
                                    </p:animScale>
                                    <p:animScale>
                                      <p:cBhvr>
                                        <p:cTn id="20" dur="26">
                                          <p:stCondLst>
                                            <p:cond delay="1312"/>
                                          </p:stCondLst>
                                        </p:cTn>
                                        <p:tgtEl>
                                          <p:spTgt spid="6"/>
                                        </p:tgtEl>
                                      </p:cBhvr>
                                      <p:to x="100000" y="80000"/>
                                    </p:animScale>
                                    <p:animScale>
                                      <p:cBhvr>
                                        <p:cTn id="21" dur="166" decel="50000">
                                          <p:stCondLst>
                                            <p:cond delay="1338"/>
                                          </p:stCondLst>
                                        </p:cTn>
                                        <p:tgtEl>
                                          <p:spTgt spid="6"/>
                                        </p:tgtEl>
                                      </p:cBhvr>
                                      <p:to x="100000" y="100000"/>
                                    </p:animScale>
                                    <p:animScale>
                                      <p:cBhvr>
                                        <p:cTn id="22" dur="26">
                                          <p:stCondLst>
                                            <p:cond delay="1642"/>
                                          </p:stCondLst>
                                        </p:cTn>
                                        <p:tgtEl>
                                          <p:spTgt spid="6"/>
                                        </p:tgtEl>
                                      </p:cBhvr>
                                      <p:to x="100000" y="90000"/>
                                    </p:animScale>
                                    <p:animScale>
                                      <p:cBhvr>
                                        <p:cTn id="23" dur="166" decel="50000">
                                          <p:stCondLst>
                                            <p:cond delay="1668"/>
                                          </p:stCondLst>
                                        </p:cTn>
                                        <p:tgtEl>
                                          <p:spTgt spid="6"/>
                                        </p:tgtEl>
                                      </p:cBhvr>
                                      <p:to x="100000" y="100000"/>
                                    </p:animScale>
                                    <p:animScale>
                                      <p:cBhvr>
                                        <p:cTn id="24" dur="26">
                                          <p:stCondLst>
                                            <p:cond delay="1808"/>
                                          </p:stCondLst>
                                        </p:cTn>
                                        <p:tgtEl>
                                          <p:spTgt spid="6"/>
                                        </p:tgtEl>
                                      </p:cBhvr>
                                      <p:to x="100000" y="95000"/>
                                    </p:animScale>
                                    <p:animScale>
                                      <p:cBhvr>
                                        <p:cTn id="25" dur="166" decel="50000">
                                          <p:stCondLst>
                                            <p:cond delay="1834"/>
                                          </p:stCondLst>
                                        </p:cTn>
                                        <p:tgtEl>
                                          <p:spTgt spid="6"/>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80">
                                          <p:stCondLst>
                                            <p:cond delay="0"/>
                                          </p:stCondLst>
                                        </p:cTn>
                                        <p:tgtEl>
                                          <p:spTgt spid="4"/>
                                        </p:tgtEl>
                                      </p:cBhvr>
                                    </p:animEffect>
                                    <p:anim calcmode="lin" valueType="num">
                                      <p:cBhvr>
                                        <p:cTn id="3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gtEl>
                                      </p:cBhvr>
                                      <p:to x="100000" y="60000"/>
                                    </p:animScale>
                                    <p:animScale>
                                      <p:cBhvr>
                                        <p:cTn id="37" dur="166" decel="50000">
                                          <p:stCondLst>
                                            <p:cond delay="676"/>
                                          </p:stCondLst>
                                        </p:cTn>
                                        <p:tgtEl>
                                          <p:spTgt spid="4"/>
                                        </p:tgtEl>
                                      </p:cBhvr>
                                      <p:to x="100000" y="100000"/>
                                    </p:animScale>
                                    <p:animScale>
                                      <p:cBhvr>
                                        <p:cTn id="38" dur="26">
                                          <p:stCondLst>
                                            <p:cond delay="1312"/>
                                          </p:stCondLst>
                                        </p:cTn>
                                        <p:tgtEl>
                                          <p:spTgt spid="4"/>
                                        </p:tgtEl>
                                      </p:cBhvr>
                                      <p:to x="100000" y="80000"/>
                                    </p:animScale>
                                    <p:animScale>
                                      <p:cBhvr>
                                        <p:cTn id="39" dur="166" decel="50000">
                                          <p:stCondLst>
                                            <p:cond delay="1338"/>
                                          </p:stCondLst>
                                        </p:cTn>
                                        <p:tgtEl>
                                          <p:spTgt spid="4"/>
                                        </p:tgtEl>
                                      </p:cBhvr>
                                      <p:to x="100000" y="100000"/>
                                    </p:animScale>
                                    <p:animScale>
                                      <p:cBhvr>
                                        <p:cTn id="40" dur="26">
                                          <p:stCondLst>
                                            <p:cond delay="1642"/>
                                          </p:stCondLst>
                                        </p:cTn>
                                        <p:tgtEl>
                                          <p:spTgt spid="4"/>
                                        </p:tgtEl>
                                      </p:cBhvr>
                                      <p:to x="100000" y="90000"/>
                                    </p:animScale>
                                    <p:animScale>
                                      <p:cBhvr>
                                        <p:cTn id="41" dur="166" decel="50000">
                                          <p:stCondLst>
                                            <p:cond delay="1668"/>
                                          </p:stCondLst>
                                        </p:cTn>
                                        <p:tgtEl>
                                          <p:spTgt spid="4"/>
                                        </p:tgtEl>
                                      </p:cBhvr>
                                      <p:to x="100000" y="100000"/>
                                    </p:animScale>
                                    <p:animScale>
                                      <p:cBhvr>
                                        <p:cTn id="42" dur="26">
                                          <p:stCondLst>
                                            <p:cond delay="1808"/>
                                          </p:stCondLst>
                                        </p:cTn>
                                        <p:tgtEl>
                                          <p:spTgt spid="4"/>
                                        </p:tgtEl>
                                      </p:cBhvr>
                                      <p:to x="100000" y="95000"/>
                                    </p:animScale>
                                    <p:animScale>
                                      <p:cBhvr>
                                        <p:cTn id="43"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3194448" y="368300"/>
            <a:ext cx="3631406" cy="7239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sz="2400" dirty="0" smtClean="0"/>
              <a:t>Apprentissage supervisé </a:t>
            </a:r>
            <a:br>
              <a:rPr lang="fr-FR" sz="2400" dirty="0" smtClean="0"/>
            </a:br>
            <a:endParaRPr lang="fr-FR" sz="2400" dirty="0"/>
          </a:p>
        </p:txBody>
      </p:sp>
      <p:sp>
        <p:nvSpPr>
          <p:cNvPr id="7" name="Rectangle 6"/>
          <p:cNvSpPr/>
          <p:nvPr/>
        </p:nvSpPr>
        <p:spPr>
          <a:xfrm>
            <a:off x="670893" y="1628800"/>
            <a:ext cx="8064896" cy="169277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r-FR" sz="2400" b="1" dirty="0">
                <a:latin typeface="Times New Roman" panose="02020603050405020304" pitchFamily="18" charset="0"/>
                <a:cs typeface="Times New Roman" panose="02020603050405020304" pitchFamily="18" charset="0"/>
              </a:rPr>
              <a:t>Régression :</a:t>
            </a:r>
          </a:p>
          <a:p>
            <a:pPr marL="627063"/>
            <a:r>
              <a:rPr lang="fr-FR" sz="2000" dirty="0">
                <a:latin typeface="Times New Roman" panose="02020603050405020304" pitchFamily="18" charset="0"/>
                <a:cs typeface="Times New Roman" panose="02020603050405020304" pitchFamily="18" charset="0"/>
              </a:rPr>
              <a:t>• Y = R ou Y = R**p</a:t>
            </a:r>
          </a:p>
          <a:p>
            <a:pPr marL="627063"/>
            <a:r>
              <a:rPr lang="fr-FR" sz="2000"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prévision</a:t>
            </a:r>
            <a:r>
              <a:rPr lang="fr-FR" sz="2000" dirty="0">
                <a:latin typeface="Times New Roman" panose="02020603050405020304" pitchFamily="18" charset="0"/>
                <a:cs typeface="Times New Roman" panose="02020603050405020304" pitchFamily="18" charset="0"/>
              </a:rPr>
              <a:t> : associer une valeur numérique à une nouvelle observation</a:t>
            </a:r>
          </a:p>
          <a:p>
            <a:pPr marL="627063"/>
            <a:r>
              <a:rPr lang="fr-FR" sz="2000"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applications</a:t>
            </a:r>
            <a:r>
              <a:rPr lang="fr-FR" sz="2000" dirty="0">
                <a:latin typeface="Times New Roman" panose="02020603050405020304" pitchFamily="18" charset="0"/>
                <a:cs typeface="Times New Roman" panose="02020603050405020304" pitchFamily="18" charset="0"/>
              </a:rPr>
              <a:t> : certaines formes de </a:t>
            </a:r>
            <a:r>
              <a:rPr lang="fr-FR" sz="2000" dirty="0" err="1">
                <a:latin typeface="Times New Roman" panose="02020603050405020304" pitchFamily="18" charset="0"/>
                <a:cs typeface="Times New Roman" panose="02020603050405020304" pitchFamily="18" charset="0"/>
              </a:rPr>
              <a:t>scoring</a:t>
            </a:r>
            <a:r>
              <a:rPr lang="fr-FR" sz="2000" dirty="0">
                <a:latin typeface="Times New Roman" panose="02020603050405020304" pitchFamily="18" charset="0"/>
                <a:cs typeface="Times New Roman" panose="02020603050405020304" pitchFamily="18" charset="0"/>
              </a:rPr>
              <a:t> (note d’un objet, d’un consommateur), prévisions de la valeur future d’une action, etc.</a:t>
            </a:r>
          </a:p>
        </p:txBody>
      </p:sp>
    </p:spTree>
    <p:extLst>
      <p:ext uri="{BB962C8B-B14F-4D97-AF65-F5344CB8AC3E}">
        <p14:creationId xmlns:p14="http://schemas.microsoft.com/office/powerpoint/2010/main" val="4178593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80">
                                          <p:stCondLst>
                                            <p:cond delay="0"/>
                                          </p:stCondLst>
                                        </p:cTn>
                                        <p:tgtEl>
                                          <p:spTgt spid="7"/>
                                        </p:tgtEl>
                                      </p:cBhvr>
                                    </p:animEffect>
                                    <p:anim calcmode="lin" valueType="num">
                                      <p:cBhvr>
                                        <p:cTn id="13"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8" dur="26">
                                          <p:stCondLst>
                                            <p:cond delay="650"/>
                                          </p:stCondLst>
                                        </p:cTn>
                                        <p:tgtEl>
                                          <p:spTgt spid="7"/>
                                        </p:tgtEl>
                                      </p:cBhvr>
                                      <p:to x="100000" y="60000"/>
                                    </p:animScale>
                                    <p:animScale>
                                      <p:cBhvr>
                                        <p:cTn id="19" dur="166" decel="50000">
                                          <p:stCondLst>
                                            <p:cond delay="676"/>
                                          </p:stCondLst>
                                        </p:cTn>
                                        <p:tgtEl>
                                          <p:spTgt spid="7"/>
                                        </p:tgtEl>
                                      </p:cBhvr>
                                      <p:to x="100000" y="100000"/>
                                    </p:animScale>
                                    <p:animScale>
                                      <p:cBhvr>
                                        <p:cTn id="20" dur="26">
                                          <p:stCondLst>
                                            <p:cond delay="1312"/>
                                          </p:stCondLst>
                                        </p:cTn>
                                        <p:tgtEl>
                                          <p:spTgt spid="7"/>
                                        </p:tgtEl>
                                      </p:cBhvr>
                                      <p:to x="100000" y="80000"/>
                                    </p:animScale>
                                    <p:animScale>
                                      <p:cBhvr>
                                        <p:cTn id="21" dur="166" decel="50000">
                                          <p:stCondLst>
                                            <p:cond delay="1338"/>
                                          </p:stCondLst>
                                        </p:cTn>
                                        <p:tgtEl>
                                          <p:spTgt spid="7"/>
                                        </p:tgtEl>
                                      </p:cBhvr>
                                      <p:to x="100000" y="100000"/>
                                    </p:animScale>
                                    <p:animScale>
                                      <p:cBhvr>
                                        <p:cTn id="22" dur="26">
                                          <p:stCondLst>
                                            <p:cond delay="1642"/>
                                          </p:stCondLst>
                                        </p:cTn>
                                        <p:tgtEl>
                                          <p:spTgt spid="7"/>
                                        </p:tgtEl>
                                      </p:cBhvr>
                                      <p:to x="100000" y="90000"/>
                                    </p:animScale>
                                    <p:animScale>
                                      <p:cBhvr>
                                        <p:cTn id="23" dur="166" decel="50000">
                                          <p:stCondLst>
                                            <p:cond delay="1668"/>
                                          </p:stCondLst>
                                        </p:cTn>
                                        <p:tgtEl>
                                          <p:spTgt spid="7"/>
                                        </p:tgtEl>
                                      </p:cBhvr>
                                      <p:to x="100000" y="100000"/>
                                    </p:animScale>
                                    <p:animScale>
                                      <p:cBhvr>
                                        <p:cTn id="24" dur="26">
                                          <p:stCondLst>
                                            <p:cond delay="1808"/>
                                          </p:stCondLst>
                                        </p:cTn>
                                        <p:tgtEl>
                                          <p:spTgt spid="7"/>
                                        </p:tgtEl>
                                      </p:cBhvr>
                                      <p:to x="100000" y="95000"/>
                                    </p:animScale>
                                    <p:animScale>
                                      <p:cBhvr>
                                        <p:cTn id="25"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428728" y="928670"/>
            <a:ext cx="4929222" cy="369332"/>
          </a:xfrm>
          <a:prstGeom prst="rect">
            <a:avLst/>
          </a:prstGeom>
          <a:noFill/>
        </p:spPr>
        <p:txBody>
          <a:bodyPr wrap="square" rtlCol="0">
            <a:spAutoFit/>
          </a:bodyPr>
          <a:lstStyle/>
          <a:p>
            <a:endParaRPr lang="fr-FR" dirty="0"/>
          </a:p>
        </p:txBody>
      </p:sp>
      <p:sp>
        <p:nvSpPr>
          <p:cNvPr id="5" name="ZoneTexte 4"/>
          <p:cNvSpPr txBox="1"/>
          <p:nvPr/>
        </p:nvSpPr>
        <p:spPr>
          <a:xfrm>
            <a:off x="1000100" y="500042"/>
            <a:ext cx="6500858" cy="369332"/>
          </a:xfrm>
          <a:prstGeom prst="rect">
            <a:avLst/>
          </a:prstGeom>
          <a:noFill/>
        </p:spPr>
        <p:txBody>
          <a:bodyPr wrap="square" rtlCol="0">
            <a:spAutoFit/>
          </a:bodyPr>
          <a:lstStyle/>
          <a:p>
            <a:endParaRPr lang="fr-FR"/>
          </a:p>
        </p:txBody>
      </p:sp>
      <p:sp>
        <p:nvSpPr>
          <p:cNvPr id="7" name="ZoneTexte 6"/>
          <p:cNvSpPr txBox="1"/>
          <p:nvPr/>
        </p:nvSpPr>
        <p:spPr>
          <a:xfrm>
            <a:off x="1357290" y="0"/>
            <a:ext cx="7215238"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fr-FR" sz="3200" dirty="0" smtClean="0">
                <a:latin typeface="Tahoma" pitchFamily="34" charset="0"/>
                <a:cs typeface="Tahoma" pitchFamily="34" charset="0"/>
              </a:rPr>
              <a:t>DATA MINING</a:t>
            </a:r>
            <a:endParaRPr lang="fr-FR" sz="3200" dirty="0">
              <a:latin typeface="Tahoma" pitchFamily="34" charset="0"/>
              <a:cs typeface="Tahoma" pitchFamily="34" charset="0"/>
            </a:endParaRPr>
          </a:p>
        </p:txBody>
      </p:sp>
      <p:sp>
        <p:nvSpPr>
          <p:cNvPr id="13" name="ZoneTexte 12"/>
          <p:cNvSpPr txBox="1"/>
          <p:nvPr/>
        </p:nvSpPr>
        <p:spPr>
          <a:xfrm>
            <a:off x="285720" y="642918"/>
            <a:ext cx="8358246" cy="2646878"/>
          </a:xfrm>
          <a:prstGeom prst="rect">
            <a:avLst/>
          </a:prstGeom>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sz="2400" dirty="0" smtClean="0">
                <a:latin typeface="Tahoma" pitchFamily="34" charset="0"/>
                <a:cs typeface="Tahoma" pitchFamily="34" charset="0"/>
              </a:rPr>
              <a:t>C‘est un </a:t>
            </a:r>
            <a:r>
              <a:rPr lang="fr-FR" sz="2800" b="1" dirty="0" smtClean="0">
                <a:latin typeface="Tahoma" pitchFamily="34" charset="0"/>
                <a:cs typeface="Tahoma" pitchFamily="34" charset="0"/>
              </a:rPr>
              <a:t>processus</a:t>
            </a:r>
            <a:r>
              <a:rPr lang="fr-FR" sz="2400" dirty="0" smtClean="0">
                <a:latin typeface="Tahoma" pitchFamily="34" charset="0"/>
                <a:cs typeface="Tahoma" pitchFamily="34" charset="0"/>
              </a:rPr>
              <a:t> qui fait intervenir des méthodes et des outils dans les différents domaines (l’informatique ,l’intelligence artificielle, la statistique …</a:t>
            </a:r>
            <a:r>
              <a:rPr lang="fr-FR" sz="2400" dirty="0" err="1" smtClean="0">
                <a:latin typeface="Tahoma" pitchFamily="34" charset="0"/>
                <a:cs typeface="Tahoma" pitchFamily="34" charset="0"/>
              </a:rPr>
              <a:t>etc</a:t>
            </a:r>
            <a:r>
              <a:rPr lang="fr-FR" sz="2400" dirty="0" smtClean="0">
                <a:latin typeface="Tahoma" pitchFamily="34" charset="0"/>
                <a:cs typeface="Tahoma" pitchFamily="34" charset="0"/>
              </a:rPr>
              <a:t>), Dont le but de </a:t>
            </a:r>
            <a:r>
              <a:rPr lang="fr-FR" sz="2400" dirty="0" smtClean="0">
                <a:solidFill>
                  <a:srgbClr val="FF0000"/>
                </a:solidFill>
                <a:latin typeface="Tahoma" pitchFamily="34" charset="0"/>
                <a:cs typeface="Tahoma" pitchFamily="34" charset="0"/>
              </a:rPr>
              <a:t>découvrir</a:t>
            </a:r>
            <a:r>
              <a:rPr lang="fr-FR" sz="2400" dirty="0" smtClean="0">
                <a:latin typeface="Tahoma" pitchFamily="34" charset="0"/>
                <a:cs typeface="Tahoma" pitchFamily="34" charset="0"/>
              </a:rPr>
              <a:t> les </a:t>
            </a:r>
            <a:r>
              <a:rPr lang="fr-FR" sz="2400" b="1" dirty="0" smtClean="0">
                <a:latin typeface="Tahoma" pitchFamily="34" charset="0"/>
                <a:cs typeface="Tahoma" pitchFamily="34" charset="0"/>
              </a:rPr>
              <a:t>connaissances</a:t>
            </a:r>
            <a:r>
              <a:rPr lang="fr-FR" sz="2400" dirty="0" smtClean="0">
                <a:latin typeface="Tahoma" pitchFamily="34" charset="0"/>
                <a:cs typeface="Tahoma" pitchFamily="34" charset="0"/>
              </a:rPr>
              <a:t> précédemment inexplorées, utiles pour </a:t>
            </a:r>
            <a:r>
              <a:rPr lang="fr-FR" sz="2400" dirty="0" smtClean="0">
                <a:solidFill>
                  <a:srgbClr val="FF0000"/>
                </a:solidFill>
                <a:latin typeface="Tahoma" pitchFamily="34" charset="0"/>
                <a:cs typeface="Tahoma" pitchFamily="34" charset="0"/>
              </a:rPr>
              <a:t>détecter</a:t>
            </a:r>
            <a:r>
              <a:rPr lang="fr-FR" sz="2400" dirty="0" smtClean="0">
                <a:latin typeface="Tahoma" pitchFamily="34" charset="0"/>
                <a:cs typeface="Tahoma" pitchFamily="34" charset="0"/>
              </a:rPr>
              <a:t> et </a:t>
            </a:r>
            <a:r>
              <a:rPr lang="fr-FR" sz="2400" dirty="0" smtClean="0">
                <a:solidFill>
                  <a:srgbClr val="FF0000"/>
                </a:solidFill>
                <a:latin typeface="Tahoma" pitchFamily="34" charset="0"/>
                <a:cs typeface="Tahoma" pitchFamily="34" charset="0"/>
              </a:rPr>
              <a:t>exploiter</a:t>
            </a:r>
            <a:r>
              <a:rPr lang="fr-FR" sz="2400" dirty="0" smtClean="0">
                <a:latin typeface="Tahoma" pitchFamily="34" charset="0"/>
                <a:cs typeface="Tahoma" pitchFamily="34" charset="0"/>
              </a:rPr>
              <a:t> des </a:t>
            </a:r>
            <a:r>
              <a:rPr lang="fr-FR" sz="2400" b="1" dirty="0" smtClean="0">
                <a:latin typeface="Tahoma" pitchFamily="34" charset="0"/>
                <a:cs typeface="Tahoma" pitchFamily="34" charset="0"/>
              </a:rPr>
              <a:t>connaissances</a:t>
            </a:r>
            <a:r>
              <a:rPr lang="fr-FR" sz="2400" dirty="0" smtClean="0">
                <a:latin typeface="Tahoma" pitchFamily="34" charset="0"/>
                <a:cs typeface="Tahoma" pitchFamily="34" charset="0"/>
              </a:rPr>
              <a:t> utiles existantes dans un grand volume de </a:t>
            </a:r>
            <a:r>
              <a:rPr lang="fr-FR" sz="2400" b="1" u="sng" dirty="0" smtClean="0">
                <a:latin typeface="Tahoma" pitchFamily="34" charset="0"/>
                <a:cs typeface="Tahoma" pitchFamily="34" charset="0"/>
              </a:rPr>
              <a:t>données</a:t>
            </a:r>
            <a:r>
              <a:rPr lang="fr-FR" sz="2400" dirty="0" smtClean="0">
                <a:latin typeface="Tahoma" pitchFamily="34" charset="0"/>
                <a:cs typeface="Tahoma" pitchFamily="34" charset="0"/>
              </a:rPr>
              <a:t>.</a:t>
            </a:r>
          </a:p>
          <a:p>
            <a:endParaRPr lang="fr-FR" dirty="0"/>
          </a:p>
        </p:txBody>
      </p:sp>
      <p:pic>
        <p:nvPicPr>
          <p:cNvPr id="14" name="Picture 2"/>
          <p:cNvPicPr>
            <a:picLocks noChangeAspect="1" noChangeArrowheads="1"/>
          </p:cNvPicPr>
          <p:nvPr/>
        </p:nvPicPr>
        <p:blipFill>
          <a:blip r:embed="rId3" cstate="print"/>
          <a:srcRect/>
          <a:stretch>
            <a:fillRect/>
          </a:stretch>
        </p:blipFill>
        <p:spPr bwMode="auto">
          <a:xfrm>
            <a:off x="285720" y="3286124"/>
            <a:ext cx="8358246" cy="3214734"/>
          </a:xfrm>
          <a:prstGeom prst="rect">
            <a:avLst/>
          </a:prstGeom>
          <a:noFill/>
          <a:ln w="9525">
            <a:noFill/>
            <a:miter lim="800000"/>
            <a:headEnd/>
            <a:tailEnd/>
          </a:ln>
        </p:spPr>
      </p:pic>
      <p:sp>
        <p:nvSpPr>
          <p:cNvPr id="15" name="AutoShape 3"/>
          <p:cNvSpPr>
            <a:spLocks noChangeArrowheads="1"/>
          </p:cNvSpPr>
          <p:nvPr/>
        </p:nvSpPr>
        <p:spPr bwMode="auto">
          <a:xfrm>
            <a:off x="714348" y="3286124"/>
            <a:ext cx="1142976" cy="857256"/>
          </a:xfrm>
          <a:prstGeom prst="wedgeRectCallout">
            <a:avLst>
              <a:gd name="adj1" fmla="val 62560"/>
              <a:gd name="adj2" fmla="val 90117"/>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dirty="0" smtClean="0">
                <a:ln>
                  <a:noFill/>
                </a:ln>
                <a:effectLst/>
                <a:latin typeface="Times New Roman" pitchFamily="18" charset="0"/>
                <a:ea typeface="Arial" pitchFamily="34" charset="0"/>
                <a:cs typeface="Arial" pitchFamily="34" charset="0"/>
              </a:rPr>
              <a:t>Le stock et préparation des données</a:t>
            </a:r>
            <a:endParaRPr kumimoji="0" lang="fr-FR" sz="1400" b="0" i="0" u="none" strike="noStrike" cap="none" normalizeH="0" baseline="0" dirty="0" smtClean="0">
              <a:ln>
                <a:noFill/>
              </a:ln>
              <a:effectLst/>
              <a:latin typeface="Arial" pitchFamily="34" charset="0"/>
              <a:cs typeface="Arial" pitchFamily="34" charset="0"/>
            </a:endParaRPr>
          </a:p>
        </p:txBody>
      </p:sp>
      <p:sp>
        <p:nvSpPr>
          <p:cNvPr id="16" name="AutoShape 5"/>
          <p:cNvSpPr>
            <a:spLocks noChangeArrowheads="1"/>
          </p:cNvSpPr>
          <p:nvPr/>
        </p:nvSpPr>
        <p:spPr bwMode="auto">
          <a:xfrm>
            <a:off x="7143768" y="5929330"/>
            <a:ext cx="1143000" cy="457200"/>
          </a:xfrm>
          <a:prstGeom prst="wedgeRectCallout">
            <a:avLst>
              <a:gd name="adj1" fmla="val 28667"/>
              <a:gd name="adj2" fmla="val -288750"/>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100" b="1" i="0" u="none" strike="noStrike" cap="none" normalizeH="0" baseline="0" dirty="0" smtClean="0">
                <a:ln>
                  <a:noFill/>
                </a:ln>
                <a:effectLst/>
                <a:latin typeface="Times New Roman" pitchFamily="18" charset="0"/>
                <a:ea typeface="Arial" pitchFamily="34" charset="0"/>
                <a:cs typeface="Arial" pitchFamily="34" charset="0"/>
              </a:rPr>
              <a:t>Integration des resultants</a:t>
            </a:r>
            <a:endParaRPr kumimoji="0" lang="en-US" sz="1800" b="0" i="0" u="none" strike="noStrike" cap="none" normalizeH="0" baseline="0" dirty="0" smtClean="0">
              <a:ln>
                <a:noFill/>
              </a:ln>
              <a:effectLst/>
              <a:latin typeface="Arial" pitchFamily="34" charset="0"/>
              <a:cs typeface="Arial" pitchFamily="34" charset="0"/>
            </a:endParaRPr>
          </a:p>
        </p:txBody>
      </p:sp>
    </p:spTree>
    <p:extLst>
      <p:ext uri="{BB962C8B-B14F-4D97-AF65-F5344CB8AC3E}">
        <p14:creationId xmlns:p14="http://schemas.microsoft.com/office/powerpoint/2010/main" val="3894964219"/>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down)">
                                      <p:cBhvr>
                                        <p:cTn id="25" dur="580">
                                          <p:stCondLst>
                                            <p:cond delay="0"/>
                                          </p:stCondLst>
                                        </p:cTn>
                                        <p:tgtEl>
                                          <p:spTgt spid="13"/>
                                        </p:tgtEl>
                                      </p:cBhvr>
                                    </p:animEffect>
                                    <p:anim calcmode="lin" valueType="num">
                                      <p:cBhvr>
                                        <p:cTn id="2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1" dur="26">
                                          <p:stCondLst>
                                            <p:cond delay="650"/>
                                          </p:stCondLst>
                                        </p:cTn>
                                        <p:tgtEl>
                                          <p:spTgt spid="13"/>
                                        </p:tgtEl>
                                      </p:cBhvr>
                                      <p:to x="100000" y="60000"/>
                                    </p:animScale>
                                    <p:animScale>
                                      <p:cBhvr>
                                        <p:cTn id="32" dur="166" decel="50000">
                                          <p:stCondLst>
                                            <p:cond delay="676"/>
                                          </p:stCondLst>
                                        </p:cTn>
                                        <p:tgtEl>
                                          <p:spTgt spid="13"/>
                                        </p:tgtEl>
                                      </p:cBhvr>
                                      <p:to x="100000" y="100000"/>
                                    </p:animScale>
                                    <p:animScale>
                                      <p:cBhvr>
                                        <p:cTn id="33" dur="26">
                                          <p:stCondLst>
                                            <p:cond delay="1312"/>
                                          </p:stCondLst>
                                        </p:cTn>
                                        <p:tgtEl>
                                          <p:spTgt spid="13"/>
                                        </p:tgtEl>
                                      </p:cBhvr>
                                      <p:to x="100000" y="80000"/>
                                    </p:animScale>
                                    <p:animScale>
                                      <p:cBhvr>
                                        <p:cTn id="34" dur="166" decel="50000">
                                          <p:stCondLst>
                                            <p:cond delay="1338"/>
                                          </p:stCondLst>
                                        </p:cTn>
                                        <p:tgtEl>
                                          <p:spTgt spid="13"/>
                                        </p:tgtEl>
                                      </p:cBhvr>
                                      <p:to x="100000" y="100000"/>
                                    </p:animScale>
                                    <p:animScale>
                                      <p:cBhvr>
                                        <p:cTn id="35" dur="26">
                                          <p:stCondLst>
                                            <p:cond delay="1642"/>
                                          </p:stCondLst>
                                        </p:cTn>
                                        <p:tgtEl>
                                          <p:spTgt spid="13"/>
                                        </p:tgtEl>
                                      </p:cBhvr>
                                      <p:to x="100000" y="90000"/>
                                    </p:animScale>
                                    <p:animScale>
                                      <p:cBhvr>
                                        <p:cTn id="36" dur="166" decel="50000">
                                          <p:stCondLst>
                                            <p:cond delay="1668"/>
                                          </p:stCondLst>
                                        </p:cTn>
                                        <p:tgtEl>
                                          <p:spTgt spid="13"/>
                                        </p:tgtEl>
                                      </p:cBhvr>
                                      <p:to x="100000" y="100000"/>
                                    </p:animScale>
                                    <p:animScale>
                                      <p:cBhvr>
                                        <p:cTn id="37" dur="26">
                                          <p:stCondLst>
                                            <p:cond delay="1808"/>
                                          </p:stCondLst>
                                        </p:cTn>
                                        <p:tgtEl>
                                          <p:spTgt spid="13"/>
                                        </p:tgtEl>
                                      </p:cBhvr>
                                      <p:to x="100000" y="95000"/>
                                    </p:animScale>
                                    <p:animScale>
                                      <p:cBhvr>
                                        <p:cTn id="38" dur="166" decel="50000">
                                          <p:stCondLst>
                                            <p:cond delay="1834"/>
                                          </p:stCondLst>
                                        </p:cTn>
                                        <p:tgtEl>
                                          <p:spTgt spid="1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5">
                                            <p:bg/>
                                          </p:spTgt>
                                        </p:tgtEl>
                                        <p:attrNameLst>
                                          <p:attrName>style.visibility</p:attrName>
                                        </p:attrNameLst>
                                      </p:cBhvr>
                                      <p:to>
                                        <p:strVal val="visible"/>
                                      </p:to>
                                    </p:set>
                                    <p:animEffect transition="in" filter="wipe(down)">
                                      <p:cBhvr>
                                        <p:cTn id="49" dur="500"/>
                                        <p:tgtEl>
                                          <p:spTgt spid="15">
                                            <p:bg/>
                                          </p:spTgt>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15">
                                            <p:txEl>
                                              <p:pRg st="0" end="0"/>
                                            </p:txEl>
                                          </p:spTgt>
                                        </p:tgtEl>
                                        <p:attrNameLst>
                                          <p:attrName>style.visibility</p:attrName>
                                        </p:attrNameLst>
                                      </p:cBhvr>
                                      <p:to>
                                        <p:strVal val="visible"/>
                                      </p:to>
                                    </p:set>
                                    <p:animEffect transition="in" filter="wipe(down)">
                                      <p:cBhvr>
                                        <p:cTn id="52" dur="500"/>
                                        <p:tgtEl>
                                          <p:spTgt spid="1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6">
                                            <p:bg/>
                                          </p:spTgt>
                                        </p:tgtEl>
                                        <p:attrNameLst>
                                          <p:attrName>style.visibility</p:attrName>
                                        </p:attrNameLst>
                                      </p:cBhvr>
                                      <p:to>
                                        <p:strVal val="visible"/>
                                      </p:to>
                                    </p:set>
                                    <p:animEffect transition="in" filter="wipe(down)">
                                      <p:cBhvr>
                                        <p:cTn id="57" dur="500"/>
                                        <p:tgtEl>
                                          <p:spTgt spid="16">
                                            <p:bg/>
                                          </p:spTgt>
                                        </p:tgtEl>
                                      </p:cBhvr>
                                    </p:animEffect>
                                  </p:childTnLst>
                                </p:cTn>
                              </p:par>
                              <p:par>
                                <p:cTn id="58" presetID="22" presetClass="entr" presetSubtype="4" fill="hold" grpId="0" nodeType="withEffect">
                                  <p:stCondLst>
                                    <p:cond delay="0"/>
                                  </p:stCondLst>
                                  <p:childTnLst>
                                    <p:set>
                                      <p:cBhvr>
                                        <p:cTn id="59" dur="1" fill="hold">
                                          <p:stCondLst>
                                            <p:cond delay="0"/>
                                          </p:stCondLst>
                                        </p:cTn>
                                        <p:tgtEl>
                                          <p:spTgt spid="16">
                                            <p:txEl>
                                              <p:pRg st="0" end="0"/>
                                            </p:txEl>
                                          </p:spTgt>
                                        </p:tgtEl>
                                        <p:attrNameLst>
                                          <p:attrName>style.visibility</p:attrName>
                                        </p:attrNameLst>
                                      </p:cBhvr>
                                      <p:to>
                                        <p:strVal val="visible"/>
                                      </p:to>
                                    </p:set>
                                    <p:animEffect transition="in" filter="wipe(down)">
                                      <p:cBhvr>
                                        <p:cTn id="60"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15" grpId="0" build="allAtOnce" animBg="1"/>
      <p:bldP spid="16" grpId="0"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1445" y="1268760"/>
            <a:ext cx="8591533" cy="200054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sz="2400" dirty="0"/>
              <a:t>Le Data Mining est un nouveau champ situé au croisement de la statistique et des technologies de l’information (bases de données, intelligence artificielle, apprentissage etc.) dont le but est de découvrir des structures dans de vastes ensembles de données.</a:t>
            </a:r>
          </a:p>
          <a:p>
            <a:r>
              <a:rPr lang="fr-FR" sz="2400" dirty="0"/>
              <a:t>	Deux types : </a:t>
            </a:r>
            <a:r>
              <a:rPr lang="fr-FR" sz="2400" b="1" dirty="0"/>
              <a:t>modèles et «Patterns</a:t>
            </a:r>
            <a:r>
              <a:rPr lang="fr-FR" sz="2400" dirty="0"/>
              <a:t> »(ou comportements</a:t>
            </a:r>
            <a:r>
              <a:rPr lang="fr-FR" sz="2400" dirty="0" smtClean="0"/>
              <a:t>)</a:t>
            </a:r>
            <a:r>
              <a:rPr lang="fr-FR" sz="2800" b="1" dirty="0" smtClean="0"/>
              <a:t> </a:t>
            </a:r>
            <a:endParaRPr lang="fr-FR" sz="2800" dirty="0"/>
          </a:p>
        </p:txBody>
      </p:sp>
      <p:sp>
        <p:nvSpPr>
          <p:cNvPr id="4" name="ZoneTexte 3"/>
          <p:cNvSpPr txBox="1"/>
          <p:nvPr/>
        </p:nvSpPr>
        <p:spPr>
          <a:xfrm>
            <a:off x="615685" y="96430"/>
            <a:ext cx="7786742" cy="461665"/>
          </a:xfrm>
          <a:prstGeom prst="rect">
            <a:avLst/>
          </a:prstGeom>
          <a:solidFill>
            <a:schemeClr val="accent3"/>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dirty="0" smtClean="0"/>
              <a:t>	</a:t>
            </a:r>
            <a:r>
              <a:rPr lang="fr-FR" sz="2400" dirty="0" smtClean="0">
                <a:latin typeface="Tahoma" pitchFamily="34" charset="0"/>
                <a:cs typeface="Tahoma" pitchFamily="34" charset="0"/>
              </a:rPr>
              <a:t>DATA MINING</a:t>
            </a:r>
            <a:endParaRPr lang="fr-FR" sz="2400" dirty="0">
              <a:latin typeface="Tahoma" pitchFamily="34" charset="0"/>
              <a:cs typeface="Tahoma" pitchFamily="34" charset="0"/>
            </a:endParaRPr>
          </a:p>
        </p:txBody>
      </p:sp>
      <p:sp>
        <p:nvSpPr>
          <p:cNvPr id="5" name="ZoneTexte 4"/>
          <p:cNvSpPr txBox="1"/>
          <p:nvPr/>
        </p:nvSpPr>
        <p:spPr>
          <a:xfrm>
            <a:off x="279569" y="3793989"/>
            <a:ext cx="8591533" cy="200054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fr-FR" sz="2800" b="1" dirty="0"/>
              <a:t>Patterns </a:t>
            </a:r>
            <a:r>
              <a:rPr lang="fr-FR" b="1" dirty="0"/>
              <a:t>: </a:t>
            </a:r>
            <a:r>
              <a:rPr lang="fr-FR" sz="2400" dirty="0" smtClean="0"/>
              <a:t>Une </a:t>
            </a:r>
            <a:r>
              <a:rPr lang="fr-FR" sz="2400" dirty="0"/>
              <a:t>structure caractéristique possédée par un petit nombre d’observations : niche de clients à forte valeur, ou au contraire des clients à haut risque.</a:t>
            </a:r>
          </a:p>
          <a:p>
            <a:r>
              <a:rPr lang="fr-FR" sz="2400" b="1" dirty="0"/>
              <a:t>Outils :</a:t>
            </a:r>
            <a:r>
              <a:rPr lang="fr-FR" sz="2400" dirty="0"/>
              <a:t> classification, visualisation par réduction de dimension (ACP, AFC etc.), règles d’association</a:t>
            </a:r>
            <a:r>
              <a:rPr lang="fr-FR" sz="2400" dirty="0" smtClean="0"/>
              <a:t>.</a:t>
            </a:r>
            <a:endParaRPr lang="fr-FR" dirty="0"/>
          </a:p>
        </p:txBody>
      </p:sp>
    </p:spTree>
    <p:extLst>
      <p:ext uri="{BB962C8B-B14F-4D97-AF65-F5344CB8AC3E}">
        <p14:creationId xmlns:p14="http://schemas.microsoft.com/office/powerpoint/2010/main" val="425472613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1000"/>
                                        <p:tgtEl>
                                          <p:spTgt spid="5"/>
                                        </p:tgtEl>
                                      </p:cBhvr>
                                    </p:animEffect>
                                    <p:anim calcmode="lin" valueType="num">
                                      <p:cBhvr>
                                        <p:cTn id="31" dur="1000" fill="hold"/>
                                        <p:tgtEl>
                                          <p:spTgt spid="5"/>
                                        </p:tgtEl>
                                        <p:attrNameLst>
                                          <p:attrName>ppt_x</p:attrName>
                                        </p:attrNameLst>
                                      </p:cBhvr>
                                      <p:tavLst>
                                        <p:tav tm="0">
                                          <p:val>
                                            <p:strVal val="#ppt_x"/>
                                          </p:val>
                                        </p:tav>
                                        <p:tav tm="100000">
                                          <p:val>
                                            <p:strVal val="#ppt_x"/>
                                          </p:val>
                                        </p:tav>
                                      </p:tavLst>
                                    </p:anim>
                                    <p:anim calcmode="lin" valueType="num">
                                      <p:cBhvr>
                                        <p:cTn id="3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7" y="2780928"/>
            <a:ext cx="8376609" cy="332398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a:t>Le DM ne traite pas d’estimation et de tests de modèles </a:t>
            </a:r>
            <a:r>
              <a:rPr lang="fr-FR" sz="2400" dirty="0" err="1"/>
              <a:t>préspécifiés</a:t>
            </a:r>
            <a:r>
              <a:rPr lang="fr-FR" sz="2400" dirty="0"/>
              <a:t>, mais de la découverte de modèles à l’aide d’un processus de recherche algorithmique d’exploration de modèles : </a:t>
            </a:r>
          </a:p>
          <a:p>
            <a:pPr lvl="0" algn="just"/>
            <a:r>
              <a:rPr lang="fr-FR" sz="2400" dirty="0"/>
              <a:t>linéaires ou non</a:t>
            </a:r>
            <a:r>
              <a:rPr lang="fr-FR" sz="2400" dirty="0" smtClean="0"/>
              <a:t>, explicites </a:t>
            </a:r>
            <a:r>
              <a:rPr lang="fr-FR" sz="2400" dirty="0"/>
              <a:t>ou implicites : </a:t>
            </a:r>
            <a:endParaRPr lang="fr-FR" sz="2400" dirty="0" smtClean="0"/>
          </a:p>
          <a:p>
            <a:pPr lvl="0" algn="just"/>
            <a:r>
              <a:rPr lang="fr-FR" sz="2400" dirty="0" smtClean="0"/>
              <a:t>réseaux </a:t>
            </a:r>
            <a:r>
              <a:rPr lang="fr-FR" sz="2400" dirty="0"/>
              <a:t>de neurones, arbres de décision, SVM, régression logistique, réseaux bayésiens.</a:t>
            </a:r>
          </a:p>
          <a:p>
            <a:pPr lvl="0" algn="just"/>
            <a:r>
              <a:rPr lang="fr-FR" sz="2400" dirty="0"/>
              <a:t>Les modèles ne sont pas issus d’une théorie mais de l’exploration des données.</a:t>
            </a:r>
          </a:p>
          <a:p>
            <a:endParaRPr lang="fr-FR" dirty="0"/>
          </a:p>
        </p:txBody>
      </p:sp>
      <p:sp>
        <p:nvSpPr>
          <p:cNvPr id="3" name="ZoneTexte 2"/>
          <p:cNvSpPr txBox="1"/>
          <p:nvPr/>
        </p:nvSpPr>
        <p:spPr>
          <a:xfrm>
            <a:off x="323527" y="620688"/>
            <a:ext cx="8376610" cy="200054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sz="2800" b="1" dirty="0"/>
              <a:t>Modèle</a:t>
            </a:r>
            <a:r>
              <a:rPr lang="fr-FR" sz="2400" b="1" dirty="0"/>
              <a:t>s :</a:t>
            </a:r>
            <a:r>
              <a:rPr lang="fr-FR" sz="2400" dirty="0"/>
              <a:t> Construire des modèles a toujours été une activité des statisticiens</a:t>
            </a:r>
            <a:r>
              <a:rPr lang="fr-FR" sz="2400" dirty="0" smtClean="0"/>
              <a:t>.  </a:t>
            </a:r>
            <a:r>
              <a:rPr lang="fr-FR" sz="2400" dirty="0"/>
              <a:t>Un modèle est un résumé global des relations entre variables, permettant de comprendre des phénomènes, et d’émettre des prévisions. « Tous les modèles sont faux, certains sont utiles ».</a:t>
            </a:r>
          </a:p>
        </p:txBody>
      </p:sp>
    </p:spTree>
    <p:extLst>
      <p:ext uri="{BB962C8B-B14F-4D97-AF65-F5344CB8AC3E}">
        <p14:creationId xmlns:p14="http://schemas.microsoft.com/office/powerpoint/2010/main" val="1499650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4000504"/>
            <a:ext cx="8501122" cy="1200329"/>
          </a:xfrm>
          <a:prstGeom prst="rect">
            <a:avLst/>
          </a:prstGeom>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sz="2400" b="1" dirty="0" smtClean="0">
                <a:latin typeface="Tahoma" pitchFamily="34" charset="0"/>
                <a:cs typeface="Tahoma" pitchFamily="34" charset="0"/>
              </a:rPr>
              <a:t>Définition 2: (</a:t>
            </a:r>
            <a:r>
              <a:rPr lang="fr-FR" sz="2400" b="1" i="1" dirty="0" err="1" smtClean="0">
                <a:latin typeface="Tahoma" pitchFamily="34" charset="0"/>
                <a:cs typeface="Tahoma" pitchFamily="34" charset="0"/>
              </a:rPr>
              <a:t>Frawley</a:t>
            </a:r>
            <a:r>
              <a:rPr lang="fr-FR" sz="2400" b="1" i="1" dirty="0" smtClean="0">
                <a:latin typeface="Tahoma" pitchFamily="34" charset="0"/>
                <a:cs typeface="Tahoma" pitchFamily="34" charset="0"/>
              </a:rPr>
              <a:t> et </a:t>
            </a:r>
            <a:r>
              <a:rPr lang="fr-FR" sz="2400" b="1" i="1" dirty="0" err="1" smtClean="0">
                <a:latin typeface="Tahoma" pitchFamily="34" charset="0"/>
                <a:cs typeface="Tahoma" pitchFamily="34" charset="0"/>
              </a:rPr>
              <a:t>Piateski</a:t>
            </a:r>
            <a:r>
              <a:rPr lang="fr-FR" sz="2400" b="1" i="1" dirty="0" smtClean="0">
                <a:latin typeface="Tahoma" pitchFamily="34" charset="0"/>
                <a:cs typeface="Tahoma" pitchFamily="34" charset="0"/>
              </a:rPr>
              <a:t>-Shapiro) </a:t>
            </a:r>
            <a:r>
              <a:rPr lang="fr-FR" sz="2400" dirty="0" smtClean="0">
                <a:latin typeface="Tahoma" pitchFamily="34" charset="0"/>
                <a:cs typeface="Tahoma" pitchFamily="34" charset="0"/>
              </a:rPr>
              <a:t>«L’extraction d’informations originales, auparavant inconnues et potentiellement utiles, à partir des données ».</a:t>
            </a:r>
            <a:endParaRPr lang="fr-FR" sz="2400" i="1" dirty="0" smtClean="0">
              <a:latin typeface="Tahoma" pitchFamily="34" charset="0"/>
              <a:cs typeface="Tahoma" pitchFamily="34" charset="0"/>
            </a:endParaRPr>
          </a:p>
        </p:txBody>
      </p:sp>
      <p:sp>
        <p:nvSpPr>
          <p:cNvPr id="3" name="ZoneTexte 2"/>
          <p:cNvSpPr txBox="1"/>
          <p:nvPr/>
        </p:nvSpPr>
        <p:spPr>
          <a:xfrm>
            <a:off x="285720" y="1643050"/>
            <a:ext cx="8501122" cy="1569660"/>
          </a:xfrm>
          <a:prstGeom prst="rect">
            <a:avLst/>
          </a:prstGeom>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sz="2400" b="1" dirty="0" smtClean="0">
                <a:latin typeface="Tahoma" pitchFamily="34" charset="0"/>
                <a:cs typeface="Tahoma" pitchFamily="34" charset="0"/>
              </a:rPr>
              <a:t>Définition 1</a:t>
            </a:r>
            <a:r>
              <a:rPr lang="fr-FR" sz="2400" dirty="0" smtClean="0">
                <a:latin typeface="Tahoma" pitchFamily="34" charset="0"/>
                <a:cs typeface="Tahoma" pitchFamily="34" charset="0"/>
              </a:rPr>
              <a:t> </a:t>
            </a:r>
            <a:r>
              <a:rPr lang="fr-FR" sz="2400" b="1" dirty="0" smtClean="0">
                <a:latin typeface="Tahoma" pitchFamily="34" charset="0"/>
                <a:cs typeface="Tahoma" pitchFamily="34" charset="0"/>
              </a:rPr>
              <a:t>: </a:t>
            </a:r>
            <a:r>
              <a:rPr lang="fr-FR" sz="2400" b="1" i="1" dirty="0" smtClean="0">
                <a:latin typeface="Tahoma" pitchFamily="34" charset="0"/>
                <a:cs typeface="Tahoma" pitchFamily="34" charset="0"/>
              </a:rPr>
              <a:t>Anand et Buchner</a:t>
            </a:r>
            <a:r>
              <a:rPr lang="fr-FR" sz="2400" i="1" dirty="0" smtClean="0">
                <a:latin typeface="Tahoma" pitchFamily="34" charset="0"/>
                <a:cs typeface="Tahoma" pitchFamily="34" charset="0"/>
              </a:rPr>
              <a:t> </a:t>
            </a:r>
            <a:r>
              <a:rPr lang="fr-FR" sz="2400" dirty="0" smtClean="0">
                <a:latin typeface="Tahoma" pitchFamily="34" charset="0"/>
                <a:cs typeface="Tahoma" pitchFamily="34" charset="0"/>
              </a:rPr>
              <a:t> « le data </a:t>
            </a:r>
            <a:r>
              <a:rPr lang="fr-FR" sz="2400" dirty="0" err="1" smtClean="0">
                <a:latin typeface="Tahoma" pitchFamily="34" charset="0"/>
                <a:cs typeface="Tahoma" pitchFamily="34" charset="0"/>
              </a:rPr>
              <a:t>mining</a:t>
            </a:r>
            <a:r>
              <a:rPr lang="fr-FR" sz="2400" dirty="0" smtClean="0">
                <a:latin typeface="Tahoma" pitchFamily="34" charset="0"/>
                <a:cs typeface="Tahoma" pitchFamily="34" charset="0"/>
              </a:rPr>
              <a:t> offre des algorithmes et des outils pour la découverte de modèles, non connus, potentiellement utiles et compréhensibles à partir d’une grande masse de données».</a:t>
            </a:r>
          </a:p>
        </p:txBody>
      </p:sp>
      <p:sp>
        <p:nvSpPr>
          <p:cNvPr id="4" name="ZoneTexte 3"/>
          <p:cNvSpPr txBox="1"/>
          <p:nvPr/>
        </p:nvSpPr>
        <p:spPr>
          <a:xfrm>
            <a:off x="642910" y="285728"/>
            <a:ext cx="7786742" cy="461665"/>
          </a:xfrm>
          <a:prstGeom prst="rect">
            <a:avLst/>
          </a:prstGeom>
          <a:solidFill>
            <a:schemeClr val="accent3"/>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dirty="0" smtClean="0"/>
              <a:t>	</a:t>
            </a:r>
            <a:r>
              <a:rPr lang="fr-FR" sz="2400" dirty="0" smtClean="0">
                <a:latin typeface="Tahoma" pitchFamily="34" charset="0"/>
                <a:cs typeface="Tahoma" pitchFamily="34" charset="0"/>
              </a:rPr>
              <a:t>DATA MINING</a:t>
            </a:r>
            <a:endParaRPr lang="fr-FR" sz="2400" dirty="0">
              <a:latin typeface="Tahoma" pitchFamily="34" charset="0"/>
              <a:cs typeface="Tahoma" pitchFamily="34" charset="0"/>
            </a:endParaRPr>
          </a:p>
        </p:txBody>
      </p:sp>
    </p:spTree>
    <p:extLst>
      <p:ext uri="{BB962C8B-B14F-4D97-AF65-F5344CB8AC3E}">
        <p14:creationId xmlns:p14="http://schemas.microsoft.com/office/powerpoint/2010/main" val="394318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80">
                                          <p:stCondLst>
                                            <p:cond delay="0"/>
                                          </p:stCondLst>
                                        </p:cTn>
                                        <p:tgtEl>
                                          <p:spTgt spid="2"/>
                                        </p:tgtEl>
                                      </p:cBhvr>
                                    </p:animEffect>
                                    <p:anim calcmode="lin" valueType="num">
                                      <p:cBhvr>
                                        <p:cTn id="4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9" dur="26">
                                          <p:stCondLst>
                                            <p:cond delay="650"/>
                                          </p:stCondLst>
                                        </p:cTn>
                                        <p:tgtEl>
                                          <p:spTgt spid="2"/>
                                        </p:tgtEl>
                                      </p:cBhvr>
                                      <p:to x="100000" y="60000"/>
                                    </p:animScale>
                                    <p:animScale>
                                      <p:cBhvr>
                                        <p:cTn id="50" dur="166" decel="50000">
                                          <p:stCondLst>
                                            <p:cond delay="676"/>
                                          </p:stCondLst>
                                        </p:cTn>
                                        <p:tgtEl>
                                          <p:spTgt spid="2"/>
                                        </p:tgtEl>
                                      </p:cBhvr>
                                      <p:to x="100000" y="100000"/>
                                    </p:animScale>
                                    <p:animScale>
                                      <p:cBhvr>
                                        <p:cTn id="51" dur="26">
                                          <p:stCondLst>
                                            <p:cond delay="1312"/>
                                          </p:stCondLst>
                                        </p:cTn>
                                        <p:tgtEl>
                                          <p:spTgt spid="2"/>
                                        </p:tgtEl>
                                      </p:cBhvr>
                                      <p:to x="100000" y="80000"/>
                                    </p:animScale>
                                    <p:animScale>
                                      <p:cBhvr>
                                        <p:cTn id="52" dur="166" decel="50000">
                                          <p:stCondLst>
                                            <p:cond delay="1338"/>
                                          </p:stCondLst>
                                        </p:cTn>
                                        <p:tgtEl>
                                          <p:spTgt spid="2"/>
                                        </p:tgtEl>
                                      </p:cBhvr>
                                      <p:to x="100000" y="100000"/>
                                    </p:animScale>
                                    <p:animScale>
                                      <p:cBhvr>
                                        <p:cTn id="53" dur="26">
                                          <p:stCondLst>
                                            <p:cond delay="1642"/>
                                          </p:stCondLst>
                                        </p:cTn>
                                        <p:tgtEl>
                                          <p:spTgt spid="2"/>
                                        </p:tgtEl>
                                      </p:cBhvr>
                                      <p:to x="100000" y="90000"/>
                                    </p:animScale>
                                    <p:animScale>
                                      <p:cBhvr>
                                        <p:cTn id="54" dur="166" decel="50000">
                                          <p:stCondLst>
                                            <p:cond delay="1668"/>
                                          </p:stCondLst>
                                        </p:cTn>
                                        <p:tgtEl>
                                          <p:spTgt spid="2"/>
                                        </p:tgtEl>
                                      </p:cBhvr>
                                      <p:to x="100000" y="100000"/>
                                    </p:animScale>
                                    <p:animScale>
                                      <p:cBhvr>
                                        <p:cTn id="55" dur="26">
                                          <p:stCondLst>
                                            <p:cond delay="1808"/>
                                          </p:stCondLst>
                                        </p:cTn>
                                        <p:tgtEl>
                                          <p:spTgt spid="2"/>
                                        </p:tgtEl>
                                      </p:cBhvr>
                                      <p:to x="100000" y="95000"/>
                                    </p:animScale>
                                    <p:animScale>
                                      <p:cBhvr>
                                        <p:cTn id="56"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2844" y="3214686"/>
            <a:ext cx="8786874" cy="3046988"/>
          </a:xfrm>
          <a:prstGeom prst="rect">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sz="2400" b="1" i="1" u="sng" dirty="0" smtClean="0">
                <a:solidFill>
                  <a:srgbClr val="00CC99"/>
                </a:solidFill>
                <a:latin typeface="Tahoma" pitchFamily="34" charset="0"/>
                <a:cs typeface="Tahoma" pitchFamily="34" charset="0"/>
              </a:rPr>
              <a:t>L’apprentissage</a:t>
            </a:r>
            <a:r>
              <a:rPr lang="fr-FR" sz="2400" b="1" i="1" u="sng" dirty="0" smtClean="0">
                <a:solidFill>
                  <a:srgbClr val="00B050"/>
                </a:solidFill>
                <a:latin typeface="Tahoma" pitchFamily="34" charset="0"/>
                <a:cs typeface="Tahoma" pitchFamily="34" charset="0"/>
              </a:rPr>
              <a:t> </a:t>
            </a:r>
            <a:r>
              <a:rPr lang="fr-FR" b="1" i="1" dirty="0" smtClean="0">
                <a:solidFill>
                  <a:schemeClr val="accent1">
                    <a:lumMod val="50000"/>
                  </a:schemeClr>
                </a:solidFill>
                <a:latin typeface="Tahoma" pitchFamily="34" charset="0"/>
                <a:cs typeface="Tahoma" pitchFamily="34" charset="0"/>
              </a:rPr>
              <a:t>: </a:t>
            </a:r>
            <a:r>
              <a:rPr lang="fr-FR" sz="2400" dirty="0" smtClean="0">
                <a:latin typeface="Tahoma" pitchFamily="34" charset="0"/>
                <a:cs typeface="Tahoma" pitchFamily="34" charset="0"/>
              </a:rPr>
              <a:t>désigne un ensemble de méthodes et d’algorithmes permettant d’extraire de l’information pertinente de données ou d’apprendre un comportement à partir de l’observation d’un phénomène</a:t>
            </a:r>
            <a:r>
              <a:rPr lang="fr-FR" sz="2400" dirty="0" smtClean="0">
                <a:latin typeface="Times New Roman" pitchFamily="18" charset="0"/>
                <a:cs typeface="Times New Roman" pitchFamily="18" charset="0"/>
              </a:rPr>
              <a:t>. </a:t>
            </a:r>
          </a:p>
          <a:p>
            <a:pPr algn="just"/>
            <a:r>
              <a:rPr lang="fr-FR" sz="2400" b="1" i="1" u="sng" dirty="0" smtClean="0">
                <a:solidFill>
                  <a:srgbClr val="00CC99"/>
                </a:solidFill>
                <a:latin typeface="Tahoma" pitchFamily="34" charset="0"/>
                <a:cs typeface="Tahoma" pitchFamily="34" charset="0"/>
              </a:rPr>
              <a:t>L’apprentissage</a:t>
            </a:r>
            <a:r>
              <a:rPr lang="fr-FR" sz="2400" b="1" i="1" u="sng" dirty="0" smtClean="0">
                <a:solidFill>
                  <a:srgbClr val="00B050"/>
                </a:solidFill>
                <a:latin typeface="Tahoma" pitchFamily="34" charset="0"/>
                <a:cs typeface="Tahoma" pitchFamily="34" charset="0"/>
              </a:rPr>
              <a:t> </a:t>
            </a:r>
            <a:r>
              <a:rPr lang="fr-FR" sz="2400" b="1" i="1" dirty="0" smtClean="0">
                <a:solidFill>
                  <a:schemeClr val="accent1">
                    <a:lumMod val="50000"/>
                  </a:schemeClr>
                </a:solidFill>
                <a:latin typeface="Tahoma" pitchFamily="34" charset="0"/>
                <a:cs typeface="Tahoma" pitchFamily="34" charset="0"/>
              </a:rPr>
              <a:t>: </a:t>
            </a:r>
            <a:r>
              <a:rPr lang="fr-FR" sz="2400" dirty="0" smtClean="0">
                <a:latin typeface="Tahoma" pitchFamily="34" charset="0"/>
                <a:cs typeface="Tahoma" pitchFamily="34" charset="0"/>
              </a:rPr>
              <a:t>est l’acquisition de connaissances et compétences permettant le traitement  d’information, il permet à partir d’un ensemble de paramètres en entrée, d’obtenir un ensemble de résultats en sortie.</a:t>
            </a:r>
            <a:endParaRPr lang="fr-FR" sz="2400" dirty="0">
              <a:latin typeface="Tahoma" pitchFamily="34" charset="0"/>
              <a:cs typeface="Tahoma" pitchFamily="34" charset="0"/>
            </a:endParaRPr>
          </a:p>
        </p:txBody>
      </p:sp>
      <p:sp>
        <p:nvSpPr>
          <p:cNvPr id="3" name="ZoneTexte 2"/>
          <p:cNvSpPr txBox="1"/>
          <p:nvPr/>
        </p:nvSpPr>
        <p:spPr>
          <a:xfrm>
            <a:off x="214282" y="1500174"/>
            <a:ext cx="8715436" cy="1384995"/>
          </a:xfrm>
          <a:prstGeom prst="rect">
            <a:avLst/>
          </a:prstGeo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altLang="fr-FR" sz="2400" dirty="0" smtClean="0">
                <a:latin typeface="Tahoma" pitchFamily="34" charset="0"/>
                <a:cs typeface="Tahoma" pitchFamily="34" charset="0"/>
              </a:rPr>
              <a:t>Le data </a:t>
            </a:r>
            <a:r>
              <a:rPr lang="fr-FR" altLang="fr-FR" sz="2400" dirty="0" err="1" smtClean="0">
                <a:latin typeface="Tahoma" pitchFamily="34" charset="0"/>
                <a:cs typeface="Tahoma" pitchFamily="34" charset="0"/>
              </a:rPr>
              <a:t>mining</a:t>
            </a:r>
            <a:r>
              <a:rPr lang="fr-FR" altLang="fr-FR" sz="2400" dirty="0" smtClean="0">
                <a:latin typeface="Tahoma" pitchFamily="34" charset="0"/>
                <a:cs typeface="Tahoma" pitchFamily="34" charset="0"/>
              </a:rPr>
              <a:t>  repose sur  trois approches de fouille:</a:t>
            </a:r>
          </a:p>
          <a:p>
            <a:pPr lvl="1">
              <a:buFont typeface="Wingdings" pitchFamily="2" charset="2"/>
              <a:buChar char="q"/>
            </a:pPr>
            <a:r>
              <a:rPr lang="fr-FR" altLang="fr-FR" dirty="0" smtClean="0">
                <a:latin typeface="Tahoma" pitchFamily="34" charset="0"/>
                <a:cs typeface="Tahoma" pitchFamily="34" charset="0"/>
              </a:rPr>
              <a:t> </a:t>
            </a:r>
            <a:r>
              <a:rPr lang="fr-FR" altLang="fr-FR" sz="2000" b="1" dirty="0" smtClean="0">
                <a:latin typeface="Tahoma" pitchFamily="34" charset="0"/>
                <a:cs typeface="Tahoma" pitchFamily="34" charset="0"/>
              </a:rPr>
              <a:t>l '</a:t>
            </a:r>
            <a:r>
              <a:rPr lang="fr-FR" altLang="fr-FR" sz="2000" b="1" dirty="0" smtClean="0">
                <a:solidFill>
                  <a:srgbClr val="00B050"/>
                </a:solidFill>
                <a:latin typeface="Tahoma" pitchFamily="34" charset="0"/>
                <a:cs typeface="Tahoma" pitchFamily="34" charset="0"/>
              </a:rPr>
              <a:t>apprentissage</a:t>
            </a:r>
            <a:r>
              <a:rPr lang="fr-FR" altLang="fr-FR" sz="2000" b="1" dirty="0" smtClean="0">
                <a:latin typeface="Tahoma" pitchFamily="34" charset="0"/>
                <a:cs typeface="Tahoma" pitchFamily="34" charset="0"/>
              </a:rPr>
              <a:t> </a:t>
            </a:r>
            <a:r>
              <a:rPr lang="fr-FR" altLang="fr-FR" sz="2000" b="1" dirty="0" smtClean="0">
                <a:solidFill>
                  <a:srgbClr val="FF0000"/>
                </a:solidFill>
                <a:latin typeface="Tahoma" pitchFamily="34" charset="0"/>
                <a:cs typeface="Tahoma" pitchFamily="34" charset="0"/>
              </a:rPr>
              <a:t>supervisé </a:t>
            </a:r>
          </a:p>
          <a:p>
            <a:pPr lvl="1">
              <a:buFont typeface="Wingdings" pitchFamily="2" charset="2"/>
              <a:buChar char="q"/>
            </a:pPr>
            <a:r>
              <a:rPr lang="fr-FR" altLang="fr-FR" sz="2000" b="1" dirty="0" smtClean="0">
                <a:latin typeface="Tahoma" pitchFamily="34" charset="0"/>
                <a:cs typeface="Tahoma" pitchFamily="34" charset="0"/>
              </a:rPr>
              <a:t> l '</a:t>
            </a:r>
            <a:r>
              <a:rPr lang="fr-FR" altLang="fr-FR" sz="2000" b="1" dirty="0" smtClean="0">
                <a:solidFill>
                  <a:srgbClr val="00B050"/>
                </a:solidFill>
                <a:latin typeface="Tahoma" pitchFamily="34" charset="0"/>
                <a:cs typeface="Tahoma" pitchFamily="34" charset="0"/>
              </a:rPr>
              <a:t>apprentissage</a:t>
            </a:r>
            <a:r>
              <a:rPr lang="fr-FR" altLang="fr-FR" sz="2000" b="1" dirty="0" smtClean="0">
                <a:latin typeface="Tahoma" pitchFamily="34" charset="0"/>
                <a:cs typeface="Tahoma" pitchFamily="34" charset="0"/>
              </a:rPr>
              <a:t> </a:t>
            </a:r>
            <a:r>
              <a:rPr lang="fr-FR" altLang="fr-FR" sz="2000" b="1" dirty="0" smtClean="0">
                <a:solidFill>
                  <a:srgbClr val="FF0000"/>
                </a:solidFill>
                <a:latin typeface="Tahoma" pitchFamily="34" charset="0"/>
                <a:cs typeface="Tahoma" pitchFamily="34" charset="0"/>
              </a:rPr>
              <a:t>non supervisé </a:t>
            </a:r>
          </a:p>
          <a:p>
            <a:pPr lvl="1">
              <a:buFont typeface="Wingdings" pitchFamily="2" charset="2"/>
              <a:buChar char="q"/>
            </a:pPr>
            <a:r>
              <a:rPr lang="fr-FR" altLang="fr-FR" sz="2000" b="1" dirty="0" smtClean="0">
                <a:latin typeface="Tahoma" pitchFamily="34" charset="0"/>
                <a:cs typeface="Tahoma" pitchFamily="34" charset="0"/>
              </a:rPr>
              <a:t> l '</a:t>
            </a:r>
            <a:r>
              <a:rPr lang="fr-FR" altLang="fr-FR" sz="2000" b="1" dirty="0" smtClean="0">
                <a:solidFill>
                  <a:srgbClr val="00B050"/>
                </a:solidFill>
                <a:latin typeface="Tahoma" pitchFamily="34" charset="0"/>
                <a:cs typeface="Tahoma" pitchFamily="34" charset="0"/>
              </a:rPr>
              <a:t>apprentissage</a:t>
            </a:r>
            <a:r>
              <a:rPr lang="fr-FR" altLang="fr-FR" sz="2000" b="1" dirty="0" smtClean="0">
                <a:latin typeface="Tahoma" pitchFamily="34" charset="0"/>
                <a:cs typeface="Tahoma" pitchFamily="34" charset="0"/>
              </a:rPr>
              <a:t> </a:t>
            </a:r>
            <a:r>
              <a:rPr lang="fr-FR" altLang="fr-FR" sz="2000" b="1" dirty="0" smtClean="0">
                <a:solidFill>
                  <a:srgbClr val="FF0000"/>
                </a:solidFill>
                <a:latin typeface="Tahoma" pitchFamily="34" charset="0"/>
                <a:cs typeface="Tahoma" pitchFamily="34" charset="0"/>
              </a:rPr>
              <a:t>semi supervisé</a:t>
            </a:r>
            <a:r>
              <a:rPr lang="fr-FR" altLang="fr-FR" sz="2000" b="1" dirty="0" smtClean="0">
                <a:latin typeface="Tahoma" pitchFamily="34" charset="0"/>
                <a:cs typeface="Tahoma" pitchFamily="34" charset="0"/>
              </a:rPr>
              <a:t>.</a:t>
            </a:r>
            <a:endParaRPr lang="fr-FR" sz="2000" b="1" dirty="0">
              <a:latin typeface="Tahoma" pitchFamily="34" charset="0"/>
              <a:cs typeface="Tahoma" pitchFamily="34" charset="0"/>
            </a:endParaRPr>
          </a:p>
        </p:txBody>
      </p:sp>
      <p:sp>
        <p:nvSpPr>
          <p:cNvPr id="4" name="ZoneTexte 3"/>
          <p:cNvSpPr txBox="1"/>
          <p:nvPr/>
        </p:nvSpPr>
        <p:spPr>
          <a:xfrm>
            <a:off x="1714480" y="428604"/>
            <a:ext cx="6072230" cy="461665"/>
          </a:xfrm>
          <a:prstGeom prst="rect">
            <a:avLst/>
          </a:prstGeom>
          <a:solidFill>
            <a:schemeClr val="accent3"/>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sz="2400" b="1" dirty="0" smtClean="0">
                <a:solidFill>
                  <a:schemeClr val="tx2"/>
                </a:solidFill>
                <a:latin typeface="Tahoma" pitchFamily="34" charset="0"/>
                <a:cs typeface="Tahoma" pitchFamily="34" charset="0"/>
              </a:rPr>
              <a:t>APPRENTISSAGE</a:t>
            </a:r>
            <a:endParaRPr lang="fr-FR" sz="2400" b="1" dirty="0">
              <a:solidFill>
                <a:schemeClr val="tx2"/>
              </a:solidFill>
            </a:endParaRPr>
          </a:p>
        </p:txBody>
      </p:sp>
    </p:spTree>
    <p:extLst>
      <p:ext uri="{BB962C8B-B14F-4D97-AF65-F5344CB8AC3E}">
        <p14:creationId xmlns:p14="http://schemas.microsoft.com/office/powerpoint/2010/main" val="123272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80">
                                          <p:stCondLst>
                                            <p:cond delay="0"/>
                                          </p:stCondLst>
                                        </p:cTn>
                                        <p:tgtEl>
                                          <p:spTgt spid="2"/>
                                        </p:tgtEl>
                                      </p:cBhvr>
                                    </p:animEffect>
                                    <p:anim calcmode="lin" valueType="num">
                                      <p:cBhvr>
                                        <p:cTn id="4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9" dur="26">
                                          <p:stCondLst>
                                            <p:cond delay="650"/>
                                          </p:stCondLst>
                                        </p:cTn>
                                        <p:tgtEl>
                                          <p:spTgt spid="2"/>
                                        </p:tgtEl>
                                      </p:cBhvr>
                                      <p:to x="100000" y="60000"/>
                                    </p:animScale>
                                    <p:animScale>
                                      <p:cBhvr>
                                        <p:cTn id="50" dur="166" decel="50000">
                                          <p:stCondLst>
                                            <p:cond delay="676"/>
                                          </p:stCondLst>
                                        </p:cTn>
                                        <p:tgtEl>
                                          <p:spTgt spid="2"/>
                                        </p:tgtEl>
                                      </p:cBhvr>
                                      <p:to x="100000" y="100000"/>
                                    </p:animScale>
                                    <p:animScale>
                                      <p:cBhvr>
                                        <p:cTn id="51" dur="26">
                                          <p:stCondLst>
                                            <p:cond delay="1312"/>
                                          </p:stCondLst>
                                        </p:cTn>
                                        <p:tgtEl>
                                          <p:spTgt spid="2"/>
                                        </p:tgtEl>
                                      </p:cBhvr>
                                      <p:to x="100000" y="80000"/>
                                    </p:animScale>
                                    <p:animScale>
                                      <p:cBhvr>
                                        <p:cTn id="52" dur="166" decel="50000">
                                          <p:stCondLst>
                                            <p:cond delay="1338"/>
                                          </p:stCondLst>
                                        </p:cTn>
                                        <p:tgtEl>
                                          <p:spTgt spid="2"/>
                                        </p:tgtEl>
                                      </p:cBhvr>
                                      <p:to x="100000" y="100000"/>
                                    </p:animScale>
                                    <p:animScale>
                                      <p:cBhvr>
                                        <p:cTn id="53" dur="26">
                                          <p:stCondLst>
                                            <p:cond delay="1642"/>
                                          </p:stCondLst>
                                        </p:cTn>
                                        <p:tgtEl>
                                          <p:spTgt spid="2"/>
                                        </p:tgtEl>
                                      </p:cBhvr>
                                      <p:to x="100000" y="90000"/>
                                    </p:animScale>
                                    <p:animScale>
                                      <p:cBhvr>
                                        <p:cTn id="54" dur="166" decel="50000">
                                          <p:stCondLst>
                                            <p:cond delay="1668"/>
                                          </p:stCondLst>
                                        </p:cTn>
                                        <p:tgtEl>
                                          <p:spTgt spid="2"/>
                                        </p:tgtEl>
                                      </p:cBhvr>
                                      <p:to x="100000" y="100000"/>
                                    </p:animScale>
                                    <p:animScale>
                                      <p:cBhvr>
                                        <p:cTn id="55" dur="26">
                                          <p:stCondLst>
                                            <p:cond delay="1808"/>
                                          </p:stCondLst>
                                        </p:cTn>
                                        <p:tgtEl>
                                          <p:spTgt spid="2"/>
                                        </p:tgtEl>
                                      </p:cBhvr>
                                      <p:to x="100000" y="95000"/>
                                    </p:animScale>
                                    <p:animScale>
                                      <p:cBhvr>
                                        <p:cTn id="56"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85728"/>
            <a:ext cx="8786874" cy="1477328"/>
          </a:xfrm>
          <a:prstGeom prst="rect">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2400" b="1" i="1" u="sng" dirty="0" smtClean="0">
                <a:solidFill>
                  <a:srgbClr val="00CC99"/>
                </a:solidFill>
                <a:latin typeface="Tahoma" pitchFamily="34" charset="0"/>
                <a:cs typeface="Tahoma" pitchFamily="34" charset="0"/>
              </a:rPr>
              <a:t>L’apprentissage  </a:t>
            </a:r>
            <a:r>
              <a:rPr lang="en-US" sz="2400" b="1" i="1" u="sng" dirty="0" err="1" smtClean="0">
                <a:solidFill>
                  <a:srgbClr val="00CC99"/>
                </a:solidFill>
                <a:latin typeface="Tahoma" pitchFamily="34" charset="0"/>
                <a:cs typeface="Tahoma" pitchFamily="34" charset="0"/>
              </a:rPr>
              <a:t>Supervisé</a:t>
            </a:r>
            <a:r>
              <a:rPr lang="en-US" sz="2400" b="1" i="1" u="sng" dirty="0" smtClean="0">
                <a:solidFill>
                  <a:srgbClr val="00CC99"/>
                </a:solidFill>
                <a:latin typeface="Tahoma" pitchFamily="34" charset="0"/>
                <a:cs typeface="Tahoma" pitchFamily="34" charset="0"/>
              </a:rPr>
              <a:t>  </a:t>
            </a:r>
            <a:r>
              <a:rPr lang="en-US" sz="2400" b="1" i="1" dirty="0" smtClean="0">
                <a:solidFill>
                  <a:schemeClr val="accent1">
                    <a:lumMod val="75000"/>
                  </a:schemeClr>
                </a:solidFill>
                <a:latin typeface="Tahoma" pitchFamily="34" charset="0"/>
                <a:cs typeface="Tahoma" pitchFamily="34" charset="0"/>
              </a:rPr>
              <a:t>: </a:t>
            </a:r>
            <a:r>
              <a:rPr lang="fr-FR" sz="2400" dirty="0" smtClean="0">
                <a:latin typeface="Tahoma" pitchFamily="34" charset="0"/>
                <a:cs typeface="Tahoma" pitchFamily="34" charset="0"/>
              </a:rPr>
              <a:t>Il s’agit d’apprendre à classer un nouvel  individu parmi un ensemble de classes prédéfinies, à partir de données d’entrainement  (couples (individu ,classe)). </a:t>
            </a:r>
            <a:r>
              <a:rPr lang="fr-FR" dirty="0" smtClean="0">
                <a:latin typeface="Tahoma" pitchFamily="34" charset="0"/>
                <a:cs typeface="Tahoma" pitchFamily="34" charset="0"/>
              </a:rPr>
              <a:t/>
            </a:r>
            <a:br>
              <a:rPr lang="fr-FR" dirty="0" smtClean="0">
                <a:latin typeface="Tahoma" pitchFamily="34" charset="0"/>
                <a:cs typeface="Tahoma" pitchFamily="34" charset="0"/>
              </a:rPr>
            </a:br>
            <a:endParaRPr lang="fr-FR" dirty="0">
              <a:latin typeface="Tahoma" pitchFamily="34" charset="0"/>
              <a:cs typeface="Tahoma" pitchFamily="34" charset="0"/>
            </a:endParaRPr>
          </a:p>
        </p:txBody>
      </p:sp>
      <p:sp>
        <p:nvSpPr>
          <p:cNvPr id="3" name="ZoneTexte 2"/>
          <p:cNvSpPr txBox="1"/>
          <p:nvPr/>
        </p:nvSpPr>
        <p:spPr>
          <a:xfrm>
            <a:off x="214282" y="2357430"/>
            <a:ext cx="8715436" cy="2308324"/>
          </a:xfrm>
          <a:prstGeom prst="rect">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sz="2400" b="1" i="1" u="sng" dirty="0" smtClean="0">
                <a:solidFill>
                  <a:srgbClr val="00CC99"/>
                </a:solidFill>
                <a:latin typeface="Tahoma" pitchFamily="34" charset="0"/>
                <a:cs typeface="Tahoma" pitchFamily="34" charset="0"/>
              </a:rPr>
              <a:t>L’apprentissage  </a:t>
            </a:r>
            <a:r>
              <a:rPr lang="en-US" sz="2400" b="1" i="1" u="sng" dirty="0" smtClean="0">
                <a:solidFill>
                  <a:srgbClr val="00CC99"/>
                </a:solidFill>
                <a:latin typeface="Tahoma" pitchFamily="34" charset="0"/>
                <a:cs typeface="Tahoma" pitchFamily="34" charset="0"/>
              </a:rPr>
              <a:t>Non  </a:t>
            </a:r>
            <a:r>
              <a:rPr lang="en-US" sz="2400" b="1" i="1" u="sng" dirty="0" err="1" smtClean="0">
                <a:solidFill>
                  <a:srgbClr val="00CC99"/>
                </a:solidFill>
                <a:latin typeface="Tahoma" pitchFamily="34" charset="0"/>
                <a:cs typeface="Tahoma" pitchFamily="34" charset="0"/>
              </a:rPr>
              <a:t>Supervisé</a:t>
            </a:r>
            <a:r>
              <a:rPr lang="en-US" sz="2400" b="1" i="1" u="sng" dirty="0" smtClean="0">
                <a:solidFill>
                  <a:srgbClr val="00CC99"/>
                </a:solidFill>
                <a:latin typeface="Tahoma" pitchFamily="34" charset="0"/>
                <a:cs typeface="Tahoma" pitchFamily="34" charset="0"/>
              </a:rPr>
              <a:t>  </a:t>
            </a:r>
            <a:r>
              <a:rPr lang="en-US" sz="2400" b="1" i="1" dirty="0" smtClean="0">
                <a:solidFill>
                  <a:schemeClr val="accent1">
                    <a:lumMod val="75000"/>
                  </a:schemeClr>
                </a:solidFill>
                <a:latin typeface="Tahoma" pitchFamily="34" charset="0"/>
                <a:cs typeface="Tahoma" pitchFamily="34" charset="0"/>
              </a:rPr>
              <a:t>: </a:t>
            </a:r>
            <a:r>
              <a:rPr lang="fr-FR" sz="2400" dirty="0" smtClean="0">
                <a:latin typeface="Tahoma" pitchFamily="34" charset="0"/>
                <a:cs typeface="Tahoma" pitchFamily="34" charset="0"/>
              </a:rPr>
              <a:t>Comme son nom l’indique, consiste à apprendre sans superviseur. A partir d’une population, il s’agit d’extraire des classes ou groupes d’individus présentant des caractéristiques communes ou similaire, le nombre et la dentition  des </a:t>
            </a:r>
            <a:r>
              <a:rPr lang="fr-FR" sz="2400" dirty="0" smtClean="0">
                <a:solidFill>
                  <a:srgbClr val="FF0000"/>
                </a:solidFill>
                <a:latin typeface="Tahoma" pitchFamily="34" charset="0"/>
                <a:cs typeface="Tahoma" pitchFamily="34" charset="0"/>
              </a:rPr>
              <a:t>classes n'étant  pas donnés a priori.</a:t>
            </a:r>
            <a:endParaRPr lang="fr-FR" sz="2400" dirty="0">
              <a:solidFill>
                <a:srgbClr val="FF0000"/>
              </a:solidFill>
              <a:latin typeface="Tahoma" pitchFamily="34" charset="0"/>
              <a:cs typeface="Tahoma" pitchFamily="34" charset="0"/>
            </a:endParaRPr>
          </a:p>
        </p:txBody>
      </p:sp>
      <p:sp>
        <p:nvSpPr>
          <p:cNvPr id="4" name="ZoneTexte 3"/>
          <p:cNvSpPr txBox="1"/>
          <p:nvPr/>
        </p:nvSpPr>
        <p:spPr>
          <a:xfrm>
            <a:off x="214282" y="5072074"/>
            <a:ext cx="8643998" cy="1200329"/>
          </a:xfrm>
          <a:prstGeom prst="rect">
            <a:avLst/>
          </a:prstGeom>
          <a:solidFill>
            <a:schemeClr val="tx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fr-FR" sz="2400" b="1" i="1" u="sng" dirty="0" smtClean="0">
                <a:solidFill>
                  <a:srgbClr val="00CC99"/>
                </a:solidFill>
                <a:latin typeface="Tahoma" pitchFamily="34" charset="0"/>
                <a:cs typeface="Tahoma" pitchFamily="34" charset="0"/>
              </a:rPr>
              <a:t>L’apprentissage  </a:t>
            </a:r>
            <a:r>
              <a:rPr lang="en-US" sz="2400" b="1" i="1" u="sng" dirty="0" smtClean="0">
                <a:solidFill>
                  <a:srgbClr val="00CC99"/>
                </a:solidFill>
                <a:latin typeface="Tahoma" pitchFamily="34" charset="0"/>
                <a:cs typeface="Tahoma" pitchFamily="34" charset="0"/>
              </a:rPr>
              <a:t>semi  </a:t>
            </a:r>
            <a:r>
              <a:rPr lang="en-US" sz="2400" b="1" i="1" u="sng" dirty="0" err="1" smtClean="0">
                <a:solidFill>
                  <a:srgbClr val="00CC99"/>
                </a:solidFill>
                <a:latin typeface="Tahoma" pitchFamily="34" charset="0"/>
                <a:cs typeface="Tahoma" pitchFamily="34" charset="0"/>
              </a:rPr>
              <a:t>Supervisé</a:t>
            </a:r>
            <a:r>
              <a:rPr lang="en-US" sz="2400" b="1" i="1" u="sng" dirty="0" smtClean="0">
                <a:solidFill>
                  <a:srgbClr val="00CC99"/>
                </a:solidFill>
                <a:latin typeface="Tahoma" pitchFamily="34" charset="0"/>
                <a:cs typeface="Tahoma" pitchFamily="34" charset="0"/>
              </a:rPr>
              <a:t> </a:t>
            </a:r>
            <a:r>
              <a:rPr lang="en-US" sz="2400" b="1" i="1" u="sng" dirty="0" smtClean="0">
                <a:latin typeface="Tahoma" pitchFamily="34" charset="0"/>
                <a:cs typeface="Tahoma" pitchFamily="34" charset="0"/>
              </a:rPr>
              <a:t>: </a:t>
            </a:r>
            <a:r>
              <a:rPr lang="fr-FR" sz="2400" dirty="0" smtClean="0"/>
              <a:t>est une classe de techniques d'apprentissage automatique qui utilise  un  ensemble  de  données  étiquetées  et  non-étiquetés.</a:t>
            </a:r>
            <a:endParaRPr lang="fr-FR" sz="2400" dirty="0"/>
          </a:p>
        </p:txBody>
      </p:sp>
    </p:spTree>
    <p:extLst>
      <p:ext uri="{BB962C8B-B14F-4D97-AF65-F5344CB8AC3E}">
        <p14:creationId xmlns:p14="http://schemas.microsoft.com/office/powerpoint/2010/main" val="2162394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down)">
                                      <p:cBhvr>
                                        <p:cTn id="43" dur="580">
                                          <p:stCondLst>
                                            <p:cond delay="0"/>
                                          </p:stCondLst>
                                        </p:cTn>
                                        <p:tgtEl>
                                          <p:spTgt spid="4"/>
                                        </p:tgtEl>
                                      </p:cBhvr>
                                    </p:animEffect>
                                    <p:anim calcmode="lin" valueType="num">
                                      <p:cBhvr>
                                        <p:cTn id="4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gtEl>
                                      </p:cBhvr>
                                      <p:to x="100000" y="60000"/>
                                    </p:animScale>
                                    <p:animScale>
                                      <p:cBhvr>
                                        <p:cTn id="50" dur="166" decel="50000">
                                          <p:stCondLst>
                                            <p:cond delay="676"/>
                                          </p:stCondLst>
                                        </p:cTn>
                                        <p:tgtEl>
                                          <p:spTgt spid="4"/>
                                        </p:tgtEl>
                                      </p:cBhvr>
                                      <p:to x="100000" y="100000"/>
                                    </p:animScale>
                                    <p:animScale>
                                      <p:cBhvr>
                                        <p:cTn id="51" dur="26">
                                          <p:stCondLst>
                                            <p:cond delay="1312"/>
                                          </p:stCondLst>
                                        </p:cTn>
                                        <p:tgtEl>
                                          <p:spTgt spid="4"/>
                                        </p:tgtEl>
                                      </p:cBhvr>
                                      <p:to x="100000" y="80000"/>
                                    </p:animScale>
                                    <p:animScale>
                                      <p:cBhvr>
                                        <p:cTn id="52" dur="166" decel="50000">
                                          <p:stCondLst>
                                            <p:cond delay="1338"/>
                                          </p:stCondLst>
                                        </p:cTn>
                                        <p:tgtEl>
                                          <p:spTgt spid="4"/>
                                        </p:tgtEl>
                                      </p:cBhvr>
                                      <p:to x="100000" y="100000"/>
                                    </p:animScale>
                                    <p:animScale>
                                      <p:cBhvr>
                                        <p:cTn id="53" dur="26">
                                          <p:stCondLst>
                                            <p:cond delay="1642"/>
                                          </p:stCondLst>
                                        </p:cTn>
                                        <p:tgtEl>
                                          <p:spTgt spid="4"/>
                                        </p:tgtEl>
                                      </p:cBhvr>
                                      <p:to x="100000" y="90000"/>
                                    </p:animScale>
                                    <p:animScale>
                                      <p:cBhvr>
                                        <p:cTn id="54" dur="166" decel="50000">
                                          <p:stCondLst>
                                            <p:cond delay="1668"/>
                                          </p:stCondLst>
                                        </p:cTn>
                                        <p:tgtEl>
                                          <p:spTgt spid="4"/>
                                        </p:tgtEl>
                                      </p:cBhvr>
                                      <p:to x="100000" y="100000"/>
                                    </p:animScale>
                                    <p:animScale>
                                      <p:cBhvr>
                                        <p:cTn id="55" dur="26">
                                          <p:stCondLst>
                                            <p:cond delay="1808"/>
                                          </p:stCondLst>
                                        </p:cTn>
                                        <p:tgtEl>
                                          <p:spTgt spid="4"/>
                                        </p:tgtEl>
                                      </p:cBhvr>
                                      <p:to x="100000" y="95000"/>
                                    </p:animScale>
                                    <p:animScale>
                                      <p:cBhvr>
                                        <p:cTn id="5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5"/>
          <p:cNvSpPr txBox="1">
            <a:spLocks/>
          </p:cNvSpPr>
          <p:nvPr/>
        </p:nvSpPr>
        <p:spPr>
          <a:xfrm>
            <a:off x="357158" y="1500174"/>
            <a:ext cx="8501122" cy="4379913"/>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pPr marL="342900" marR="0" lvl="0" indent="-342900" algn="just" defTabSz="914400" eaLnBrk="1" fontAlgn="auto" latinLnBrk="0" hangingPunct="1">
              <a:spcBef>
                <a:spcPct val="20000"/>
              </a:spcBef>
              <a:spcAft>
                <a:spcPts val="0"/>
              </a:spcAft>
              <a:buClrTx/>
              <a:buSzTx/>
              <a:tabLst/>
              <a:defRPr/>
            </a:pPr>
            <a:r>
              <a:rPr kumimoji="0" lang="fr-FR" sz="2400" b="0" i="0" u="none" strike="noStrike" kern="1200" cap="none" spc="0" normalizeH="0" baseline="0" noProof="0" dirty="0" smtClean="0">
                <a:ln>
                  <a:noFill/>
                </a:ln>
                <a:solidFill>
                  <a:schemeClr val="tx1"/>
                </a:solidFill>
                <a:effectLst/>
                <a:uLnTx/>
                <a:uFillTx/>
                <a:latin typeface="Tahoma" pitchFamily="34" charset="0"/>
                <a:cs typeface="Tahoma" pitchFamily="34" charset="0"/>
              </a:rPr>
              <a:t>	La classification consiste à étudier les caractéristiques d’un</a:t>
            </a:r>
            <a:r>
              <a:rPr kumimoji="0" lang="fr-FR" sz="2400" b="0" i="0" u="none" strike="noStrike" kern="1200" cap="none" spc="0" normalizeH="0" noProof="0" dirty="0" smtClean="0">
                <a:ln>
                  <a:noFill/>
                </a:ln>
                <a:solidFill>
                  <a:schemeClr val="tx1"/>
                </a:solidFill>
                <a:effectLst/>
                <a:uLnTx/>
                <a:uFillTx/>
                <a:latin typeface="Tahoma" pitchFamily="34" charset="0"/>
                <a:cs typeface="Tahoma" pitchFamily="34" charset="0"/>
              </a:rPr>
              <a:t> </a:t>
            </a:r>
            <a:r>
              <a:rPr kumimoji="0" lang="fr-FR" sz="2400" b="0" i="0" u="none" strike="noStrike" kern="1200" cap="none" spc="0" normalizeH="0" baseline="0" noProof="0" dirty="0" smtClean="0">
                <a:ln>
                  <a:noFill/>
                </a:ln>
                <a:solidFill>
                  <a:schemeClr val="tx1"/>
                </a:solidFill>
                <a:effectLst/>
                <a:uLnTx/>
                <a:uFillTx/>
                <a:latin typeface="Tahoma" pitchFamily="34" charset="0"/>
                <a:cs typeface="Tahoma" pitchFamily="34" charset="0"/>
              </a:rPr>
              <a:t>nouvel objet pour lui attribuer une classe prédéfinie. </a:t>
            </a:r>
          </a:p>
          <a:p>
            <a:pPr marL="342900" marR="0" lvl="0" indent="-342900" algn="just" defTabSz="914400" rtl="0" eaLnBrk="1" fontAlgn="auto" latinLnBrk="0" hangingPunct="1">
              <a:spcBef>
                <a:spcPct val="20000"/>
              </a:spcBef>
              <a:spcAft>
                <a:spcPts val="0"/>
              </a:spcAft>
              <a:buClrTx/>
              <a:buSzTx/>
              <a:tabLst/>
              <a:defRPr/>
            </a:pPr>
            <a:r>
              <a:rPr kumimoji="0" lang="fr-FR" sz="2400" b="0" i="0" u="none" strike="noStrike" kern="1200" cap="none" spc="0" normalizeH="0" baseline="0" noProof="0" dirty="0" smtClean="0">
                <a:ln>
                  <a:noFill/>
                </a:ln>
                <a:solidFill>
                  <a:schemeClr val="tx1"/>
                </a:solidFill>
                <a:effectLst/>
                <a:uLnTx/>
                <a:uFillTx/>
                <a:latin typeface="Tahoma" pitchFamily="34" charset="0"/>
                <a:cs typeface="Tahoma" pitchFamily="34" charset="0"/>
              </a:rPr>
              <a:t>	Les objets à classifiés sont généralement des enregistrements d’une base de données, la classification consiste à mettre à jour chaque enregistrement en déterminant un champ de classe. </a:t>
            </a:r>
          </a:p>
          <a:p>
            <a:pPr marL="342900" marR="0" lvl="0" indent="-342900" algn="just" defTabSz="914400" rtl="0" eaLnBrk="1" fontAlgn="auto" latinLnBrk="0" hangingPunct="1">
              <a:spcBef>
                <a:spcPct val="20000"/>
              </a:spcBef>
              <a:spcAft>
                <a:spcPts val="0"/>
              </a:spcAft>
              <a:buClrTx/>
              <a:buSzTx/>
              <a:tabLst/>
              <a:defRPr/>
            </a:pPr>
            <a:r>
              <a:rPr kumimoji="0" lang="fr-FR" sz="2400" b="0" i="0" u="none" strike="noStrike" kern="1200" cap="none" spc="0" normalizeH="0" baseline="0" noProof="0" dirty="0" smtClean="0">
                <a:ln>
                  <a:noFill/>
                </a:ln>
                <a:solidFill>
                  <a:schemeClr val="tx1"/>
                </a:solidFill>
                <a:effectLst/>
                <a:uLnTx/>
                <a:uFillTx/>
                <a:latin typeface="Tahoma" pitchFamily="34" charset="0"/>
                <a:cs typeface="Tahoma" pitchFamily="34" charset="0"/>
              </a:rPr>
              <a:t>	La tâche de la classification est caractérisée par une définition de classes bien précise et un ensemble d’exemples classés auparavant. </a:t>
            </a:r>
          </a:p>
          <a:p>
            <a:pPr marL="342900" marR="0" lvl="0" indent="-342900" algn="just" defTabSz="914400" rtl="0" eaLnBrk="1" fontAlgn="auto" latinLnBrk="0" hangingPunct="1">
              <a:spcBef>
                <a:spcPct val="20000"/>
              </a:spcBef>
              <a:spcAft>
                <a:spcPts val="0"/>
              </a:spcAft>
              <a:buClrTx/>
              <a:buSzTx/>
              <a:tabLst/>
              <a:defRPr/>
            </a:pPr>
            <a:r>
              <a:rPr lang="fr-FR" sz="2400" dirty="0" smtClean="0">
                <a:solidFill>
                  <a:schemeClr val="tx1"/>
                </a:solidFill>
                <a:latin typeface="Tahoma" pitchFamily="34" charset="0"/>
                <a:cs typeface="Tahoma" pitchFamily="34" charset="0"/>
              </a:rPr>
              <a:t>	</a:t>
            </a:r>
            <a:r>
              <a:rPr kumimoji="0" lang="fr-FR" sz="2400" b="0" i="0" u="none" strike="noStrike" kern="1200" cap="none" spc="0" normalizeH="0" baseline="0" noProof="0" dirty="0" smtClean="0">
                <a:ln>
                  <a:noFill/>
                </a:ln>
                <a:solidFill>
                  <a:schemeClr val="tx1"/>
                </a:solidFill>
                <a:effectLst/>
                <a:uLnTx/>
                <a:uFillTx/>
                <a:latin typeface="Tahoma" pitchFamily="34" charset="0"/>
                <a:cs typeface="Tahoma" pitchFamily="34" charset="0"/>
              </a:rPr>
              <a:t>L’objectif est de créer un </a:t>
            </a:r>
            <a:r>
              <a:rPr kumimoji="0" lang="fr-FR" sz="2400" b="1" i="0" u="none" strike="noStrike" kern="1200" cap="none" spc="0" normalizeH="0" baseline="0" noProof="0" dirty="0" smtClean="0">
                <a:ln>
                  <a:noFill/>
                </a:ln>
                <a:solidFill>
                  <a:srgbClr val="E31A79"/>
                </a:solidFill>
                <a:effectLst>
                  <a:outerShdw blurRad="38100" dist="38100" dir="2700000" algn="tl">
                    <a:srgbClr val="000000">
                      <a:alpha val="43137"/>
                    </a:srgbClr>
                  </a:outerShdw>
                </a:effectLst>
                <a:uLnTx/>
                <a:uFillTx/>
                <a:latin typeface="Tahoma" pitchFamily="34" charset="0"/>
                <a:cs typeface="Tahoma" pitchFamily="34" charset="0"/>
              </a:rPr>
              <a:t>modèle</a:t>
            </a:r>
            <a:r>
              <a:rPr kumimoji="0" lang="fr-FR" sz="2400" b="0" i="0" u="none" strike="noStrike" kern="1200" cap="none" spc="0" normalizeH="0" baseline="0" noProof="0" dirty="0" smtClean="0">
                <a:ln>
                  <a:noFill/>
                </a:ln>
                <a:solidFill>
                  <a:schemeClr val="tx1"/>
                </a:solidFill>
                <a:effectLst/>
                <a:uLnTx/>
                <a:uFillTx/>
                <a:latin typeface="Tahoma" pitchFamily="34" charset="0"/>
                <a:cs typeface="Tahoma" pitchFamily="34" charset="0"/>
              </a:rPr>
              <a:t> qui peut être appliqué aux données non classifiées dans le but de les classifiées .</a:t>
            </a:r>
            <a:endParaRPr kumimoji="0" lang="fr-FR" sz="2400" b="0" i="0" u="none" strike="noStrike" kern="1200" cap="none" spc="0" normalizeH="0" baseline="0" noProof="0" dirty="0">
              <a:ln>
                <a:noFill/>
              </a:ln>
              <a:solidFill>
                <a:schemeClr val="tx1"/>
              </a:solidFill>
              <a:effectLst/>
              <a:uLnTx/>
              <a:uFillTx/>
              <a:latin typeface="Tahoma" pitchFamily="34" charset="0"/>
              <a:cs typeface="Tahoma" pitchFamily="34" charset="0"/>
            </a:endParaRPr>
          </a:p>
        </p:txBody>
      </p:sp>
      <p:sp>
        <p:nvSpPr>
          <p:cNvPr id="3" name="ZoneTexte 2"/>
          <p:cNvSpPr txBox="1"/>
          <p:nvPr/>
        </p:nvSpPr>
        <p:spPr>
          <a:xfrm>
            <a:off x="1714480" y="642918"/>
            <a:ext cx="5929354" cy="461665"/>
          </a:xfrm>
          <a:prstGeom prst="rect">
            <a:avLst/>
          </a:prstGeom>
          <a:solidFill>
            <a:schemeClr val="accent3"/>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altLang="fr-FR" sz="2400" b="1" dirty="0" smtClean="0">
                <a:latin typeface="Tahoma" pitchFamily="34" charset="0"/>
                <a:cs typeface="Tahoma" pitchFamily="34" charset="0"/>
              </a:rPr>
              <a:t>LA CLASSIFICATION</a:t>
            </a:r>
            <a:endParaRPr lang="fr-FR" dirty="0"/>
          </a:p>
        </p:txBody>
      </p:sp>
    </p:spTree>
    <p:extLst>
      <p:ext uri="{BB962C8B-B14F-4D97-AF65-F5344CB8AC3E}">
        <p14:creationId xmlns:p14="http://schemas.microsoft.com/office/powerpoint/2010/main" val="14808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2">
                                            <p:bg/>
                                          </p:spTgt>
                                        </p:tgtEl>
                                        <p:attrNameLst>
                                          <p:attrName>style.visibility</p:attrName>
                                        </p:attrNameLst>
                                      </p:cBhvr>
                                      <p:to>
                                        <p:strVal val="visible"/>
                                      </p:to>
                                    </p:set>
                                    <p:animEffect transition="in" filter="wipe(left)">
                                      <p:cBhvr>
                                        <p:cTn id="24" dur="350"/>
                                        <p:tgtEl>
                                          <p:spTgt spid="2">
                                            <p:bg/>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
                                            <p:txEl>
                                              <p:pRg st="0" end="0"/>
                                            </p:txEl>
                                          </p:spTgt>
                                        </p:tgtEl>
                                        <p:attrNameLst>
                                          <p:attrName>style.visibility</p:attrName>
                                        </p:attrNameLst>
                                      </p:cBhvr>
                                      <p:to>
                                        <p:strVal val="visible"/>
                                      </p:to>
                                    </p:set>
                                    <p:animEffect transition="in" filter="wipe(left)">
                                      <p:cBhvr>
                                        <p:cTn id="29" dur="350"/>
                                        <p:tgtEl>
                                          <p:spTgt spid="2">
                                            <p:txEl>
                                              <p:pRg st="0" end="0"/>
                                            </p:txEl>
                                          </p:spTgt>
                                        </p:tgtEl>
                                      </p:cBhvr>
                                    </p:animEffect>
                                  </p:childTnLst>
                                </p:cTn>
                              </p:par>
                            </p:childTnLst>
                          </p:cTn>
                        </p:par>
                        <p:par>
                          <p:cTn id="30" fill="hold">
                            <p:stCondLst>
                              <p:cond delay="350"/>
                            </p:stCondLst>
                            <p:childTnLst>
                              <p:par>
                                <p:cTn id="31" presetID="22" presetClass="entr" presetSubtype="8" fill="hold" grpId="0" nodeType="afterEffect">
                                  <p:stCondLst>
                                    <p:cond delay="0"/>
                                  </p:stCondLst>
                                  <p:childTnLst>
                                    <p:set>
                                      <p:cBhvr>
                                        <p:cTn id="32" dur="1" fill="hold">
                                          <p:stCondLst>
                                            <p:cond delay="0"/>
                                          </p:stCondLst>
                                        </p:cTn>
                                        <p:tgtEl>
                                          <p:spTgt spid="2">
                                            <p:txEl>
                                              <p:pRg st="1" end="1"/>
                                            </p:txEl>
                                          </p:spTgt>
                                        </p:tgtEl>
                                        <p:attrNameLst>
                                          <p:attrName>style.visibility</p:attrName>
                                        </p:attrNameLst>
                                      </p:cBhvr>
                                      <p:to>
                                        <p:strVal val="visible"/>
                                      </p:to>
                                    </p:set>
                                    <p:animEffect transition="in" filter="wipe(left)">
                                      <p:cBhvr>
                                        <p:cTn id="33" dur="350"/>
                                        <p:tgtEl>
                                          <p:spTgt spid="2">
                                            <p:txEl>
                                              <p:pRg st="1" end="1"/>
                                            </p:txEl>
                                          </p:spTgt>
                                        </p:tgtEl>
                                      </p:cBhvr>
                                    </p:animEffect>
                                  </p:childTnLst>
                                </p:cTn>
                              </p:par>
                            </p:childTnLst>
                          </p:cTn>
                        </p:par>
                        <p:par>
                          <p:cTn id="34" fill="hold">
                            <p:stCondLst>
                              <p:cond delay="700"/>
                            </p:stCondLst>
                            <p:childTnLst>
                              <p:par>
                                <p:cTn id="35" presetID="22" presetClass="entr" presetSubtype="8" fill="hold" grpId="0" nodeType="afterEffect">
                                  <p:stCondLst>
                                    <p:cond delay="0"/>
                                  </p:stCondLst>
                                  <p:childTnLst>
                                    <p:set>
                                      <p:cBhvr>
                                        <p:cTn id="36" dur="1" fill="hold">
                                          <p:stCondLst>
                                            <p:cond delay="0"/>
                                          </p:stCondLst>
                                        </p:cTn>
                                        <p:tgtEl>
                                          <p:spTgt spid="2">
                                            <p:txEl>
                                              <p:pRg st="2" end="2"/>
                                            </p:txEl>
                                          </p:spTgt>
                                        </p:tgtEl>
                                        <p:attrNameLst>
                                          <p:attrName>style.visibility</p:attrName>
                                        </p:attrNameLst>
                                      </p:cBhvr>
                                      <p:to>
                                        <p:strVal val="visible"/>
                                      </p:to>
                                    </p:set>
                                    <p:animEffect transition="in" filter="wipe(left)">
                                      <p:cBhvr>
                                        <p:cTn id="37" dur="350"/>
                                        <p:tgtEl>
                                          <p:spTgt spid="2">
                                            <p:txEl>
                                              <p:pRg st="2" end="2"/>
                                            </p:txEl>
                                          </p:spTgt>
                                        </p:tgtEl>
                                      </p:cBhvr>
                                    </p:animEffect>
                                  </p:childTnLst>
                                </p:cTn>
                              </p:par>
                            </p:childTnLst>
                          </p:cTn>
                        </p:par>
                        <p:par>
                          <p:cTn id="38" fill="hold">
                            <p:stCondLst>
                              <p:cond delay="1050"/>
                            </p:stCondLst>
                            <p:childTnLst>
                              <p:par>
                                <p:cTn id="39" presetID="22" presetClass="entr" presetSubtype="8" fill="hold" grpId="0" nodeType="afterEffect">
                                  <p:stCondLst>
                                    <p:cond delay="0"/>
                                  </p:stCondLst>
                                  <p:childTnLst>
                                    <p:set>
                                      <p:cBhvr>
                                        <p:cTn id="40" dur="1" fill="hold">
                                          <p:stCondLst>
                                            <p:cond delay="0"/>
                                          </p:stCondLst>
                                        </p:cTn>
                                        <p:tgtEl>
                                          <p:spTgt spid="2">
                                            <p:txEl>
                                              <p:pRg st="3" end="3"/>
                                            </p:txEl>
                                          </p:spTgt>
                                        </p:tgtEl>
                                        <p:attrNameLst>
                                          <p:attrName>style.visibility</p:attrName>
                                        </p:attrNameLst>
                                      </p:cBhvr>
                                      <p:to>
                                        <p:strVal val="visible"/>
                                      </p:to>
                                    </p:set>
                                    <p:animEffect transition="in" filter="wipe(left)">
                                      <p:cBhvr>
                                        <p:cTn id="41" dur="35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1000108"/>
            <a:ext cx="8715436" cy="2739211"/>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altLang="fr-FR" sz="2800" b="1" i="1" u="sng" dirty="0" smtClean="0">
                <a:latin typeface="Tahoma" pitchFamily="34" charset="0"/>
                <a:cs typeface="Tahoma" pitchFamily="34" charset="0"/>
              </a:rPr>
              <a:t>La</a:t>
            </a:r>
            <a:r>
              <a:rPr lang="en-US" altLang="fr-FR" sz="2800" b="1" u="sng" dirty="0" smtClean="0">
                <a:latin typeface="Tahoma" pitchFamily="34" charset="0"/>
                <a:cs typeface="Tahoma" pitchFamily="34" charset="0"/>
              </a:rPr>
              <a:t> </a:t>
            </a:r>
            <a:r>
              <a:rPr lang="en-US" altLang="fr-FR" sz="2800" b="1" i="1" u="sng" dirty="0" smtClean="0">
                <a:latin typeface="Tahoma" pitchFamily="34" charset="0"/>
                <a:cs typeface="Tahoma" pitchFamily="34" charset="0"/>
              </a:rPr>
              <a:t>classification</a:t>
            </a:r>
            <a:r>
              <a:rPr lang="en-US" altLang="fr-FR" sz="2800" b="1" dirty="0" smtClean="0">
                <a:latin typeface="Tahoma" pitchFamily="34" charset="0"/>
                <a:cs typeface="Tahoma" pitchFamily="34" charset="0"/>
              </a:rPr>
              <a:t>: </a:t>
            </a:r>
            <a:r>
              <a:rPr lang="en-US" altLang="fr-FR" sz="2400" dirty="0" smtClean="0">
                <a:latin typeface="Tahoma" pitchFamily="34" charset="0"/>
                <a:cs typeface="Tahoma" pitchFamily="34" charset="0"/>
              </a:rPr>
              <a:t>est un des nombreux domaines de la fouille de données . Elle a pour le but de </a:t>
            </a:r>
            <a:r>
              <a:rPr lang="en-US" altLang="fr-FR" sz="2400" dirty="0" err="1" smtClean="0">
                <a:latin typeface="Tahoma" pitchFamily="34" charset="0"/>
                <a:cs typeface="Tahoma" pitchFamily="34" charset="0"/>
              </a:rPr>
              <a:t>regrouper</a:t>
            </a:r>
            <a:r>
              <a:rPr lang="en-US" altLang="fr-FR" sz="2400" dirty="0" smtClean="0">
                <a:latin typeface="Tahoma" pitchFamily="34" charset="0"/>
                <a:cs typeface="Tahoma" pitchFamily="34" charset="0"/>
              </a:rPr>
              <a:t> des individus en classes homogènes en fonction de l’étude de certaines caractéristiques de ces individus. Elle permet ainsi de décrire les données en procédant à une réduction du nombre d’individus. En utilisant différentes techniques de l'apprentissage :</a:t>
            </a:r>
            <a:endParaRPr lang="fr-FR" sz="2400" dirty="0">
              <a:latin typeface="Tahoma" pitchFamily="34" charset="0"/>
              <a:cs typeface="Tahoma" pitchFamily="34" charset="0"/>
            </a:endParaRPr>
          </a:p>
        </p:txBody>
      </p:sp>
      <p:sp>
        <p:nvSpPr>
          <p:cNvPr id="3" name="ZoneTexte 2"/>
          <p:cNvSpPr txBox="1"/>
          <p:nvPr/>
        </p:nvSpPr>
        <p:spPr>
          <a:xfrm>
            <a:off x="214282" y="4500570"/>
            <a:ext cx="8715436" cy="954107"/>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buFont typeface="Wingdings" panose="05000000000000000000" pitchFamily="2" charset="2"/>
              <a:buChar char="Ø"/>
            </a:pPr>
            <a:r>
              <a:rPr lang="fr-FR" sz="3200" b="1" u="sng" dirty="0" smtClean="0">
                <a:latin typeface="Tahoma" pitchFamily="34" charset="0"/>
                <a:cs typeface="Tahoma" pitchFamily="34" charset="0"/>
              </a:rPr>
              <a:t>Supervisée</a:t>
            </a:r>
            <a:r>
              <a:rPr lang="fr-FR" sz="3200" dirty="0" smtClean="0">
                <a:latin typeface="Tahoma" pitchFamily="34" charset="0"/>
                <a:cs typeface="Tahoma" pitchFamily="34" charset="0"/>
              </a:rPr>
              <a:t> </a:t>
            </a:r>
            <a:r>
              <a:rPr lang="fr-FR" sz="2400" dirty="0" smtClean="0">
                <a:latin typeface="Tahoma" pitchFamily="34" charset="0"/>
                <a:cs typeface="Tahoma" pitchFamily="34" charset="0"/>
              </a:rPr>
              <a:t>: Les connaissances </a:t>
            </a:r>
            <a:r>
              <a:rPr lang="fr-FR" sz="2400" b="1" i="1" dirty="0" smtClean="0">
                <a:latin typeface="Tahoma" pitchFamily="34" charset="0"/>
                <a:cs typeface="Tahoma" pitchFamily="34" charset="0"/>
              </a:rPr>
              <a:t>a priori </a:t>
            </a:r>
            <a:r>
              <a:rPr lang="fr-FR" sz="2400" dirty="0" smtClean="0">
                <a:latin typeface="Tahoma" pitchFamily="34" charset="0"/>
                <a:cs typeface="Tahoma" pitchFamily="34" charset="0"/>
              </a:rPr>
              <a:t>sont utilisées pour la création des classes et la saisie des échantillons.</a:t>
            </a:r>
            <a:endParaRPr lang="fr-FR" sz="2400" dirty="0">
              <a:latin typeface="Tahoma" pitchFamily="34" charset="0"/>
              <a:cs typeface="Tahoma" pitchFamily="34" charset="0"/>
            </a:endParaRPr>
          </a:p>
        </p:txBody>
      </p:sp>
    </p:spTree>
    <p:extLst>
      <p:ext uri="{BB962C8B-B14F-4D97-AF65-F5344CB8AC3E}">
        <p14:creationId xmlns:p14="http://schemas.microsoft.com/office/powerpoint/2010/main" val="2188440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680</Words>
  <Application>Microsoft Office PowerPoint</Application>
  <PresentationFormat>Affichage à l'écran (4:3)</PresentationFormat>
  <Paragraphs>63</Paragraphs>
  <Slides>12</Slides>
  <Notes>7</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Apprentissage supervisé  </vt:lpstr>
      <vt:lpstr>Apprentissage supervisé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ZERARKA</dc:creator>
  <cp:lastModifiedBy>ZERARKA</cp:lastModifiedBy>
  <cp:revision>1</cp:revision>
  <dcterms:created xsi:type="dcterms:W3CDTF">2020-12-28T15:31:28Z</dcterms:created>
  <dcterms:modified xsi:type="dcterms:W3CDTF">2020-12-28T15:33:04Z</dcterms:modified>
</cp:coreProperties>
</file>