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59" r:id="rId5"/>
    <p:sldId id="264" r:id="rId6"/>
    <p:sldId id="266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9" autoAdjust="0"/>
    <p:restoredTop sz="93304" autoAdjust="0"/>
  </p:normalViewPr>
  <p:slideViewPr>
    <p:cSldViewPr snapToGrid="0">
      <p:cViewPr varScale="1">
        <p:scale>
          <a:sx n="58" d="100"/>
          <a:sy n="58" d="100"/>
        </p:scale>
        <p:origin x="98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E75B4-387C-4A8D-B656-65F5F880C5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376B1-43BA-4D40-9BC5-F60A4E5D0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6FB3-49BE-4FF1-AEC7-702458C32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6CEC8-5968-4E02-A86C-6B7A50EB2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016EF-6C33-4E9A-A5DE-A8C603F6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560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EBB11-F029-42FA-BE93-476BF012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4813C5-B080-4D33-97C8-CED8012B06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63B82-9819-4B2F-96BC-A0A60F095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1E3B2-C2A1-4807-A52E-79FE62048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863EA-D8A2-48A0-8C13-7D80B5A3D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281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12EECD-8FA1-4C73-8EE0-7CE0A023DC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B3ED0-DB86-4467-ABBE-8AD5DE4B4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47D985-DD7C-43FE-81EF-1BFBC4DC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E2F53-A0CD-4622-A0B0-E32B96ED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B3185-2AD6-4881-867B-DBD11F5D5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085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8FEB8-05AD-4EFE-8D18-A92F7AA12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A4103-A7E5-4CF9-B892-BBC1FECBE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B35DA-2766-4728-BCEF-341E5DCB1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F37B8-6F7A-4FDD-9CB9-30AB8AE6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2D5EB-8C20-43BA-BA84-F0EF424C6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27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7F9A-1A07-46AA-AB65-3D92887D5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AC037-00A6-406D-943E-5EBCFA6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69948-4B1F-4591-868A-E924328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51EE0-3483-4C65-B353-332B8A57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5FA60-D843-4C7F-A901-C9DD4C18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3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E4961-CD36-49E2-AB42-46AF03FB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56E535-DDDC-47F2-895D-1060ABCD5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870C6-E538-4891-8EDB-E74B2E622A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7A5CB-1441-488B-AA17-E66E206E8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426589-2FF7-448A-8C78-A5F51AB2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5046AA-A368-424D-A772-1C48176BF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66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B2C8-EFD9-41A6-BB97-C2C1F6EB9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59B498-DC99-4157-A780-CF50E14ED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C17F8-AC49-42AA-8C0D-8E541E75C3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CEFB-4D82-42B5-874A-F2832E5895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D3027-388A-45F4-AF6D-6D904ED89A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54CAA5-F0BA-41C7-A2CB-DE28E32F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01BAD3-EBB4-4861-9476-C3BF1902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CC86D-D040-402C-8D96-F25DA5DA8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86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25E8-49EE-4648-845A-2B8576A99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0B31EF-C195-49FA-BC86-A8BD0B50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9A25C-C835-4BC1-88E8-AE53E071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0B3-8A81-43B0-ACF8-F77F764A7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59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E030E9-10C0-498D-A8AA-EB5442226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8FFDCB-2AF9-4455-813A-2B145EF2D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0550-E5B0-4F1C-A2B4-455FEB57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688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E753C-8EA0-46BD-A938-DA1E429A0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5D25FF-7BBA-4381-89F1-65FB3556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27C12-C084-4469-92CA-63441A1D6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01E509-2853-4D2D-B58C-32443A356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F458E-8085-422B-A66F-61715160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882CB-1CD2-4E05-9214-5BAD789F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79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3D23-936B-4B4B-83F3-14FCD17E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28A4A1-BB42-4252-8DE4-9EF24AF3F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9AF05A-C727-4FFD-85BB-5D837D2C6D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D784F-A827-40FD-B587-12C39B562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9B2C3-9E23-4FFD-8FBE-4115B2C44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BFBBE8-FED3-4AB4-9616-294B9A50E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6750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13E3FB-1AA7-4ADE-B763-27F18F259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AA996-1EE3-42B0-9556-AC8C18C16E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70578-21A7-47AE-813B-D514CE9ED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CC7C6-358F-441C-8A20-A83F07116E5E}" type="datetimeFigureOut">
              <a:rPr lang="en-GB" smtClean="0"/>
              <a:t>12/12/2020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D31FAE-B0CF-4D64-8CE2-8F4BB48C30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635E8-71CE-4786-8C4F-99A1C852D7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AD5B8-00B1-43E1-8A68-79A0D45C2E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09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fateh.debla@univ-Biskra.dz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5F4D120-3921-42A8-A063-46B023CB0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object, drawing, light&#10;&#10;Description automatically generated">
            <a:extLst>
              <a:ext uri="{FF2B5EF4-FFF2-40B4-BE49-F238E27FC236}">
                <a16:creationId xmlns:a16="http://schemas.microsoft.com/office/drawing/2014/main" id="{57B4E643-BD31-4F66-871D-08A8C9E072F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171" r="26854"/>
          <a:stretch/>
        </p:blipFill>
        <p:spPr>
          <a:xfrm>
            <a:off x="2782882" y="219463"/>
            <a:ext cx="8249553" cy="57560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D01B3E5-85F4-41A9-A504-D5E6268DE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29"/>
          <a:stretch>
            <a:fillRect/>
          </a:stretch>
        </p:blipFill>
        <p:spPr>
          <a:xfrm>
            <a:off x="3466214" y="550975"/>
            <a:ext cx="8725786" cy="5756049"/>
          </a:xfrm>
          <a:custGeom>
            <a:avLst/>
            <a:gdLst>
              <a:gd name="connsiteX0" fmla="*/ 0 w 8725786"/>
              <a:gd name="connsiteY0" fmla="*/ 0 h 5756049"/>
              <a:gd name="connsiteX1" fmla="*/ 8725786 w 8725786"/>
              <a:gd name="connsiteY1" fmla="*/ 0 h 5756049"/>
              <a:gd name="connsiteX2" fmla="*/ 8725786 w 8725786"/>
              <a:gd name="connsiteY2" fmla="*/ 5756049 h 5756049"/>
              <a:gd name="connsiteX3" fmla="*/ 0 w 8725786"/>
              <a:gd name="connsiteY3" fmla="*/ 5756049 h 5756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25786" h="5756049">
                <a:moveTo>
                  <a:pt x="0" y="0"/>
                </a:moveTo>
                <a:lnTo>
                  <a:pt x="8725786" y="0"/>
                </a:lnTo>
                <a:lnTo>
                  <a:pt x="8725786" y="5756049"/>
                </a:lnTo>
                <a:lnTo>
                  <a:pt x="0" y="5756049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2CF09A-AE78-4853-A576-263ABDDEB0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882489"/>
            <a:ext cx="2782882" cy="1493163"/>
          </a:xfrm>
          <a:solidFill>
            <a:schemeClr val="lt1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ar-DZ" sz="3100" b="1" u="sng" dirty="0">
                <a:solidFill>
                  <a:srgbClr val="C00000"/>
                </a:solidFill>
              </a:rPr>
              <a:t>المحاضرة الأولى</a:t>
            </a:r>
            <a:br>
              <a:rPr lang="ar-DZ" sz="3100" dirty="0">
                <a:solidFill>
                  <a:srgbClr val="C00000"/>
                </a:solidFill>
              </a:rPr>
            </a:br>
            <a:br>
              <a:rPr lang="ar-DZ" sz="3100" dirty="0">
                <a:solidFill>
                  <a:srgbClr val="C00000"/>
                </a:solidFill>
              </a:rPr>
            </a:br>
            <a:r>
              <a:rPr lang="ar-DZ" sz="3100" b="1" dirty="0">
                <a:solidFill>
                  <a:srgbClr val="C00000"/>
                </a:solidFill>
              </a:rPr>
              <a:t>تقديم المقرر : </a:t>
            </a:r>
            <a:br>
              <a:rPr lang="ar-DZ" sz="3100" b="1" dirty="0">
                <a:solidFill>
                  <a:srgbClr val="C00000"/>
                </a:solidFill>
              </a:rPr>
            </a:br>
            <a:r>
              <a:rPr lang="ar-DZ" sz="3100" b="1" dirty="0">
                <a:solidFill>
                  <a:srgbClr val="C00000"/>
                </a:solidFill>
              </a:rPr>
              <a:t>منهجية البحث العلمي</a:t>
            </a:r>
            <a:br>
              <a:rPr lang="ar-DZ" sz="3100" dirty="0">
                <a:solidFill>
                  <a:srgbClr val="C00000"/>
                </a:solidFill>
              </a:rPr>
            </a:br>
            <a:endParaRPr lang="en-GB" sz="3100" dirty="0">
              <a:solidFill>
                <a:srgbClr val="C00000"/>
              </a:solidFill>
              <a:highlight>
                <a:srgbClr val="FFFF00"/>
              </a:highligh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59B98A-A138-40EB-A4D9-21974498B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2882" y="6322249"/>
            <a:ext cx="8311840" cy="316287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b">
            <a:normAutofit lnSpcReduction="10000"/>
          </a:bodyPr>
          <a:lstStyle/>
          <a:p>
            <a:r>
              <a:rPr lang="ar-DZ" sz="1800" b="1" dirty="0">
                <a:solidFill>
                  <a:srgbClr val="000000"/>
                </a:solidFill>
              </a:rPr>
              <a:t>د. فاتح دبلة - 10 ديسمبر 2020</a:t>
            </a:r>
            <a:endParaRPr lang="en-GB" sz="1800" b="1" dirty="0">
              <a:solidFill>
                <a:srgbClr val="000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021EF04-C16B-4AAC-9CD0-FCCC41CF6973}"/>
              </a:ext>
            </a:extLst>
          </p:cNvPr>
          <p:cNvSpPr/>
          <p:nvPr/>
        </p:nvSpPr>
        <p:spPr>
          <a:xfrm>
            <a:off x="72924" y="3355768"/>
            <a:ext cx="2637034" cy="1615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1">
              <a:spcAft>
                <a:spcPts val="600"/>
              </a:spcAft>
            </a:pPr>
            <a:r>
              <a:rPr lang="ar-DZ" sz="2000" b="1" dirty="0">
                <a:solidFill>
                  <a:srgbClr val="C00000"/>
                </a:solidFill>
              </a:rPr>
              <a:t>السنة الثانية ماستر</a:t>
            </a:r>
          </a:p>
          <a:p>
            <a:pPr marL="342900" indent="-342900" algn="r" rt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ar-DZ" sz="2400" dirty="0">
                <a:solidFill>
                  <a:srgbClr val="0070C0"/>
                </a:solidFill>
              </a:rPr>
              <a:t> </a:t>
            </a:r>
            <a:r>
              <a:rPr lang="ar-DZ" b="1" dirty="0">
                <a:solidFill>
                  <a:srgbClr val="0070C0"/>
                </a:solidFill>
              </a:rPr>
              <a:t>مقاولاتية</a:t>
            </a:r>
          </a:p>
          <a:p>
            <a:pPr marL="342900" indent="-342900" algn="r" rt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ar-DZ" b="1" dirty="0">
                <a:solidFill>
                  <a:srgbClr val="0070C0"/>
                </a:solidFill>
              </a:rPr>
              <a:t> ادارة استراتيجية للمنظمات</a:t>
            </a:r>
          </a:p>
          <a:p>
            <a:pPr marL="342900" indent="-342900" algn="r" rtl="1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ar-DZ" b="1" dirty="0">
                <a:solidFill>
                  <a:srgbClr val="0070C0"/>
                </a:solidFill>
              </a:rPr>
              <a:t>ادارة موارد بشرية</a:t>
            </a:r>
            <a:endParaRPr lang="en-GB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238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557A916-FDD1-44A1-A7A1-70009FD6B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6084" y="446225"/>
            <a:ext cx="3689091" cy="11154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 err="1">
                <a:solidFill>
                  <a:srgbClr val="C00000"/>
                </a:solidFill>
              </a:rPr>
              <a:t>مقدمة</a:t>
            </a:r>
            <a:endParaRPr lang="en-US" sz="4000" b="1" dirty="0">
              <a:solidFill>
                <a:srgbClr val="C00000"/>
              </a:solidFill>
            </a:endParaRPr>
          </a:p>
        </p:txBody>
      </p:sp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0E8B6156-6D5E-41A5-ADBE-FCF54236A0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4" r="5696"/>
          <a:stretch/>
        </p:blipFill>
        <p:spPr>
          <a:xfrm>
            <a:off x="286460" y="1319301"/>
            <a:ext cx="5980526" cy="5296328"/>
          </a:xfrm>
          <a:custGeom>
            <a:avLst/>
            <a:gdLst/>
            <a:ahLst/>
            <a:cxnLst/>
            <a:rect l="l" t="t" r="r" b="b"/>
            <a:pathLst>
              <a:path w="7743949" h="6858000">
                <a:moveTo>
                  <a:pt x="956085" y="2071857"/>
                </a:moveTo>
                <a:cubicBezTo>
                  <a:pt x="956085" y="2071857"/>
                  <a:pt x="956085" y="2071857"/>
                  <a:pt x="4999548" y="2071857"/>
                </a:cubicBezTo>
                <a:cubicBezTo>
                  <a:pt x="5252811" y="2071857"/>
                  <a:pt x="5497339" y="2211072"/>
                  <a:pt x="5619604" y="2437296"/>
                </a:cubicBezTo>
                <a:cubicBezTo>
                  <a:pt x="5619604" y="2437296"/>
                  <a:pt x="5619604" y="2437296"/>
                  <a:pt x="7645701" y="5926372"/>
                </a:cubicBezTo>
                <a:cubicBezTo>
                  <a:pt x="7776699" y="6143896"/>
                  <a:pt x="7776699" y="6422327"/>
                  <a:pt x="7645701" y="6639850"/>
                </a:cubicBezTo>
                <a:cubicBezTo>
                  <a:pt x="7645701" y="6639850"/>
                  <a:pt x="7645701" y="6639850"/>
                  <a:pt x="7538856" y="6823844"/>
                </a:cubicBezTo>
                <a:lnTo>
                  <a:pt x="7519022" y="6858000"/>
                </a:lnTo>
                <a:lnTo>
                  <a:pt x="0" y="6858000"/>
                </a:lnTo>
                <a:lnTo>
                  <a:pt x="0" y="3003362"/>
                </a:lnTo>
                <a:lnTo>
                  <a:pt x="144017" y="2754282"/>
                </a:lnTo>
                <a:cubicBezTo>
                  <a:pt x="203181" y="2651956"/>
                  <a:pt x="264254" y="2546330"/>
                  <a:pt x="327296" y="2437296"/>
                </a:cubicBezTo>
                <a:cubicBezTo>
                  <a:pt x="458294" y="2211072"/>
                  <a:pt x="694090" y="2071857"/>
                  <a:pt x="956085" y="2071857"/>
                </a:cubicBezTo>
                <a:close/>
                <a:moveTo>
                  <a:pt x="6281397" y="1163923"/>
                </a:moveTo>
                <a:cubicBezTo>
                  <a:pt x="6281397" y="1163923"/>
                  <a:pt x="6281397" y="1163923"/>
                  <a:pt x="7148441" y="1163923"/>
                </a:cubicBezTo>
                <a:cubicBezTo>
                  <a:pt x="7202749" y="1163923"/>
                  <a:pt x="7255183" y="1193775"/>
                  <a:pt x="7281401" y="1242285"/>
                </a:cubicBezTo>
                <a:cubicBezTo>
                  <a:pt x="7281401" y="1242285"/>
                  <a:pt x="7281401" y="1242285"/>
                  <a:pt x="7715859" y="1990451"/>
                </a:cubicBezTo>
                <a:cubicBezTo>
                  <a:pt x="7743949" y="2037095"/>
                  <a:pt x="7743949" y="2096799"/>
                  <a:pt x="7715859" y="2143443"/>
                </a:cubicBezTo>
                <a:cubicBezTo>
                  <a:pt x="7715859" y="2143443"/>
                  <a:pt x="7715859" y="2143443"/>
                  <a:pt x="7281401" y="2891610"/>
                </a:cubicBezTo>
                <a:cubicBezTo>
                  <a:pt x="7255183" y="2940119"/>
                  <a:pt x="7202749" y="2969971"/>
                  <a:pt x="7148441" y="2969971"/>
                </a:cubicBezTo>
                <a:cubicBezTo>
                  <a:pt x="7148441" y="2969971"/>
                  <a:pt x="7148441" y="2969971"/>
                  <a:pt x="6281397" y="2969971"/>
                </a:cubicBezTo>
                <a:cubicBezTo>
                  <a:pt x="6225217" y="2969971"/>
                  <a:pt x="6174655" y="2940119"/>
                  <a:pt x="6146565" y="2891610"/>
                </a:cubicBezTo>
                <a:cubicBezTo>
                  <a:pt x="6146565" y="2891610"/>
                  <a:pt x="6146565" y="2891610"/>
                  <a:pt x="5713979" y="2143443"/>
                </a:cubicBezTo>
                <a:cubicBezTo>
                  <a:pt x="5685889" y="2096799"/>
                  <a:pt x="5685889" y="2037095"/>
                  <a:pt x="5713979" y="1990451"/>
                </a:cubicBezTo>
                <a:cubicBezTo>
                  <a:pt x="5713979" y="1990451"/>
                  <a:pt x="5713979" y="1990451"/>
                  <a:pt x="6146565" y="1242285"/>
                </a:cubicBezTo>
                <a:cubicBezTo>
                  <a:pt x="6174655" y="1193775"/>
                  <a:pt x="6225217" y="1163923"/>
                  <a:pt x="6281397" y="1163923"/>
                </a:cubicBezTo>
                <a:close/>
                <a:moveTo>
                  <a:pt x="0" y="0"/>
                </a:moveTo>
                <a:lnTo>
                  <a:pt x="6600525" y="0"/>
                </a:lnTo>
                <a:lnTo>
                  <a:pt x="6486618" y="196155"/>
                </a:lnTo>
                <a:cubicBezTo>
                  <a:pt x="6261242" y="584267"/>
                  <a:pt x="5994130" y="1044253"/>
                  <a:pt x="5677553" y="1589421"/>
                </a:cubicBezTo>
                <a:cubicBezTo>
                  <a:pt x="5555288" y="1815646"/>
                  <a:pt x="5310759" y="1954861"/>
                  <a:pt x="5057496" y="1954861"/>
                </a:cubicBezTo>
                <a:cubicBezTo>
                  <a:pt x="5057496" y="1954861"/>
                  <a:pt x="5057496" y="1954861"/>
                  <a:pt x="1014033" y="1954861"/>
                </a:cubicBezTo>
                <a:cubicBezTo>
                  <a:pt x="752038" y="1954861"/>
                  <a:pt x="516243" y="1815646"/>
                  <a:pt x="385244" y="1589421"/>
                </a:cubicBezTo>
                <a:cubicBezTo>
                  <a:pt x="385244" y="1589421"/>
                  <a:pt x="385244" y="1589421"/>
                  <a:pt x="69234" y="1042874"/>
                </a:cubicBezTo>
                <a:lnTo>
                  <a:pt x="0" y="923133"/>
                </a:lnTo>
                <a:close/>
              </a:path>
            </a:pathLst>
          </a:cu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7075465" y="1507732"/>
            <a:ext cx="4308055" cy="38425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algn="just" rtl="1">
              <a:spcAft>
                <a:spcPts val="600"/>
              </a:spcAft>
            </a:pP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يهدف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مقرر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منهجية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البحث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العلمي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إلى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تعريف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الطال</a:t>
            </a:r>
            <a:r>
              <a:rPr lang="ar-DZ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ب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بمقام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المعرفة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العلمية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المنتجة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ومعايير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الحكم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عليها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وطرق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وشروط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بنائها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،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طرق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جمع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البيانات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وتحليلها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،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مختلف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مناهج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البحث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العلمي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المتاحة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أمام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الباحث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،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شروط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كتابة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التقرير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النهائي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للبحث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وضوابط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التحرير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وطرق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التوثيق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العلمي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وفقا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لجمعية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علوم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النفس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الأمريكية</a:t>
            </a:r>
            <a:r>
              <a:rPr lang="en-US" sz="3200" b="1" dirty="0">
                <a:solidFill>
                  <a:srgbClr val="002060"/>
                </a:solidFill>
                <a:latin typeface="Microsoft Uighur" panose="02000000000000000000" pitchFamily="2" charset="-78"/>
                <a:ea typeface="+mn-ea"/>
                <a:cs typeface="Microsoft Uighur" panose="02000000000000000000" pitchFamily="2" charset="-78"/>
              </a:rPr>
              <a:t> APA....... </a:t>
            </a:r>
          </a:p>
        </p:txBody>
      </p:sp>
    </p:spTree>
    <p:extLst>
      <p:ext uri="{BB962C8B-B14F-4D97-AF65-F5344CB8AC3E}">
        <p14:creationId xmlns:p14="http://schemas.microsoft.com/office/powerpoint/2010/main" val="3648959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59" y="294299"/>
            <a:ext cx="10945877" cy="528637"/>
          </a:xfrm>
        </p:spPr>
        <p:txBody>
          <a:bodyPr>
            <a:noAutofit/>
          </a:bodyPr>
          <a:lstStyle/>
          <a:p>
            <a:r>
              <a:rPr lang="ar-DZ" sz="3200" b="1" dirty="0">
                <a:solidFill>
                  <a:srgbClr val="C00000"/>
                </a:solidFill>
              </a:rPr>
              <a:t>البرنامج التفصيلي للمقياس</a:t>
            </a:r>
            <a:endParaRPr lang="en-GB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68D530-2EE5-4883-8848-AC755E3AFA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328896"/>
              </p:ext>
            </p:extLst>
          </p:nvPr>
        </p:nvGraphicFramePr>
        <p:xfrm>
          <a:off x="410966" y="822936"/>
          <a:ext cx="11048856" cy="5056634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1427178">
                  <a:extLst>
                    <a:ext uri="{9D8B030D-6E8A-4147-A177-3AD203B41FA5}">
                      <a16:colId xmlns:a16="http://schemas.microsoft.com/office/drawing/2014/main" val="1844404485"/>
                    </a:ext>
                  </a:extLst>
                </a:gridCol>
                <a:gridCol w="4289390">
                  <a:extLst>
                    <a:ext uri="{9D8B030D-6E8A-4147-A177-3AD203B41FA5}">
                      <a16:colId xmlns:a16="http://schemas.microsoft.com/office/drawing/2014/main" val="3035676300"/>
                    </a:ext>
                  </a:extLst>
                </a:gridCol>
                <a:gridCol w="5332288">
                  <a:extLst>
                    <a:ext uri="{9D8B030D-6E8A-4147-A177-3AD203B41FA5}">
                      <a16:colId xmlns:a16="http://schemas.microsoft.com/office/drawing/2014/main" val="2876306947"/>
                    </a:ext>
                  </a:extLst>
                </a:gridCol>
              </a:tblGrid>
              <a:tr h="82134"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البرنامج السداسي التفصيلي للمقياس</a:t>
                      </a:r>
                      <a:endParaRPr lang="en-GB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207821"/>
                  </a:ext>
                </a:extLst>
              </a:tr>
              <a:tr h="1478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الأسابيع*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محاور البرنامج</a:t>
                      </a:r>
                      <a:endParaRPr lang="en-GB" sz="16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(الفصول)</a:t>
                      </a:r>
                      <a:endParaRPr lang="en-GB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المحاور الفرعية للبرنامج</a:t>
                      </a:r>
                      <a:endParaRPr lang="en-GB" sz="16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(عناصر المحاضرة)</a:t>
                      </a:r>
                      <a:endParaRPr lang="en-GB" sz="16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extLst>
                  <a:ext uri="{0D108BD9-81ED-4DB2-BD59-A6C34878D82A}">
                    <a16:rowId xmlns:a16="http://schemas.microsoft.com/office/drawing/2014/main" val="1783687389"/>
                  </a:ext>
                </a:extLst>
              </a:tr>
              <a:tr h="17248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>
                          <a:effectLst/>
                        </a:rPr>
                        <a:t>الأسبوع 01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محاضرة تمهيدية</a:t>
                      </a:r>
                      <a:endParaRPr lang="en-GB" sz="2000" dirty="0"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1- تقديم المقياس </a:t>
                      </a:r>
                      <a:endParaRPr lang="en-GB" sz="1800" dirty="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2- مراجعة المفاهيم الأساسية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/>
                </a:tc>
                <a:extLst>
                  <a:ext uri="{0D108BD9-81ED-4DB2-BD59-A6C34878D82A}">
                    <a16:rowId xmlns:a16="http://schemas.microsoft.com/office/drawing/2014/main" val="2829594881"/>
                  </a:ext>
                </a:extLst>
              </a:tr>
              <a:tr h="32675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>
                          <a:effectLst/>
                        </a:rPr>
                        <a:t>الأسبوع 02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طبيعة المعرفة العلمية ومناهج البحث العلمي</a:t>
                      </a:r>
                      <a:endParaRPr lang="en-GB" sz="2000" dirty="0">
                        <a:effectLst/>
                      </a:endParaRPr>
                    </a:p>
                    <a:p>
                      <a:pPr marL="2286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</a:rPr>
                        <a:t> 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1- اشكالية </a:t>
                      </a:r>
                      <a:r>
                        <a:rPr lang="ar-SA" sz="2000" dirty="0">
                          <a:effectLst/>
                        </a:rPr>
                        <a:t>تعريف المعرفة</a:t>
                      </a:r>
                      <a:endParaRPr lang="en-GB" sz="2000" dirty="0">
                        <a:effectLst/>
                      </a:endParaRPr>
                    </a:p>
                    <a:p>
                      <a:pPr marL="228600" indent="-2286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2- تحديد الموقف الابستمولوجي </a:t>
                      </a:r>
                      <a:endParaRPr lang="en-GB" sz="2000" dirty="0">
                        <a:effectLst/>
                      </a:endParaRPr>
                    </a:p>
                    <a:p>
                      <a:pPr marL="228600" indent="-2286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3- أنواع البحث العلمي وشروطه</a:t>
                      </a:r>
                      <a:endParaRPr lang="en-GB" sz="2000" dirty="0">
                        <a:effectLst/>
                      </a:endParaRPr>
                    </a:p>
                    <a:p>
                      <a:pPr marL="228600" indent="-2286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4-انواع مناهج البحث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6550561"/>
                  </a:ext>
                </a:extLst>
              </a:tr>
              <a:tr h="45995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>
                          <a:effectLst/>
                        </a:rPr>
                        <a:t>الأسبوع 03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>
                          <a:effectLst/>
                        </a:rPr>
                        <a:t>اختيار موضوع البحث واعداد خطة البحث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1-شروط اختيار وتحديد موضوع البحث</a:t>
                      </a:r>
                      <a:endParaRPr lang="en-GB" sz="2000" dirty="0">
                        <a:effectLst/>
                      </a:endParaRPr>
                    </a:p>
                    <a:p>
                      <a:pPr marL="228600" indent="-2286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2خطوات البحث العلمي الخمسة </a:t>
                      </a:r>
                      <a:endParaRPr lang="en-GB" sz="2000" dirty="0">
                        <a:effectLst/>
                      </a:endParaRPr>
                    </a:p>
                    <a:p>
                      <a:pPr marL="228600" indent="-2286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3- الإشكالية والتساؤلات البحثية، بناء الفرضيات </a:t>
                      </a:r>
                      <a:endParaRPr lang="en-GB" sz="2000" dirty="0">
                        <a:effectLst/>
                      </a:endParaRPr>
                    </a:p>
                    <a:p>
                      <a:pPr marL="228600" indent="-2286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4-عناصر تصميم البحث ومحدداته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9900048"/>
                  </a:ext>
                </a:extLst>
              </a:tr>
              <a:tr h="6324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>
                          <a:effectLst/>
                        </a:rPr>
                        <a:t>الأسبوع 04</a:t>
                      </a:r>
                      <a:endParaRPr lang="en-GB" sz="16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>
                          <a:effectLst/>
                        </a:rPr>
                        <a:t>مراجعة الدراسات السابقة واستخدام المراجع 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1-المصادر الأولية والمصادر الثانوية للمعلومات</a:t>
                      </a:r>
                      <a:endParaRPr lang="en-GB" sz="2000" dirty="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dirty="0">
                          <a:effectLst/>
                        </a:rPr>
                        <a:t>2-منهجية معالجة الدراسات السابقة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62264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7026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97A3346-FA04-44D2-92D7-540801ACA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95290"/>
              </p:ext>
            </p:extLst>
          </p:nvPr>
        </p:nvGraphicFramePr>
        <p:xfrm>
          <a:off x="814369" y="99567"/>
          <a:ext cx="10563262" cy="6606240"/>
        </p:xfrm>
        <a:graphic>
          <a:graphicData uri="http://schemas.openxmlformats.org/drawingml/2006/table">
            <a:tbl>
              <a:tblPr rtl="1" firstRow="1" firstCol="1" bandRow="1">
                <a:tableStyleId>{21E4AEA4-8DFA-4A89-87EB-49C32662AFE0}</a:tableStyleId>
              </a:tblPr>
              <a:tblGrid>
                <a:gridCol w="1364454">
                  <a:extLst>
                    <a:ext uri="{9D8B030D-6E8A-4147-A177-3AD203B41FA5}">
                      <a16:colId xmlns:a16="http://schemas.microsoft.com/office/drawing/2014/main" val="195542232"/>
                    </a:ext>
                  </a:extLst>
                </a:gridCol>
                <a:gridCol w="3705453">
                  <a:extLst>
                    <a:ext uri="{9D8B030D-6E8A-4147-A177-3AD203B41FA5}">
                      <a16:colId xmlns:a16="http://schemas.microsoft.com/office/drawing/2014/main" val="4178297848"/>
                    </a:ext>
                  </a:extLst>
                </a:gridCol>
                <a:gridCol w="5493355">
                  <a:extLst>
                    <a:ext uri="{9D8B030D-6E8A-4147-A177-3AD203B41FA5}">
                      <a16:colId xmlns:a16="http://schemas.microsoft.com/office/drawing/2014/main" val="3768601157"/>
                    </a:ext>
                  </a:extLst>
                </a:gridCol>
              </a:tblGrid>
              <a:tr h="10583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 dirty="0">
                          <a:effectLst/>
                        </a:rPr>
                        <a:t>الأسبوع 05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المعاينة وطرق اختيار العينات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1-تصميم التجارب</a:t>
                      </a:r>
                      <a:endParaRPr lang="en-GB" sz="180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2-اختيار عينة الدراسة وأنواع المعاينات</a:t>
                      </a:r>
                      <a:endParaRPr lang="en-GB" sz="180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3-الدقة والثقة في تحديد حجم العينة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6567679"/>
                  </a:ext>
                </a:extLst>
              </a:tr>
              <a:tr h="77156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الأسبوع 06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قياس المتغيرات..التعريف الاجرائي و المقاييس                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1-التعريف الاجرائي</a:t>
                      </a:r>
                      <a:endParaRPr lang="en-GB" sz="180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2-المقاييس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19422795"/>
                  </a:ext>
                </a:extLst>
              </a:tr>
              <a:tr h="10583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الأسبوع 07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>
                          <a:effectLst/>
                        </a:rPr>
                        <a:t>المقاييس</a:t>
                      </a:r>
                      <a:r>
                        <a:rPr lang="en-US" sz="1800">
                          <a:effectLst/>
                        </a:rPr>
                        <a:t>: </a:t>
                      </a:r>
                      <a:r>
                        <a:rPr lang="ar-SA" sz="1800">
                          <a:effectLst/>
                        </a:rPr>
                        <a:t> القياس وثبات نتائج </a:t>
                      </a:r>
                      <a:br>
                        <a:rPr lang="ar-SA" sz="1800">
                          <a:effectLst/>
                        </a:rPr>
                      </a:br>
                      <a:r>
                        <a:rPr lang="ar-SA" sz="1800">
                          <a:effectLst/>
                        </a:rPr>
                        <a:t> المقياس (الثقة) والصلاحية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1-مقاييس القيم</a:t>
                      </a:r>
                      <a:endParaRPr lang="en-GB" sz="180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2-المقاييس الترتيبية</a:t>
                      </a:r>
                      <a:endParaRPr lang="en-GB" sz="180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3-جودة المقياس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6015385"/>
                  </a:ext>
                </a:extLst>
              </a:tr>
              <a:tr h="10583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الأسبوع 08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أدوات جمع البيانات، المكتبة والبحث العلمي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1800" dirty="0">
                          <a:effectLst/>
                        </a:rPr>
                        <a:t>مرحلة البحث عن المراجع </a:t>
                      </a:r>
                      <a:endParaRPr lang="en-GB" sz="18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1800" dirty="0">
                          <a:effectLst/>
                        </a:rPr>
                        <a:t>الطرق الكمية والطرق النوعية  لجمع البيانات3</a:t>
                      </a: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1800" dirty="0">
                          <a:effectLst/>
                        </a:rPr>
                        <a:t>ادارة قواعد البيانات الالكترونية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5209260"/>
                  </a:ext>
                </a:extLst>
              </a:tr>
              <a:tr h="10583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الأسبوع 09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>
                          <a:effectLst/>
                        </a:rPr>
                        <a:t>القياس العلمي، تحليل البيانات وشرحها</a:t>
                      </a:r>
                      <a:endParaRPr lang="en-GB" sz="18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1800" dirty="0">
                          <a:effectLst/>
                        </a:rPr>
                        <a:t>الخطوات الأربعة لتحليل البيانات </a:t>
                      </a:r>
                      <a:endParaRPr lang="en-GB" sz="18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1800" dirty="0">
                          <a:effectLst/>
                        </a:rPr>
                        <a:t>الطرق الكمية للتحليل </a:t>
                      </a:r>
                      <a:endParaRPr lang="en-GB" sz="1800" dirty="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3-الطرق النوعية للتحليل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3570702"/>
                  </a:ext>
                </a:extLst>
              </a:tr>
              <a:tr h="105838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الأسبوع 10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تصنيف البيانات وعرضها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1800" dirty="0">
                          <a:effectLst/>
                        </a:rPr>
                        <a:t> طرق المعالجة الاحصائية </a:t>
                      </a:r>
                      <a:endParaRPr lang="en-GB" sz="1800" dirty="0">
                        <a:effectLst/>
                      </a:endParaRPr>
                    </a:p>
                    <a:p>
                      <a:pPr marL="342900" lvl="0" indent="-342900"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ar-DZ" sz="1800" dirty="0">
                          <a:effectLst/>
                        </a:rPr>
                        <a:t>الاحصاء الوصفي</a:t>
                      </a:r>
                      <a:endParaRPr lang="en-GB" sz="1800" dirty="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800" dirty="0">
                          <a:effectLst/>
                        </a:rPr>
                        <a:t>3-تحليل التباين، الارتباط، الانحدار، </a:t>
                      </a:r>
                      <a:r>
                        <a:rPr lang="en-GB" sz="1800" dirty="0">
                          <a:effectLst/>
                        </a:rPr>
                        <a:t>ACP, AFC</a:t>
                      </a:r>
                      <a:r>
                        <a:rPr lang="ar-DZ" sz="1800" dirty="0">
                          <a:effectLst/>
                        </a:rPr>
                        <a:t> .</a:t>
                      </a:r>
                      <a:endParaRPr lang="en-GB" sz="18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6654532"/>
                  </a:ext>
                </a:extLst>
              </a:tr>
              <a:tr h="25827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200">
                          <a:effectLst/>
                        </a:rPr>
                        <a:t>الأسبوع 11</a:t>
                      </a:r>
                      <a:endParaRPr lang="en-GB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6070" marR="1607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1600" dirty="0">
                          <a:effectLst/>
                        </a:rPr>
                        <a:t>كتابة البحث واخراجه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1-كتابة تقرير البحث وضوابط التحرير</a:t>
                      </a:r>
                      <a:endParaRPr lang="en-GB" sz="1200" dirty="0">
                        <a:effectLst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effectLst/>
                        </a:rPr>
                        <a:t>2-شروط التوثيق بطريقة </a:t>
                      </a:r>
                      <a:r>
                        <a:rPr lang="ar-DZ" sz="1600" dirty="0">
                          <a:effectLst/>
                        </a:rPr>
                        <a:t>جمعية علم النفس الامريكية </a:t>
                      </a:r>
                      <a:r>
                        <a:rPr lang="en-GB" sz="1600" dirty="0">
                          <a:effectLst/>
                        </a:rPr>
                        <a:t>APA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3065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819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860459" y="262513"/>
            <a:ext cx="10842171" cy="5527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ar-DZ" sz="3200" b="1" dirty="0">
                <a:solidFill>
                  <a:srgbClr val="0070C0"/>
                </a:solidFill>
              </a:rPr>
              <a:t>بعض المراجع </a:t>
            </a:r>
            <a:endParaRPr lang="en-GB" sz="3200" b="1" dirty="0">
              <a:solidFill>
                <a:srgbClr val="0070C0"/>
              </a:solidFill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788B084-9DA0-4A36-B0F5-583648564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459" y="815249"/>
            <a:ext cx="10842171" cy="57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5113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1300" algn="l"/>
              </a:tabLst>
            </a:pPr>
            <a:endParaRPr kumimoji="0" lang="en-GB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أوما سيكاران (2006). طرق البحث في الادارة، ترجمة اسماعيل على بسيوني، دار المريخ، الرياض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عجيلي عصمان سركز وعياد سعيد امطير (2002). البحث العلمي، أساليبه وتقنياته، دار الكتب الوطنية، بنغازي 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دبلة فاتح، روينة عبد السميع وبوطي عز الدين (2020-2019). الدليل المنهجي لاعداد المذكرات والأطروحات مع ضوابط التهميش وفقا لجمعية علم النفس الأمريكية، </a:t>
            </a:r>
            <a:r>
              <a:rPr kumimoji="0" lang="fr-FR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APA</a:t>
            </a: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،  نسخة أولى  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ar-SA" altLang="en-US" sz="24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كمال الدين الدهراوي (2006). منهجية البحث في الادارة والمحاسبة، المكتب الجامعي الحديث، الاسكندرية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Marie- Laure </a:t>
            </a:r>
            <a:r>
              <a:rPr kumimoji="0" lang="fr-FR" alt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Gavard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Perret et al (2008). « Méthodologie de la recherche, réussir son mémoire ou sa thèse en sciences de gestion », Pearson Education, Paris.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fr-FR" alt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Thiétart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R.A et Coll. (2003). « Méthodes de recherches en management », 2</a:t>
            </a:r>
            <a:r>
              <a:rPr kumimoji="0" lang="fr-FR" altLang="en-US" sz="2000" b="0" i="0" u="none" strike="noStrike" cap="none" normalizeH="0" baseline="3000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ème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Edition, Dunod, Paris, p 01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 Hag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è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 (2007). 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 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d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marche scientifique : invariants et sp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cificit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disciplinaires, une approche 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pist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mologique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»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LIRDEF 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Universit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Montpellier II 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IREM 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d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marche scientifique 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f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vrier, pp 1-2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Audet, M et Larouche, V (1988). « Paradigmes, écoles de pensée et théories en relations industrielles », Relations industrielles, Vol, 43,N°1, 1988, p 4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11300" algn="l"/>
              </a:tabLst>
            </a:pPr>
            <a:r>
              <a:rPr kumimoji="0" lang="fr-FR" alt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Curchod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(2003). « La méthode comparative en sciences de gestion : vers une approche </a:t>
            </a:r>
            <a:r>
              <a:rPr kumimoji="0" lang="fr-FR" altLang="en-US" sz="2000" b="0" i="0" u="none" strike="noStrike" cap="none" normalizeH="0" baseline="0" dirty="0" err="1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quali</a:t>
            </a:r>
            <a:r>
              <a:rPr kumimoji="0" lang="fr-FR" altLang="en-US" sz="20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quantitative de la réalité managériale », Revue Finance, Contrôle, Stratégie, Vol, 06, n° 02, juin, p 165</a:t>
            </a:r>
            <a:endParaRPr kumimoji="0" lang="en-GB" altLang="en-US" sz="11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997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75E9055-F93F-4845-8EB9-6179AA1D35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590212"/>
              </p:ext>
            </p:extLst>
          </p:nvPr>
        </p:nvGraphicFramePr>
        <p:xfrm>
          <a:off x="1359519" y="2077526"/>
          <a:ext cx="9837321" cy="1351474"/>
        </p:xfrm>
        <a:graphic>
          <a:graphicData uri="http://schemas.openxmlformats.org/drawingml/2006/table">
            <a:tbl>
              <a:tblPr rtl="1" firstRow="1" firstCol="1" bandRow="1">
                <a:tableStyleId>{93296810-A885-4BE3-A3E7-6D5BEEA58F35}</a:tableStyleId>
              </a:tblPr>
              <a:tblGrid>
                <a:gridCol w="968742">
                  <a:extLst>
                    <a:ext uri="{9D8B030D-6E8A-4147-A177-3AD203B41FA5}">
                      <a16:colId xmlns:a16="http://schemas.microsoft.com/office/drawing/2014/main" val="317415300"/>
                    </a:ext>
                  </a:extLst>
                </a:gridCol>
                <a:gridCol w="2688116">
                  <a:extLst>
                    <a:ext uri="{9D8B030D-6E8A-4147-A177-3AD203B41FA5}">
                      <a16:colId xmlns:a16="http://schemas.microsoft.com/office/drawing/2014/main" val="2477318172"/>
                    </a:ext>
                  </a:extLst>
                </a:gridCol>
                <a:gridCol w="1773716">
                  <a:extLst>
                    <a:ext uri="{9D8B030D-6E8A-4147-A177-3AD203B41FA5}">
                      <a16:colId xmlns:a16="http://schemas.microsoft.com/office/drawing/2014/main" val="3287402504"/>
                    </a:ext>
                  </a:extLst>
                </a:gridCol>
                <a:gridCol w="4406747">
                  <a:extLst>
                    <a:ext uri="{9D8B030D-6E8A-4147-A177-3AD203B41FA5}">
                      <a16:colId xmlns:a16="http://schemas.microsoft.com/office/drawing/2014/main" val="3062633535"/>
                    </a:ext>
                  </a:extLst>
                </a:gridCol>
              </a:tblGrid>
              <a:tr h="673734"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تسلسل</a:t>
                      </a:r>
                      <a:endParaRPr lang="en-GB" sz="2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ar-EG" sz="2800" dirty="0">
                          <a:effectLst/>
                        </a:rPr>
                        <a:t>التقييم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10665" algn="l"/>
                        </a:tabLst>
                      </a:pPr>
                      <a:r>
                        <a:rPr lang="ar-DZ" sz="2800" dirty="0">
                          <a:effectLst/>
                        </a:rPr>
                        <a:t>الدرجة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90000"/>
                        </a:lnSpc>
                        <a:spcAft>
                          <a:spcPts val="1000"/>
                        </a:spcAft>
                      </a:pPr>
                      <a:r>
                        <a:rPr lang="ar-SA" sz="2800">
                          <a:effectLst/>
                        </a:rPr>
                        <a:t>النسبة المئوية للتقويم </a:t>
                      </a:r>
                      <a:endParaRPr lang="en-GB" sz="2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090435"/>
                  </a:ext>
                </a:extLst>
              </a:tr>
              <a:tr h="6777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10665" algn="l"/>
                        </a:tabLst>
                      </a:pPr>
                      <a:r>
                        <a:rPr lang="ar-DZ" sz="2800">
                          <a:effectLst/>
                        </a:rPr>
                        <a:t> </a:t>
                      </a:r>
                      <a:endParaRPr lang="en-GB" sz="2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10665" algn="l"/>
                        </a:tabLst>
                      </a:pPr>
                      <a:r>
                        <a:rPr lang="ar-DZ" sz="2800">
                          <a:effectLst/>
                        </a:rPr>
                        <a:t>الاختبار النهائي</a:t>
                      </a:r>
                      <a:endParaRPr lang="en-GB" sz="2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10665" algn="l"/>
                        </a:tabLst>
                      </a:pPr>
                      <a:r>
                        <a:rPr lang="ar-DZ" sz="2800" dirty="0">
                          <a:effectLst/>
                        </a:rPr>
                        <a:t>20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510665" algn="l"/>
                        </a:tabLst>
                      </a:pPr>
                      <a:r>
                        <a:rPr lang="en-GB" sz="2800" dirty="0">
                          <a:effectLst/>
                        </a:rPr>
                        <a:t>100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4547644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75846F84-6EB3-4DC0-AD95-5FE7CD42F7A5}"/>
              </a:ext>
            </a:extLst>
          </p:cNvPr>
          <p:cNvSpPr/>
          <p:nvPr/>
        </p:nvSpPr>
        <p:spPr>
          <a:xfrm>
            <a:off x="7349083" y="543899"/>
            <a:ext cx="37721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en-GB" altLang="en-US" sz="2800" dirty="0">
                <a:solidFill>
                  <a:srgbClr val="C00000"/>
                </a:solidFill>
                <a:latin typeface="Sakkal Majalla" panose="02000000000000000000" pitchFamily="2" charset="-78"/>
                <a:ea typeface="Arial Unicode MS"/>
                <a:cs typeface="Sakkal Majalla" panose="02000000000000000000" pitchFamily="2" charset="-78"/>
              </a:rPr>
              <a:t> </a:t>
            </a:r>
            <a:r>
              <a:rPr lang="ar-SA" altLang="en-US" sz="3600" b="1" u="sng" dirty="0">
                <a:solidFill>
                  <a:srgbClr val="C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أسلوب التقييم في المقياس</a:t>
            </a:r>
            <a:r>
              <a:rPr lang="en-GB" altLang="en-US" sz="3600" b="1" u="sng" dirty="0">
                <a:solidFill>
                  <a:srgbClr val="C00000"/>
                </a:solidFill>
                <a:latin typeface="Sakkal Majalla" panose="02000000000000000000" pitchFamily="2" charset="-78"/>
                <a:ea typeface="Times New Roman" panose="02020603050405020304" pitchFamily="18" charset="0"/>
                <a:cs typeface="Sakkal Majalla" panose="02000000000000000000" pitchFamily="2" charset="-78"/>
              </a:rPr>
              <a:t>:</a:t>
            </a:r>
            <a:endParaRPr lang="en-GB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836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FAAB6-938B-4A4D-89FE-8D0CAD7198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4327" y="4869951"/>
            <a:ext cx="5483343" cy="75001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ar-DZ" sz="4400" dirty="0">
                <a:solidFill>
                  <a:schemeClr val="tx1"/>
                </a:solidFill>
              </a:rPr>
              <a:t>مع تمنياتي بالتوفيق للجميع</a:t>
            </a:r>
            <a:endParaRPr lang="en-GB" sz="4400" b="1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D81CB10-5069-4FD1-AA3F-6DBFF03697B4}"/>
              </a:ext>
            </a:extLst>
          </p:cNvPr>
          <p:cNvSpPr txBox="1">
            <a:spLocks/>
          </p:cNvSpPr>
          <p:nvPr/>
        </p:nvSpPr>
        <p:spPr>
          <a:xfrm>
            <a:off x="798202" y="1804874"/>
            <a:ext cx="10842171" cy="16241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rtl="1">
              <a:buFont typeface="Arial" panose="020B0604020202020204" pitchFamily="34" charset="0"/>
              <a:buChar char="•"/>
            </a:pPr>
            <a:r>
              <a:rPr lang="ar-DZ" sz="2800" b="1" dirty="0">
                <a:solidFill>
                  <a:srgbClr val="C00000"/>
                </a:solidFill>
              </a:rPr>
              <a:t>للتواصل : </a:t>
            </a:r>
          </a:p>
          <a:p>
            <a:pPr rtl="1"/>
            <a:r>
              <a:rPr lang="en-GB" sz="2800" b="1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fateh.debla@univ-Biskra.dz</a:t>
            </a:r>
            <a:endParaRPr lang="en-GB" sz="2800" b="1" dirty="0">
              <a:solidFill>
                <a:srgbClr val="0070C0"/>
              </a:solidFill>
            </a:endParaRPr>
          </a:p>
          <a:p>
            <a:pPr rtl="1"/>
            <a:r>
              <a:rPr lang="en-GB" sz="2800" b="1" dirty="0">
                <a:solidFill>
                  <a:srgbClr val="0070C0"/>
                </a:solidFill>
              </a:rPr>
              <a:t>fhdebla@yahoo.fr</a:t>
            </a:r>
            <a:endParaRPr lang="en-GB" sz="1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80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614</Words>
  <Application>Microsoft Office PowerPoint</Application>
  <PresentationFormat>Widescreen</PresentationFormat>
  <Paragraphs>94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Microsoft Uighur</vt:lpstr>
      <vt:lpstr>Sakkal Majalla</vt:lpstr>
      <vt:lpstr>Times New Roman</vt:lpstr>
      <vt:lpstr>Wingdings</vt:lpstr>
      <vt:lpstr>Office Theme</vt:lpstr>
      <vt:lpstr>المحاضرة الأولى  تقديم المقرر :  منهجية البحث العلمي </vt:lpstr>
      <vt:lpstr>مقدمة</vt:lpstr>
      <vt:lpstr>البرنامج التفصيلي للمقياس</vt:lpstr>
      <vt:lpstr>PowerPoint Presentation</vt:lpstr>
      <vt:lpstr>PowerPoint Presentation</vt:lpstr>
      <vt:lpstr>PowerPoint Presentation</vt:lpstr>
      <vt:lpstr>مع تمنياتي بالتوفيق للجميع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الأولى  تقديم المقرر :  منهجية البحث العلمي </dc:title>
  <dc:creator>Nawel Debla</dc:creator>
  <cp:lastModifiedBy>Nawel Debla</cp:lastModifiedBy>
  <cp:revision>2</cp:revision>
  <dcterms:created xsi:type="dcterms:W3CDTF">2020-12-11T21:18:03Z</dcterms:created>
  <dcterms:modified xsi:type="dcterms:W3CDTF">2020-12-11T21:31:57Z</dcterms:modified>
</cp:coreProperties>
</file>