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8V8L9BNA2dFT0KoqfaP+Hw==" hashData="6S1+EcUoTrHBQxhYr34SO4C1mm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8CA5FCF-A86E-4E82-A77A-8553FD20B6CE}" type="datetimeFigureOut">
              <a:rPr lang="fr-FR" smtClean="0"/>
              <a:t>25/01/2021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8CA5FCF-A86E-4E82-A77A-8553FD20B6CE}" type="datetimeFigureOut">
              <a:rPr lang="fr-FR" smtClean="0"/>
              <a:t>25/01/2021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8CA5FCF-A86E-4E82-A77A-8553FD20B6CE}" type="datetimeFigureOut">
              <a:rPr lang="fr-FR" smtClean="0"/>
              <a:t>25/01/2021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8CA5FCF-A86E-4E82-A77A-8553FD20B6CE}" type="datetimeFigureOut">
              <a:rPr lang="fr-FR" smtClean="0"/>
              <a:t>25/01/2021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8CA5FCF-A86E-4E82-A77A-8553FD20B6CE}" type="datetimeFigureOut">
              <a:rPr lang="fr-FR" smtClean="0"/>
              <a:t>25/01/2021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8CA5FCF-A86E-4E82-A77A-8553FD20B6CE}" type="datetimeFigureOut">
              <a:rPr lang="fr-FR" smtClean="0"/>
              <a:t>25/01/2021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AB1A00-566D-42D6-AE07-7D9A48BDF128}"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A5FCF-A86E-4E82-A77A-8553FD20B6CE}" type="datetimeFigureOut">
              <a:rPr lang="fr-FR" smtClean="0"/>
              <a:t>25/01/2021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B1A00-566D-42D6-AE07-7D9A48BDF12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105835"/>
            <a:ext cx="8280920" cy="1077218"/>
          </a:xfrm>
          <a:prstGeom prst="rect">
            <a:avLst/>
          </a:prstGeom>
        </p:spPr>
        <p:txBody>
          <a:bodyPr wrap="square">
            <a:spAutoFit/>
          </a:bodyPr>
          <a:lstStyle/>
          <a:p>
            <a:r>
              <a:rPr lang="fr-FR" sz="3200" b="1" dirty="0" smtClean="0"/>
              <a:t>Chapitre IV.- L’entretient de la palmeraie : Les Techniques culturales</a:t>
            </a:r>
            <a:endParaRPr lang="fr-F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928670"/>
            <a:ext cx="8072494" cy="492443"/>
          </a:xfrm>
          <a:prstGeom prst="rect">
            <a:avLst/>
          </a:prstGeom>
        </p:spPr>
        <p:txBody>
          <a:bodyPr wrap="square">
            <a:spAutoFit/>
          </a:bodyPr>
          <a:lstStyle/>
          <a:p>
            <a:pPr algn="l"/>
            <a:r>
              <a:rPr lang="fr-FR" sz="2600" b="1" dirty="0" smtClean="0">
                <a:solidFill>
                  <a:srgbClr val="FF33CC"/>
                </a:solidFill>
              </a:rPr>
              <a:t>La fertilisation minérale</a:t>
            </a:r>
            <a:r>
              <a:rPr lang="fr-FR" sz="2600" dirty="0" smtClean="0">
                <a:solidFill>
                  <a:srgbClr val="FFFFFF"/>
                </a:solidFill>
              </a:rPr>
              <a:t> </a:t>
            </a:r>
            <a:endParaRPr lang="fr-FR" sz="2600" dirty="0">
              <a:solidFill>
                <a:srgbClr val="FFFFFF"/>
              </a:solidFill>
            </a:endParaRPr>
          </a:p>
        </p:txBody>
      </p:sp>
      <p:sp>
        <p:nvSpPr>
          <p:cNvPr id="3" name="Rectangle 2"/>
          <p:cNvSpPr/>
          <p:nvPr/>
        </p:nvSpPr>
        <p:spPr>
          <a:xfrm>
            <a:off x="785786" y="3071810"/>
            <a:ext cx="7572428" cy="892552"/>
          </a:xfrm>
          <a:prstGeom prst="rect">
            <a:avLst/>
          </a:prstGeom>
        </p:spPr>
        <p:txBody>
          <a:bodyPr wrap="square">
            <a:spAutoFit/>
          </a:bodyPr>
          <a:lstStyle/>
          <a:p>
            <a:pPr algn="l"/>
            <a:r>
              <a:rPr lang="fr-FR" sz="2600" dirty="0" smtClean="0">
                <a:solidFill>
                  <a:srgbClr val="FFFFFF"/>
                </a:solidFill>
              </a:rPr>
              <a:t>Le phosphore (P) de préférence mélanger 2Kg de superphosphate avec le fumier /palmier /an. </a:t>
            </a:r>
            <a:endParaRPr lang="fr-FR" sz="2600" dirty="0"/>
          </a:p>
        </p:txBody>
      </p:sp>
      <p:sp>
        <p:nvSpPr>
          <p:cNvPr id="4" name="Rectangle 3"/>
          <p:cNvSpPr/>
          <p:nvPr/>
        </p:nvSpPr>
        <p:spPr>
          <a:xfrm>
            <a:off x="785786" y="4357694"/>
            <a:ext cx="7858180" cy="892552"/>
          </a:xfrm>
          <a:prstGeom prst="rect">
            <a:avLst/>
          </a:prstGeom>
        </p:spPr>
        <p:txBody>
          <a:bodyPr wrap="square">
            <a:spAutoFit/>
          </a:bodyPr>
          <a:lstStyle/>
          <a:p>
            <a:pPr algn="l"/>
            <a:r>
              <a:rPr lang="fr-FR" sz="2600" dirty="0" smtClean="0">
                <a:solidFill>
                  <a:srgbClr val="FFFFFF"/>
                </a:solidFill>
              </a:rPr>
              <a:t>Le potassium (K) ajouter 2kg/palmier/an  et de préférence ajouté lors de la floraison et de nouaison</a:t>
            </a:r>
            <a:endParaRPr lang="fr-FR" sz="2600" dirty="0"/>
          </a:p>
        </p:txBody>
      </p:sp>
      <p:sp>
        <p:nvSpPr>
          <p:cNvPr id="5" name="Rectangle 4"/>
          <p:cNvSpPr/>
          <p:nvPr/>
        </p:nvSpPr>
        <p:spPr>
          <a:xfrm>
            <a:off x="714348" y="1857364"/>
            <a:ext cx="7389842" cy="892552"/>
          </a:xfrm>
          <a:prstGeom prst="rect">
            <a:avLst/>
          </a:prstGeom>
        </p:spPr>
        <p:txBody>
          <a:bodyPr wrap="square">
            <a:spAutoFit/>
          </a:bodyPr>
          <a:lstStyle/>
          <a:p>
            <a:pPr algn="l"/>
            <a:r>
              <a:rPr lang="fr-FR" sz="2600" dirty="0" smtClean="0">
                <a:solidFill>
                  <a:srgbClr val="FFFFFF"/>
                </a:solidFill>
              </a:rPr>
              <a:t>l’azote (N) ajouter de 2 à 3Kg/palmier/an dans trois périodes ; mars, mai et aout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strVal val="#ppt_w+.3"/>
                                          </p:val>
                                        </p:tav>
                                        <p:tav tm="100000">
                                          <p:val>
                                            <p:strVal val="#ppt_w"/>
                                          </p:val>
                                        </p:tav>
                                      </p:tavLst>
                                    </p:anim>
                                    <p:anim calcmode="lin" valueType="num">
                                      <p:cBhvr>
                                        <p:cTn id="20" dur="1000" fill="hold"/>
                                        <p:tgtEl>
                                          <p:spTgt spid="5"/>
                                        </p:tgtEl>
                                        <p:attrNameLst>
                                          <p:attrName>ppt_h</p:attrName>
                                        </p:attrNameLst>
                                      </p:cBhvr>
                                      <p:tavLst>
                                        <p:tav tm="0">
                                          <p:val>
                                            <p:strVal val="#ppt_h"/>
                                          </p:val>
                                        </p:tav>
                                        <p:tav tm="100000">
                                          <p:val>
                                            <p:strVal val="#ppt_h"/>
                                          </p:val>
                                        </p:tav>
                                      </p:tavLst>
                                    </p:anim>
                                    <p:animEffect transition="in" filter="fade">
                                      <p:cBhvr>
                                        <p:cTn id="21" dur="1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50" presetClass="entr" presetSubtype="0" decel="10000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 calcmode="lin" valueType="num">
                                      <p:cBhvr>
                                        <p:cTn id="26" dur="1000" fill="hold"/>
                                        <p:tgtEl>
                                          <p:spTgt spid="3"/>
                                        </p:tgtEl>
                                        <p:attrNameLst>
                                          <p:attrName>ppt_w</p:attrName>
                                        </p:attrNameLst>
                                      </p:cBhvr>
                                      <p:tavLst>
                                        <p:tav tm="0">
                                          <p:val>
                                            <p:strVal val="#ppt_w+.3"/>
                                          </p:val>
                                        </p:tav>
                                        <p:tav tm="100000">
                                          <p:val>
                                            <p:strVal val="#ppt_w"/>
                                          </p:val>
                                        </p:tav>
                                      </p:tavLst>
                                    </p:anim>
                                    <p:anim calcmode="lin" valueType="num">
                                      <p:cBhvr>
                                        <p:cTn id="27" dur="1000" fill="hold"/>
                                        <p:tgtEl>
                                          <p:spTgt spid="3"/>
                                        </p:tgtEl>
                                        <p:attrNameLst>
                                          <p:attrName>ppt_h</p:attrName>
                                        </p:attrNameLst>
                                      </p:cBhvr>
                                      <p:tavLst>
                                        <p:tav tm="0">
                                          <p:val>
                                            <p:strVal val="#ppt_h"/>
                                          </p:val>
                                        </p:tav>
                                        <p:tav tm="100000">
                                          <p:val>
                                            <p:strVal val="#ppt_h"/>
                                          </p:val>
                                        </p:tav>
                                      </p:tavLst>
                                    </p:anim>
                                    <p:animEffect transition="in" filter="fade">
                                      <p:cBhvr>
                                        <p:cTn id="28" dur="10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50" presetClass="entr" presetSubtype="0" decel="10000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p:cTn id="33" dur="1000" fill="hold"/>
                                        <p:tgtEl>
                                          <p:spTgt spid="4"/>
                                        </p:tgtEl>
                                        <p:attrNameLst>
                                          <p:attrName>ppt_w</p:attrName>
                                        </p:attrNameLst>
                                      </p:cBhvr>
                                      <p:tavLst>
                                        <p:tav tm="0">
                                          <p:val>
                                            <p:strVal val="#ppt_w+.3"/>
                                          </p:val>
                                        </p:tav>
                                        <p:tav tm="100000">
                                          <p:val>
                                            <p:strVal val="#ppt_w"/>
                                          </p:val>
                                        </p:tav>
                                      </p:tavLst>
                                    </p:anim>
                                    <p:anim calcmode="lin" valueType="num">
                                      <p:cBhvr>
                                        <p:cTn id="34" dur="1000" fill="hold"/>
                                        <p:tgtEl>
                                          <p:spTgt spid="4"/>
                                        </p:tgtEl>
                                        <p:attrNameLst>
                                          <p:attrName>ppt_h</p:attrName>
                                        </p:attrNameLst>
                                      </p:cBhvr>
                                      <p:tavLst>
                                        <p:tav tm="0">
                                          <p:val>
                                            <p:strVal val="#ppt_h"/>
                                          </p:val>
                                        </p:tav>
                                        <p:tav tm="100000">
                                          <p:val>
                                            <p:strVal val="#ppt_h"/>
                                          </p:val>
                                        </p:tav>
                                      </p:tavLst>
                                    </p:anim>
                                    <p:animEffect transition="in" filter="fade">
                                      <p:cBhvr>
                                        <p:cTn id="3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714356"/>
            <a:ext cx="3495400" cy="523220"/>
          </a:xfrm>
          <a:prstGeom prst="rect">
            <a:avLst/>
          </a:prstGeom>
        </p:spPr>
        <p:txBody>
          <a:bodyPr wrap="square">
            <a:spAutoFit/>
          </a:bodyPr>
          <a:lstStyle/>
          <a:p>
            <a:pPr algn="l"/>
            <a:r>
              <a:rPr lang="fr-FR" sz="2800" b="1" dirty="0" smtClean="0">
                <a:solidFill>
                  <a:srgbClr val="FF33CC"/>
                </a:solidFill>
              </a:rPr>
              <a:t>Travail du sol </a:t>
            </a:r>
            <a:endParaRPr lang="fr-FR" sz="2800" b="1" dirty="0">
              <a:solidFill>
                <a:srgbClr val="FF33CC"/>
              </a:solidFill>
            </a:endParaRPr>
          </a:p>
        </p:txBody>
      </p:sp>
      <p:sp>
        <p:nvSpPr>
          <p:cNvPr id="3" name="Rectangle 2"/>
          <p:cNvSpPr/>
          <p:nvPr/>
        </p:nvSpPr>
        <p:spPr>
          <a:xfrm>
            <a:off x="357158" y="1214422"/>
            <a:ext cx="8215370" cy="2092881"/>
          </a:xfrm>
          <a:prstGeom prst="rect">
            <a:avLst/>
          </a:prstGeom>
        </p:spPr>
        <p:txBody>
          <a:bodyPr wrap="square">
            <a:spAutoFit/>
          </a:bodyPr>
          <a:lstStyle/>
          <a:p>
            <a:pPr algn="just" rtl="0"/>
            <a:r>
              <a:rPr lang="fr-FR" sz="2600" dirty="0" smtClean="0">
                <a:solidFill>
                  <a:schemeClr val="bg1"/>
                </a:solidFill>
              </a:rPr>
              <a:t>dans les sols sableux, l’ameublissement du sol ne s’impose pas et de simples pratiques superficielles suffisent pour maintenir la perméabilité du sol en surface et détruire la végétation adventive lorsque cette pratique se révèle nécessaire</a:t>
            </a:r>
            <a:endParaRPr lang="fr-FR" sz="2600" dirty="0">
              <a:solidFill>
                <a:schemeClr val="bg1"/>
              </a:solidFill>
            </a:endParaRPr>
          </a:p>
        </p:txBody>
      </p:sp>
      <p:sp>
        <p:nvSpPr>
          <p:cNvPr id="4" name="Rectangle 3"/>
          <p:cNvSpPr/>
          <p:nvPr/>
        </p:nvSpPr>
        <p:spPr>
          <a:xfrm>
            <a:off x="357158" y="3643314"/>
            <a:ext cx="8786842" cy="1292662"/>
          </a:xfrm>
          <a:prstGeom prst="rect">
            <a:avLst/>
          </a:prstGeom>
        </p:spPr>
        <p:txBody>
          <a:bodyPr wrap="square">
            <a:spAutoFit/>
          </a:bodyPr>
          <a:lstStyle/>
          <a:p>
            <a:pPr algn="l"/>
            <a:r>
              <a:rPr lang="fr-FR" sz="2600" dirty="0" smtClean="0">
                <a:solidFill>
                  <a:schemeClr val="bg1"/>
                </a:solidFill>
              </a:rPr>
              <a:t>Les sols lourds, compacts, argileux, doivent être régulièrement ameublis superficiellement par des labours légers effectués sur toute la surface du sol de la palmeraie.</a:t>
            </a:r>
            <a:endParaRPr lang="fr-FR" sz="2600" dirty="0">
              <a:solidFill>
                <a:schemeClr val="bg1"/>
              </a:solidFill>
            </a:endParaRPr>
          </a:p>
        </p:txBody>
      </p:sp>
      <p:sp>
        <p:nvSpPr>
          <p:cNvPr id="5" name="Rectangle 4"/>
          <p:cNvSpPr/>
          <p:nvPr/>
        </p:nvSpPr>
        <p:spPr>
          <a:xfrm>
            <a:off x="214282" y="5286388"/>
            <a:ext cx="8929718" cy="892552"/>
          </a:xfrm>
          <a:prstGeom prst="rect">
            <a:avLst/>
          </a:prstGeom>
        </p:spPr>
        <p:txBody>
          <a:bodyPr wrap="square">
            <a:spAutoFit/>
          </a:bodyPr>
          <a:lstStyle/>
          <a:p>
            <a:pPr algn="l"/>
            <a:r>
              <a:rPr lang="fr-FR" sz="2600" dirty="0" smtClean="0">
                <a:solidFill>
                  <a:schemeClr val="bg1"/>
                </a:solidFill>
              </a:rPr>
              <a:t>L’ameublissement en profondeur est assuré par défoncements et des sous solages </a:t>
            </a:r>
            <a:endParaRPr lang="fr-FR" sz="26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par>
                          <p:cTn id="15" fill="hold">
                            <p:stCondLst>
                              <p:cond delay="1000"/>
                            </p:stCondLst>
                            <p:childTnLst>
                              <p:par>
                                <p:cTn id="16" presetID="17" presetClass="entr" presetSubtype="10"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p:cTn id="18" dur="500" fill="hold"/>
                                        <p:tgtEl>
                                          <p:spTgt spid="3"/>
                                        </p:tgtEl>
                                        <p:attrNameLst>
                                          <p:attrName>ppt_w</p:attrName>
                                        </p:attrNameLst>
                                      </p:cBhvr>
                                      <p:tavLst>
                                        <p:tav tm="0">
                                          <p:val>
                                            <p:fltVal val="0"/>
                                          </p:val>
                                        </p:tav>
                                        <p:tav tm="100000">
                                          <p:val>
                                            <p:strVal val="#ppt_w"/>
                                          </p:val>
                                        </p:tav>
                                      </p:tavLst>
                                    </p:anim>
                                    <p:anim calcmode="lin" valueType="num">
                                      <p:cBhvr>
                                        <p:cTn id="19"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down)">
                                      <p:cBhvr>
                                        <p:cTn id="24" dur="580">
                                          <p:stCondLst>
                                            <p:cond delay="0"/>
                                          </p:stCondLst>
                                        </p:cTn>
                                        <p:tgtEl>
                                          <p:spTgt spid="4"/>
                                        </p:tgtEl>
                                      </p:cBhvr>
                                    </p:animEffect>
                                    <p:anim calcmode="lin" valueType="num">
                                      <p:cBhvr>
                                        <p:cTn id="2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0" dur="26">
                                          <p:stCondLst>
                                            <p:cond delay="650"/>
                                          </p:stCondLst>
                                        </p:cTn>
                                        <p:tgtEl>
                                          <p:spTgt spid="4"/>
                                        </p:tgtEl>
                                      </p:cBhvr>
                                      <p:to x="100000" y="60000"/>
                                    </p:animScale>
                                    <p:animScale>
                                      <p:cBhvr>
                                        <p:cTn id="31" dur="166" decel="50000">
                                          <p:stCondLst>
                                            <p:cond delay="676"/>
                                          </p:stCondLst>
                                        </p:cTn>
                                        <p:tgtEl>
                                          <p:spTgt spid="4"/>
                                        </p:tgtEl>
                                      </p:cBhvr>
                                      <p:to x="100000" y="100000"/>
                                    </p:animScale>
                                    <p:animScale>
                                      <p:cBhvr>
                                        <p:cTn id="32" dur="26">
                                          <p:stCondLst>
                                            <p:cond delay="1312"/>
                                          </p:stCondLst>
                                        </p:cTn>
                                        <p:tgtEl>
                                          <p:spTgt spid="4"/>
                                        </p:tgtEl>
                                      </p:cBhvr>
                                      <p:to x="100000" y="80000"/>
                                    </p:animScale>
                                    <p:animScale>
                                      <p:cBhvr>
                                        <p:cTn id="33" dur="166" decel="50000">
                                          <p:stCondLst>
                                            <p:cond delay="1338"/>
                                          </p:stCondLst>
                                        </p:cTn>
                                        <p:tgtEl>
                                          <p:spTgt spid="4"/>
                                        </p:tgtEl>
                                      </p:cBhvr>
                                      <p:to x="100000" y="100000"/>
                                    </p:animScale>
                                    <p:animScale>
                                      <p:cBhvr>
                                        <p:cTn id="34" dur="26">
                                          <p:stCondLst>
                                            <p:cond delay="1642"/>
                                          </p:stCondLst>
                                        </p:cTn>
                                        <p:tgtEl>
                                          <p:spTgt spid="4"/>
                                        </p:tgtEl>
                                      </p:cBhvr>
                                      <p:to x="100000" y="90000"/>
                                    </p:animScale>
                                    <p:animScale>
                                      <p:cBhvr>
                                        <p:cTn id="35" dur="166" decel="50000">
                                          <p:stCondLst>
                                            <p:cond delay="1668"/>
                                          </p:stCondLst>
                                        </p:cTn>
                                        <p:tgtEl>
                                          <p:spTgt spid="4"/>
                                        </p:tgtEl>
                                      </p:cBhvr>
                                      <p:to x="100000" y="100000"/>
                                    </p:animScale>
                                    <p:animScale>
                                      <p:cBhvr>
                                        <p:cTn id="36" dur="26">
                                          <p:stCondLst>
                                            <p:cond delay="1808"/>
                                          </p:stCondLst>
                                        </p:cTn>
                                        <p:tgtEl>
                                          <p:spTgt spid="4"/>
                                        </p:tgtEl>
                                      </p:cBhvr>
                                      <p:to x="100000" y="95000"/>
                                    </p:animScale>
                                    <p:animScale>
                                      <p:cBhvr>
                                        <p:cTn id="37" dur="166" decel="50000">
                                          <p:stCondLst>
                                            <p:cond delay="1834"/>
                                          </p:stCondLst>
                                        </p:cTn>
                                        <p:tgtEl>
                                          <p:spTgt spid="4"/>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down)">
                                      <p:cBhvr>
                                        <p:cTn id="42" dur="580">
                                          <p:stCondLst>
                                            <p:cond delay="0"/>
                                          </p:stCondLst>
                                        </p:cTn>
                                        <p:tgtEl>
                                          <p:spTgt spid="5"/>
                                        </p:tgtEl>
                                      </p:cBhvr>
                                    </p:animEffect>
                                    <p:anim calcmode="lin" valueType="num">
                                      <p:cBhvr>
                                        <p:cTn id="4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8" dur="26">
                                          <p:stCondLst>
                                            <p:cond delay="650"/>
                                          </p:stCondLst>
                                        </p:cTn>
                                        <p:tgtEl>
                                          <p:spTgt spid="5"/>
                                        </p:tgtEl>
                                      </p:cBhvr>
                                      <p:to x="100000" y="60000"/>
                                    </p:animScale>
                                    <p:animScale>
                                      <p:cBhvr>
                                        <p:cTn id="49" dur="166" decel="50000">
                                          <p:stCondLst>
                                            <p:cond delay="676"/>
                                          </p:stCondLst>
                                        </p:cTn>
                                        <p:tgtEl>
                                          <p:spTgt spid="5"/>
                                        </p:tgtEl>
                                      </p:cBhvr>
                                      <p:to x="100000" y="100000"/>
                                    </p:animScale>
                                    <p:animScale>
                                      <p:cBhvr>
                                        <p:cTn id="50" dur="26">
                                          <p:stCondLst>
                                            <p:cond delay="1312"/>
                                          </p:stCondLst>
                                        </p:cTn>
                                        <p:tgtEl>
                                          <p:spTgt spid="5"/>
                                        </p:tgtEl>
                                      </p:cBhvr>
                                      <p:to x="100000" y="80000"/>
                                    </p:animScale>
                                    <p:animScale>
                                      <p:cBhvr>
                                        <p:cTn id="51" dur="166" decel="50000">
                                          <p:stCondLst>
                                            <p:cond delay="1338"/>
                                          </p:stCondLst>
                                        </p:cTn>
                                        <p:tgtEl>
                                          <p:spTgt spid="5"/>
                                        </p:tgtEl>
                                      </p:cBhvr>
                                      <p:to x="100000" y="100000"/>
                                    </p:animScale>
                                    <p:animScale>
                                      <p:cBhvr>
                                        <p:cTn id="52" dur="26">
                                          <p:stCondLst>
                                            <p:cond delay="1642"/>
                                          </p:stCondLst>
                                        </p:cTn>
                                        <p:tgtEl>
                                          <p:spTgt spid="5"/>
                                        </p:tgtEl>
                                      </p:cBhvr>
                                      <p:to x="100000" y="90000"/>
                                    </p:animScale>
                                    <p:animScale>
                                      <p:cBhvr>
                                        <p:cTn id="53" dur="166" decel="50000">
                                          <p:stCondLst>
                                            <p:cond delay="1668"/>
                                          </p:stCondLst>
                                        </p:cTn>
                                        <p:tgtEl>
                                          <p:spTgt spid="5"/>
                                        </p:tgtEl>
                                      </p:cBhvr>
                                      <p:to x="100000" y="100000"/>
                                    </p:animScale>
                                    <p:animScale>
                                      <p:cBhvr>
                                        <p:cTn id="54" dur="26">
                                          <p:stCondLst>
                                            <p:cond delay="1808"/>
                                          </p:stCondLst>
                                        </p:cTn>
                                        <p:tgtEl>
                                          <p:spTgt spid="5"/>
                                        </p:tgtEl>
                                      </p:cBhvr>
                                      <p:to x="100000" y="95000"/>
                                    </p:animScale>
                                    <p:animScale>
                                      <p:cBhvr>
                                        <p:cTn id="5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06" y="785794"/>
            <a:ext cx="9144000" cy="1292662"/>
          </a:xfrm>
          <a:prstGeom prst="rect">
            <a:avLst/>
          </a:prstGeom>
        </p:spPr>
        <p:txBody>
          <a:bodyPr wrap="square">
            <a:spAutoFit/>
          </a:bodyPr>
          <a:lstStyle/>
          <a:p>
            <a:pPr algn="just" rtl="0"/>
            <a:r>
              <a:rPr lang="fr-FR" sz="2600" b="1" dirty="0" smtClean="0">
                <a:solidFill>
                  <a:schemeClr val="bg1"/>
                </a:solidFill>
              </a:rPr>
              <a:t>Les pratiques visant l’ameublissement superficiel du sol combattent également le développement de la végétation adventive</a:t>
            </a:r>
            <a:endParaRPr lang="fr-FR" sz="2600" b="1" dirty="0">
              <a:solidFill>
                <a:schemeClr val="bg1"/>
              </a:solidFill>
            </a:endParaRPr>
          </a:p>
        </p:txBody>
      </p:sp>
      <p:sp>
        <p:nvSpPr>
          <p:cNvPr id="3" name="Rectangle 2"/>
          <p:cNvSpPr/>
          <p:nvPr/>
        </p:nvSpPr>
        <p:spPr>
          <a:xfrm>
            <a:off x="214282" y="2643182"/>
            <a:ext cx="8929718" cy="1292662"/>
          </a:xfrm>
          <a:prstGeom prst="rect">
            <a:avLst/>
          </a:prstGeom>
        </p:spPr>
        <p:txBody>
          <a:bodyPr wrap="square">
            <a:spAutoFit/>
          </a:bodyPr>
          <a:lstStyle/>
          <a:p>
            <a:pPr algn="just" rtl="0"/>
            <a:r>
              <a:rPr lang="fr-FR" sz="2600" b="1" dirty="0" smtClean="0">
                <a:solidFill>
                  <a:schemeClr val="bg1"/>
                </a:solidFill>
              </a:rPr>
              <a:t>L’emploi d’herbicides dans les palmeraies est peut répondu dont l’efficacité de ces produits dépend de nombreux facteurs, </a:t>
            </a:r>
          </a:p>
          <a:p>
            <a:pPr algn="just" rtl="0"/>
            <a:endParaRPr lang="fr-FR" sz="2600" b="1" dirty="0">
              <a:solidFill>
                <a:schemeClr val="bg1"/>
              </a:solidFill>
            </a:endParaRPr>
          </a:p>
        </p:txBody>
      </p:sp>
      <p:sp>
        <p:nvSpPr>
          <p:cNvPr id="4" name="Rectangle 3"/>
          <p:cNvSpPr/>
          <p:nvPr/>
        </p:nvSpPr>
        <p:spPr>
          <a:xfrm>
            <a:off x="285720" y="4143380"/>
            <a:ext cx="8572560" cy="954107"/>
          </a:xfrm>
          <a:prstGeom prst="rect">
            <a:avLst/>
          </a:prstGeom>
        </p:spPr>
        <p:txBody>
          <a:bodyPr wrap="square">
            <a:spAutoFit/>
          </a:bodyPr>
          <a:lstStyle/>
          <a:p>
            <a:pPr algn="just" rtl="0">
              <a:buFontTx/>
              <a:buChar char="-"/>
            </a:pPr>
            <a:r>
              <a:rPr lang="fr-FR" sz="2800" dirty="0" smtClean="0">
                <a:solidFill>
                  <a:schemeClr val="bg1"/>
                </a:solidFill>
              </a:rPr>
              <a:t> elle varie selon les espèces traitées; les espèces à rhizomes ou à bulbes sont plus difficiles à combattre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15"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p:cTn id="32" dur="1000" fill="hold"/>
                                        <p:tgtEl>
                                          <p:spTgt spid="4"/>
                                        </p:tgtEl>
                                        <p:attrNameLst>
                                          <p:attrName>ppt_w</p:attrName>
                                        </p:attrNameLst>
                                      </p:cBhvr>
                                      <p:tavLst>
                                        <p:tav tm="0">
                                          <p:val>
                                            <p:fltVal val="0"/>
                                          </p:val>
                                        </p:tav>
                                        <p:tav tm="100000">
                                          <p:val>
                                            <p:strVal val="#ppt_w"/>
                                          </p:val>
                                        </p:tav>
                                      </p:tavLst>
                                    </p:anim>
                                    <p:anim calcmode="lin" valueType="num">
                                      <p:cBhvr>
                                        <p:cTn id="33" dur="1000" fill="hold"/>
                                        <p:tgtEl>
                                          <p:spTgt spid="4"/>
                                        </p:tgtEl>
                                        <p:attrNameLst>
                                          <p:attrName>ppt_h</p:attrName>
                                        </p:attrNameLst>
                                      </p:cBhvr>
                                      <p:tavLst>
                                        <p:tav tm="0">
                                          <p:val>
                                            <p:fltVal val="0"/>
                                          </p:val>
                                        </p:tav>
                                        <p:tav tm="100000">
                                          <p:val>
                                            <p:strVal val="#ppt_h"/>
                                          </p:val>
                                        </p:tav>
                                      </p:tavLst>
                                    </p:anim>
                                    <p:anim calcmode="lin" valueType="num">
                                      <p:cBhvr>
                                        <p:cTn id="34"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00232" y="285728"/>
            <a:ext cx="5143536" cy="461665"/>
          </a:xfrm>
          <a:prstGeom prst="rect">
            <a:avLst/>
          </a:prstGeom>
          <a:noFill/>
        </p:spPr>
        <p:txBody>
          <a:bodyPr wrap="square" rtlCol="0">
            <a:spAutoFit/>
          </a:bodyPr>
          <a:lstStyle/>
          <a:p>
            <a:pPr algn="ctr"/>
            <a:r>
              <a:rPr lang="fr-FR" sz="2400" b="1" dirty="0" smtClean="0">
                <a:solidFill>
                  <a:schemeClr val="bg1"/>
                </a:solidFill>
                <a:latin typeface="Times New Roman" pitchFamily="18" charset="0"/>
                <a:cs typeface="Times New Roman" pitchFamily="18" charset="0"/>
              </a:rPr>
              <a:t>Après l’installation de la palmeraie</a:t>
            </a:r>
            <a:endParaRPr lang="fr-FR" sz="2400" b="1" dirty="0">
              <a:solidFill>
                <a:schemeClr val="bg1"/>
              </a:solidFill>
              <a:latin typeface="Times New Roman" pitchFamily="18" charset="0"/>
              <a:cs typeface="Times New Roman" pitchFamily="18" charset="0"/>
            </a:endParaRPr>
          </a:p>
        </p:txBody>
      </p:sp>
      <p:sp>
        <p:nvSpPr>
          <p:cNvPr id="3" name="Flèche vers le bas 2"/>
          <p:cNvSpPr/>
          <p:nvPr/>
        </p:nvSpPr>
        <p:spPr>
          <a:xfrm>
            <a:off x="4071934" y="928670"/>
            <a:ext cx="928694" cy="1785950"/>
          </a:xfrm>
          <a:prstGeom prst="downArrow">
            <a:avLst/>
          </a:prstGeom>
          <a:solidFill>
            <a:srgbClr val="FF33CC"/>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2643174" y="3143248"/>
            <a:ext cx="3500462" cy="830997"/>
          </a:xfrm>
          <a:prstGeom prst="rect">
            <a:avLst/>
          </a:prstGeom>
          <a:noFill/>
        </p:spPr>
        <p:txBody>
          <a:bodyPr wrap="square" rtlCol="0">
            <a:spAutoFit/>
          </a:bodyPr>
          <a:lstStyle/>
          <a:p>
            <a:pPr algn="ctr"/>
            <a:r>
              <a:rPr lang="fr-FR" sz="4800" b="1" dirty="0" smtClean="0">
                <a:solidFill>
                  <a:schemeClr val="bg1"/>
                </a:solidFill>
                <a:latin typeface="Times New Roman" pitchFamily="18" charset="0"/>
                <a:cs typeface="Times New Roman" pitchFamily="18" charset="0"/>
              </a:rPr>
              <a:t>entretient</a:t>
            </a:r>
            <a:endParaRPr lang="fr-FR" sz="4800" b="1" dirty="0">
              <a:solidFill>
                <a:schemeClr val="bg1"/>
              </a:solidFill>
              <a:latin typeface="Times New Roman" pitchFamily="18" charset="0"/>
              <a:cs typeface="Times New Roman" pitchFamily="18" charset="0"/>
            </a:endParaRPr>
          </a:p>
        </p:txBody>
      </p:sp>
      <p:sp>
        <p:nvSpPr>
          <p:cNvPr id="5" name="Flèche vers le bas 4"/>
          <p:cNvSpPr/>
          <p:nvPr/>
        </p:nvSpPr>
        <p:spPr>
          <a:xfrm>
            <a:off x="4143372" y="4071942"/>
            <a:ext cx="785818" cy="1285884"/>
          </a:xfrm>
          <a:prstGeom prst="downArrow">
            <a:avLst/>
          </a:prstGeom>
          <a:solidFill>
            <a:srgbClr val="FF33CC"/>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2214546" y="5643578"/>
            <a:ext cx="4714908" cy="523220"/>
          </a:xfrm>
          <a:prstGeom prst="rect">
            <a:avLst/>
          </a:prstGeom>
          <a:noFill/>
        </p:spPr>
        <p:txBody>
          <a:bodyPr wrap="square" rtlCol="0">
            <a:spAutoFit/>
          </a:bodyPr>
          <a:lstStyle/>
          <a:p>
            <a:pPr algn="l"/>
            <a:r>
              <a:rPr lang="fr-FR" sz="2800" b="1" dirty="0" smtClean="0">
                <a:solidFill>
                  <a:schemeClr val="bg1"/>
                </a:solidFill>
                <a:latin typeface="Times New Roman" pitchFamily="18" charset="0"/>
                <a:cs typeface="Times New Roman" pitchFamily="18" charset="0"/>
              </a:rPr>
              <a:t>Les techniques culturales</a:t>
            </a:r>
            <a:endParaRPr lang="fr-FR"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1000"/>
                                        <p:tgtEl>
                                          <p:spTgt spid="3"/>
                                        </p:tgtEl>
                                      </p:cBhvr>
                                    </p:animEffect>
                                  </p:childTnLst>
                                </p:cTn>
                              </p:par>
                            </p:childTnLst>
                          </p:cTn>
                        </p:par>
                        <p:par>
                          <p:cTn id="13" fill="hold">
                            <p:stCondLst>
                              <p:cond delay="1000"/>
                            </p:stCondLst>
                            <p:childTnLst>
                              <p:par>
                                <p:cTn id="14" presetID="18" presetClass="entr" presetSubtype="12" fill="hold" nodeType="after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strips(downLeft)">
                                      <p:cBhvr>
                                        <p:cTn id="16" dur="10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up)">
                                      <p:cBhvr>
                                        <p:cTn id="21" dur="1000"/>
                                        <p:tgtEl>
                                          <p:spTgt spid="5"/>
                                        </p:tgtEl>
                                      </p:cBhvr>
                                    </p:animEffect>
                                  </p:childTnLst>
                                </p:cTn>
                              </p:par>
                            </p:childTnLst>
                          </p:cTn>
                        </p:par>
                        <p:par>
                          <p:cTn id="22" fill="hold">
                            <p:stCondLst>
                              <p:cond delay="1000"/>
                            </p:stCondLst>
                            <p:childTnLst>
                              <p:par>
                                <p:cTn id="23" presetID="18" presetClass="entr" presetSubtype="12"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strips(downLeft)">
                                      <p:cBhvr>
                                        <p:cTn id="2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857232"/>
            <a:ext cx="7929618" cy="954107"/>
          </a:xfrm>
          <a:prstGeom prst="rect">
            <a:avLst/>
          </a:prstGeom>
        </p:spPr>
        <p:txBody>
          <a:bodyPr wrap="square">
            <a:spAutoFit/>
          </a:bodyPr>
          <a:lstStyle/>
          <a:p>
            <a:pPr algn="l"/>
            <a:r>
              <a:rPr lang="fr-FR" sz="2800" b="1" dirty="0" smtClean="0">
                <a:solidFill>
                  <a:srgbClr val="FF33CC"/>
                </a:solidFill>
                <a:latin typeface="Times New Roman" pitchFamily="18" charset="0"/>
                <a:cs typeface="Times New Roman" pitchFamily="18" charset="0"/>
              </a:rPr>
              <a:t>Techniques culturales: </a:t>
            </a:r>
            <a:r>
              <a:rPr lang="fr-FR" sz="2800" b="1" dirty="0" smtClean="0">
                <a:solidFill>
                  <a:schemeClr val="bg1"/>
                </a:solidFill>
                <a:latin typeface="Times New Roman" pitchFamily="18" charset="0"/>
                <a:cs typeface="Times New Roman" pitchFamily="18" charset="0"/>
              </a:rPr>
              <a:t>c’est le cycle annuel des travaux dans la palmeraie </a:t>
            </a:r>
            <a:endParaRPr lang="fr-FR" sz="2800" b="1" dirty="0">
              <a:solidFill>
                <a:schemeClr val="bg1"/>
              </a:solidFill>
              <a:latin typeface="Times New Roman" pitchFamily="18" charset="0"/>
              <a:cs typeface="Times New Roman" pitchFamily="18" charset="0"/>
            </a:endParaRPr>
          </a:p>
        </p:txBody>
      </p:sp>
      <p:sp>
        <p:nvSpPr>
          <p:cNvPr id="3" name="Rectangle 2"/>
          <p:cNvSpPr/>
          <p:nvPr/>
        </p:nvSpPr>
        <p:spPr>
          <a:xfrm>
            <a:off x="928662" y="2285992"/>
            <a:ext cx="4161717" cy="523220"/>
          </a:xfrm>
          <a:prstGeom prst="rect">
            <a:avLst/>
          </a:prstGeom>
        </p:spPr>
        <p:txBody>
          <a:bodyPr wrap="none">
            <a:spAutoFit/>
          </a:bodyPr>
          <a:lstStyle/>
          <a:p>
            <a:pPr algn="l"/>
            <a:r>
              <a:rPr lang="fr-FR" sz="2800" b="1" dirty="0" smtClean="0">
                <a:solidFill>
                  <a:srgbClr val="FF33CC"/>
                </a:solidFill>
                <a:latin typeface="Times New Roman" pitchFamily="18" charset="0"/>
                <a:cs typeface="Times New Roman" pitchFamily="18" charset="0"/>
              </a:rPr>
              <a:t>Nettoyage des palmeraies </a:t>
            </a:r>
            <a:endParaRPr lang="fr-FR" sz="2800" b="1" dirty="0">
              <a:solidFill>
                <a:srgbClr val="FF33CC"/>
              </a:solidFill>
              <a:latin typeface="Times New Roman" pitchFamily="18" charset="0"/>
              <a:cs typeface="Times New Roman" pitchFamily="18" charset="0"/>
            </a:endParaRPr>
          </a:p>
        </p:txBody>
      </p:sp>
      <p:sp>
        <p:nvSpPr>
          <p:cNvPr id="4" name="Rectangle 3"/>
          <p:cNvSpPr/>
          <p:nvPr/>
        </p:nvSpPr>
        <p:spPr>
          <a:xfrm>
            <a:off x="428596" y="2928934"/>
            <a:ext cx="8429652" cy="954107"/>
          </a:xfrm>
          <a:prstGeom prst="rect">
            <a:avLst/>
          </a:prstGeom>
        </p:spPr>
        <p:txBody>
          <a:bodyPr wrap="square">
            <a:spAutoFit/>
          </a:bodyPr>
          <a:lstStyle/>
          <a:p>
            <a:pPr algn="l"/>
            <a:r>
              <a:rPr lang="fr-FR" sz="2800" b="1" dirty="0" smtClean="0">
                <a:solidFill>
                  <a:schemeClr val="bg1"/>
                </a:solidFill>
                <a:latin typeface="Times New Roman" pitchFamily="18" charset="0"/>
                <a:cs typeface="Times New Roman" pitchFamily="18" charset="0"/>
              </a:rPr>
              <a:t>activité s’étale durant la période de récolte jusqu'à la pollinisation c'est-à-dire du moi du janvier à mars</a:t>
            </a:r>
            <a:endParaRPr lang="fr-FR" sz="2800" b="1" dirty="0">
              <a:solidFill>
                <a:schemeClr val="bg1"/>
              </a:solidFill>
              <a:latin typeface="Times New Roman" pitchFamily="18" charset="0"/>
              <a:cs typeface="Times New Roman" pitchFamily="18" charset="0"/>
            </a:endParaRPr>
          </a:p>
        </p:txBody>
      </p:sp>
      <p:sp>
        <p:nvSpPr>
          <p:cNvPr id="5" name="Rectangle 4"/>
          <p:cNvSpPr/>
          <p:nvPr/>
        </p:nvSpPr>
        <p:spPr>
          <a:xfrm>
            <a:off x="214282" y="4429132"/>
            <a:ext cx="8715404" cy="1815882"/>
          </a:xfrm>
          <a:prstGeom prst="rect">
            <a:avLst/>
          </a:prstGeom>
        </p:spPr>
        <p:txBody>
          <a:bodyPr wrap="square">
            <a:spAutoFit/>
          </a:bodyPr>
          <a:lstStyle/>
          <a:p>
            <a:pPr algn="l"/>
            <a:r>
              <a:rPr lang="fr-FR" sz="2800" b="1" dirty="0" smtClean="0">
                <a:solidFill>
                  <a:schemeClr val="bg1"/>
                </a:solidFill>
                <a:latin typeface="Times New Roman" pitchFamily="18" charset="0"/>
                <a:cs typeface="Times New Roman" pitchFamily="18" charset="0"/>
              </a:rPr>
              <a:t>- diminuer à 60% le taux d’infestation par les maladies </a:t>
            </a:r>
          </a:p>
          <a:p>
            <a:pPr algn="l"/>
            <a:r>
              <a:rPr lang="fr-FR" sz="2800" b="1" dirty="0" smtClean="0">
                <a:solidFill>
                  <a:schemeClr val="bg1"/>
                </a:solidFill>
                <a:latin typeface="Times New Roman" pitchFamily="18" charset="0"/>
                <a:cs typeface="Times New Roman" pitchFamily="18" charset="0"/>
              </a:rPr>
              <a:t>et ravageurs,</a:t>
            </a:r>
          </a:p>
          <a:p>
            <a:pPr algn="l"/>
            <a:endParaRPr lang="fr-FR" sz="2800" b="1" dirty="0" smtClean="0">
              <a:solidFill>
                <a:schemeClr val="bg1"/>
              </a:solidFill>
              <a:latin typeface="Times New Roman" pitchFamily="18" charset="0"/>
              <a:cs typeface="Times New Roman" pitchFamily="18" charset="0"/>
            </a:endParaRPr>
          </a:p>
          <a:p>
            <a:pPr algn="l"/>
            <a:r>
              <a:rPr lang="fr-FR" sz="2800" b="1" dirty="0" smtClean="0">
                <a:solidFill>
                  <a:schemeClr val="bg1"/>
                </a:solidFill>
                <a:latin typeface="Times New Roman" pitchFamily="18" charset="0"/>
                <a:cs typeface="Times New Roman" pitchFamily="18" charset="0"/>
              </a:rPr>
              <a:t>- améliorer la recette des agriculteurs,</a:t>
            </a:r>
            <a:endParaRPr lang="fr-FR"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3"/>
                                        </p:tgtEl>
                                        <p:attrNameLst>
                                          <p:attrName>style.visibility</p:attrName>
                                        </p:attrNameLst>
                                      </p:cBhvr>
                                      <p:to>
                                        <p:strVal val="visible"/>
                                      </p:to>
                                    </p:set>
                                    <p:anim calcmode="discrete" valueType="clr">
                                      <p:cBhvr override="childStyle">
                                        <p:cTn id="12"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gtEl>
                                        <p:attrNameLst>
                                          <p:attrName>fillcolor</p:attrName>
                                        </p:attrNameLst>
                                      </p:cBhvr>
                                      <p:tavLst>
                                        <p:tav tm="0">
                                          <p:val>
                                            <p:clrVal>
                                              <a:schemeClr val="accent2"/>
                                            </p:clrVal>
                                          </p:val>
                                        </p:tav>
                                        <p:tav tm="50000">
                                          <p:val>
                                            <p:clrVal>
                                              <a:schemeClr val="hlink"/>
                                            </p:clrVal>
                                          </p:val>
                                        </p:tav>
                                      </p:tavLst>
                                    </p:anim>
                                    <p:set>
                                      <p:cBhvr>
                                        <p:cTn id="14" dur="80"/>
                                        <p:tgtEl>
                                          <p:spTgt spid="3"/>
                                        </p:tgtEl>
                                        <p:attrNameLst>
                                          <p:attrName>fill.type</p:attrName>
                                        </p:attrNameLst>
                                      </p:cBhvr>
                                      <p:to>
                                        <p:strVal val="solid"/>
                                      </p:to>
                                    </p:set>
                                  </p:childTnLst>
                                </p:cTn>
                              </p:par>
                              <p:par>
                                <p:cTn id="15" presetID="27" presetClass="entr" presetSubtype="0" fill="hold" grpId="0" nodeType="withEffect">
                                  <p:stCondLst>
                                    <p:cond delay="0"/>
                                  </p:stCondLst>
                                  <p:iterate type="lt">
                                    <p:tmPct val="50000"/>
                                  </p:iterate>
                                  <p:childTnLst>
                                    <p:set>
                                      <p:cBhvr>
                                        <p:cTn id="16" dur="1" fill="hold">
                                          <p:stCondLst>
                                            <p:cond delay="0"/>
                                          </p:stCondLst>
                                        </p:cTn>
                                        <p:tgtEl>
                                          <p:spTgt spid="4"/>
                                        </p:tgtEl>
                                        <p:attrNameLst>
                                          <p:attrName>style.visibility</p:attrName>
                                        </p:attrNameLst>
                                      </p:cBhvr>
                                      <p:to>
                                        <p:strVal val="visible"/>
                                      </p:to>
                                    </p:set>
                                    <p:anim calcmode="discrete" valueType="clr">
                                      <p:cBhvr override="childStyle">
                                        <p:cTn id="1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
                                        </p:tgtEl>
                                        <p:attrNameLst>
                                          <p:attrName>fillcolor</p:attrName>
                                        </p:attrNameLst>
                                      </p:cBhvr>
                                      <p:tavLst>
                                        <p:tav tm="0">
                                          <p:val>
                                            <p:clrVal>
                                              <a:schemeClr val="accent2"/>
                                            </p:clrVal>
                                          </p:val>
                                        </p:tav>
                                        <p:tav tm="50000">
                                          <p:val>
                                            <p:clrVal>
                                              <a:schemeClr val="hlink"/>
                                            </p:clrVal>
                                          </p:val>
                                        </p:tav>
                                      </p:tavLst>
                                    </p:anim>
                                    <p:set>
                                      <p:cBhvr>
                                        <p:cTn id="19" dur="80"/>
                                        <p:tgtEl>
                                          <p:spTgt spid="4"/>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wipe(down)">
                                      <p:cBhvr>
                                        <p:cTn id="24" dur="500"/>
                                        <p:tgtEl>
                                          <p:spTgt spid="5">
                                            <p:txEl>
                                              <p:pRg st="0" end="0"/>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wipe(down)">
                                      <p:cBhvr>
                                        <p:cTn id="27" dur="500"/>
                                        <p:tgtEl>
                                          <p:spTgt spid="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wipe(down)">
                                      <p:cBhvr>
                                        <p:cTn id="3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7598" y="500042"/>
            <a:ext cx="5134739" cy="646331"/>
          </a:xfrm>
          <a:prstGeom prst="rect">
            <a:avLst/>
          </a:prstGeom>
        </p:spPr>
        <p:txBody>
          <a:bodyPr wrap="none">
            <a:spAutoFit/>
          </a:bodyPr>
          <a:lstStyle/>
          <a:p>
            <a:r>
              <a:rPr lang="fr-FR" sz="3600" b="1" dirty="0" smtClean="0">
                <a:solidFill>
                  <a:srgbClr val="FF33CC"/>
                </a:solidFill>
                <a:latin typeface="Times New Roman" pitchFamily="18" charset="0"/>
                <a:cs typeface="Times New Roman" pitchFamily="18" charset="0"/>
              </a:rPr>
              <a:t>Nettoyage des palmiers : </a:t>
            </a:r>
            <a:endParaRPr lang="fr-FR" sz="3600" b="1" dirty="0">
              <a:solidFill>
                <a:srgbClr val="FF33CC"/>
              </a:solidFill>
              <a:latin typeface="Times New Roman" pitchFamily="18" charset="0"/>
              <a:cs typeface="Times New Roman" pitchFamily="18" charset="0"/>
            </a:endParaRPr>
          </a:p>
        </p:txBody>
      </p:sp>
      <p:sp>
        <p:nvSpPr>
          <p:cNvPr id="3" name="Rectangle 2"/>
          <p:cNvSpPr/>
          <p:nvPr/>
        </p:nvSpPr>
        <p:spPr>
          <a:xfrm>
            <a:off x="500034" y="1357298"/>
            <a:ext cx="4286280" cy="523220"/>
          </a:xfrm>
          <a:prstGeom prst="rect">
            <a:avLst/>
          </a:prstGeom>
        </p:spPr>
        <p:txBody>
          <a:bodyPr wrap="square">
            <a:spAutoFit/>
          </a:bodyPr>
          <a:lstStyle/>
          <a:p>
            <a:r>
              <a:rPr lang="fr-FR" sz="2800" b="1" dirty="0" smtClean="0">
                <a:solidFill>
                  <a:schemeClr val="bg1"/>
                </a:solidFill>
                <a:latin typeface="Times New Roman" pitchFamily="18" charset="0"/>
                <a:cs typeface="Times New Roman" pitchFamily="18" charset="0"/>
              </a:rPr>
              <a:t>dans sa partie coronaire:</a:t>
            </a:r>
            <a:endParaRPr lang="fr-FR" sz="2800" b="1" dirty="0">
              <a:solidFill>
                <a:schemeClr val="bg1"/>
              </a:solidFill>
              <a:latin typeface="Times New Roman" pitchFamily="18" charset="0"/>
              <a:cs typeface="Times New Roman" pitchFamily="18" charset="0"/>
            </a:endParaRPr>
          </a:p>
        </p:txBody>
      </p:sp>
      <p:sp>
        <p:nvSpPr>
          <p:cNvPr id="4" name="Rectangle 3"/>
          <p:cNvSpPr/>
          <p:nvPr/>
        </p:nvSpPr>
        <p:spPr>
          <a:xfrm>
            <a:off x="642910" y="2143116"/>
            <a:ext cx="8001056" cy="1292662"/>
          </a:xfrm>
          <a:prstGeom prst="rect">
            <a:avLst/>
          </a:prstGeom>
        </p:spPr>
        <p:txBody>
          <a:bodyPr wrap="square">
            <a:spAutoFit/>
          </a:bodyPr>
          <a:lstStyle/>
          <a:p>
            <a:pPr algn="l"/>
            <a:r>
              <a:rPr lang="fr-FR" sz="2600" b="1" dirty="0" smtClean="0">
                <a:solidFill>
                  <a:schemeClr val="bg1"/>
                </a:solidFill>
                <a:latin typeface="Times New Roman" pitchFamily="18" charset="0"/>
                <a:cs typeface="Times New Roman" pitchFamily="18" charset="0"/>
              </a:rPr>
              <a:t>les spathes et les moignons des hampes de régimes, après dessiccation, s’enlèvent à la main par simple traction</a:t>
            </a:r>
            <a:endParaRPr lang="fr-FR" sz="2600" b="1" dirty="0">
              <a:solidFill>
                <a:schemeClr val="bg1"/>
              </a:solidFill>
              <a:latin typeface="Times New Roman" pitchFamily="18" charset="0"/>
              <a:cs typeface="Times New Roman" pitchFamily="18" charset="0"/>
            </a:endParaRPr>
          </a:p>
        </p:txBody>
      </p:sp>
      <p:sp>
        <p:nvSpPr>
          <p:cNvPr id="5" name="ZoneTexte 4"/>
          <p:cNvSpPr txBox="1"/>
          <p:nvPr/>
        </p:nvSpPr>
        <p:spPr>
          <a:xfrm>
            <a:off x="285720" y="3571876"/>
            <a:ext cx="3643338" cy="523220"/>
          </a:xfrm>
          <a:prstGeom prst="rect">
            <a:avLst/>
          </a:prstGeom>
          <a:noFill/>
        </p:spPr>
        <p:txBody>
          <a:bodyPr wrap="square" rtlCol="0">
            <a:spAutoFit/>
          </a:bodyPr>
          <a:lstStyle/>
          <a:p>
            <a:pPr algn="l" rtl="0"/>
            <a:r>
              <a:rPr lang="fr-FR" sz="2800" b="1" dirty="0" smtClean="0">
                <a:solidFill>
                  <a:schemeClr val="bg1"/>
                </a:solidFill>
                <a:latin typeface="Times New Roman" pitchFamily="18" charset="0"/>
                <a:cs typeface="Times New Roman" pitchFamily="18" charset="0"/>
              </a:rPr>
              <a:t>Au niveau du stipe :</a:t>
            </a:r>
            <a:endParaRPr lang="fr-FR" sz="2800" b="1" dirty="0">
              <a:solidFill>
                <a:schemeClr val="bg1"/>
              </a:solidFill>
              <a:latin typeface="Times New Roman" pitchFamily="18" charset="0"/>
              <a:cs typeface="Times New Roman" pitchFamily="18" charset="0"/>
            </a:endParaRPr>
          </a:p>
        </p:txBody>
      </p:sp>
      <p:sp>
        <p:nvSpPr>
          <p:cNvPr id="6" name="Rectangle 5"/>
          <p:cNvSpPr/>
          <p:nvPr/>
        </p:nvSpPr>
        <p:spPr>
          <a:xfrm>
            <a:off x="428596" y="4143380"/>
            <a:ext cx="6723700" cy="492443"/>
          </a:xfrm>
          <a:prstGeom prst="rect">
            <a:avLst/>
          </a:prstGeom>
        </p:spPr>
        <p:txBody>
          <a:bodyPr wrap="none">
            <a:spAutoFit/>
          </a:bodyPr>
          <a:lstStyle/>
          <a:p>
            <a:pPr algn="l"/>
            <a:r>
              <a:rPr lang="fr-FR" sz="2600" b="1" dirty="0" smtClean="0">
                <a:solidFill>
                  <a:schemeClr val="bg1"/>
                </a:solidFill>
                <a:latin typeface="Times New Roman" pitchFamily="18" charset="0"/>
                <a:cs typeface="Times New Roman" pitchFamily="18" charset="0"/>
              </a:rPr>
              <a:t>le stipe est nettoyé  par coupe des </a:t>
            </a:r>
            <a:r>
              <a:rPr lang="fr-FR" sz="2600" b="1" dirty="0" err="1" smtClean="0">
                <a:solidFill>
                  <a:schemeClr val="bg1"/>
                </a:solidFill>
                <a:latin typeface="Times New Roman" pitchFamily="18" charset="0"/>
                <a:cs typeface="Times New Roman" pitchFamily="18" charset="0"/>
              </a:rPr>
              <a:t>cornafs</a:t>
            </a:r>
            <a:r>
              <a:rPr lang="fr-FR" sz="2600" b="1" dirty="0" smtClean="0">
                <a:solidFill>
                  <a:schemeClr val="bg1"/>
                </a:solidFill>
                <a:latin typeface="Times New Roman" pitchFamily="18" charset="0"/>
                <a:cs typeface="Times New Roman" pitchFamily="18" charset="0"/>
              </a:rPr>
              <a:t> long</a:t>
            </a:r>
            <a:endParaRPr lang="fr-FR" sz="2600" b="1" dirty="0">
              <a:solidFill>
                <a:schemeClr val="bg1"/>
              </a:solidFill>
              <a:latin typeface="Times New Roman" pitchFamily="18" charset="0"/>
              <a:cs typeface="Times New Roman" pitchFamily="18" charset="0"/>
            </a:endParaRPr>
          </a:p>
        </p:txBody>
      </p:sp>
      <p:sp>
        <p:nvSpPr>
          <p:cNvPr id="7" name="Rectangle 6"/>
          <p:cNvSpPr/>
          <p:nvPr/>
        </p:nvSpPr>
        <p:spPr>
          <a:xfrm>
            <a:off x="142844" y="4714884"/>
            <a:ext cx="9039857" cy="492443"/>
          </a:xfrm>
          <a:prstGeom prst="rect">
            <a:avLst/>
          </a:prstGeom>
        </p:spPr>
        <p:txBody>
          <a:bodyPr wrap="square">
            <a:spAutoFit/>
          </a:bodyPr>
          <a:lstStyle/>
          <a:p>
            <a:pPr algn="l"/>
            <a:r>
              <a:rPr lang="fr-FR" sz="2600" b="1" dirty="0" smtClean="0">
                <a:solidFill>
                  <a:schemeClr val="bg1"/>
                </a:solidFill>
                <a:latin typeface="Times New Roman" pitchFamily="18" charset="0"/>
                <a:cs typeface="Times New Roman" pitchFamily="18" charset="0"/>
              </a:rPr>
              <a:t>Enlèvement des gourmands dès leur apparition par arrachage </a:t>
            </a:r>
            <a:endParaRPr lang="fr-FR" sz="2600" b="1" dirty="0">
              <a:solidFill>
                <a:schemeClr val="bg1"/>
              </a:solidFill>
              <a:latin typeface="Times New Roman" pitchFamily="18" charset="0"/>
              <a:cs typeface="Times New Roman" pitchFamily="18" charset="0"/>
            </a:endParaRPr>
          </a:p>
        </p:txBody>
      </p:sp>
      <p:sp>
        <p:nvSpPr>
          <p:cNvPr id="8" name="Rectangle 7"/>
          <p:cNvSpPr/>
          <p:nvPr/>
        </p:nvSpPr>
        <p:spPr>
          <a:xfrm>
            <a:off x="285720" y="5357826"/>
            <a:ext cx="6534930" cy="492443"/>
          </a:xfrm>
          <a:prstGeom prst="rect">
            <a:avLst/>
          </a:prstGeom>
        </p:spPr>
        <p:txBody>
          <a:bodyPr wrap="none">
            <a:spAutoFit/>
          </a:bodyPr>
          <a:lstStyle/>
          <a:p>
            <a:r>
              <a:rPr lang="fr-FR" sz="2600" b="1" dirty="0" smtClean="0">
                <a:solidFill>
                  <a:schemeClr val="bg1"/>
                </a:solidFill>
                <a:latin typeface="Times New Roman" pitchFamily="18" charset="0"/>
                <a:cs typeface="Times New Roman" pitchFamily="18" charset="0"/>
              </a:rPr>
              <a:t>Nettoyage et isolement des rejets par sevrage</a:t>
            </a:r>
            <a:endParaRPr lang="fr-FR" sz="26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strips(downLeft)">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strips(downLeft)">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circle(in)">
                                      <p:cBhvr>
                                        <p:cTn id="3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357166"/>
            <a:ext cx="7500771" cy="523220"/>
          </a:xfrm>
          <a:prstGeom prst="rect">
            <a:avLst/>
          </a:prstGeom>
        </p:spPr>
        <p:txBody>
          <a:bodyPr wrap="none">
            <a:spAutoFit/>
          </a:bodyPr>
          <a:lstStyle/>
          <a:p>
            <a:pPr algn="l"/>
            <a:r>
              <a:rPr lang="fr-FR" sz="2800" b="1" dirty="0" smtClean="0">
                <a:solidFill>
                  <a:srgbClr val="FF33CC"/>
                </a:solidFill>
                <a:latin typeface="Times New Roman" pitchFamily="18" charset="0"/>
                <a:cs typeface="Times New Roman" pitchFamily="18" charset="0"/>
              </a:rPr>
              <a:t>La Pollinisation</a:t>
            </a:r>
            <a:r>
              <a:rPr lang="fr-FR" sz="2800" b="1" dirty="0" smtClean="0">
                <a:solidFill>
                  <a:schemeClr val="bg1"/>
                </a:solidFill>
                <a:latin typeface="Times New Roman" pitchFamily="18" charset="0"/>
                <a:cs typeface="Times New Roman" pitchFamily="18" charset="0"/>
              </a:rPr>
              <a:t>: elle se fait artificiellement soit:</a:t>
            </a:r>
            <a:endParaRPr lang="fr-FR" sz="2800" b="1" dirty="0">
              <a:solidFill>
                <a:schemeClr val="bg1"/>
              </a:solidFill>
              <a:latin typeface="Times New Roman" pitchFamily="18" charset="0"/>
              <a:cs typeface="Times New Roman" pitchFamily="18" charset="0"/>
            </a:endParaRPr>
          </a:p>
        </p:txBody>
      </p:sp>
      <p:sp>
        <p:nvSpPr>
          <p:cNvPr id="3" name="ZoneTexte 2"/>
          <p:cNvSpPr txBox="1"/>
          <p:nvPr/>
        </p:nvSpPr>
        <p:spPr>
          <a:xfrm>
            <a:off x="357158" y="1500174"/>
            <a:ext cx="8429684" cy="1815882"/>
          </a:xfrm>
          <a:prstGeom prst="rect">
            <a:avLst/>
          </a:prstGeom>
          <a:noFill/>
        </p:spPr>
        <p:txBody>
          <a:bodyPr wrap="square" rtlCol="0">
            <a:spAutoFit/>
          </a:bodyPr>
          <a:lstStyle/>
          <a:p>
            <a:pPr algn="l"/>
            <a:r>
              <a:rPr lang="fr-FR" sz="2800" b="1" dirty="0" smtClean="0">
                <a:solidFill>
                  <a:srgbClr val="FF33CC"/>
                </a:solidFill>
                <a:latin typeface="Times New Roman" pitchFamily="18" charset="0"/>
                <a:cs typeface="Times New Roman" pitchFamily="18" charset="0"/>
              </a:rPr>
              <a:t>Manuellement:</a:t>
            </a:r>
            <a:r>
              <a:rPr lang="fr-FR" sz="2800" b="1" dirty="0" smtClean="0">
                <a:solidFill>
                  <a:schemeClr val="bg1"/>
                </a:solidFill>
                <a:latin typeface="Times New Roman" pitchFamily="18" charset="0"/>
                <a:cs typeface="Times New Roman" pitchFamily="18" charset="0"/>
              </a:rPr>
              <a:t> effectuée à la main, consiste à introduire des épillets d’inflorescences mâles dans le régime femelle après l’ouverture de la spathe, ensuite les inflorescences sont ligotées lâchement</a:t>
            </a:r>
            <a:endParaRPr lang="fr-FR" sz="2800" b="1" dirty="0">
              <a:solidFill>
                <a:schemeClr val="bg1"/>
              </a:solidFill>
              <a:latin typeface="Times New Roman" pitchFamily="18" charset="0"/>
              <a:cs typeface="Times New Roman" pitchFamily="18" charset="0"/>
            </a:endParaRPr>
          </a:p>
        </p:txBody>
      </p:sp>
      <p:sp>
        <p:nvSpPr>
          <p:cNvPr id="4" name="ZoneTexte 3"/>
          <p:cNvSpPr txBox="1"/>
          <p:nvPr/>
        </p:nvSpPr>
        <p:spPr>
          <a:xfrm>
            <a:off x="285720" y="4143380"/>
            <a:ext cx="8572528" cy="1815882"/>
          </a:xfrm>
          <a:prstGeom prst="rect">
            <a:avLst/>
          </a:prstGeom>
          <a:noFill/>
        </p:spPr>
        <p:txBody>
          <a:bodyPr wrap="square" rtlCol="0">
            <a:spAutoFit/>
          </a:bodyPr>
          <a:lstStyle/>
          <a:p>
            <a:pPr algn="l"/>
            <a:r>
              <a:rPr lang="fr-FR" sz="2800" b="1" dirty="0" smtClean="0">
                <a:solidFill>
                  <a:srgbClr val="FF33CC"/>
                </a:solidFill>
                <a:latin typeface="Times New Roman" pitchFamily="18" charset="0"/>
                <a:cs typeface="Times New Roman" pitchFamily="18" charset="0"/>
              </a:rPr>
              <a:t>Mécaniquement</a:t>
            </a:r>
            <a:r>
              <a:rPr lang="fr-FR" sz="2800" b="1" dirty="0" smtClean="0">
                <a:solidFill>
                  <a:schemeClr val="bg1"/>
                </a:solidFill>
                <a:latin typeface="Times New Roman" pitchFamily="18" charset="0"/>
                <a:cs typeface="Times New Roman" pitchFamily="18" charset="0"/>
              </a:rPr>
              <a:t>: elle se fait par poudrage qui nécessite une pollinisatrice. Cette dernière est composée d’un réservoir de grain de pollen, un compresseur et un mélangeur</a:t>
            </a:r>
            <a:r>
              <a:rPr lang="fr-FR" sz="2800" dirty="0" smtClean="0">
                <a:solidFill>
                  <a:schemeClr val="bg1"/>
                </a:solidFill>
                <a:latin typeface="Times New Roman" pitchFamily="18" charset="0"/>
                <a:cs typeface="Times New Roman" pitchFamily="18" charset="0"/>
              </a:rPr>
              <a:t>.</a:t>
            </a:r>
            <a:endParaRPr lang="fr-FR"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3"/>
                                        </p:tgtEl>
                                        <p:attrNameLst>
                                          <p:attrName>style.visibility</p:attrName>
                                        </p:attrNameLst>
                                      </p:cBhvr>
                                      <p:to>
                                        <p:strVal val="visible"/>
                                      </p:to>
                                    </p:set>
                                    <p:anim calcmode="discrete" valueType="clr">
                                      <p:cBhvr override="childStyle">
                                        <p:cTn id="11"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
                                        </p:tgtEl>
                                        <p:attrNameLst>
                                          <p:attrName>fillcolor</p:attrName>
                                        </p:attrNameLst>
                                      </p:cBhvr>
                                      <p:tavLst>
                                        <p:tav tm="0">
                                          <p:val>
                                            <p:clrVal>
                                              <a:schemeClr val="accent2"/>
                                            </p:clrVal>
                                          </p:val>
                                        </p:tav>
                                        <p:tav tm="50000">
                                          <p:val>
                                            <p:clrVal>
                                              <a:schemeClr val="hlink"/>
                                            </p:clrVal>
                                          </p:val>
                                        </p:tav>
                                      </p:tavLst>
                                    </p:anim>
                                    <p:set>
                                      <p:cBhvr>
                                        <p:cTn id="13" dur="80"/>
                                        <p:tgtEl>
                                          <p:spTgt spid="3"/>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4"/>
                                        </p:tgtEl>
                                        <p:attrNameLst>
                                          <p:attrName>style.visibility</p:attrName>
                                        </p:attrNameLst>
                                      </p:cBhvr>
                                      <p:to>
                                        <p:strVal val="visible"/>
                                      </p:to>
                                    </p:set>
                                    <p:anim calcmode="discrete" valueType="clr">
                                      <p:cBhvr override="childStyle">
                                        <p:cTn id="18"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4"/>
                                        </p:tgtEl>
                                        <p:attrNameLst>
                                          <p:attrName>fillcolor</p:attrName>
                                        </p:attrNameLst>
                                      </p:cBhvr>
                                      <p:tavLst>
                                        <p:tav tm="0">
                                          <p:val>
                                            <p:clrVal>
                                              <a:schemeClr val="accent2"/>
                                            </p:clrVal>
                                          </p:val>
                                        </p:tav>
                                        <p:tav tm="50000">
                                          <p:val>
                                            <p:clrVal>
                                              <a:schemeClr val="hlink"/>
                                            </p:clrVal>
                                          </p:val>
                                        </p:tav>
                                      </p:tavLst>
                                    </p:anim>
                                    <p:set>
                                      <p:cBhvr>
                                        <p:cTn id="20" dur="8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57224" y="642918"/>
            <a:ext cx="3286148" cy="523220"/>
          </a:xfrm>
          <a:prstGeom prst="rect">
            <a:avLst/>
          </a:prstGeom>
          <a:noFill/>
        </p:spPr>
        <p:txBody>
          <a:bodyPr wrap="square" rtlCol="0">
            <a:spAutoFit/>
          </a:bodyPr>
          <a:lstStyle/>
          <a:p>
            <a:pPr algn="l"/>
            <a:r>
              <a:rPr lang="fr-FR" sz="2800" b="1" dirty="0" smtClean="0">
                <a:solidFill>
                  <a:srgbClr val="FF33CC"/>
                </a:solidFill>
                <a:latin typeface="Times New Roman" pitchFamily="18" charset="0"/>
                <a:cs typeface="Times New Roman" pitchFamily="18" charset="0"/>
              </a:rPr>
              <a:t>La fertilisation: </a:t>
            </a:r>
            <a:endParaRPr lang="fr-FR" sz="2800" b="1" dirty="0">
              <a:solidFill>
                <a:srgbClr val="FF33CC"/>
              </a:solidFill>
              <a:latin typeface="Times New Roman" pitchFamily="18" charset="0"/>
              <a:cs typeface="Times New Roman" pitchFamily="18" charset="0"/>
            </a:endParaRPr>
          </a:p>
        </p:txBody>
      </p:sp>
      <p:sp>
        <p:nvSpPr>
          <p:cNvPr id="3" name="Rectangle 2"/>
          <p:cNvSpPr/>
          <p:nvPr/>
        </p:nvSpPr>
        <p:spPr>
          <a:xfrm>
            <a:off x="285720" y="1500174"/>
            <a:ext cx="8286808" cy="2092881"/>
          </a:xfrm>
          <a:prstGeom prst="rect">
            <a:avLst/>
          </a:prstGeom>
        </p:spPr>
        <p:txBody>
          <a:bodyPr wrap="square">
            <a:spAutoFit/>
          </a:bodyPr>
          <a:lstStyle/>
          <a:p>
            <a:pPr algn="l" rtl="0"/>
            <a:r>
              <a:rPr lang="fr-FR" sz="2600" b="1" dirty="0" smtClean="0">
                <a:solidFill>
                  <a:schemeClr val="bg1"/>
                </a:solidFill>
                <a:latin typeface="Times New Roman" pitchFamily="18" charset="0"/>
                <a:cs typeface="Times New Roman" pitchFamily="18" charset="0"/>
              </a:rPr>
              <a:t>La quantité recommandée de fertilisation dépond </a:t>
            </a:r>
          </a:p>
          <a:p>
            <a:pPr algn="l" rtl="0">
              <a:buFontTx/>
              <a:buChar char="-"/>
            </a:pPr>
            <a:r>
              <a:rPr lang="fr-FR" sz="2600" b="1" dirty="0" smtClean="0">
                <a:solidFill>
                  <a:schemeClr val="bg1"/>
                </a:solidFill>
                <a:latin typeface="Times New Roman" pitchFamily="18" charset="0"/>
                <a:cs typeface="Times New Roman" pitchFamily="18" charset="0"/>
              </a:rPr>
              <a:t> de la qualité du sol </a:t>
            </a:r>
          </a:p>
          <a:p>
            <a:pPr algn="l" rtl="0">
              <a:buFontTx/>
              <a:buChar char="-"/>
            </a:pPr>
            <a:r>
              <a:rPr lang="fr-FR" sz="2600" b="1" dirty="0" smtClean="0">
                <a:solidFill>
                  <a:schemeClr val="bg1"/>
                </a:solidFill>
                <a:latin typeface="Times New Roman" pitchFamily="18" charset="0"/>
                <a:cs typeface="Times New Roman" pitchFamily="18" charset="0"/>
              </a:rPr>
              <a:t> des eaux d’irrigation, </a:t>
            </a:r>
          </a:p>
          <a:p>
            <a:pPr algn="l" rtl="0">
              <a:buFontTx/>
              <a:buChar char="-"/>
            </a:pPr>
            <a:r>
              <a:rPr lang="fr-FR" sz="2600" b="1" dirty="0" smtClean="0">
                <a:solidFill>
                  <a:schemeClr val="bg1"/>
                </a:solidFill>
                <a:latin typeface="Times New Roman" pitchFamily="18" charset="0"/>
                <a:cs typeface="Times New Roman" pitchFamily="18" charset="0"/>
              </a:rPr>
              <a:t>le stade de production, </a:t>
            </a:r>
          </a:p>
          <a:p>
            <a:pPr algn="l" rtl="0"/>
            <a:r>
              <a:rPr lang="fr-FR" sz="2600" b="1" dirty="0" smtClean="0">
                <a:solidFill>
                  <a:schemeClr val="bg1"/>
                </a:solidFill>
                <a:latin typeface="Times New Roman" pitchFamily="18" charset="0"/>
                <a:cs typeface="Times New Roman" pitchFamily="18" charset="0"/>
              </a:rPr>
              <a:t>- Les besoins varient avec l’âge aussi:</a:t>
            </a:r>
            <a:endParaRPr lang="fr-FR" sz="2600" b="1" dirty="0">
              <a:solidFill>
                <a:schemeClr val="bg1"/>
              </a:solidFill>
              <a:latin typeface="Times New Roman" pitchFamily="18" charset="0"/>
              <a:cs typeface="Times New Roman" pitchFamily="18" charset="0"/>
            </a:endParaRPr>
          </a:p>
        </p:txBody>
      </p:sp>
      <p:sp>
        <p:nvSpPr>
          <p:cNvPr id="4" name="Rectangle 3"/>
          <p:cNvSpPr/>
          <p:nvPr/>
        </p:nvSpPr>
        <p:spPr>
          <a:xfrm>
            <a:off x="285720" y="3786190"/>
            <a:ext cx="8858280" cy="830997"/>
          </a:xfrm>
          <a:prstGeom prst="rect">
            <a:avLst/>
          </a:prstGeom>
        </p:spPr>
        <p:txBody>
          <a:bodyPr wrap="square">
            <a:spAutoFit/>
          </a:bodyPr>
          <a:lstStyle/>
          <a:p>
            <a:pPr algn="l"/>
            <a:r>
              <a:rPr lang="fr-FR" sz="2400" b="1" dirty="0" smtClean="0">
                <a:solidFill>
                  <a:schemeClr val="bg1"/>
                </a:solidFill>
                <a:latin typeface="Times New Roman" pitchFamily="18" charset="0"/>
                <a:cs typeface="Times New Roman" pitchFamily="18" charset="0"/>
              </a:rPr>
              <a:t>jusqu’à 15 ans environ, le palmier a des besoins toujours plus grands d’année en année (croissance et début de fructification)</a:t>
            </a:r>
            <a:endParaRPr lang="fr-FR" sz="2400" b="1" dirty="0">
              <a:solidFill>
                <a:schemeClr val="bg1"/>
              </a:solidFill>
              <a:latin typeface="Times New Roman" pitchFamily="18" charset="0"/>
              <a:cs typeface="Times New Roman" pitchFamily="18" charset="0"/>
            </a:endParaRPr>
          </a:p>
        </p:txBody>
      </p:sp>
      <p:sp>
        <p:nvSpPr>
          <p:cNvPr id="5" name="ZoneTexte 4"/>
          <p:cNvSpPr txBox="1"/>
          <p:nvPr/>
        </p:nvSpPr>
        <p:spPr>
          <a:xfrm>
            <a:off x="54890" y="5072074"/>
            <a:ext cx="8488221" cy="830997"/>
          </a:xfrm>
          <a:prstGeom prst="rect">
            <a:avLst/>
          </a:prstGeom>
          <a:noFill/>
        </p:spPr>
        <p:txBody>
          <a:bodyPr wrap="none" rtlCol="0">
            <a:spAutoFit/>
          </a:bodyPr>
          <a:lstStyle/>
          <a:p>
            <a:pPr rtl="0"/>
            <a:r>
              <a:rPr lang="fr-FR" sz="2400" b="1" dirty="0" smtClean="0">
                <a:solidFill>
                  <a:schemeClr val="bg1"/>
                </a:solidFill>
                <a:latin typeface="Times New Roman" pitchFamily="18" charset="0"/>
                <a:cs typeface="Times New Roman" pitchFamily="18" charset="0"/>
              </a:rPr>
              <a:t> Ensuite les besoins nutritifs sont stabilisés et a peu près égaux, </a:t>
            </a:r>
          </a:p>
          <a:p>
            <a:pPr rtl="0"/>
            <a:r>
              <a:rPr lang="fr-FR" sz="2400" b="1" dirty="0" smtClean="0">
                <a:solidFill>
                  <a:schemeClr val="bg1"/>
                </a:solidFill>
                <a:latin typeface="Times New Roman" pitchFamily="18" charset="0"/>
                <a:cs typeface="Times New Roman" pitchFamily="18" charset="0"/>
              </a:rPr>
              <a:t>(</a:t>
            </a:r>
            <a:r>
              <a:rPr lang="fr-FR" sz="2400" dirty="0" smtClean="0">
                <a:solidFill>
                  <a:schemeClr val="bg1"/>
                </a:solidFill>
                <a:latin typeface="Times New Roman" pitchFamily="18" charset="0"/>
                <a:cs typeface="Times New Roman" pitchFamily="18" charset="0"/>
              </a:rPr>
              <a:t>phénomène d’alternance: récolte une année sur deux ou sur trois)</a:t>
            </a:r>
            <a:endParaRPr lang="fr-FR" sz="2400" b="1" dirty="0">
              <a:solidFill>
                <a:schemeClr val="bg1"/>
              </a:solidFill>
              <a:latin typeface="Times New Roman" pitchFamily="18" charset="0"/>
              <a:cs typeface="Times New Roman" pitchFamily="18" charset="0"/>
            </a:endParaRPr>
          </a:p>
        </p:txBody>
      </p:sp>
      <p:sp>
        <p:nvSpPr>
          <p:cNvPr id="6" name="Rectangle 5"/>
          <p:cNvSpPr/>
          <p:nvPr/>
        </p:nvSpPr>
        <p:spPr>
          <a:xfrm>
            <a:off x="500034" y="6143644"/>
            <a:ext cx="4629794" cy="461665"/>
          </a:xfrm>
          <a:prstGeom prst="rect">
            <a:avLst/>
          </a:prstGeom>
        </p:spPr>
        <p:txBody>
          <a:bodyPr wrap="none">
            <a:spAutoFit/>
          </a:bodyPr>
          <a:lstStyle/>
          <a:p>
            <a:r>
              <a:rPr lang="fr-FR" sz="2400" b="1" smtClean="0">
                <a:solidFill>
                  <a:schemeClr val="bg1"/>
                </a:solidFill>
                <a:latin typeface="Times New Roman" pitchFamily="18" charset="0"/>
                <a:cs typeface="Times New Roman" pitchFamily="18" charset="0"/>
              </a:rPr>
              <a:t>Ensuite </a:t>
            </a:r>
            <a:r>
              <a:rPr lang="fr-FR" sz="2400" b="1" dirty="0" smtClean="0">
                <a:solidFill>
                  <a:schemeClr val="bg1"/>
                </a:solidFill>
                <a:latin typeface="Times New Roman" pitchFamily="18" charset="0"/>
                <a:cs typeface="Times New Roman" pitchFamily="18" charset="0"/>
              </a:rPr>
              <a:t>ils baissent très lentement</a:t>
            </a:r>
            <a:endParaRPr lang="fr-FR" sz="24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down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trips(down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trips(down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strips(down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4"/>
                                        </p:tgtEl>
                                        <p:attrNameLst>
                                          <p:attrName>style.visibility</p:attrName>
                                        </p:attrNameLst>
                                      </p:cBhvr>
                                      <p:to>
                                        <p:strVal val="visible"/>
                                      </p:to>
                                    </p:set>
                                    <p:anim calcmode="discrete" valueType="clr">
                                      <p:cBhvr override="childStyle">
                                        <p:cTn id="3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4"/>
                                        </p:tgtEl>
                                        <p:attrNameLst>
                                          <p:attrName>fillcolor</p:attrName>
                                        </p:attrNameLst>
                                      </p:cBhvr>
                                      <p:tavLst>
                                        <p:tav tm="0">
                                          <p:val>
                                            <p:clrVal>
                                              <a:schemeClr val="accent2"/>
                                            </p:clrVal>
                                          </p:val>
                                        </p:tav>
                                        <p:tav tm="50000">
                                          <p:val>
                                            <p:clrVal>
                                              <a:schemeClr val="hlink"/>
                                            </p:clrVal>
                                          </p:val>
                                        </p:tav>
                                      </p:tavLst>
                                    </p:anim>
                                    <p:set>
                                      <p:cBhvr>
                                        <p:cTn id="39" dur="80"/>
                                        <p:tgtEl>
                                          <p:spTgt spid="4"/>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18" presetClass="entr" presetSubtype="12"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strips(downLeft)">
                                      <p:cBhvr>
                                        <p:cTn id="44" dur="500"/>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strips(downLeft)">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500174"/>
            <a:ext cx="8429684" cy="1384995"/>
          </a:xfrm>
          <a:prstGeom prst="rect">
            <a:avLst/>
          </a:prstGeom>
        </p:spPr>
        <p:txBody>
          <a:bodyPr wrap="square">
            <a:spAutoFit/>
          </a:bodyPr>
          <a:lstStyle/>
          <a:p>
            <a:pPr algn="l" rtl="0"/>
            <a:r>
              <a:rPr lang="fr-FR" sz="2800" b="1" dirty="0" smtClean="0">
                <a:solidFill>
                  <a:schemeClr val="bg1"/>
                </a:solidFill>
              </a:rPr>
              <a:t>Le palmier doit assurer sa croissance et ses besoins nutritifs </a:t>
            </a:r>
            <a:r>
              <a:rPr lang="fr-FR" sz="2800" b="1" dirty="0" smtClean="0">
                <a:solidFill>
                  <a:schemeClr val="bg1"/>
                </a:solidFill>
                <a:latin typeface="Arial" pitchFamily="34" charset="0"/>
                <a:ea typeface="Times New Roman" pitchFamily="18" charset="0"/>
                <a:cs typeface="Arial" pitchFamily="34" charset="0"/>
              </a:rPr>
              <a:t>notamment aux périodes physiologiques actives </a:t>
            </a:r>
            <a:endParaRPr lang="fr-FR" sz="2800" b="1" dirty="0">
              <a:solidFill>
                <a:schemeClr val="bg1"/>
              </a:solidFill>
            </a:endParaRPr>
          </a:p>
        </p:txBody>
      </p:sp>
      <p:sp>
        <p:nvSpPr>
          <p:cNvPr id="53249" name="Rectangle 1"/>
          <p:cNvSpPr>
            <a:spLocks noChangeArrowheads="1"/>
          </p:cNvSpPr>
          <p:nvPr/>
        </p:nvSpPr>
        <p:spPr bwMode="auto">
          <a:xfrm>
            <a:off x="571472" y="3071810"/>
            <a:ext cx="7960834" cy="209288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endPar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endParaRPr>
          </a:p>
          <a:p>
            <a:pPr marL="0" marR="0" lvl="0" indent="0" algn="justLow" defTabSz="914400" rtl="0" eaLnBrk="1" fontAlgn="base" latinLnBrk="0" hangingPunct="1">
              <a:lnSpc>
                <a:spcPct val="100000"/>
              </a:lnSpc>
              <a:spcBef>
                <a:spcPct val="0"/>
              </a:spcBef>
              <a:spcAft>
                <a:spcPct val="0"/>
              </a:spcAft>
              <a:buClrTx/>
              <a:buSzTx/>
              <a:tabLst/>
            </a:pPr>
            <a:endPar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endParaRPr>
          </a:p>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après la récolte (formation des bourgeons à fruits), </a:t>
            </a:r>
          </a:p>
          <a:p>
            <a:pPr marL="0" marR="0" lvl="0" indent="0" algn="justLow" defTabSz="914400" rtl="0" eaLnBrk="1" fontAlgn="base" latinLnBrk="0" hangingPunct="1">
              <a:lnSpc>
                <a:spcPct val="100000"/>
              </a:lnSpc>
              <a:spcBef>
                <a:spcPct val="0"/>
              </a:spcBef>
              <a:spcAft>
                <a:spcPct val="0"/>
              </a:spcAft>
              <a:buClrTx/>
              <a:buSzTx/>
              <a:buFontTx/>
              <a:buChar char="-"/>
              <a:tabLst/>
            </a:pPr>
            <a:r>
              <a:rPr lang="fr-FR" sz="2600" dirty="0" smtClean="0">
                <a:solidFill>
                  <a:schemeClr val="bg1"/>
                </a:solidFill>
                <a:latin typeface="Arial" pitchFamily="34" charset="0"/>
                <a:ea typeface="Times New Roman" pitchFamily="18" charset="0"/>
                <a:cs typeface="Arial" pitchFamily="34" charset="0"/>
              </a:rPr>
              <a:t> </a:t>
            </a:r>
            <a:r>
              <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à la fécondation (formation des fruits) </a:t>
            </a:r>
          </a:p>
          <a:p>
            <a:pPr marL="0" marR="0" lvl="0" indent="0" algn="justLow" defTabSz="914400" rtl="0" eaLnBrk="1" fontAlgn="base" latinLnBrk="0" hangingPunct="1">
              <a:lnSpc>
                <a:spcPct val="100000"/>
              </a:lnSpc>
              <a:spcBef>
                <a:spcPct val="0"/>
              </a:spcBef>
              <a:spcAft>
                <a:spcPct val="0"/>
              </a:spcAft>
              <a:buClrTx/>
              <a:buSzTx/>
              <a:buFontTx/>
              <a:buChar char="-"/>
              <a:tabLst/>
            </a:pPr>
            <a:r>
              <a:rPr lang="fr-FR" sz="2600" dirty="0" smtClean="0">
                <a:solidFill>
                  <a:schemeClr val="bg1"/>
                </a:solidFill>
                <a:latin typeface="Arial" pitchFamily="34" charset="0"/>
                <a:ea typeface="Times New Roman" pitchFamily="18" charset="0"/>
                <a:cs typeface="Arial" pitchFamily="34" charset="0"/>
              </a:rPr>
              <a:t> </a:t>
            </a:r>
            <a:r>
              <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au début de l’été (croissance des fruits).</a:t>
            </a:r>
            <a:endParaRPr kumimoji="0" lang="fr-FR" sz="26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53249">
                                            <p:txEl>
                                              <p:pRg st="2" end="2"/>
                                            </p:txEl>
                                          </p:spTgt>
                                        </p:tgtEl>
                                        <p:attrNameLst>
                                          <p:attrName>style.visibility</p:attrName>
                                        </p:attrNameLst>
                                      </p:cBhvr>
                                      <p:to>
                                        <p:strVal val="visible"/>
                                      </p:to>
                                    </p:set>
                                    <p:anim calcmode="lin" valueType="num">
                                      <p:cBhvr>
                                        <p:cTn id="19" dur="500" fill="hold"/>
                                        <p:tgtEl>
                                          <p:spTgt spid="53249">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3249">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53249">
                                            <p:txEl>
                                              <p:pRg st="3" end="3"/>
                                            </p:txEl>
                                          </p:spTgt>
                                        </p:tgtEl>
                                        <p:attrNameLst>
                                          <p:attrName>style.visibility</p:attrName>
                                        </p:attrNameLst>
                                      </p:cBhvr>
                                      <p:to>
                                        <p:strVal val="visible"/>
                                      </p:to>
                                    </p:set>
                                    <p:anim calcmode="lin" valueType="num">
                                      <p:cBhvr>
                                        <p:cTn id="25" dur="500" fill="hold"/>
                                        <p:tgtEl>
                                          <p:spTgt spid="53249">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53249">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53249">
                                            <p:txEl>
                                              <p:pRg st="4" end="4"/>
                                            </p:txEl>
                                          </p:spTgt>
                                        </p:tgtEl>
                                        <p:attrNameLst>
                                          <p:attrName>style.visibility</p:attrName>
                                        </p:attrNameLst>
                                      </p:cBhvr>
                                      <p:to>
                                        <p:strVal val="visible"/>
                                      </p:to>
                                    </p:set>
                                    <p:anim calcmode="lin" valueType="num">
                                      <p:cBhvr>
                                        <p:cTn id="31" dur="500" fill="hold"/>
                                        <p:tgtEl>
                                          <p:spTgt spid="53249">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53249">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1000108"/>
            <a:ext cx="4082400" cy="523220"/>
          </a:xfrm>
          <a:prstGeom prst="rect">
            <a:avLst/>
          </a:prstGeom>
        </p:spPr>
        <p:txBody>
          <a:bodyPr wrap="none">
            <a:spAutoFit/>
          </a:bodyPr>
          <a:lstStyle/>
          <a:p>
            <a:pPr algn="l"/>
            <a:r>
              <a:rPr lang="fr-FR" sz="2800" b="1" dirty="0" smtClean="0">
                <a:solidFill>
                  <a:srgbClr val="FF33CC"/>
                </a:solidFill>
              </a:rPr>
              <a:t>La fertilisation organique</a:t>
            </a:r>
            <a:r>
              <a:rPr lang="fr-FR" sz="2800" dirty="0" smtClean="0">
                <a:solidFill>
                  <a:srgbClr val="FF33CC"/>
                </a:solidFill>
              </a:rPr>
              <a:t> :</a:t>
            </a:r>
            <a:endParaRPr lang="fr-FR" sz="2800" dirty="0">
              <a:solidFill>
                <a:srgbClr val="FF33CC"/>
              </a:solidFill>
            </a:endParaRPr>
          </a:p>
        </p:txBody>
      </p:sp>
      <p:sp>
        <p:nvSpPr>
          <p:cNvPr id="3" name="Rectangle 2"/>
          <p:cNvSpPr/>
          <p:nvPr/>
        </p:nvSpPr>
        <p:spPr>
          <a:xfrm>
            <a:off x="571472" y="1928802"/>
            <a:ext cx="4609595" cy="492443"/>
          </a:xfrm>
          <a:prstGeom prst="rect">
            <a:avLst/>
          </a:prstGeom>
        </p:spPr>
        <p:txBody>
          <a:bodyPr wrap="none">
            <a:spAutoFit/>
          </a:bodyPr>
          <a:lstStyle/>
          <a:p>
            <a:r>
              <a:rPr lang="fr-FR" sz="2600" b="1" dirty="0" smtClean="0">
                <a:solidFill>
                  <a:srgbClr val="FFFFFF"/>
                </a:solidFill>
              </a:rPr>
              <a:t>la fumure enfouie par un labour</a:t>
            </a:r>
            <a:endParaRPr lang="fr-FR" sz="2600" b="1" dirty="0">
              <a:solidFill>
                <a:srgbClr val="FFFFFF"/>
              </a:solidFill>
            </a:endParaRPr>
          </a:p>
        </p:txBody>
      </p:sp>
      <p:sp>
        <p:nvSpPr>
          <p:cNvPr id="4" name="Rectangle 3"/>
          <p:cNvSpPr/>
          <p:nvPr/>
        </p:nvSpPr>
        <p:spPr>
          <a:xfrm>
            <a:off x="571472" y="2643182"/>
            <a:ext cx="7500990" cy="892552"/>
          </a:xfrm>
          <a:prstGeom prst="rect">
            <a:avLst/>
          </a:prstGeom>
        </p:spPr>
        <p:txBody>
          <a:bodyPr wrap="square">
            <a:spAutoFit/>
          </a:bodyPr>
          <a:lstStyle/>
          <a:p>
            <a:pPr algn="l" rtl="0"/>
            <a:r>
              <a:rPr lang="fr-FR" sz="2600" b="1" dirty="0" smtClean="0">
                <a:solidFill>
                  <a:srgbClr val="FFFFFF"/>
                </a:solidFill>
              </a:rPr>
              <a:t>- sur toute la surface de la palmeraie ou seulement  dans les planches ou cuvette d’irrigation. </a:t>
            </a:r>
            <a:endParaRPr lang="fr-FR" sz="2600" b="1" dirty="0">
              <a:solidFill>
                <a:srgbClr val="FFFFFF"/>
              </a:solidFill>
            </a:endParaRPr>
          </a:p>
        </p:txBody>
      </p:sp>
      <p:sp>
        <p:nvSpPr>
          <p:cNvPr id="5" name="Rectangle 4"/>
          <p:cNvSpPr/>
          <p:nvPr/>
        </p:nvSpPr>
        <p:spPr>
          <a:xfrm>
            <a:off x="714348" y="3857628"/>
            <a:ext cx="8001056" cy="892552"/>
          </a:xfrm>
          <a:prstGeom prst="rect">
            <a:avLst/>
          </a:prstGeom>
        </p:spPr>
        <p:txBody>
          <a:bodyPr wrap="square">
            <a:spAutoFit/>
          </a:bodyPr>
          <a:lstStyle/>
          <a:p>
            <a:pPr algn="l" rtl="0"/>
            <a:r>
              <a:rPr lang="fr-FR" sz="2600" b="1" dirty="0" smtClean="0">
                <a:solidFill>
                  <a:srgbClr val="FFFFFF"/>
                </a:solidFill>
              </a:rPr>
              <a:t>- En fosses aménagées à quelques distances du pied du palmier afin de ne pas détruire les racines.</a:t>
            </a:r>
            <a:endParaRPr lang="fr-FR" sz="2600" b="1"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2000"/>
                                        <p:tgtEl>
                                          <p:spTgt spid="2"/>
                                        </p:tgtEl>
                                      </p:cBhvr>
                                    </p:animEffect>
                                  </p:childTnLst>
                                </p:cTn>
                              </p:par>
                            </p:childTnLst>
                          </p:cTn>
                        </p:par>
                        <p:par>
                          <p:cTn id="8" fill="hold">
                            <p:stCondLst>
                              <p:cond delay="2000"/>
                            </p:stCondLst>
                            <p:childTnLst>
                              <p:par>
                                <p:cTn id="9" presetID="51"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770" decel="100000"/>
                                        <p:tgtEl>
                                          <p:spTgt spid="3"/>
                                        </p:tgtEl>
                                      </p:cBhvr>
                                    </p:animEffect>
                                    <p:animScale>
                                      <p:cBhvr>
                                        <p:cTn id="12" dur="770" decel="100000"/>
                                        <p:tgtEl>
                                          <p:spTgt spid="3"/>
                                        </p:tgtEl>
                                      </p:cBhvr>
                                      <p:from x="10000" y="10000"/>
                                      <p:to x="200000" y="450000"/>
                                    </p:animScale>
                                    <p:animScale>
                                      <p:cBhvr>
                                        <p:cTn id="13" dur="1230" accel="100000" fill="hold">
                                          <p:stCondLst>
                                            <p:cond delay="770"/>
                                          </p:stCondLst>
                                        </p:cTn>
                                        <p:tgtEl>
                                          <p:spTgt spid="3"/>
                                        </p:tgtEl>
                                      </p:cBhvr>
                                      <p:from x="200000" y="450000"/>
                                      <p:to x="100000" y="100000"/>
                                    </p:animScale>
                                    <p:set>
                                      <p:cBhvr>
                                        <p:cTn id="14" dur="770" fill="hold"/>
                                        <p:tgtEl>
                                          <p:spTgt spid="3"/>
                                        </p:tgtEl>
                                        <p:attrNameLst>
                                          <p:attrName>ppt_x</p:attrName>
                                        </p:attrNameLst>
                                      </p:cBhvr>
                                      <p:to>
                                        <p:strVal val="(0.5)"/>
                                      </p:to>
                                    </p:set>
                                    <p:anim from="(0.5)" to="(#ppt_x)" calcmode="lin" valueType="num">
                                      <p:cBhvr>
                                        <p:cTn id="15" dur="1230" accel="100000" fill="hold">
                                          <p:stCondLst>
                                            <p:cond delay="770"/>
                                          </p:stCondLst>
                                        </p:cTn>
                                        <p:tgtEl>
                                          <p:spTgt spid="3"/>
                                        </p:tgtEl>
                                        <p:attrNameLst>
                                          <p:attrName>ppt_x</p:attrName>
                                        </p:attrNameLst>
                                      </p:cBhvr>
                                    </p:anim>
                                    <p:set>
                                      <p:cBhvr>
                                        <p:cTn id="16" dur="770" fill="hold"/>
                                        <p:tgtEl>
                                          <p:spTgt spid="3"/>
                                        </p:tgtEl>
                                        <p:attrNameLst>
                                          <p:attrName>ppt_y</p:attrName>
                                        </p:attrNameLst>
                                      </p:cBhvr>
                                      <p:to>
                                        <p:strVal val="(#ppt_y+0.4)"/>
                                      </p:to>
                                    </p:set>
                                    <p:anim from="(#ppt_y+0.4)" to="(#ppt_y)" calcmode="lin" valueType="num">
                                      <p:cBhvr>
                                        <p:cTn id="17" dur="1230" accel="100000" fill="hold">
                                          <p:stCondLst>
                                            <p:cond delay="770"/>
                                          </p:stCondLst>
                                        </p:cTn>
                                        <p:tgtEl>
                                          <p:spTgt spid="3"/>
                                        </p:tgtEl>
                                        <p:attrNameLst>
                                          <p:attrName>ppt_y</p:attrName>
                                        </p:attrNameLst>
                                      </p:cBhvr>
                                    </p:anim>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3951" y="857232"/>
            <a:ext cx="3517310" cy="523220"/>
          </a:xfrm>
          <a:prstGeom prst="rect">
            <a:avLst/>
          </a:prstGeom>
        </p:spPr>
        <p:txBody>
          <a:bodyPr wrap="none">
            <a:spAutoFit/>
          </a:bodyPr>
          <a:lstStyle/>
          <a:p>
            <a:pPr algn="l" rtl="0"/>
            <a:r>
              <a:rPr lang="fr-FR" sz="2800" b="1" dirty="0" smtClean="0">
                <a:solidFill>
                  <a:srgbClr val="FFFFFF"/>
                </a:solidFill>
              </a:rPr>
              <a:t>- pour les jeunes pieds</a:t>
            </a:r>
            <a:endParaRPr lang="fr-FR" sz="2800" b="1" dirty="0">
              <a:solidFill>
                <a:srgbClr val="FFFFFF"/>
              </a:solidFill>
            </a:endParaRPr>
          </a:p>
        </p:txBody>
      </p:sp>
      <p:sp>
        <p:nvSpPr>
          <p:cNvPr id="3" name="Rectangle 2"/>
          <p:cNvSpPr/>
          <p:nvPr/>
        </p:nvSpPr>
        <p:spPr>
          <a:xfrm>
            <a:off x="1214414" y="1428736"/>
            <a:ext cx="4584973" cy="523220"/>
          </a:xfrm>
          <a:prstGeom prst="rect">
            <a:avLst/>
          </a:prstGeom>
        </p:spPr>
        <p:txBody>
          <a:bodyPr wrap="none">
            <a:spAutoFit/>
          </a:bodyPr>
          <a:lstStyle/>
          <a:p>
            <a:r>
              <a:rPr lang="fr-FR" sz="2800" dirty="0" smtClean="0">
                <a:solidFill>
                  <a:srgbClr val="FFFFFF"/>
                </a:solidFill>
              </a:rPr>
              <a:t>épandre de 5 à 10Kg /palmier </a:t>
            </a:r>
            <a:endParaRPr lang="fr-FR" sz="2800" dirty="0">
              <a:solidFill>
                <a:srgbClr val="FFFFFF"/>
              </a:solidFill>
            </a:endParaRPr>
          </a:p>
        </p:txBody>
      </p:sp>
      <p:sp>
        <p:nvSpPr>
          <p:cNvPr id="4" name="Rectangle 3"/>
          <p:cNvSpPr/>
          <p:nvPr/>
        </p:nvSpPr>
        <p:spPr>
          <a:xfrm>
            <a:off x="640508" y="2214554"/>
            <a:ext cx="4535793" cy="523220"/>
          </a:xfrm>
          <a:prstGeom prst="rect">
            <a:avLst/>
          </a:prstGeom>
        </p:spPr>
        <p:txBody>
          <a:bodyPr wrap="none">
            <a:spAutoFit/>
          </a:bodyPr>
          <a:lstStyle/>
          <a:p>
            <a:r>
              <a:rPr lang="fr-FR" sz="2800" b="1" dirty="0" smtClean="0">
                <a:solidFill>
                  <a:srgbClr val="FFFFFF"/>
                </a:solidFill>
              </a:rPr>
              <a:t>- pour les palmiers productifs</a:t>
            </a:r>
            <a:endParaRPr lang="fr-FR" sz="2800" b="1" dirty="0">
              <a:solidFill>
                <a:srgbClr val="FFFFFF"/>
              </a:solidFill>
            </a:endParaRPr>
          </a:p>
        </p:txBody>
      </p:sp>
      <p:sp>
        <p:nvSpPr>
          <p:cNvPr id="5" name="Rectangle 4"/>
          <p:cNvSpPr/>
          <p:nvPr/>
        </p:nvSpPr>
        <p:spPr>
          <a:xfrm>
            <a:off x="1104609" y="2786058"/>
            <a:ext cx="5575950" cy="492443"/>
          </a:xfrm>
          <a:prstGeom prst="rect">
            <a:avLst/>
          </a:prstGeom>
        </p:spPr>
        <p:txBody>
          <a:bodyPr wrap="none">
            <a:spAutoFit/>
          </a:bodyPr>
          <a:lstStyle/>
          <a:p>
            <a:r>
              <a:rPr lang="fr-FR" sz="2600" dirty="0" smtClean="0">
                <a:solidFill>
                  <a:srgbClr val="FFFFFF"/>
                </a:solidFill>
              </a:rPr>
              <a:t>Épandre 50 à 100Kg de fumier /palmier </a:t>
            </a:r>
            <a:endParaRPr lang="fr-FR" sz="2600" dirty="0">
              <a:solidFill>
                <a:srgbClr val="FFFFFF"/>
              </a:solidFill>
            </a:endParaRPr>
          </a:p>
        </p:txBody>
      </p:sp>
      <p:sp>
        <p:nvSpPr>
          <p:cNvPr id="51201" name="Rectangle 1"/>
          <p:cNvSpPr>
            <a:spLocks noChangeArrowheads="1"/>
          </p:cNvSpPr>
          <p:nvPr/>
        </p:nvSpPr>
        <p:spPr bwMode="auto">
          <a:xfrm>
            <a:off x="71406" y="3571876"/>
            <a:ext cx="909095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FFFF"/>
                </a:solidFill>
                <a:effectLst/>
                <a:latin typeface="Arial" pitchFamily="34" charset="0"/>
                <a:ea typeface="Times New Roman" pitchFamily="18" charset="0"/>
                <a:cs typeface="Arial" pitchFamily="34" charset="0"/>
              </a:rPr>
              <a:t>ces quantités sont épandues en hiver après deux à trois ans.</a:t>
            </a:r>
            <a:endParaRPr kumimoji="0" lang="fr-FR" sz="2400" b="1" i="0" u="none" strike="noStrike" cap="none" normalizeH="0" baseline="0" dirty="0" smtClean="0">
              <a:ln>
                <a:noFill/>
              </a:ln>
              <a:solidFill>
                <a:srgbClr val="FFFFFF"/>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17" presetClass="entr" presetSubtype="10"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p:cTn id="24" dur="500" fill="hold"/>
                                        <p:tgtEl>
                                          <p:spTgt spid="3"/>
                                        </p:tgtEl>
                                        <p:attrNameLst>
                                          <p:attrName>ppt_w</p:attrName>
                                        </p:attrNameLst>
                                      </p:cBhvr>
                                      <p:tavLst>
                                        <p:tav tm="0">
                                          <p:val>
                                            <p:fltVal val="0"/>
                                          </p:val>
                                        </p:tav>
                                        <p:tav tm="100000">
                                          <p:val>
                                            <p:strVal val="#ppt_w"/>
                                          </p:val>
                                        </p:tav>
                                      </p:tavLst>
                                    </p:anim>
                                    <p:anim calcmode="lin" valueType="num">
                                      <p:cBhvr>
                                        <p:cTn id="25"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par>
                          <p:cTn id="44" fill="hold">
                            <p:stCondLst>
                              <p:cond delay="2000"/>
                            </p:stCondLst>
                            <p:childTnLst>
                              <p:par>
                                <p:cTn id="45" presetID="17" presetClass="entr" presetSubtype="10" fill="hold" grpId="0" nodeType="after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500" fill="hold"/>
                                        <p:tgtEl>
                                          <p:spTgt spid="5"/>
                                        </p:tgtEl>
                                        <p:attrNameLst>
                                          <p:attrName>ppt_w</p:attrName>
                                        </p:attrNameLst>
                                      </p:cBhvr>
                                      <p:tavLst>
                                        <p:tav tm="0">
                                          <p:val>
                                            <p:fltVal val="0"/>
                                          </p:val>
                                        </p:tav>
                                        <p:tav tm="100000">
                                          <p:val>
                                            <p:strVal val="#ppt_w"/>
                                          </p:val>
                                        </p:tav>
                                      </p:tavLst>
                                    </p:anim>
                                    <p:anim calcmode="lin" valueType="num">
                                      <p:cBhvr>
                                        <p:cTn id="4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50" presetClass="entr" presetSubtype="0" decel="100000" fill="hold" grpId="0" nodeType="clickEffect">
                                  <p:stCondLst>
                                    <p:cond delay="0"/>
                                  </p:stCondLst>
                                  <p:childTnLst>
                                    <p:set>
                                      <p:cBhvr>
                                        <p:cTn id="52" dur="1" fill="hold">
                                          <p:stCondLst>
                                            <p:cond delay="0"/>
                                          </p:stCondLst>
                                        </p:cTn>
                                        <p:tgtEl>
                                          <p:spTgt spid="51201"/>
                                        </p:tgtEl>
                                        <p:attrNameLst>
                                          <p:attrName>style.visibility</p:attrName>
                                        </p:attrNameLst>
                                      </p:cBhvr>
                                      <p:to>
                                        <p:strVal val="visible"/>
                                      </p:to>
                                    </p:set>
                                    <p:anim calcmode="lin" valueType="num">
                                      <p:cBhvr>
                                        <p:cTn id="53" dur="1000" fill="hold"/>
                                        <p:tgtEl>
                                          <p:spTgt spid="51201"/>
                                        </p:tgtEl>
                                        <p:attrNameLst>
                                          <p:attrName>ppt_w</p:attrName>
                                        </p:attrNameLst>
                                      </p:cBhvr>
                                      <p:tavLst>
                                        <p:tav tm="0">
                                          <p:val>
                                            <p:strVal val="#ppt_w+.3"/>
                                          </p:val>
                                        </p:tav>
                                        <p:tav tm="100000">
                                          <p:val>
                                            <p:strVal val="#ppt_w"/>
                                          </p:val>
                                        </p:tav>
                                      </p:tavLst>
                                    </p:anim>
                                    <p:anim calcmode="lin" valueType="num">
                                      <p:cBhvr>
                                        <p:cTn id="54" dur="1000" fill="hold"/>
                                        <p:tgtEl>
                                          <p:spTgt spid="51201"/>
                                        </p:tgtEl>
                                        <p:attrNameLst>
                                          <p:attrName>ppt_h</p:attrName>
                                        </p:attrNameLst>
                                      </p:cBhvr>
                                      <p:tavLst>
                                        <p:tav tm="0">
                                          <p:val>
                                            <p:strVal val="#ppt_h"/>
                                          </p:val>
                                        </p:tav>
                                        <p:tav tm="100000">
                                          <p:val>
                                            <p:strVal val="#ppt_h"/>
                                          </p:val>
                                        </p:tav>
                                      </p:tavLst>
                                    </p:anim>
                                    <p:animEffect transition="in" filter="fade">
                                      <p:cBhvr>
                                        <p:cTn id="55" dur="1000"/>
                                        <p:tgtEl>
                                          <p:spTgt spid="51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51201"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591</Words>
  <Application>Microsoft Office PowerPoint</Application>
  <PresentationFormat>Affichage à l'écran (4:3)</PresentationFormat>
  <Paragraphs>57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elathir</dc:creator>
  <cp:lastModifiedBy>elathir</cp:lastModifiedBy>
  <cp:revision>2</cp:revision>
  <dcterms:created xsi:type="dcterms:W3CDTF">2021-01-25T09:23:11Z</dcterms:created>
  <dcterms:modified xsi:type="dcterms:W3CDTF">2021-01-25T09:27:30Z</dcterms:modified>
</cp:coreProperties>
</file>