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88" r:id="rId6"/>
    <p:sldId id="292" r:id="rId7"/>
    <p:sldId id="26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28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962A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7101" autoAdjust="0"/>
  </p:normalViewPr>
  <p:slideViewPr>
    <p:cSldViewPr>
      <p:cViewPr varScale="1">
        <p:scale>
          <a:sx n="79" d="100"/>
          <a:sy n="79" d="100"/>
        </p:scale>
        <p:origin x="-170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82886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101927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327657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3522971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2665365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3228437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3364636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142107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421888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2990888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1450091-2CED-4F6B-B4E2-42DC645FD48D}"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94080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50091-2CED-4F6B-B4E2-42DC645FD48D}" type="datetimeFigureOut">
              <a:rPr lang="fr-FR" smtClean="0"/>
              <a:pPr/>
              <a:t>11/12/2020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755E2C-7A41-4BFD-BA15-30EB9437125C}" type="slidenum">
              <a:rPr lang="fr-FR" smtClean="0"/>
              <a:pPr/>
              <a:t>‹N°›</a:t>
            </a:fld>
            <a:endParaRPr lang="fr-FR"/>
          </a:p>
        </p:txBody>
      </p:sp>
    </p:spTree>
    <p:extLst>
      <p:ext uri="{BB962C8B-B14F-4D97-AF65-F5344CB8AC3E}">
        <p14:creationId xmlns="" xmlns:p14="http://schemas.microsoft.com/office/powerpoint/2010/main" val="599679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p:cNvGrpSpPr>
          <p:nvPr/>
        </p:nvGrpSpPr>
        <p:grpSpPr bwMode="auto">
          <a:xfrm>
            <a:off x="7668344" y="434362"/>
            <a:ext cx="1080120" cy="1410462"/>
            <a:chOff x="4041" y="5842"/>
            <a:chExt cx="1056" cy="1375"/>
          </a:xfrm>
        </p:grpSpPr>
        <p:sp>
          <p:nvSpPr>
            <p:cNvPr id="5" name="Oval 8"/>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cs typeface="+mj-cs"/>
              </a:endParaRPr>
            </a:p>
          </p:txBody>
        </p:sp>
        <p:pic>
          <p:nvPicPr>
            <p:cNvPr id="1031" name="Picture 7"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6" name="WordArt 6"/>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smtClean="0">
                  <a:ln>
                    <a:noFill/>
                  </a:ln>
                  <a:solidFill>
                    <a:srgbClr val="000080"/>
                  </a:solidFill>
                  <a:effectLst/>
                  <a:latin typeface="AF_Aseer"/>
                  <a:cs typeface="+mj-cs"/>
                </a:rPr>
                <a:t>جامعــــــة محمد خيضــــــــــــر</a:t>
              </a:r>
              <a:endParaRPr lang="fr-FR" sz="3600" kern="10" spc="0">
                <a:ln>
                  <a:noFill/>
                </a:ln>
                <a:solidFill>
                  <a:srgbClr val="000080"/>
                </a:solidFill>
                <a:effectLst/>
                <a:latin typeface="AF_Aseer"/>
                <a:cs typeface="+mj-cs"/>
              </a:endParaRPr>
            </a:p>
          </p:txBody>
        </p:sp>
        <p:sp>
          <p:nvSpPr>
            <p:cNvPr id="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smtClean="0">
                  <a:ln>
                    <a:noFill/>
                  </a:ln>
                  <a:solidFill>
                    <a:srgbClr val="000080"/>
                  </a:solidFill>
                  <a:effectLst/>
                  <a:latin typeface="AF_Aseer"/>
                  <a:cs typeface="+mj-cs"/>
                </a:rPr>
                <a:t>بــســكــــــــــــرة</a:t>
              </a:r>
              <a:endParaRPr lang="fr-FR" sz="3600" kern="10" spc="0">
                <a:ln>
                  <a:noFill/>
                </a:ln>
                <a:solidFill>
                  <a:srgbClr val="000080"/>
                </a:solidFill>
                <a:effectLst/>
                <a:latin typeface="AF_Aseer"/>
                <a:cs typeface="+mj-cs"/>
              </a:endParaRPr>
            </a:p>
          </p:txBody>
        </p:sp>
      </p:grpSp>
      <p:grpSp>
        <p:nvGrpSpPr>
          <p:cNvPr id="8" name="Group 9"/>
          <p:cNvGrpSpPr>
            <a:grpSpLocks/>
          </p:cNvGrpSpPr>
          <p:nvPr/>
        </p:nvGrpSpPr>
        <p:grpSpPr bwMode="auto">
          <a:xfrm>
            <a:off x="328014" y="414720"/>
            <a:ext cx="1075633" cy="1430104"/>
            <a:chOff x="4041" y="5842"/>
            <a:chExt cx="1056" cy="1375"/>
          </a:xfrm>
        </p:grpSpPr>
        <p:sp>
          <p:nvSpPr>
            <p:cNvPr id="9" name="Oval 13"/>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cs typeface="+mj-cs"/>
              </a:endParaRPr>
            </a:p>
          </p:txBody>
        </p:sp>
        <p:pic>
          <p:nvPicPr>
            <p:cNvPr id="1036" name="Picture 12" descr="SigleUNI4"/>
            <p:cNvPicPr>
              <a:picLocks noChangeAspect="1" noChangeArrowheads="1"/>
            </p:cNvPicPr>
            <p:nvPr/>
          </p:nvPicPr>
          <p:blipFill>
            <a:blip r:embed="rId3"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WordArt 11"/>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smtClean="0">
                  <a:ln>
                    <a:noFill/>
                  </a:ln>
                  <a:solidFill>
                    <a:srgbClr val="000080"/>
                  </a:solidFill>
                  <a:effectLst/>
                  <a:latin typeface="AF_Aseer"/>
                  <a:cs typeface="+mj-cs"/>
                </a:rPr>
                <a:t>جامعــــــة محمد خيضــــــــــــر</a:t>
              </a:r>
              <a:endParaRPr lang="fr-FR" sz="3600" kern="10" spc="0">
                <a:ln>
                  <a:noFill/>
                </a:ln>
                <a:solidFill>
                  <a:srgbClr val="000080"/>
                </a:solidFill>
                <a:effectLst/>
                <a:latin typeface="AF_Aseer"/>
                <a:cs typeface="+mj-cs"/>
              </a:endParaRPr>
            </a:p>
          </p:txBody>
        </p:sp>
        <p:sp>
          <p:nvSpPr>
            <p:cNvPr id="11" name="WordArt 10"/>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smtClean="0">
                  <a:ln>
                    <a:noFill/>
                  </a:ln>
                  <a:solidFill>
                    <a:srgbClr val="000080"/>
                  </a:solidFill>
                  <a:effectLst/>
                  <a:latin typeface="AF_Aseer"/>
                  <a:cs typeface="+mj-cs"/>
                </a:rPr>
                <a:t>بــســكــــــــــــرة</a:t>
              </a:r>
              <a:endParaRPr lang="fr-FR" sz="3600" kern="10" spc="0">
                <a:ln>
                  <a:noFill/>
                </a:ln>
                <a:solidFill>
                  <a:srgbClr val="000080"/>
                </a:solidFill>
                <a:effectLst/>
                <a:latin typeface="AF_Aseer"/>
                <a:cs typeface="+mj-cs"/>
              </a:endParaRPr>
            </a:p>
          </p:txBody>
        </p:sp>
      </p:grpSp>
      <p:sp>
        <p:nvSpPr>
          <p:cNvPr id="12" name="Rectangle 14"/>
          <p:cNvSpPr>
            <a:spLocks noChangeArrowheads="1"/>
          </p:cNvSpPr>
          <p:nvPr/>
        </p:nvSpPr>
        <p:spPr bwMode="auto">
          <a:xfrm>
            <a:off x="0" y="43934"/>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cs typeface="+mj-cs"/>
            </a:endParaRPr>
          </a:p>
        </p:txBody>
      </p:sp>
      <p:sp>
        <p:nvSpPr>
          <p:cNvPr id="13" name="Rectangle 15"/>
          <p:cNvSpPr>
            <a:spLocks noChangeArrowheads="1"/>
          </p:cNvSpPr>
          <p:nvPr/>
        </p:nvSpPr>
        <p:spPr bwMode="auto">
          <a:xfrm>
            <a:off x="1571604" y="54858"/>
            <a:ext cx="6000792" cy="18158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جامــــعة محمد </a:t>
            </a:r>
            <a:r>
              <a:rPr kumimoji="0" lang="ar-DZ" sz="28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خيضر</a:t>
            </a: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بسـكرة</a:t>
            </a:r>
            <a:r>
              <a:rPr kumimoji="0" lang="fr-FR"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كل</a:t>
            </a:r>
            <a:r>
              <a:rPr lang="ar-DZ" sz="2800" b="1" dirty="0" smtClean="0">
                <a:solidFill>
                  <a:srgbClr val="000000"/>
                </a:solidFill>
                <a:latin typeface="Arial" pitchFamily="34" charset="0"/>
                <a:ea typeface="Times New Roman" pitchFamily="18" charset="0"/>
                <a:cs typeface="Arial" pitchFamily="34" charset="0"/>
              </a:rPr>
              <a:t>ّ</a:t>
            </a: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ية العلوم الاقتصادية والتجارية وعلوم التسيير</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قسم: العلوم ال</a:t>
            </a:r>
            <a:r>
              <a:rPr lang="ar-DZ" sz="2800" b="1" dirty="0" smtClean="0">
                <a:solidFill>
                  <a:srgbClr val="000000"/>
                </a:solidFill>
                <a:latin typeface="Arial" pitchFamily="34" charset="0"/>
                <a:ea typeface="Times New Roman" pitchFamily="18" charset="0"/>
                <a:cs typeface="Arial" pitchFamily="34" charset="0"/>
              </a:rPr>
              <a:t>تجاري</a:t>
            </a:r>
            <a:r>
              <a:rPr kumimoji="0" lang="ar-D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ة</a:t>
            </a:r>
          </a:p>
          <a:p>
            <a:pPr marL="0" marR="0" lvl="0" indent="0" algn="ctr" defTabSz="914400" rtl="1" eaLnBrk="0" fontAlgn="base" latinLnBrk="0" hangingPunct="0">
              <a:lnSpc>
                <a:spcPct val="100000"/>
              </a:lnSpc>
              <a:spcBef>
                <a:spcPct val="0"/>
              </a:spcBef>
              <a:spcAft>
                <a:spcPct val="0"/>
              </a:spcAft>
              <a:buClrTx/>
              <a:buSzTx/>
              <a:buFontTx/>
              <a:buNone/>
              <a:tabLst/>
            </a:pPr>
            <a:r>
              <a:rPr lang="ar-DZ" sz="2800" b="1" dirty="0" smtClean="0">
                <a:solidFill>
                  <a:srgbClr val="000000"/>
                </a:solidFill>
                <a:latin typeface="Arial" pitchFamily="34" charset="0"/>
                <a:cs typeface="Arial" pitchFamily="34" charset="0"/>
              </a:rPr>
              <a:t>الموسم الجامعي: 2020- 2021</a:t>
            </a:r>
            <a:endParaRPr kumimoji="0" lang="ar-DZ"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328015" y="4581128"/>
            <a:ext cx="8132418" cy="1200329"/>
          </a:xfrm>
          <a:prstGeom prst="rect">
            <a:avLst/>
          </a:prstGeom>
        </p:spPr>
        <p:txBody>
          <a:bodyPr wrap="square">
            <a:spAutoFit/>
          </a:bodyPr>
          <a:lstStyle/>
          <a:p>
            <a:pPr lvl="0" algn="ctr" rtl="1"/>
            <a:r>
              <a:rPr lang="ar-DZ" sz="3600" b="1" dirty="0" smtClean="0">
                <a:solidFill>
                  <a:prstClr val="black"/>
                </a:solidFill>
                <a:latin typeface="Sakkal Majalla" pitchFamily="2" charset="-78"/>
              </a:rPr>
              <a:t>موجّهة لطلبة السنة الثانية علوم مالية ومحاسبة</a:t>
            </a:r>
          </a:p>
          <a:p>
            <a:pPr lvl="0" algn="ctr" rtl="1"/>
            <a:r>
              <a:rPr lang="ar-DZ" sz="3600" b="1" dirty="0" err="1" smtClean="0">
                <a:solidFill>
                  <a:prstClr val="black"/>
                </a:solidFill>
                <a:latin typeface="Sakkal Majalla" pitchFamily="2" charset="-78"/>
              </a:rPr>
              <a:t>د.</a:t>
            </a:r>
            <a:r>
              <a:rPr lang="ar-DZ" sz="3600" b="1" dirty="0" smtClean="0">
                <a:solidFill>
                  <a:prstClr val="black"/>
                </a:solidFill>
                <a:latin typeface="Sakkal Majalla" pitchFamily="2" charset="-78"/>
              </a:rPr>
              <a:t> تومـــي ابراهيــــم</a:t>
            </a:r>
          </a:p>
        </p:txBody>
      </p:sp>
      <p:sp>
        <p:nvSpPr>
          <p:cNvPr id="15" name="Rectangle à coins arrondis 14"/>
          <p:cNvSpPr/>
          <p:nvPr/>
        </p:nvSpPr>
        <p:spPr>
          <a:xfrm>
            <a:off x="1115616" y="2348880"/>
            <a:ext cx="6638966" cy="194421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spcBef>
                <a:spcPct val="20000"/>
              </a:spcBef>
            </a:pPr>
            <a:r>
              <a:rPr lang="ar-DZ" sz="4000" b="1" dirty="0" smtClean="0">
                <a:solidFill>
                  <a:prstClr val="black"/>
                </a:solidFill>
                <a:latin typeface="Arial" pitchFamily="34" charset="0"/>
                <a:cs typeface="Arial" pitchFamily="34" charset="0"/>
              </a:rPr>
              <a:t>محاضرات في مقياس مالية المؤسّسة</a:t>
            </a:r>
          </a:p>
          <a:p>
            <a:pPr lvl="0" algn="ctr" rtl="1">
              <a:spcBef>
                <a:spcPct val="20000"/>
              </a:spcBef>
            </a:pPr>
            <a:r>
              <a:rPr lang="ar-DZ" sz="4000" b="1" smtClean="0">
                <a:solidFill>
                  <a:prstClr val="black"/>
                </a:solidFill>
                <a:latin typeface="Arial" pitchFamily="34" charset="0"/>
                <a:cs typeface="Arial" pitchFamily="34" charset="0"/>
              </a:rPr>
              <a:t>محاضرة </a:t>
            </a:r>
            <a:r>
              <a:rPr lang="ar-DZ" sz="4000" b="1" smtClean="0">
                <a:solidFill>
                  <a:prstClr val="black"/>
                </a:solidFill>
                <a:latin typeface="Arial" pitchFamily="34" charset="0"/>
                <a:cs typeface="Arial" pitchFamily="34" charset="0"/>
              </a:rPr>
              <a:t>تمهيدية</a:t>
            </a:r>
            <a:endParaRPr lang="fr-FR" sz="40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2273598720"/>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67544" y="1196752"/>
            <a:ext cx="7344816" cy="5016758"/>
          </a:xfrm>
          <a:prstGeom prst="rect">
            <a:avLst/>
          </a:prstGeom>
        </p:spPr>
        <p:txBody>
          <a:bodyPr wrap="square">
            <a:spAutoFit/>
          </a:bodyPr>
          <a:lstStyle/>
          <a:p>
            <a:pPr algn="just" rtl="1"/>
            <a:r>
              <a:rPr lang="ar-DZ" sz="3200" b="1" dirty="0" smtClean="0"/>
              <a:t>10.4-اعادة ترتيب العناصر من خارج الميزانية:عقود التمويل الايجاري، الأوراق التجارية المخصومة وغير المحصّلة لفائدة البنك.</a:t>
            </a:r>
          </a:p>
          <a:p>
            <a:pPr algn="just" rtl="1"/>
            <a:r>
              <a:rPr lang="ar-DZ" sz="3200" b="1" dirty="0" smtClean="0"/>
              <a:t>5- </a:t>
            </a:r>
            <a:r>
              <a:rPr lang="ar-DZ" sz="3200" b="1" u="sng" dirty="0" smtClean="0"/>
              <a:t>التحليل المالي باستخدام مؤشرات التوازن </a:t>
            </a:r>
            <a:r>
              <a:rPr lang="ar-DZ" sz="3200" b="1" u="sng" dirty="0" err="1" smtClean="0"/>
              <a:t>المالي</a:t>
            </a:r>
            <a:r>
              <a:rPr lang="ar-DZ" sz="3200" b="1" dirty="0" err="1" smtClean="0"/>
              <a:t>:</a:t>
            </a:r>
            <a:endParaRPr lang="ar-DZ" sz="3200" b="1" dirty="0" smtClean="0"/>
          </a:p>
          <a:p>
            <a:pPr lvl="0" algn="just" rtl="1"/>
            <a:r>
              <a:rPr lang="ar-DZ" sz="3200" b="1" dirty="0" smtClean="0"/>
              <a:t>1.5-</a:t>
            </a:r>
            <a:r>
              <a:rPr lang="ar-DZ" sz="3200" b="1" u="sng" dirty="0" smtClean="0"/>
              <a:t>أدوات التحليل المالي الوظيفي</a:t>
            </a:r>
            <a:r>
              <a:rPr lang="ar-DZ" sz="3200" b="1" dirty="0" smtClean="0"/>
              <a:t>:</a:t>
            </a:r>
            <a:endParaRPr lang="fr-FR" sz="3200" dirty="0" smtClean="0"/>
          </a:p>
          <a:p>
            <a:pPr lvl="0" algn="just" rtl="1"/>
            <a:r>
              <a:rPr lang="ar-DZ" sz="3200" b="1" dirty="0" smtClean="0"/>
              <a:t>1.1.5-رأس المال العامل الصافي الاجمالي(تعريفه، طرق حسابه، من أعلى الميزانية، من أسفل الميزانية</a:t>
            </a:r>
            <a:r>
              <a:rPr lang="ar-DZ" sz="3200" b="1" dirty="0" err="1" smtClean="0"/>
              <a:t>).</a:t>
            </a:r>
            <a:endParaRPr lang="ar-DZ" sz="3200" b="1" dirty="0" smtClean="0"/>
          </a:p>
          <a:p>
            <a:pPr algn="just" rtl="1"/>
            <a:r>
              <a:rPr lang="ar-DZ" sz="3200" b="1" dirty="0" smtClean="0"/>
              <a:t>2.1.5-الاحتياج في رأس المال العامل الاجمالي </a:t>
            </a:r>
            <a:r>
              <a:rPr lang="ar-DZ" sz="3200" b="1" dirty="0" err="1" smtClean="0"/>
              <a:t>وتجزأته</a:t>
            </a:r>
            <a:r>
              <a:rPr lang="ar-DZ" sz="3200" b="1" dirty="0" smtClean="0"/>
              <a:t> إلى(الاحتياج في رأس المال العامل للاستغلال، والاحتياج في رأس المال العامل خارج الاستغلال</a:t>
            </a:r>
            <a:r>
              <a:rPr lang="ar-DZ" sz="3200" b="1" dirty="0" err="1" smtClean="0"/>
              <a:t>).</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67544" y="1124744"/>
            <a:ext cx="7344816" cy="5509200"/>
          </a:xfrm>
          <a:prstGeom prst="rect">
            <a:avLst/>
          </a:prstGeom>
        </p:spPr>
        <p:txBody>
          <a:bodyPr wrap="square">
            <a:spAutoFit/>
          </a:bodyPr>
          <a:lstStyle/>
          <a:p>
            <a:pPr algn="just" rtl="1"/>
            <a:r>
              <a:rPr lang="ar-DZ" sz="3200" b="1" dirty="0" smtClean="0"/>
              <a:t>3.1.5-المعادلة الأساسية </a:t>
            </a:r>
            <a:r>
              <a:rPr lang="ar-DZ" sz="3200" b="1" dirty="0" err="1" smtClean="0"/>
              <a:t>للخزينة </a:t>
            </a:r>
            <a:r>
              <a:rPr lang="ar-DZ" sz="3200" b="1" dirty="0" smtClean="0"/>
              <a:t>(دراسة الحالات الممكنة  للخزينة الصافية الاجمالية</a:t>
            </a:r>
            <a:r>
              <a:rPr lang="ar-DZ" sz="3200" b="1" dirty="0" err="1" smtClean="0"/>
              <a:t>).</a:t>
            </a:r>
            <a:endParaRPr lang="ar-DZ" sz="3200" b="1" dirty="0" smtClean="0"/>
          </a:p>
          <a:p>
            <a:pPr algn="just" rtl="1"/>
            <a:r>
              <a:rPr lang="ar-DZ" sz="3200" b="1" dirty="0" smtClean="0"/>
              <a:t>6- </a:t>
            </a:r>
            <a:r>
              <a:rPr lang="ar-DZ" sz="3200" b="1" u="sng" dirty="0" smtClean="0"/>
              <a:t>تحليل التوازن </a:t>
            </a:r>
            <a:r>
              <a:rPr lang="ar-DZ" sz="3200" b="1" u="sng" dirty="0" err="1" smtClean="0"/>
              <a:t>المالي</a:t>
            </a:r>
            <a:r>
              <a:rPr lang="ar-DZ" sz="3200" b="1" dirty="0" err="1" smtClean="0"/>
              <a:t>:</a:t>
            </a:r>
            <a:endParaRPr lang="ar-DZ" sz="3200" b="1" dirty="0" smtClean="0"/>
          </a:p>
          <a:p>
            <a:pPr lvl="0" algn="r" rtl="1"/>
            <a:r>
              <a:rPr lang="ar-DZ" sz="3200" b="1" dirty="0" smtClean="0"/>
              <a:t>1.6- تعريف التوازن </a:t>
            </a:r>
            <a:r>
              <a:rPr lang="ar-DZ" sz="3200" b="1" dirty="0" err="1" smtClean="0"/>
              <a:t>المالي؛</a:t>
            </a:r>
            <a:r>
              <a:rPr lang="ar-DZ" sz="3200" b="1" dirty="0" smtClean="0"/>
              <a:t> </a:t>
            </a:r>
            <a:endParaRPr lang="fr-FR" sz="3200" dirty="0" smtClean="0"/>
          </a:p>
          <a:p>
            <a:pPr lvl="0" algn="r" rtl="1"/>
            <a:r>
              <a:rPr lang="ar-DZ" sz="3200" b="1" dirty="0" smtClean="0"/>
              <a:t>2.6- شروط التوازن المالي؛</a:t>
            </a:r>
            <a:endParaRPr lang="fr-FR" sz="3200" dirty="0" smtClean="0"/>
          </a:p>
          <a:p>
            <a:pPr algn="just" rtl="1"/>
            <a:r>
              <a:rPr lang="ar-DZ" sz="3200" b="1" dirty="0" smtClean="0"/>
              <a:t>3.6-كيفية علاج الاختلال في حالة عدم التوازن المالي.</a:t>
            </a:r>
          </a:p>
          <a:p>
            <a:pPr algn="just" rtl="1"/>
            <a:r>
              <a:rPr lang="ar-DZ" sz="3200" b="1" dirty="0" smtClean="0"/>
              <a:t>7- </a:t>
            </a:r>
            <a:r>
              <a:rPr lang="ar-DZ" sz="3200" b="1" u="sng" dirty="0" smtClean="0"/>
              <a:t>التحليل المالي باستخدام النسب </a:t>
            </a:r>
            <a:r>
              <a:rPr lang="ar-DZ" sz="3200" b="1" u="sng" dirty="0" err="1" smtClean="0"/>
              <a:t>المالية</a:t>
            </a:r>
            <a:r>
              <a:rPr lang="ar-DZ" sz="3200" b="1" dirty="0" err="1" smtClean="0"/>
              <a:t>:</a:t>
            </a:r>
            <a:endParaRPr lang="ar-DZ" sz="3200" b="1" dirty="0" smtClean="0"/>
          </a:p>
          <a:p>
            <a:pPr algn="just" rtl="1"/>
            <a:r>
              <a:rPr lang="ar-DZ" sz="3200" b="1" dirty="0" smtClean="0"/>
              <a:t>1.7- تعريف النسب </a:t>
            </a:r>
            <a:r>
              <a:rPr lang="ar-DZ" sz="3200" b="1" dirty="0" err="1" smtClean="0"/>
              <a:t>المالية؛</a:t>
            </a:r>
            <a:endParaRPr lang="ar-DZ" sz="3200" b="1" dirty="0" smtClean="0"/>
          </a:p>
          <a:p>
            <a:pPr algn="just" rtl="1"/>
            <a:r>
              <a:rPr lang="ar-DZ" sz="3200" b="1" dirty="0" smtClean="0"/>
              <a:t>2.7- أهمية النسب المالية في التحليل </a:t>
            </a:r>
            <a:r>
              <a:rPr lang="ar-DZ" sz="3200" b="1" dirty="0" err="1" smtClean="0"/>
              <a:t>المالي؛</a:t>
            </a:r>
            <a:endParaRPr lang="ar-DZ" sz="3200" b="1" dirty="0" smtClean="0"/>
          </a:p>
          <a:p>
            <a:pPr algn="just" rtl="1"/>
            <a:endParaRPr lang="ar-DZ" sz="3200" b="1" dirty="0" smtClean="0"/>
          </a:p>
          <a:p>
            <a:pPr algn="just" rtl="1"/>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39552" y="1124744"/>
            <a:ext cx="7200800" cy="5293757"/>
          </a:xfrm>
          <a:prstGeom prst="rect">
            <a:avLst/>
          </a:prstGeom>
        </p:spPr>
        <p:txBody>
          <a:bodyPr wrap="square">
            <a:spAutoFit/>
          </a:bodyPr>
          <a:lstStyle/>
          <a:p>
            <a:pPr lvl="0" algn="just" rtl="1"/>
            <a:r>
              <a:rPr lang="ar-DZ" sz="3200" b="1" dirty="0" smtClean="0"/>
              <a:t>3.7- </a:t>
            </a:r>
            <a:r>
              <a:rPr lang="ar-DZ" sz="3200" b="1" u="sng" dirty="0" smtClean="0"/>
              <a:t>أنواع النسب </a:t>
            </a:r>
            <a:r>
              <a:rPr lang="ar-DZ" sz="3200" b="1" u="sng" dirty="0" err="1" smtClean="0"/>
              <a:t>المالية</a:t>
            </a:r>
            <a:r>
              <a:rPr lang="ar-DZ" sz="3200" b="1" dirty="0" err="1" smtClean="0"/>
              <a:t>:</a:t>
            </a:r>
            <a:endParaRPr lang="ar-DZ" sz="3200" b="1" dirty="0" smtClean="0"/>
          </a:p>
          <a:p>
            <a:pPr lvl="0" algn="just" rtl="1"/>
            <a:r>
              <a:rPr lang="ar-DZ" sz="3200" b="1" dirty="0" smtClean="0"/>
              <a:t>1.3.7- </a:t>
            </a:r>
            <a:r>
              <a:rPr lang="ar-DZ" sz="3200" b="1" u="sng" dirty="0" smtClean="0"/>
              <a:t>نسب الهيكل </a:t>
            </a:r>
            <a:r>
              <a:rPr lang="ar-DZ" sz="3200" b="1" u="sng" dirty="0" err="1" smtClean="0"/>
              <a:t>المالي</a:t>
            </a:r>
            <a:r>
              <a:rPr lang="ar-DZ" sz="3200" b="1" dirty="0" err="1" smtClean="0"/>
              <a:t>:</a:t>
            </a:r>
            <a:endParaRPr lang="ar-DZ" sz="3200" b="1" dirty="0" smtClean="0"/>
          </a:p>
          <a:p>
            <a:pPr lvl="0" algn="just" rtl="1"/>
            <a:r>
              <a:rPr lang="ar-DZ" sz="3200" b="1" dirty="0" smtClean="0"/>
              <a:t> 1.1.3.7-نسبة تغطية الاستخدامات المستقرة؛ 2.1.3.7- نسبة </a:t>
            </a:r>
            <a:r>
              <a:rPr lang="ar-DZ" sz="3200" b="1" dirty="0" err="1" smtClean="0"/>
              <a:t>الاستدانة؛</a:t>
            </a:r>
            <a:endParaRPr lang="ar-DZ" sz="3200" b="1" dirty="0" smtClean="0"/>
          </a:p>
          <a:p>
            <a:pPr lvl="0" algn="just" rtl="1"/>
            <a:r>
              <a:rPr lang="ar-DZ" sz="3200" b="1" dirty="0" smtClean="0"/>
              <a:t>3.1.3.7- مدّة تسديد الديون المالية(القدرة على الوفاء بمدة تسديد الديون المالية</a:t>
            </a:r>
            <a:r>
              <a:rPr lang="ar-DZ" sz="3200" b="1" dirty="0" err="1" smtClean="0"/>
              <a:t>).</a:t>
            </a:r>
            <a:endParaRPr lang="ar-DZ" sz="3200" b="1" dirty="0" smtClean="0"/>
          </a:p>
          <a:p>
            <a:pPr lvl="0" algn="just" rtl="1"/>
            <a:r>
              <a:rPr lang="ar-DZ" sz="3200" b="1" dirty="0" smtClean="0"/>
              <a:t>2.3.7- </a:t>
            </a:r>
            <a:r>
              <a:rPr lang="ar-DZ" sz="3200" b="1" u="sng" dirty="0" smtClean="0"/>
              <a:t>نسب </a:t>
            </a:r>
            <a:r>
              <a:rPr lang="ar-DZ" sz="3200" b="1" u="sng" dirty="0" err="1" smtClean="0"/>
              <a:t>السيولة</a:t>
            </a:r>
            <a:r>
              <a:rPr lang="ar-DZ" sz="3200" b="1" dirty="0" err="1" smtClean="0"/>
              <a:t>:</a:t>
            </a:r>
            <a:endParaRPr lang="ar-DZ" sz="3200" b="1" dirty="0" smtClean="0"/>
          </a:p>
          <a:p>
            <a:pPr lvl="0" algn="just" rtl="1"/>
            <a:r>
              <a:rPr lang="ar-DZ" sz="3200" b="1" dirty="0" smtClean="0"/>
              <a:t>1.2.3.7-نسبة السيولة العامة(نسبة التداول</a:t>
            </a:r>
            <a:r>
              <a:rPr lang="ar-DZ" sz="3200" b="1" dirty="0" err="1" smtClean="0"/>
              <a:t>)؛</a:t>
            </a:r>
            <a:r>
              <a:rPr lang="ar-DZ" sz="3200" b="1" dirty="0" smtClean="0"/>
              <a:t> </a:t>
            </a:r>
          </a:p>
          <a:p>
            <a:pPr lvl="0" algn="just" rtl="1"/>
            <a:r>
              <a:rPr lang="ar-DZ" sz="3200" b="1" dirty="0" smtClean="0"/>
              <a:t>2.2.3.7-نسبة السيولة </a:t>
            </a:r>
            <a:r>
              <a:rPr lang="ar-DZ" sz="3200" b="1" dirty="0" err="1" smtClean="0"/>
              <a:t>السريعة؛</a:t>
            </a:r>
            <a:endParaRPr lang="ar-DZ" sz="3200" b="1" dirty="0" smtClean="0"/>
          </a:p>
          <a:p>
            <a:pPr lvl="0" algn="just" rtl="1"/>
            <a:r>
              <a:rPr lang="ar-DZ" sz="3200" b="1" dirty="0" smtClean="0"/>
              <a:t> 3.2.3.7-نسبة السيولة الجاهزة(الفورية</a:t>
            </a:r>
            <a:r>
              <a:rPr lang="ar-DZ" sz="3200" b="1" dirty="0" err="1" smtClean="0"/>
              <a:t>).</a:t>
            </a:r>
            <a:endParaRPr lang="fr-FR" sz="3200" dirty="0" smtClean="0"/>
          </a:p>
          <a:p>
            <a:pPr algn="just" rtl="1"/>
            <a:endParaRPr lang="ar-DZ"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67544" y="1124745"/>
            <a:ext cx="7488832" cy="5016758"/>
          </a:xfrm>
          <a:prstGeom prst="rect">
            <a:avLst/>
          </a:prstGeom>
        </p:spPr>
        <p:txBody>
          <a:bodyPr wrap="square">
            <a:spAutoFit/>
          </a:bodyPr>
          <a:lstStyle/>
          <a:p>
            <a:pPr lvl="0" algn="just" rtl="1"/>
            <a:r>
              <a:rPr lang="ar-DZ" sz="3200" b="1" dirty="0" smtClean="0"/>
              <a:t>3.3.7- </a:t>
            </a:r>
            <a:r>
              <a:rPr lang="ar-DZ" sz="3200" b="1" u="sng" dirty="0" smtClean="0"/>
              <a:t>نسب </a:t>
            </a:r>
            <a:r>
              <a:rPr lang="ar-DZ" sz="3200" b="1" u="sng" dirty="0" err="1" smtClean="0"/>
              <a:t>النشاط</a:t>
            </a:r>
            <a:r>
              <a:rPr lang="ar-DZ" sz="3200" b="1" dirty="0" err="1" smtClean="0"/>
              <a:t>:</a:t>
            </a:r>
            <a:endParaRPr lang="ar-DZ" sz="3200" b="1" dirty="0" smtClean="0"/>
          </a:p>
          <a:p>
            <a:pPr lvl="0" algn="just" rtl="1"/>
            <a:r>
              <a:rPr lang="ar-DZ" sz="3200" b="1" dirty="0" smtClean="0"/>
              <a:t>1.3.3.7-العلاقة بين الاحتياج في رأس المال العامل للاستغلال ورقم </a:t>
            </a:r>
            <a:r>
              <a:rPr lang="ar-DZ" sz="3200" b="1" dirty="0" err="1" smtClean="0"/>
              <a:t>الأعمال؛</a:t>
            </a:r>
            <a:r>
              <a:rPr lang="ar-DZ" sz="3200" b="1" dirty="0" smtClean="0"/>
              <a:t> </a:t>
            </a:r>
          </a:p>
          <a:p>
            <a:pPr lvl="0" algn="just" rtl="1"/>
            <a:r>
              <a:rPr lang="ar-DZ" sz="3200" b="1" dirty="0" smtClean="0"/>
              <a:t>2.3.3.7-معدل دوران </a:t>
            </a:r>
            <a:r>
              <a:rPr lang="ar-DZ" sz="3200" b="1" dirty="0" err="1" smtClean="0"/>
              <a:t>المخزونات؛</a:t>
            </a:r>
            <a:endParaRPr lang="ar-DZ" sz="3200" b="1" dirty="0" smtClean="0"/>
          </a:p>
          <a:p>
            <a:pPr lvl="0" algn="just" rtl="1"/>
            <a:r>
              <a:rPr lang="ar-DZ" sz="3200" b="1" dirty="0" smtClean="0"/>
              <a:t> 3.3.3.7-مدّة التحصيل من </a:t>
            </a:r>
            <a:r>
              <a:rPr lang="ar-DZ" sz="3200" b="1" dirty="0" err="1" smtClean="0"/>
              <a:t>الزبائن؛</a:t>
            </a:r>
            <a:r>
              <a:rPr lang="ar-DZ" sz="3200" b="1" dirty="0" smtClean="0"/>
              <a:t> </a:t>
            </a:r>
          </a:p>
          <a:p>
            <a:pPr lvl="0" algn="just" rtl="1"/>
            <a:r>
              <a:rPr lang="ar-DZ" sz="3200" b="1" dirty="0" smtClean="0"/>
              <a:t>4.3.3.7-مدّة التسديد للموردين.</a:t>
            </a:r>
            <a:endParaRPr lang="fr-FR" sz="3200" dirty="0" smtClean="0"/>
          </a:p>
          <a:p>
            <a:pPr algn="just" rtl="1"/>
            <a:r>
              <a:rPr lang="ar-DZ" sz="3200" b="1" dirty="0" smtClean="0"/>
              <a:t>4.3.7-</a:t>
            </a:r>
            <a:r>
              <a:rPr lang="ar-DZ" sz="3200" b="1" u="sng" dirty="0" smtClean="0"/>
              <a:t>نسب الربحية(</a:t>
            </a:r>
            <a:r>
              <a:rPr lang="ar-DZ" sz="3200" b="1" u="sng" dirty="0" err="1" smtClean="0"/>
              <a:t>المردودية)</a:t>
            </a:r>
            <a:r>
              <a:rPr lang="ar-DZ" sz="3200" b="1" dirty="0" err="1" smtClean="0"/>
              <a:t>:</a:t>
            </a:r>
            <a:endParaRPr lang="ar-DZ" sz="3200" b="1" dirty="0" smtClean="0"/>
          </a:p>
          <a:p>
            <a:pPr algn="just" rtl="1"/>
            <a:r>
              <a:rPr lang="ar-DZ" sz="3200" b="1" dirty="0" smtClean="0"/>
              <a:t>1.4.3.7-نسبة أو معدّل </a:t>
            </a:r>
            <a:r>
              <a:rPr lang="ar-DZ" sz="3200" b="1" dirty="0" err="1" smtClean="0"/>
              <a:t>المردودية</a:t>
            </a:r>
            <a:r>
              <a:rPr lang="ar-DZ" sz="3200" b="1" dirty="0" smtClean="0"/>
              <a:t> </a:t>
            </a:r>
            <a:r>
              <a:rPr lang="ar-DZ" sz="3200" b="1" dirty="0" err="1" smtClean="0"/>
              <a:t>التجارية؛</a:t>
            </a:r>
            <a:endParaRPr lang="ar-DZ" sz="3200" b="1" dirty="0" smtClean="0"/>
          </a:p>
          <a:p>
            <a:pPr algn="just" rtl="1"/>
            <a:r>
              <a:rPr lang="ar-DZ" sz="3200" b="1" dirty="0" smtClean="0"/>
              <a:t>2.4.3.7-نسبة أو معدل </a:t>
            </a:r>
            <a:r>
              <a:rPr lang="ar-DZ" sz="3200" b="1" dirty="0" err="1" smtClean="0"/>
              <a:t>المردودية</a:t>
            </a:r>
            <a:r>
              <a:rPr lang="ar-DZ" sz="3200" b="1" dirty="0" smtClean="0"/>
              <a:t> المالية </a:t>
            </a:r>
            <a:r>
              <a:rPr lang="fr-FR" sz="3200" b="1" dirty="0" smtClean="0"/>
              <a:t>ROE)</a:t>
            </a:r>
            <a:r>
              <a:rPr lang="ar-DZ" sz="3200" b="1" dirty="0" err="1" smtClean="0"/>
              <a:t>)؛</a:t>
            </a:r>
            <a:r>
              <a:rPr lang="ar-DZ" sz="3200" b="1" dirty="0" smtClean="0"/>
              <a:t> </a:t>
            </a:r>
          </a:p>
          <a:p>
            <a:pPr algn="just" rtl="1"/>
            <a:r>
              <a:rPr lang="ar-DZ" sz="3200" b="1" dirty="0" smtClean="0"/>
              <a:t>3.4.3.7-معدل </a:t>
            </a:r>
            <a:r>
              <a:rPr lang="ar-DZ" sz="3200" b="1" dirty="0" err="1" smtClean="0"/>
              <a:t>المردودية</a:t>
            </a:r>
            <a:r>
              <a:rPr lang="ar-DZ" sz="3200" b="1" dirty="0" smtClean="0"/>
              <a:t> الاقتصادية</a:t>
            </a:r>
            <a:r>
              <a:rPr lang="ar-DZ" sz="3200" b="1" dirty="0" err="1" smtClean="0"/>
              <a:t>(</a:t>
            </a:r>
            <a:r>
              <a:rPr lang="fr-FR" sz="3200" b="1" dirty="0" smtClean="0"/>
              <a:t>ROA</a:t>
            </a:r>
            <a:r>
              <a:rPr lang="ar-DZ" sz="3200" b="1" dirty="0" err="1" smtClean="0"/>
              <a:t>).</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67544" y="1196752"/>
            <a:ext cx="7272808" cy="5509200"/>
          </a:xfrm>
          <a:prstGeom prst="rect">
            <a:avLst/>
          </a:prstGeom>
        </p:spPr>
        <p:txBody>
          <a:bodyPr wrap="square">
            <a:spAutoFit/>
          </a:bodyPr>
          <a:lstStyle/>
          <a:p>
            <a:pPr lvl="0" algn="just" rtl="1"/>
            <a:r>
              <a:rPr lang="ar-DZ" sz="3200" b="1" dirty="0" smtClean="0"/>
              <a:t>8- </a:t>
            </a:r>
            <a:r>
              <a:rPr lang="ar-DZ" sz="3200" b="1" u="sng" dirty="0" smtClean="0"/>
              <a:t>التحليل </a:t>
            </a:r>
            <a:r>
              <a:rPr lang="ar-DZ" sz="3200" b="1" u="sng" dirty="0" err="1" smtClean="0"/>
              <a:t>الديناميكي</a:t>
            </a:r>
            <a:r>
              <a:rPr lang="ar-DZ" sz="3200" b="1" dirty="0" err="1" smtClean="0"/>
              <a:t>:</a:t>
            </a:r>
            <a:endParaRPr lang="ar-DZ" sz="3200" b="1" dirty="0" smtClean="0"/>
          </a:p>
          <a:p>
            <a:pPr lvl="0" algn="just" rtl="1"/>
            <a:r>
              <a:rPr lang="ar-DZ" sz="3200" b="1" dirty="0" smtClean="0"/>
              <a:t>1.8-أسباب التخلي عن التحليل الساكن</a:t>
            </a:r>
            <a:r>
              <a:rPr lang="fr-FR" sz="3200" b="1" dirty="0" smtClean="0"/>
              <a:t> </a:t>
            </a:r>
            <a:r>
              <a:rPr lang="ar-DZ" sz="3200" b="1" dirty="0" smtClean="0"/>
              <a:t>و ظهور التحليل الديناميكي؛</a:t>
            </a:r>
            <a:endParaRPr lang="fr-FR" sz="3200" dirty="0" smtClean="0"/>
          </a:p>
          <a:p>
            <a:pPr lvl="0" algn="just" rtl="1"/>
            <a:r>
              <a:rPr lang="ar-DZ" sz="3200" b="1" dirty="0" smtClean="0"/>
              <a:t>2.8- جدول التمويل(مفهوم جدول </a:t>
            </a:r>
            <a:r>
              <a:rPr lang="ar-DZ" sz="3200" b="1" dirty="0" err="1" smtClean="0"/>
              <a:t>التمويل؛</a:t>
            </a:r>
            <a:r>
              <a:rPr lang="ar-DZ" sz="3200" b="1" dirty="0" smtClean="0"/>
              <a:t> </a:t>
            </a:r>
          </a:p>
          <a:p>
            <a:pPr lvl="0" algn="just" rtl="1"/>
            <a:r>
              <a:rPr lang="ar-DZ" sz="3200" b="1" dirty="0" smtClean="0"/>
              <a:t>1.2.8- بناء جدول </a:t>
            </a:r>
            <a:r>
              <a:rPr lang="ar-DZ" sz="3200" b="1" dirty="0" err="1" smtClean="0"/>
              <a:t>التمويل؛</a:t>
            </a:r>
            <a:r>
              <a:rPr lang="ar-DZ" sz="3200" b="1" dirty="0" smtClean="0"/>
              <a:t> </a:t>
            </a:r>
          </a:p>
          <a:p>
            <a:pPr lvl="0" algn="just" rtl="1"/>
            <a:r>
              <a:rPr lang="ar-DZ" sz="3200" b="1" dirty="0" smtClean="0"/>
              <a:t>1.1.2.8-الجزء الأول(الأعلى)من جدول التمويل؛ 2.1.2.8-الجزء الثاني(الأسفل) من جدول التمويل؛</a:t>
            </a:r>
            <a:endParaRPr lang="fr-FR" sz="3200" dirty="0" smtClean="0"/>
          </a:p>
          <a:p>
            <a:pPr lvl="0" algn="r" rtl="1"/>
            <a:r>
              <a:rPr lang="ar-DZ" sz="3200" b="1" dirty="0" smtClean="0"/>
              <a:t>3.8- حساب القدرة على التمويل الذاتي</a:t>
            </a:r>
            <a:r>
              <a:rPr lang="ar-DZ" sz="3200" b="1" dirty="0" err="1" smtClean="0"/>
              <a:t>(</a:t>
            </a:r>
            <a:r>
              <a:rPr lang="fr-FR" sz="3200" b="1" dirty="0" smtClean="0"/>
              <a:t>CAF</a:t>
            </a:r>
            <a:r>
              <a:rPr lang="ar-DZ" sz="3200" b="1" dirty="0" err="1" smtClean="0"/>
              <a:t>)؛</a:t>
            </a:r>
            <a:r>
              <a:rPr lang="ar-DZ" sz="3200" b="1" dirty="0" smtClean="0"/>
              <a:t> </a:t>
            </a:r>
          </a:p>
          <a:p>
            <a:pPr lvl="0" algn="r"/>
            <a:r>
              <a:rPr lang="ar-DZ" sz="3200" b="1" dirty="0" smtClean="0"/>
              <a:t>1.3.8- أهداف التمويل </a:t>
            </a:r>
            <a:r>
              <a:rPr lang="ar-DZ" sz="3200" b="1" dirty="0" err="1" smtClean="0"/>
              <a:t>الذاتي؛</a:t>
            </a:r>
            <a:r>
              <a:rPr lang="ar-DZ" sz="3200" b="1" dirty="0" smtClean="0"/>
              <a:t> </a:t>
            </a:r>
          </a:p>
          <a:p>
            <a:pPr lvl="0" algn="r"/>
            <a:r>
              <a:rPr lang="ar-DZ" sz="3200" b="1" dirty="0" smtClean="0"/>
              <a:t>2.3.8- إيجابيات التمويل </a:t>
            </a:r>
            <a:r>
              <a:rPr lang="ar-DZ" sz="3200" b="1" dirty="0" err="1" smtClean="0"/>
              <a:t>الذاتي؛</a:t>
            </a:r>
            <a:r>
              <a:rPr lang="ar-DZ" sz="3200" b="1" dirty="0" smtClean="0"/>
              <a:t> </a:t>
            </a:r>
          </a:p>
          <a:p>
            <a:pPr algn="r"/>
            <a:r>
              <a:rPr lang="ar-DZ" sz="3200" b="1" dirty="0" smtClean="0"/>
              <a:t> </a:t>
            </a:r>
            <a:endParaRPr lang="fr-FR"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67544" y="1124745"/>
            <a:ext cx="7272808" cy="4524315"/>
          </a:xfrm>
          <a:prstGeom prst="rect">
            <a:avLst/>
          </a:prstGeom>
        </p:spPr>
        <p:txBody>
          <a:bodyPr wrap="square">
            <a:spAutoFit/>
          </a:bodyPr>
          <a:lstStyle/>
          <a:p>
            <a:pPr lvl="0" algn="r"/>
            <a:r>
              <a:rPr lang="ar-DZ" sz="3200" b="1" dirty="0" smtClean="0"/>
              <a:t>3.3.8- سلبيات التمويل الذاتي.</a:t>
            </a:r>
            <a:endParaRPr lang="fr-FR" sz="3200" b="1" dirty="0" smtClean="0"/>
          </a:p>
          <a:p>
            <a:pPr lvl="0" algn="r"/>
            <a:r>
              <a:rPr lang="ar-DZ" sz="3200" b="1" dirty="0" smtClean="0"/>
              <a:t>9- </a:t>
            </a:r>
            <a:r>
              <a:rPr lang="ar-DZ" sz="3200" b="1" u="sng" dirty="0" smtClean="0"/>
              <a:t>قرار الاستثمار</a:t>
            </a:r>
            <a:r>
              <a:rPr lang="ar-DZ" sz="3200" b="1" dirty="0" smtClean="0"/>
              <a:t>:</a:t>
            </a:r>
            <a:endParaRPr lang="fr-FR" sz="3200" b="1" dirty="0" smtClean="0"/>
          </a:p>
          <a:p>
            <a:pPr lvl="0" algn="just" rtl="1"/>
            <a:r>
              <a:rPr lang="ar-DZ" sz="3200" b="1" dirty="0" smtClean="0"/>
              <a:t>1.9- مفهوم الاستثمار(المفهوم الاقتصادي للاستثمار، المفهوم المحاسبي للاستثمار، المفهوم المالي للاستثمار</a:t>
            </a:r>
            <a:r>
              <a:rPr lang="ar-DZ" sz="3200" b="1" dirty="0" err="1" smtClean="0"/>
              <a:t>)؛</a:t>
            </a:r>
            <a:r>
              <a:rPr lang="ar-DZ" sz="3200" b="1" dirty="0" smtClean="0"/>
              <a:t> </a:t>
            </a:r>
          </a:p>
          <a:p>
            <a:pPr lvl="0" algn="just" rtl="1"/>
            <a:r>
              <a:rPr lang="ar-DZ" sz="3200" b="1" dirty="0" smtClean="0"/>
              <a:t>2.9- أهمية </a:t>
            </a:r>
            <a:r>
              <a:rPr lang="ar-DZ" sz="3200" b="1" dirty="0" err="1" smtClean="0"/>
              <a:t>الاستثمار؛</a:t>
            </a:r>
            <a:r>
              <a:rPr lang="ar-DZ" sz="3200" b="1" dirty="0" smtClean="0"/>
              <a:t> </a:t>
            </a:r>
          </a:p>
          <a:p>
            <a:pPr lvl="0" algn="just" rtl="1"/>
            <a:r>
              <a:rPr lang="ar-DZ" sz="3200" b="1" dirty="0" smtClean="0"/>
              <a:t>3.9-خصائص الاستثمار؛</a:t>
            </a:r>
            <a:endParaRPr lang="fr-FR" sz="3200" b="1" dirty="0" smtClean="0"/>
          </a:p>
          <a:p>
            <a:pPr lvl="0" algn="just" rtl="1"/>
            <a:r>
              <a:rPr lang="ar-DZ" sz="3200" b="1" dirty="0" smtClean="0"/>
              <a:t>4.9- مجالات الانفاق </a:t>
            </a:r>
            <a:r>
              <a:rPr lang="ar-DZ" sz="3200" b="1" dirty="0" err="1" smtClean="0"/>
              <a:t>الاستثماري؛</a:t>
            </a:r>
            <a:r>
              <a:rPr lang="ar-DZ" sz="3200" b="1" dirty="0" smtClean="0"/>
              <a:t> </a:t>
            </a:r>
          </a:p>
          <a:p>
            <a:pPr lvl="0" algn="just" rtl="1"/>
            <a:r>
              <a:rPr lang="ar-DZ" sz="3200" b="1" dirty="0" smtClean="0"/>
              <a:t>5.9- طبيعة المشاريع </a:t>
            </a:r>
            <a:r>
              <a:rPr lang="ar-DZ" sz="3200" b="1" dirty="0" err="1" smtClean="0"/>
              <a:t>الاستثمارية؛</a:t>
            </a:r>
            <a:r>
              <a:rPr lang="ar-DZ" sz="3200" b="1" dirty="0" smtClean="0"/>
              <a:t> </a:t>
            </a:r>
            <a:endParaRPr lang="fr-F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67544" y="1124744"/>
            <a:ext cx="7272808" cy="5016758"/>
          </a:xfrm>
          <a:prstGeom prst="rect">
            <a:avLst/>
          </a:prstGeom>
        </p:spPr>
        <p:txBody>
          <a:bodyPr wrap="square">
            <a:spAutoFit/>
          </a:bodyPr>
          <a:lstStyle/>
          <a:p>
            <a:pPr lvl="0" algn="just" rtl="1"/>
            <a:r>
              <a:rPr lang="ar-DZ" sz="3200" b="1" dirty="0" smtClean="0"/>
              <a:t>10- </a:t>
            </a:r>
            <a:r>
              <a:rPr lang="ar-DZ" sz="3200" b="1" u="sng" dirty="0" smtClean="0"/>
              <a:t>آلية اتخاذ القرار الاستثماري</a:t>
            </a:r>
            <a:r>
              <a:rPr lang="ar-DZ" sz="3200" b="1" dirty="0" smtClean="0"/>
              <a:t>:</a:t>
            </a:r>
            <a:endParaRPr lang="fr-FR" sz="3200" b="1" dirty="0" smtClean="0"/>
          </a:p>
          <a:p>
            <a:pPr lvl="0" algn="just" rtl="1"/>
            <a:r>
              <a:rPr lang="ar-DZ" sz="3200" b="1" dirty="0" smtClean="0"/>
              <a:t>1.10-الأدوات المرتكزة على </a:t>
            </a:r>
            <a:r>
              <a:rPr lang="ar-DZ" sz="3200" b="1" dirty="0" err="1" smtClean="0"/>
              <a:t>المردودية:</a:t>
            </a:r>
            <a:endParaRPr lang="ar-DZ" sz="3200" b="1" dirty="0" smtClean="0"/>
          </a:p>
          <a:p>
            <a:pPr lvl="0" algn="just" rtl="1"/>
            <a:r>
              <a:rPr lang="ar-DZ" sz="3200" b="1" dirty="0" smtClean="0"/>
              <a:t>1.1.10-طريقة فترة </a:t>
            </a:r>
            <a:r>
              <a:rPr lang="ar-DZ" sz="3200" b="1" dirty="0" err="1" smtClean="0"/>
              <a:t>الاسترداد؛</a:t>
            </a:r>
            <a:r>
              <a:rPr lang="ar-DZ" sz="3200" b="1" dirty="0" smtClean="0"/>
              <a:t> </a:t>
            </a:r>
          </a:p>
          <a:p>
            <a:pPr lvl="0" algn="just" rtl="1"/>
            <a:r>
              <a:rPr lang="ar-DZ" sz="3200" b="1" dirty="0" smtClean="0"/>
              <a:t>2.1.10-معدل </a:t>
            </a:r>
            <a:r>
              <a:rPr lang="ar-DZ" sz="3200" b="1" dirty="0" err="1" smtClean="0"/>
              <a:t>المردودية</a:t>
            </a:r>
            <a:r>
              <a:rPr lang="ar-DZ" sz="3200" b="1" dirty="0" smtClean="0"/>
              <a:t> </a:t>
            </a:r>
            <a:r>
              <a:rPr lang="ar-DZ" sz="3200" b="1" dirty="0" err="1" smtClean="0"/>
              <a:t>المتوسطة؛</a:t>
            </a:r>
            <a:r>
              <a:rPr lang="ar-DZ" sz="3200" b="1" dirty="0" smtClean="0"/>
              <a:t> </a:t>
            </a:r>
          </a:p>
          <a:p>
            <a:pPr lvl="0" algn="just" rtl="1"/>
            <a:r>
              <a:rPr lang="ar-DZ" sz="3200" b="1" dirty="0" smtClean="0"/>
              <a:t>3.1.10-عيوب الأدوات المرتكزة على </a:t>
            </a:r>
            <a:r>
              <a:rPr lang="ar-DZ" sz="3200" b="1" dirty="0" err="1" smtClean="0"/>
              <a:t>المردودية.</a:t>
            </a:r>
            <a:endParaRPr lang="fr-FR" sz="3200" dirty="0" smtClean="0"/>
          </a:p>
          <a:p>
            <a:pPr algn="just" rtl="1"/>
            <a:r>
              <a:rPr lang="ar-DZ" sz="3200" b="1" dirty="0" smtClean="0"/>
              <a:t>2.10-الأدوات المرتكزة على القيمة الحالية(</a:t>
            </a:r>
            <a:r>
              <a:rPr lang="ar-DZ" sz="3200" b="1" dirty="0" err="1" smtClean="0"/>
              <a:t>التحيين):</a:t>
            </a:r>
            <a:endParaRPr lang="ar-DZ" sz="3200" b="1" dirty="0" smtClean="0"/>
          </a:p>
          <a:p>
            <a:pPr algn="just" rtl="1"/>
            <a:r>
              <a:rPr lang="ar-DZ" sz="3200" b="1" dirty="0" smtClean="0"/>
              <a:t>1.2.10-طريقة صافي القيمة </a:t>
            </a:r>
            <a:r>
              <a:rPr lang="ar-DZ" sz="3200" b="1" dirty="0" err="1" smtClean="0"/>
              <a:t>الحالية؛</a:t>
            </a:r>
            <a:endParaRPr lang="ar-DZ" sz="3200" b="1" dirty="0" smtClean="0"/>
          </a:p>
          <a:p>
            <a:pPr algn="just" rtl="1"/>
            <a:r>
              <a:rPr lang="ar-DZ" sz="3200" b="1" dirty="0" smtClean="0"/>
              <a:t>2.2.10- طريقة مؤشر </a:t>
            </a:r>
            <a:r>
              <a:rPr lang="ar-DZ" sz="3200" b="1" dirty="0" err="1" smtClean="0"/>
              <a:t>الربحية؛</a:t>
            </a:r>
            <a:endParaRPr lang="ar-DZ" sz="3200" b="1" dirty="0" smtClean="0"/>
          </a:p>
          <a:p>
            <a:pPr algn="just" rtl="1"/>
            <a:r>
              <a:rPr lang="ar-DZ" sz="3200" b="1" dirty="0" smtClean="0"/>
              <a:t>3.2.10- طريقة معدل </a:t>
            </a:r>
            <a:r>
              <a:rPr lang="ar-DZ" sz="3200" b="1" dirty="0" err="1" smtClean="0"/>
              <a:t>المردودية</a:t>
            </a:r>
            <a:r>
              <a:rPr lang="ar-DZ" sz="3200" b="1" dirty="0" smtClean="0"/>
              <a:t>(العائد) </a:t>
            </a:r>
            <a:r>
              <a:rPr lang="ar-DZ" sz="3200" b="1" dirty="0" err="1" smtClean="0"/>
              <a:t>الداخلي؛</a:t>
            </a:r>
            <a:endParaRPr lang="ar-DZ" sz="3200" b="1" dirty="0" smtClean="0"/>
          </a:p>
          <a:p>
            <a:pPr algn="just" rtl="1"/>
            <a:r>
              <a:rPr lang="ar-DZ" sz="3200" b="1" dirty="0" smtClean="0"/>
              <a:t>4.2.10- عيوب طريقة صافي القيمة </a:t>
            </a:r>
            <a:r>
              <a:rPr lang="ar-DZ" sz="3200" b="1" dirty="0" err="1" smtClean="0"/>
              <a:t>الحالية.</a:t>
            </a:r>
            <a:r>
              <a:rPr lang="ar-DZ" sz="3200" b="1" dirty="0" smtClean="0"/>
              <a:t> </a:t>
            </a:r>
            <a:endParaRPr lang="fr-FR" sz="32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67544" y="1196752"/>
            <a:ext cx="7272808" cy="5016758"/>
          </a:xfrm>
          <a:prstGeom prst="rect">
            <a:avLst/>
          </a:prstGeom>
        </p:spPr>
        <p:txBody>
          <a:bodyPr wrap="square">
            <a:spAutoFit/>
          </a:bodyPr>
          <a:lstStyle/>
          <a:p>
            <a:pPr algn="r"/>
            <a:r>
              <a:rPr lang="ar-DZ" sz="3200" b="1" dirty="0" smtClean="0"/>
              <a:t>11- مصادر </a:t>
            </a:r>
            <a:r>
              <a:rPr lang="ar-DZ" sz="3200" b="1" dirty="0" err="1" smtClean="0"/>
              <a:t>التمويل:</a:t>
            </a:r>
            <a:endParaRPr lang="ar-DZ" sz="3200" b="1" dirty="0" smtClean="0"/>
          </a:p>
          <a:p>
            <a:pPr lvl="0" algn="just" rtl="1"/>
            <a:r>
              <a:rPr lang="ar-DZ" sz="3200" b="1" dirty="0" smtClean="0"/>
              <a:t>1.11-السياسة المالية في المؤسسة ومصادر التمويل.</a:t>
            </a:r>
            <a:endParaRPr lang="fr-FR" sz="3200" dirty="0" smtClean="0"/>
          </a:p>
          <a:p>
            <a:pPr lvl="0" algn="just" rtl="1"/>
            <a:r>
              <a:rPr lang="ar-DZ" sz="3200" b="1" dirty="0" smtClean="0"/>
              <a:t>2.11-مصادر التمويل في </a:t>
            </a:r>
            <a:r>
              <a:rPr lang="ar-DZ" sz="3200" b="1" dirty="0" err="1" smtClean="0"/>
              <a:t>المؤسسة:</a:t>
            </a:r>
            <a:r>
              <a:rPr lang="ar-DZ" sz="3200" b="1" dirty="0" smtClean="0"/>
              <a:t> </a:t>
            </a:r>
          </a:p>
          <a:p>
            <a:pPr lvl="0" algn="just" rtl="1"/>
            <a:r>
              <a:rPr lang="ar-DZ" sz="3200" b="1" dirty="0" smtClean="0"/>
              <a:t>1.2.11-التمويل </a:t>
            </a:r>
            <a:r>
              <a:rPr lang="ar-DZ" sz="3200" b="1" dirty="0" err="1" smtClean="0"/>
              <a:t>الذاتي؛</a:t>
            </a:r>
            <a:r>
              <a:rPr lang="ar-DZ" sz="3200" b="1" dirty="0" smtClean="0"/>
              <a:t> </a:t>
            </a:r>
          </a:p>
          <a:p>
            <a:pPr lvl="0" algn="just" rtl="1"/>
            <a:r>
              <a:rPr lang="ar-DZ" sz="3200" b="1" dirty="0" smtClean="0"/>
              <a:t>2.2.11-الرفع في رأس </a:t>
            </a:r>
            <a:r>
              <a:rPr lang="ar-DZ" sz="3200" b="1" dirty="0" err="1" smtClean="0"/>
              <a:t>المال؛</a:t>
            </a:r>
            <a:r>
              <a:rPr lang="ar-DZ" sz="3200" b="1" dirty="0" smtClean="0"/>
              <a:t> </a:t>
            </a:r>
          </a:p>
          <a:p>
            <a:pPr lvl="0" algn="just" rtl="1"/>
            <a:r>
              <a:rPr lang="ar-DZ" sz="3200" b="1" dirty="0" err="1" smtClean="0"/>
              <a:t>3.2.11-الاستدانة؛</a:t>
            </a:r>
            <a:endParaRPr lang="ar-DZ" sz="3200" b="1" dirty="0" smtClean="0"/>
          </a:p>
          <a:p>
            <a:pPr lvl="0" algn="just" rtl="1"/>
            <a:r>
              <a:rPr lang="ar-DZ" sz="3200" b="1" dirty="0" smtClean="0"/>
              <a:t>4.2.11-الرافعة </a:t>
            </a:r>
            <a:r>
              <a:rPr lang="ar-DZ" sz="3200" b="1" dirty="0" err="1" smtClean="0"/>
              <a:t>المالية؛</a:t>
            </a:r>
            <a:r>
              <a:rPr lang="ar-DZ" sz="3200" b="1" dirty="0" smtClean="0"/>
              <a:t> </a:t>
            </a:r>
          </a:p>
          <a:p>
            <a:pPr lvl="0" algn="just" rtl="1"/>
            <a:r>
              <a:rPr lang="ar-DZ" sz="3200" b="1" dirty="0" smtClean="0"/>
              <a:t>5.2.11- مبدأ أثر الرافعة </a:t>
            </a:r>
            <a:r>
              <a:rPr lang="ar-DZ" sz="3200" b="1" dirty="0" err="1" smtClean="0"/>
              <a:t>المالية؛</a:t>
            </a:r>
            <a:endParaRPr lang="ar-DZ" sz="3200" b="1" dirty="0" smtClean="0"/>
          </a:p>
          <a:p>
            <a:pPr algn="just" rtl="1"/>
            <a:r>
              <a:rPr lang="ar-DZ" sz="3200" b="1" dirty="0" smtClean="0"/>
              <a:t>6.2.11-أهم العوامل المحددة لاختيار الهيكل التمويلي الأنسب للمؤسسة.</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67544" y="1268760"/>
            <a:ext cx="7344816" cy="7478970"/>
          </a:xfrm>
          <a:prstGeom prst="rect">
            <a:avLst/>
          </a:prstGeom>
        </p:spPr>
        <p:txBody>
          <a:bodyPr wrap="square">
            <a:spAutoFit/>
          </a:bodyPr>
          <a:lstStyle/>
          <a:p>
            <a:pPr algn="just" rtl="1"/>
            <a:r>
              <a:rPr lang="ar-DZ" sz="3200" b="1" dirty="0" smtClean="0"/>
              <a:t>1.6.2.11-درجة </a:t>
            </a:r>
            <a:r>
              <a:rPr lang="ar-DZ" sz="3200" b="1" dirty="0" err="1" smtClean="0"/>
              <a:t>المنافسة،</a:t>
            </a:r>
            <a:r>
              <a:rPr lang="ar-DZ" sz="3200" b="1" dirty="0" smtClean="0"/>
              <a:t> </a:t>
            </a:r>
          </a:p>
          <a:p>
            <a:pPr algn="just" rtl="1"/>
            <a:r>
              <a:rPr lang="ar-DZ" sz="3200" b="1" dirty="0" smtClean="0"/>
              <a:t>2.6.2.11-بنية </a:t>
            </a:r>
            <a:r>
              <a:rPr lang="ar-DZ" sz="3200" b="1" dirty="0" err="1" smtClean="0"/>
              <a:t>الموجودات،</a:t>
            </a:r>
            <a:r>
              <a:rPr lang="ar-DZ" sz="3200" b="1" dirty="0" smtClean="0"/>
              <a:t> </a:t>
            </a:r>
          </a:p>
          <a:p>
            <a:pPr algn="just" rtl="1"/>
            <a:r>
              <a:rPr lang="ar-DZ" sz="3200" b="1" dirty="0" smtClean="0"/>
              <a:t>3.6.2.11-موقف المؤسسة تجاه </a:t>
            </a:r>
            <a:r>
              <a:rPr lang="ar-DZ" sz="3200" b="1" dirty="0" err="1" smtClean="0"/>
              <a:t>الخطر،</a:t>
            </a:r>
            <a:endParaRPr lang="ar-DZ" sz="3200" b="1" dirty="0" smtClean="0"/>
          </a:p>
          <a:p>
            <a:pPr algn="just" rtl="1"/>
            <a:r>
              <a:rPr lang="ar-DZ" sz="3200" b="1" dirty="0" smtClean="0"/>
              <a:t>4.6.2.11- موقف المؤسسات التمويلية تجاه الخطر.</a:t>
            </a:r>
          </a:p>
          <a:p>
            <a:pPr algn="just" rtl="1"/>
            <a:r>
              <a:rPr lang="ar-DZ" sz="3200" b="1" dirty="0" smtClean="0"/>
              <a:t>7.2.11-نقطة التعادل التمويلي(نقطة عدم الاهتمام) ويتم حسابها </a:t>
            </a:r>
            <a:r>
              <a:rPr lang="ar-DZ" sz="3200" b="1" dirty="0" err="1" smtClean="0"/>
              <a:t>بطريقتين؛</a:t>
            </a:r>
            <a:endParaRPr lang="ar-DZ" sz="3200" b="1" dirty="0" smtClean="0"/>
          </a:p>
          <a:p>
            <a:pPr algn="just" rtl="1"/>
            <a:r>
              <a:rPr lang="ar-DZ" sz="3200" b="1" dirty="0" smtClean="0"/>
              <a:t> 8.2.11-درجة الرفع </a:t>
            </a:r>
            <a:r>
              <a:rPr lang="ar-DZ" sz="3200" b="1" dirty="0" err="1" smtClean="0"/>
              <a:t>المالي؛</a:t>
            </a:r>
            <a:r>
              <a:rPr lang="ar-DZ" sz="3200" b="1" dirty="0" smtClean="0"/>
              <a:t> </a:t>
            </a:r>
          </a:p>
          <a:p>
            <a:pPr algn="just" rtl="1"/>
            <a:r>
              <a:rPr lang="ar-DZ" sz="3200" b="1" dirty="0" smtClean="0"/>
              <a:t>9.2.11-الرافعة </a:t>
            </a:r>
            <a:r>
              <a:rPr lang="ar-DZ" sz="3200" b="1" dirty="0" err="1" smtClean="0"/>
              <a:t>التشغيلية؛</a:t>
            </a:r>
            <a:r>
              <a:rPr lang="ar-DZ" sz="3200" b="1" dirty="0" smtClean="0"/>
              <a:t> </a:t>
            </a:r>
          </a:p>
          <a:p>
            <a:pPr algn="just" rtl="1"/>
            <a:r>
              <a:rPr lang="ar-DZ" sz="3200" b="1" dirty="0" smtClean="0"/>
              <a:t>10.2.11-درجة الرفع </a:t>
            </a:r>
            <a:r>
              <a:rPr lang="ar-DZ" sz="3200" b="1" dirty="0" err="1" smtClean="0"/>
              <a:t>التشغيلي؛</a:t>
            </a:r>
            <a:r>
              <a:rPr lang="ar-DZ" sz="3200" b="1" dirty="0" smtClean="0"/>
              <a:t> </a:t>
            </a:r>
          </a:p>
          <a:p>
            <a:pPr algn="just" rtl="1"/>
            <a:r>
              <a:rPr lang="ar-DZ" sz="3200" b="1" dirty="0" smtClean="0"/>
              <a:t>11.2.11-الرافعة المشتركة، درجة الرفع المشترك.</a:t>
            </a:r>
          </a:p>
          <a:p>
            <a:pPr lvl="0" algn="just" rtl="1"/>
            <a:endParaRPr lang="ar-DZ" sz="3200" b="1" dirty="0" smtClean="0"/>
          </a:p>
          <a:p>
            <a:pPr lvl="0" algn="just" rtl="1"/>
            <a:endParaRPr lang="ar-DZ" sz="3200" b="1" dirty="0" smtClean="0"/>
          </a:p>
          <a:p>
            <a:pPr lvl="0" algn="just" rtl="1"/>
            <a:endParaRPr lang="ar-DZ" sz="3200" b="1" dirty="0" smtClean="0"/>
          </a:p>
          <a:p>
            <a:pPr lvl="0" algn="just" rtl="1"/>
            <a:endParaRPr lang="ar-DZ" sz="3200" b="1" dirty="0" smtClean="0"/>
          </a:p>
          <a:p>
            <a:pPr lvl="0" algn="just" rtl="1"/>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500" b="1" dirty="0" smtClean="0"/>
              <a:t>ثالثا- قائمة المراجع المعتمدة في تدريس المقياس:</a:t>
            </a:r>
            <a:endParaRPr lang="fr-FR" sz="35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67544" y="1196752"/>
            <a:ext cx="7272808" cy="5016758"/>
          </a:xfrm>
          <a:prstGeom prst="rect">
            <a:avLst/>
          </a:prstGeom>
        </p:spPr>
        <p:txBody>
          <a:bodyPr wrap="square">
            <a:spAutoFit/>
          </a:bodyPr>
          <a:lstStyle/>
          <a:p>
            <a:pPr algn="just" rtl="1"/>
            <a:r>
              <a:rPr lang="ar-DZ" sz="2000" b="1" dirty="0" smtClean="0"/>
              <a:t>1-مبارك </a:t>
            </a:r>
            <a:r>
              <a:rPr lang="ar-DZ" sz="2000" b="1" dirty="0" err="1" smtClean="0"/>
              <a:t>لسلوس، </a:t>
            </a:r>
            <a:r>
              <a:rPr lang="ar-DZ" sz="2000" b="1" dirty="0" smtClean="0"/>
              <a:t>”</a:t>
            </a:r>
            <a:r>
              <a:rPr lang="ar-DZ" sz="2000" b="1" u="sng" dirty="0" smtClean="0"/>
              <a:t>التسيير المالي</a:t>
            </a:r>
            <a:r>
              <a:rPr lang="ar-DZ" sz="2000" b="1" dirty="0" smtClean="0"/>
              <a:t>“، ديوان المطبوعات الجامعية، </a:t>
            </a:r>
            <a:r>
              <a:rPr lang="ar-DZ" sz="2000" b="1" dirty="0" err="1" smtClean="0"/>
              <a:t>الجزئر</a:t>
            </a:r>
            <a:r>
              <a:rPr lang="ar-DZ" sz="2000" b="1" dirty="0" smtClean="0"/>
              <a:t>، 2004.</a:t>
            </a:r>
          </a:p>
          <a:p>
            <a:pPr algn="just" rtl="1"/>
            <a:r>
              <a:rPr lang="ar-DZ" sz="2000" b="1" dirty="0" smtClean="0"/>
              <a:t>2-إلياس بن ساسي و يوسف </a:t>
            </a:r>
            <a:r>
              <a:rPr lang="ar-DZ" sz="2000" b="1" dirty="0" err="1" smtClean="0"/>
              <a:t>قريشي، </a:t>
            </a:r>
            <a:r>
              <a:rPr lang="ar-DZ" sz="2000" b="1" dirty="0" smtClean="0"/>
              <a:t>”</a:t>
            </a:r>
            <a:r>
              <a:rPr lang="ar-DZ" sz="2000" b="1" u="sng" dirty="0" smtClean="0"/>
              <a:t>التسيير المالي(الادارة المالية)- دروس وتطبيقات</a:t>
            </a:r>
            <a:r>
              <a:rPr lang="ar-DZ" sz="2000" b="1" dirty="0" smtClean="0"/>
              <a:t>“، دار وائل للنشر والتوزيع، الجزء الأوّل، عمّان، الأردن، 2011.</a:t>
            </a:r>
          </a:p>
          <a:p>
            <a:pPr algn="just" rtl="1"/>
            <a:r>
              <a:rPr lang="ar-DZ" sz="2000" b="1" dirty="0" smtClean="0"/>
              <a:t>3- إلياس بن ساسي و يوسف </a:t>
            </a:r>
            <a:r>
              <a:rPr lang="ar-DZ" sz="2000" b="1" dirty="0" err="1" smtClean="0"/>
              <a:t>قريشي، </a:t>
            </a:r>
            <a:r>
              <a:rPr lang="ar-DZ" sz="2000" b="1" dirty="0" smtClean="0"/>
              <a:t>”</a:t>
            </a:r>
            <a:r>
              <a:rPr lang="ar-DZ" sz="2000" b="1" u="sng" dirty="0" smtClean="0"/>
              <a:t>التسيير المالي(الادارة المالية)- أجوبة تمارين وحلول</a:t>
            </a:r>
            <a:r>
              <a:rPr lang="ar-DZ" sz="2000" b="1" dirty="0" smtClean="0"/>
              <a:t>“، دار وائل للنشر والتوزيع، الجزء الثاني، عمّان، الأردن، 2011.</a:t>
            </a:r>
          </a:p>
          <a:p>
            <a:pPr algn="just" rtl="1"/>
            <a:r>
              <a:rPr lang="ar-DZ" sz="2000" b="1" dirty="0" smtClean="0"/>
              <a:t>4- </a:t>
            </a:r>
            <a:r>
              <a:rPr lang="ar-DZ" sz="2000" b="1" dirty="0" err="1" smtClean="0"/>
              <a:t>بلعور</a:t>
            </a:r>
            <a:r>
              <a:rPr lang="ar-DZ" sz="2000" b="1" dirty="0" smtClean="0"/>
              <a:t> </a:t>
            </a:r>
            <a:r>
              <a:rPr lang="ar-DZ" sz="2000" b="1" dirty="0" err="1" smtClean="0"/>
              <a:t>سليمان، </a:t>
            </a:r>
            <a:r>
              <a:rPr lang="ar-DZ" sz="2000" b="1" dirty="0" smtClean="0"/>
              <a:t>”</a:t>
            </a:r>
            <a:r>
              <a:rPr lang="ar-DZ" sz="2000" b="1" u="sng" dirty="0" smtClean="0"/>
              <a:t>التسيير المالي- محاضرات وتطبيقات</a:t>
            </a:r>
            <a:r>
              <a:rPr lang="ar-DZ" sz="2000" b="1" dirty="0" smtClean="0"/>
              <a:t>“، دار </a:t>
            </a:r>
            <a:r>
              <a:rPr lang="ar-DZ" sz="2000" b="1" dirty="0" err="1" smtClean="0"/>
              <a:t>مجدلاوي</a:t>
            </a:r>
            <a:r>
              <a:rPr lang="ar-DZ" sz="2000" b="1" dirty="0" smtClean="0"/>
              <a:t>، </a:t>
            </a:r>
            <a:r>
              <a:rPr lang="ar-DZ" sz="2000" b="1" dirty="0" err="1" smtClean="0"/>
              <a:t>ط1</a:t>
            </a:r>
            <a:r>
              <a:rPr lang="ar-DZ" sz="2000" b="1" dirty="0" smtClean="0"/>
              <a:t>،عمّان، الأردن، 2016.</a:t>
            </a:r>
          </a:p>
          <a:p>
            <a:pPr algn="just" rtl="1"/>
            <a:r>
              <a:rPr lang="ar-DZ" sz="2000" b="1" dirty="0" smtClean="0"/>
              <a:t>5-مبارك </a:t>
            </a:r>
            <a:r>
              <a:rPr lang="ar-DZ" sz="2000" b="1" dirty="0" err="1" smtClean="0"/>
              <a:t>لسلوس، </a:t>
            </a:r>
            <a:r>
              <a:rPr lang="ar-DZ" sz="2000" b="1" dirty="0" smtClean="0"/>
              <a:t>”التسيير المالي“، ديوان المطبوعات الجامعية، الجزائر، 2012.</a:t>
            </a:r>
          </a:p>
          <a:p>
            <a:pPr algn="just" rtl="1"/>
            <a:r>
              <a:rPr lang="ar-DZ" sz="2000" b="1" dirty="0" smtClean="0"/>
              <a:t>6-</a:t>
            </a:r>
            <a:r>
              <a:rPr lang="ar-DZ" sz="2000" b="1" dirty="0" err="1" smtClean="0"/>
              <a:t>زغيب</a:t>
            </a:r>
            <a:r>
              <a:rPr lang="ar-DZ" sz="2000" b="1" dirty="0" smtClean="0"/>
              <a:t> </a:t>
            </a:r>
            <a:r>
              <a:rPr lang="ar-DZ" sz="2000" b="1" dirty="0" err="1" smtClean="0"/>
              <a:t>مليكة</a:t>
            </a:r>
            <a:r>
              <a:rPr lang="ar-DZ" sz="2000" b="1" dirty="0" smtClean="0"/>
              <a:t> و </a:t>
            </a:r>
            <a:r>
              <a:rPr lang="ar-DZ" sz="2000" b="1" dirty="0" err="1" smtClean="0"/>
              <a:t>بوشنقير</a:t>
            </a:r>
            <a:r>
              <a:rPr lang="ar-DZ" sz="2000" b="1" dirty="0" smtClean="0"/>
              <a:t> </a:t>
            </a:r>
            <a:r>
              <a:rPr lang="ar-DZ" sz="2000" b="1" dirty="0" err="1" smtClean="0"/>
              <a:t>ميلود، </a:t>
            </a:r>
            <a:r>
              <a:rPr lang="ar-DZ" sz="2000" b="1" dirty="0" smtClean="0"/>
              <a:t>”</a:t>
            </a:r>
            <a:r>
              <a:rPr lang="ar-DZ" sz="2000" b="1" u="sng" dirty="0" smtClean="0"/>
              <a:t>التسيير المالي حسب البرنامج الرسمي الجديد</a:t>
            </a:r>
            <a:r>
              <a:rPr lang="ar-DZ" sz="2000" b="1" dirty="0" smtClean="0"/>
              <a:t>“، ديوان المطبوعات الجامعية، </a:t>
            </a:r>
            <a:r>
              <a:rPr lang="ar-DZ" sz="2000" b="1" dirty="0" err="1" smtClean="0"/>
              <a:t>ط2</a:t>
            </a:r>
            <a:r>
              <a:rPr lang="ar-DZ" sz="2000" b="1" dirty="0" smtClean="0"/>
              <a:t>، </a:t>
            </a:r>
            <a:r>
              <a:rPr lang="ar-DZ" sz="2000" b="1" dirty="0" err="1" smtClean="0"/>
              <a:t>الجزائر،2011.</a:t>
            </a:r>
            <a:r>
              <a:rPr lang="ar-DZ" sz="2000" b="1" dirty="0" smtClean="0"/>
              <a:t>  </a:t>
            </a:r>
          </a:p>
          <a:p>
            <a:pPr algn="just" rtl="1"/>
            <a:r>
              <a:rPr lang="ar-DZ" sz="2000" b="1" dirty="0" smtClean="0"/>
              <a:t>7- شعيب </a:t>
            </a:r>
            <a:r>
              <a:rPr lang="ar-DZ" sz="2000" b="1" dirty="0" err="1" smtClean="0"/>
              <a:t>شنّوف، </a:t>
            </a:r>
            <a:r>
              <a:rPr lang="ar-DZ" sz="2000" b="1" dirty="0" smtClean="0"/>
              <a:t>”</a:t>
            </a:r>
            <a:r>
              <a:rPr lang="ar-DZ" sz="2000" b="1" u="sng" dirty="0" smtClean="0"/>
              <a:t>التحليل المالي الحديث طبقا للمعايير الدولية </a:t>
            </a:r>
            <a:r>
              <a:rPr lang="ar-DZ" sz="2000" b="1" u="sng" dirty="0" err="1" smtClean="0"/>
              <a:t>للابلاغ</a:t>
            </a:r>
            <a:r>
              <a:rPr lang="ar-DZ" sz="2000" b="1" u="sng" dirty="0" smtClean="0"/>
              <a:t> المالي</a:t>
            </a:r>
            <a:r>
              <a:rPr lang="fr-FR" sz="2000" b="1" u="sng" dirty="0" smtClean="0"/>
              <a:t>IFRS</a:t>
            </a:r>
            <a:r>
              <a:rPr lang="ar-DZ" sz="2000" b="1" dirty="0" err="1" smtClean="0"/>
              <a:t>“،</a:t>
            </a:r>
            <a:r>
              <a:rPr lang="fr-FR" sz="2000" b="1" dirty="0" smtClean="0"/>
              <a:t> </a:t>
            </a:r>
            <a:r>
              <a:rPr lang="ar-DZ" sz="2000" b="1" dirty="0" smtClean="0"/>
              <a:t>دار </a:t>
            </a:r>
            <a:r>
              <a:rPr lang="ar-DZ" sz="2000" b="1" dirty="0" err="1" smtClean="0"/>
              <a:t>زهران</a:t>
            </a:r>
            <a:r>
              <a:rPr lang="ar-DZ" sz="2000" b="1" dirty="0" smtClean="0"/>
              <a:t> للنشر والتوزيع، </a:t>
            </a:r>
            <a:r>
              <a:rPr lang="ar-DZ" sz="2000" b="1" dirty="0" err="1" smtClean="0"/>
              <a:t>ط1</a:t>
            </a:r>
            <a:r>
              <a:rPr lang="ar-DZ" sz="2000" b="1" dirty="0" smtClean="0"/>
              <a:t>،عمّان، الأردن، 2012.</a:t>
            </a:r>
          </a:p>
          <a:p>
            <a:pPr algn="just" rtl="1"/>
            <a:r>
              <a:rPr lang="ar-DZ" sz="2000" b="1" dirty="0" smtClean="0"/>
              <a:t>8- محمود </a:t>
            </a:r>
            <a:r>
              <a:rPr lang="ar-DZ" sz="2000" b="1" dirty="0" err="1" smtClean="0"/>
              <a:t>الخلايلة، </a:t>
            </a:r>
            <a:r>
              <a:rPr lang="ar-DZ" sz="2000" b="1" dirty="0" smtClean="0"/>
              <a:t>”</a:t>
            </a:r>
            <a:r>
              <a:rPr lang="ar-DZ" sz="2000" b="1" u="sng" dirty="0" smtClean="0"/>
              <a:t>التحليل المالي باستخدام البيانات المحاسبية</a:t>
            </a:r>
            <a:r>
              <a:rPr lang="ar-DZ" sz="2000" b="1" dirty="0" smtClean="0"/>
              <a:t>“، مكتبتنا العربية، </a:t>
            </a:r>
            <a:r>
              <a:rPr lang="ar-DZ" sz="2000" b="1" dirty="0" err="1" smtClean="0"/>
              <a:t>ط2</a:t>
            </a:r>
            <a:r>
              <a:rPr lang="ar-DZ" sz="2000" b="1" dirty="0" smtClean="0"/>
              <a:t>، عمّان، الأردن، 1998.</a:t>
            </a:r>
          </a:p>
          <a:p>
            <a:pPr algn="just" rtl="1"/>
            <a:r>
              <a:rPr lang="ar-DZ" sz="2000" b="1" dirty="0" smtClean="0"/>
              <a:t>9- وليد ناجي </a:t>
            </a:r>
            <a:r>
              <a:rPr lang="ar-DZ" sz="2000" b="1" dirty="0" err="1" smtClean="0"/>
              <a:t>الحيالي، </a:t>
            </a:r>
            <a:r>
              <a:rPr lang="ar-DZ" sz="2000" b="1" dirty="0" smtClean="0"/>
              <a:t>”</a:t>
            </a:r>
            <a:r>
              <a:rPr lang="ar-DZ" sz="2000" b="1" u="sng" dirty="0" smtClean="0"/>
              <a:t>الاتجاهات الحديثة في التحليل المالي</a:t>
            </a:r>
            <a:r>
              <a:rPr lang="ar-DZ" sz="2000" b="1" dirty="0" smtClean="0"/>
              <a:t>“، الأكاديمية العربية المفتوحة في </a:t>
            </a:r>
            <a:r>
              <a:rPr lang="ar-DZ" sz="2000" b="1" dirty="0" err="1" smtClean="0"/>
              <a:t>الدانمارك.</a:t>
            </a:r>
            <a:endParaRPr lang="ar-DZ"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p:cNvCxnSpPr/>
          <p:nvPr/>
        </p:nvCxnSpPr>
        <p:spPr>
          <a:xfrm>
            <a:off x="8360841" y="1772816"/>
            <a:ext cx="0" cy="453650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214290"/>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aphicFrame>
        <p:nvGraphicFramePr>
          <p:cNvPr id="8" name="Table 7"/>
          <p:cNvGraphicFramePr>
            <a:graphicFrameLocks noGrp="1"/>
          </p:cNvGraphicFramePr>
          <p:nvPr>
            <p:extLst>
              <p:ext uri="{D42A27DB-BD31-4B8C-83A1-F6EECF244321}">
                <p14:modId xmlns="" xmlns:p14="http://schemas.microsoft.com/office/powerpoint/2010/main" val="2608694105"/>
              </p:ext>
            </p:extLst>
          </p:nvPr>
        </p:nvGraphicFramePr>
        <p:xfrm>
          <a:off x="395536" y="1268760"/>
          <a:ext cx="7452827" cy="5932128"/>
        </p:xfrm>
        <a:graphic>
          <a:graphicData uri="http://schemas.openxmlformats.org/drawingml/2006/table">
            <a:tbl>
              <a:tblPr rtl="1"/>
              <a:tblGrid>
                <a:gridCol w="7452827"/>
              </a:tblGrid>
              <a:tr h="5932128">
                <a:tc>
                  <a:txBody>
                    <a:bodyPr/>
                    <a:lstStyle/>
                    <a:p>
                      <a:pPr lvl="0" algn="r" rtl="1"/>
                      <a:r>
                        <a:rPr lang="ar-SA" sz="3200" b="0" cap="none" spc="0" dirty="0" smtClean="0">
                          <a:ln>
                            <a:noFill/>
                          </a:ln>
                          <a:solidFill>
                            <a:schemeClr val="tx1"/>
                          </a:solidFill>
                          <a:effectLst/>
                          <a:latin typeface="Times New Roman" panose="02020603050405020304" pitchFamily="18" charset="0"/>
                          <a:ea typeface="Times New Roman" panose="02020603050405020304" pitchFamily="18" charset="0"/>
                          <a:cs typeface="Sakkal Majalla" panose="02000000000000000000" pitchFamily="2" charset="-78"/>
                        </a:rPr>
                        <a:t> </a:t>
                      </a:r>
                      <a:r>
                        <a:rPr lang="ar-DZ" sz="3200" b="1" u="sng" dirty="0" smtClean="0">
                          <a:solidFill>
                            <a:schemeClr val="tx1"/>
                          </a:solidFill>
                        </a:rPr>
                        <a:t>1- تسمية </a:t>
                      </a:r>
                      <a:r>
                        <a:rPr lang="ar-DZ" sz="3200" b="1" u="sng" dirty="0" err="1" smtClean="0">
                          <a:solidFill>
                            <a:schemeClr val="tx1"/>
                          </a:solidFill>
                        </a:rPr>
                        <a:t>المقياس</a:t>
                      </a:r>
                      <a:r>
                        <a:rPr lang="ar-DZ" sz="3200" b="1" dirty="0" err="1" smtClean="0">
                          <a:solidFill>
                            <a:schemeClr val="tx1"/>
                          </a:solidFill>
                        </a:rPr>
                        <a:t>:</a:t>
                      </a:r>
                      <a:endParaRPr lang="ar-DZ" sz="3200" b="1" dirty="0" smtClean="0">
                        <a:solidFill>
                          <a:schemeClr val="tx1"/>
                        </a:solidFill>
                      </a:endParaRPr>
                    </a:p>
                    <a:p>
                      <a:pPr indent="457200" algn="just" rtl="1">
                        <a:spcAft>
                          <a:spcPts val="0"/>
                        </a:spcAft>
                      </a:pPr>
                      <a:r>
                        <a:rPr lang="ar-DZ" sz="3200" b="1" kern="1200" dirty="0" smtClean="0">
                          <a:solidFill>
                            <a:schemeClr val="tx1"/>
                          </a:solidFill>
                          <a:latin typeface="+mn-lt"/>
                          <a:ea typeface="+mn-ea"/>
                          <a:cs typeface="+mn-cs"/>
                        </a:rPr>
                        <a:t>مالية المؤسّسة موجّه لطلبة السنة </a:t>
                      </a:r>
                      <a:r>
                        <a:rPr lang="ar-DZ" sz="3200" b="1" dirty="0" smtClean="0">
                          <a:solidFill>
                            <a:schemeClr val="tx1"/>
                          </a:solidFill>
                        </a:rPr>
                        <a:t>الثانية ليسانس شعبة العلوم المالية والمحاسبة، السداسي الثالث، ينتمي الى الوحدة المنهجية، الرصيد 3، المعامل 2.</a:t>
                      </a:r>
                      <a:endParaRPr lang="fr-FR" sz="3200" b="0" u="none" cap="none" spc="0" dirty="0">
                        <a:ln>
                          <a:noFill/>
                        </a:ln>
                        <a:solidFill>
                          <a:schemeClr val="tx1"/>
                        </a:solidFill>
                        <a:effectLst/>
                        <a:latin typeface="Times New Roman" panose="02020603050405020304" pitchFamily="18" charset="0"/>
                        <a:ea typeface="Times New Roman" panose="02020603050405020304" pitchFamily="18" charset="0"/>
                        <a:cs typeface="+mj-cs"/>
                      </a:endParaRPr>
                    </a:p>
                    <a:p>
                      <a:pPr lvl="0" algn="r" rtl="1"/>
                      <a:r>
                        <a:rPr lang="ar-SA" sz="3200" b="0" cap="none" spc="0" dirty="0">
                          <a:ln>
                            <a:noFill/>
                          </a:ln>
                          <a:solidFill>
                            <a:schemeClr val="tx1"/>
                          </a:solidFill>
                          <a:effectLst/>
                          <a:latin typeface="Times New Roman" panose="02020603050405020304" pitchFamily="18" charset="0"/>
                          <a:ea typeface="Times New Roman" panose="02020603050405020304" pitchFamily="18" charset="0"/>
                          <a:cs typeface="Sakkal Majalla" panose="02000000000000000000" pitchFamily="2" charset="-78"/>
                        </a:rPr>
                        <a:t> </a:t>
                      </a:r>
                      <a:r>
                        <a:rPr lang="ar-DZ" sz="3200" b="1" u="sng" dirty="0" smtClean="0">
                          <a:solidFill>
                            <a:schemeClr val="tx1"/>
                          </a:solidFill>
                        </a:rPr>
                        <a:t>2- المعارف المسبقة المطلوبة </a:t>
                      </a:r>
                      <a:r>
                        <a:rPr lang="ar-DZ" sz="3200" b="1" u="sng" dirty="0" err="1" smtClean="0">
                          <a:solidFill>
                            <a:schemeClr val="tx1"/>
                          </a:solidFill>
                        </a:rPr>
                        <a:t>هي</a:t>
                      </a:r>
                      <a:r>
                        <a:rPr lang="ar-DZ" sz="3200" b="1" dirty="0" err="1" smtClean="0">
                          <a:solidFill>
                            <a:schemeClr val="tx1"/>
                          </a:solidFill>
                        </a:rPr>
                        <a:t>:</a:t>
                      </a:r>
                      <a:endParaRPr lang="ar-DZ" sz="3200" b="1" dirty="0" smtClean="0">
                        <a:solidFill>
                          <a:schemeClr val="tx1"/>
                        </a:solidFill>
                      </a:endParaRPr>
                    </a:p>
                    <a:p>
                      <a:pPr lvl="0" algn="just" rtl="1"/>
                      <a:r>
                        <a:rPr lang="ar-DZ" sz="3200" b="1" dirty="0" smtClean="0">
                          <a:solidFill>
                            <a:schemeClr val="tx1"/>
                          </a:solidFill>
                        </a:rPr>
                        <a:t>     لدراسة هذا المقياس يتوجّب على </a:t>
                      </a:r>
                      <a:r>
                        <a:rPr lang="ar-DZ" sz="3200" b="1" smtClean="0">
                          <a:solidFill>
                            <a:schemeClr val="tx1"/>
                          </a:solidFill>
                        </a:rPr>
                        <a:t>الطالب اكتساب </a:t>
                      </a:r>
                      <a:r>
                        <a:rPr lang="ar-DZ" sz="3200" b="1" dirty="0" smtClean="0">
                          <a:solidFill>
                            <a:schemeClr val="tx1"/>
                          </a:solidFill>
                        </a:rPr>
                        <a:t>معارف مسبقة في المقاييس التالية:المحاسبة </a:t>
                      </a:r>
                      <a:r>
                        <a:rPr lang="ar-DZ" sz="3200" b="1" dirty="0" err="1" smtClean="0">
                          <a:solidFill>
                            <a:schemeClr val="tx1"/>
                          </a:solidFill>
                        </a:rPr>
                        <a:t>العامة1</a:t>
                      </a:r>
                      <a:r>
                        <a:rPr lang="ar-DZ" sz="3200" b="1" dirty="0" smtClean="0">
                          <a:solidFill>
                            <a:schemeClr val="tx1"/>
                          </a:solidFill>
                        </a:rPr>
                        <a:t> والمحاسبة </a:t>
                      </a:r>
                      <a:r>
                        <a:rPr lang="ar-DZ" sz="3200" b="1" dirty="0" err="1" smtClean="0">
                          <a:solidFill>
                            <a:schemeClr val="tx1"/>
                          </a:solidFill>
                        </a:rPr>
                        <a:t>العامة2</a:t>
                      </a:r>
                      <a:r>
                        <a:rPr lang="ar-DZ" sz="3200" b="1" dirty="0" smtClean="0">
                          <a:solidFill>
                            <a:schemeClr val="tx1"/>
                          </a:solidFill>
                        </a:rPr>
                        <a:t>،</a:t>
                      </a:r>
                      <a:r>
                        <a:rPr lang="ar-DZ" sz="3200" b="1" dirty="0" err="1" smtClean="0">
                          <a:solidFill>
                            <a:schemeClr val="tx1"/>
                          </a:solidFill>
                        </a:rPr>
                        <a:t>واﻟر</a:t>
                      </a:r>
                      <a:r>
                        <a:rPr lang="ar-DZ" sz="3200" b="1" dirty="0" smtClean="0">
                          <a:solidFill>
                            <a:schemeClr val="tx1"/>
                          </a:solidFill>
                        </a:rPr>
                        <a:t>ﯾ</a:t>
                      </a:r>
                      <a:r>
                        <a:rPr lang="ar-DZ" sz="3200" b="1" dirty="0" err="1" smtClean="0">
                          <a:solidFill>
                            <a:schemeClr val="tx1"/>
                          </a:solidFill>
                        </a:rPr>
                        <a:t>ﺎﺿ</a:t>
                      </a:r>
                      <a:r>
                        <a:rPr lang="ar-DZ" sz="3200" b="1" dirty="0" smtClean="0">
                          <a:solidFill>
                            <a:schemeClr val="tx1"/>
                          </a:solidFill>
                        </a:rPr>
                        <a:t>ﯾﺎت اﻟﻣﺎﻟﯾﺔ و المحاسبة اﻟﺗﺣﻠﯾﻠﯾﺔ ومعرفة مسبقة كذلك بوظائف المؤسّسة.</a:t>
                      </a:r>
                      <a:endParaRPr lang="fr-FR" sz="4000" b="0" cap="none" spc="0" dirty="0">
                        <a:ln>
                          <a:noFill/>
                        </a:ln>
                        <a:solidFill>
                          <a:schemeClr val="tx1"/>
                        </a:solidFill>
                        <a:effectLst/>
                        <a:latin typeface="Times New Roman" panose="02020603050405020304" pitchFamily="18" charset="0"/>
                        <a:ea typeface="Times New Roman" panose="02020603050405020304" pitchFamily="18" charset="0"/>
                      </a:endParaRPr>
                    </a:p>
                  </a:txBody>
                  <a:tcPr marL="44450" marR="444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6"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أولا- تقديم المقياس للطلبة:</a:t>
            </a:r>
            <a:endParaRPr lang="fr-FR" sz="4000" dirty="0"/>
          </a:p>
        </p:txBody>
      </p:sp>
    </p:spTree>
    <p:extLst>
      <p:ext uri="{BB962C8B-B14F-4D97-AF65-F5344CB8AC3E}">
        <p14:creationId xmlns="" xmlns:p14="http://schemas.microsoft.com/office/powerpoint/2010/main" val="217632071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par>
                                <p:cTn id="8" presetID="42"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anim calcmode="lin" valueType="num">
                                      <p:cBhvr>
                                        <p:cTn id="11" dur="1000" fill="hold"/>
                                        <p:tgtEl>
                                          <p:spTgt spid="8"/>
                                        </p:tgtEl>
                                        <p:attrNameLst>
                                          <p:attrName>ppt_x</p:attrName>
                                        </p:attrNameLst>
                                      </p:cBhvr>
                                      <p:tavLst>
                                        <p:tav tm="0">
                                          <p:val>
                                            <p:strVal val="#ppt_x"/>
                                          </p:val>
                                        </p:tav>
                                        <p:tav tm="100000">
                                          <p:val>
                                            <p:strVal val="#ppt_x"/>
                                          </p:val>
                                        </p:tav>
                                      </p:tavLst>
                                    </p:anim>
                                    <p:anim calcmode="lin" valueType="num">
                                      <p:cBhvr>
                                        <p:cTn id="1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500" b="1" dirty="0" smtClean="0"/>
              <a:t>ثالثا- قائمة المراجع المعتمدة في تدريس المقياس:</a:t>
            </a:r>
            <a:endParaRPr lang="fr-FR" sz="35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67544" y="1196752"/>
            <a:ext cx="7272808" cy="5262979"/>
          </a:xfrm>
          <a:prstGeom prst="rect">
            <a:avLst/>
          </a:prstGeom>
        </p:spPr>
        <p:txBody>
          <a:bodyPr wrap="square">
            <a:spAutoFit/>
          </a:bodyPr>
          <a:lstStyle/>
          <a:p>
            <a:pPr algn="just" rtl="1"/>
            <a:r>
              <a:rPr lang="ar-DZ" b="1" dirty="0" smtClean="0"/>
              <a:t>10- منير شاكر محمد و اسماعيل اسماعيل و عبد الناصر </a:t>
            </a:r>
            <a:r>
              <a:rPr lang="ar-DZ" b="1" dirty="0" err="1" smtClean="0"/>
              <a:t>نور، </a:t>
            </a:r>
            <a:r>
              <a:rPr lang="ar-DZ" b="1" dirty="0" smtClean="0"/>
              <a:t>”</a:t>
            </a:r>
            <a:r>
              <a:rPr lang="ar-DZ" b="1" u="sng" dirty="0" smtClean="0"/>
              <a:t>التحليل المالي مدخل صناعة القرارات</a:t>
            </a:r>
            <a:r>
              <a:rPr lang="ar-DZ" b="1" dirty="0" smtClean="0"/>
              <a:t>“، مطبعة الطليعة، عمّان، الأردن، 2000.</a:t>
            </a:r>
          </a:p>
          <a:p>
            <a:pPr algn="just" rtl="1"/>
            <a:r>
              <a:rPr lang="ar-DZ" sz="2000" b="1" dirty="0" smtClean="0"/>
              <a:t>11- حمزة محمود </a:t>
            </a:r>
            <a:r>
              <a:rPr lang="ar-DZ" sz="2000" b="1" dirty="0" err="1" smtClean="0"/>
              <a:t>الزبيدي، </a:t>
            </a:r>
            <a:r>
              <a:rPr lang="ar-DZ" sz="2000" b="1" dirty="0" smtClean="0"/>
              <a:t>”</a:t>
            </a:r>
            <a:r>
              <a:rPr lang="ar-DZ" sz="2000" b="1" u="sng" dirty="0" smtClean="0"/>
              <a:t>التحليل المالي لأغراض تقييم الأداء والتنبؤ بالفشل</a:t>
            </a:r>
            <a:r>
              <a:rPr lang="ar-DZ" sz="2000" b="1" dirty="0" smtClean="0"/>
              <a:t>“، الوراق للنشر والتوزيع، عمّان، الأردن، </a:t>
            </a:r>
            <a:r>
              <a:rPr lang="ar-DZ" sz="2000" b="1" dirty="0" err="1" smtClean="0"/>
              <a:t>2000.</a:t>
            </a:r>
            <a:r>
              <a:rPr lang="ar-DZ" sz="2000" b="1" dirty="0" smtClean="0"/>
              <a:t> </a:t>
            </a:r>
            <a:endParaRPr lang="fr-FR" sz="2000" b="1" dirty="0" smtClean="0"/>
          </a:p>
          <a:p>
            <a:pPr algn="just" rtl="1"/>
            <a:r>
              <a:rPr lang="fr-FR" sz="2000" b="1" dirty="0" smtClean="0"/>
              <a:t>12</a:t>
            </a:r>
            <a:r>
              <a:rPr lang="ar-DZ" sz="2000" b="1" dirty="0" smtClean="0"/>
              <a:t>- خميسي </a:t>
            </a:r>
            <a:r>
              <a:rPr lang="ar-DZ" sz="2000" b="1" dirty="0" err="1" smtClean="0"/>
              <a:t>شيحة، </a:t>
            </a:r>
            <a:r>
              <a:rPr lang="ar-DZ" sz="2000" b="1" dirty="0" smtClean="0"/>
              <a:t>”</a:t>
            </a:r>
            <a:r>
              <a:rPr lang="ar-DZ" sz="2000" b="1" u="sng" dirty="0" smtClean="0"/>
              <a:t>التسيير المالي </a:t>
            </a:r>
            <a:r>
              <a:rPr lang="ar-DZ" sz="2000" b="1" u="sng" dirty="0" err="1" smtClean="0"/>
              <a:t>للمؤسسة </a:t>
            </a:r>
            <a:r>
              <a:rPr lang="ar-DZ" sz="2000" b="1" u="sng" dirty="0" smtClean="0"/>
              <a:t>– دروس ومسائل محلولة</a:t>
            </a:r>
            <a:r>
              <a:rPr lang="ar-DZ" sz="2000" b="1" dirty="0" smtClean="0"/>
              <a:t>“، ادار </a:t>
            </a:r>
            <a:r>
              <a:rPr lang="ar-DZ" sz="2000" b="1" dirty="0" err="1" smtClean="0"/>
              <a:t>هومة</a:t>
            </a:r>
            <a:r>
              <a:rPr lang="ar-DZ" sz="2000" b="1" dirty="0" smtClean="0"/>
              <a:t> للطباعة ولنشر والتوزيع، الجزائر، </a:t>
            </a:r>
            <a:r>
              <a:rPr lang="ar-DZ" sz="2000" b="1" dirty="0" err="1" smtClean="0"/>
              <a:t>2013.</a:t>
            </a:r>
            <a:r>
              <a:rPr lang="ar-DZ" sz="2000" b="1" dirty="0" smtClean="0"/>
              <a:t> </a:t>
            </a:r>
          </a:p>
          <a:p>
            <a:pPr algn="just" rtl="1"/>
            <a:r>
              <a:rPr lang="ar-DZ" sz="2000" b="1" dirty="0" smtClean="0"/>
              <a:t>13-ناصر </a:t>
            </a:r>
            <a:r>
              <a:rPr lang="ar-DZ" sz="2000" b="1" dirty="0" err="1" smtClean="0"/>
              <a:t>دادي</a:t>
            </a:r>
            <a:r>
              <a:rPr lang="ar-DZ" sz="2000" b="1" dirty="0" smtClean="0"/>
              <a:t> عدّون- </a:t>
            </a:r>
            <a:r>
              <a:rPr lang="ar-DZ" sz="2000" b="1" dirty="0" err="1" smtClean="0"/>
              <a:t>عبيرات</a:t>
            </a:r>
            <a:r>
              <a:rPr lang="ar-DZ" sz="2000" b="1" dirty="0" smtClean="0"/>
              <a:t> مقدّم- قربة </a:t>
            </a:r>
            <a:r>
              <a:rPr lang="ar-DZ" sz="2000" b="1" dirty="0" err="1" smtClean="0"/>
              <a:t>معمر، </a:t>
            </a:r>
            <a:r>
              <a:rPr lang="ar-DZ" sz="2000" b="1" dirty="0" smtClean="0"/>
              <a:t>”</a:t>
            </a:r>
            <a:r>
              <a:rPr lang="ar-DZ" sz="2000" b="1" u="sng" dirty="0" smtClean="0"/>
              <a:t>دراسة الحالات في المحاسبة ومالية المؤسسة</a:t>
            </a:r>
            <a:r>
              <a:rPr lang="ar-DZ" sz="2000" b="1" dirty="0" smtClean="0"/>
              <a:t>“، دار المحمدية العامة، الجزائر، 2008.</a:t>
            </a:r>
          </a:p>
          <a:p>
            <a:pPr algn="just" rtl="1"/>
            <a:r>
              <a:rPr lang="ar-DZ" sz="2000" b="1" dirty="0" smtClean="0"/>
              <a:t>14- </a:t>
            </a:r>
            <a:r>
              <a:rPr lang="ar-DZ" sz="2000" b="1" dirty="0" err="1" smtClean="0"/>
              <a:t>بوزغاية</a:t>
            </a:r>
            <a:r>
              <a:rPr lang="ar-DZ" sz="2000" b="1" dirty="0" smtClean="0"/>
              <a:t> </a:t>
            </a:r>
            <a:r>
              <a:rPr lang="ar-DZ" sz="2000" b="1" dirty="0" err="1" smtClean="0"/>
              <a:t>الزبير، </a:t>
            </a:r>
            <a:r>
              <a:rPr lang="ar-DZ" sz="2000" b="1" dirty="0" smtClean="0"/>
              <a:t>”</a:t>
            </a:r>
            <a:r>
              <a:rPr lang="ar-DZ" sz="2000" b="1" u="sng" dirty="0" smtClean="0"/>
              <a:t>التسيير المحاسبي والمالي</a:t>
            </a:r>
            <a:r>
              <a:rPr lang="ar-DZ" sz="2000" b="1" dirty="0" smtClean="0"/>
              <a:t>“، دار المجتهد للنشر والتوزيع، </a:t>
            </a:r>
            <a:r>
              <a:rPr lang="ar-DZ" sz="2000" b="1" dirty="0" err="1" smtClean="0"/>
              <a:t>ط1</a:t>
            </a:r>
            <a:r>
              <a:rPr lang="ar-DZ" sz="2000" b="1" dirty="0" smtClean="0"/>
              <a:t>، الجزائر، 2014-2015.</a:t>
            </a:r>
          </a:p>
          <a:p>
            <a:pPr algn="just" rtl="1"/>
            <a:r>
              <a:rPr lang="ar-DZ" sz="2000" b="1" dirty="0" smtClean="0"/>
              <a:t>15-مرسوم تنفيذي رقم 08- 156 مؤرخ في 20 جمادى الأولى عام </a:t>
            </a:r>
            <a:r>
              <a:rPr lang="ar-DZ" sz="2000" b="1" dirty="0" err="1" smtClean="0"/>
              <a:t>1429هجري</a:t>
            </a:r>
            <a:r>
              <a:rPr lang="ar-DZ" sz="2000" b="1" dirty="0" smtClean="0"/>
              <a:t> الموافق لـ 26 </a:t>
            </a:r>
            <a:r>
              <a:rPr lang="ar-DZ" sz="2000" b="1" dirty="0" err="1" smtClean="0"/>
              <a:t>ماي</a:t>
            </a:r>
            <a:r>
              <a:rPr lang="ar-DZ" sz="2000" b="1" dirty="0" smtClean="0"/>
              <a:t> سنة 2008، يتضمّن تطبيق أحكام القانون 07-11 المؤرّخ في 15 ذي القعدة عام 1428 هجري الموافق لـ 25 نوفمبر سنة 2007 والمتضمّن النظام المحاسبي المالي</a:t>
            </a:r>
            <a:r>
              <a:rPr lang="fr-FR" sz="2000" b="1" dirty="0" smtClean="0"/>
              <a:t>.</a:t>
            </a:r>
          </a:p>
          <a:p>
            <a:pPr algn="just"/>
            <a:r>
              <a:rPr lang="ar-DZ" sz="2000" b="1" dirty="0" smtClean="0"/>
              <a:t>16</a:t>
            </a:r>
            <a:r>
              <a:rPr lang="fr-FR" sz="2000" b="1" dirty="0" smtClean="0"/>
              <a:t>-Philippe </a:t>
            </a:r>
            <a:r>
              <a:rPr lang="fr-FR" sz="2000" b="1" dirty="0" err="1" smtClean="0"/>
              <a:t>Avre</a:t>
            </a:r>
            <a:r>
              <a:rPr lang="fr-FR" sz="2000" b="1" dirty="0" smtClean="0"/>
              <a:t> et Jean </a:t>
            </a:r>
            <a:r>
              <a:rPr lang="fr-FR" sz="2000" b="1" dirty="0" err="1" smtClean="0"/>
              <a:t>claude</a:t>
            </a:r>
            <a:r>
              <a:rPr lang="fr-FR" sz="2000" b="1" dirty="0" smtClean="0"/>
              <a:t> </a:t>
            </a:r>
            <a:r>
              <a:rPr lang="fr-FR" sz="2000" b="1" dirty="0" err="1" smtClean="0"/>
              <a:t>Coille</a:t>
            </a:r>
            <a:r>
              <a:rPr lang="fr-FR" sz="2000" b="1" dirty="0" smtClean="0"/>
              <a:t>, </a:t>
            </a:r>
            <a:r>
              <a:rPr lang="fr-FR" sz="2000" b="1" u="sng" dirty="0" smtClean="0"/>
              <a:t>Finance D’</a:t>
            </a:r>
            <a:r>
              <a:rPr lang="fr-FR" sz="2000" b="1" u="sng" dirty="0" err="1" smtClean="0"/>
              <a:t>Entreprise-L’analyse</a:t>
            </a:r>
            <a:r>
              <a:rPr lang="fr-FR" sz="2000" b="1" u="sng" dirty="0" smtClean="0"/>
              <a:t> des Etats Financiers</a:t>
            </a:r>
            <a:r>
              <a:rPr lang="fr-FR" sz="2000" b="1" dirty="0" smtClean="0"/>
              <a:t>, le </a:t>
            </a:r>
            <a:r>
              <a:rPr lang="fr-FR" sz="2000" b="1" dirty="0" err="1" smtClean="0"/>
              <a:t>cnam</a:t>
            </a:r>
            <a:r>
              <a:rPr lang="fr-FR" sz="2000" b="1" dirty="0" smtClean="0"/>
              <a:t>-</a:t>
            </a:r>
            <a:r>
              <a:rPr lang="fr-FR" sz="2000" b="1" dirty="0" err="1" smtClean="0"/>
              <a:t>intec</a:t>
            </a:r>
            <a:r>
              <a:rPr lang="fr-FR" sz="2000" b="1" dirty="0" smtClean="0"/>
              <a:t>, CNED Lyon, France, 2012-2103.</a:t>
            </a:r>
            <a:endParaRPr lang="ar-DZ" sz="2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14348" y="2854390"/>
            <a:ext cx="7358114"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DZ" sz="3200" b="1" dirty="0" smtClean="0"/>
              <a:t>والله الموفق والهادي إلى سواء السبيل</a:t>
            </a:r>
          </a:p>
          <a:p>
            <a:pPr marL="0" marR="0" lvl="0" indent="0" algn="ctr" defTabSz="914400" rtl="1" eaLnBrk="1" fontAlgn="base" latinLnBrk="0" hangingPunct="1">
              <a:lnSpc>
                <a:spcPct val="100000"/>
              </a:lnSpc>
              <a:spcBef>
                <a:spcPct val="0"/>
              </a:spcBef>
              <a:spcAft>
                <a:spcPct val="0"/>
              </a:spcAft>
              <a:buClrTx/>
              <a:buSzTx/>
              <a:buFontTx/>
              <a:buNone/>
              <a:tabLst/>
            </a:pPr>
            <a:r>
              <a:rPr lang="ar-DZ" sz="3200" b="1" dirty="0" smtClean="0"/>
              <a:t> والسلام عليكم ورحمة الله تعالى وبركاته. </a:t>
            </a:r>
          </a:p>
        </p:txBody>
      </p:sp>
    </p:spTree>
    <p:extLst>
      <p:ext uri="{BB962C8B-B14F-4D97-AF65-F5344CB8AC3E}">
        <p14:creationId xmlns="" xmlns:p14="http://schemas.microsoft.com/office/powerpoint/2010/main" val="15874881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ppt_w</p:attrName>
                                        </p:attrNameLst>
                                      </p:cBhvr>
                                      <p:tavLst>
                                        <p:tav tm="0">
                                          <p:val>
                                            <p:fltVal val="0"/>
                                          </p:val>
                                        </p:tav>
                                        <p:tav tm="100000">
                                          <p:val>
                                            <p:strVal val="#ppt_w"/>
                                          </p:val>
                                        </p:tav>
                                      </p:tavLst>
                                    </p:anim>
                                    <p:anim calcmode="lin" valueType="num">
                                      <p:cBhvr>
                                        <p:cTn id="8" dur="750" fill="hold"/>
                                        <p:tgtEl>
                                          <p:spTgt spid="2"/>
                                        </p:tgtEl>
                                        <p:attrNameLst>
                                          <p:attrName>ppt_h</p:attrName>
                                        </p:attrNameLst>
                                      </p:cBhvr>
                                      <p:tavLst>
                                        <p:tav tm="0">
                                          <p:val>
                                            <p:fltVal val="0"/>
                                          </p:val>
                                        </p:tav>
                                        <p:tav tm="100000">
                                          <p:val>
                                            <p:strVal val="#ppt_h"/>
                                          </p:val>
                                        </p:tav>
                                      </p:tavLst>
                                    </p:anim>
                                    <p:animEffect transition="in" filter="fade">
                                      <p:cBhvr>
                                        <p:cTn id="9"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necteur droit 1"/>
          <p:cNvCxnSpPr/>
          <p:nvPr/>
        </p:nvCxnSpPr>
        <p:spPr>
          <a:xfrm>
            <a:off x="8360841" y="1772816"/>
            <a:ext cx="0" cy="453650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214290"/>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أولا- تقديم المقياس للطلبة:</a:t>
            </a:r>
            <a:endParaRPr lang="fr-FR" sz="3600" dirty="0" smtClean="0"/>
          </a:p>
          <a:p>
            <a:endParaRPr lang="fr-FR" sz="3600" dirty="0"/>
          </a:p>
        </p:txBody>
      </p:sp>
      <p:sp>
        <p:nvSpPr>
          <p:cNvPr id="5" name="Rectangle 4"/>
          <p:cNvSpPr/>
          <p:nvPr/>
        </p:nvSpPr>
        <p:spPr>
          <a:xfrm>
            <a:off x="571472" y="1214422"/>
            <a:ext cx="7463171" cy="5370701"/>
          </a:xfrm>
          <a:prstGeom prst="rect">
            <a:avLst/>
          </a:prstGeom>
        </p:spPr>
        <p:txBody>
          <a:bodyPr wrap="square">
            <a:spAutoFit/>
          </a:bodyPr>
          <a:lstStyle/>
          <a:p>
            <a:pPr algn="r" rtl="1"/>
            <a:r>
              <a:rPr lang="ar-DZ" sz="3200" b="1" u="sng" dirty="0" smtClean="0"/>
              <a:t>3- ال</a:t>
            </a:r>
            <a:r>
              <a:rPr lang="ar-SA" sz="3200" b="1" u="sng" dirty="0" smtClean="0"/>
              <a:t>ھﺪف</a:t>
            </a:r>
            <a:r>
              <a:rPr lang="ar-DZ" sz="3200" b="1" u="sng" dirty="0" smtClean="0"/>
              <a:t> المتوخّى من دراسة هذا </a:t>
            </a:r>
            <a:r>
              <a:rPr lang="ar-DZ" sz="3200" b="1" u="sng" dirty="0" err="1" smtClean="0"/>
              <a:t>المقياس:</a:t>
            </a:r>
            <a:endParaRPr lang="ar-DZ" sz="3200" b="1" u="sng" dirty="0" smtClean="0"/>
          </a:p>
          <a:p>
            <a:pPr algn="just" rtl="1"/>
            <a:r>
              <a:rPr lang="ar-SA" sz="3200" b="1" dirty="0" smtClean="0"/>
              <a:t>ﺗزوﯾد اﻟطﺎﻟب ﺑﻣﺧﺗﻠف اﻟﻣﻌﺎرف </a:t>
            </a:r>
            <a:r>
              <a:rPr lang="ar-SA" sz="3200" b="1" dirty="0" err="1" smtClean="0"/>
              <a:t>وا</a:t>
            </a:r>
            <a:r>
              <a:rPr lang="ar-DZ" sz="3200" b="1" dirty="0" smtClean="0"/>
              <a:t>لأدوات </a:t>
            </a:r>
            <a:r>
              <a:rPr lang="ar-SA" sz="3200" b="1" dirty="0" smtClean="0"/>
              <a:t>اﻟﺗﻲ ﺗﻣ</a:t>
            </a:r>
            <a:r>
              <a:rPr lang="ar-DZ" sz="3200" b="1" dirty="0" smtClean="0"/>
              <a:t>كّنه</a:t>
            </a:r>
            <a:r>
              <a:rPr lang="ar-SA" sz="3200" b="1" dirty="0" smtClean="0"/>
              <a:t> ﻣن </a:t>
            </a:r>
            <a:r>
              <a:rPr lang="ar-SA" sz="3200" b="1" dirty="0" err="1" smtClean="0"/>
              <a:t>التحك</a:t>
            </a:r>
            <a:r>
              <a:rPr lang="ar-DZ" sz="3200" b="1" dirty="0" smtClean="0"/>
              <a:t>ّ</a:t>
            </a:r>
            <a:r>
              <a:rPr lang="ar-SA" sz="3200" b="1" dirty="0" smtClean="0"/>
              <a:t>م و</a:t>
            </a:r>
            <a:r>
              <a:rPr lang="ar-DZ" sz="3200" b="1" dirty="0" smtClean="0"/>
              <a:t> اكتساب المهارات في مجال مالية المؤسسة والمجالات الأخرى ذات الصلة، حيث يسمح هذا الحقل المعرفي للطالب بالتحكّم في أدوات التحليل المالي والاستثماري وتقييم الفرص الاستثمارية واختيار مصادر التمويل وذلك من </a:t>
            </a:r>
            <a:r>
              <a:rPr lang="ar-DZ" sz="3200" b="1" dirty="0" err="1" smtClean="0"/>
              <a:t>خلال:</a:t>
            </a:r>
            <a:endParaRPr lang="ar-DZ" sz="3200" b="1" dirty="0" smtClean="0"/>
          </a:p>
          <a:p>
            <a:pPr algn="just" rtl="1">
              <a:buFontTx/>
              <a:buChar char="-"/>
            </a:pPr>
            <a:r>
              <a:rPr lang="ar-DZ" sz="3200" b="1" dirty="0" smtClean="0"/>
              <a:t>التحكّم في الأساليب والأدوات والتقنيات المعتمدة في تحليل وتخطيط واتخاذ القرارات </a:t>
            </a:r>
            <a:r>
              <a:rPr lang="ar-DZ" sz="3200" b="1" dirty="0" err="1" smtClean="0"/>
              <a:t>المالية؛</a:t>
            </a:r>
            <a:endParaRPr lang="ar-DZ" sz="3200" b="1" dirty="0" smtClean="0"/>
          </a:p>
          <a:p>
            <a:pPr algn="just" rtl="1">
              <a:buFontTx/>
              <a:buChar char="-"/>
            </a:pPr>
            <a:r>
              <a:rPr lang="ar-DZ" sz="3200" b="1" dirty="0" smtClean="0"/>
              <a:t>القدرة على تقييم البدائل التمويلية بكفاءة </a:t>
            </a:r>
            <a:r>
              <a:rPr lang="ar-DZ" sz="3200" b="1" dirty="0" err="1" smtClean="0"/>
              <a:t>وفعالية؛</a:t>
            </a:r>
            <a:endParaRPr lang="ar-DZ" sz="3200" b="1" dirty="0" smtClean="0"/>
          </a:p>
          <a:p>
            <a:pPr algn="just" rtl="1">
              <a:tabLst>
                <a:tab pos="354013" algn="l"/>
              </a:tabLst>
            </a:pPr>
            <a:endParaRPr lang="ar-DZ" sz="2300" dirty="0">
              <a:latin typeface="Simplified Arabic" pitchFamily="18" charset="-78"/>
              <a:ea typeface="Times New Roman" panose="02020603050405020304" pitchFamily="18" charset="0"/>
              <a:cs typeface="Simplified Arabic" pitchFamily="18" charset="-78"/>
            </a:endParaRPr>
          </a:p>
        </p:txBody>
      </p:sp>
    </p:spTree>
    <p:extLst>
      <p:ext uri="{BB962C8B-B14F-4D97-AF65-F5344CB8AC3E}">
        <p14:creationId xmlns="" xmlns:p14="http://schemas.microsoft.com/office/powerpoint/2010/main" val="196230792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anim calcmode="lin" valueType="num">
                                      <p:cBhvr>
                                        <p:cTn id="11" dur="1000" fill="hold"/>
                                        <p:tgtEl>
                                          <p:spTgt spid="5"/>
                                        </p:tgtEl>
                                        <p:attrNameLst>
                                          <p:attrName>ppt_x</p:attrName>
                                        </p:attrNameLst>
                                      </p:cBhvr>
                                      <p:tavLst>
                                        <p:tav tm="0">
                                          <p:val>
                                            <p:strVal val="#ppt_x"/>
                                          </p:val>
                                        </p:tav>
                                        <p:tav tm="100000">
                                          <p:val>
                                            <p:strVal val="#ppt_x"/>
                                          </p:val>
                                        </p:tav>
                                      </p:tavLst>
                                    </p:anim>
                                    <p:anim calcmode="lin" valueType="num">
                                      <p:cBhvr>
                                        <p:cTn id="1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necteur droit 1"/>
          <p:cNvCxnSpPr/>
          <p:nvPr/>
        </p:nvCxnSpPr>
        <p:spPr>
          <a:xfrm>
            <a:off x="8360841" y="1772816"/>
            <a:ext cx="0" cy="453650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214290"/>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itre 1"/>
          <p:cNvSpPr txBox="1">
            <a:spLocks/>
          </p:cNvSpPr>
          <p:nvPr/>
        </p:nvSpPr>
        <p:spPr>
          <a:xfrm>
            <a:off x="457200" y="274638"/>
            <a:ext cx="7434246" cy="778098"/>
          </a:xfrm>
          <a:prstGeom prst="rect">
            <a:avLst/>
          </a:prstGeom>
          <a:solidFill>
            <a:schemeClr val="tx2">
              <a:lumMod val="60000"/>
              <a:lumOff val="40000"/>
            </a:schemeClr>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أولا- تقديم المقياس للطلبة:</a:t>
            </a:r>
            <a:endParaRPr lang="fr-FR" sz="4000" dirty="0"/>
          </a:p>
        </p:txBody>
      </p:sp>
      <p:sp>
        <p:nvSpPr>
          <p:cNvPr id="7"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أولا- تقديم المقياس للطلبة:</a:t>
            </a:r>
            <a:endParaRPr lang="fr-FR" sz="4000" dirty="0"/>
          </a:p>
        </p:txBody>
      </p:sp>
      <p:sp>
        <p:nvSpPr>
          <p:cNvPr id="8" name="Rectangle 7"/>
          <p:cNvSpPr/>
          <p:nvPr/>
        </p:nvSpPr>
        <p:spPr>
          <a:xfrm>
            <a:off x="539552" y="1484784"/>
            <a:ext cx="7776864" cy="3046988"/>
          </a:xfrm>
          <a:prstGeom prst="rect">
            <a:avLst/>
          </a:prstGeom>
        </p:spPr>
        <p:txBody>
          <a:bodyPr wrap="square">
            <a:spAutoFit/>
          </a:bodyPr>
          <a:lstStyle/>
          <a:p>
            <a:pPr algn="just" rtl="1">
              <a:buFontTx/>
              <a:buChar char="-"/>
            </a:pPr>
            <a:r>
              <a:rPr lang="ar-DZ" sz="3200" b="1" dirty="0" smtClean="0"/>
              <a:t>القدرة على الموازنة بين القرارات الاستثمارية والقرارات التمويلية في </a:t>
            </a:r>
            <a:r>
              <a:rPr lang="ar-DZ" sz="3200" b="1" dirty="0" err="1" smtClean="0"/>
              <a:t>المؤسسة؛</a:t>
            </a:r>
            <a:endParaRPr lang="ar-DZ" sz="3200" b="1" dirty="0" smtClean="0"/>
          </a:p>
          <a:p>
            <a:pPr algn="just" rtl="1">
              <a:buFontTx/>
              <a:buChar char="-"/>
            </a:pPr>
            <a:r>
              <a:rPr lang="ar-DZ" sz="3200" b="1" dirty="0" smtClean="0"/>
              <a:t>القراءة الصحيحة للمؤشرات المالية للمؤسّسة من خلال القدرة على التحليل والاستنتاج ووضع تصوّر للاحتياجات المالية للمؤسسة والتنبؤ بالمستقبل، فالعلم للتنبؤ والتنبؤ </a:t>
            </a:r>
            <a:r>
              <a:rPr lang="ar-DZ" sz="3200" b="1" dirty="0" err="1" smtClean="0"/>
              <a:t>للتمكّن.</a:t>
            </a:r>
            <a:r>
              <a:rPr lang="ar-DZ" sz="3200" b="1" dirty="0" smtClean="0"/>
              <a:t>   </a:t>
            </a:r>
            <a:r>
              <a:rPr lang="fr-FR" sz="3200" b="1" dirty="0" smtClean="0"/>
              <a:t>     </a:t>
            </a:r>
          </a:p>
        </p:txBody>
      </p:sp>
    </p:spTree>
    <p:extLst>
      <p:ext uri="{BB962C8B-B14F-4D97-AF65-F5344CB8AC3E}">
        <p14:creationId xmlns="" xmlns:p14="http://schemas.microsoft.com/office/powerpoint/2010/main" val="418252408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434246" cy="778098"/>
          </a:xfrm>
          <a:prstGeom prst="rect">
            <a:avLst/>
          </a:prstGeom>
          <a:solidFill>
            <a:schemeClr val="tx2">
              <a:lumMod val="60000"/>
              <a:lumOff val="40000"/>
            </a:schemeClr>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المسؤوليات الإدارية:</a:t>
            </a:r>
            <a:endParaRPr lang="fr-FR" sz="3600" dirty="0"/>
          </a:p>
        </p:txBody>
      </p:sp>
      <p:sp>
        <p:nvSpPr>
          <p:cNvPr id="5" name="Rectangle 4"/>
          <p:cNvSpPr/>
          <p:nvPr/>
        </p:nvSpPr>
        <p:spPr>
          <a:xfrm>
            <a:off x="357158" y="1225689"/>
            <a:ext cx="7639926" cy="5016758"/>
          </a:xfrm>
          <a:prstGeom prst="rect">
            <a:avLst/>
          </a:prstGeom>
        </p:spPr>
        <p:txBody>
          <a:bodyPr wrap="square">
            <a:spAutoFit/>
          </a:bodyPr>
          <a:lstStyle/>
          <a:p>
            <a:pPr lvl="0" algn="just" rtl="1"/>
            <a:r>
              <a:rPr lang="ar-DZ" sz="3200" b="1" u="sng" dirty="0" smtClean="0"/>
              <a:t>4-محتوى المقياس</a:t>
            </a:r>
            <a:r>
              <a:rPr lang="ar-DZ" sz="3200" b="1" dirty="0" smtClean="0"/>
              <a:t>: طبقا لعنوان عرض التكوين ليسانس محاسبة و جباية 62</a:t>
            </a:r>
          </a:p>
          <a:p>
            <a:pPr algn="r" rtl="1"/>
            <a:r>
              <a:rPr lang="ar-DZ" sz="3200" b="1" dirty="0" err="1" smtClean="0"/>
              <a:t>محاورالبرنامج:</a:t>
            </a:r>
            <a:r>
              <a:rPr lang="ar-DZ" sz="3200" b="1" dirty="0" smtClean="0"/>
              <a:t> </a:t>
            </a:r>
            <a:endParaRPr lang="fr-FR" sz="3200" b="1" dirty="0" smtClean="0"/>
          </a:p>
          <a:p>
            <a:pPr algn="r" rtl="1"/>
            <a:r>
              <a:rPr lang="ar-DZ" sz="3200" b="1" dirty="0" smtClean="0"/>
              <a:t>الوظيفة المالية في المؤسّسة؛</a:t>
            </a:r>
            <a:endParaRPr lang="fr-FR" sz="3200" b="1" dirty="0" smtClean="0"/>
          </a:p>
          <a:p>
            <a:pPr lvl="0" algn="r" rtl="1"/>
            <a:r>
              <a:rPr lang="ar-DZ" sz="3200" b="1" dirty="0" smtClean="0"/>
              <a:t>التحليل </a:t>
            </a:r>
            <a:r>
              <a:rPr lang="ar-DZ" sz="3200" b="1" dirty="0" err="1" smtClean="0"/>
              <a:t>المالي؛</a:t>
            </a:r>
            <a:endParaRPr lang="ar-DZ" sz="3200" b="1" dirty="0" smtClean="0"/>
          </a:p>
          <a:p>
            <a:pPr lvl="0" algn="r" rtl="1"/>
            <a:r>
              <a:rPr lang="ar-DZ" sz="3200" b="1" dirty="0" smtClean="0"/>
              <a:t>التحليل المالي </a:t>
            </a:r>
            <a:r>
              <a:rPr lang="ar-DZ" sz="3200" b="1" dirty="0" err="1" smtClean="0"/>
              <a:t>الكلاسيكي؛</a:t>
            </a:r>
            <a:endParaRPr lang="ar-DZ" sz="3200" b="1" dirty="0" smtClean="0"/>
          </a:p>
          <a:p>
            <a:pPr lvl="0" algn="r" rtl="1"/>
            <a:r>
              <a:rPr lang="ar-DZ" sz="3200" b="1" dirty="0" smtClean="0"/>
              <a:t>التحليل المالي </a:t>
            </a:r>
            <a:r>
              <a:rPr lang="ar-DZ" sz="3200" b="1" dirty="0" err="1" smtClean="0"/>
              <a:t>الوظيفي؛</a:t>
            </a:r>
            <a:endParaRPr lang="ar-DZ" sz="3200" b="1" dirty="0" smtClean="0"/>
          </a:p>
          <a:p>
            <a:pPr lvl="0" algn="r" rtl="1"/>
            <a:r>
              <a:rPr lang="ar-DZ" sz="3200" b="1" dirty="0" smtClean="0"/>
              <a:t>التحليل </a:t>
            </a:r>
            <a:r>
              <a:rPr lang="ar-DZ" sz="3200" b="1" dirty="0" err="1" smtClean="0"/>
              <a:t>الديناميكي؛</a:t>
            </a:r>
            <a:endParaRPr lang="ar-DZ" sz="3200" b="1" dirty="0" smtClean="0"/>
          </a:p>
          <a:p>
            <a:pPr lvl="0" algn="r" rtl="1"/>
            <a:r>
              <a:rPr lang="ar-DZ" sz="3200" b="1" dirty="0" smtClean="0"/>
              <a:t>قرار </a:t>
            </a:r>
            <a:r>
              <a:rPr lang="ar-DZ" sz="3200" b="1" dirty="0" err="1" smtClean="0"/>
              <a:t>الاستثمار؛</a:t>
            </a:r>
            <a:endParaRPr lang="ar-DZ" sz="3200" b="1" dirty="0" smtClean="0"/>
          </a:p>
          <a:p>
            <a:pPr lvl="0" algn="r" rtl="1"/>
            <a:r>
              <a:rPr lang="ar-DZ" sz="3200" b="1" dirty="0" smtClean="0"/>
              <a:t>مصادر التمويل.</a:t>
            </a:r>
            <a:endParaRPr lang="ar-DZ" sz="2300" dirty="0">
              <a:latin typeface="Simplified Arabic" pitchFamily="18" charset="-78"/>
              <a:ea typeface="Times New Roman" panose="02020603050405020304" pitchFamily="18" charset="0"/>
              <a:cs typeface="Simplified Arabic" pitchFamily="18" charset="-78"/>
            </a:endParaRPr>
          </a:p>
        </p:txBody>
      </p:sp>
      <p:pic>
        <p:nvPicPr>
          <p:cNvPr id="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أولا- تقديم المقياس للطلبة:</a:t>
            </a:r>
            <a:endParaRPr lang="fr-FR"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anim calcmode="lin" valueType="num">
                                      <p:cBhvr>
                                        <p:cTn id="11" dur="1000" fill="hold"/>
                                        <p:tgtEl>
                                          <p:spTgt spid="5"/>
                                        </p:tgtEl>
                                        <p:attrNameLst>
                                          <p:attrName>ppt_x</p:attrName>
                                        </p:attrNameLst>
                                      </p:cBhvr>
                                      <p:tavLst>
                                        <p:tav tm="0">
                                          <p:val>
                                            <p:strVal val="#ppt_x"/>
                                          </p:val>
                                        </p:tav>
                                        <p:tav tm="100000">
                                          <p:val>
                                            <p:strVal val="#ppt_x"/>
                                          </p:val>
                                        </p:tav>
                                      </p:tavLst>
                                    </p:anim>
                                    <p:anim calcmode="lin" valueType="num">
                                      <p:cBhvr>
                                        <p:cTn id="12" dur="1000" fill="hold"/>
                                        <p:tgtEl>
                                          <p:spTgt spid="5"/>
                                        </p:tgtEl>
                                        <p:attrNameLst>
                                          <p:attrName>ppt_y</p:attrName>
                                        </p:attrNameLst>
                                      </p:cBhvr>
                                      <p:tavLst>
                                        <p:tav tm="0">
                                          <p:val>
                                            <p:strVal val="#ppt_y+.1"/>
                                          </p:val>
                                        </p:tav>
                                        <p:tav tm="100000">
                                          <p:val>
                                            <p:strVal val="#ppt_y"/>
                                          </p:val>
                                        </p:tav>
                                      </p:tavLst>
                                    </p:anim>
                                  </p:childTnLst>
                                </p:cTn>
                              </p:par>
                              <p:par>
                                <p:cTn id="13" presetID="14"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randombar(horizont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67544" y="1196752"/>
            <a:ext cx="7416824" cy="5509200"/>
          </a:xfrm>
          <a:prstGeom prst="rect">
            <a:avLst/>
          </a:prstGeom>
        </p:spPr>
        <p:txBody>
          <a:bodyPr wrap="square">
            <a:spAutoFit/>
          </a:bodyPr>
          <a:lstStyle/>
          <a:p>
            <a:pPr lvl="0" algn="just" rtl="1"/>
            <a:r>
              <a:rPr lang="ar-DZ" sz="3200" b="1" u="sng" dirty="0" smtClean="0"/>
              <a:t>1- الوظيفة المالية في المؤسّسة</a:t>
            </a:r>
            <a:r>
              <a:rPr lang="ar-DZ" sz="3200" b="1" dirty="0" smtClean="0"/>
              <a:t>: مفهوم المؤسّسة، وفي هذا الصدد نشير الى أنّه لا يوجد مفهوم موحّد للمؤسّسة وذك بسبب تعقّد طبيعة هذا الكيان ووجوده في محيط يتسّم بالتعقيد، وعليه سوف يكون مفهوم المؤسّسة مبني على وجهات نظر مختلفة و </a:t>
            </a:r>
            <a:r>
              <a:rPr lang="ar-DZ" sz="3200" b="1" dirty="0" err="1" smtClean="0"/>
              <a:t>أهمّها:</a:t>
            </a:r>
            <a:endParaRPr lang="ar-DZ" sz="3200" b="1" dirty="0" smtClean="0"/>
          </a:p>
          <a:p>
            <a:pPr lvl="0" algn="just" rtl="1"/>
            <a:r>
              <a:rPr lang="ar-DZ" sz="3200" b="1" dirty="0" smtClean="0"/>
              <a:t>1.1- المؤسّسة كوحدة لتوزيع </a:t>
            </a:r>
            <a:r>
              <a:rPr lang="ar-DZ" sz="3200" b="1" dirty="0" err="1" smtClean="0"/>
              <a:t>الدخل؛</a:t>
            </a:r>
            <a:endParaRPr lang="ar-DZ" sz="3200" b="1" dirty="0" smtClean="0"/>
          </a:p>
          <a:p>
            <a:pPr lvl="0" algn="just" rtl="1"/>
            <a:r>
              <a:rPr lang="ar-DZ" sz="3200" b="1" dirty="0" smtClean="0"/>
              <a:t>2.1- المؤسّسة وحدة إنتاج </a:t>
            </a:r>
            <a:r>
              <a:rPr lang="ar-DZ" sz="3200" b="1" dirty="0" err="1" smtClean="0"/>
              <a:t>وتوزيع؛</a:t>
            </a:r>
            <a:endParaRPr lang="ar-DZ" sz="3200" b="1" dirty="0" smtClean="0"/>
          </a:p>
          <a:p>
            <a:pPr lvl="0" algn="just" rtl="1"/>
            <a:r>
              <a:rPr lang="ar-DZ" sz="3200" b="1" dirty="0" smtClean="0"/>
              <a:t>3.1-المؤسّسة كمركز لاتخاذ القرارات الاقتصادية </a:t>
            </a:r>
            <a:r>
              <a:rPr lang="ar-DZ" sz="3200" b="1" dirty="0" err="1" smtClean="0"/>
              <a:t>والمالية؛</a:t>
            </a:r>
            <a:endParaRPr lang="ar-DZ" sz="3200" b="1" dirty="0" smtClean="0"/>
          </a:p>
          <a:p>
            <a:pPr lvl="0" algn="just" rtl="1"/>
            <a:r>
              <a:rPr lang="ar-DZ" sz="3200" b="1" dirty="0" smtClean="0"/>
              <a:t>4.1- المؤسّسة خلية </a:t>
            </a:r>
            <a:r>
              <a:rPr lang="ar-DZ" sz="3200" b="1" dirty="0" err="1" smtClean="0"/>
              <a:t>اجتماعية؛</a:t>
            </a:r>
            <a:endParaRPr lang="ar-DZ" sz="3200" b="1" dirty="0" smtClean="0"/>
          </a:p>
          <a:p>
            <a:pPr lvl="0" algn="just" rtl="1"/>
            <a:r>
              <a:rPr lang="ar-DZ" sz="3200" b="1" dirty="0" smtClean="0"/>
              <a:t>5.1- المؤسّسة كنظام </a:t>
            </a:r>
            <a:r>
              <a:rPr lang="ar-DZ" sz="3200" b="1" dirty="0" err="1" smtClean="0"/>
              <a:t>مفتوح؛</a:t>
            </a:r>
            <a:endParaRPr lang="ar-DZ" sz="3200" dirty="0">
              <a:latin typeface="Simplified Arabic" pitchFamily="18" charset="-78"/>
              <a:ea typeface="Times New Roman" panose="02020603050405020304" pitchFamily="18" charset="0"/>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necteur droit 1"/>
          <p:cNvCxnSpPr/>
          <p:nvPr/>
        </p:nvCxnSpPr>
        <p:spPr>
          <a:xfrm>
            <a:off x="8360841" y="1772816"/>
            <a:ext cx="0" cy="453650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Titre 1"/>
          <p:cNvSpPr txBox="1">
            <a:spLocks/>
          </p:cNvSpPr>
          <p:nvPr/>
        </p:nvSpPr>
        <p:spPr>
          <a:xfrm>
            <a:off x="457200" y="274638"/>
            <a:ext cx="7355160" cy="706090"/>
          </a:xfrm>
          <a:prstGeom prst="rect">
            <a:avLst/>
          </a:prstGeom>
          <a:solidFill>
            <a:srgbClr val="2962A7"/>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rtl="1">
              <a:spcAft>
                <a:spcPts val="0"/>
              </a:spcAft>
            </a:pPr>
            <a:r>
              <a:rPr lang="ar-DZ" b="1" dirty="0" smtClean="0">
                <a:solidFill>
                  <a:schemeClr val="bg1"/>
                </a:solidFill>
                <a:latin typeface="Times New Roman" panose="02020603050405020304" pitchFamily="18" charset="0"/>
                <a:ea typeface="Times New Roman" panose="02020603050405020304" pitchFamily="18" charset="0"/>
                <a:cs typeface="Sakkal Majalla" panose="02000000000000000000" pitchFamily="2" charset="-78"/>
              </a:rPr>
              <a:t>المقاييس المدرّسة خلال المسار المهني:</a:t>
            </a:r>
            <a:endParaRPr lang="fr-FR" sz="3600" dirty="0">
              <a:solidFill>
                <a:schemeClr val="bg1"/>
              </a:solidFill>
              <a:latin typeface="Times New Roman" panose="02020603050405020304" pitchFamily="18" charset="0"/>
              <a:ea typeface="Times New Roman" panose="02020603050405020304" pitchFamily="18" charset="0"/>
            </a:endParaRPr>
          </a:p>
        </p:txBody>
      </p:sp>
      <p:sp>
        <p:nvSpPr>
          <p:cNvPr id="5" name="Espace réservé du contenu 2"/>
          <p:cNvSpPr txBox="1">
            <a:spLocks/>
          </p:cNvSpPr>
          <p:nvPr/>
        </p:nvSpPr>
        <p:spPr>
          <a:xfrm>
            <a:off x="539552" y="1124744"/>
            <a:ext cx="7488832" cy="525658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rtl="1">
              <a:buFont typeface="Arial" pitchFamily="34" charset="0"/>
              <a:buNone/>
            </a:pPr>
            <a:endParaRPr lang="fr-FR" dirty="0"/>
          </a:p>
        </p:txBody>
      </p:sp>
      <p:sp>
        <p:nvSpPr>
          <p:cNvPr id="9"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sp>
        <p:nvSpPr>
          <p:cNvPr id="10" name="Rectangle 9"/>
          <p:cNvSpPr/>
          <p:nvPr/>
        </p:nvSpPr>
        <p:spPr>
          <a:xfrm>
            <a:off x="467544" y="1268761"/>
            <a:ext cx="7488832" cy="8956298"/>
          </a:xfrm>
          <a:prstGeom prst="rect">
            <a:avLst/>
          </a:prstGeom>
        </p:spPr>
        <p:txBody>
          <a:bodyPr wrap="square">
            <a:spAutoFit/>
          </a:bodyPr>
          <a:lstStyle/>
          <a:p>
            <a:pPr lvl="0" algn="just" rtl="1"/>
            <a:r>
              <a:rPr lang="ar-DZ" sz="3200" b="1" dirty="0" smtClean="0"/>
              <a:t>5.1-تعريف الوظيفة </a:t>
            </a:r>
            <a:r>
              <a:rPr lang="ar-DZ" sz="3200" b="1" dirty="0" err="1" smtClean="0"/>
              <a:t>المالية؛</a:t>
            </a:r>
            <a:endParaRPr lang="ar-DZ" sz="3200" b="1" dirty="0" smtClean="0"/>
          </a:p>
          <a:p>
            <a:pPr algn="just" rtl="1"/>
            <a:r>
              <a:rPr lang="ar-DZ" sz="3200" b="1" dirty="0" smtClean="0"/>
              <a:t>6.1-أهمية الوظيفة المالية في </a:t>
            </a:r>
            <a:r>
              <a:rPr lang="ar-DZ" sz="3200" b="1" dirty="0" err="1" smtClean="0"/>
              <a:t>المؤسّسة؛</a:t>
            </a:r>
            <a:endParaRPr lang="ar-DZ" sz="3200" b="1" dirty="0" smtClean="0"/>
          </a:p>
          <a:p>
            <a:pPr algn="just" rtl="1"/>
            <a:r>
              <a:rPr lang="ar-DZ" sz="3200" b="1" dirty="0" smtClean="0"/>
              <a:t>7.1-أهداف الادارة المالية.</a:t>
            </a:r>
          </a:p>
          <a:p>
            <a:pPr algn="just" rtl="1"/>
            <a:r>
              <a:rPr lang="ar-DZ" sz="3200" b="1" dirty="0" smtClean="0"/>
              <a:t>2- </a:t>
            </a:r>
            <a:r>
              <a:rPr lang="ar-DZ" sz="3200" b="1" u="sng" dirty="0" smtClean="0"/>
              <a:t>التحليل </a:t>
            </a:r>
            <a:r>
              <a:rPr lang="ar-DZ" sz="3200" b="1" u="sng" dirty="0" err="1" smtClean="0"/>
              <a:t>المالي</a:t>
            </a:r>
            <a:r>
              <a:rPr lang="ar-DZ" sz="3200" b="1" dirty="0" err="1" smtClean="0"/>
              <a:t>:</a:t>
            </a:r>
            <a:endParaRPr lang="ar-DZ" sz="3200" b="1" dirty="0" smtClean="0"/>
          </a:p>
          <a:p>
            <a:pPr algn="just" rtl="1"/>
            <a:r>
              <a:rPr lang="ar-DZ" sz="3200" b="1" dirty="0" smtClean="0"/>
              <a:t>1.2- مفهوم التحليل </a:t>
            </a:r>
            <a:r>
              <a:rPr lang="ar-DZ" sz="3200" b="1" dirty="0" err="1" smtClean="0"/>
              <a:t>المالي؛</a:t>
            </a:r>
            <a:endParaRPr lang="ar-DZ" sz="3200" b="1" dirty="0" smtClean="0"/>
          </a:p>
          <a:p>
            <a:pPr algn="just" rtl="1"/>
            <a:r>
              <a:rPr lang="ar-DZ" sz="3200" b="1" dirty="0" smtClean="0"/>
              <a:t>2.2- أهمية التحليل </a:t>
            </a:r>
            <a:r>
              <a:rPr lang="ar-DZ" sz="3200" b="1" dirty="0" err="1" smtClean="0"/>
              <a:t>المالي؛</a:t>
            </a:r>
            <a:endParaRPr lang="ar-DZ" sz="3200" b="1" dirty="0" smtClean="0"/>
          </a:p>
          <a:p>
            <a:pPr algn="just" rtl="1"/>
            <a:r>
              <a:rPr lang="ar-DZ" sz="3200" b="1" dirty="0" smtClean="0"/>
              <a:t>3.2- أهداف التحليل </a:t>
            </a:r>
            <a:r>
              <a:rPr lang="ar-DZ" sz="3200" b="1" dirty="0" err="1" smtClean="0"/>
              <a:t>المالي؛</a:t>
            </a:r>
            <a:endParaRPr lang="ar-DZ" sz="3200" b="1" dirty="0" smtClean="0"/>
          </a:p>
          <a:p>
            <a:pPr algn="just" rtl="1"/>
            <a:r>
              <a:rPr lang="ar-DZ" sz="3200" b="1" dirty="0" smtClean="0"/>
              <a:t>3.3- أدوات التحليل المالي.</a:t>
            </a:r>
          </a:p>
          <a:p>
            <a:pPr algn="r" rtl="1"/>
            <a:r>
              <a:rPr lang="ar-DZ" sz="3200" b="1" dirty="0" smtClean="0"/>
              <a:t>3- </a:t>
            </a:r>
            <a:r>
              <a:rPr lang="ar-DZ" sz="3200" b="1" u="sng" dirty="0" smtClean="0"/>
              <a:t>التحليل المالي </a:t>
            </a:r>
            <a:r>
              <a:rPr lang="ar-DZ" sz="3200" b="1" u="sng" dirty="0" err="1" smtClean="0"/>
              <a:t>الكلاسيكي</a:t>
            </a:r>
            <a:r>
              <a:rPr lang="ar-DZ" sz="3200" b="1" dirty="0" err="1" smtClean="0"/>
              <a:t>:</a:t>
            </a:r>
            <a:endParaRPr lang="ar-DZ" sz="3200" b="1" dirty="0" smtClean="0"/>
          </a:p>
          <a:p>
            <a:pPr algn="r" rtl="1"/>
            <a:r>
              <a:rPr lang="ar-DZ" sz="3200" b="1" dirty="0" smtClean="0"/>
              <a:t>1.3- التحليل المالي وفق منظور سيولة/</a:t>
            </a:r>
            <a:r>
              <a:rPr lang="ar-DZ" sz="3200" b="1" dirty="0" err="1" smtClean="0"/>
              <a:t>إستحقاق.</a:t>
            </a:r>
            <a:endParaRPr lang="ar-DZ" sz="3200" b="1" dirty="0" smtClean="0"/>
          </a:p>
          <a:p>
            <a:pPr lvl="0" rtl="1"/>
            <a:endParaRPr lang="fr-FR" sz="3200" dirty="0" smtClean="0"/>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b="1" dirty="0" smtClean="0">
              <a:latin typeface="Simplified Arabic" pitchFamily="18" charset="-78"/>
              <a:ea typeface="Times New Roman" panose="02020603050405020304" pitchFamily="18" charset="0"/>
              <a:cs typeface="Simplified Arabic" pitchFamily="18" charset="-78"/>
            </a:endParaRPr>
          </a:p>
          <a:p>
            <a:pPr lvl="0" algn="just" rtl="1">
              <a:buFontTx/>
              <a:buChar char="-"/>
            </a:pPr>
            <a:endParaRPr lang="ar-DZ" sz="3200" dirty="0">
              <a:latin typeface="Simplified Arabic" pitchFamily="18" charset="-78"/>
              <a:ea typeface="Times New Roman" panose="02020603050405020304" pitchFamily="18" charset="0"/>
              <a:cs typeface="Simplified Arabic" pitchFamily="18" charset="-78"/>
            </a:endParaRPr>
          </a:p>
        </p:txBody>
      </p:sp>
    </p:spTree>
    <p:extLst>
      <p:ext uri="{BB962C8B-B14F-4D97-AF65-F5344CB8AC3E}">
        <p14:creationId xmlns="" xmlns:p14="http://schemas.microsoft.com/office/powerpoint/2010/main" val="18505342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randombar(horizontal)">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7560840" cy="5016758"/>
          </a:xfrm>
          <a:prstGeom prst="rect">
            <a:avLst/>
          </a:prstGeom>
        </p:spPr>
        <p:txBody>
          <a:bodyPr wrap="square">
            <a:spAutoFit/>
          </a:bodyPr>
          <a:lstStyle/>
          <a:p>
            <a:pPr algn="r" rtl="1"/>
            <a:r>
              <a:rPr lang="ar-DZ" sz="3200" b="1" dirty="0" smtClean="0"/>
              <a:t>4- </a:t>
            </a:r>
            <a:r>
              <a:rPr lang="ar-DZ" sz="3200" b="1" u="sng" dirty="0" smtClean="0"/>
              <a:t>التحليل المالي </a:t>
            </a:r>
            <a:r>
              <a:rPr lang="ar-DZ" sz="3200" b="1" u="sng" dirty="0" err="1" smtClean="0"/>
              <a:t>الوظيفي</a:t>
            </a:r>
            <a:r>
              <a:rPr lang="ar-DZ" sz="3200" b="1" dirty="0" err="1" smtClean="0"/>
              <a:t>:</a:t>
            </a:r>
            <a:endParaRPr lang="ar-DZ" sz="3200" b="1" dirty="0" smtClean="0"/>
          </a:p>
          <a:p>
            <a:pPr algn="r" rtl="1"/>
            <a:r>
              <a:rPr lang="ar-DZ" sz="3200" b="1" dirty="0" smtClean="0"/>
              <a:t>1.4- التحليل المالي وفق المنظور </a:t>
            </a:r>
            <a:r>
              <a:rPr lang="ar-DZ" sz="3200" b="1" dirty="0" err="1" smtClean="0"/>
              <a:t>الوظيفي؛</a:t>
            </a:r>
            <a:endParaRPr lang="ar-DZ" sz="3200" b="1" dirty="0" smtClean="0"/>
          </a:p>
          <a:p>
            <a:pPr lvl="0" algn="r" rtl="1"/>
            <a:r>
              <a:rPr lang="ar-DZ" sz="3200" b="1" dirty="0" smtClean="0"/>
              <a:t>2.4- مفهوم الميزانية حسب </a:t>
            </a:r>
            <a:r>
              <a:rPr lang="fr-FR" sz="3200" b="1" dirty="0" smtClean="0"/>
              <a:t>SCF؛</a:t>
            </a:r>
            <a:endParaRPr lang="fr-FR" sz="3200" dirty="0" smtClean="0"/>
          </a:p>
          <a:p>
            <a:pPr lvl="0" algn="just" rtl="1"/>
            <a:r>
              <a:rPr lang="ar-DZ" sz="3200" b="1" dirty="0" smtClean="0"/>
              <a:t>3.4- مفهوم الميزانية الوظيفية،قاعدة التوازن المالي الأدنى، المفهوم الوظيفي للمؤسسة(وظيفة الاستثمار(حيازة الاستثمارات- التنازل عن الاستثمارات)، وظيفة الاستغلال- وظيفة التمويل(المصادر الداخلية للتمويل- والمصادر الخارجية للتمويل</a:t>
            </a:r>
            <a:r>
              <a:rPr lang="ar-DZ" sz="3200" b="1" dirty="0" err="1" smtClean="0"/>
              <a:t>)).</a:t>
            </a:r>
            <a:endParaRPr lang="ar-DZ" sz="3200" b="1" dirty="0" smtClean="0"/>
          </a:p>
          <a:p>
            <a:pPr algn="just" rtl="1"/>
            <a:r>
              <a:rPr lang="ar-DZ" sz="3200" b="1" dirty="0" smtClean="0"/>
              <a:t>4.4-بناء الميزانية الوظيفية، شكل الميزانية الوظيفية، محتوى الميزانية الوظيفية.</a:t>
            </a:r>
          </a:p>
        </p:txBody>
      </p:sp>
      <p:sp>
        <p:nvSpPr>
          <p:cNvPr id="3"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457200" y="274638"/>
            <a:ext cx="7283152" cy="778098"/>
          </a:xfrm>
          <a:prstGeom prst="rect">
            <a:avLst/>
          </a:prstGeom>
          <a:solidFill>
            <a:schemeClr val="accent6"/>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4000" b="1" dirty="0" smtClean="0"/>
              <a:t>ثانيا- البرنامج السداسي التفصيلي للمقياس:</a:t>
            </a:r>
            <a:endParaRPr lang="fr-FR" sz="4000" dirty="0"/>
          </a:p>
        </p:txBody>
      </p:sp>
      <p:pic>
        <p:nvPicPr>
          <p:cNvPr id="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9586" y="142852"/>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467544" y="1268760"/>
            <a:ext cx="7560840" cy="5293757"/>
          </a:xfrm>
          <a:prstGeom prst="rect">
            <a:avLst/>
          </a:prstGeom>
        </p:spPr>
        <p:txBody>
          <a:bodyPr wrap="square">
            <a:spAutoFit/>
          </a:bodyPr>
          <a:lstStyle/>
          <a:p>
            <a:pPr lvl="0" algn="just" rtl="1"/>
            <a:r>
              <a:rPr lang="ar-DZ" sz="3200" b="1" dirty="0" smtClean="0"/>
              <a:t>5.4-مستوى الموارد الدائمة والاستخدامات المستقرّة؛ 6.4-مستوى استخدامات الاستغلال وموارد الاستغلال؛ 7.4-مستوى الاستخدامات خارج الاستغلال والموارد خارج </a:t>
            </a:r>
            <a:r>
              <a:rPr lang="ar-DZ" sz="3200" b="1" dirty="0" err="1" smtClean="0"/>
              <a:t>الاستغلال؛</a:t>
            </a:r>
            <a:endParaRPr lang="ar-DZ" sz="3200" b="1" dirty="0" smtClean="0"/>
          </a:p>
          <a:p>
            <a:pPr lvl="0" algn="just" rtl="1"/>
            <a:r>
              <a:rPr lang="ar-DZ" sz="3200" b="1" dirty="0" smtClean="0"/>
              <a:t>8.4-مستوى الخزينة الصافية الاجمالية.</a:t>
            </a:r>
            <a:endParaRPr lang="fr-FR" sz="3200" dirty="0" smtClean="0"/>
          </a:p>
          <a:p>
            <a:pPr lvl="0" algn="just" rtl="1"/>
            <a:r>
              <a:rPr lang="ar-DZ" sz="3200" b="1" dirty="0" smtClean="0"/>
              <a:t>9.4-إعادة معالجة بعض العناصر، اعادة ترتيب العناصر من داخل </a:t>
            </a:r>
            <a:r>
              <a:rPr lang="ar-DZ" sz="3200" b="1" dirty="0" err="1" smtClean="0"/>
              <a:t>الميزانية:</a:t>
            </a:r>
            <a:r>
              <a:rPr lang="ar-DZ" sz="3200" b="1" dirty="0" smtClean="0"/>
              <a:t>(</a:t>
            </a:r>
            <a:r>
              <a:rPr lang="ar-DZ" sz="3200" b="1" dirty="0" err="1" smtClean="0"/>
              <a:t>الاهتلاكات</a:t>
            </a:r>
            <a:r>
              <a:rPr lang="ar-DZ" sz="3200" b="1" dirty="0" smtClean="0"/>
              <a:t> </a:t>
            </a:r>
            <a:r>
              <a:rPr lang="ar-DZ" sz="3200" b="1" dirty="0" err="1" smtClean="0"/>
              <a:t>والمؤونات</a:t>
            </a:r>
            <a:r>
              <a:rPr lang="ar-DZ" sz="3200" b="1" dirty="0" smtClean="0"/>
              <a:t>(تدني او خسائر القيمة)، </a:t>
            </a:r>
            <a:r>
              <a:rPr lang="ar-DZ" sz="3200" b="1" dirty="0" err="1" smtClean="0"/>
              <a:t>التسبيقات</a:t>
            </a:r>
            <a:r>
              <a:rPr lang="ar-DZ" sz="3200" b="1" dirty="0" smtClean="0"/>
              <a:t> على الاستثمارات، الأرباح الموزّعة على الشركاء، أقساط القروض المنتظر تسديدها والتثبيتات المالية المنتظر تحصيلها</a:t>
            </a:r>
            <a:r>
              <a:rPr lang="ar-DZ" sz="3200" b="1" dirty="0" err="1" smtClean="0"/>
              <a:t>).</a:t>
            </a:r>
            <a:endParaRPr lang="fr-FR" sz="3200" dirty="0" smtClean="0"/>
          </a:p>
          <a:p>
            <a:pPr algn="r" rtl="1"/>
            <a:endParaRPr lang="ar-DZ"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921</TotalTime>
  <Words>1432</Words>
  <Application>Microsoft Office PowerPoint</Application>
  <PresentationFormat>Affichage à l'écran (4:3)</PresentationFormat>
  <Paragraphs>178</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مناقشة رسالة دكتوراه العلوم في علوم التسيير</dc:title>
  <dc:creator>el-ghali</dc:creator>
  <cp:lastModifiedBy>brahim</cp:lastModifiedBy>
  <cp:revision>330</cp:revision>
  <dcterms:created xsi:type="dcterms:W3CDTF">2013-12-25T19:49:32Z</dcterms:created>
  <dcterms:modified xsi:type="dcterms:W3CDTF">2020-12-11T17:36:38Z</dcterms:modified>
</cp:coreProperties>
</file>