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62" r:id="rId2"/>
    <p:sldId id="363" r:id="rId3"/>
    <p:sldId id="261" r:id="rId4"/>
    <p:sldId id="373" r:id="rId5"/>
  </p:sldIdLst>
  <p:sldSz cx="9144000" cy="6858000" type="screen4x3"/>
  <p:notesSz cx="6669088" cy="988536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F7F7F"/>
    <a:srgbClr val="FFFF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59" autoAdjust="0"/>
    <p:restoredTop sz="97491" autoAdjust="0"/>
  </p:normalViewPr>
  <p:slideViewPr>
    <p:cSldViewPr>
      <p:cViewPr>
        <p:scale>
          <a:sx n="100" d="100"/>
          <a:sy n="100" d="100"/>
        </p:scale>
        <p:origin x="-5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1329F8B-760B-43B0-8FE0-4D7DF3060422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1CF97A-D739-4C11-A460-31105056CB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45747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829EA4-9C4C-4221-83E7-10735F00134B}" type="datetimeFigureOut">
              <a:rPr lang="fr-FR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695825"/>
            <a:ext cx="5335588" cy="4448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900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3900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CD66B20-F253-4258-B646-6870E2D395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32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F406DA-3B7A-4C33-8F0E-7C8C7BA0B929}" type="slidenum">
              <a:rPr lang="en-GB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</a:pPr>
              <a:t>1</a:t>
            </a:fld>
            <a:endParaRPr lang="en-GB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1111250" y="741363"/>
            <a:ext cx="4446588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95825"/>
            <a:ext cx="4891088" cy="774700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309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1F7C4-B2F2-445C-B64D-F93D41AD5FA5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6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Dans un premier temps je vais vous présenter le contexte dans lequel s’est effectué ce travail de recherche. </a:t>
            </a:r>
          </a:p>
          <a:p>
            <a:r>
              <a:rPr lang="fr-FR" smtClean="0"/>
              <a:t>-Au niveau mondial, 18% des émissions de gaz à effet de serres sont imputées à l’élevage seul. En France, 77% des émissions d’ammoniac qui est un gaz polluant responsable de l’acidification des sols et de l’eutrophisation des écosystèmes, sont issues de l’élevage. </a:t>
            </a:r>
          </a:p>
          <a:p>
            <a:r>
              <a:rPr lang="fr-FR" smtClean="0"/>
              <a:t>-Dans la chaîne alimentaire animale, 31% des émissions de GES sont issues des méthodes de gestion des fumiers. </a:t>
            </a:r>
          </a:p>
          <a:p>
            <a:r>
              <a:rPr lang="fr-FR" smtClean="0"/>
              <a:t>-Finalement, de part l’augmentation de la démographie humaine et de la demande en viande, ovo et lactoproduits, l’OCDE prévoit une augmentation importante de la production animale dans le futur. </a:t>
            </a:r>
          </a:p>
          <a:p>
            <a:r>
              <a:rPr lang="fr-FR" smtClean="0"/>
              <a:t>-Cette croissance de la filière animale engendre donc une augmentation du volumes des déjections à traiter ainsi que les émissions gazeuses polluantes liées à l’élevage. Il semble donc nécessaire d’améliorer les pratiques de gestion des effluents afin de minimiser l’impact de l’élevage sur l’environnement.</a:t>
            </a:r>
          </a:p>
        </p:txBody>
      </p:sp>
      <p:sp>
        <p:nvSpPr>
          <p:cNvPr id="9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A1017-C862-4A33-9AE3-EAD7BCBFEBCF}" type="slidenum">
              <a:rPr lang="fr-FR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8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1B33D-EC07-418B-97F2-08E1BE263199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96D42-5A3D-4E65-BDA8-7D66D5350750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7302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0101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6637734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853722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205953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8763920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6D4B65-02E5-4B58-AB4F-324C3D8E13FF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6D8F1-21CD-4B04-AB3C-2BBBBD194AB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1310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C1281-3B79-4D67-B5B6-F22C907BAD34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69FA3-DF08-45F4-897F-C90F4645AA1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324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2CBF3-54CE-43A0-AC59-2BBD0A91E86D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1FA05-5BE8-4AA3-ADE2-FBC580CB7B8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480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4474FD-2FC5-446F-8616-B752ABCF49A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76BEA-0D91-41CD-B7FE-F3EE2CE1C36C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203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56FBBF-F912-4134-A1D4-101087159D47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DD91F-E3C0-4C71-A837-1D6096001DE8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966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780EF-1450-4EF0-9FAB-41C0D0DA27DD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65AC5-38F2-4508-A90C-76A0B669B56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588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A333-C7EB-4381-A12B-732A20A4F255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F493A-DB6B-4868-B121-32D3D54FB00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19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C6197-0DF5-4DBA-B0A6-A50DCD88D5EE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6B5F7-25D2-4702-BF96-CD7EABB48E5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39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B11807-DE8E-4503-BB01-E3FCE0C226F4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C20C8-DA5D-4942-A433-2A34C44BF12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90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B42FCE-628B-41E4-8669-4C2D6069F41A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B1733-7645-4C32-9D70-38341D4BCBD7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581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D16165-6EE4-4911-9E75-FAA4BF9C5D9B}" type="datetime1">
              <a:rPr lang="fr-FR" smtClean="0"/>
              <a:pPr>
                <a:defRPr/>
              </a:pPr>
              <a:t>03/05/2020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5F7E0DE-44E1-4F03-ABE6-92D247933A34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79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58888" y="125413"/>
            <a:ext cx="7345362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République Algérienne Démocratique et Populaire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1800" b="1">
                <a:latin typeface="Arial" panose="020B0604020202020204" pitchFamily="34" charset="0"/>
              </a:rPr>
              <a:t>Ministère De L’enseignement Supérieur Et de La Recherche Scientifique</a:t>
            </a: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sz="1800" b="1" i="1" u="sng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Université de BISKRA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 b="1">
                <a:latin typeface="Arial" panose="020B0604020202020204" pitchFamily="34" charset="0"/>
              </a:rPr>
              <a:t>Département de Génie Civil et Hydraulique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fr-FR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468313" y="6453188"/>
            <a:ext cx="4849812" cy="1968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fr-FR" sz="1800">
              <a:latin typeface="Arial" panose="020B0604020202020204" pitchFamily="34" charset="0"/>
            </a:endParaRPr>
          </a:p>
        </p:txBody>
      </p:sp>
      <p:sp>
        <p:nvSpPr>
          <p:cNvPr id="4100" name="Rectangle 31"/>
          <p:cNvSpPr>
            <a:spLocks noChangeArrowheads="1"/>
          </p:cNvSpPr>
          <p:nvPr/>
        </p:nvSpPr>
        <p:spPr bwMode="auto">
          <a:xfrm>
            <a:off x="6715125" y="6500813"/>
            <a:ext cx="1944688" cy="2159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00"/>
              </a:buClr>
              <a:buFont typeface="Arial" panose="020B0604020202020204" pitchFamily="34" charset="0"/>
              <a:buNone/>
            </a:pPr>
            <a:r>
              <a:rPr lang="fr-FR" sz="14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2019/2020</a:t>
            </a:r>
            <a:endParaRPr lang="en-GB" sz="14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468313" y="4518025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04813" y="3429000"/>
            <a:ext cx="7920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642938" y="1143000"/>
            <a:ext cx="1328737" cy="1100138"/>
            <a:chOff x="5988" y="2511"/>
            <a:chExt cx="1110" cy="1205"/>
          </a:xfrm>
        </p:grpSpPr>
        <p:pic>
          <p:nvPicPr>
            <p:cNvPr id="4112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4104" name="Group 14"/>
          <p:cNvGrpSpPr>
            <a:grpSpLocks/>
          </p:cNvGrpSpPr>
          <p:nvPr/>
        </p:nvGrpSpPr>
        <p:grpSpPr bwMode="auto">
          <a:xfrm>
            <a:off x="5429250" y="6286500"/>
            <a:ext cx="1071563" cy="428625"/>
            <a:chOff x="5988" y="2511"/>
            <a:chExt cx="1110" cy="1205"/>
          </a:xfrm>
        </p:grpSpPr>
        <p:pic>
          <p:nvPicPr>
            <p:cNvPr id="4109" name="Picture 15" descr="SigleUNI4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23" t="1465" r="1811"/>
            <a:stretch>
              <a:fillRect/>
            </a:stretch>
          </p:blipFill>
          <p:spPr bwMode="auto">
            <a:xfrm>
              <a:off x="6106" y="2619"/>
              <a:ext cx="839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5988" y="2511"/>
              <a:ext cx="1110" cy="120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2917851"/>
                </a:avLst>
              </a:prstTxWarp>
            </a:bodyPr>
            <a:lstStyle/>
            <a:p>
              <a:pPr algn="ctr" rtl="1"/>
              <a:r>
                <a:rPr lang="ar-DZ" sz="12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كلية العلوم و التكنولوجيا</a:t>
              </a:r>
              <a:endParaRPr lang="fr-FR" sz="12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411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078" y="3376"/>
              <a:ext cx="1012" cy="15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1"/>
              <a:r>
                <a:rPr lang="ar-DZ" sz="800" b="1" kern="10">
                  <a:solidFill>
                    <a:srgbClr val="00008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جامعة محمد خيضر بسكرة</a:t>
              </a:r>
              <a:endParaRPr lang="fr-FR" sz="800" b="1" kern="10">
                <a:solidFill>
                  <a:srgbClr val="00008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105" name="ZoneTexte 19"/>
          <p:cNvSpPr txBox="1">
            <a:spLocks noChangeArrowheads="1"/>
          </p:cNvSpPr>
          <p:nvPr/>
        </p:nvSpPr>
        <p:spPr bwMode="auto">
          <a:xfrm>
            <a:off x="1928813" y="3643313"/>
            <a:ext cx="5286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CONSTRUCTION METALLIQUE (CM2)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800" b="1" dirty="0" smtClean="0">
                <a:latin typeface="Arial" panose="020B0604020202020204" pitchFamily="34" charset="0"/>
              </a:rPr>
              <a:t> (3LMDGC)  TD </a:t>
            </a:r>
            <a:endParaRPr lang="fr-FR" sz="2800" b="1" dirty="0">
              <a:latin typeface="Arial" panose="020B0604020202020204" pitchFamily="34" charset="0"/>
            </a:endParaRPr>
          </a:p>
        </p:txBody>
      </p:sp>
      <p:sp>
        <p:nvSpPr>
          <p:cNvPr id="4106" name="ZoneTexte 20"/>
          <p:cNvSpPr txBox="1">
            <a:spLocks noChangeArrowheads="1"/>
          </p:cNvSpPr>
          <p:nvPr/>
        </p:nvSpPr>
        <p:spPr bwMode="auto">
          <a:xfrm>
            <a:off x="3143250" y="2857500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MATIERE</a:t>
            </a:r>
          </a:p>
        </p:txBody>
      </p:sp>
      <p:sp>
        <p:nvSpPr>
          <p:cNvPr id="4107" name="ZoneTexte 21"/>
          <p:cNvSpPr txBox="1">
            <a:spLocks noChangeArrowheads="1"/>
          </p:cNvSpPr>
          <p:nvPr/>
        </p:nvSpPr>
        <p:spPr bwMode="auto">
          <a:xfrm>
            <a:off x="1000125" y="5395913"/>
            <a:ext cx="6929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sz="2400" b="1">
                <a:latin typeface="Arial" panose="020B0604020202020204" pitchFamily="34" charset="0"/>
              </a:rPr>
              <a:t>CHARGEE DU MODULE: CHADLI MOUNIRA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72C317-5810-48D0-94EA-4154DB4F2842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0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r-FR" sz="2000" b="1" dirty="0" smtClean="0">
                <a:solidFill>
                  <a:schemeClr val="tx1"/>
                </a:solidFill>
                <a:ea typeface="Calibri" pitchFamily="34" charset="0"/>
                <a:cs typeface="Cambria,Bold"/>
              </a:rPr>
              <a:t>TD </a:t>
            </a:r>
            <a:r>
              <a:rPr lang="fr-FR" sz="2000" b="1" dirty="0" smtClean="0">
                <a:solidFill>
                  <a:schemeClr val="tx1"/>
                </a:solidFill>
                <a:ea typeface="Calibri" pitchFamily="34" charset="0"/>
                <a:cs typeface="Cambria,Bold"/>
              </a:rPr>
              <a:t>LE DEVERSEMENT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0" y="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356"/>
            <a:ext cx="871543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b="1" dirty="0" smtClean="0"/>
              <a:t>Série:</a:t>
            </a:r>
            <a:r>
              <a:rPr lang="fr-FR" dirty="0" smtClean="0"/>
              <a:t> </a:t>
            </a:r>
            <a:r>
              <a:rPr lang="fr-FR" b="1" dirty="0" smtClean="0"/>
              <a:t>CHAPITRE </a:t>
            </a:r>
            <a:r>
              <a:rPr lang="fr-FR" b="1" dirty="0" smtClean="0"/>
              <a:t>:</a:t>
            </a:r>
            <a:r>
              <a:rPr lang="fr-FR" b="1" i="1" dirty="0" smtClean="0"/>
              <a:t>LE DEVERSEMENT</a:t>
            </a:r>
            <a:endParaRPr lang="en-US" dirty="0" smtClean="0"/>
          </a:p>
          <a:p>
            <a:pPr algn="ctr"/>
            <a:r>
              <a:rPr lang="fr-FR" b="1" dirty="0" smtClean="0"/>
              <a:t>TD LE </a:t>
            </a:r>
            <a:r>
              <a:rPr lang="fr-FR" b="1" dirty="0" smtClean="0"/>
              <a:t>03/05/2020</a:t>
            </a:r>
            <a:endParaRPr lang="en-US" dirty="0" smtClean="0"/>
          </a:p>
          <a:p>
            <a:r>
              <a:rPr lang="fr-FR" b="1" dirty="0" smtClean="0"/>
              <a:t> </a:t>
            </a:r>
            <a:endParaRPr lang="en-US" dirty="0" smtClean="0"/>
          </a:p>
          <a:p>
            <a:r>
              <a:rPr lang="fr-FR" b="1" u="sng" dirty="0" smtClean="0"/>
              <a:t>EXERCICE </a:t>
            </a:r>
            <a:r>
              <a:rPr lang="fr-FR" b="1" u="sng" dirty="0" smtClean="0"/>
              <a:t>3</a:t>
            </a:r>
            <a:r>
              <a:rPr lang="fr-FR" b="1" dirty="0" smtClean="0"/>
              <a:t>:</a:t>
            </a:r>
            <a:endParaRPr lang="en-US" dirty="0" smtClean="0"/>
          </a:p>
          <a:p>
            <a:r>
              <a:rPr lang="fr-FR" b="1" dirty="0" smtClean="0"/>
              <a:t>On considère une poutre constituée d’un IPE180 d’une portée de 4.5 m. Elle est soumise à une charge uniformément répartie appliquée au centre de cisaillement.</a:t>
            </a:r>
            <a:endParaRPr lang="en-US" b="1" dirty="0" smtClean="0"/>
          </a:p>
          <a:p>
            <a:r>
              <a:rPr lang="fr-FR" b="1" dirty="0" smtClean="0"/>
              <a:t>Calculer le moment critique de déversement élastique pour les deux cas suivants :</a:t>
            </a:r>
            <a:endParaRPr lang="en-US" b="1" dirty="0" smtClean="0"/>
          </a:p>
          <a:p>
            <a:r>
              <a:rPr lang="fr-FR" b="1" dirty="0" smtClean="0"/>
              <a:t>- avec un appui latéral intermédiaire à mi-portée,</a:t>
            </a:r>
            <a:endParaRPr lang="en-US" b="1" dirty="0" smtClean="0"/>
          </a:p>
          <a:p>
            <a:r>
              <a:rPr lang="en-US" b="1" dirty="0" smtClean="0"/>
              <a:t>- sans </a:t>
            </a:r>
            <a:r>
              <a:rPr lang="en-US" b="1" dirty="0" err="1" smtClean="0"/>
              <a:t>appui</a:t>
            </a:r>
            <a:r>
              <a:rPr lang="en-US" b="1" dirty="0" smtClean="0"/>
              <a:t> </a:t>
            </a:r>
            <a:r>
              <a:rPr lang="en-US" b="1" dirty="0" err="1" smtClean="0"/>
              <a:t>latéral</a:t>
            </a:r>
            <a:r>
              <a:rPr lang="en-US" b="1" dirty="0" smtClean="0"/>
              <a:t> </a:t>
            </a:r>
            <a:r>
              <a:rPr lang="en-US" b="1" dirty="0" err="1" smtClean="0"/>
              <a:t>intermédiaire</a:t>
            </a:r>
            <a:r>
              <a:rPr lang="en-US" b="1" dirty="0" smtClean="0"/>
              <a:t>.</a:t>
            </a:r>
          </a:p>
          <a:p>
            <a:endParaRPr lang="ar-SA" dirty="0"/>
          </a:p>
        </p:txBody>
      </p:sp>
      <p:pic>
        <p:nvPicPr>
          <p:cNvPr id="8" name="Imag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29132"/>
            <a:ext cx="5500726" cy="11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/>
          <a:stretch>
            <a:fillRect/>
          </a:stretch>
        </p:blipFill>
        <p:spPr>
          <a:xfrm>
            <a:off x="7286644" y="714356"/>
            <a:ext cx="142876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1184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0" y="142852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</a:t>
            </a:r>
            <a:r>
              <a:rPr lang="fr-FR" b="1" dirty="0" smtClean="0">
                <a:ea typeface="Calibri" pitchFamily="34" charset="0"/>
                <a:cs typeface="Cambria,Bold"/>
              </a:rPr>
              <a:t>LE DEVERSEMENT</a:t>
            </a:r>
            <a:endParaRPr lang="fr-FR" dirty="0"/>
          </a:p>
        </p:txBody>
      </p:sp>
      <p:sp>
        <p:nvSpPr>
          <p:cNvPr id="8" name="مربع نص 7"/>
          <p:cNvSpPr txBox="1"/>
          <p:nvPr/>
        </p:nvSpPr>
        <p:spPr>
          <a:xfrm>
            <a:off x="642910" y="1071546"/>
            <a:ext cx="800105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u="sng" dirty="0" smtClean="0"/>
              <a:t>SOULUTION EXERCICE </a:t>
            </a:r>
            <a:r>
              <a:rPr lang="fr-FR" b="1" u="sng" dirty="0" smtClean="0"/>
              <a:t>N03</a:t>
            </a:r>
            <a:r>
              <a:rPr lang="fr-FR" b="1" dirty="0" smtClean="0"/>
              <a:t>:</a:t>
            </a:r>
            <a:endParaRPr lang="en-US" dirty="0" smtClean="0"/>
          </a:p>
          <a:p>
            <a:r>
              <a:rPr lang="fr-FR" b="1" dirty="0" smtClean="0"/>
              <a:t> </a:t>
            </a:r>
            <a:r>
              <a:rPr lang="fr-FR" dirty="0" smtClean="0"/>
              <a:t> </a:t>
            </a:r>
            <a:endParaRPr lang="en-US" dirty="0" smtClean="0"/>
          </a:p>
          <a:p>
            <a:r>
              <a:rPr lang="fr-FR" b="1" dirty="0" smtClean="0"/>
              <a:t>Calcul du moment critique élastique de déversement </a:t>
            </a:r>
            <a:r>
              <a:rPr lang="fr-FR" b="1" dirty="0" smtClean="0"/>
              <a:t>:</a:t>
            </a:r>
          </a:p>
          <a:p>
            <a:endParaRPr lang="en-US" b="1" dirty="0" smtClean="0"/>
          </a:p>
          <a:p>
            <a:r>
              <a:rPr lang="fr-FR" b="1" dirty="0" smtClean="0"/>
              <a:t>1/ Cas où la poutre est de 4.5m de portée (sans appui latéral intermédiaire)</a:t>
            </a:r>
            <a:endParaRPr lang="en-US" b="1" dirty="0" smtClean="0"/>
          </a:p>
          <a:p>
            <a:r>
              <a:rPr lang="fr-FR" b="1" dirty="0" err="1" smtClean="0"/>
              <a:t>Zj</a:t>
            </a:r>
            <a:r>
              <a:rPr lang="fr-FR" b="1" dirty="0" smtClean="0"/>
              <a:t>=0 </a:t>
            </a:r>
            <a:r>
              <a:rPr lang="fr-FR" b="1" dirty="0" smtClean="0"/>
              <a:t>(doublement symétrique</a:t>
            </a:r>
            <a:r>
              <a:rPr lang="fr-FR" b="1" dirty="0" smtClean="0"/>
              <a:t>)</a:t>
            </a:r>
          </a:p>
          <a:p>
            <a:r>
              <a:rPr lang="fr-FR" b="1" dirty="0" err="1" smtClean="0"/>
              <a:t>Zg</a:t>
            </a:r>
            <a:r>
              <a:rPr lang="fr-FR" b="1" dirty="0" smtClean="0"/>
              <a:t>=0 (centre de </a:t>
            </a:r>
            <a:r>
              <a:rPr lang="fr-FR" b="1" dirty="0" err="1" smtClean="0"/>
              <a:t>cissaillement</a:t>
            </a:r>
            <a:r>
              <a:rPr lang="fr-FR" b="1" dirty="0" smtClean="0"/>
              <a:t>)</a:t>
            </a:r>
          </a:p>
          <a:p>
            <a:endParaRPr lang="en-US" dirty="0" smtClean="0"/>
          </a:p>
          <a:p>
            <a:r>
              <a:rPr lang="fr-FR" dirty="0" smtClean="0"/>
              <a:t> 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صورة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429000"/>
            <a:ext cx="6215106" cy="242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/>
          <a:stretch>
            <a:fillRect/>
          </a:stretch>
        </p:blipFill>
        <p:spPr>
          <a:xfrm>
            <a:off x="7000892" y="928670"/>
            <a:ext cx="107157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76988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521AD-4B61-4BF7-B55F-29F3AC325527}" type="slidenum">
              <a:rPr 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17" name="Rogner un rectangle à un seul coin 16"/>
          <p:cNvSpPr/>
          <p:nvPr/>
        </p:nvSpPr>
        <p:spPr>
          <a:xfrm>
            <a:off x="-32" y="44450"/>
            <a:ext cx="8856663" cy="504825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auto">
          <a:xfrm>
            <a:off x="-328887" y="-153868"/>
            <a:ext cx="289694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Low">
              <a:spcBef>
                <a:spcPct val="0"/>
              </a:spcBef>
              <a:buFontTx/>
              <a:buNone/>
            </a:pPr>
            <a:r>
              <a:rPr lang="fr-FR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Low">
              <a:spcBef>
                <a:spcPct val="0"/>
              </a:spcBef>
              <a:buNone/>
            </a:pPr>
            <a:r>
              <a:rPr lang="fr-FR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2000" b="1" dirty="0" smtClean="0"/>
          </a:p>
          <a:p>
            <a:pPr algn="justLow">
              <a:spcBef>
                <a:spcPct val="0"/>
              </a:spcBef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</a:t>
            </a:r>
            <a:endParaRPr lang="fr-FR" sz="2000" dirty="0"/>
          </a:p>
          <a:p>
            <a:pPr algn="justLow">
              <a:spcBef>
                <a:spcPct val="0"/>
              </a:spcBef>
              <a:buFontTx/>
              <a:buNone/>
            </a:pPr>
            <a:r>
              <a:rPr lang="fr-FR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286248" y="214291"/>
            <a:ext cx="43577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1" hangingPunct="1">
              <a:defRPr/>
            </a:pPr>
            <a:r>
              <a:rPr lang="fr-FR" b="1" dirty="0" smtClean="0">
                <a:ea typeface="Calibri" pitchFamily="34" charset="0"/>
                <a:cs typeface="Cambria,Bold"/>
              </a:rPr>
              <a:t>TD </a:t>
            </a:r>
            <a:r>
              <a:rPr lang="fr-FR" b="1" dirty="0" smtClean="0">
                <a:ea typeface="Calibri" pitchFamily="34" charset="0"/>
                <a:cs typeface="Cambria,Bold"/>
              </a:rPr>
              <a:t>LE DEVERSEMENT</a:t>
            </a:r>
            <a:endParaRPr lang="fr-FR" dirty="0" smtClean="0"/>
          </a:p>
          <a:p>
            <a:endParaRPr lang="ar-SA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8596" y="857232"/>
            <a:ext cx="835824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C1= 1.132.     </a:t>
            </a:r>
            <a:r>
              <a:rPr lang="en-US" b="1" dirty="0" err="1" smtClean="0"/>
              <a:t>Iz</a:t>
            </a:r>
            <a:r>
              <a:rPr lang="en-US" b="1" dirty="0" smtClean="0"/>
              <a:t>= 101 . </a:t>
            </a:r>
            <a:r>
              <a:rPr lang="en-US" b="1" smtClean="0"/>
              <a:t>10</a:t>
            </a:r>
            <a:r>
              <a:rPr lang="en-US" b="1" baseline="30000" smtClean="0"/>
              <a:t>4</a:t>
            </a:r>
            <a:r>
              <a:rPr lang="en-US" b="1" smtClean="0"/>
              <a:t>mm</a:t>
            </a:r>
            <a:r>
              <a:rPr lang="en-US" b="1" baseline="30000" smtClean="0"/>
              <a:t>4</a:t>
            </a:r>
            <a:r>
              <a:rPr lang="en-US" b="1" smtClean="0"/>
              <a:t>  </a:t>
            </a:r>
            <a:r>
              <a:rPr lang="en-US" b="1" dirty="0" smtClean="0"/>
              <a:t>,     </a:t>
            </a:r>
            <a:r>
              <a:rPr lang="en-US" b="1" dirty="0" err="1" smtClean="0"/>
              <a:t>Iw</a:t>
            </a:r>
            <a:r>
              <a:rPr lang="en-US" b="1" dirty="0" smtClean="0"/>
              <a:t>= 7.5. 10</a:t>
            </a:r>
            <a:r>
              <a:rPr lang="en-US" b="1" baseline="30000" dirty="0" smtClean="0"/>
              <a:t>9</a:t>
            </a:r>
            <a:r>
              <a:rPr lang="en-US" b="1" dirty="0" smtClean="0"/>
              <a:t>mm</a:t>
            </a:r>
            <a:r>
              <a:rPr lang="en-US" b="1" baseline="30000" dirty="0" smtClean="0"/>
              <a:t>6</a:t>
            </a:r>
            <a:r>
              <a:rPr lang="en-US" b="1" dirty="0" smtClean="0"/>
              <a:t>,    G=84.10</a:t>
            </a:r>
            <a:r>
              <a:rPr lang="en-US" b="1" baseline="30000" dirty="0" smtClean="0"/>
              <a:t>3</a:t>
            </a:r>
            <a:r>
              <a:rPr lang="en-US" b="1" dirty="0" smtClean="0"/>
              <a:t> </a:t>
            </a:r>
            <a:r>
              <a:rPr lang="en-US" b="1" dirty="0" err="1" smtClean="0"/>
              <a:t>MPa</a:t>
            </a:r>
            <a:r>
              <a:rPr lang="en-US" b="1" dirty="0" smtClean="0"/>
              <a:t> ,   It= 4.9  .10</a:t>
            </a:r>
            <a:r>
              <a:rPr lang="en-US" b="1" baseline="30000" dirty="0" smtClean="0"/>
              <a:t>4</a:t>
            </a:r>
            <a:r>
              <a:rPr lang="en-US" b="1" dirty="0" smtClean="0"/>
              <a:t>mm</a:t>
            </a:r>
            <a:r>
              <a:rPr lang="en-US" b="1" baseline="30000" dirty="0" smtClean="0"/>
              <a:t>4</a:t>
            </a:r>
            <a:r>
              <a:rPr lang="en-US" b="1" dirty="0" smtClean="0"/>
              <a:t>, E= 21. 10</a:t>
            </a:r>
            <a:r>
              <a:rPr lang="en-US" b="1" baseline="30000" dirty="0" smtClean="0"/>
              <a:t>4</a:t>
            </a:r>
            <a:r>
              <a:rPr lang="en-US" b="1" dirty="0" smtClean="0"/>
              <a:t> </a:t>
            </a:r>
            <a:r>
              <a:rPr lang="en-US" b="1" dirty="0" err="1" smtClean="0"/>
              <a:t>MPa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 </a:t>
            </a:r>
          </a:p>
          <a:p>
            <a:r>
              <a:rPr lang="en-US" b="1" dirty="0" err="1" smtClean="0"/>
              <a:t>Donc</a:t>
            </a:r>
            <a:r>
              <a:rPr lang="en-US" b="1" dirty="0" smtClean="0"/>
              <a:t> </a:t>
            </a:r>
            <a:r>
              <a:rPr lang="en-US" b="1" dirty="0" err="1" smtClean="0"/>
              <a:t>Mcr</a:t>
            </a:r>
            <a:r>
              <a:rPr lang="en-US" b="1" dirty="0" smtClean="0"/>
              <a:t>= 25KN.m </a:t>
            </a:r>
          </a:p>
          <a:p>
            <a:r>
              <a:rPr lang="en-US" b="1" dirty="0" smtClean="0"/>
              <a:t> </a:t>
            </a:r>
          </a:p>
          <a:p>
            <a:r>
              <a:rPr lang="fr-FR" b="1" dirty="0" smtClean="0"/>
              <a:t>2/ Cas où la poutre est de 2.25m de portée (avec appui latéral intermédiaire)</a:t>
            </a:r>
            <a:endParaRPr lang="en-US" b="1" dirty="0" smtClean="0"/>
          </a:p>
          <a:p>
            <a:r>
              <a:rPr lang="fr-FR" b="1" dirty="0" err="1" smtClean="0"/>
              <a:t>Mcr</a:t>
            </a:r>
            <a:r>
              <a:rPr lang="fr-FR" b="1" dirty="0" smtClean="0"/>
              <a:t>= 62 </a:t>
            </a:r>
            <a:r>
              <a:rPr lang="fr-FR" b="1" dirty="0" err="1" smtClean="0"/>
              <a:t>KN.m</a:t>
            </a:r>
            <a:endParaRPr lang="en-US" b="1" dirty="0" smtClean="0"/>
          </a:p>
          <a:p>
            <a:r>
              <a:rPr lang="fr-FR" b="1" dirty="0" smtClean="0"/>
              <a:t> </a:t>
            </a:r>
            <a:endParaRPr lang="en-US" b="1" dirty="0" smtClean="0"/>
          </a:p>
          <a:p>
            <a:r>
              <a:rPr lang="fr-FR" b="1" dirty="0" smtClean="0"/>
              <a:t>On peut remarquer que la longueur de déversement influence considérablement la valeur du moment critique</a:t>
            </a:r>
            <a:endParaRPr lang="en-US" b="1" dirty="0" smtClean="0"/>
          </a:p>
          <a:p>
            <a:endParaRPr lang="ar-SA" b="1" dirty="0"/>
          </a:p>
        </p:txBody>
      </p:sp>
      <p:pic>
        <p:nvPicPr>
          <p:cNvPr id="11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7286644" y="1428736"/>
            <a:ext cx="928694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7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27680</TotalTime>
  <Words>642</Words>
  <Application>Microsoft Office PowerPoint</Application>
  <PresentationFormat>عرض على الشاشة (3:4)‏</PresentationFormat>
  <Paragraphs>73</Paragraphs>
  <Slides>4</Slides>
  <Notes>4</Notes>
  <HiddenSlides>0</HiddenSlides>
  <MMClips>3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Facette</vt:lpstr>
      <vt:lpstr>الشريحة 1</vt:lpstr>
      <vt:lpstr>الشريحة 2</vt:lpstr>
      <vt:lpstr>الشريحة 3</vt:lpstr>
      <vt:lpstr>الشريحة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R2019</cp:lastModifiedBy>
  <cp:revision>346</cp:revision>
  <dcterms:created xsi:type="dcterms:W3CDTF">2013-08-19T06:57:44Z</dcterms:created>
  <dcterms:modified xsi:type="dcterms:W3CDTF">2020-05-03T08:01:07Z</dcterms:modified>
</cp:coreProperties>
</file>