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68" r:id="rId3"/>
    <p:sldId id="266" r:id="rId4"/>
    <p:sldId id="267" r:id="rId5"/>
    <p:sldId id="270" r:id="rId6"/>
    <p:sldId id="271" r:id="rId7"/>
    <p:sldId id="272" r:id="rId8"/>
    <p:sldId id="276" r:id="rId9"/>
    <p:sldId id="273" r:id="rId10"/>
    <p:sldId id="274" r:id="rId11"/>
    <p:sldId id="275" r:id="rId12"/>
    <p:sldId id="256" r:id="rId13"/>
    <p:sldId id="257" r:id="rId14"/>
    <p:sldId id="258" r:id="rId15"/>
    <p:sldId id="259" r:id="rId16"/>
    <p:sldId id="260" r:id="rId17"/>
    <p:sldId id="261" r:id="rId18"/>
    <p:sldId id="26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ACBEC8D-0ED5-4E3D-86E5-71A389B3D2C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BEC8D-0ED5-4E3D-86E5-71A389B3D2C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CBEC8D-0ED5-4E3D-86E5-71A389B3D2C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C77F8BF-7944-42B7-A1A5-72A371093C5A}" type="datetimeFigureOut">
              <a:rPr lang="fr-FR" smtClean="0"/>
              <a:pPr/>
              <a:t>20/02/2021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ACBEC8D-0ED5-4E3D-86E5-71A389B3D2C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77F8BF-7944-42B7-A1A5-72A371093C5A}" type="datetimeFigureOut">
              <a:rPr lang="fr-FR" smtClean="0"/>
              <a:pPr/>
              <a:t>20/02/2021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CBEC8D-0ED5-4E3D-86E5-71A389B3D2C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hd2020\Downloads\رمز.jpg"/>
          <p:cNvPicPr>
            <a:picLocks noChangeAspect="1" noChangeArrowheads="1"/>
          </p:cNvPicPr>
          <p:nvPr/>
        </p:nvPicPr>
        <p:blipFill>
          <a:blip r:embed="rId2"/>
          <a:srcRect/>
          <a:stretch>
            <a:fillRect/>
          </a:stretch>
        </p:blipFill>
        <p:spPr bwMode="auto">
          <a:xfrm>
            <a:off x="7859369" y="0"/>
            <a:ext cx="1284631" cy="1571611"/>
          </a:xfrm>
          <a:prstGeom prst="rect">
            <a:avLst/>
          </a:prstGeom>
          <a:noFill/>
        </p:spPr>
      </p:pic>
      <p:pic>
        <p:nvPicPr>
          <p:cNvPr id="5" name="Picture 2" descr="C:\Users\hd2020\Downloads\رمز.jpg"/>
          <p:cNvPicPr>
            <a:picLocks noChangeAspect="1" noChangeArrowheads="1"/>
          </p:cNvPicPr>
          <p:nvPr/>
        </p:nvPicPr>
        <p:blipFill>
          <a:blip r:embed="rId2"/>
          <a:srcRect/>
          <a:stretch>
            <a:fillRect/>
          </a:stretch>
        </p:blipFill>
        <p:spPr bwMode="auto">
          <a:xfrm>
            <a:off x="0" y="0"/>
            <a:ext cx="1284631" cy="1571611"/>
          </a:xfrm>
          <a:prstGeom prst="rect">
            <a:avLst/>
          </a:prstGeom>
          <a:noFill/>
        </p:spPr>
      </p:pic>
      <p:sp>
        <p:nvSpPr>
          <p:cNvPr id="7" name="Rectangle 6"/>
          <p:cNvSpPr/>
          <p:nvPr/>
        </p:nvSpPr>
        <p:spPr>
          <a:xfrm>
            <a:off x="2285984" y="0"/>
            <a:ext cx="4757743" cy="2616101"/>
          </a:xfrm>
          <a:prstGeom prst="rect">
            <a:avLst/>
          </a:prstGeom>
        </p:spPr>
        <p:txBody>
          <a:bodyPr wrap="square">
            <a:spAutoFit/>
          </a:bodyPr>
          <a:lstStyle/>
          <a:p>
            <a:pPr algn="ctr">
              <a:spcBef>
                <a:spcPct val="0"/>
              </a:spcBef>
            </a:pPr>
            <a:r>
              <a:rPr lang="ar-DZ"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الجمھ</a:t>
            </a:r>
            <a:r>
              <a:rPr lang="ar-DZ" sz="1600" b="1" dirty="0" err="1"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وریة</a:t>
            </a:r>
            <a:r>
              <a:rPr lang="ar-DZ"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 الجزائریة الدیمقراطیة الشعبیة</a:t>
            </a:r>
            <a:br>
              <a:rPr lang="ar-DZ"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br>
            <a:r>
              <a:rPr lang="fr-FR" sz="1600" b="1" dirty="0" smtClean="0">
                <a:solidFill>
                  <a:srgbClr val="0BD0D9">
                    <a:tint val="90000"/>
                    <a:satMod val="120000"/>
                  </a:srgbClr>
                </a:solidFill>
                <a:effectLst>
                  <a:outerShdw blurRad="38100" dist="38100" dir="2700000" algn="tl">
                    <a:srgbClr val="000000">
                      <a:alpha val="43137"/>
                    </a:srgbClr>
                  </a:outerShdw>
                </a:effectLst>
                <a:latin typeface="Angsana New" pitchFamily="18" charset="-34"/>
                <a:ea typeface="+mj-ea"/>
                <a:cs typeface="+mj-cs"/>
              </a:rPr>
              <a:t>REPUBLIQUE ALGERIENNE DEMOCRATIQUE ET POPULAIRE</a:t>
            </a:r>
            <a:r>
              <a:rPr lang="fr-FR"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mj-cs"/>
              </a:rPr>
              <a:t/>
            </a:r>
            <a:br>
              <a:rPr lang="fr-FR"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mj-cs"/>
              </a:rPr>
            </a:br>
            <a:r>
              <a:rPr lang="ar-DZ"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وزارة التعلیم العالي </a:t>
            </a:r>
            <a:r>
              <a:rPr lang="ar-DZ" sz="1600" b="1" dirty="0" err="1"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و</a:t>
            </a:r>
            <a:r>
              <a:rPr lang="ar-DZ" sz="1600" b="1" dirty="0" smtClean="0">
                <a:solidFill>
                  <a:srgbClr val="0BD0D9">
                    <a:tint val="90000"/>
                    <a:satMod val="120000"/>
                  </a:srgbClr>
                </a:solidFill>
                <a:effectLst>
                  <a:outerShdw blurRad="38100" dist="38100" dir="2700000" algn="tl">
                    <a:srgbClr val="000000">
                      <a:alpha val="43137"/>
                    </a:srgbClr>
                  </a:outerShdw>
                </a:effectLst>
                <a:latin typeface="Calibri"/>
                <a:ea typeface="+mj-ea"/>
                <a:cs typeface="Traditional Arabic"/>
              </a:rPr>
              <a:t> البحث العلمي</a:t>
            </a:r>
            <a:r>
              <a:rPr lang="fr-FR" sz="16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mj-cs"/>
              </a:rPr>
              <a:t/>
            </a:r>
            <a:br>
              <a:rPr lang="fr-FR" sz="16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mj-cs"/>
              </a:rPr>
            </a:br>
            <a:r>
              <a:rPr lang="fr-FR" sz="1600" b="1" dirty="0" smtClean="0">
                <a:solidFill>
                  <a:srgbClr val="0BD0D9">
                    <a:tint val="90000"/>
                    <a:satMod val="120000"/>
                  </a:srgbClr>
                </a:solidFill>
                <a:effectLst>
                  <a:outerShdw blurRad="38100" dist="38100" dir="2700000" algn="tl">
                    <a:srgbClr val="000000">
                      <a:alpha val="43137"/>
                    </a:srgbClr>
                  </a:outerShdw>
                </a:effectLst>
                <a:latin typeface="Angsana New" pitchFamily="18" charset="-34"/>
                <a:ea typeface="+mj-ea"/>
                <a:cs typeface="+mj-cs"/>
              </a:rPr>
              <a:t>MINISTERE DE L’ENSEIGNEMENT SUPERIEUR ET  DE LA RECHERCHE SCIENTIFIQUE </a:t>
            </a:r>
            <a:br>
              <a:rPr lang="fr-FR" sz="1600" b="1" dirty="0" smtClean="0">
                <a:solidFill>
                  <a:srgbClr val="0BD0D9">
                    <a:tint val="90000"/>
                    <a:satMod val="120000"/>
                  </a:srgbClr>
                </a:solidFill>
                <a:effectLst>
                  <a:outerShdw blurRad="38100" dist="38100" dir="2700000" algn="tl">
                    <a:srgbClr val="000000">
                      <a:alpha val="43137"/>
                    </a:srgbClr>
                  </a:outerShdw>
                </a:effectLst>
                <a:latin typeface="Angsana New" pitchFamily="18" charset="-34"/>
                <a:ea typeface="+mj-ea"/>
                <a:cs typeface="+mj-cs"/>
              </a:rPr>
            </a:br>
            <a:r>
              <a:rPr lang="fr-FR"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mj-cs"/>
              </a:rPr>
              <a:t>ces</a:t>
            </a:r>
            <a:br>
              <a:rPr lang="fr-FR"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mj-cs"/>
              </a:rPr>
            </a:br>
            <a:r>
              <a:rPr lang="fr-FR"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mj-cs"/>
              </a:rPr>
              <a:t>de gestion </a:t>
            </a:r>
            <a:r>
              <a:rPr lang="ar-DZ"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Traditional Arabic"/>
              </a:rPr>
              <a:t> </a:t>
            </a:r>
            <a:br>
              <a:rPr lang="ar-DZ"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Traditional Arabic"/>
              </a:rPr>
            </a:br>
            <a:r>
              <a:rPr lang="ar-DZ" sz="1600" b="1" dirty="0" smtClean="0">
                <a:solidFill>
                  <a:srgbClr val="0BD0D9">
                    <a:tint val="90000"/>
                    <a:satMod val="120000"/>
                  </a:srgbClr>
                </a:solidFill>
                <a:effectLst>
                  <a:outerShdw blurRad="38100" dist="38100" dir="2700000" algn="tl">
                    <a:srgbClr val="000000">
                      <a:alpha val="43137"/>
                    </a:srgbClr>
                  </a:outerShdw>
                </a:effectLst>
                <a:latin typeface="Aparajita" pitchFamily="34" charset="0"/>
                <a:ea typeface="+mj-ea"/>
                <a:cs typeface="Traditional Arabic"/>
              </a:rPr>
              <a:t> </a:t>
            </a:r>
            <a:r>
              <a:rPr lang="ar-DZ" sz="16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Traditional Arabic"/>
              </a:rPr>
              <a:t>شعبة: علوم التسییر</a:t>
            </a:r>
            <a:r>
              <a:rPr lang="ar-DZ" sz="32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Traditional Arabic"/>
              </a:rPr>
              <a:t/>
            </a:r>
            <a:br>
              <a:rPr lang="ar-DZ" sz="32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Traditional Arabic"/>
              </a:rPr>
            </a:br>
            <a:r>
              <a:rPr lang="ar-DZ" sz="1600" b="1" dirty="0" smtClean="0"/>
              <a:t>تخصص: إدارة الموارد البشرية </a:t>
            </a:r>
            <a:r>
              <a:rPr lang="ar-DZ" sz="1600" dirty="0" smtClean="0"/>
              <a:t> </a:t>
            </a:r>
            <a:endParaRPr lang="fr-FR" sz="1600" dirty="0" smtClean="0"/>
          </a:p>
          <a:p>
            <a:pPr lvl="0" algn="ctr">
              <a:spcBef>
                <a:spcPct val="0"/>
              </a:spcBef>
            </a:pPr>
            <a:endParaRPr lang="fr-FR" sz="1600" b="1" dirty="0" smtClean="0">
              <a:solidFill>
                <a:srgbClr val="0BD0D9">
                  <a:tint val="90000"/>
                  <a:satMod val="120000"/>
                </a:srgbClr>
              </a:solidFill>
              <a:effectLst>
                <a:outerShdw blurRad="38100" dist="25400" dir="5400000" algn="tl" rotWithShape="0">
                  <a:srgbClr val="000000">
                    <a:alpha val="43000"/>
                  </a:srgbClr>
                </a:outerShdw>
              </a:effectLst>
              <a:latin typeface="Calibri"/>
              <a:ea typeface="+mj-ea"/>
              <a:cs typeface="+mj-cs"/>
            </a:endParaRPr>
          </a:p>
        </p:txBody>
      </p:sp>
      <p:sp>
        <p:nvSpPr>
          <p:cNvPr id="11" name="Organigramme : Bande perforée 10"/>
          <p:cNvSpPr/>
          <p:nvPr/>
        </p:nvSpPr>
        <p:spPr>
          <a:xfrm>
            <a:off x="1500166" y="2428868"/>
            <a:ext cx="6357982" cy="1714512"/>
          </a:xfrm>
          <a:prstGeom prst="flowChartPunchedTape">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DZ" sz="2400" b="1" i="1" dirty="0" smtClean="0">
                <a:solidFill>
                  <a:srgbClr val="FF0000"/>
                </a:solidFill>
                <a:latin typeface="Dotum" pitchFamily="34" charset="-127"/>
                <a:ea typeface="Dotum" pitchFamily="34" charset="-127"/>
              </a:rPr>
              <a:t> </a:t>
            </a:r>
            <a:endParaRPr lang="fr-FR" sz="2400" b="1" i="1" dirty="0" smtClean="0">
              <a:solidFill>
                <a:srgbClr val="FF0000"/>
              </a:solidFill>
              <a:latin typeface="Dotum" pitchFamily="34" charset="-127"/>
              <a:ea typeface="Dotum" pitchFamily="34" charset="-127"/>
            </a:endParaRPr>
          </a:p>
          <a:p>
            <a:pPr algn="ctr"/>
            <a:endParaRPr lang="ar-DZ" b="1" i="1" dirty="0" smtClean="0">
              <a:solidFill>
                <a:srgbClr val="FF0000"/>
              </a:solidFill>
              <a:effectLst>
                <a:outerShdw blurRad="38100" dist="38100" dir="2700000" algn="tl">
                  <a:srgbClr val="000000">
                    <a:alpha val="43137"/>
                  </a:srgbClr>
                </a:outerShdw>
              </a:effectLst>
            </a:endParaRPr>
          </a:p>
        </p:txBody>
      </p:sp>
      <p:sp>
        <p:nvSpPr>
          <p:cNvPr id="12" name="Rectangle 11"/>
          <p:cNvSpPr/>
          <p:nvPr/>
        </p:nvSpPr>
        <p:spPr>
          <a:xfrm>
            <a:off x="6929454" y="4214818"/>
            <a:ext cx="1308371" cy="400110"/>
          </a:xfrm>
          <a:prstGeom prst="rect">
            <a:avLst/>
          </a:prstGeom>
        </p:spPr>
        <p:txBody>
          <a:bodyPr wrap="none">
            <a:spAutoFit/>
          </a:bodyPr>
          <a:lstStyle/>
          <a:p>
            <a:r>
              <a:rPr lang="ar-DZ" sz="2000" b="1" u="sng" dirty="0" smtClean="0">
                <a:solidFill>
                  <a:srgbClr val="FF0000"/>
                </a:solidFill>
                <a:effectLst>
                  <a:outerShdw blurRad="38100" dist="38100" dir="2700000" algn="tl">
                    <a:srgbClr val="000000">
                      <a:alpha val="43137"/>
                    </a:srgbClr>
                  </a:outerShdw>
                </a:effectLst>
              </a:rPr>
              <a:t>إعداد الطالب:</a:t>
            </a:r>
            <a:endParaRPr lang="fr-FR" sz="2000" u="sng" dirty="0">
              <a:solidFill>
                <a:srgbClr val="FF0000"/>
              </a:solidFill>
              <a:effectLst>
                <a:outerShdw blurRad="38100" dist="38100" dir="2700000" algn="tl">
                  <a:srgbClr val="000000">
                    <a:alpha val="43137"/>
                  </a:srgbClr>
                </a:outerShdw>
              </a:effectLst>
            </a:endParaRPr>
          </a:p>
        </p:txBody>
      </p:sp>
      <p:sp>
        <p:nvSpPr>
          <p:cNvPr id="13" name="Rectangle 12"/>
          <p:cNvSpPr/>
          <p:nvPr/>
        </p:nvSpPr>
        <p:spPr>
          <a:xfrm>
            <a:off x="857224" y="4429132"/>
            <a:ext cx="1714512" cy="677108"/>
          </a:xfrm>
          <a:prstGeom prst="rect">
            <a:avLst/>
          </a:prstGeom>
        </p:spPr>
        <p:txBody>
          <a:bodyPr wrap="square">
            <a:spAutoFit/>
          </a:bodyPr>
          <a:lstStyle/>
          <a:p>
            <a:pPr algn="ctr"/>
            <a:r>
              <a:rPr lang="ar-DZ" sz="2000" b="1" i="1" u="sng" dirty="0" smtClean="0">
                <a:solidFill>
                  <a:srgbClr val="FF0000"/>
                </a:solidFill>
                <a:effectLst>
                  <a:outerShdw blurRad="38100" dist="38100" dir="2700000" algn="tl">
                    <a:srgbClr val="000000">
                      <a:alpha val="43137"/>
                    </a:srgbClr>
                  </a:outerShdw>
                </a:effectLst>
              </a:rPr>
              <a:t>إشراف  </a:t>
            </a:r>
            <a:r>
              <a:rPr lang="ar-DZ" b="1" i="1" u="sng" dirty="0" smtClean="0">
                <a:solidFill>
                  <a:srgbClr val="FF0000"/>
                </a:solidFill>
                <a:effectLst>
                  <a:outerShdw blurRad="38100" dist="38100" dir="2700000" algn="tl">
                    <a:srgbClr val="000000">
                      <a:alpha val="43137"/>
                    </a:srgbClr>
                  </a:outerShdw>
                </a:effectLst>
              </a:rPr>
              <a:t>الأستاذ: </a:t>
            </a:r>
            <a:endParaRPr lang="fr-FR" b="1" i="1" u="sng" dirty="0" smtClean="0">
              <a:solidFill>
                <a:srgbClr val="FF0000"/>
              </a:solidFill>
              <a:effectLst>
                <a:outerShdw blurRad="38100" dist="38100" dir="2700000" algn="tl">
                  <a:srgbClr val="000000">
                    <a:alpha val="43137"/>
                  </a:srgbClr>
                </a:outerShdw>
              </a:effectLst>
            </a:endParaRPr>
          </a:p>
          <a:p>
            <a:pPr algn="ctr"/>
            <a:r>
              <a:rPr lang="ar-DZ" b="1" i="1" u="sng" dirty="0" err="1" smtClean="0">
                <a:effectLst>
                  <a:outerShdw blurRad="38100" dist="38100" dir="2700000" algn="tl">
                    <a:srgbClr val="000000">
                      <a:alpha val="43137"/>
                    </a:srgbClr>
                  </a:outerShdw>
                </a:effectLst>
              </a:rPr>
              <a:t>بوروبة</a:t>
            </a:r>
            <a:r>
              <a:rPr lang="ar-DZ" b="1" i="1" u="sng" dirty="0" smtClean="0">
                <a:effectLst>
                  <a:outerShdw blurRad="38100" dist="38100" dir="2700000" algn="tl">
                    <a:srgbClr val="000000">
                      <a:alpha val="43137"/>
                    </a:srgbClr>
                  </a:outerShdw>
                </a:effectLst>
              </a:rPr>
              <a:t> </a:t>
            </a:r>
            <a:r>
              <a:rPr lang="ar-DZ" b="1" i="1" u="sng" dirty="0" err="1" smtClean="0">
                <a:effectLst>
                  <a:outerShdw blurRad="38100" dist="38100" dir="2700000" algn="tl">
                    <a:srgbClr val="000000">
                      <a:alpha val="43137"/>
                    </a:srgbClr>
                  </a:outerShdw>
                </a:effectLst>
              </a:rPr>
              <a:t>فهيمة</a:t>
            </a:r>
            <a:endParaRPr lang="fr-FR" i="1" u="sng" dirty="0">
              <a:effectLst>
                <a:outerShdw blurRad="38100" dist="38100" dir="2700000" algn="tl">
                  <a:srgbClr val="000000">
                    <a:alpha val="43137"/>
                  </a:srgbClr>
                </a:outerShdw>
              </a:effectLst>
            </a:endParaRPr>
          </a:p>
        </p:txBody>
      </p:sp>
      <p:sp>
        <p:nvSpPr>
          <p:cNvPr id="14" name="Rectangle 5"/>
          <p:cNvSpPr>
            <a:spLocks noChangeArrowheads="1"/>
          </p:cNvSpPr>
          <p:nvPr/>
        </p:nvSpPr>
        <p:spPr bwMode="auto">
          <a:xfrm>
            <a:off x="6500826" y="4929198"/>
            <a:ext cx="171448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 typeface="Wingdings" pitchFamily="2" charset="2"/>
              <a:buChar char="ü"/>
              <a:tabLst/>
            </a:pPr>
            <a:r>
              <a:rPr kumimoji="0" lang="ar-DZ" b="1" i="1" u="none" strike="noStrike" cap="none" normalizeH="0" baseline="0" dirty="0" smtClean="0">
                <a:ln>
                  <a:noFill/>
                </a:ln>
                <a:effectLst/>
                <a:latin typeface="Arial" pitchFamily="34" charset="0"/>
                <a:ea typeface="Times New Roman" pitchFamily="18" charset="0"/>
              </a:rPr>
              <a:t>بن سهلة شهرة</a:t>
            </a:r>
            <a:r>
              <a:rPr kumimoji="0" lang="fr-FR" b="1" i="1" u="none" strike="noStrike" cap="none" normalizeH="0" baseline="0" dirty="0" smtClean="0">
                <a:ln>
                  <a:noFill/>
                </a:ln>
                <a:effectLst/>
                <a:latin typeface="Arial" pitchFamily="34" charset="0"/>
                <a:ea typeface="Times New Roman" pitchFamily="18" charset="0"/>
              </a:rPr>
              <a:t> </a:t>
            </a:r>
            <a:endParaRPr kumimoji="0" lang="en-US" b="1" i="1" u="none" strike="noStrike" cap="none" normalizeH="0" baseline="0" dirty="0" smtClean="0">
              <a:ln>
                <a:noFill/>
              </a:ln>
              <a:effectLst/>
              <a:latin typeface="Arial" pitchFamily="34" charset="0"/>
              <a:ea typeface="Calibri" pitchFamily="34" charset="0"/>
            </a:endParaRPr>
          </a:p>
          <a:p>
            <a:pPr marL="0" marR="0" lvl="0" indent="0" algn="r" defTabSz="914400" rtl="0" eaLnBrk="0" fontAlgn="base" latinLnBrk="0" hangingPunct="0">
              <a:lnSpc>
                <a:spcPct val="100000"/>
              </a:lnSpc>
              <a:spcBef>
                <a:spcPct val="0"/>
              </a:spcBef>
              <a:spcAft>
                <a:spcPct val="0"/>
              </a:spcAft>
              <a:buClrTx/>
              <a:buSzTx/>
              <a:buFont typeface="Wingdings" pitchFamily="2" charset="2"/>
              <a:buChar char="ü"/>
              <a:tabLst/>
            </a:pPr>
            <a:r>
              <a:rPr kumimoji="0" lang="ar-DZ" b="1" i="1" u="none" strike="noStrike" cap="none" normalizeH="0" baseline="0" dirty="0" smtClean="0">
                <a:ln>
                  <a:noFill/>
                </a:ln>
                <a:effectLst/>
                <a:latin typeface="Arial" pitchFamily="34" charset="0"/>
                <a:ea typeface="Calibri" pitchFamily="34" charset="0"/>
              </a:rPr>
              <a:t>بن</a:t>
            </a:r>
            <a:r>
              <a:rPr kumimoji="0" lang="ar-DZ" b="1" i="1" u="none" strike="noStrike" cap="none" normalizeH="0" dirty="0" smtClean="0">
                <a:ln>
                  <a:noFill/>
                </a:ln>
                <a:effectLst/>
                <a:latin typeface="Arial" pitchFamily="34" charset="0"/>
                <a:ea typeface="Calibri" pitchFamily="34" charset="0"/>
              </a:rPr>
              <a:t> </a:t>
            </a:r>
            <a:r>
              <a:rPr kumimoji="0" lang="ar-DZ" b="1" i="1" u="none" strike="noStrike" cap="none" normalizeH="0" dirty="0" err="1" smtClean="0">
                <a:ln>
                  <a:noFill/>
                </a:ln>
                <a:effectLst/>
                <a:latin typeface="Arial" pitchFamily="34" charset="0"/>
                <a:ea typeface="Calibri" pitchFamily="34" charset="0"/>
              </a:rPr>
              <a:t>زطة</a:t>
            </a:r>
            <a:r>
              <a:rPr kumimoji="0" lang="ar-DZ" b="1" i="1" u="none" strike="noStrike" cap="none" normalizeH="0" dirty="0" smtClean="0">
                <a:ln>
                  <a:noFill/>
                </a:ln>
                <a:effectLst/>
                <a:latin typeface="Arial" pitchFamily="34" charset="0"/>
                <a:ea typeface="Calibri" pitchFamily="34" charset="0"/>
              </a:rPr>
              <a:t> شيماء </a:t>
            </a:r>
            <a:r>
              <a:rPr kumimoji="0" lang="fr-FR" sz="1050" b="1" i="1" u="none" strike="noStrike" cap="none" normalizeH="0" baseline="0" dirty="0" smtClean="0">
                <a:ln>
                  <a:noFill/>
                </a:ln>
                <a:effectLst/>
                <a:latin typeface="Arial" pitchFamily="34" charset="0"/>
              </a:rPr>
              <a:t> </a:t>
            </a:r>
            <a:endParaRPr kumimoji="0" lang="fr-FR" sz="2800" b="1" i="1" u="none" strike="noStrike" cap="none" normalizeH="0" baseline="0" dirty="0" smtClean="0">
              <a:ln>
                <a:noFill/>
              </a:ln>
              <a:effectLst/>
              <a:latin typeface="Arial" pitchFamily="34" charset="0"/>
            </a:endParaRPr>
          </a:p>
        </p:txBody>
      </p:sp>
      <p:sp>
        <p:nvSpPr>
          <p:cNvPr id="15" name="Rectangle 14"/>
          <p:cNvSpPr/>
          <p:nvPr/>
        </p:nvSpPr>
        <p:spPr>
          <a:xfrm>
            <a:off x="4143372" y="5357826"/>
            <a:ext cx="1285884" cy="400110"/>
          </a:xfrm>
          <a:prstGeom prst="rect">
            <a:avLst/>
          </a:prstGeom>
        </p:spPr>
        <p:txBody>
          <a:bodyPr wrap="square">
            <a:spAutoFit/>
          </a:bodyPr>
          <a:lstStyle/>
          <a:p>
            <a:pPr lvl="0" algn="ctr" fontAlgn="base">
              <a:spcBef>
                <a:spcPct val="0"/>
              </a:spcBef>
              <a:spcAft>
                <a:spcPct val="0"/>
              </a:spcAft>
            </a:pPr>
            <a:r>
              <a:rPr kumimoji="0" lang="ar-DZ" sz="2000" b="1" i="1" u="none" strike="noStrike" cap="none" normalizeH="0" baseline="0" dirty="0" smtClean="0">
                <a:ln>
                  <a:noFill/>
                </a:ln>
                <a:solidFill>
                  <a:schemeClr val="tx1"/>
                </a:solidFill>
                <a:effectLst/>
                <a:latin typeface="Angsana New" pitchFamily="18" charset="-34"/>
                <a:ea typeface="Calibri" pitchFamily="34" charset="0"/>
                <a:cs typeface="Times New Roman" pitchFamily="18" charset="0"/>
              </a:rPr>
              <a:t>الفوج :02</a:t>
            </a:r>
            <a:endParaRPr kumimoji="0" lang="en-US" sz="2400" b="0" i="0" u="none" strike="noStrike" cap="none" normalizeH="0" baseline="0" dirty="0" smtClean="0">
              <a:ln>
                <a:noFill/>
              </a:ln>
              <a:solidFill>
                <a:schemeClr val="tx1"/>
              </a:solidFill>
              <a:effectLst/>
              <a:latin typeface="Angsana New" pitchFamily="18" charset="-34"/>
              <a:cs typeface="Angsana New" pitchFamily="18" charset="-34"/>
            </a:endParaRPr>
          </a:p>
        </p:txBody>
      </p:sp>
      <p:sp>
        <p:nvSpPr>
          <p:cNvPr id="16" name="Rectangle 15"/>
          <p:cNvSpPr/>
          <p:nvPr/>
        </p:nvSpPr>
        <p:spPr>
          <a:xfrm>
            <a:off x="3214678" y="6286520"/>
            <a:ext cx="3571900" cy="400110"/>
          </a:xfrm>
          <a:prstGeom prst="rect">
            <a:avLst/>
          </a:prstGeom>
        </p:spPr>
        <p:txBody>
          <a:bodyPr wrap="square">
            <a:spAutoFit/>
          </a:bodyPr>
          <a:lstStyle/>
          <a:p>
            <a:pPr algn="ctr"/>
            <a:r>
              <a:rPr lang="ar-DZ" sz="2000" b="1" dirty="0" smtClean="0"/>
              <a:t>السنة الجامعیة: 2020/2021</a:t>
            </a:r>
          </a:p>
        </p:txBody>
      </p:sp>
      <p:sp>
        <p:nvSpPr>
          <p:cNvPr id="24577" name="Rectangle 1"/>
          <p:cNvSpPr>
            <a:spLocks noChangeArrowheads="1"/>
          </p:cNvSpPr>
          <p:nvPr/>
        </p:nvSpPr>
        <p:spPr bwMode="auto">
          <a:xfrm>
            <a:off x="1428728" y="3000372"/>
            <a:ext cx="616867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قياس قيمة المورد البشري في المؤسسة (نماذج قياس الموارد البشرية بالمنظمة</a:t>
            </a:r>
            <a:r>
              <a:rPr kumimoji="0" lang="fr-FR"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endParaRPr kumimoji="0" lang="en-US" sz="2400" b="0" i="1"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الرابع</a:t>
            </a:r>
            <a:r>
              <a:rPr kumimoji="0" lang="fr-FR"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SA"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نظم القياس</a:t>
            </a:r>
            <a:r>
              <a:rPr kumimoji="0" lang="fr-FR"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endParaRPr kumimoji="0" lang="fr-FR" sz="11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نظرا لتنوع البنود التي يتم قياسها، فإن ذلك يستدعي تنوع النظم والمقاييس المستخدمة في ذلك</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والي تشكل البيانات الكمية مشكلة في قياسها كالعمر الإنتاجي مثال أو الربحية، كونها تقاس بالأرقام أو</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تحسب وفق معدلات معينة؛ أما فيما يتعلق بالبيانات النوعية كمهارات الموظفين والولاء والانتماء</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للمؤسسة، وغيرها من البيانات النوعية التي نجدها ترتبط عادة بالموارد البشرية، والتي نحن بصدد معالجة</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أساليب قياسها؛ فإننا نحتاج إلى أساليب قياس تناسب تلك المتغيرات بحيث تحقق الدقة والموضوعية</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والصدق والثبات. لذلك فإن نظم القياس تنقسم إلى الأصناف التالية</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b="1" i="1" u="none" strike="noStrike" cap="none" normalizeH="0" baseline="0" dirty="0" smtClean="0">
                <a:ln>
                  <a:noFill/>
                </a:ln>
                <a:solidFill>
                  <a:srgbClr val="7030A0"/>
                </a:solidFill>
                <a:effectLst/>
                <a:latin typeface="Simplified Arabic" pitchFamily="18" charset="-78"/>
                <a:ea typeface="Calibri" pitchFamily="34" charset="0"/>
                <a:cs typeface="Simplified Arabic" pitchFamily="18" charset="-78"/>
              </a:rPr>
              <a:t>.</a:t>
            </a:r>
            <a:r>
              <a:rPr kumimoji="0" lang="ar-SA" b="1" i="1" u="none" strike="noStrike" cap="none" normalizeH="0" baseline="0" dirty="0" smtClean="0">
                <a:ln>
                  <a:noFill/>
                </a:ln>
                <a:solidFill>
                  <a:srgbClr val="7030A0"/>
                </a:solidFill>
                <a:effectLst/>
                <a:latin typeface="Simplified Arabic" pitchFamily="18" charset="-78"/>
                <a:ea typeface="Calibri" pitchFamily="34" charset="0"/>
                <a:cs typeface="Simplified Arabic" pitchFamily="18" charset="-78"/>
              </a:rPr>
              <a:t>القياس الاسمي</a:t>
            </a: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تنقسم المتغيرات فيه إلى مجموعات وفقا لنوعها، كالذكور والإناث، أو</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متعلم وغير متعلم. و يقوم هذا المقياس بتقسيم المتغيرات حسب امتلاكها للسمة، وهو أبسط أنواع</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المقاييس، حيث يمد الباحث بمعلومات أساسية ملخصة ومصنفة فقط، والأرقام ليس لها دالة. ومن</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أمثلته ترقيم العبي الكرة في الفريق ـوترقيم الحسابات؛ وعلى ذلك فإن استخدام النظام العددي هو</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بغرض تبويب وتصنيف المفردات كما نجده في دليل الحسابات للوحدة</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b="1" i="0" u="none" strike="noStrike" cap="none" normalizeH="0" baseline="0" dirty="0" smtClean="0">
                <a:ln>
                  <a:noFill/>
                </a:ln>
                <a:solidFill>
                  <a:srgbClr val="7030A0"/>
                </a:solidFill>
                <a:effectLst/>
                <a:latin typeface="Simplified Arabic" pitchFamily="18" charset="-78"/>
                <a:ea typeface="Calibri" pitchFamily="34" charset="0"/>
                <a:cs typeface="Simplified Arabic" pitchFamily="18" charset="-78"/>
              </a:rPr>
              <a:t>.</a:t>
            </a:r>
            <a:r>
              <a:rPr kumimoji="0" lang="ar-SA" sz="1600" b="1" i="1" u="none" strike="noStrike" cap="none" normalizeH="0" baseline="0" dirty="0" smtClean="0">
                <a:ln>
                  <a:noFill/>
                </a:ln>
                <a:solidFill>
                  <a:srgbClr val="7030A0"/>
                </a:solidFill>
                <a:effectLst/>
                <a:latin typeface="Simplified Arabic" pitchFamily="18" charset="-78"/>
                <a:ea typeface="Calibri" pitchFamily="34" charset="0"/>
                <a:cs typeface="Simplified Arabic" pitchFamily="18" charset="-78"/>
              </a:rPr>
              <a:t>القياس </a:t>
            </a:r>
            <a:r>
              <a:rPr kumimoji="0" lang="ar-SA" sz="1600" b="1" i="1" u="none" strike="noStrike" cap="none" normalizeH="0" baseline="0" dirty="0" err="1" smtClean="0">
                <a:ln>
                  <a:noFill/>
                </a:ln>
                <a:solidFill>
                  <a:srgbClr val="7030A0"/>
                </a:solidFill>
                <a:effectLst/>
                <a:latin typeface="Simplified Arabic" pitchFamily="18" charset="-78"/>
                <a:ea typeface="Calibri" pitchFamily="34" charset="0"/>
                <a:cs typeface="Simplified Arabic" pitchFamily="18" charset="-78"/>
              </a:rPr>
              <a:t>الرتبي</a:t>
            </a: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هذا النظام تستخدم الرموز والأرقام لتبيين مراكز العناصر أو</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الخصائص تجاه بعضها البعض، حيث يتم ترتيب المتغيرات تصاعديا أو تنازليا، كالترتيب حسب</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الطول أو الوزن أو العمر، أو ترتيب الشركات حسب الإنتاج أو الأرباح؛ ويمكن أن يغطي هذا</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المقياس جوانب كمية ونوعية، حيث أنه يصف المتغيرات حسب درجة امتلاكها للسمة، أي أن</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الأرقام لها مدلولات ترتيبية. فهو يبين العناصر الأكبر من والعناصر الأصغر من، بالإضافة إلى</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العناصر التي تتساوى، إلا أنه لا يمكن تحديد مقدار الكبر أو الصغر</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214422"/>
            <a:ext cx="8501122" cy="4708981"/>
          </a:xfrm>
          <a:prstGeom prst="rect">
            <a:avLst/>
          </a:prstGeom>
        </p:spPr>
        <p:txBody>
          <a:bodyPr wrap="square">
            <a:spAutoFit/>
          </a:bodyPr>
          <a:lstStyle/>
          <a:p>
            <a:pPr lvl="0" algn="ctr" rtl="1" eaLnBrk="0" fontAlgn="base" hangingPunct="0">
              <a:spcBef>
                <a:spcPct val="0"/>
              </a:spcBef>
              <a:spcAft>
                <a:spcPct val="0"/>
              </a:spcAft>
            </a:pPr>
            <a:r>
              <a:rPr lang="fr-FR" sz="2000" b="1" dirty="0" smtClean="0">
                <a:latin typeface="Simplified Arabic" pitchFamily="18" charset="-78"/>
                <a:ea typeface="Calibri" pitchFamily="34" charset="0"/>
                <a:cs typeface="Simplified Arabic" pitchFamily="18" charset="-78"/>
              </a:rPr>
              <a:t> </a:t>
            </a:r>
            <a:r>
              <a:rPr lang="ar-DZ" sz="2000" b="1" dirty="0" smtClean="0">
                <a:solidFill>
                  <a:srgbClr val="7030A0"/>
                </a:solidFill>
                <a:latin typeface="Simplified Arabic" pitchFamily="18" charset="-78"/>
                <a:ea typeface="Calibri" pitchFamily="34" charset="0"/>
                <a:cs typeface="Simplified Arabic" pitchFamily="18" charset="-78"/>
              </a:rPr>
              <a:t>-</a:t>
            </a:r>
            <a:r>
              <a:rPr lang="ar-SA" b="1" i="1" dirty="0" smtClean="0">
                <a:solidFill>
                  <a:srgbClr val="7030A0"/>
                </a:solidFill>
                <a:latin typeface="Simplified Arabic" pitchFamily="18" charset="-78"/>
                <a:ea typeface="Calibri" pitchFamily="34" charset="0"/>
                <a:cs typeface="Simplified Arabic" pitchFamily="18" charset="-78"/>
              </a:rPr>
              <a:t>القياس الفئوي: </a:t>
            </a:r>
            <a:r>
              <a:rPr lang="ar-SA" sz="2000" b="1" dirty="0" smtClean="0">
                <a:latin typeface="Simplified Arabic" pitchFamily="18" charset="-78"/>
                <a:ea typeface="Calibri" pitchFamily="34" charset="0"/>
                <a:cs typeface="Simplified Arabic" pitchFamily="18" charset="-78"/>
              </a:rPr>
              <a:t>يتم توزيع البيانات إلى فئات متساوية ضمن حدود دنيا وعليا تغطي</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كافة أبعاد المتغيرات؛ ويهدف هذا النظام إلى بيان الاختلافات النوعية بين المتغيرات عند ترتيبها</a:t>
            </a:r>
            <a:r>
              <a:rPr lang="fr-FR" sz="2000" b="1" dirty="0" smtClean="0">
                <a:latin typeface="Simplified Arabic" pitchFamily="18" charset="-78"/>
                <a:ea typeface="Calibri" pitchFamily="34" charset="0"/>
                <a:cs typeface="Simplified Arabic" pitchFamily="18" charset="-78"/>
              </a:rPr>
              <a:t>،</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أي أنه يصف المتغيرات ويرتبها ويعطي الفرق بين المتغيرات بوحدات قياس ثابتة، وإن كانت الفئات غير متساوية</a:t>
            </a:r>
            <a:r>
              <a:rPr lang="fr-FR" sz="2000" b="1" dirty="0" smtClean="0">
                <a:latin typeface="Simplified Arabic" pitchFamily="18" charset="-78"/>
                <a:ea typeface="Calibri" pitchFamily="34" charset="0"/>
                <a:cs typeface="Simplified Arabic" pitchFamily="18" charset="-78"/>
              </a:rPr>
              <a:t>.</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DZ" b="1" i="1" dirty="0" smtClean="0">
                <a:latin typeface="Simplified Arabic" pitchFamily="18" charset="-78"/>
                <a:ea typeface="Calibri" pitchFamily="34" charset="0"/>
                <a:cs typeface="Simplified Arabic" pitchFamily="18" charset="-78"/>
              </a:rPr>
              <a:t>-</a:t>
            </a:r>
            <a:r>
              <a:rPr lang="ar-SA" b="1" i="1" dirty="0" smtClean="0">
                <a:latin typeface="Simplified Arabic" pitchFamily="18" charset="-78"/>
                <a:ea typeface="Calibri" pitchFamily="34" charset="0"/>
                <a:cs typeface="Simplified Arabic" pitchFamily="18" charset="-78"/>
              </a:rPr>
              <a:t> .</a:t>
            </a:r>
            <a:r>
              <a:rPr lang="ar-SA" b="1" i="1" dirty="0" smtClean="0">
                <a:solidFill>
                  <a:srgbClr val="7030A0"/>
                </a:solidFill>
                <a:latin typeface="Simplified Arabic" pitchFamily="18" charset="-78"/>
                <a:ea typeface="Calibri" pitchFamily="34" charset="0"/>
                <a:cs typeface="Simplified Arabic" pitchFamily="18" charset="-78"/>
              </a:rPr>
              <a:t>القياس النسبي: </a:t>
            </a:r>
            <a:r>
              <a:rPr lang="ar-SA" sz="2000" b="1" dirty="0" smtClean="0">
                <a:latin typeface="Simplified Arabic" pitchFamily="18" charset="-78"/>
                <a:ea typeface="Calibri" pitchFamily="34" charset="0"/>
                <a:cs typeface="Simplified Arabic" pitchFamily="18" charset="-78"/>
              </a:rPr>
              <a:t>في هذا النظام تستخدم الأرقام لتعكس النسب بين قيم العناصر وذلك</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نتيجة استخدام نقطة الأصل المطلقة، أي عند الصفر، فهو يشتمل على قيمة صفرية حقيقية )انعدام</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السمة(، بعكس القياس الفئوي الذي يكون فيه صفر القياس افتراضيا؛ والمقياس النسبي يبدأ من</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الصفر المطلق وال يأخذ قيما سالبة، كمستوى الدخل مثال أو الطول، ويقوم هذا المقياس بتصنيف</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المتغيرات وترتيبها ويعطيها فروقا مقدرة بوحدات قياس. يعتبر هذا النظام أقوى نظم القياس المتاحة</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كونه يتميز بخواص النظم السابقة، بالإضافة إلى خاصية الصفر أو نقطة الأصل المطلقة، إلا أن</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الشيء الوحيد الذي لا يمكن التحكم فيه هو اختيار وحدة القياس مثل الكيلوغرام أو الرطل في قياس</a:t>
            </a:r>
            <a:endParaRPr lang="fr-FR" sz="1050" b="1" dirty="0" smtClean="0">
              <a:latin typeface="Arial" pitchFamily="34" charset="0"/>
              <a:cs typeface="Arial" pitchFamily="34" charset="0"/>
            </a:endParaRPr>
          </a:p>
          <a:p>
            <a:pPr lvl="0" algn="ctr"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الأوزان، المتر في قياس الأطوال، وحدة النقد في قياس القيمة الاقتصادية للموارد</a:t>
            </a:r>
            <a:r>
              <a:rPr lang="fr-FR" sz="2000" b="1" dirty="0" smtClean="0">
                <a:latin typeface="Simplified Arabic" pitchFamily="18" charset="-78"/>
                <a:ea typeface="Calibri" pitchFamily="34" charset="0"/>
                <a:cs typeface="Simplified Arabic" pitchFamily="18" charset="-78"/>
              </a:rPr>
              <a:t>.</a:t>
            </a:r>
            <a:endParaRPr lang="en-US" sz="2000" b="1" dirty="0" smtClean="0">
              <a:latin typeface="Simplified Arabic" pitchFamily="18" charset="-78"/>
              <a:ea typeface="Calibri" pitchFamily="34" charset="0"/>
              <a:cs typeface="Simplified Arabic" pitchFamily="18" charset="-78"/>
            </a:endParaRPr>
          </a:p>
          <a:p>
            <a:pPr lvl="0" algn="ctr" rtl="1" eaLnBrk="0" fontAlgn="base" hangingPunct="0">
              <a:spcBef>
                <a:spcPct val="0"/>
              </a:spcBef>
              <a:spcAft>
                <a:spcPct val="0"/>
              </a:spcAft>
            </a:pPr>
            <a:r>
              <a:rPr lang="ar-SA" sz="2000" b="1" dirty="0" smtClean="0">
                <a:latin typeface="Simplified Arabic" pitchFamily="18" charset="-78"/>
                <a:ea typeface="Calibri" pitchFamily="34" charset="0"/>
                <a:cs typeface="Simplified Arabic" pitchFamily="18" charset="-78"/>
              </a:rPr>
              <a:t>وفي مجال المحاسبة نجد أن اختيار وحدة القياس يضع المحاسب أمام نوعين من القياس: القياس العيني والقياس المالي، ومن المعروف أنه يفضل دائما وبشتى الطرق الممكنة أن يستخدم المحاسب وحدة النقد التي يجري التعامل </a:t>
            </a:r>
            <a:r>
              <a:rPr lang="ar-SA" sz="2000" b="1" dirty="0" err="1" smtClean="0">
                <a:latin typeface="Simplified Arabic" pitchFamily="18" charset="-78"/>
                <a:ea typeface="Calibri" pitchFamily="34" charset="0"/>
                <a:cs typeface="Simplified Arabic" pitchFamily="18" charset="-78"/>
              </a:rPr>
              <a:t>بها</a:t>
            </a:r>
            <a:r>
              <a:rPr lang="ar-SA" sz="2000" b="1" dirty="0" smtClean="0">
                <a:latin typeface="Simplified Arabic" pitchFamily="18" charset="-78"/>
                <a:ea typeface="Calibri" pitchFamily="34" charset="0"/>
                <a:cs typeface="Simplified Arabic" pitchFamily="18" charset="-78"/>
              </a:rPr>
              <a:t> في الزمان والمكان</a:t>
            </a:r>
            <a:r>
              <a:rPr lang="fr-FR" sz="1050" b="1" dirty="0" smtClean="0">
                <a:latin typeface="Arial" pitchFamily="34" charset="0"/>
                <a:cs typeface="Arial" pitchFamily="34" charset="0"/>
              </a:rPr>
              <a:t> </a:t>
            </a:r>
            <a:endParaRPr lang="fr-FR" sz="28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14290"/>
            <a:ext cx="9144000" cy="6858000"/>
          </a:xfrm>
        </p:spPr>
        <p:txBody>
          <a:bodyPr>
            <a:noAutofit/>
          </a:bodyPr>
          <a:lstStyle/>
          <a:p>
            <a:pPr rtl="1"/>
            <a:r>
              <a:rPr lang="ar-SA" sz="1400" b="1" dirty="0">
                <a:solidFill>
                  <a:srgbClr val="FF0000"/>
                </a:solidFill>
              </a:rPr>
              <a:t>المبحث الثاني: نماذج القياس على أساس القيمة </a:t>
            </a:r>
            <a:endParaRPr lang="fr-FR" sz="1400" b="1" dirty="0">
              <a:solidFill>
                <a:srgbClr val="FF0000"/>
              </a:solidFill>
            </a:endParaRPr>
          </a:p>
          <a:p>
            <a:r>
              <a:rPr lang="ar-DZ" sz="1200" b="1" dirty="0" smtClean="0">
                <a:solidFill>
                  <a:schemeClr val="bg1"/>
                </a:solidFill>
              </a:rPr>
              <a:t>نموذج </a:t>
            </a:r>
            <a:r>
              <a:rPr lang="ar-DZ" sz="1200" b="1" dirty="0">
                <a:solidFill>
                  <a:schemeClr val="bg1"/>
                </a:solidFill>
              </a:rPr>
              <a:t>المكافآت, الشهرة غير </a:t>
            </a:r>
            <a:r>
              <a:rPr lang="ar-DZ" sz="1200" b="1" dirty="0" err="1">
                <a:solidFill>
                  <a:schemeClr val="bg1"/>
                </a:solidFill>
              </a:rPr>
              <a:t>المشتراة</a:t>
            </a:r>
            <a:r>
              <a:rPr lang="ar-DZ" sz="1200" b="1" dirty="0">
                <a:solidFill>
                  <a:schemeClr val="bg1"/>
                </a:solidFill>
              </a:rPr>
              <a:t> </a:t>
            </a:r>
            <a:r>
              <a:rPr lang="fr-FR" sz="1200" b="1" dirty="0">
                <a:solidFill>
                  <a:schemeClr val="bg1"/>
                </a:solidFill>
              </a:rPr>
              <a:t>"</a:t>
            </a:r>
            <a:r>
              <a:rPr lang="ar-SA" sz="1200" b="1" dirty="0">
                <a:solidFill>
                  <a:schemeClr val="bg1"/>
                </a:solidFill>
              </a:rPr>
              <a:t>المطلب الأول: </a:t>
            </a:r>
            <a:endParaRPr lang="fr-FR" sz="1200" b="1" dirty="0">
              <a:solidFill>
                <a:schemeClr val="bg1"/>
              </a:solidFill>
            </a:endParaRPr>
          </a:p>
          <a:p>
            <a:pPr rtl="1"/>
            <a:r>
              <a:rPr lang="ar-DZ" sz="1100" b="1" dirty="0" smtClean="0">
                <a:solidFill>
                  <a:schemeClr val="bg1"/>
                </a:solidFill>
                <a:latin typeface="Tahoma" pitchFamily="34" charset="0"/>
                <a:ea typeface="Tahoma" pitchFamily="34" charset="0"/>
                <a:cs typeface="Tahoma" pitchFamily="34" charset="0"/>
              </a:rPr>
              <a:t>نموذج </a:t>
            </a:r>
            <a:r>
              <a:rPr lang="ar-DZ" sz="1100" b="1" dirty="0">
                <a:solidFill>
                  <a:schemeClr val="bg1"/>
                </a:solidFill>
                <a:latin typeface="Tahoma" pitchFamily="34" charset="0"/>
                <a:ea typeface="Tahoma" pitchFamily="34" charset="0"/>
                <a:cs typeface="Tahoma" pitchFamily="34" charset="0"/>
              </a:rPr>
              <a:t>المكافآت لـ</a:t>
            </a:r>
            <a:r>
              <a:rPr lang="fr-FR" sz="1100" b="1" dirty="0">
                <a:solidFill>
                  <a:schemeClr val="bg1"/>
                </a:solidFill>
                <a:latin typeface="Tahoma" pitchFamily="34" charset="0"/>
                <a:ea typeface="Tahoma" pitchFamily="34" charset="0"/>
                <a:cs typeface="Tahoma" pitchFamily="34" charset="0"/>
              </a:rPr>
              <a:t> Schwartz &amp; Lev</a:t>
            </a:r>
          </a:p>
          <a:p>
            <a:pPr rtl="1"/>
            <a:r>
              <a:rPr lang="ar-DZ" sz="1100" b="1" dirty="0">
                <a:solidFill>
                  <a:schemeClr val="tx1"/>
                </a:solidFill>
                <a:latin typeface="Tahoma" pitchFamily="34" charset="0"/>
                <a:ea typeface="Tahoma" pitchFamily="34" charset="0"/>
                <a:cs typeface="Tahoma" pitchFamily="34" charset="0"/>
              </a:rPr>
              <a:t>عرف هذا النموذج كذلك بالنموذج التعويضي؛ حيث </a:t>
            </a:r>
            <a:r>
              <a:rPr lang="ar-DZ" sz="1100" b="1" dirty="0" err="1">
                <a:solidFill>
                  <a:schemeClr val="tx1"/>
                </a:solidFill>
                <a:latin typeface="Tahoma" pitchFamily="34" charset="0"/>
                <a:ea typeface="Tahoma" pitchFamily="34" charset="0"/>
                <a:cs typeface="Tahoma" pitchFamily="34" charset="0"/>
              </a:rPr>
              <a:t>ي</a:t>
            </a:r>
            <a:r>
              <a:rPr lang="ar-DZ" sz="1100" b="1" dirty="0">
                <a:solidFill>
                  <a:schemeClr val="tx1"/>
                </a:solidFill>
                <a:latin typeface="Tahoma" pitchFamily="34" charset="0"/>
                <a:ea typeface="Tahoma" pitchFamily="34" charset="0"/>
                <a:cs typeface="Tahoma" pitchFamily="34" charset="0"/>
              </a:rPr>
              <a:t> قام كل من</a:t>
            </a:r>
            <a:r>
              <a:rPr lang="fr-FR" sz="1100" b="1" dirty="0">
                <a:solidFill>
                  <a:schemeClr val="tx1"/>
                </a:solidFill>
                <a:latin typeface="Tahoma" pitchFamily="34" charset="0"/>
                <a:ea typeface="Tahoma" pitchFamily="34" charset="0"/>
                <a:cs typeface="Tahoma" pitchFamily="34" charset="0"/>
              </a:rPr>
              <a:t> Schwartz &amp; Lev </a:t>
            </a:r>
            <a:r>
              <a:rPr lang="ar-DZ" sz="1100" b="1" dirty="0">
                <a:solidFill>
                  <a:schemeClr val="tx1"/>
                </a:solidFill>
                <a:latin typeface="Tahoma" pitchFamily="34" charset="0"/>
                <a:ea typeface="Tahoma" pitchFamily="34" charset="0"/>
                <a:cs typeface="Tahoma" pitchFamily="34" charset="0"/>
              </a:rPr>
              <a:t>سنة1971</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باشتقاق نموذج لقياس القيمة الاقتصادية للموارد البشرية من خلال التوفيق أو الجمع بين مفهوم رأس</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المال البشري كما تم تعريفه من قبل خبراء الاقتصاد مع المنطق المحاسبي، والنقطة الحاسمة أو الجوهرية</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في هذه الموافقة هي القدرة على التمييز بين التكاليف والاستثمار، وكذلك إمكانية قياس القيمة المكتسبة</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 للاستثمار في الموارد البشرية لمؤسسة معينة بطريقة موضوعية</a:t>
            </a:r>
            <a:endParaRPr lang="fr-FR" sz="1100" b="1" dirty="0">
              <a:solidFill>
                <a:schemeClr val="tx1"/>
              </a:solidFill>
              <a:latin typeface="Tahoma" pitchFamily="34" charset="0"/>
              <a:ea typeface="Tahoma" pitchFamily="34" charset="0"/>
              <a:cs typeface="Tahoma" pitchFamily="34" charset="0"/>
            </a:endParaRPr>
          </a:p>
          <a:p>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وقد استندا في ذلك إلى نظرية</a:t>
            </a:r>
            <a:r>
              <a:rPr lang="fr-FR" sz="1100" b="1" dirty="0">
                <a:solidFill>
                  <a:schemeClr val="tx1"/>
                </a:solidFill>
                <a:latin typeface="Tahoma" pitchFamily="34" charset="0"/>
                <a:ea typeface="Tahoma" pitchFamily="34" charset="0"/>
                <a:cs typeface="Tahoma" pitchFamily="34" charset="0"/>
              </a:rPr>
              <a:t> Fisher</a:t>
            </a:r>
            <a:r>
              <a:rPr lang="ar-DZ" sz="1100" b="1" dirty="0">
                <a:solidFill>
                  <a:schemeClr val="tx1"/>
                </a:solidFill>
                <a:latin typeface="Tahoma" pitchFamily="34" charset="0"/>
                <a:ea typeface="Tahoma" pitchFamily="34" charset="0"/>
                <a:cs typeface="Tahoma" pitchFamily="34" charset="0"/>
              </a:rPr>
              <a:t>لرأس المال إذ يعرفه بأنه "مصدر توليد الدخل، وأن قيمته هي القيمة الحالية للدخل المستقبلي المخصوم بمعدل معين بالنسبة لمالك ذلك المصدر.</a:t>
            </a:r>
            <a:r>
              <a:rPr lang="fr-FR" sz="1100" b="1" dirty="0">
                <a:solidFill>
                  <a:schemeClr val="tx1"/>
                </a:solidFill>
                <a:latin typeface="Tahoma" pitchFamily="34" charset="0"/>
                <a:ea typeface="Tahoma" pitchFamily="34" charset="0"/>
                <a:cs typeface="Tahoma" pitchFamily="34" charset="0"/>
              </a:rPr>
              <a:t>"</a:t>
            </a:r>
          </a:p>
          <a:p>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ويتضمن هذا النموذج استخدام المرتبات والأجور المستقبلية</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ولتطبيق هذا النموذج يجب إتباع الخطوات التالية:</a:t>
            </a:r>
            <a:endParaRPr lang="fr-FR" sz="1100" b="1" dirty="0">
              <a:solidFill>
                <a:schemeClr val="tx1"/>
              </a:solidFill>
              <a:latin typeface="Tahoma" pitchFamily="34" charset="0"/>
              <a:ea typeface="Tahoma" pitchFamily="34" charset="0"/>
              <a:cs typeface="Tahoma" pitchFamily="34" charset="0"/>
            </a:endParaRPr>
          </a:p>
          <a:p>
            <a:pPr rtl="1"/>
            <a:r>
              <a:rPr lang="ar-DZ" sz="1100" b="1" dirty="0">
                <a:solidFill>
                  <a:schemeClr val="tx1"/>
                </a:solidFill>
                <a:latin typeface="Tahoma" pitchFamily="34" charset="0"/>
                <a:ea typeface="Tahoma" pitchFamily="34" charset="0"/>
                <a:cs typeface="Tahoma" pitchFamily="34" charset="0"/>
              </a:rPr>
              <a:t>تصنيف قوة العمل بأكملها إلى مجموعات متجانسة معينة مثل العمال المهرة، والعمال غير المهرة   -</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و شبه المهرة، وكذلك وفقا لفئات مختلفة من العمر؛</a:t>
            </a:r>
            <a:endParaRPr lang="fr-FR" sz="1100" b="1" dirty="0">
              <a:solidFill>
                <a:schemeClr val="tx1"/>
              </a:solidFill>
              <a:latin typeface="Tahoma" pitchFamily="34" charset="0"/>
              <a:ea typeface="Tahoma" pitchFamily="34" charset="0"/>
              <a:cs typeface="Tahoma" pitchFamily="34" charset="0"/>
            </a:endParaRPr>
          </a:p>
          <a:p>
            <a:pPr rtl="1"/>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تكوين متوسط الكسب لكل مجموعة؛</a:t>
            </a:r>
            <a:endParaRPr lang="fr-FR" sz="1100" b="1" dirty="0">
              <a:solidFill>
                <a:schemeClr val="tx1"/>
              </a:solidFill>
              <a:latin typeface="Tahoma" pitchFamily="34" charset="0"/>
              <a:ea typeface="Tahoma" pitchFamily="34" charset="0"/>
              <a:cs typeface="Tahoma" pitchFamily="34" charset="0"/>
            </a:endParaRPr>
          </a:p>
          <a:p>
            <a:pPr rtl="1"/>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خصم متوسط الدخل بمعدل محدد مسبقا .</a:t>
            </a:r>
            <a:endParaRPr lang="fr-FR" sz="1100" b="1" dirty="0">
              <a:solidFill>
                <a:schemeClr val="tx1"/>
              </a:solidFill>
              <a:latin typeface="Tahoma" pitchFamily="34" charset="0"/>
              <a:ea typeface="Tahoma" pitchFamily="34" charset="0"/>
              <a:cs typeface="Tahoma" pitchFamily="34" charset="0"/>
            </a:endParaRPr>
          </a:p>
          <a:p>
            <a:pPr rtl="1"/>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تجميع القيمة الحالية للجماعات المختلفة التي تمثل </a:t>
            </a:r>
            <a:r>
              <a:rPr lang="ar-DZ" sz="1100" b="1" dirty="0" err="1">
                <a:solidFill>
                  <a:schemeClr val="tx1"/>
                </a:solidFill>
                <a:latin typeface="Tahoma" pitchFamily="34" charset="0"/>
                <a:ea typeface="Tahoma" pitchFamily="34" charset="0"/>
                <a:cs typeface="Tahoma" pitchFamily="34" charset="0"/>
              </a:rPr>
              <a:t>رسملة</a:t>
            </a:r>
            <a:r>
              <a:rPr lang="ar-DZ" sz="1100" b="1" dirty="0">
                <a:solidFill>
                  <a:schemeClr val="tx1"/>
                </a:solidFill>
                <a:latin typeface="Tahoma" pitchFamily="34" charset="0"/>
                <a:ea typeface="Tahoma" pitchFamily="34" charset="0"/>
                <a:cs typeface="Tahoma" pitchFamily="34" charset="0"/>
              </a:rPr>
              <a:t> الأرباح المستقبلية ككل</a:t>
            </a:r>
            <a:r>
              <a:rPr lang="fr-FR" sz="1100" b="1" dirty="0">
                <a:solidFill>
                  <a:schemeClr val="tx1"/>
                </a:solidFill>
                <a:latin typeface="Tahoma" pitchFamily="34" charset="0"/>
                <a:ea typeface="Tahoma" pitchFamily="34" charset="0"/>
                <a:cs typeface="Tahoma" pitchFamily="34" charset="0"/>
              </a:rPr>
              <a:t>.</a:t>
            </a:r>
          </a:p>
          <a:p>
            <a:r>
              <a:rPr lang="ar-DZ" sz="1100" b="1" dirty="0">
                <a:solidFill>
                  <a:schemeClr val="tx1"/>
                </a:solidFill>
                <a:latin typeface="Tahoma" pitchFamily="34" charset="0"/>
                <a:ea typeface="Tahoma" pitchFamily="34" charset="0"/>
                <a:cs typeface="Tahoma" pitchFamily="34" charset="0"/>
              </a:rPr>
              <a:t>وتبعا لذلك، فإن قيمة رأس المال البشري لشخص بعمر ما هي القيمة الحالية لمجموع دخله</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المستقبلي المتأتي من استخدامه،ويعبر عنه بالنموذج الموالي:</a:t>
            </a:r>
            <a:endParaRPr lang="fr-FR" sz="1100" b="1" dirty="0">
              <a:solidFill>
                <a:schemeClr val="tx1"/>
              </a:solidFill>
              <a:latin typeface="Tahoma" pitchFamily="34" charset="0"/>
              <a:ea typeface="Tahoma" pitchFamily="34" charset="0"/>
              <a:cs typeface="Tahoma" pitchFamily="34" charset="0"/>
            </a:endParaRPr>
          </a:p>
          <a:p>
            <a:pPr rtl="1"/>
            <a:r>
              <a:rPr lang="ar-DZ" sz="1100" b="1" dirty="0">
                <a:solidFill>
                  <a:schemeClr val="tx1"/>
                </a:solidFill>
                <a:latin typeface="Tahoma" pitchFamily="34" charset="0"/>
                <a:ea typeface="Tahoma" pitchFamily="34" charset="0"/>
                <a:cs typeface="Tahoma" pitchFamily="34" charset="0"/>
              </a:rPr>
              <a:t> حيث</a:t>
            </a:r>
            <a:r>
              <a:rPr lang="fr-FR" sz="1100" b="1" dirty="0">
                <a:solidFill>
                  <a:schemeClr val="tx1"/>
                </a:solidFill>
                <a:latin typeface="Tahoma" pitchFamily="34" charset="0"/>
                <a:ea typeface="Tahoma" pitchFamily="34" charset="0"/>
                <a:cs typeface="Tahoma" pitchFamily="34" charset="0"/>
              </a:rPr>
              <a:t>:</a:t>
            </a:r>
          </a:p>
          <a:p>
            <a:r>
              <a:rPr lang="fr-FR" sz="1100" b="1" dirty="0">
                <a:solidFill>
                  <a:schemeClr val="tx1"/>
                </a:solidFill>
                <a:latin typeface="Tahoma" pitchFamily="34" charset="0"/>
                <a:ea typeface="Tahoma" pitchFamily="34" charset="0"/>
                <a:cs typeface="Tahoma" pitchFamily="34" charset="0"/>
              </a:rPr>
              <a:t> </a:t>
            </a:r>
          </a:p>
          <a:p>
            <a:pPr rtl="1"/>
            <a:r>
              <a:rPr lang="fr-FR" sz="1100" b="1" dirty="0">
                <a:solidFill>
                  <a:schemeClr val="tx1"/>
                </a:solidFill>
                <a:latin typeface="Tahoma" pitchFamily="34" charset="0"/>
                <a:ea typeface="Tahoma" pitchFamily="34" charset="0"/>
                <a:cs typeface="Tahoma" pitchFamily="34" charset="0"/>
              </a:rPr>
              <a:t>: E</a:t>
            </a:r>
            <a:r>
              <a:rPr lang="ar-DZ" sz="1100" b="1" dirty="0">
                <a:solidFill>
                  <a:schemeClr val="tx1"/>
                </a:solidFill>
                <a:latin typeface="Tahoma" pitchFamily="34" charset="0"/>
                <a:ea typeface="Tahoma" pitchFamily="34" charset="0"/>
                <a:cs typeface="Tahoma" pitchFamily="34" charset="0"/>
              </a:rPr>
              <a:t>(</a:t>
            </a:r>
            <a:r>
              <a:rPr lang="fr-FR" sz="1100" b="1" dirty="0">
                <a:solidFill>
                  <a:schemeClr val="tx1"/>
                </a:solidFill>
                <a:latin typeface="Tahoma" pitchFamily="34" charset="0"/>
                <a:ea typeface="Tahoma" pitchFamily="34" charset="0"/>
                <a:cs typeface="Tahoma" pitchFamily="34" charset="0"/>
              </a:rPr>
              <a:t>V</a:t>
            </a:r>
            <a:r>
              <a:rPr lang="ar-DZ" sz="1100" b="1" dirty="0">
                <a:solidFill>
                  <a:schemeClr val="tx1"/>
                </a:solidFill>
                <a:latin typeface="Tahoma" pitchFamily="34" charset="0"/>
                <a:ea typeface="Tahoma" pitchFamily="34" charset="0"/>
                <a:cs typeface="Tahoma" pitchFamily="34" charset="0"/>
              </a:rPr>
              <a:t>)لقيمة المتوقعة </a:t>
            </a:r>
            <a:r>
              <a:rPr lang="ar-DZ" sz="1100" b="1" dirty="0" err="1">
                <a:solidFill>
                  <a:schemeClr val="tx1"/>
                </a:solidFill>
                <a:latin typeface="Tahoma" pitchFamily="34" charset="0"/>
                <a:ea typeface="Tahoma" pitchFamily="34" charset="0"/>
                <a:cs typeface="Tahoma" pitchFamily="34" charset="0"/>
              </a:rPr>
              <a:t>ل</a:t>
            </a:r>
            <a:r>
              <a:rPr lang="ar-DZ" sz="1100" b="1" dirty="0">
                <a:solidFill>
                  <a:schemeClr val="tx1"/>
                </a:solidFill>
                <a:latin typeface="Tahoma" pitchFamily="34" charset="0"/>
                <a:ea typeface="Tahoma" pitchFamily="34" charset="0"/>
                <a:cs typeface="Tahoma" pitchFamily="34" charset="0"/>
              </a:rPr>
              <a:t> أرس المال البشري لفرد عمره</a:t>
            </a:r>
            <a:r>
              <a:rPr lang="fr-FR" sz="1100" b="1" dirty="0">
                <a:solidFill>
                  <a:schemeClr val="tx1"/>
                </a:solidFill>
                <a:latin typeface="Tahoma" pitchFamily="34" charset="0"/>
                <a:ea typeface="Tahoma" pitchFamily="34" charset="0"/>
                <a:cs typeface="Tahoma" pitchFamily="34" charset="0"/>
              </a:rPr>
              <a:t> Y </a:t>
            </a:r>
            <a:r>
              <a:rPr lang="ar-DZ" sz="1100" b="1" dirty="0">
                <a:solidFill>
                  <a:schemeClr val="tx1"/>
                </a:solidFill>
                <a:latin typeface="Tahoma" pitchFamily="34" charset="0"/>
                <a:ea typeface="Tahoma" pitchFamily="34" charset="0"/>
                <a:cs typeface="Tahoma" pitchFamily="34" charset="0"/>
              </a:rPr>
              <a:t>سنة</a:t>
            </a:r>
            <a:r>
              <a:rPr lang="fr-FR" sz="1100" b="1" dirty="0">
                <a:solidFill>
                  <a:schemeClr val="tx1"/>
                </a:solidFill>
                <a:latin typeface="Tahoma" pitchFamily="34" charset="0"/>
                <a:ea typeface="Tahoma" pitchFamily="34" charset="0"/>
                <a:cs typeface="Tahoma" pitchFamily="34" charset="0"/>
              </a:rPr>
              <a:t>.</a:t>
            </a:r>
          </a:p>
          <a:p>
            <a:pPr rtl="1"/>
            <a:r>
              <a:rPr lang="fr-FR" sz="1100" b="1" dirty="0">
                <a:solidFill>
                  <a:schemeClr val="tx1"/>
                </a:solidFill>
                <a:latin typeface="Tahoma" pitchFamily="34" charset="0"/>
                <a:ea typeface="Tahoma" pitchFamily="34" charset="0"/>
                <a:cs typeface="Tahoma" pitchFamily="34" charset="0"/>
              </a:rPr>
              <a:t>t : </a:t>
            </a:r>
            <a:r>
              <a:rPr lang="ar-DZ" sz="1100" b="1" dirty="0">
                <a:solidFill>
                  <a:schemeClr val="tx1"/>
                </a:solidFill>
                <a:latin typeface="Tahoma" pitchFamily="34" charset="0"/>
                <a:ea typeface="Tahoma" pitchFamily="34" charset="0"/>
                <a:cs typeface="Tahoma" pitchFamily="34" charset="0"/>
              </a:rPr>
              <a:t>سن التقاعد</a:t>
            </a:r>
            <a:r>
              <a:rPr lang="fr-FR" sz="1100" b="1" dirty="0">
                <a:solidFill>
                  <a:schemeClr val="tx1"/>
                </a:solidFill>
                <a:latin typeface="Tahoma" pitchFamily="34" charset="0"/>
                <a:ea typeface="Tahoma" pitchFamily="34" charset="0"/>
                <a:cs typeface="Tahoma" pitchFamily="34" charset="0"/>
              </a:rPr>
              <a:t>.</a:t>
            </a:r>
          </a:p>
          <a:p>
            <a:pPr rtl="1"/>
            <a:r>
              <a:rPr lang="fr-FR" sz="1100" b="1" dirty="0">
                <a:solidFill>
                  <a:schemeClr val="tx1"/>
                </a:solidFill>
                <a:latin typeface="Tahoma" pitchFamily="34" charset="0"/>
                <a:ea typeface="Tahoma" pitchFamily="34" charset="0"/>
                <a:cs typeface="Tahoma" pitchFamily="34" charset="0"/>
              </a:rPr>
              <a:t>: </a:t>
            </a:r>
            <a:r>
              <a:rPr lang="ar-DZ" sz="1100" b="1" dirty="0">
                <a:solidFill>
                  <a:schemeClr val="tx1"/>
                </a:solidFill>
                <a:latin typeface="Tahoma" pitchFamily="34" charset="0"/>
                <a:ea typeface="Tahoma" pitchFamily="34" charset="0"/>
                <a:cs typeface="Tahoma" pitchFamily="34" charset="0"/>
              </a:rPr>
              <a:t>احتمالية وفاة المورد البشري أو ترك العمل بسبب الاستقالة أو التقاعد </a:t>
            </a:r>
            <a:r>
              <a:rPr lang="fr-FR" sz="1100" b="1" dirty="0">
                <a:solidFill>
                  <a:schemeClr val="tx1"/>
                </a:solidFill>
                <a:latin typeface="Tahoma" pitchFamily="34" charset="0"/>
                <a:ea typeface="Tahoma" pitchFamily="34" charset="0"/>
                <a:cs typeface="Tahoma" pitchFamily="34" charset="0"/>
              </a:rPr>
              <a:t>P t 1 y</a:t>
            </a:r>
          </a:p>
          <a:p>
            <a:pPr rtl="1"/>
            <a:r>
              <a:rPr lang="fr-FR" sz="1100" b="1" dirty="0">
                <a:solidFill>
                  <a:schemeClr val="tx1"/>
                </a:solidFill>
                <a:latin typeface="Tahoma" pitchFamily="34" charset="0"/>
                <a:ea typeface="Tahoma" pitchFamily="34" charset="0"/>
                <a:cs typeface="Tahoma" pitchFamily="34" charset="0"/>
              </a:rPr>
              <a:t>: </a:t>
            </a:r>
            <a:r>
              <a:rPr lang="ar-DZ" sz="1100" b="1" dirty="0" err="1">
                <a:solidFill>
                  <a:schemeClr val="tx1"/>
                </a:solidFill>
                <a:latin typeface="Tahoma" pitchFamily="34" charset="0"/>
                <a:ea typeface="Tahoma" pitchFamily="34" charset="0"/>
                <a:cs typeface="Tahoma" pitchFamily="34" charset="0"/>
              </a:rPr>
              <a:t>الايرادات</a:t>
            </a:r>
            <a:r>
              <a:rPr lang="ar-DZ" sz="1100" b="1" dirty="0">
                <a:solidFill>
                  <a:schemeClr val="tx1"/>
                </a:solidFill>
                <a:latin typeface="Tahoma" pitchFamily="34" charset="0"/>
                <a:ea typeface="Tahoma" pitchFamily="34" charset="0"/>
                <a:cs typeface="Tahoma" pitchFamily="34" charset="0"/>
              </a:rPr>
              <a:t> المتوقعة للمورد البشري في الفترة</a:t>
            </a:r>
            <a:r>
              <a:rPr lang="fr-FR" sz="1100" b="1" dirty="0">
                <a:solidFill>
                  <a:schemeClr val="tx1"/>
                </a:solidFill>
                <a:latin typeface="Tahoma" pitchFamily="34" charset="0"/>
                <a:ea typeface="Tahoma" pitchFamily="34" charset="0"/>
                <a:cs typeface="Tahoma" pitchFamily="34" charset="0"/>
              </a:rPr>
              <a:t> i </a:t>
            </a:r>
            <a:r>
              <a:rPr lang="ar-DZ" sz="1100" b="1" dirty="0">
                <a:solidFill>
                  <a:schemeClr val="tx1"/>
                </a:solidFill>
                <a:latin typeface="Tahoma" pitchFamily="34" charset="0"/>
                <a:ea typeface="Tahoma" pitchFamily="34" charset="0"/>
                <a:cs typeface="Tahoma" pitchFamily="34" charset="0"/>
              </a:rPr>
              <a:t>، ويتم الحصول عليها بتوزيع الأجور حسب</a:t>
            </a:r>
            <a:endParaRPr lang="fr-FR" sz="1100" b="1" dirty="0">
              <a:solidFill>
                <a:schemeClr val="tx1"/>
              </a:solidFill>
              <a:latin typeface="Tahoma" pitchFamily="34" charset="0"/>
              <a:ea typeface="Tahoma" pitchFamily="34" charset="0"/>
              <a:cs typeface="Tahoma" pitchFamily="34" charset="0"/>
            </a:endParaRPr>
          </a:p>
          <a:p>
            <a:r>
              <a:rPr lang="ar-DZ" sz="1100" b="1" dirty="0">
                <a:solidFill>
                  <a:schemeClr val="tx1"/>
                </a:solidFill>
                <a:latin typeface="Tahoma" pitchFamily="34" charset="0"/>
                <a:ea typeface="Tahoma" pitchFamily="34" charset="0"/>
                <a:cs typeface="Tahoma" pitchFamily="34" charset="0"/>
              </a:rPr>
              <a:t>العمر.</a:t>
            </a:r>
            <a:endParaRPr lang="fr-FR" sz="1100" b="1" dirty="0">
              <a:solidFill>
                <a:schemeClr val="tx1"/>
              </a:solidFill>
              <a:latin typeface="Tahoma" pitchFamily="34" charset="0"/>
              <a:ea typeface="Tahoma" pitchFamily="34" charset="0"/>
              <a:cs typeface="Tahoma" pitchFamily="34" charset="0"/>
            </a:endParaRPr>
          </a:p>
          <a:p>
            <a:pPr rtl="1"/>
            <a:r>
              <a:rPr lang="ar-DZ" sz="1100" b="1" dirty="0">
                <a:solidFill>
                  <a:schemeClr val="tx1"/>
                </a:solidFill>
                <a:latin typeface="Tahoma" pitchFamily="34" charset="0"/>
                <a:ea typeface="Tahoma" pitchFamily="34" charset="0"/>
                <a:cs typeface="Tahoma" pitchFamily="34" charset="0"/>
              </a:rPr>
              <a:t> </a:t>
            </a:r>
            <a:r>
              <a:rPr lang="fr-FR" sz="1100" b="1" dirty="0">
                <a:solidFill>
                  <a:schemeClr val="tx1"/>
                </a:solidFill>
                <a:latin typeface="Tahoma" pitchFamily="34" charset="0"/>
                <a:ea typeface="Tahoma" pitchFamily="34" charset="0"/>
                <a:cs typeface="Tahoma" pitchFamily="34" charset="0"/>
              </a:rPr>
              <a:t>Y : </a:t>
            </a:r>
            <a:r>
              <a:rPr lang="ar-DZ" sz="1100" b="1" dirty="0">
                <a:solidFill>
                  <a:schemeClr val="tx1"/>
                </a:solidFill>
                <a:latin typeface="Tahoma" pitchFamily="34" charset="0"/>
                <a:ea typeface="Tahoma" pitchFamily="34" charset="0"/>
                <a:cs typeface="Tahoma" pitchFamily="34" charset="0"/>
              </a:rPr>
              <a:t>معدل الخصم المعين للمورد البشري</a:t>
            </a:r>
            <a:r>
              <a:rPr lang="fr-FR" sz="1100" b="1" dirty="0">
                <a:solidFill>
                  <a:schemeClr val="tx1"/>
                </a:solidFill>
                <a:latin typeface="Tahoma" pitchFamily="34" charset="0"/>
                <a:ea typeface="Tahoma" pitchFamily="34" charset="0"/>
                <a:cs typeface="Tahoma" pitchFamily="34" charset="0"/>
              </a:rPr>
              <a:t>.</a:t>
            </a:r>
          </a:p>
          <a:p>
            <a:endParaRPr lang="fr-FR" sz="1100" b="1" dirty="0">
              <a:solidFill>
                <a:schemeClr val="tx1"/>
              </a:solidFill>
              <a:latin typeface="Tahoma" pitchFamily="34" charset="0"/>
              <a:ea typeface="Tahoma" pitchFamily="34" charset="0"/>
              <a:cs typeface="Tahoma" pitchFamily="34" charset="0"/>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186766" cy="5626121"/>
          </a:xfrm>
        </p:spPr>
        <p:txBody>
          <a:bodyPr>
            <a:normAutofit fontScale="70000" lnSpcReduction="20000"/>
          </a:bodyPr>
          <a:lstStyle/>
          <a:p>
            <a:pPr algn="ctr" rtl="1"/>
            <a:r>
              <a:rPr lang="fr-FR" sz="3600" b="1" dirty="0">
                <a:solidFill>
                  <a:srgbClr val="00B050"/>
                </a:solidFill>
              </a:rPr>
              <a:t>2 .</a:t>
            </a:r>
            <a:r>
              <a:rPr lang="ar-DZ" sz="3600" b="1" dirty="0">
                <a:solidFill>
                  <a:srgbClr val="00B050"/>
                </a:solidFill>
              </a:rPr>
              <a:t>نموذج الشهرة غير </a:t>
            </a:r>
            <a:r>
              <a:rPr lang="ar-DZ" sz="3600" b="1" dirty="0" err="1">
                <a:solidFill>
                  <a:srgbClr val="00B050"/>
                </a:solidFill>
              </a:rPr>
              <a:t>المشتراة</a:t>
            </a:r>
            <a:r>
              <a:rPr lang="ar-DZ" sz="3600" b="1" dirty="0">
                <a:solidFill>
                  <a:srgbClr val="00B050"/>
                </a:solidFill>
              </a:rPr>
              <a:t> لـ</a:t>
            </a:r>
            <a:r>
              <a:rPr lang="fr-FR" sz="3600" b="1" dirty="0">
                <a:solidFill>
                  <a:srgbClr val="00B050"/>
                </a:solidFill>
              </a:rPr>
              <a:t> </a:t>
            </a:r>
            <a:r>
              <a:rPr lang="fr-FR" sz="3600" b="1" dirty="0" err="1">
                <a:solidFill>
                  <a:srgbClr val="00B050"/>
                </a:solidFill>
              </a:rPr>
              <a:t>Hermanson</a:t>
            </a:r>
            <a:endParaRPr lang="fr-FR" sz="3600" b="1" dirty="0">
              <a:solidFill>
                <a:srgbClr val="00B050"/>
              </a:solidFill>
            </a:endParaRPr>
          </a:p>
          <a:p>
            <a:pPr algn="ctr" rtl="1"/>
            <a:r>
              <a:rPr lang="ar-DZ" b="1" dirty="0"/>
              <a:t>اقترح</a:t>
            </a:r>
            <a:r>
              <a:rPr lang="fr-FR" b="1" dirty="0"/>
              <a:t> </a:t>
            </a:r>
            <a:r>
              <a:rPr lang="fr-FR" b="1" dirty="0" err="1"/>
              <a:t>Hermanson</a:t>
            </a:r>
            <a:r>
              <a:rPr lang="fr-FR" b="1" dirty="0"/>
              <a:t>. H Roger </a:t>
            </a:r>
            <a:r>
              <a:rPr lang="ar-DZ" b="1" dirty="0"/>
              <a:t>نموذجين لقياس الموارد البشرية أحدهما يعتمد على الأجور</a:t>
            </a:r>
            <a:endParaRPr lang="fr-FR" b="1" dirty="0"/>
          </a:p>
          <a:p>
            <a:pPr algn="ctr" rtl="1"/>
            <a:r>
              <a:rPr lang="ar-DZ" b="1" dirty="0"/>
              <a:t>المستقبلية المخصومة المعدلة، وهو نموذج آخر يستخدم المرتبات والأجور كمدخل لقياس القيمة على</a:t>
            </a:r>
            <a:endParaRPr lang="fr-FR" b="1" dirty="0"/>
          </a:p>
          <a:p>
            <a:pPr algn="ctr" rtl="1"/>
            <a:r>
              <a:rPr lang="ar-DZ" b="1" dirty="0"/>
              <a:t>أساس مجموع الأفراد، ويعتمد القيمة الحالية للمرتبات والأجور المستقبلية، كما في نموذج</a:t>
            </a:r>
            <a:r>
              <a:rPr lang="fr-FR" b="1" dirty="0"/>
              <a:t> &amp; Lev</a:t>
            </a:r>
          </a:p>
          <a:p>
            <a:pPr algn="ctr" rtl="1"/>
            <a:r>
              <a:rPr lang="fr-FR" b="1" dirty="0"/>
              <a:t>Schwartz </a:t>
            </a:r>
            <a:r>
              <a:rPr lang="ar-DZ" b="1" dirty="0"/>
              <a:t>إلا أنه يعدل النتيجة بمعامل كفاءة لقياس الفاعلية النسبية لرأس المال البشري، وهو معدل العائد على الاستثمار للمؤسسة نسبة إلى كل المؤسسات في الاقتصاد .</a:t>
            </a:r>
            <a:endParaRPr lang="fr-FR" b="1" dirty="0"/>
          </a:p>
          <a:p>
            <a:pPr algn="ctr" rtl="1"/>
            <a:r>
              <a:rPr lang="ar-DZ" b="1" dirty="0"/>
              <a:t>كما يعد</a:t>
            </a:r>
            <a:r>
              <a:rPr lang="fr-FR" b="1" dirty="0"/>
              <a:t> </a:t>
            </a:r>
            <a:r>
              <a:rPr lang="fr-FR" b="1" dirty="0" err="1"/>
              <a:t>Hermanson</a:t>
            </a:r>
            <a:r>
              <a:rPr lang="fr-FR" b="1" dirty="0"/>
              <a:t> </a:t>
            </a:r>
            <a:r>
              <a:rPr lang="ar-DZ" b="1" dirty="0"/>
              <a:t>من المحاسبين الأوائل الذين دعوا إلى القياس باستخدام الشهرة غير </a:t>
            </a:r>
            <a:r>
              <a:rPr lang="ar-DZ" b="1" dirty="0" err="1"/>
              <a:t>المشتراة</a:t>
            </a:r>
            <a:r>
              <a:rPr lang="ar-DZ" b="1" dirty="0"/>
              <a:t> أو المستترة</a:t>
            </a:r>
            <a:r>
              <a:rPr lang="ar-DZ" b="1" dirty="0" smtClean="0"/>
              <a:t>؛ ووفقا </a:t>
            </a:r>
            <a:r>
              <a:rPr lang="ar-DZ" b="1" dirty="0"/>
              <a:t>له، يستند مفهوم الشهرة غير </a:t>
            </a:r>
            <a:r>
              <a:rPr lang="ar-DZ" b="1" dirty="0" err="1"/>
              <a:t>المشتراة</a:t>
            </a:r>
            <a:r>
              <a:rPr lang="ar-DZ" b="1" dirty="0"/>
              <a:t> على فرضية أن 'أفضل الأدلة المتاحة على الوجود الحالي للموارد المملوكة، هو حصول الشركة على دخل أعلى من معدل الدخل المعتاد في السنوات الأخيرة.</a:t>
            </a:r>
            <a:endParaRPr lang="fr-FR" b="1" dirty="0"/>
          </a:p>
          <a:p>
            <a:pPr algn="ctr" rtl="1"/>
            <a:r>
              <a:rPr lang="fr-FR" b="1" dirty="0"/>
              <a:t>. </a:t>
            </a:r>
            <a:r>
              <a:rPr lang="ar-DZ" b="1" dirty="0"/>
              <a:t>ويقترح</a:t>
            </a:r>
            <a:r>
              <a:rPr lang="fr-FR" b="1" dirty="0"/>
              <a:t> </a:t>
            </a:r>
            <a:r>
              <a:rPr lang="fr-FR" b="1" dirty="0" err="1"/>
              <a:t>Hermanson</a:t>
            </a:r>
            <a:r>
              <a:rPr lang="fr-FR" b="1" dirty="0"/>
              <a:t> </a:t>
            </a:r>
            <a:r>
              <a:rPr lang="ar-DZ" b="1" dirty="0"/>
              <a:t>أن الدخل غير العادي هو مؤشر على موارد لا تظهر في قائمة المركز المالي، مثل </a:t>
            </a:r>
            <a:r>
              <a:rPr lang="ar-DZ" b="1" dirty="0" err="1"/>
              <a:t>الاصول</a:t>
            </a:r>
            <a:r>
              <a:rPr lang="ar-DZ" b="1" dirty="0"/>
              <a:t> البشرية، وطريقته في تقييم الموارد البشرية تهدف صراحة لاستخدامها في نشر البيانات المالية للمؤسسة وليس للاستهلاك الداخلي، وهذا يستلزم بالضرورة التنبؤ بالأرباح المستقبلية وتخصيص أي فائض في الأرباح</a:t>
            </a:r>
            <a:endParaRPr lang="fr-FR" b="1" dirty="0"/>
          </a:p>
          <a:p>
            <a:pPr algn="ctr"/>
            <a:r>
              <a:rPr lang="ar-DZ" b="1" dirty="0"/>
              <a:t>المتوقعة للموارد البشرية للمؤسسة. ومع ذلك فإن هذه الافتراضات تخضع لعدم اليقين في أي توقعات</a:t>
            </a:r>
            <a:endParaRPr lang="fr-FR" b="1" dirty="0"/>
          </a:p>
          <a:p>
            <a:pPr algn="ctr"/>
            <a:r>
              <a:rPr lang="ar-DZ" b="1" dirty="0"/>
              <a:t>للأحداث المستقبلية. إن هذا النموذج يفترض أن القيمة السوقية للمؤسسة ما هي إلا استجابة لوجود</a:t>
            </a:r>
            <a:endParaRPr lang="fr-FR" b="1" dirty="0"/>
          </a:p>
          <a:p>
            <a:pPr algn="ctr" rtl="1"/>
            <a:r>
              <a:rPr lang="ar-DZ" b="1" dirty="0"/>
              <a:t>العنصر البشري داخلها وأن القيمة المعنوية.</a:t>
            </a:r>
            <a:endParaRPr lang="fr-FR" b="1" dirty="0"/>
          </a:p>
          <a:p>
            <a:pPr algn="ctr">
              <a:buNone/>
            </a:pPr>
            <a:endParaRPr lang="fr-FR" dirty="0"/>
          </a:p>
        </p:txBody>
      </p:sp>
    </p:spTree>
  </p:cSld>
  <p:clrMapOvr>
    <a:masterClrMapping/>
  </p:clrMapOvr>
  <p:transition>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714356"/>
            <a:ext cx="8072462" cy="4071966"/>
          </a:xfrm>
        </p:spPr>
        <p:txBody>
          <a:bodyPr>
            <a:noAutofit/>
          </a:bodyPr>
          <a:lstStyle/>
          <a:p>
            <a:pPr algn="ctr" rtl="1"/>
            <a:r>
              <a:rPr lang="ar-DZ" sz="2000" b="1" i="1" dirty="0">
                <a:solidFill>
                  <a:srgbClr val="00B050"/>
                </a:solidFill>
              </a:rPr>
              <a:t>المطلب الثاني:</a:t>
            </a:r>
            <a:r>
              <a:rPr lang="ar-DZ" sz="2000" b="1" dirty="0">
                <a:solidFill>
                  <a:srgbClr val="00B050"/>
                </a:solidFill>
              </a:rPr>
              <a:t> نموذج الاحتمالي لتقييم مكافئات الخدمة </a:t>
            </a:r>
            <a:r>
              <a:rPr lang="fr-FR" sz="2000" b="1" dirty="0" err="1" smtClean="0">
                <a:solidFill>
                  <a:srgbClr val="00B050"/>
                </a:solidFill>
              </a:rPr>
              <a:t>jaggi</a:t>
            </a:r>
            <a:r>
              <a:rPr lang="fr-FR" sz="2000" b="1" dirty="0" smtClean="0">
                <a:solidFill>
                  <a:srgbClr val="00B050"/>
                </a:solidFill>
              </a:rPr>
              <a:t> </a:t>
            </a:r>
            <a:r>
              <a:rPr lang="fr-FR" sz="2000" b="1" dirty="0" err="1">
                <a:solidFill>
                  <a:srgbClr val="00B050"/>
                </a:solidFill>
              </a:rPr>
              <a:t>flau</a:t>
            </a:r>
            <a:r>
              <a:rPr lang="fr-FR" sz="2000" b="1" dirty="0">
                <a:solidFill>
                  <a:srgbClr val="00B050"/>
                </a:solidFill>
              </a:rPr>
              <a:t> </a:t>
            </a:r>
          </a:p>
          <a:p>
            <a:pPr algn="ctr" rtl="1"/>
            <a:r>
              <a:rPr lang="fr-FR" sz="1800" b="1" dirty="0" smtClean="0">
                <a:solidFill>
                  <a:srgbClr val="00B050"/>
                </a:solidFill>
              </a:rPr>
              <a:t>3 </a:t>
            </a:r>
            <a:r>
              <a:rPr lang="ar-DZ" sz="1800" b="1" dirty="0" smtClean="0">
                <a:solidFill>
                  <a:srgbClr val="00B050"/>
                </a:solidFill>
              </a:rPr>
              <a:t>النموذج الاحتمالي لتقييم مكافئات الخدمة لـ</a:t>
            </a:r>
            <a:r>
              <a:rPr lang="fr-FR" sz="1800" b="1" dirty="0" smtClean="0">
                <a:solidFill>
                  <a:srgbClr val="00B050"/>
                </a:solidFill>
              </a:rPr>
              <a:t> </a:t>
            </a:r>
            <a:r>
              <a:rPr lang="fr-FR" sz="1800" b="1" dirty="0" err="1" smtClean="0">
                <a:solidFill>
                  <a:srgbClr val="00B050"/>
                </a:solidFill>
              </a:rPr>
              <a:t>Flamholtz</a:t>
            </a:r>
            <a:endParaRPr lang="fr-FR" sz="1800" b="1" dirty="0" smtClean="0">
              <a:solidFill>
                <a:srgbClr val="00B050"/>
              </a:solidFill>
            </a:endParaRPr>
          </a:p>
          <a:p>
            <a:pPr algn="ctr" rtl="1"/>
            <a:r>
              <a:rPr lang="ar-DZ" sz="2000" b="1" dirty="0" smtClean="0"/>
              <a:t>هذا </a:t>
            </a:r>
            <a:r>
              <a:rPr lang="ar-DZ" sz="2000" b="1" dirty="0"/>
              <a:t>النموذج اقترحه</a:t>
            </a:r>
            <a:r>
              <a:rPr lang="fr-FR" sz="2000" b="1" dirty="0"/>
              <a:t> </a:t>
            </a:r>
            <a:r>
              <a:rPr lang="fr-FR" sz="2000" b="1" dirty="0" err="1"/>
              <a:t>Flamholtz</a:t>
            </a:r>
            <a:r>
              <a:rPr lang="fr-FR" sz="2000" b="1" dirty="0"/>
              <a:t> Eric </a:t>
            </a:r>
            <a:r>
              <a:rPr lang="ar-DZ" sz="2000" b="1" dirty="0"/>
              <a:t>،في 1972 و1975م بناء على التطبيقات الخاصة بإحدى شركات التأمين التي أجرت دراسة لقياس قيمة أفرادها، فقامت بتحديد قيمة مختلف المواقع الوظيفية لديها،</a:t>
            </a:r>
            <a:endParaRPr lang="fr-FR" sz="2000" b="1" dirty="0"/>
          </a:p>
          <a:p>
            <a:pPr algn="ctr"/>
            <a:r>
              <a:rPr lang="ar-DZ" sz="2000" b="1" dirty="0"/>
              <a:t>غل الفرد لهذه المواقع في نقاط زمنية محددة في المستقبل، واستنادا على ذلك يمكن قياس واحتمال شغل الفرد لهذه المواقع في نقاط زمنية محددة في المستقبل واستنادا على ذلك يمكن قياس القيمة المتوقعة ألي فرد بالنسبة إلى المؤسسة بالقيمة النقدية المتوقعة المخصومة للمرتبات والأجور التي </a:t>
            </a:r>
            <a:endParaRPr lang="fr-FR" sz="2000" b="1" dirty="0"/>
          </a:p>
          <a:p>
            <a:pPr algn="ctr"/>
            <a:r>
              <a:rPr lang="ar-DZ" sz="2000" b="1" dirty="0"/>
              <a:t>يتوقع أن يحصل عليها من خلال الأدوار المستقبلية التي يمكن أن يشغلها، آخذين بعين الاعتبار احتمالَ </a:t>
            </a:r>
            <a:endParaRPr lang="fr-FR" sz="2000" b="1" dirty="0"/>
          </a:p>
          <a:p>
            <a:pPr algn="ctr"/>
            <a:r>
              <a:rPr lang="ar-DZ" sz="2000" b="1" dirty="0"/>
              <a:t>بقائه في المؤسسة من عدمه، ولتطبيق هذا النموذج يجب إتباع الخطوات التالية</a:t>
            </a:r>
            <a:endParaRPr lang="fr-FR" sz="2000" b="1" dirty="0"/>
          </a:p>
          <a:p>
            <a:pPr algn="ctr" rtl="1"/>
            <a:r>
              <a:rPr lang="fr-FR" sz="2000" b="1" dirty="0"/>
              <a:t>- </a:t>
            </a:r>
            <a:r>
              <a:rPr lang="ar-DZ" sz="2000" b="1" dirty="0"/>
              <a:t>تحديد وتعريف مجموعة من المناصب التي قد يشغلها الفرد في المؤسسة؛</a:t>
            </a:r>
            <a:endParaRPr lang="fr-FR" sz="2000" b="1" dirty="0"/>
          </a:p>
          <a:p>
            <a:pPr algn="ctr" rtl="1"/>
            <a:r>
              <a:rPr lang="fr-FR" sz="2000" b="1" dirty="0"/>
              <a:t>- </a:t>
            </a:r>
            <a:r>
              <a:rPr lang="ar-DZ" sz="2000" b="1" dirty="0"/>
              <a:t>تحديد مواصفات المناصب المتوقعة لأغراض التقييم؛</a:t>
            </a:r>
            <a:endParaRPr lang="fr-FR" sz="2000" b="1" dirty="0"/>
          </a:p>
          <a:p>
            <a:pPr algn="ctr" rtl="1"/>
            <a:r>
              <a:rPr lang="fr-FR" sz="2000" b="1" dirty="0"/>
              <a:t>- </a:t>
            </a:r>
            <a:r>
              <a:rPr lang="ar-DZ" sz="2000" b="1" dirty="0"/>
              <a:t>قياس القيم العامة للخدمات؛</a:t>
            </a:r>
            <a:endParaRPr lang="fr-FR" sz="2000" b="1" dirty="0"/>
          </a:p>
          <a:p>
            <a:pPr algn="ctr" rtl="1"/>
            <a:r>
              <a:rPr lang="fr-FR" sz="2000" b="1" dirty="0"/>
              <a:t>- </a:t>
            </a:r>
            <a:r>
              <a:rPr lang="ar-DZ" sz="2000" b="1" dirty="0"/>
              <a:t>تقدير احتمالات أن كل شخص سوف يشغل أي منصب ممكن في أوقات محددة في المستقبل؛</a:t>
            </a:r>
            <a:endParaRPr lang="fr-FR" sz="2000" b="1" dirty="0"/>
          </a:p>
          <a:p>
            <a:pPr algn="ctr" rtl="1"/>
            <a:r>
              <a:rPr lang="fr-FR" sz="2000" b="1" dirty="0"/>
              <a:t>- </a:t>
            </a:r>
            <a:r>
              <a:rPr lang="ar-DZ" sz="2000" b="1" dirty="0"/>
              <a:t>تحديد سعر الخصم الذي سيتم تطبيقه</a:t>
            </a:r>
            <a:r>
              <a:rPr lang="fr-FR" sz="1400" b="1" dirty="0"/>
              <a:t>.</a:t>
            </a:r>
          </a:p>
          <a:p>
            <a:pPr algn="ctr"/>
            <a:r>
              <a:rPr lang="ar-DZ" sz="1400" b="1" dirty="0"/>
              <a:t> </a:t>
            </a:r>
            <a:endParaRPr lang="fr-FR" sz="1400" b="1" dirty="0"/>
          </a:p>
          <a:p>
            <a:pPr algn="ctr">
              <a:buNone/>
            </a:pPr>
            <a:endParaRPr lang="fr-FR" sz="1400" b="1"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4525963"/>
          </a:xfrm>
        </p:spPr>
        <p:txBody>
          <a:bodyPr>
            <a:normAutofit fontScale="85000" lnSpcReduction="20000"/>
          </a:bodyPr>
          <a:lstStyle/>
          <a:p>
            <a:pPr algn="ctr"/>
            <a:r>
              <a:rPr lang="ar-DZ" sz="3400" b="1" i="1" dirty="0" smtClean="0">
                <a:solidFill>
                  <a:srgbClr val="00B050"/>
                </a:solidFill>
              </a:rPr>
              <a:t> المطلب الثالث:</a:t>
            </a:r>
            <a:r>
              <a:rPr lang="ar-DZ" sz="3400" b="1" dirty="0" smtClean="0">
                <a:solidFill>
                  <a:srgbClr val="00B050"/>
                </a:solidFill>
              </a:rPr>
              <a:t> نموذج الأبعاد الخمس + المنافع الاقتصادية المعادلة لظروف التأكد.</a:t>
            </a:r>
            <a:r>
              <a:rPr lang="ar-DZ" sz="3400" b="1" i="1" dirty="0" smtClean="0">
                <a:solidFill>
                  <a:srgbClr val="00B050"/>
                </a:solidFill>
              </a:rPr>
              <a:t> </a:t>
            </a:r>
            <a:endParaRPr lang="fr-FR" sz="3400" b="1" dirty="0" smtClean="0">
              <a:solidFill>
                <a:srgbClr val="00B050"/>
              </a:solidFill>
            </a:endParaRPr>
          </a:p>
          <a:p>
            <a:pPr algn="ctr" rtl="1"/>
            <a:r>
              <a:rPr lang="ar-DZ" b="1" dirty="0" smtClean="0">
                <a:solidFill>
                  <a:srgbClr val="00B050"/>
                </a:solidFill>
              </a:rPr>
              <a:t> .نموذج الأبعاد الخمسة لـ</a:t>
            </a:r>
            <a:r>
              <a:rPr lang="fr-FR" b="1" dirty="0" smtClean="0">
                <a:solidFill>
                  <a:srgbClr val="00B050"/>
                </a:solidFill>
              </a:rPr>
              <a:t> </a:t>
            </a:r>
            <a:r>
              <a:rPr lang="fr-FR" b="1" dirty="0" err="1" smtClean="0">
                <a:solidFill>
                  <a:srgbClr val="00B050"/>
                </a:solidFill>
              </a:rPr>
              <a:t>Flowers</a:t>
            </a:r>
            <a:r>
              <a:rPr lang="fr-FR" b="1" dirty="0" smtClean="0">
                <a:solidFill>
                  <a:srgbClr val="00B050"/>
                </a:solidFill>
              </a:rPr>
              <a:t> &amp; s'Mayer</a:t>
            </a:r>
          </a:p>
          <a:p>
            <a:pPr algn="ctr" rtl="1"/>
            <a:r>
              <a:rPr lang="ar-DZ" b="1" dirty="0" smtClean="0"/>
              <a:t>يقترح</a:t>
            </a:r>
            <a:r>
              <a:rPr lang="fr-FR" b="1" dirty="0" smtClean="0"/>
              <a:t> </a:t>
            </a:r>
            <a:r>
              <a:rPr lang="fr-FR" b="1" dirty="0" err="1" smtClean="0"/>
              <a:t>Flowers</a:t>
            </a:r>
            <a:r>
              <a:rPr lang="fr-FR" b="1" dirty="0" smtClean="0"/>
              <a:t> &amp; s'Mayer </a:t>
            </a:r>
            <a:r>
              <a:rPr lang="ar-DZ" b="1" dirty="0" smtClean="0"/>
              <a:t>إجراء تقدير </a:t>
            </a:r>
            <a:r>
              <a:rPr lang="ar-DZ" b="1" dirty="0" err="1" smtClean="0"/>
              <a:t>ل</a:t>
            </a:r>
            <a:r>
              <a:rPr lang="ar-DZ" b="1" dirty="0" smtClean="0"/>
              <a:t> أرس المال البشري وتقدير تكاليف المداخلات المختلفة لتحسين كفاءة التنظيم البشري؛ حيث يفترضان أن تتضمن أبعاد الموارد البشرية كلا من المعرفة، والمهارة،والصحة، والوفرة، وبنية الجسم، ولتقدير الأبعاد الأربعة الأولى يتم استخدام تقديرات اللوائح المدققة والتقييم الشخصي وتستخدم تقارير الملاحظة العامة لتقدير البنية الجسدية وتعد الأبعاد الخمسة عملية أكثر منه.</a:t>
            </a:r>
            <a:endParaRPr lang="fr-FR" b="1" dirty="0" smtClean="0"/>
          </a:p>
          <a:p>
            <a:pPr algn="ctr"/>
            <a:r>
              <a:rPr lang="ar-DZ" b="1" dirty="0" smtClean="0"/>
              <a:t>ويمكن تلخصها فيما يلي: </a:t>
            </a:r>
            <a:endParaRPr lang="fr-FR" b="1" dirty="0" smtClean="0"/>
          </a:p>
          <a:p>
            <a:pPr algn="ctr"/>
            <a:r>
              <a:rPr lang="ar-DZ" b="1" dirty="0" smtClean="0"/>
              <a:t>البنية الجسدية القياسية =علامة البنية الجسدية الموزونة / البنية الجسدية </a:t>
            </a:r>
            <a:endParaRPr lang="fr-FR" b="1" dirty="0" smtClean="0"/>
          </a:p>
          <a:p>
            <a:pPr algn="ctr"/>
            <a:r>
              <a:rPr lang="ar-DZ" b="1" dirty="0" smtClean="0"/>
              <a:t> البنية الجسدية = البنية الجسدية القياسية*المدفوعات السنوية </a:t>
            </a:r>
            <a:endParaRPr lang="fr-FR" b="1" dirty="0" smtClean="0"/>
          </a:p>
          <a:p>
            <a:pPr algn="ctr"/>
            <a:r>
              <a:rPr lang="ar-DZ" b="1" dirty="0" smtClean="0"/>
              <a:t>صافي الربح = البنية الجسدية – المدفوعات السنوية </a:t>
            </a:r>
            <a:endParaRPr lang="fr-FR" b="1" dirty="0" smtClean="0"/>
          </a:p>
          <a:p>
            <a:pPr algn="ctr"/>
            <a:r>
              <a:rPr lang="ar-DZ" b="1" dirty="0" smtClean="0"/>
              <a:t> الربح في المورد البشري الواحد = الربح الكلي /عدد الموارد البشرية ضمن رأس المال البشري </a:t>
            </a:r>
            <a:endParaRPr lang="fr-FR" b="1" dirty="0" smtClean="0"/>
          </a:p>
          <a:p>
            <a:pPr>
              <a:buNone/>
            </a:pPr>
            <a:endParaRPr lang="fr-FR" dirty="0"/>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4525963"/>
          </a:xfrm>
        </p:spPr>
        <p:txBody>
          <a:bodyPr>
            <a:normAutofit fontScale="40000" lnSpcReduction="20000"/>
          </a:bodyPr>
          <a:lstStyle/>
          <a:p>
            <a:pPr algn="ctr" rtl="1"/>
            <a:r>
              <a:rPr lang="ar-DZ" sz="5000" b="1" dirty="0">
                <a:solidFill>
                  <a:srgbClr val="00B050"/>
                </a:solidFill>
              </a:rPr>
              <a:t>نموذج المنافع الاقتصادية المعادلة لظروف التأكد لـ</a:t>
            </a:r>
            <a:r>
              <a:rPr lang="fr-FR" sz="5000" b="1" dirty="0">
                <a:solidFill>
                  <a:srgbClr val="00B050"/>
                </a:solidFill>
              </a:rPr>
              <a:t> </a:t>
            </a:r>
            <a:r>
              <a:rPr lang="fr-FR" sz="5000" b="1" dirty="0" err="1">
                <a:solidFill>
                  <a:srgbClr val="00B050"/>
                </a:solidFill>
              </a:rPr>
              <a:t>Ogan</a:t>
            </a:r>
            <a:endParaRPr lang="fr-FR" sz="5000" b="1" dirty="0">
              <a:solidFill>
                <a:srgbClr val="00B050"/>
              </a:solidFill>
            </a:endParaRPr>
          </a:p>
          <a:p>
            <a:pPr algn="ctr"/>
            <a:r>
              <a:rPr lang="ar-DZ" sz="4200" b="1" dirty="0"/>
              <a:t>باستثناءات قليلة تؤكد نماذج القياس حتى الآن على تجاهلها للتكاليف التي تتحملها المؤسسة</a:t>
            </a:r>
            <a:endParaRPr lang="fr-FR" sz="4200" b="1" dirty="0"/>
          </a:p>
          <a:p>
            <a:pPr algn="ctr"/>
            <a:r>
              <a:rPr lang="ar-DZ" sz="4200" b="1" dirty="0"/>
              <a:t>للاحتفاظ بمواردها البشرية، ويعد هذا غير كاف من وجهة نظر تأخذ بجانب الملائمة  للوحدة؛ حيث</a:t>
            </a:r>
            <a:endParaRPr lang="fr-FR" sz="4200" b="1" dirty="0"/>
          </a:p>
          <a:p>
            <a:pPr algn="ctr"/>
            <a:r>
              <a:rPr lang="ar-DZ" sz="4200" b="1" dirty="0"/>
              <a:t>ينبغي أن يكون نظام المحاسبة عن الموارد البشرية أغنى من مجرد تقدير بسيط لقيمة الموارد البشرية، إذ</a:t>
            </a:r>
            <a:endParaRPr lang="fr-FR" sz="4200" b="1" dirty="0"/>
          </a:p>
          <a:p>
            <a:pPr algn="ctr"/>
            <a:r>
              <a:rPr lang="ar-DZ" sz="4200" b="1" dirty="0"/>
              <a:t>يجب أن يتيح للمستخدمين النفاذ إلى المعلومات المتكررة على الموارد البشرية، كما </a:t>
            </a:r>
            <a:r>
              <a:rPr lang="ar-DZ" sz="4200" b="1" dirty="0" err="1"/>
              <a:t>ي</a:t>
            </a:r>
            <a:r>
              <a:rPr lang="ar-DZ" sz="4200" b="1" dirty="0"/>
              <a:t> ن من التحكم في</a:t>
            </a:r>
            <a:endParaRPr lang="fr-FR" sz="4200" b="1" dirty="0"/>
          </a:p>
          <a:p>
            <a:pPr algn="ctr" rtl="1"/>
            <a:r>
              <a:rPr lang="ar-DZ" sz="4200" b="1" dirty="0"/>
              <a:t>المؤسسة من خلال هذه المعلومات الكمية؛ </a:t>
            </a:r>
            <a:r>
              <a:rPr lang="ar-DZ" sz="4200" b="1" dirty="0" err="1"/>
              <a:t>و</a:t>
            </a:r>
            <a:r>
              <a:rPr lang="ar-DZ" sz="4200" b="1" dirty="0"/>
              <a:t> لهذا فقد اقترح</a:t>
            </a:r>
            <a:r>
              <a:rPr lang="fr-FR" sz="4200" b="1" dirty="0"/>
              <a:t> </a:t>
            </a:r>
            <a:r>
              <a:rPr lang="fr-FR" sz="4200" b="1" dirty="0" err="1"/>
              <a:t>Ogan</a:t>
            </a:r>
            <a:r>
              <a:rPr lang="fr-FR" sz="4200" b="1" dirty="0"/>
              <a:t> </a:t>
            </a:r>
            <a:r>
              <a:rPr lang="ar-DZ" sz="4200" b="1" dirty="0"/>
              <a:t>سنة 1976</a:t>
            </a:r>
            <a:endParaRPr lang="fr-FR" sz="4200" b="1" dirty="0"/>
          </a:p>
          <a:p>
            <a:pPr algn="ctr"/>
            <a:r>
              <a:rPr lang="ar-DZ" sz="4200" b="1" dirty="0"/>
              <a:t>مدخلا يتضمن بشكل صريح مراعاة التكلفة والمنفعة لقيمة الموارد البشرية كأصل من الأصول، ويعبر عنه بالمعادلة الآتية: </a:t>
            </a:r>
            <a:r>
              <a:rPr lang="fr-FR" sz="4200" b="1" dirty="0"/>
              <a:t>:</a:t>
            </a:r>
          </a:p>
          <a:p>
            <a:pPr algn="ctr"/>
            <a:r>
              <a:rPr lang="fr-FR" sz="4200" b="1" dirty="0"/>
              <a:t>L : </a:t>
            </a:r>
            <a:r>
              <a:rPr lang="ar-DZ" sz="4200" b="1" dirty="0"/>
              <a:t>انتهاء فترة الحياة المقدرة لخدمة المورد البشري بالمؤسسة؛</a:t>
            </a:r>
            <a:endParaRPr lang="fr-FR" sz="4200" b="1" dirty="0"/>
          </a:p>
          <a:p>
            <a:pPr algn="ctr"/>
            <a:r>
              <a:rPr lang="fr-FR" sz="4200" b="1" dirty="0"/>
              <a:t>i : </a:t>
            </a:r>
            <a:r>
              <a:rPr lang="ar-DZ" sz="4200" b="1" dirty="0"/>
              <a:t>سلسلة وجود الأصل البشري العامل في العمل رقم 1 ،2 ،3؛</a:t>
            </a:r>
            <a:endParaRPr lang="fr-FR" sz="4200" b="1" dirty="0"/>
          </a:p>
          <a:p>
            <a:pPr algn="ctr"/>
            <a:r>
              <a:rPr lang="fr-FR" sz="4200" b="1" dirty="0" err="1"/>
              <a:t>Vai</a:t>
            </a:r>
            <a:r>
              <a:rPr lang="fr-FR" sz="4200" b="1" dirty="0"/>
              <a:t> : </a:t>
            </a:r>
            <a:r>
              <a:rPr lang="ar-DZ" sz="4200" b="1" dirty="0"/>
              <a:t>المنافع الصافية التي تتولد من قبل الموارد البشرية العاملة؛</a:t>
            </a:r>
            <a:endParaRPr lang="fr-FR" sz="4200" b="1" dirty="0"/>
          </a:p>
          <a:p>
            <a:pPr algn="ctr"/>
            <a:r>
              <a:rPr lang="fr-FR" sz="4200" b="1" dirty="0"/>
              <a:t>r : </a:t>
            </a:r>
            <a:r>
              <a:rPr lang="ar-DZ" sz="4200" b="1" dirty="0"/>
              <a:t>معدل الخصم الخارجي للمؤسسة؛</a:t>
            </a:r>
            <a:endParaRPr lang="fr-FR" sz="4200" b="1" dirty="0"/>
          </a:p>
          <a:p>
            <a:pPr lvl="1" algn="ctr"/>
            <a:r>
              <a:rPr lang="fr-FR" sz="3800" b="1" dirty="0"/>
              <a:t>k </a:t>
            </a:r>
            <a:r>
              <a:rPr lang="ar-DZ" sz="3800" b="1" dirty="0"/>
              <a:t>الفترات الزمنية المستقبلية، ويفترض أن الإيرادات والتكاليف تحدث في نهاية هذه الفترات؛</a:t>
            </a:r>
            <a:endParaRPr lang="fr-FR" sz="3800" b="1" dirty="0"/>
          </a:p>
          <a:p>
            <a:pPr algn="ctr"/>
            <a:r>
              <a:rPr lang="fr-FR" sz="4200" b="1" dirty="0"/>
              <a:t>t: </a:t>
            </a:r>
            <a:r>
              <a:rPr lang="ar-DZ" sz="4200" b="1" dirty="0"/>
              <a:t>الفترة الزمنية من 1 إلى</a:t>
            </a:r>
            <a:r>
              <a:rPr lang="fr-FR" sz="4200" b="1" dirty="0"/>
              <a:t>. L</a:t>
            </a:r>
          </a:p>
          <a:p>
            <a:pPr algn="ctr">
              <a:buNone/>
            </a:pPr>
            <a:endParaRPr lang="fr-FR" dirty="0"/>
          </a:p>
        </p:txBody>
      </p:sp>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71472" y="214290"/>
            <a:ext cx="7858148"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4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الرابع</a:t>
            </a:r>
            <a:r>
              <a:rPr kumimoji="0" lang="fr-FR" sz="24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r>
              <a:rPr kumimoji="0" lang="ar-DZ"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مدخل المكافآت المستقلة + مدخل العائد على الجهد المستخدم</a:t>
            </a:r>
            <a:r>
              <a:rPr kumimoji="0" lang="fr-FR"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r>
              <a:rPr kumimoji="0" lang="fr-FR" sz="24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endParaRPr kumimoji="0" lang="fr-FR" sz="10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.مدخل المكافآت المستقلة</a:t>
            </a:r>
            <a:endParaRPr kumimoji="0" lang="fr-FR" sz="10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lang="ar-DZ" sz="1400" b="1" dirty="0" smtClean="0">
                <a:latin typeface="Tahoma" pitchFamily="34" charset="0"/>
                <a:ea typeface="Tahoma" pitchFamily="34" charset="0"/>
                <a:cs typeface="Tahoma" pitchFamily="34" charset="0"/>
              </a:rPr>
              <a:t>يقوم ب</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تعريف ووصف مجموعة من الحالات المتعاقبة التي يمكن أن يشغلها المورد البشري كأصل من </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الأصول في الوحدة؛</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تحديد القيمة الحالية لكل حالة؛</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تقدير الثبات المتوقع، احتمالية</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تقدير الثبات المتوقع احتمالية إشغال المورد البشري لحالة ممكنة في أوقات مستقبلية محددة-</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ويمكن أن يعبر عنها بالمعادلة الآتية: </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حيث أن</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Ri: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قيمة</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R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المشتقة لكل خدمة ممكنة؛</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P(ri) :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احتمالية إشغال المورد البشري الحالة</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i</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الوقت؛</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n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حالة ترك العمل؛</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R :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معدل الخصم المناسب</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00B050"/>
                </a:solidFill>
                <a:effectLst/>
                <a:latin typeface="Tahoma" pitchFamily="34" charset="0"/>
                <a:ea typeface="Tahoma" pitchFamily="34" charset="0"/>
                <a:cs typeface="Tahoma" pitchFamily="34" charset="0"/>
              </a:rPr>
              <a:t> </a:t>
            </a:r>
            <a:r>
              <a:rPr kumimoji="0" lang="ar-DZ" sz="1600" b="1" i="0" u="none" strike="noStrike" cap="none" normalizeH="0" baseline="0" dirty="0" smtClean="0">
                <a:ln>
                  <a:noFill/>
                </a:ln>
                <a:solidFill>
                  <a:srgbClr val="00B050"/>
                </a:solidFill>
                <a:effectLst/>
                <a:latin typeface="Tahoma" pitchFamily="34" charset="0"/>
                <a:ea typeface="Tahoma" pitchFamily="34" charset="0"/>
                <a:cs typeface="Tahoma" pitchFamily="34" charset="0"/>
              </a:rPr>
              <a:t>مدخل العائد على الجهد المستخدم</a:t>
            </a:r>
            <a:r>
              <a:rPr kumimoji="0" lang="fr-FR" sz="1600" b="1" i="0" u="none" strike="noStrike" cap="none" normalizeH="0" baseline="0" dirty="0" smtClean="0">
                <a:ln>
                  <a:noFill/>
                </a:ln>
                <a:solidFill>
                  <a:srgbClr val="00B050"/>
                </a:solidFill>
                <a:effectLst/>
                <a:latin typeface="Tahoma" pitchFamily="34" charset="0"/>
                <a:ea typeface="Tahoma" pitchFamily="34" charset="0"/>
                <a:cs typeface="Tahoma" pitchFamily="34" charset="0"/>
              </a:rPr>
              <a:t> </a:t>
            </a:r>
            <a:endParaRPr kumimoji="0" lang="fr-FR" sz="900" b="1" i="0" u="none" strike="noStrike" cap="none" normalizeH="0" baseline="0" dirty="0" smtClean="0">
              <a:ln>
                <a:noFill/>
              </a:ln>
              <a:solidFill>
                <a:srgbClr val="00B050"/>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يهدف هذا النموذج إلى الوصول إلى أفضل توزيع ممكن للموارد البشرية العاملة في المؤسسة منَ خلال قياس الجهد المبذول في الوظائف المستندة إليها. وتتجلى الخطوات من الناحية العملية في تحديد الدرجات الوظيفية التي تشغلها الموارد البشرية بجانب تحديد المعاملات لكل درجة من الدرجات حتى الوصول في النهاية إلى وجود معامل لكل درجة يتم وضعها في الهيكل التنظيمي؛ بالإضافة إلى تحديد</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التقييمات الخاصة بفعالية وكفاءة الموارد البشرية كأصول في تأديتها للوظيفة المسندة إليها كأن يستخدم</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تقييم : امتياز، جيد جدا، جيد، وسط، كفؤ وغيرها من التقييمات المختلفة، كما يتم وضع المعاملات لكل تقييم من التقييمات المذكورة أعاله</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ويمكن قياس الجهد المبذول من قبل المورد البشري من خلال المعادلة التالية</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 </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مقياس الجهد = معامل الدرجة الوظيفية * معامل درجة الفعالية والكفاءة * معامل سنوات الخبرة</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fr-FR" sz="8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كما يمكن قياس العائد على الجهد المبذول كما يلي</a:t>
            </a:r>
            <a:r>
              <a:rPr kumimoji="0" lang="fr-FR"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 </a:t>
            </a:r>
            <a:endParaRPr kumimoji="0" lang="en-US" sz="14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ctr" defTabSz="91440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ar-DZ"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العائد على الجهد المبذول = إجمالي الربح المتحقق/إجمالي المجهود للأصل البشري</a:t>
            </a:r>
            <a:r>
              <a:rPr kumimoji="0" lang="fr-FR" sz="800" b="1" i="0" u="none" strike="noStrike" cap="none" normalizeH="0" baseline="0" dirty="0" smtClean="0">
                <a:ln>
                  <a:noFill/>
                </a:ln>
                <a:solidFill>
                  <a:schemeClr val="tx1"/>
                </a:solidFill>
                <a:effectLst/>
                <a:latin typeface="Arial" pitchFamily="34" charset="0"/>
                <a:cs typeface="Arial" pitchFamily="34" charset="0"/>
              </a:rPr>
              <a:t> </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lu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57224" y="571480"/>
            <a:ext cx="671514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خاتمة</a:t>
            </a:r>
            <a:endParaRPr kumimoji="0" lang="fr-FR" sz="1600" b="1" i="1"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جاءت هذه الدراسة بهدف تسليط الضوء على محاسبة الموارد البشرية، التي تدور فكرتها الأساسية حول القيمة الاقتصادية</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للنتيجة</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للمورد البشري، وذلك من خلال </a:t>
            </a:r>
            <a:r>
              <a:rPr kumimoji="0" lang="ar-DZ" sz="16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رسملة</a:t>
            </a: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نفقات الموارد البشرية التي تحقق منافع مستقبلية بدال من اعتبارها أعباء</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الدورة؛ حيث حاولنا من خلال الإجابة على إشكالية الدارسة التطرق لمفهوم محاسبة الموارد البشرية وأهدافها وتطورها التاريخي</a:t>
            </a: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وكذلك نماذج القياس والإفصاح المحاسبي عن الموارد البشرية، مع دراسة إمكانية تطبيقها في المؤسسات الجزائرية؛ لنتوصل</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لمجموعة من النتائج كان أهمها أنه يمكن تطبيق محاسبة الموارد البشرية في ظل المعيار المحاسبي الدولي رقم 38 الخاص</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بالأصول غير الملموسة، ونظار ألنه لا يوجد نموذج موحد تم الاتفاق عليه لتحديد قيمة المورد البشري، فإنه على المؤسسة</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اختيار النموذج الأكثر مناسبة لنشاطها وطبيعة مواردها البشرية مما يسهم في تقديم معلومات أكثر قربا من الواقع. أما فيما</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يخص تطبيقها في المؤسسات الجزائرية فقد توصلنا من خلال الدراسة التطبيقية إلى أن تطبيق محاسبة الموارد البشرية يحتاج</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إلى ترقية الفكر والوعي الاقتصاديين وضمان شفافية المعلومات المحاسبية</a:t>
            </a:r>
            <a:r>
              <a:rPr kumimoji="0" lang="fr-FR" sz="900" b="1" i="0" u="none" strike="noStrike" cap="none" normalizeH="0" baseline="0" dirty="0" smtClean="0">
                <a:ln>
                  <a:noFill/>
                </a:ln>
                <a:solidFill>
                  <a:schemeClr val="tx1"/>
                </a:solidFill>
                <a:effectLst/>
                <a:latin typeface="Arial" pitchFamily="34" charset="0"/>
                <a:cs typeface="Arial" pitchFamily="34" charset="0"/>
              </a:rPr>
              <a:t> </a:t>
            </a:r>
            <a:r>
              <a:rPr kumimoji="0" lang="ar-DZ" sz="900" b="1" i="0" u="none" strike="noStrike" cap="none" normalizeH="0" baseline="0" dirty="0" smtClean="0">
                <a:ln>
                  <a:noFill/>
                </a:ln>
                <a:solidFill>
                  <a:schemeClr val="tx1"/>
                </a:solidFill>
                <a:effectLst/>
                <a:latin typeface="Arial" pitchFamily="34" charset="0"/>
                <a:cs typeface="Arial" pitchFamily="34" charset="0"/>
              </a:rPr>
              <a:t>.</a:t>
            </a:r>
            <a:endParaRPr kumimoji="0" lang="fr-FR"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357166"/>
            <a:ext cx="81439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1"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خطة البحث</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800"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مقدمة</a:t>
            </a:r>
            <a:r>
              <a:rPr kumimoji="0" lang="fr-FR" sz="2800"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endParaRPr kumimoji="0" lang="fr-FR" sz="11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المبحث الأول</a:t>
            </a:r>
            <a:r>
              <a:rPr kumimoji="0" lang="ar-DZ" sz="2400" b="0"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ماهية قياس قيمة المورد البشري في المؤسسة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الأول</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مفهوم الموارد البشرية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الثاني</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تطور الموارد البشرية في الفكر الاقتصادي</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الثالث</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أساليب قياس الموارد البشرية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الرابع</a:t>
            </a: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نظم القياس</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المبحث الثاني</a:t>
            </a: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نماذج القياس على أساس القيمة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الأول</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نموذج المكافآت, الشهرة غير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المشتراة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الثاني:</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نموذج الاحتمالي لتقييم مكافئات الخدمة +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jaggi</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flau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الثالث</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نموذج الأبعاد الخمس + المنافع الاقتصادية المعادلة لظروف التأكد</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الرابع</a:t>
            </a:r>
            <a:r>
              <a:rPr kumimoji="0" lang="ar-DZ" sz="24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مدخل المكافآت المستقلة + مدخل العائد على الجهد المستخدم</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خاتمة</a:t>
            </a:r>
            <a:r>
              <a:rPr kumimoji="0" lang="fr-FR" sz="32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endParaRPr kumimoji="0" lang="en-US" sz="1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857232"/>
            <a:ext cx="7715304" cy="5078313"/>
          </a:xfrm>
          <a:prstGeom prst="rect">
            <a:avLst/>
          </a:prstGeom>
        </p:spPr>
        <p:txBody>
          <a:bodyPr wrap="square">
            <a:spAutoFit/>
          </a:bodyPr>
          <a:lstStyle/>
          <a:p>
            <a:pPr algn="ctr"/>
            <a:r>
              <a:rPr lang="ar-DZ" sz="2000" b="1" dirty="0" smtClean="0">
                <a:solidFill>
                  <a:srgbClr val="FF0000"/>
                </a:solidFill>
              </a:rPr>
              <a:t>مقدمة </a:t>
            </a:r>
            <a:endParaRPr lang="ar-DZ" b="1" dirty="0" smtClean="0">
              <a:solidFill>
                <a:srgbClr val="FF0000"/>
              </a:solidFill>
            </a:endParaRPr>
          </a:p>
          <a:p>
            <a:pPr algn="ctr"/>
            <a:r>
              <a:rPr lang="ar-DZ" b="1" dirty="0" smtClean="0"/>
              <a:t>تواجه العديد من الدول المتطورة اقتصاديا مرحلة تحول جوهرية، حيث أصبح فيها رأس المال البشري مصدرا للخدمات أكثر من مصدرا للطاقات</a:t>
            </a:r>
          </a:p>
          <a:p>
            <a:pPr algn="ctr"/>
            <a:r>
              <a:rPr lang="ar-DZ" b="1" dirty="0" smtClean="0"/>
              <a:t>الإنتاجية المادية، وقد بدأ هذا التحول بعد الحرب العالمية الثانية، وكان له تأثير واضح على هيكل القوى البشرية، ففي الوقت الحاضر أصبح المجتمع</a:t>
            </a:r>
          </a:p>
          <a:p>
            <a:pPr algn="ctr"/>
            <a:r>
              <a:rPr lang="ar-DZ" b="1" dirty="0" smtClean="0"/>
              <a:t>يتحول إلى اقتصاد مبني على المعرفة، بحيث يعتمد نجاح أي مؤسسة في أي قطاع بدرجة كبيرة على كفاءة وفعالية العامل البشري</a:t>
            </a:r>
          </a:p>
          <a:p>
            <a:pPr algn="ctr"/>
            <a:endParaRPr lang="ar-DZ" b="1" dirty="0" smtClean="0"/>
          </a:p>
          <a:p>
            <a:pPr algn="ctr"/>
            <a:r>
              <a:rPr lang="ar-DZ" b="1" dirty="0" smtClean="0"/>
              <a:t>بإنفاقها أموال طائلة في استقطابه واختياره، خصوصا مع التطور التكنولوجي الحاصل الذي رافقته الحاجة إلى مورد بشري بمستوى عال من التعليم</a:t>
            </a:r>
          </a:p>
          <a:p>
            <a:pPr algn="ctr"/>
            <a:r>
              <a:rPr lang="ar-DZ" b="1" dirty="0" smtClean="0"/>
              <a:t>والتدريب، قادر على إدارة هذه التكنولوجيا وتوظيفها لأجل تحقيق أهداف المؤسسة بشكل أمثل، فهو كمؤثر أساسي مباشر لنجاح أي مؤسسة، وأضحى</a:t>
            </a:r>
          </a:p>
          <a:p>
            <a:pPr algn="ctr"/>
            <a:r>
              <a:rPr lang="ar-DZ" b="1" dirty="0" smtClean="0"/>
              <a:t>من أهم الأصول التي تحوزها، ومن هنا ظهرت محاسبة الموارد البشرية التي تطبق للحصول على معلومات تحديد وقياس مختلف التكاليف المترتبة عن</a:t>
            </a:r>
          </a:p>
          <a:p>
            <a:pPr algn="ctr"/>
            <a:r>
              <a:rPr lang="ar-DZ" b="1" dirty="0" smtClean="0"/>
              <a:t>وجود المورد البشري، وتقييمها </a:t>
            </a:r>
            <a:r>
              <a:rPr lang="ar-DZ" b="1" dirty="0" err="1" smtClean="0"/>
              <a:t>والافصاح</a:t>
            </a:r>
            <a:r>
              <a:rPr lang="ar-DZ" b="1" dirty="0" smtClean="0"/>
              <a:t> عنها في القوائم المالية حسب النظام المحاسبي، إلا أنها تواجه بعض المعوقات عند تطبيقها لهذه المحاسبة،</a:t>
            </a:r>
          </a:p>
          <a:p>
            <a:pPr algn="ctr"/>
            <a:r>
              <a:rPr lang="ar-DZ" b="1" dirty="0" smtClean="0"/>
              <a:t>وعليها يمكن طرح إشكالية البحث في قياس قيمة الموارد البشرية في المؤسسة </a:t>
            </a:r>
            <a:r>
              <a:rPr lang="ar-DZ" b="1" dirty="0" err="1" smtClean="0"/>
              <a:t>اي</a:t>
            </a:r>
            <a:r>
              <a:rPr lang="ar-DZ" b="1" dirty="0" smtClean="0"/>
              <a:t> نماذج قياس الموارد البشرية للمنظمة؟</a:t>
            </a:r>
            <a:endParaRPr lang="fr-FR" b="1" dirty="0"/>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71472" y="857232"/>
            <a:ext cx="8143932"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المبحث الأول</a:t>
            </a:r>
            <a:r>
              <a:rPr kumimoji="0" lang="fr-FR" sz="2000" b="1" i="1"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a:t>
            </a:r>
            <a:r>
              <a:rPr kumimoji="0" lang="fr-FR" sz="2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r>
              <a:rPr kumimoji="0" lang="ar-DZ" sz="2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ماهية قياس قيمة المورد البشري في المؤسسة</a:t>
            </a:r>
            <a:r>
              <a:rPr kumimoji="0" lang="fr-FR" sz="2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endParaRPr kumimoji="0" lang="fr-FR" sz="105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الأول: مفهوم الموارد البشرية</a:t>
            </a:r>
            <a:r>
              <a:rPr kumimoji="0" lang="fr-FR"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endParaRPr kumimoji="0" lang="fr-FR" sz="10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تشمل الموارد البشرية جميع السكان الذين يمكن إعدادهم للدخول في دائرة الاستغلال الاقتصادي، بدءا من الأطفال الرضع حتى الشيوخ المسنين؛ فالإنسان بهذا المفهوم يعد موردا اقتصاديا</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الجزء المساهم</a:t>
            </a:r>
            <a:r>
              <a:rPr kumimoji="0" lang="ar-DZ"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ة</a:t>
            </a:r>
            <a:r>
              <a:rPr kumimoji="0" lang="ar-SA"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عمليه الإنتاج هو الذي يعد من قبل عوامل الإنتاج وعلى ذلك فان الأطفال الذين تقل أعمارهم عن سن معينه لا يدخلون في إطار قانون العمل وكذلك طلبة الذين لم يتموا بعد مراحل تعليمهم المختلفة فهم ليسوا أعضاء في القوى العاملة ولكنهم يشكلون جزءا من الموارد البشرية ولا يمكن اعتبارهم من عوامل الإنتاج إلا بعد إعدادهم للمشاركة في الإنتاج، وما يميز الموارد البشرية من غيرها من الموارد هو أنها تعتبر موارد مستهلكه للسلاح والخدمات ومنتجه لها في أن واحد، ويعتبر مفهوم الموارد البشرية مرادفا لمفاهيم أخرى: القوى البشرية ورأس المال البشري والبشر</a:t>
            </a:r>
            <a:r>
              <a:rPr kumimoji="0" lang="fr-FR"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fr-FR" sz="1000" b="1" i="0" u="none" strike="noStrike" cap="none" normalizeH="0" baseline="0" dirty="0" smtClean="0">
                <a:ln>
                  <a:noFill/>
                </a:ln>
                <a:solidFill>
                  <a:schemeClr val="tx1"/>
                </a:solidFill>
                <a:effectLst/>
                <a:latin typeface="Arial" pitchFamily="34" charset="0"/>
                <a:cs typeface="Arial" pitchFamily="34" charset="0"/>
              </a:rPr>
              <a:t>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571472" y="1000108"/>
            <a:ext cx="8143932"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الثاني</a:t>
            </a:r>
            <a:r>
              <a:rPr kumimoji="0" lang="fr-FR" sz="1600" b="1" i="1"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r>
              <a:rPr kumimoji="0" lang="ar-SA" sz="16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تطور مفهوم الموارد البشرية في الفكر الاقتصادي</a:t>
            </a:r>
            <a:r>
              <a:rPr kumimoji="0" lang="fr-FR" sz="16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endParaRPr kumimoji="0" lang="fr-FR" sz="9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يتعلق علم الاقتصاد بصورة مباشرة بحاجات الإنسان بشكل عام، كونه يعمل على تنظيم الطريقة</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التي ينسق </a:t>
            </a:r>
            <a:r>
              <a:rPr kumimoji="0" lang="ar-SA"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المجتمع بين إمكانياته وحاجاته؛ فالإنسان سواء كان مستهلكا أو منتجا أو مستثمرا أو حتى</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 ضمن مجموعة متخذي القرارات يواجه قضية اختيار قرارات اقتصادية مختلفة، حيث أن الموارد</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محدودة وفي نفس الوقت احتياجات الإنسان متجددة ومتعددة؛ ولقد تطورت نماذج النشاط الاقتصادي التي</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تدرس عالقة الإنسان بأخيه الإنسان من جهة وعلاقته بالطبيعة من جهة أخرى، وذلك بداية من عصر</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الزراعة إلى عصر الصناعة وصولا إلى عصر المعلومات، واختلف تحديد الموارد في كل عصر؛ إذ كان</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المورد الأساسي للأعمال في العصر الزراعي هو الأرض الخام، التي طورها الإنسان بعدة أشكال منها</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حقول تربية المواشي، وزراعة الخضراوات والفواكه؛ وبمعزل عن أدوات التطوير، فإن الإنسان يمكنه أن</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يساهم بجهده المادي، </a:t>
            </a:r>
            <a:r>
              <a:rPr kumimoji="0" lang="ar-SA"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يأمل من الطبيعة أن تسعفه لتوفر له على نحو هادف النفع العام من محاصيل</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يمكن بيعها. ومن الناحية النظرية، يكون بمقدور المرء دوما أن يستهلك مال يستطيع بيعه، من خلال</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قيامه بالزراعة والحصاد؛ فمورد الأرض هنا ملموس )ثابت( يمكن تثمينه وفق الاستجابة للطلب المتزايد؛</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وبالتالي فإن أحد القياسات الرئيسية للقيمة الإنتاجية في هيكلة الاقتصاد المعتمد على الطبيعة هي العائد</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على الموارد </a:t>
            </a:r>
            <a:r>
              <a:rPr kumimoji="0" lang="ar-SA"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المتمثلة في الأراضي</a:t>
            </a:r>
            <a:r>
              <a:rPr kumimoji="0" lang="fr-FR"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غير أن هذه هي من صنع الإنسان تتناقص قيمتها بمرور الزمن، وبما يتوجب عليه إعادة تجديدها باستثمار إضافي</a:t>
            </a:r>
            <a:r>
              <a:rPr kumimoji="0" lang="fr-FR"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وبالتالي أصبح القياس الأساسي للقيمة الإنتاجية في الهيكل الاقتصادي المعتمد على التصنيع هو العائد</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على حق الملكية، والمتمثل بالتسهيلات الإنتاجية والأرض؛ حيث يمكن على سبيل المثال أن نقارن قيمة</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أحد مصانع السيارات قياسا بآخر من خلال مقارنة عدد السيارات المنتجة لكل مقدار معين من الطاقة</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التصنيعية المصممة</a:t>
            </a:r>
            <a:r>
              <a:rPr kumimoji="0" lang="fr-FR"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لكل مصنع</a:t>
            </a:r>
            <a:r>
              <a:rPr kumimoji="0" lang="fr-FR"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fr-FR" sz="800" b="0" i="0" u="none" strike="noStrike" cap="none" normalizeH="0" baseline="0" dirty="0" smtClean="0">
                <a:ln>
                  <a:noFill/>
                </a:ln>
                <a:solidFill>
                  <a:schemeClr val="tx1"/>
                </a:solidFill>
                <a:effectLst/>
                <a:latin typeface="Arial" pitchFamily="34"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14282" y="214290"/>
            <a:ext cx="8572528"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الثالث</a:t>
            </a:r>
            <a:r>
              <a:rPr kumimoji="0" lang="fr-FR" sz="16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r>
              <a:rPr kumimoji="0" lang="fr-FR" sz="1600" b="0"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SA" sz="1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أساليب قياس الموارد البشرية</a:t>
            </a:r>
            <a:r>
              <a:rPr kumimoji="0" lang="fr-FR" sz="14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أرس المـال البشـري يشـكل سـلعة غيـر ماديـة يمكنهـا رفـع أو دعـم الإنتاجية، الابتكار، وفـرص</a:t>
            </a:r>
            <a:endParaRPr kumimoji="0" lang="fr-FR" sz="9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العمــل، </a:t>
            </a:r>
            <a:r>
              <a:rPr kumimoji="0" lang="ar-SA" sz="160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يمكــن أن يرتفــع، يــنخفض أو يــزول؛ ولتــوفير مقــاييس مباشــرة لــ أرس المــال البشــري يجــب جمــع</a:t>
            </a:r>
            <a:endParaRPr kumimoji="0" lang="fr-FR" sz="9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معلومات حول الأفراد من ناحية المعارف، المؤهلات، المهارات، والمزايا الأخرى التي تسـاهم فـي الإنتاجية</a:t>
            </a:r>
            <a:endParaRPr kumimoji="0" lang="fr-FR" sz="9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والابتكار وخلق فرص العمل، وحسب منظمة</a:t>
            </a:r>
            <a:r>
              <a:rPr kumimoji="0" lang="fr-FR"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)OCDE </a:t>
            </a:r>
            <a:r>
              <a:rPr kumimoji="0" lang="ar-SA" sz="160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التعـاون والتنميـة الاقتصادية يـتم قيـاس رأس المـال</a:t>
            </a:r>
            <a:endParaRPr kumimoji="0" lang="fr-FR" sz="9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البشري وفق أربعة طرق</a:t>
            </a:r>
            <a:r>
              <a:rPr kumimoji="0" lang="fr-FR"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قياس مخزون رأس المال البشري</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مــن الصــعب فعــال قيــاس مخــزون أرس المــال البشــري المتــاح للأفراد لأنه لا يمكــن تحديــد</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المجموعة المعقدة للصفات الإنسانية التي يمكن أن تنتج قيمة اقتصـادية بسـهولة، ويمكننـا فـي هـذا السـياق</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نميز بين ثالثة أنواع من المناهج المستخدمة في تقدير مخزون أرس المال البشري من السكان في سـن</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a:t>
            </a:r>
            <a:r>
              <a:rPr kumimoji="0" lang="fr-FR"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الأول: ويشير بدرجة عالية إلى مستوى التعليم عليه من طرف الكبار</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الثاني: ويتطلب إجراء اختبارات للكبـار لتحديـد إلـى أي مـدى يمتلكـون قدرات معينـة مفيـدة</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للنشاط الاقتصادي</a:t>
            </a:r>
            <a:r>
              <a:rPr kumimoji="0" lang="fr-FR"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المـنهج الثالـث: ويتعلـق بتحديـد الفـرق بـين دخـل الأفراد والـذي يكـون متعلقـا بـبعض الخصـائص</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الفردية وتقدير قيمتها في السوق مع إجمالي مخزون أرس المال البشري</a:t>
            </a:r>
            <a:r>
              <a:rPr kumimoji="0" lang="fr-FR"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1.2 .</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قياس مستوى التعليم</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مقيـاس مسـتوى التعلـيم هـو أكثـر المقـاييس المسـتخدمة كتقريـب لقيمـة أرس المـال البشـري، وأسـهل</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طريقـة لتحديـده هـي النسـبة المئويـة للأفراد الـذين أتمـوا بنجـاح التعلـيم فـي مختلـف المسـتويات، علـى النحـو</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المحــدد فــي التصــنيف الــدولي الموحــد للتعلــيم. إن الحصــول علــى مســتوى معــين مــن التعلــيم يــرتبط بفتــرة دراسية يمكــن أن تختلــف حســب الــدول ذا اعتقــدنا أن طــول فتــرة الدارســة يخلــق المزيــد مــن رأس المال</a:t>
            </a:r>
            <a:r>
              <a:rPr kumimoji="0" lang="fr-FR"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البشري، فإن قياس عدد سنوات الدارسة يعتبر مهمـا حيـث تكمـن ميزتـه فـي كونـه يعطـي تقديرا</a:t>
            </a:r>
            <a:r>
              <a:rPr kumimoji="0" lang="fr-FR"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لرأس المـال البشـري للدولـة بالاعتماد علـى متوسـط سـنوات الدارسـة للسـكان؛ لكـن هـذا المقيـاس لـيس إلا تقريبيـا كونـه يفرض بطريقة غير واقعية أن إضـافة سـنة دراسـية يضـيف كميـة ثابتـة مـن رأس المـال البشـري سـواء تعلـق الأمر بطفل في المدرسة أو بطالب في الجامعة وهذا يعتبر غير واقعي</a:t>
            </a:r>
            <a:r>
              <a:rPr kumimoji="0" lang="fr-FR"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SA" sz="20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المطلب الثالث</a:t>
            </a:r>
            <a:r>
              <a:rPr kumimoji="0" lang="fr-FR" sz="2000"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 </a:t>
            </a:r>
            <a:r>
              <a:rPr kumimoji="0" lang="ar-SA"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أساليب قياس الموارد البشرية</a:t>
            </a:r>
            <a:r>
              <a:rPr kumimoji="0" lang="fr-FR" b="1" i="0" u="none" strike="noStrike" cap="none" normalizeH="0" baseline="0" dirty="0" smtClean="0">
                <a:ln>
                  <a:noFill/>
                </a:ln>
                <a:solidFill>
                  <a:srgbClr val="00B050"/>
                </a:solidFill>
                <a:effectLst/>
                <a:latin typeface="Simplified Arabic" pitchFamily="18" charset="-78"/>
                <a:ea typeface="Calibri" pitchFamily="34" charset="0"/>
                <a:cs typeface="Simplified Arabic" pitchFamily="18" charset="-78"/>
              </a:rPr>
              <a:t>.</a:t>
            </a:r>
            <a:endParaRPr kumimoji="0" lang="fr-FR" sz="10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أرس المـال البشـري يشـكل سـلعة غيـر ماديـة يمكنهـا رفـع أو دعـم الإنتاجية، الابتكار، وفـرص</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العمــل، </a:t>
            </a:r>
            <a:r>
              <a:rPr kumimoji="0" lang="ar-SA" sz="14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يمكــن أن يرتفــع، يــنخفض أو يــزول؛ ولتــوفير مقــاييس مباشــرة لــ أرس المــال البشــري يجــب جمــع</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معلومات حول الأفراد من ناحية المعارف، المؤهلات، المهارات، والمزايا الأخرى التي تسـاهم فـي الإنتاجية</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والابتكار وخلق فرص العمل، وحسب منظمة</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)OCDE </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التعـاون والتنميـة الاقتصادية يـتم قيـاس رأس المـال</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البشري وفق أربعة طرق</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1 .</a:t>
            </a:r>
            <a:r>
              <a:rPr kumimoji="0" lang="ar-SA" sz="14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قياس مخزون رأس المال البشري</a:t>
            </a:r>
            <a:endParaRPr kumimoji="0" lang="fr-FR" sz="8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مــن الصــعب فعــال قيــاس مخــزون أرس المــال البشــري المتــاح للأفراد لأنه لا يمكــن تحديــد</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المجموعة المعقدة للصفات الإنسانية التي يمكن أن تنتج قيمة اقتصـادية بسـهولة، ويمكننـا فـي هـذا السـياق</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نميز بين ثالثة أنواع من المناهج المستخدمة في تقدير مخزون أرس المال البشري من السكان في سـن</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الأول: ويشير بدرجة عالية إلى مستوى التعليم عليه من طرف الكبار</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الثاني: ويتطلب إجراء اختبارات للكبـار لتحديـد إلـى أي مـدى يمتلكـون قدرات معينـة مفيـدة</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للنشاط الاقتصادي</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المـنهج الثالـث: ويتعلـق بتحديـد الفـرق بـين دخـل الأفراد والـذي يكـون متعلقـا بـبعض الخصـائص</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الفردية وتقدير قيمتها في السوق مع إجمالي مخزون أرس المال البشري</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1.2 .</a:t>
            </a:r>
            <a:r>
              <a:rPr kumimoji="0" lang="ar-SA" sz="14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قياس مستوى التعليم</a:t>
            </a:r>
            <a:endParaRPr kumimoji="0" lang="fr-FR" sz="8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مقيـاس مسـتوى التعلـيم هـو أكثـر المقـاييس المسـتخدمة كتقريـب لقيمـة أرس المـال البشـري، وأسـهل</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طريقـة لتحديـده هـي النسـبة المئويـة للأفراد الـذين أتمـوا بنجـاح التعلـيم فـي مختلـف المسـتويات، علـى النحـو</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المحــدد فــي التصــنيف الــدولي الموحــد للتعلــيم. إن الحصــول علــى مســتوى معــين مــن التعلــيم يــرتبط بفتــرة دراسية يمكــن أن تختلــف حســب الــدول ذا اعتقــدنا أن طــول فتــرة الدارســة يخلــق المزيــد مــن رأس المال</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البشري، فإن قياس عدد سنوات الدارسة يعتبر مهمـا حيـث تكمـن ميزتـه فـي كونـه يعطـي تقديرا</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لرأس المـال البشـري للدولـة بالاعتماد علـى متوسـط سـنوات الدارسـة للسـكان؛ لكـن هـذا المقيـاس لـيس إلا تقريبيـا كونـه يفرض بطريقة غير واقعية أن إضـافة سـنة دراسـية يضـيف كميـة ثابتـة مـن رأس المـال البشـري سـواء تعلـق الأمر بطفل في المدرسة أو بطالب في الجامعة وهذا يعتبر غير واقعي</a:t>
            </a: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fr-FR" sz="800" b="1" i="0" u="none" strike="noStrike" cap="none" normalizeH="0" baseline="0" dirty="0" smtClean="0">
                <a:ln>
                  <a:noFill/>
                </a:ln>
                <a:solidFill>
                  <a:schemeClr val="tx1"/>
                </a:solidFill>
                <a:effectLst/>
                <a:latin typeface="Arial" pitchFamily="34" charset="0"/>
                <a:cs typeface="Arial" pitchFamily="34" charset="0"/>
              </a:rPr>
              <a:t> </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trips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pPr lvl="0" algn="ctr" rtl="1" eaLnBrk="0" fontAlgn="base" hangingPunct="0">
              <a:spcBef>
                <a:spcPct val="0"/>
              </a:spcBef>
              <a:spcAft>
                <a:spcPct val="0"/>
              </a:spcAft>
            </a:pPr>
            <a:r>
              <a:rPr lang="fr-FR" b="1" dirty="0" smtClean="0">
                <a:solidFill>
                  <a:srgbClr val="0070C0"/>
                </a:solidFill>
                <a:latin typeface="Simplified Arabic" pitchFamily="18" charset="-78"/>
                <a:ea typeface="Calibri" pitchFamily="34" charset="0"/>
                <a:cs typeface="Simplified Arabic" pitchFamily="18" charset="-78"/>
              </a:rPr>
              <a:t>1.3 .</a:t>
            </a:r>
            <a:r>
              <a:rPr lang="ar-SA" b="1" dirty="0" smtClean="0">
                <a:solidFill>
                  <a:srgbClr val="0070C0"/>
                </a:solidFill>
                <a:latin typeface="Simplified Arabic" pitchFamily="18" charset="-78"/>
                <a:ea typeface="Calibri" pitchFamily="34" charset="0"/>
                <a:cs typeface="Simplified Arabic" pitchFamily="18" charset="-78"/>
              </a:rPr>
              <a:t>تقدير قيمة رأس المال البشري في السوق</a:t>
            </a:r>
            <a:endParaRPr lang="fr-FR" sz="1000" dirty="0" smtClean="0">
              <a:solidFill>
                <a:srgbClr val="0070C0"/>
              </a:solidFill>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من بين طرق قياس أرس المال البشري، ما يتطلب تجميع الإضافات والتعويضات في الأرباح</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التي حدثت من قبل الأفراد بسبب خصائص محددة يتميزون </a:t>
            </a:r>
            <a:r>
              <a:rPr lang="ar-SA" sz="2000" dirty="0" err="1" smtClean="0">
                <a:latin typeface="Simplified Arabic" pitchFamily="18" charset="-78"/>
                <a:ea typeface="Calibri" pitchFamily="34" charset="0"/>
                <a:cs typeface="Simplified Arabic" pitchFamily="18" charset="-78"/>
              </a:rPr>
              <a:t>بها</a:t>
            </a:r>
            <a:r>
              <a:rPr lang="ar-SA" sz="2000" dirty="0" smtClean="0">
                <a:latin typeface="Simplified Arabic" pitchFamily="18" charset="-78"/>
                <a:ea typeface="Calibri" pitchFamily="34" charset="0"/>
                <a:cs typeface="Simplified Arabic" pitchFamily="18" charset="-78"/>
              </a:rPr>
              <a:t>، ويعتمد هذا المدخل في القياس على</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عائد العمل، الذي يقوم على الفوارق في الدخل المرتبطة بمستويات التعليم؛ ويقوم هذا المنهج على</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fr-FR" sz="2000" dirty="0" smtClean="0">
                <a:latin typeface="Simplified Arabic" pitchFamily="18" charset="-78"/>
                <a:ea typeface="Calibri" pitchFamily="34" charset="0"/>
                <a:cs typeface="Simplified Arabic" pitchFamily="18" charset="-78"/>
              </a:rPr>
              <a:t>: </a:t>
            </a:r>
            <a:r>
              <a:rPr lang="ar-SA" sz="2000" dirty="0" smtClean="0">
                <a:latin typeface="Simplified Arabic" pitchFamily="18" charset="-78"/>
                <a:ea typeface="Calibri" pitchFamily="34" charset="0"/>
                <a:cs typeface="Simplified Arabic" pitchFamily="18" charset="-78"/>
              </a:rPr>
              <a:t>فرضيتين</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 الفرضـية الأولى: دخل العمـل يعطـي مؤشر علـى هـامش إنتاجيـة العمـل والعائـد علـى أرس المـال البشـري، غيـر أن هـذه الفرضـية تكـون صـالحة بصـورة أقـل فـي البلـدان التـي يكـون اختلاف الأجور فيها ارجع إلى عوامل تنظيمية مثل المساومة في الأجور ووجود حد أدنى للأجور</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fr-FR" sz="2000" dirty="0" smtClean="0">
                <a:latin typeface="Simplified Arabic" pitchFamily="18" charset="-78"/>
                <a:ea typeface="Calibri" pitchFamily="34" charset="0"/>
                <a:cs typeface="Simplified Arabic" pitchFamily="18" charset="-78"/>
              </a:rPr>
              <a:t>- </a:t>
            </a:r>
            <a:r>
              <a:rPr lang="ar-SA" sz="2000" dirty="0" smtClean="0">
                <a:latin typeface="Simplified Arabic" pitchFamily="18" charset="-78"/>
                <a:ea typeface="Calibri" pitchFamily="34" charset="0"/>
                <a:cs typeface="Simplified Arabic" pitchFamily="18" charset="-78"/>
              </a:rPr>
              <a:t>الفرضية الثانية: أن الأفراد الذين يمثلون رأسمال بشري منخفض يمكن استبدالهم بين بعضهم</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البعض في سوق العمل</a:t>
            </a:r>
            <a:r>
              <a:rPr lang="fr-FR" sz="2000" dirty="0" smtClean="0">
                <a:latin typeface="Simplified Arabic" pitchFamily="18" charset="-78"/>
                <a:ea typeface="Calibri" pitchFamily="34" charset="0"/>
                <a:cs typeface="Simplified Arabic" pitchFamily="18" charset="-78"/>
              </a:rPr>
              <a:t>..</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هذا وتتميز مقاييس رأس المال البشري القائمة على عائد العمل بكونها قابلة للمقارنة مباشرة بمقاييس أرس المال المادي</a:t>
            </a:r>
            <a:r>
              <a:rPr lang="fr-FR" sz="2000" dirty="0" smtClean="0">
                <a:latin typeface="Simplified Arabic" pitchFamily="18" charset="-78"/>
                <a:ea typeface="Calibri" pitchFamily="34" charset="0"/>
                <a:cs typeface="Simplified Arabic" pitchFamily="18" charset="-78"/>
              </a:rPr>
              <a:t>.</a:t>
            </a:r>
            <a:endParaRPr lang="fr-FR" sz="1050" dirty="0" smtClean="0">
              <a:latin typeface="Arial" pitchFamily="34" charset="0"/>
              <a:cs typeface="Arial" pitchFamily="34" charset="0"/>
            </a:endParaRPr>
          </a:p>
          <a:p>
            <a:pPr lvl="0" algn="ctr" rtl="1" eaLnBrk="0" fontAlgn="base" hangingPunct="0">
              <a:spcBef>
                <a:spcPct val="0"/>
              </a:spcBef>
              <a:spcAft>
                <a:spcPct val="0"/>
              </a:spcAft>
            </a:pPr>
            <a:r>
              <a:rPr lang="ar-DZ" sz="2000" dirty="0" smtClean="0">
                <a:solidFill>
                  <a:srgbClr val="7030A0"/>
                </a:solidFill>
                <a:latin typeface="Simplified Arabic" pitchFamily="18" charset="-78"/>
                <a:ea typeface="Calibri" pitchFamily="34" charset="0"/>
                <a:cs typeface="Simplified Arabic" pitchFamily="18" charset="-78"/>
              </a:rPr>
              <a:t>*</a:t>
            </a:r>
            <a:r>
              <a:rPr lang="ar-SA" sz="2000" dirty="0" smtClean="0">
                <a:solidFill>
                  <a:srgbClr val="7030A0"/>
                </a:solidFill>
                <a:latin typeface="Simplified Arabic" pitchFamily="18" charset="-78"/>
                <a:ea typeface="Calibri" pitchFamily="34" charset="0"/>
                <a:cs typeface="Simplified Arabic" pitchFamily="18" charset="-78"/>
              </a:rPr>
              <a:t>قياس ما وراء الخصائص الفردية</a:t>
            </a:r>
            <a:endParaRPr lang="fr-FR" sz="1050" dirty="0" smtClean="0">
              <a:solidFill>
                <a:srgbClr val="7030A0"/>
              </a:solidFill>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لا يمكن قياس أرس المال البشري للدول بشكل كامل فقط بالاعتماد على مجموعة الصفات</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الفردية، ألنها تعتبر غير شاملة لكل ما يتميز </a:t>
            </a:r>
            <a:r>
              <a:rPr lang="ar-SA" sz="2000" dirty="0" err="1" smtClean="0">
                <a:latin typeface="Simplified Arabic" pitchFamily="18" charset="-78"/>
                <a:ea typeface="Calibri" pitchFamily="34" charset="0"/>
                <a:cs typeface="Simplified Arabic" pitchFamily="18" charset="-78"/>
              </a:rPr>
              <a:t>به</a:t>
            </a:r>
            <a:r>
              <a:rPr lang="ar-SA" sz="2000" dirty="0" smtClean="0">
                <a:latin typeface="Simplified Arabic" pitchFamily="18" charset="-78"/>
                <a:ea typeface="Calibri" pitchFamily="34" charset="0"/>
                <a:cs typeface="Simplified Arabic" pitchFamily="18" charset="-78"/>
              </a:rPr>
              <a:t> الفرد من</a:t>
            </a:r>
            <a:r>
              <a:rPr lang="fr-FR" sz="2000" dirty="0" smtClean="0">
                <a:latin typeface="Simplified Arabic" pitchFamily="18" charset="-78"/>
                <a:ea typeface="Calibri" pitchFamily="34" charset="0"/>
                <a:cs typeface="Simplified Arabic" pitchFamily="18" charset="-78"/>
              </a:rPr>
              <a:t> </a:t>
            </a:r>
            <a:r>
              <a:rPr lang="ar-SA" sz="2000" dirty="0" smtClean="0">
                <a:latin typeface="Simplified Arabic" pitchFamily="18" charset="-78"/>
                <a:ea typeface="Calibri" pitchFamily="34" charset="0"/>
                <a:cs typeface="Simplified Arabic" pitchFamily="18" charset="-78"/>
              </a:rPr>
              <a:t>صفات، ففي الممارسة العملية، الحصول على</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المعارف والمهارات وتطبيقها في الاقتصاد يعتمد على كثير من المتغيرات الأخرى بما في ذلك أرس المال</a:t>
            </a:r>
            <a:endParaRPr lang="fr-FR" sz="1050" dirty="0" smtClean="0">
              <a:latin typeface="Arial" pitchFamily="34" charset="0"/>
              <a:cs typeface="Arial" pitchFamily="34" charset="0"/>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الاجتماعي والثقافة التنظيمية، التي يجب أخذها في الحسبان عند تقدير قيمة المورد البشري كونها تمثل</a:t>
            </a:r>
            <a:endParaRPr lang="en-US" sz="2000" dirty="0" smtClean="0">
              <a:latin typeface="Simplified Arabic" pitchFamily="18" charset="-78"/>
              <a:ea typeface="Calibri" pitchFamily="34" charset="0"/>
              <a:cs typeface="Simplified Arabic" pitchFamily="18" charset="-78"/>
            </a:endParaRPr>
          </a:p>
          <a:p>
            <a:pPr lvl="0" algn="ctr" eaLnBrk="0" fontAlgn="base" hangingPunct="0">
              <a:spcBef>
                <a:spcPct val="0"/>
              </a:spcBef>
              <a:spcAft>
                <a:spcPct val="0"/>
              </a:spcAft>
            </a:pPr>
            <a:r>
              <a:rPr lang="ar-SA" sz="2000" dirty="0" smtClean="0">
                <a:latin typeface="Simplified Arabic" pitchFamily="18" charset="-78"/>
                <a:ea typeface="Calibri" pitchFamily="34" charset="0"/>
                <a:cs typeface="Simplified Arabic" pitchFamily="18" charset="-78"/>
              </a:rPr>
              <a:t>صفات جوهرية له؛ ومن عيوب هذه الطريقة أنه من الصعب تجميع هذه المتغيرات لاستخلاص قياسات </a:t>
            </a:r>
            <a:r>
              <a:rPr lang="ar-SA" sz="2000" dirty="0" err="1" smtClean="0">
                <a:latin typeface="Simplified Arabic" pitchFamily="18" charset="-78"/>
                <a:ea typeface="Calibri" pitchFamily="34" charset="0"/>
                <a:cs typeface="Simplified Arabic" pitchFamily="18" charset="-78"/>
              </a:rPr>
              <a:t>موثوقة</a:t>
            </a:r>
            <a:endParaRPr lang="fr-FR" sz="2000" dirty="0"/>
          </a:p>
        </p:txBody>
      </p:sp>
    </p:spTree>
  </p:cSld>
  <p:clrMapOvr>
    <a:masterClrMapping/>
  </p:clrMapOvr>
  <p:transition>
    <p:strip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714348" y="785794"/>
            <a:ext cx="7643866"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eaLnBrk="0" fontAlgn="base" hangingPunct="0">
              <a:spcBef>
                <a:spcPct val="0"/>
              </a:spcBef>
              <a:spcAft>
                <a:spcPct val="0"/>
              </a:spcAft>
            </a:pPr>
            <a:r>
              <a:rPr lang="ar-DZ" sz="1600" b="1" dirty="0" smtClean="0">
                <a:solidFill>
                  <a:srgbClr val="7030A0"/>
                </a:solidFill>
                <a:latin typeface="Simplified Arabic" pitchFamily="18" charset="-78"/>
                <a:ea typeface="Calibri" pitchFamily="34" charset="0"/>
                <a:cs typeface="Simplified Arabic" pitchFamily="18" charset="-78"/>
              </a:rPr>
              <a:t>*</a:t>
            </a:r>
            <a:r>
              <a:rPr lang="fr-FR" sz="1600" b="1" dirty="0" smtClean="0">
                <a:solidFill>
                  <a:srgbClr val="7030A0"/>
                </a:solidFill>
                <a:latin typeface="Simplified Arabic" pitchFamily="18" charset="-78"/>
                <a:ea typeface="Calibri" pitchFamily="34" charset="0"/>
                <a:cs typeface="Simplified Arabic" pitchFamily="18" charset="-78"/>
              </a:rPr>
              <a:t>.</a:t>
            </a:r>
            <a:r>
              <a:rPr lang="ar-SA" sz="1600" b="1" dirty="0" smtClean="0">
                <a:solidFill>
                  <a:srgbClr val="7030A0"/>
                </a:solidFill>
                <a:latin typeface="Simplified Arabic" pitchFamily="18" charset="-78"/>
                <a:ea typeface="Calibri" pitchFamily="34" charset="0"/>
                <a:cs typeface="Simplified Arabic" pitchFamily="18" charset="-78"/>
              </a:rPr>
              <a:t>قياس ما وراء الخصائص الفردية</a:t>
            </a:r>
            <a:endParaRPr lang="fr-FR" sz="900" b="1" dirty="0" smtClean="0">
              <a:solidFill>
                <a:srgbClr val="7030A0"/>
              </a:solidFill>
              <a:latin typeface="Arial" pitchFamily="34" charset="0"/>
              <a:cs typeface="Arial" pitchFamily="34" charset="0"/>
            </a:endParaRPr>
          </a:p>
          <a:p>
            <a:pPr lvl="0" algn="ctr" eaLnBrk="0" fontAlgn="base" hangingPunct="0">
              <a:spcBef>
                <a:spcPct val="0"/>
              </a:spcBef>
              <a:spcAft>
                <a:spcPct val="0"/>
              </a:spcAft>
            </a:pPr>
            <a:r>
              <a:rPr lang="ar-SA" sz="1600" b="1" dirty="0" smtClean="0">
                <a:latin typeface="Simplified Arabic" pitchFamily="18" charset="-78"/>
                <a:ea typeface="Calibri" pitchFamily="34" charset="0"/>
                <a:cs typeface="Simplified Arabic" pitchFamily="18" charset="-78"/>
              </a:rPr>
              <a:t>لا يمكن قياس أرس المال البشري للدول بشكل كامل فقط بالاعتماد على مجموعة الصفات</a:t>
            </a:r>
            <a:endParaRPr lang="fr-FR" sz="900" b="1" dirty="0" smtClean="0">
              <a:latin typeface="Arial" pitchFamily="34" charset="0"/>
              <a:cs typeface="Arial" pitchFamily="34" charset="0"/>
            </a:endParaRPr>
          </a:p>
          <a:p>
            <a:pPr lvl="0" algn="ctr" eaLnBrk="0" fontAlgn="base" hangingPunct="0">
              <a:spcBef>
                <a:spcPct val="0"/>
              </a:spcBef>
              <a:spcAft>
                <a:spcPct val="0"/>
              </a:spcAft>
            </a:pPr>
            <a:r>
              <a:rPr lang="ar-SA" sz="1600" b="1" dirty="0" smtClean="0">
                <a:latin typeface="Simplified Arabic" pitchFamily="18" charset="-78"/>
                <a:ea typeface="Calibri" pitchFamily="34" charset="0"/>
                <a:cs typeface="Simplified Arabic" pitchFamily="18" charset="-78"/>
              </a:rPr>
              <a:t>الفردية، ألنها تعتبر غير شاملة لكل ما يتميز </a:t>
            </a:r>
            <a:r>
              <a:rPr lang="ar-SA" sz="1600" b="1" dirty="0" err="1" smtClean="0">
                <a:latin typeface="Simplified Arabic" pitchFamily="18" charset="-78"/>
                <a:ea typeface="Calibri" pitchFamily="34" charset="0"/>
                <a:cs typeface="Simplified Arabic" pitchFamily="18" charset="-78"/>
              </a:rPr>
              <a:t>به</a:t>
            </a:r>
            <a:r>
              <a:rPr lang="ar-SA" sz="1600" b="1" dirty="0" smtClean="0">
                <a:latin typeface="Simplified Arabic" pitchFamily="18" charset="-78"/>
                <a:ea typeface="Calibri" pitchFamily="34" charset="0"/>
                <a:cs typeface="Simplified Arabic" pitchFamily="18" charset="-78"/>
              </a:rPr>
              <a:t> الفرد من</a:t>
            </a:r>
            <a:r>
              <a:rPr lang="fr-FR" sz="1600" b="1" dirty="0" smtClean="0">
                <a:latin typeface="Simplified Arabic" pitchFamily="18" charset="-78"/>
                <a:ea typeface="Calibri" pitchFamily="34" charset="0"/>
                <a:cs typeface="Simplified Arabic" pitchFamily="18" charset="-78"/>
              </a:rPr>
              <a:t> </a:t>
            </a:r>
            <a:r>
              <a:rPr lang="ar-SA" sz="1600" b="1" dirty="0" smtClean="0">
                <a:latin typeface="Simplified Arabic" pitchFamily="18" charset="-78"/>
                <a:ea typeface="Calibri" pitchFamily="34" charset="0"/>
                <a:cs typeface="Simplified Arabic" pitchFamily="18" charset="-78"/>
              </a:rPr>
              <a:t>صفات، ففي الممارسة العملية، الحصول على</a:t>
            </a:r>
            <a:endParaRPr lang="fr-FR" sz="900" b="1" dirty="0" smtClean="0">
              <a:latin typeface="Arial" pitchFamily="34" charset="0"/>
              <a:cs typeface="Arial" pitchFamily="34" charset="0"/>
            </a:endParaRPr>
          </a:p>
          <a:p>
            <a:pPr lvl="0" algn="ctr" eaLnBrk="0" fontAlgn="base" hangingPunct="0">
              <a:spcBef>
                <a:spcPct val="0"/>
              </a:spcBef>
              <a:spcAft>
                <a:spcPct val="0"/>
              </a:spcAft>
            </a:pPr>
            <a:r>
              <a:rPr lang="ar-SA" sz="1600" b="1" dirty="0" smtClean="0">
                <a:latin typeface="Simplified Arabic" pitchFamily="18" charset="-78"/>
                <a:ea typeface="Calibri" pitchFamily="34" charset="0"/>
                <a:cs typeface="Simplified Arabic" pitchFamily="18" charset="-78"/>
              </a:rPr>
              <a:t>المعارف والمهارات وتطبيقها في الاقتصاد يعتمد على كثير من المتغيرات الأخرى بما في ذلك أرس المال</a:t>
            </a:r>
            <a:endParaRPr lang="fr-FR" sz="900" b="1" dirty="0" smtClean="0">
              <a:latin typeface="Arial" pitchFamily="34" charset="0"/>
              <a:cs typeface="Arial" pitchFamily="34" charset="0"/>
            </a:endParaRPr>
          </a:p>
          <a:p>
            <a:pPr lvl="0" algn="ctr" eaLnBrk="0" fontAlgn="base" hangingPunct="0">
              <a:spcBef>
                <a:spcPct val="0"/>
              </a:spcBef>
              <a:spcAft>
                <a:spcPct val="0"/>
              </a:spcAft>
            </a:pPr>
            <a:r>
              <a:rPr lang="ar-SA" sz="1600" b="1" dirty="0" smtClean="0">
                <a:latin typeface="Simplified Arabic" pitchFamily="18" charset="-78"/>
                <a:ea typeface="Calibri" pitchFamily="34" charset="0"/>
                <a:cs typeface="Simplified Arabic" pitchFamily="18" charset="-78"/>
              </a:rPr>
              <a:t>الاجتماعي والثقافة التنظيمية، التي يجب أخذها في الحسبان عند تقدير قيمة المورد البشري كونها تمثل</a:t>
            </a:r>
            <a:endParaRPr lang="fr-FR" sz="900" b="1" dirty="0" smtClean="0">
              <a:latin typeface="Arial" pitchFamily="34" charset="0"/>
              <a:cs typeface="Arial" pitchFamily="34" charset="0"/>
            </a:endParaRPr>
          </a:p>
          <a:p>
            <a:pPr lvl="0" algn="ctr" eaLnBrk="0" fontAlgn="base" hangingPunct="0">
              <a:spcBef>
                <a:spcPct val="0"/>
              </a:spcBef>
              <a:spcAft>
                <a:spcPct val="0"/>
              </a:spcAft>
            </a:pPr>
            <a:r>
              <a:rPr lang="ar-SA" sz="1600" b="1" dirty="0" smtClean="0">
                <a:latin typeface="Simplified Arabic" pitchFamily="18" charset="-78"/>
                <a:ea typeface="Calibri" pitchFamily="34" charset="0"/>
                <a:cs typeface="Simplified Arabic" pitchFamily="18" charset="-78"/>
              </a:rPr>
              <a:t>صفات جوهرية له؛ ومن عيوب هذه الطريقة أنه من الصعب تجميع هذه المتغيرات لاستخلاص قياسات </a:t>
            </a:r>
            <a:r>
              <a:rPr lang="ar-SA" sz="1600" b="1" dirty="0" err="1" smtClean="0">
                <a:latin typeface="Simplified Arabic" pitchFamily="18" charset="-78"/>
                <a:ea typeface="Calibri" pitchFamily="34" charset="0"/>
                <a:cs typeface="Simplified Arabic" pitchFamily="18" charset="-78"/>
              </a:rPr>
              <a:t>موثوقة</a:t>
            </a:r>
            <a:endParaRPr lang="ar-DZ" sz="1600" b="1" dirty="0" smtClean="0">
              <a:latin typeface="Simplified Arabic" pitchFamily="18" charset="-78"/>
              <a:ea typeface="Calibri" pitchFamily="34" charset="0"/>
              <a:cs typeface="Simplified Arabic" pitchFamily="18" charset="-78"/>
            </a:endParaRPr>
          </a:p>
          <a:p>
            <a:pPr lvl="0" algn="ctr" eaLnBrk="0" fontAlgn="base" hangingPunct="0">
              <a:spcBef>
                <a:spcPct val="0"/>
              </a:spcBef>
              <a:spcAft>
                <a:spcPct val="0"/>
              </a:spcAft>
            </a:pPr>
            <a:r>
              <a:rPr kumimoji="0" lang="ar-DZ" sz="16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4-</a:t>
            </a:r>
            <a:r>
              <a:rPr kumimoji="0" lang="ar-SA" sz="1600" b="1" i="0" u="none" strike="noStrike" cap="none" normalizeH="0" baseline="0" dirty="0" smtClean="0">
                <a:ln>
                  <a:noFill/>
                </a:ln>
                <a:solidFill>
                  <a:srgbClr val="0070C0"/>
                </a:solidFill>
                <a:effectLst/>
                <a:latin typeface="Simplified Arabic" pitchFamily="18" charset="-78"/>
                <a:ea typeface="Calibri" pitchFamily="34" charset="0"/>
                <a:cs typeface="Simplified Arabic" pitchFamily="18" charset="-78"/>
              </a:rPr>
              <a:t>تقدير قيمة رأس المال البشري في السوق</a:t>
            </a:r>
            <a:endParaRPr kumimoji="0" lang="fr-FR" sz="9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 بين طرق قياس أرس المال البشري، ما يتطلب تجميع الإضافات والتعويضات في الأرباح</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التي حدثت من قبل الأفراد بسبب خصائص محددة يتميزون </a:t>
            </a:r>
            <a:r>
              <a:rPr kumimoji="0" lang="ar-SA" sz="16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ويعتمد هذا المدخل في القياس على</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عائد العمل، الذي يقوم على الفوارق في الدخل المرتبطة بمستويات التعليم؛ ويقوم هذا المنهج على</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فرضيتين</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الفرضـية الأولى: دخل العمـل يعطـي مؤشر علـى هـامش إنتاجيـة العمـل والعائـد علـى أرس المـال البشـري، غيـر أن هـذه الفرضـية تكـون صـالحة بصـورة أقـل فـي البلـدان التـي يكـون اختلاف الأجور فيها ارجع إلى عوامل تنظيمية مثل المساومة في الأجور ووجود حد أدنى للأجور</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الفرضية الثانية: أن الأفراد الذين يمثلون رأسمال بشري منخفض يمكن استبدالهم بين بعضهم</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البعض في سوق العمل</a:t>
            </a: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هذا وتتميز مقاييس رأس المال البشري القائمة على عائد العمل بكونها قابلة للمقارنة مباشرة بمقاييس أرس المال المادي</a:t>
            </a: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3755</Words>
  <Application>Microsoft Office PowerPoint</Application>
  <PresentationFormat>Affichage à l'écran (4:3)</PresentationFormat>
  <Paragraphs>261</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hd2020</dc:creator>
  <cp:lastModifiedBy>poste</cp:lastModifiedBy>
  <cp:revision>37</cp:revision>
  <dcterms:created xsi:type="dcterms:W3CDTF">2021-01-16T12:05:48Z</dcterms:created>
  <dcterms:modified xsi:type="dcterms:W3CDTF">2021-02-20T06:11:24Z</dcterms:modified>
</cp:coreProperties>
</file>