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67" r:id="rId4"/>
    <p:sldId id="275" r:id="rId5"/>
    <p:sldId id="276" r:id="rId6"/>
    <p:sldId id="279" r:id="rId7"/>
    <p:sldId id="274" r:id="rId8"/>
    <p:sldId id="271" r:id="rId9"/>
    <p:sldId id="277" r:id="rId10"/>
    <p:sldId id="278" r:id="rId11"/>
    <p:sldId id="264" r:id="rId12"/>
    <p:sldId id="280" r:id="rId13"/>
    <p:sldId id="283" r:id="rId14"/>
    <p:sldId id="281" r:id="rId15"/>
    <p:sldId id="282" r:id="rId16"/>
    <p:sldId id="284" r:id="rId17"/>
    <p:sldId id="285" r:id="rId18"/>
    <p:sldId id="26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225" autoAdjust="0"/>
  </p:normalViewPr>
  <p:slideViewPr>
    <p:cSldViewPr>
      <p:cViewPr>
        <p:scale>
          <a:sx n="70" d="100"/>
          <a:sy n="70" d="100"/>
        </p:scale>
        <p:origin x="-678"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A309A6D-C09C-4548-B29A-6CF363A7E532}" type="datetimeFigureOut">
              <a:rPr lang="fr-FR" smtClean="0"/>
              <a:pPr/>
              <a:t>29/03/2021</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AA309A6D-C09C-4548-B29A-6CF363A7E532}" type="datetimeFigureOut">
              <a:rPr lang="fr-FR" smtClean="0"/>
              <a:pPr/>
              <a:t>29/03/2021</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29/03/2021</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AA309A6D-C09C-4548-B29A-6CF363A7E532}" type="datetimeFigureOut">
              <a:rPr lang="fr-FR" smtClean="0"/>
              <a:pPr/>
              <a:t>29/03/2021</a:t>
            </a:fld>
            <a:endParaRPr lang="fr-BE"/>
          </a:p>
        </p:txBody>
      </p:sp>
      <p:sp>
        <p:nvSpPr>
          <p:cNvPr id="10" name="Espace réservé du numéro de diapositive 9"/>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2" name="Espace réservé du pied de page 11"/>
          <p:cNvSpPr>
            <a:spLocks noGrp="1"/>
          </p:cNvSpPr>
          <p:nvPr>
            <p:ph type="ftr" sz="quarter" idx="17"/>
          </p:nvPr>
        </p:nvSpPr>
        <p:spPr/>
        <p:txBody>
          <a:bodyPr rtlCol="0"/>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AA309A6D-C09C-4548-B29A-6CF363A7E532}" type="datetimeFigureOut">
              <a:rPr lang="fr-FR" smtClean="0"/>
              <a:pPr/>
              <a:t>29/03/2021</a:t>
            </a:fld>
            <a:endParaRPr lang="fr-BE"/>
          </a:p>
        </p:txBody>
      </p:sp>
      <p:sp>
        <p:nvSpPr>
          <p:cNvPr id="12" name="Espace réservé du numéro de diapositive 11"/>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4" name="Espace réservé du pied de page 13"/>
          <p:cNvSpPr>
            <a:spLocks noGrp="1"/>
          </p:cNvSpPr>
          <p:nvPr>
            <p:ph type="ftr" sz="quarter" idx="17"/>
          </p:nvPr>
        </p:nvSpPr>
        <p:spPr/>
        <p:txBody>
          <a:bodyPr rtlCol="0"/>
          <a:lstStyle/>
          <a:p>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29/03/2021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29/03/2021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29/03/2021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AA309A6D-C09C-4548-B29A-6CF363A7E532}" type="datetimeFigureOut">
              <a:rPr lang="fr-FR" smtClean="0"/>
              <a:pPr/>
              <a:t>29/03/2021</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A309A6D-C09C-4548-B29A-6CF363A7E532}" type="datetimeFigureOut">
              <a:rPr lang="fr-FR" smtClean="0"/>
              <a:pPr/>
              <a:t>29/03/2021</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5852" y="1428736"/>
            <a:ext cx="6477000" cy="2185990"/>
          </a:xfrm>
        </p:spPr>
        <p:txBody>
          <a:bodyPr>
            <a:noAutofit/>
          </a:bodyPr>
          <a:lstStyle/>
          <a:p>
            <a:pPr algn="ctr">
              <a:lnSpc>
                <a:spcPct val="200000"/>
              </a:lnSpc>
            </a:pPr>
            <a:r>
              <a:rPr lang="fr-FR" sz="4800" b="1" dirty="0" smtClean="0">
                <a:solidFill>
                  <a:schemeClr val="tx1"/>
                </a:solidFill>
              </a:rPr>
              <a:t>Chapitre 1                                 Généralités Sur L’IA </a:t>
            </a:r>
            <a:endParaRPr lang="fr-FR" sz="4800" b="1" dirty="0">
              <a:solidFill>
                <a:schemeClr val="tx1"/>
              </a:solidFill>
            </a:endParaRPr>
          </a:p>
        </p:txBody>
      </p:sp>
      <p:sp>
        <p:nvSpPr>
          <p:cNvPr id="3" name="Sous-titre 2"/>
          <p:cNvSpPr>
            <a:spLocks noGrp="1"/>
          </p:cNvSpPr>
          <p:nvPr>
            <p:ph type="subTitle" idx="1"/>
          </p:nvPr>
        </p:nvSpPr>
        <p:spPr/>
        <p:txBody>
          <a:bodyPr/>
          <a:lstStyle/>
          <a:p>
            <a:r>
              <a:rPr lang="fr-FR" b="1" dirty="0" smtClean="0"/>
              <a:t>Dr. Ben Seghier Nadia</a:t>
            </a:r>
            <a:endParaRPr lang="fr-FR" b="1" dirty="0"/>
          </a:p>
        </p:txBody>
      </p:sp>
      <p:sp>
        <p:nvSpPr>
          <p:cNvPr id="4" name="ZoneTexte 3"/>
          <p:cNvSpPr txBox="1"/>
          <p:nvPr/>
        </p:nvSpPr>
        <p:spPr>
          <a:xfrm>
            <a:off x="357158" y="6215082"/>
            <a:ext cx="1643074" cy="400110"/>
          </a:xfrm>
          <a:prstGeom prst="rect">
            <a:avLst/>
          </a:prstGeom>
          <a:noFill/>
        </p:spPr>
        <p:txBody>
          <a:bodyPr wrap="square" rtlCol="0">
            <a:spAutoFit/>
          </a:bodyPr>
          <a:lstStyle/>
          <a:p>
            <a:r>
              <a:rPr lang="fr-FR" sz="2000" b="1" dirty="0" smtClean="0"/>
              <a:t>2020/2021</a:t>
            </a:r>
            <a:endParaRPr lang="fr-FR"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Humain vs Machine</a:t>
            </a:r>
            <a:endParaRPr lang="fr-FR" dirty="0"/>
          </a:p>
        </p:txBody>
      </p:sp>
      <p:sp>
        <p:nvSpPr>
          <p:cNvPr id="3" name="Espace réservé du contenu 2"/>
          <p:cNvSpPr>
            <a:spLocks noGrp="1"/>
          </p:cNvSpPr>
          <p:nvPr>
            <p:ph sz="quarter" idx="1"/>
          </p:nvPr>
        </p:nvSpPr>
        <p:spPr/>
        <p:txBody>
          <a:bodyPr>
            <a:normAutofit/>
          </a:bodyPr>
          <a:lstStyle/>
          <a:p>
            <a:r>
              <a:rPr lang="fr-FR" b="1" dirty="0" smtClean="0"/>
              <a:t>Certaines tâches faciles pour l'être humain sont difficiles pour la machine</a:t>
            </a:r>
          </a:p>
          <a:p>
            <a:pPr lvl="1"/>
            <a:r>
              <a:rPr lang="fr-FR" dirty="0" smtClean="0"/>
              <a:t> Reconnaissance de la parole</a:t>
            </a:r>
          </a:p>
          <a:p>
            <a:pPr lvl="1"/>
            <a:r>
              <a:rPr lang="fr-FR" dirty="0" smtClean="0"/>
              <a:t> Reconnaissance de visages</a:t>
            </a:r>
          </a:p>
          <a:p>
            <a:pPr lvl="1"/>
            <a:r>
              <a:rPr lang="fr-FR" dirty="0" smtClean="0"/>
              <a:t> Composition en musique et en art</a:t>
            </a:r>
          </a:p>
          <a:p>
            <a:pPr lvl="1"/>
            <a:r>
              <a:rPr lang="fr-FR" dirty="0" smtClean="0"/>
              <a:t> Activités motrices (marche)</a:t>
            </a:r>
          </a:p>
          <a:p>
            <a:pPr lvl="1"/>
            <a:r>
              <a:rPr lang="fr-FR" dirty="0" smtClean="0"/>
              <a:t> Compréhension du langage naturel</a:t>
            </a:r>
          </a:p>
          <a:p>
            <a:pPr lvl="1"/>
            <a:r>
              <a:rPr lang="fr-FR" dirty="0" smtClean="0"/>
              <a:t> Raisonnement de sens commun</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Domaines de recherche en IA</a:t>
            </a:r>
            <a:endParaRPr lang="fr-FR" b="1"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0" y="1428736"/>
            <a:ext cx="9144032"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57818" y="2928934"/>
            <a:ext cx="3100392" cy="2643206"/>
          </a:xfrm>
          <a:prstGeom prst="rect">
            <a:avLst/>
          </a:prstGeom>
          <a:noFill/>
          <a:ln w="9525">
            <a:noFill/>
            <a:miter lim="800000"/>
            <a:headEnd/>
            <a:tailEnd/>
          </a:ln>
          <a:effectLst/>
        </p:spPr>
      </p:pic>
      <p:sp>
        <p:nvSpPr>
          <p:cNvPr id="5" name="Espace réservé du contenu 2"/>
          <p:cNvSpPr>
            <a:spLocks noGrp="1"/>
          </p:cNvSpPr>
          <p:nvPr>
            <p:ph sz="quarter" idx="1"/>
          </p:nvPr>
        </p:nvSpPr>
        <p:spPr>
          <a:xfrm>
            <a:off x="214282" y="1928802"/>
            <a:ext cx="8429684" cy="3429024"/>
          </a:xfrm>
        </p:spPr>
        <p:txBody>
          <a:bodyPr>
            <a:noAutofit/>
          </a:bodyPr>
          <a:lstStyle/>
          <a:p>
            <a:r>
              <a:rPr lang="fr-FR" sz="2800" b="1" dirty="0" smtClean="0"/>
              <a:t>Jeux : Echecs (</a:t>
            </a:r>
            <a:r>
              <a:rPr lang="fr-FR" sz="2800" b="1" dirty="0" err="1" smtClean="0"/>
              <a:t>DeeperBlue</a:t>
            </a:r>
            <a:r>
              <a:rPr lang="fr-FR" sz="2800" b="1" dirty="0" smtClean="0"/>
              <a:t> à 2600),                      </a:t>
            </a:r>
            <a:r>
              <a:rPr lang="fr-FR" sz="2800" b="1" dirty="0" err="1" smtClean="0"/>
              <a:t>Checkers</a:t>
            </a:r>
            <a:r>
              <a:rPr lang="fr-FR" sz="2800" b="1" dirty="0" smtClean="0"/>
              <a:t> (Champion), …</a:t>
            </a:r>
          </a:p>
          <a:p>
            <a:endParaRPr lang="fr-FR" sz="2300" dirty="0" smtClean="0"/>
          </a:p>
          <a:p>
            <a:endParaRPr lang="fr-FR" sz="2300" dirty="0" smtClean="0"/>
          </a:p>
          <a:p>
            <a:pPr lvl="1"/>
            <a:r>
              <a:rPr lang="fr-FR" sz="2800" dirty="0" smtClean="0"/>
              <a:t>Perception</a:t>
            </a:r>
          </a:p>
          <a:p>
            <a:pPr lvl="1"/>
            <a:r>
              <a:rPr lang="fr-FR" sz="2800" dirty="0" smtClean="0"/>
              <a:t>Prise de décision</a:t>
            </a:r>
          </a:p>
        </p:txBody>
      </p:sp>
      <p:sp>
        <p:nvSpPr>
          <p:cNvPr id="6" name="Titre 1"/>
          <p:cNvSpPr>
            <a:spLocks noGrp="1"/>
          </p:cNvSpPr>
          <p:nvPr>
            <p:ph type="title"/>
          </p:nvPr>
        </p:nvSpPr>
        <p:spPr>
          <a:xfrm>
            <a:off x="612648" y="228600"/>
            <a:ext cx="8153400" cy="990600"/>
          </a:xfrm>
        </p:spPr>
        <p:txBody>
          <a:bodyPr>
            <a:normAutofit/>
          </a:bodyPr>
          <a:lstStyle/>
          <a:p>
            <a:r>
              <a:rPr lang="fr-FR" b="1" dirty="0" smtClean="0"/>
              <a:t>Exemple 1</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072066" y="2857496"/>
            <a:ext cx="3357586" cy="3071834"/>
          </a:xfrm>
          <a:prstGeom prst="rect">
            <a:avLst/>
          </a:prstGeom>
          <a:noFill/>
          <a:ln w="9525">
            <a:noFill/>
            <a:miter lim="800000"/>
            <a:headEnd/>
            <a:tailEnd/>
          </a:ln>
          <a:effectLst/>
        </p:spPr>
      </p:pic>
      <p:sp>
        <p:nvSpPr>
          <p:cNvPr id="5" name="Espace réservé du contenu 2"/>
          <p:cNvSpPr>
            <a:spLocks noGrp="1"/>
          </p:cNvSpPr>
          <p:nvPr>
            <p:ph sz="quarter" idx="1"/>
          </p:nvPr>
        </p:nvSpPr>
        <p:spPr>
          <a:xfrm>
            <a:off x="142844" y="1600200"/>
            <a:ext cx="9001156" cy="4614882"/>
          </a:xfrm>
        </p:spPr>
        <p:txBody>
          <a:bodyPr>
            <a:noAutofit/>
          </a:bodyPr>
          <a:lstStyle/>
          <a:p>
            <a:r>
              <a:rPr lang="fr-FR" sz="3200" b="1" dirty="0" smtClean="0"/>
              <a:t>Robotique</a:t>
            </a:r>
            <a:r>
              <a:rPr lang="fr-FR" sz="3200" dirty="0" smtClean="0"/>
              <a:t>: </a:t>
            </a:r>
          </a:p>
          <a:p>
            <a:endParaRPr lang="fr-FR" sz="2300" dirty="0" smtClean="0"/>
          </a:p>
          <a:p>
            <a:pPr lvl="1"/>
            <a:r>
              <a:rPr lang="fr-FR" sz="2800" dirty="0" smtClean="0"/>
              <a:t>Conception</a:t>
            </a:r>
          </a:p>
          <a:p>
            <a:pPr lvl="1"/>
            <a:r>
              <a:rPr lang="fr-FR" sz="2800" dirty="0" smtClean="0"/>
              <a:t>Perception</a:t>
            </a:r>
          </a:p>
          <a:p>
            <a:pPr lvl="1"/>
            <a:r>
              <a:rPr lang="fr-FR" sz="2800" dirty="0" smtClean="0"/>
              <a:t>Prise de décision</a:t>
            </a:r>
          </a:p>
          <a:p>
            <a:pPr lvl="1"/>
            <a:r>
              <a:rPr lang="fr-FR" sz="2800" dirty="0" smtClean="0"/>
              <a:t>Action</a:t>
            </a:r>
          </a:p>
          <a:p>
            <a:pPr lvl="1"/>
            <a:r>
              <a:rPr lang="fr-FR" sz="2800" dirty="0" smtClean="0"/>
              <a:t>Communication</a:t>
            </a:r>
          </a:p>
          <a:p>
            <a:pPr lvl="1"/>
            <a:r>
              <a:rPr lang="fr-FR" sz="2800" dirty="0" smtClean="0"/>
              <a:t>Apprentissage</a:t>
            </a:r>
          </a:p>
        </p:txBody>
      </p:sp>
      <p:sp>
        <p:nvSpPr>
          <p:cNvPr id="7" name="Titre 1"/>
          <p:cNvSpPr>
            <a:spLocks noGrp="1"/>
          </p:cNvSpPr>
          <p:nvPr>
            <p:ph type="title"/>
          </p:nvPr>
        </p:nvSpPr>
        <p:spPr>
          <a:xfrm>
            <a:off x="612648" y="228600"/>
            <a:ext cx="8153400" cy="990600"/>
          </a:xfrm>
        </p:spPr>
        <p:txBody>
          <a:bodyPr>
            <a:normAutofit/>
          </a:bodyPr>
          <a:lstStyle/>
          <a:p>
            <a:r>
              <a:rPr lang="fr-FR" b="1" dirty="0" smtClean="0"/>
              <a:t>Exemple 2</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152937" y="2477521"/>
            <a:ext cx="4991095" cy="4166189"/>
          </a:xfrm>
          <a:prstGeom prst="rect">
            <a:avLst/>
          </a:prstGeom>
          <a:noFill/>
          <a:ln w="9525">
            <a:noFill/>
            <a:miter lim="800000"/>
            <a:headEnd/>
            <a:tailEnd/>
          </a:ln>
          <a:effectLst/>
        </p:spPr>
      </p:pic>
      <p:sp>
        <p:nvSpPr>
          <p:cNvPr id="5" name="Espace réservé du contenu 2"/>
          <p:cNvSpPr>
            <a:spLocks noGrp="1"/>
          </p:cNvSpPr>
          <p:nvPr>
            <p:ph sz="quarter" idx="1"/>
          </p:nvPr>
        </p:nvSpPr>
        <p:spPr>
          <a:xfrm>
            <a:off x="71406" y="1600200"/>
            <a:ext cx="6286544" cy="4043378"/>
          </a:xfrm>
        </p:spPr>
        <p:txBody>
          <a:bodyPr>
            <a:noAutofit/>
          </a:bodyPr>
          <a:lstStyle/>
          <a:p>
            <a:r>
              <a:rPr lang="fr-FR" sz="3200" b="1" dirty="0" smtClean="0"/>
              <a:t>Analyse des flux de polluants</a:t>
            </a:r>
          </a:p>
          <a:p>
            <a:endParaRPr lang="fr-FR" sz="3200" b="1" dirty="0" smtClean="0"/>
          </a:p>
          <a:p>
            <a:pPr lvl="1"/>
            <a:r>
              <a:rPr lang="fr-FR" dirty="0" smtClean="0"/>
              <a:t>Capteurs disséminés</a:t>
            </a:r>
          </a:p>
          <a:p>
            <a:pPr lvl="1"/>
            <a:r>
              <a:rPr lang="fr-FR" dirty="0" smtClean="0"/>
              <a:t>Aspects spatial et temporel</a:t>
            </a:r>
          </a:p>
          <a:p>
            <a:pPr lvl="1"/>
            <a:r>
              <a:rPr lang="fr-FR" dirty="0" smtClean="0"/>
              <a:t>Analyse de documents sur le web</a:t>
            </a:r>
          </a:p>
          <a:p>
            <a:pPr lvl="1"/>
            <a:endParaRPr lang="fr-FR" dirty="0" smtClean="0"/>
          </a:p>
          <a:p>
            <a:pPr lvl="2"/>
            <a:r>
              <a:rPr lang="fr-FR" dirty="0" smtClean="0"/>
              <a:t>Prédiction</a:t>
            </a:r>
          </a:p>
          <a:p>
            <a:pPr lvl="2"/>
            <a:r>
              <a:rPr lang="fr-FR" dirty="0" smtClean="0"/>
              <a:t>Compréhension</a:t>
            </a:r>
          </a:p>
        </p:txBody>
      </p:sp>
      <p:sp>
        <p:nvSpPr>
          <p:cNvPr id="6" name="Titre 1"/>
          <p:cNvSpPr>
            <a:spLocks noGrp="1"/>
          </p:cNvSpPr>
          <p:nvPr>
            <p:ph type="title"/>
          </p:nvPr>
        </p:nvSpPr>
        <p:spPr>
          <a:xfrm>
            <a:off x="612648" y="228600"/>
            <a:ext cx="8153400" cy="990600"/>
          </a:xfrm>
        </p:spPr>
        <p:txBody>
          <a:bodyPr>
            <a:normAutofit/>
          </a:bodyPr>
          <a:lstStyle/>
          <a:p>
            <a:r>
              <a:rPr lang="fr-FR" b="1" dirty="0" smtClean="0"/>
              <a:t>Exemple 3</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2844" y="1814514"/>
            <a:ext cx="8531352" cy="3400436"/>
          </a:xfrm>
        </p:spPr>
        <p:txBody>
          <a:bodyPr>
            <a:normAutofit fontScale="92500" lnSpcReduction="10000"/>
          </a:bodyPr>
          <a:lstStyle/>
          <a:p>
            <a:r>
              <a:rPr lang="fr-FR" sz="3200" b="1" dirty="0" smtClean="0"/>
              <a:t>Reconnaissance de l'écriture:</a:t>
            </a:r>
          </a:p>
          <a:p>
            <a:endParaRPr lang="fr-FR" sz="3200" b="1" dirty="0" smtClean="0"/>
          </a:p>
          <a:p>
            <a:endParaRPr lang="fr-FR" sz="3200" b="1" dirty="0" smtClean="0"/>
          </a:p>
          <a:p>
            <a:pPr lvl="1"/>
            <a:r>
              <a:rPr lang="fr-FR" dirty="0" smtClean="0"/>
              <a:t> reconnaissance chèques,        </a:t>
            </a:r>
          </a:p>
          <a:p>
            <a:pPr lvl="1">
              <a:buNone/>
            </a:pPr>
            <a:r>
              <a:rPr lang="fr-FR" dirty="0" smtClean="0"/>
              <a:t>     codes postaux …</a:t>
            </a:r>
          </a:p>
          <a:p>
            <a:pPr lvl="1"/>
            <a:r>
              <a:rPr lang="fr-FR" dirty="0" smtClean="0"/>
              <a:t>détection de fraudes avec </a:t>
            </a:r>
          </a:p>
          <a:p>
            <a:pPr lvl="1">
              <a:buNone/>
            </a:pPr>
            <a:r>
              <a:rPr lang="fr-FR" dirty="0" smtClean="0"/>
              <a:t>     cartes de crédit et téléphones</a:t>
            </a:r>
          </a:p>
        </p:txBody>
      </p:sp>
      <p:pic>
        <p:nvPicPr>
          <p:cNvPr id="3074" name="Picture 2"/>
          <p:cNvPicPr>
            <a:picLocks noChangeAspect="1" noChangeArrowheads="1"/>
          </p:cNvPicPr>
          <p:nvPr/>
        </p:nvPicPr>
        <p:blipFill>
          <a:blip r:embed="rId2"/>
          <a:srcRect/>
          <a:stretch>
            <a:fillRect/>
          </a:stretch>
        </p:blipFill>
        <p:spPr bwMode="auto">
          <a:xfrm>
            <a:off x="4881593" y="2571744"/>
            <a:ext cx="4048125" cy="3619500"/>
          </a:xfrm>
          <a:prstGeom prst="rect">
            <a:avLst/>
          </a:prstGeom>
          <a:noFill/>
          <a:ln w="9525">
            <a:noFill/>
            <a:miter lim="800000"/>
            <a:headEnd/>
            <a:tailEnd/>
          </a:ln>
          <a:effectLst/>
        </p:spPr>
      </p:pic>
      <p:sp>
        <p:nvSpPr>
          <p:cNvPr id="5" name="Titre 1"/>
          <p:cNvSpPr>
            <a:spLocks noGrp="1"/>
          </p:cNvSpPr>
          <p:nvPr>
            <p:ph type="title"/>
          </p:nvPr>
        </p:nvSpPr>
        <p:spPr>
          <a:xfrm>
            <a:off x="612648" y="228600"/>
            <a:ext cx="8153400" cy="990600"/>
          </a:xfrm>
        </p:spPr>
        <p:txBody>
          <a:bodyPr>
            <a:normAutofit/>
          </a:bodyPr>
          <a:lstStyle/>
          <a:p>
            <a:r>
              <a:rPr lang="fr-FR" b="1" dirty="0" smtClean="0"/>
              <a:t>Exemple 4</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2844" y="1600200"/>
            <a:ext cx="8531352" cy="4686320"/>
          </a:xfrm>
        </p:spPr>
        <p:txBody>
          <a:bodyPr>
            <a:noAutofit/>
          </a:bodyPr>
          <a:lstStyle/>
          <a:p>
            <a:r>
              <a:rPr lang="fr-FR" sz="3000" b="1" dirty="0" smtClean="0"/>
              <a:t>Médecine</a:t>
            </a:r>
            <a:r>
              <a:rPr lang="fr-FR" sz="2800" dirty="0" smtClean="0"/>
              <a:t> : </a:t>
            </a:r>
          </a:p>
          <a:p>
            <a:endParaRPr lang="fr-FR" sz="2800" dirty="0" smtClean="0"/>
          </a:p>
          <a:p>
            <a:pPr lvl="1"/>
            <a:r>
              <a:rPr lang="fr-FR" sz="2500" dirty="0" smtClean="0"/>
              <a:t>aide à la décision  </a:t>
            </a:r>
          </a:p>
          <a:p>
            <a:pPr lvl="1"/>
            <a:r>
              <a:rPr lang="fr-FR" sz="2500" dirty="0" smtClean="0"/>
              <a:t>prédiction de patients </a:t>
            </a:r>
          </a:p>
          <a:p>
            <a:pPr lvl="1">
              <a:buNone/>
            </a:pPr>
            <a:r>
              <a:rPr lang="fr-FR" sz="2500" dirty="0" smtClean="0"/>
              <a:t>	à risques </a:t>
            </a:r>
          </a:p>
          <a:p>
            <a:pPr lvl="1"/>
            <a:r>
              <a:rPr lang="fr-FR" sz="2500" dirty="0" smtClean="0"/>
              <a:t>analyse automatique</a:t>
            </a:r>
          </a:p>
          <a:p>
            <a:pPr lvl="1">
              <a:buNone/>
            </a:pPr>
            <a:r>
              <a:rPr lang="fr-FR" sz="2500" dirty="0" smtClean="0"/>
              <a:t>	d ’images médicales</a:t>
            </a:r>
          </a:p>
          <a:p>
            <a:pPr lvl="1"/>
            <a:r>
              <a:rPr lang="fr-FR" sz="2500" dirty="0" smtClean="0"/>
              <a:t>aide au surveillance</a:t>
            </a:r>
          </a:p>
          <a:p>
            <a:pPr lvl="1">
              <a:buNone/>
            </a:pPr>
            <a:r>
              <a:rPr lang="fr-FR" sz="2500" dirty="0" smtClean="0"/>
              <a:t>	continu des patients</a:t>
            </a:r>
          </a:p>
          <a:p>
            <a:endParaRPr lang="fr-FR" sz="2800" dirty="0" smtClean="0"/>
          </a:p>
          <a:p>
            <a:endParaRPr lang="fr-FR" sz="2800" dirty="0" smtClean="0"/>
          </a:p>
        </p:txBody>
      </p:sp>
      <p:pic>
        <p:nvPicPr>
          <p:cNvPr id="3075" name="Picture 3"/>
          <p:cNvPicPr>
            <a:picLocks noChangeAspect="1" noChangeArrowheads="1"/>
          </p:cNvPicPr>
          <p:nvPr/>
        </p:nvPicPr>
        <p:blipFill>
          <a:blip r:embed="rId2"/>
          <a:srcRect/>
          <a:stretch>
            <a:fillRect/>
          </a:stretch>
        </p:blipFill>
        <p:spPr bwMode="auto">
          <a:xfrm>
            <a:off x="3710018" y="2285992"/>
            <a:ext cx="5219700" cy="3862386"/>
          </a:xfrm>
          <a:prstGeom prst="rect">
            <a:avLst/>
          </a:prstGeom>
          <a:noFill/>
          <a:ln w="9525">
            <a:noFill/>
            <a:miter lim="800000"/>
            <a:headEnd/>
            <a:tailEnd/>
          </a:ln>
          <a:effectLst/>
        </p:spPr>
      </p:pic>
      <p:sp>
        <p:nvSpPr>
          <p:cNvPr id="5" name="Titre 1"/>
          <p:cNvSpPr>
            <a:spLocks noGrp="1"/>
          </p:cNvSpPr>
          <p:nvPr>
            <p:ph type="title"/>
          </p:nvPr>
        </p:nvSpPr>
        <p:spPr>
          <a:xfrm>
            <a:off x="612648" y="228600"/>
            <a:ext cx="8153400" cy="990600"/>
          </a:xfrm>
        </p:spPr>
        <p:txBody>
          <a:bodyPr>
            <a:normAutofit/>
          </a:bodyPr>
          <a:lstStyle/>
          <a:p>
            <a:r>
              <a:rPr lang="fr-FR" b="1" dirty="0" smtClean="0"/>
              <a:t>Exemple 5</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34070946_1678030825599859_7770066730088398848_n.png"/>
          <p:cNvPicPr>
            <a:picLocks noGrp="1" noChangeAspect="1"/>
          </p:cNvPicPr>
          <p:nvPr>
            <p:ph sz="quarter" idx="1"/>
          </p:nvPr>
        </p:nvPicPr>
        <p:blipFill>
          <a:blip r:embed="rId2"/>
          <a:stretch>
            <a:fillRect/>
          </a:stretch>
        </p:blipFill>
        <p:spPr>
          <a:xfrm>
            <a:off x="3095656" y="2833710"/>
            <a:ext cx="5905500" cy="3810000"/>
          </a:xfrm>
        </p:spPr>
      </p:pic>
      <p:sp>
        <p:nvSpPr>
          <p:cNvPr id="5" name="Espace réservé du contenu 2"/>
          <p:cNvSpPr txBox="1">
            <a:spLocks/>
          </p:cNvSpPr>
          <p:nvPr/>
        </p:nvSpPr>
        <p:spPr>
          <a:xfrm>
            <a:off x="142844" y="1600200"/>
            <a:ext cx="9001156" cy="111442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fr-FR" sz="2800" b="1" i="0" u="none" strike="noStrike" kern="1200" cap="none" spc="0" normalizeH="0" baseline="0" noProof="0" dirty="0" smtClean="0">
                <a:ln>
                  <a:noFill/>
                </a:ln>
                <a:solidFill>
                  <a:schemeClr val="tx1"/>
                </a:solidFill>
                <a:effectLst/>
                <a:uLnTx/>
                <a:uFillTx/>
                <a:latin typeface="+mn-lt"/>
                <a:ea typeface="+mn-ea"/>
                <a:cs typeface="+mn-cs"/>
              </a:rPr>
              <a:t>Reconnaissance et synthèse d'images:</a:t>
            </a:r>
          </a:p>
          <a:p>
            <a:pPr marL="777240" lvl="1" indent="-320040">
              <a:spcBef>
                <a:spcPts val="700"/>
              </a:spcBef>
              <a:buClr>
                <a:schemeClr val="accent2"/>
              </a:buClr>
              <a:buSzPct val="60000"/>
              <a:buFont typeface="Wingdings"/>
              <a:buChar char=""/>
            </a:pPr>
            <a:r>
              <a:rPr lang="fr-FR" sz="2500" dirty="0" smtClean="0"/>
              <a:t>effets spéciaux au cinéma</a:t>
            </a:r>
          </a:p>
        </p:txBody>
      </p:sp>
      <p:sp>
        <p:nvSpPr>
          <p:cNvPr id="7" name="Titre 1"/>
          <p:cNvSpPr>
            <a:spLocks noGrp="1"/>
          </p:cNvSpPr>
          <p:nvPr>
            <p:ph type="title"/>
          </p:nvPr>
        </p:nvSpPr>
        <p:spPr>
          <a:xfrm>
            <a:off x="612648" y="228600"/>
            <a:ext cx="8153400" cy="990600"/>
          </a:xfrm>
        </p:spPr>
        <p:txBody>
          <a:bodyPr>
            <a:normAutofit/>
          </a:bodyPr>
          <a:lstStyle/>
          <a:p>
            <a:r>
              <a:rPr lang="fr-FR" b="1" dirty="0" smtClean="0"/>
              <a:t>Exemple 6</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Conclusion</a:t>
            </a:r>
            <a:endParaRPr lang="fr-FR" b="1" dirty="0"/>
          </a:p>
        </p:txBody>
      </p:sp>
      <p:sp>
        <p:nvSpPr>
          <p:cNvPr id="3" name="Espace réservé du contenu 2"/>
          <p:cNvSpPr>
            <a:spLocks noGrp="1"/>
          </p:cNvSpPr>
          <p:nvPr>
            <p:ph sz="quarter" idx="1"/>
          </p:nvPr>
        </p:nvSpPr>
        <p:spPr/>
        <p:txBody>
          <a:bodyPr/>
          <a:lstStyle/>
          <a:p>
            <a:r>
              <a:rPr lang="fr-FR" dirty="0" smtClean="0"/>
              <a:t>L’intelligence artificielle a connu un développement rapide au fil du temps. Titre d’aujourd’hui, nous pouvons qualifier son utilisation d’accrue au sein des grandes entreprises industrielles et de recherche à l’international. Cependant, l’humain vise une évolution continue du domaine pour atteindre l’autonomie complète dans le future proche.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Sommaire</a:t>
            </a:r>
            <a:endParaRPr lang="fr-FR" b="1" dirty="0"/>
          </a:p>
        </p:txBody>
      </p:sp>
      <p:sp>
        <p:nvSpPr>
          <p:cNvPr id="3" name="Espace réservé du contenu 2"/>
          <p:cNvSpPr>
            <a:spLocks noGrp="1"/>
          </p:cNvSpPr>
          <p:nvPr>
            <p:ph sz="quarter" idx="1"/>
          </p:nvPr>
        </p:nvSpPr>
        <p:spPr>
          <a:xfrm>
            <a:off x="612648" y="1600200"/>
            <a:ext cx="8153400" cy="4400568"/>
          </a:xfrm>
        </p:spPr>
        <p:txBody>
          <a:bodyPr>
            <a:noAutofit/>
          </a:bodyPr>
          <a:lstStyle/>
          <a:p>
            <a:pPr marL="457200" indent="-457200">
              <a:buFont typeface="+mj-lt"/>
              <a:buAutoNum type="arabicParenR"/>
            </a:pPr>
            <a:r>
              <a:rPr lang="fr-FR" sz="2800" dirty="0" smtClean="0"/>
              <a:t>Qu’est-ce que l’intelligence ?</a:t>
            </a:r>
          </a:p>
          <a:p>
            <a:pPr marL="457200" indent="-457200">
              <a:buFont typeface="+mj-lt"/>
              <a:buAutoNum type="arabicParenR"/>
            </a:pPr>
            <a:r>
              <a:rPr lang="fr-FR" sz="2800" dirty="0" smtClean="0"/>
              <a:t>Historique de L'IA</a:t>
            </a:r>
          </a:p>
          <a:p>
            <a:pPr marL="457200" indent="-457200">
              <a:buFont typeface="+mj-lt"/>
              <a:buAutoNum type="arabicParenR"/>
            </a:pPr>
            <a:r>
              <a:rPr lang="fr-FR" sz="2800" dirty="0" smtClean="0"/>
              <a:t>Idées Variées Sur l’IA</a:t>
            </a:r>
          </a:p>
          <a:p>
            <a:pPr marL="457200" indent="-457200">
              <a:buFont typeface="+mj-lt"/>
              <a:buAutoNum type="arabicParenR"/>
            </a:pPr>
            <a:r>
              <a:rPr lang="fr-FR" sz="2800" dirty="0" smtClean="0"/>
              <a:t>Définition de L‘Intelligence Artificielle</a:t>
            </a:r>
          </a:p>
          <a:p>
            <a:pPr marL="457200" indent="-457200">
              <a:buFont typeface="+mj-lt"/>
              <a:buAutoNum type="arabicParenR"/>
            </a:pPr>
            <a:r>
              <a:rPr lang="fr-FR" sz="2800" dirty="0" smtClean="0"/>
              <a:t>Humain vs Machine</a:t>
            </a:r>
          </a:p>
          <a:p>
            <a:pPr marL="457200" indent="-457200">
              <a:buFont typeface="+mj-lt"/>
              <a:buAutoNum type="arabicParenR"/>
            </a:pPr>
            <a:r>
              <a:rPr lang="fr-FR" sz="2800" dirty="0" smtClean="0"/>
              <a:t>Domaines de recherche en IA</a:t>
            </a:r>
          </a:p>
          <a:p>
            <a:pPr marL="457200" indent="-457200">
              <a:buFont typeface="+mj-lt"/>
              <a:buAutoNum type="arabicParenR"/>
            </a:pPr>
            <a:r>
              <a:rPr lang="fr-FR" sz="2800" dirty="0" smtClean="0"/>
              <a:t>Grands domaines de l'IA</a:t>
            </a:r>
          </a:p>
          <a:p>
            <a:pPr marL="457200" indent="-457200">
              <a:buFont typeface="+mj-lt"/>
              <a:buAutoNum type="arabicParenR"/>
            </a:pPr>
            <a:r>
              <a:rPr lang="fr-FR" sz="2800" dirty="0" smtClean="0"/>
              <a:t>Conclusion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Qu’est-ce que l’intelligence ?</a:t>
            </a:r>
            <a:endParaRPr lang="fr-FR" dirty="0"/>
          </a:p>
        </p:txBody>
      </p:sp>
      <p:sp>
        <p:nvSpPr>
          <p:cNvPr id="3" name="Espace réservé du contenu 2"/>
          <p:cNvSpPr>
            <a:spLocks noGrp="1"/>
          </p:cNvSpPr>
          <p:nvPr>
            <p:ph sz="quarter" idx="1"/>
          </p:nvPr>
        </p:nvSpPr>
        <p:spPr/>
        <p:txBody>
          <a:bodyPr>
            <a:normAutofit/>
          </a:bodyPr>
          <a:lstStyle/>
          <a:p>
            <a:r>
              <a:rPr lang="fr-FR" b="1" dirty="0" smtClean="0"/>
              <a:t>Selon Turing </a:t>
            </a:r>
            <a:r>
              <a:rPr lang="fr-FR" dirty="0" smtClean="0"/>
              <a:t>: « Ce qui rend difficile la distinction entre une tâche réalisée par un être humain ou par une machine »</a:t>
            </a:r>
          </a:p>
          <a:p>
            <a:r>
              <a:rPr lang="fr-FR" b="1" dirty="0" smtClean="0"/>
              <a:t>Selon Darwin </a:t>
            </a:r>
            <a:r>
              <a:rPr lang="fr-FR" dirty="0" smtClean="0"/>
              <a:t>: « Ce qui permet la survie de l'individu le plus apte, parfaitement adapté à son environnement »</a:t>
            </a:r>
          </a:p>
          <a:p>
            <a:r>
              <a:rPr lang="fr-FR" b="1" dirty="0" smtClean="0"/>
              <a:t>Selon Edison </a:t>
            </a:r>
            <a:r>
              <a:rPr lang="fr-FR" dirty="0" smtClean="0"/>
              <a:t>: « Tout ce qui fait que cela fonctionne et produit le plus de revenus pour l'entreprise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Historique de L'IA</a:t>
            </a:r>
            <a:endParaRPr lang="fr-FR" dirty="0"/>
          </a:p>
        </p:txBody>
      </p:sp>
      <p:sp>
        <p:nvSpPr>
          <p:cNvPr id="3" name="Espace réservé du contenu 2"/>
          <p:cNvSpPr>
            <a:spLocks noGrp="1"/>
          </p:cNvSpPr>
          <p:nvPr>
            <p:ph sz="quarter" idx="1"/>
          </p:nvPr>
        </p:nvSpPr>
        <p:spPr>
          <a:xfrm>
            <a:off x="71406" y="1500174"/>
            <a:ext cx="8929750" cy="5357826"/>
          </a:xfrm>
        </p:spPr>
        <p:txBody>
          <a:bodyPr>
            <a:noAutofit/>
          </a:bodyPr>
          <a:lstStyle/>
          <a:p>
            <a:pPr fontAlgn="base">
              <a:lnSpc>
                <a:spcPct val="150000"/>
              </a:lnSpc>
              <a:buNone/>
            </a:pPr>
            <a:r>
              <a:rPr lang="fr-FR" sz="2600" b="1" dirty="0" smtClean="0">
                <a:solidFill>
                  <a:schemeClr val="accent2">
                    <a:lumMod val="75000"/>
                  </a:schemeClr>
                </a:solidFill>
              </a:rPr>
              <a:t>Époque 1 : Avant l’année 2000</a:t>
            </a:r>
          </a:p>
          <a:p>
            <a:pPr fontAlgn="base"/>
            <a:r>
              <a:rPr lang="fr-FR" sz="2200" b="1" dirty="0" smtClean="0"/>
              <a:t>1950 :</a:t>
            </a:r>
            <a:r>
              <a:rPr lang="fr-FR" sz="2200" dirty="0" smtClean="0"/>
              <a:t> Publication d’un article de Alan Turing “Computing </a:t>
            </a:r>
            <a:r>
              <a:rPr lang="fr-FR" sz="2200" dirty="0" err="1" smtClean="0"/>
              <a:t>Machinery</a:t>
            </a:r>
            <a:r>
              <a:rPr lang="fr-FR" sz="2200" dirty="0" smtClean="0"/>
              <a:t> and intelligence“ visant à définir la conscience d’une machine. Aujourd’hui nous appelons cette méthode le “Test Turing“.</a:t>
            </a:r>
          </a:p>
          <a:p>
            <a:pPr fontAlgn="base"/>
            <a:r>
              <a:rPr lang="fr-FR" sz="2200" b="1" dirty="0" smtClean="0"/>
              <a:t>1956 :</a:t>
            </a:r>
            <a:r>
              <a:rPr lang="fr-FR" sz="2200" dirty="0" smtClean="0"/>
              <a:t> Déclaration de l’intelligence artificielle comme étant un domaine scientifique officiel lors d’une conférence aux États-Unis.</a:t>
            </a:r>
          </a:p>
          <a:p>
            <a:pPr fontAlgn="base"/>
            <a:r>
              <a:rPr lang="fr-FR" sz="2200" b="1" dirty="0" smtClean="0"/>
              <a:t>1960 :</a:t>
            </a:r>
            <a:r>
              <a:rPr lang="fr-FR" sz="2200" dirty="0" smtClean="0"/>
              <a:t> Implication des travaux de recherche dans de grands laboratoires pour le développement du domaine de l’intelligence artificielle.</a:t>
            </a:r>
          </a:p>
          <a:p>
            <a:pPr fontAlgn="base"/>
            <a:r>
              <a:rPr lang="fr-FR" sz="2200" b="1" dirty="0" smtClean="0"/>
              <a:t>1974 :</a:t>
            </a:r>
            <a:r>
              <a:rPr lang="fr-FR" sz="2200" dirty="0" smtClean="0"/>
              <a:t> Période nommée le “AI Winter“ où le domaine a connu une baisse d’intérêt et de financement au niveau mondial.</a:t>
            </a:r>
          </a:p>
          <a:p>
            <a:pPr fontAlgn="base"/>
            <a:r>
              <a:rPr lang="fr-FR" sz="2200" b="1" dirty="0" smtClean="0"/>
              <a:t>1980 :</a:t>
            </a:r>
            <a:r>
              <a:rPr lang="fr-FR" sz="2200" dirty="0" smtClean="0"/>
              <a:t> Réintégration des projets de l’intelligence artificielle grâce aux systèmes experts.</a:t>
            </a:r>
          </a:p>
          <a:p>
            <a:pPr fontAlgn="base"/>
            <a:r>
              <a:rPr lang="fr-FR" sz="2200" b="1" dirty="0" smtClean="0"/>
              <a:t>1990 :</a:t>
            </a:r>
            <a:r>
              <a:rPr lang="fr-FR" sz="2200" dirty="0" smtClean="0"/>
              <a:t> Début de l’exploitation de l’intelligence artificielle sur le terrain.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Historique de L'IA</a:t>
            </a:r>
            <a:endParaRPr lang="fr-FR" dirty="0"/>
          </a:p>
        </p:txBody>
      </p:sp>
      <p:sp>
        <p:nvSpPr>
          <p:cNvPr id="3" name="Espace réservé du contenu 2"/>
          <p:cNvSpPr>
            <a:spLocks noGrp="1"/>
          </p:cNvSpPr>
          <p:nvPr>
            <p:ph sz="quarter" idx="1"/>
          </p:nvPr>
        </p:nvSpPr>
        <p:spPr/>
        <p:txBody>
          <a:bodyPr>
            <a:normAutofit fontScale="92500" lnSpcReduction="10000"/>
          </a:bodyPr>
          <a:lstStyle/>
          <a:p>
            <a:pPr fontAlgn="base">
              <a:buNone/>
            </a:pPr>
            <a:r>
              <a:rPr lang="fr-FR" sz="3000" b="1" dirty="0" smtClean="0">
                <a:solidFill>
                  <a:schemeClr val="accent2">
                    <a:lumMod val="75000"/>
                  </a:schemeClr>
                </a:solidFill>
              </a:rPr>
              <a:t>Époque 2 : Après l’année 2000</a:t>
            </a:r>
          </a:p>
          <a:p>
            <a:pPr fontAlgn="base"/>
            <a:r>
              <a:rPr lang="fr-FR" b="1" dirty="0" smtClean="0"/>
              <a:t>Début des années 2000 : </a:t>
            </a:r>
            <a:r>
              <a:rPr lang="fr-FR" dirty="0" smtClean="0"/>
              <a:t>L’utilisation de l’intelligence artificielle dans les films de science-fiction pour réaliser des scénarios proches de la réalité.</a:t>
            </a:r>
          </a:p>
          <a:p>
            <a:pPr fontAlgn="base"/>
            <a:r>
              <a:rPr lang="fr-FR" b="1" dirty="0" smtClean="0"/>
              <a:t>2001-2010 : </a:t>
            </a:r>
            <a:r>
              <a:rPr lang="fr-FR" dirty="0" smtClean="0"/>
              <a:t>Le domaine informatique prend de l’ampleur au niveau mondial, chose qui implique davantage l’intelligence artificielle dans la société.</a:t>
            </a:r>
          </a:p>
          <a:p>
            <a:pPr fontAlgn="base"/>
            <a:r>
              <a:rPr lang="fr-FR" b="1" dirty="0" smtClean="0"/>
              <a:t>Après 2010 : </a:t>
            </a:r>
            <a:r>
              <a:rPr lang="fr-FR" dirty="0" smtClean="0"/>
              <a:t>Développement de nouveaux processus pour le </a:t>
            </a:r>
            <a:r>
              <a:rPr lang="fr-FR" dirty="0" err="1" smtClean="0"/>
              <a:t>deep</a:t>
            </a:r>
            <a:r>
              <a:rPr lang="fr-FR" dirty="0" smtClean="0"/>
              <a:t> </a:t>
            </a:r>
            <a:r>
              <a:rPr lang="fr-FR" dirty="0" err="1" smtClean="0"/>
              <a:t>learning</a:t>
            </a:r>
            <a:r>
              <a:rPr lang="fr-FR" dirty="0" smtClean="0"/>
              <a:t> et machine </a:t>
            </a:r>
            <a:r>
              <a:rPr lang="fr-FR" dirty="0" err="1" smtClean="0"/>
              <a:t>learning</a:t>
            </a:r>
            <a:r>
              <a:rPr lang="fr-FR" dirty="0" smtClean="0"/>
              <a:t> ainsi qu’une utilisation accrue du domaine dans les leaders de l’informatique au monde.</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7" name="Picture 3"/>
          <p:cNvPicPr>
            <a:picLocks noGrp="1" noChangeAspect="1" noChangeArrowheads="1"/>
          </p:cNvPicPr>
          <p:nvPr>
            <p:ph sz="quarter" idx="1"/>
          </p:nvPr>
        </p:nvPicPr>
        <p:blipFill>
          <a:blip r:embed="rId2"/>
          <a:srcRect/>
          <a:stretch>
            <a:fillRect/>
          </a:stretch>
        </p:blipFill>
        <p:spPr bwMode="auto">
          <a:xfrm>
            <a:off x="48955" y="24"/>
            <a:ext cx="907259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Idées Variées Sur l’IA</a:t>
            </a:r>
            <a:endParaRPr lang="fr-FR" dirty="0"/>
          </a:p>
        </p:txBody>
      </p:sp>
      <p:sp>
        <p:nvSpPr>
          <p:cNvPr id="3" name="Espace réservé du contenu 2"/>
          <p:cNvSpPr>
            <a:spLocks noGrp="1"/>
          </p:cNvSpPr>
          <p:nvPr>
            <p:ph sz="quarter" idx="1"/>
          </p:nvPr>
        </p:nvSpPr>
        <p:spPr/>
        <p:txBody>
          <a:bodyPr>
            <a:normAutofit/>
          </a:bodyPr>
          <a:lstStyle/>
          <a:p>
            <a:r>
              <a:rPr lang="fr-FR" dirty="0" smtClean="0"/>
              <a:t>IA est la simulation des processus intelligents chez l’humain…</a:t>
            </a:r>
          </a:p>
          <a:p>
            <a:r>
              <a:rPr lang="fr-FR" dirty="0" smtClean="0"/>
              <a:t>IA est la reproduction des méthodes ou des résultats du raisonnement ou de l’intuition humains…</a:t>
            </a:r>
          </a:p>
          <a:p>
            <a:r>
              <a:rPr lang="fr-FR" dirty="0" smtClean="0"/>
              <a:t>IA est l’étude des facultés mentales par des méthodes de calcul et informatiques…</a:t>
            </a:r>
          </a:p>
          <a:p>
            <a:r>
              <a:rPr lang="fr-FR" dirty="0" smtClean="0"/>
              <a:t>Utiliser des modèles de calcul pour simuler un comportement intelligent…</a:t>
            </a:r>
          </a:p>
          <a:p>
            <a:r>
              <a:rPr lang="fr-FR" dirty="0" smtClean="0"/>
              <a:t>Des machines imitant les humains…</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2844" y="1600200"/>
            <a:ext cx="8429684" cy="4495800"/>
          </a:xfrm>
        </p:spPr>
        <p:txBody>
          <a:bodyPr>
            <a:normAutofit/>
          </a:bodyPr>
          <a:lstStyle/>
          <a:p>
            <a:pPr fontAlgn="base"/>
            <a:r>
              <a:rPr lang="fr-FR" dirty="0" smtClean="0"/>
              <a:t>L’intelligence artificielle est un domaine vaste qui comprend plusieurs axes et diverses définitions selon le point de vue envisagé. Globalement, on pourrait dire que l’intelligence artificielle est une combinaison de techniques visant à développer les machines dans le but d’accomplir des tâches précises et résoudre les problématiques de l’Homme.</a:t>
            </a:r>
          </a:p>
          <a:p>
            <a:pPr fontAlgn="base"/>
            <a:r>
              <a:rPr lang="fr-FR" dirty="0" smtClean="0"/>
              <a:t>Les tâches visées peuvent être simples ou complexes pour l’humain, nous citons à titre d’exemple :</a:t>
            </a:r>
          </a:p>
          <a:p>
            <a:endParaRPr lang="fr-FR" dirty="0"/>
          </a:p>
        </p:txBody>
      </p:sp>
      <p:sp>
        <p:nvSpPr>
          <p:cNvPr id="4" name="Titre 1"/>
          <p:cNvSpPr>
            <a:spLocks noGrp="1"/>
          </p:cNvSpPr>
          <p:nvPr>
            <p:ph type="title"/>
          </p:nvPr>
        </p:nvSpPr>
        <p:spPr>
          <a:xfrm>
            <a:off x="214282" y="228600"/>
            <a:ext cx="8551766" cy="990600"/>
          </a:xfrm>
        </p:spPr>
        <p:txBody>
          <a:bodyPr>
            <a:normAutofit fontScale="90000"/>
          </a:bodyPr>
          <a:lstStyle/>
          <a:p>
            <a:r>
              <a:rPr lang="fr-FR" b="1" dirty="0" smtClean="0"/>
              <a:t>Définition de L‘Intelligence Artificielle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Humain vs Machine</a:t>
            </a:r>
            <a:endParaRPr lang="fr-FR" dirty="0"/>
          </a:p>
        </p:txBody>
      </p:sp>
      <p:sp>
        <p:nvSpPr>
          <p:cNvPr id="3" name="Espace réservé du contenu 2"/>
          <p:cNvSpPr>
            <a:spLocks noGrp="1"/>
          </p:cNvSpPr>
          <p:nvPr>
            <p:ph sz="quarter" idx="1"/>
          </p:nvPr>
        </p:nvSpPr>
        <p:spPr/>
        <p:txBody>
          <a:bodyPr>
            <a:normAutofit/>
          </a:bodyPr>
          <a:lstStyle/>
          <a:p>
            <a:r>
              <a:rPr lang="fr-FR" b="1" dirty="0" smtClean="0"/>
              <a:t>Certaines tâches difficiles pour l'être humain sont "faciles" pour la machine</a:t>
            </a:r>
          </a:p>
          <a:p>
            <a:pPr lvl="1"/>
            <a:r>
              <a:rPr lang="fr-FR" dirty="0" smtClean="0"/>
              <a:t> Jeux de dames, d’échec …</a:t>
            </a:r>
          </a:p>
          <a:p>
            <a:pPr lvl="1"/>
            <a:r>
              <a:rPr lang="fr-FR" dirty="0" smtClean="0"/>
              <a:t> Planification en logistique (système DART à DARPA)</a:t>
            </a:r>
          </a:p>
          <a:p>
            <a:pPr lvl="1"/>
            <a:r>
              <a:rPr lang="fr-FR" dirty="0" smtClean="0"/>
              <a:t> établissement d'horaires de compagnies aériennes</a:t>
            </a:r>
          </a:p>
          <a:p>
            <a:pPr lvl="1"/>
            <a:r>
              <a:rPr lang="fr-FR" dirty="0" smtClean="0"/>
              <a:t> Détection de fraudes</a:t>
            </a:r>
          </a:p>
          <a:p>
            <a:pPr lvl="1"/>
            <a:r>
              <a:rPr lang="fr-FR" dirty="0" smtClean="0"/>
              <a:t> Tri de courrier</a:t>
            </a:r>
          </a:p>
          <a:p>
            <a:pPr lvl="1"/>
            <a:r>
              <a:rPr lang="fr-FR" dirty="0" smtClean="0"/>
              <a:t> Preuve de théorèmes</a:t>
            </a:r>
          </a:p>
          <a:p>
            <a:pPr lvl="1"/>
            <a:r>
              <a:rPr lang="fr-FR" dirty="0" smtClean="0"/>
              <a:t> Mots-croisés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290</TotalTime>
  <Words>505</Words>
  <PresentationFormat>Affichage à l'écran (4:3)</PresentationFormat>
  <Paragraphs>103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Médian</vt:lpstr>
      <vt:lpstr>Chapitre 1                                 Généralités Sur L’IA </vt:lpstr>
      <vt:lpstr>Sommaire</vt:lpstr>
      <vt:lpstr>Qu’est-ce que l’intelligence ?</vt:lpstr>
      <vt:lpstr>Historique de L'IA</vt:lpstr>
      <vt:lpstr>Historique de L'IA</vt:lpstr>
      <vt:lpstr>Diapositive 6</vt:lpstr>
      <vt:lpstr>Idées Variées Sur l’IA</vt:lpstr>
      <vt:lpstr>Définition de L‘Intelligence Artificielle</vt:lpstr>
      <vt:lpstr>Humain vs Machine</vt:lpstr>
      <vt:lpstr>Humain vs Machine</vt:lpstr>
      <vt:lpstr>Domaines de recherche en IA</vt:lpstr>
      <vt:lpstr>Exemple 1</vt:lpstr>
      <vt:lpstr>Exemple 2</vt:lpstr>
      <vt:lpstr>Exemple 3</vt:lpstr>
      <vt:lpstr>Exemple 4</vt:lpstr>
      <vt:lpstr>Exemple 5</vt:lpstr>
      <vt:lpstr>Exemple 6</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nadi</dc:creator>
  <cp:lastModifiedBy>nadi</cp:lastModifiedBy>
  <cp:revision>108</cp:revision>
  <dcterms:created xsi:type="dcterms:W3CDTF">2021-03-21T11:01:09Z</dcterms:created>
  <dcterms:modified xsi:type="dcterms:W3CDTF">2021-03-29T16:36:17Z</dcterms:modified>
</cp:coreProperties>
</file>