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1FE4CC-6B4A-4CE5-BCFC-753D092C06FE}" type="datetimeFigureOut">
              <a:rPr lang="fr-FR" smtClean="0"/>
              <a:t>13/12/2020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A568A0-98C0-4447-8B0A-247BCBA8E73A}" type="slidenum">
              <a:rPr lang="fr-FR" smtClean="0"/>
              <a:t>‹N°›</a:t>
            </a:fld>
            <a:endParaRPr lang="fr-FR"/>
          </a:p>
        </p:txBody>
      </p:sp>
    </p:spTree>
    <p:extLst>
      <p:ext uri="{BB962C8B-B14F-4D97-AF65-F5344CB8AC3E}">
        <p14:creationId xmlns:p14="http://schemas.microsoft.com/office/powerpoint/2010/main" val="635719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0A568A0-98C0-4447-8B0A-247BCBA8E73A}" type="slidenum">
              <a:rPr lang="fr-FR" smtClean="0"/>
              <a:t>3</a:t>
            </a:fld>
            <a:endParaRPr lang="fr-FR"/>
          </a:p>
        </p:txBody>
      </p:sp>
    </p:spTree>
    <p:extLst>
      <p:ext uri="{BB962C8B-B14F-4D97-AF65-F5344CB8AC3E}">
        <p14:creationId xmlns:p14="http://schemas.microsoft.com/office/powerpoint/2010/main" val="3947434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AA309A6D-C09C-4548-B29A-6CF363A7E532}" type="datetimeFigureOut">
              <a:rPr lang="fr-FR" smtClean="0"/>
              <a:t>13/12/2020</a:t>
            </a:fld>
            <a:endParaRPr lang="fr-BE"/>
          </a:p>
        </p:txBody>
      </p:sp>
      <p:sp>
        <p:nvSpPr>
          <p:cNvPr id="17" name="Espace réservé du pied de page 16"/>
          <p:cNvSpPr>
            <a:spLocks noGrp="1"/>
          </p:cNvSpPr>
          <p:nvPr>
            <p:ph type="ftr" sz="quarter" idx="11"/>
          </p:nvPr>
        </p:nvSpPr>
        <p:spPr/>
        <p:txBody>
          <a:bodyPr/>
          <a:lstStyle/>
          <a:p>
            <a:endParaRPr lang="fr-BE"/>
          </a:p>
        </p:txBody>
      </p:sp>
      <p:sp>
        <p:nvSpPr>
          <p:cNvPr id="29" name="Espace réservé du numéro de diapositive 28"/>
          <p:cNvSpPr>
            <a:spLocks noGrp="1"/>
          </p:cNvSpPr>
          <p:nvPr>
            <p:ph type="sldNum" sz="quarter" idx="12"/>
          </p:nvPr>
        </p:nvSpPr>
        <p:spPr/>
        <p:txBody>
          <a:bodyPr/>
          <a:lstStyle/>
          <a:p>
            <a:fld id="{CF4668DC-857F-487D-BFFA-8C0CA5037977}" type="slidenum">
              <a:rPr lang="fr-BE" smtClean="0"/>
              <a:t>‹N°›</a:t>
            </a:fld>
            <a:endParaRPr lang="fr-BE"/>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13/12/2020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13/12/2020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t>13/12/2020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13/12/2020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a:xfrm>
            <a:off x="7924800" y="6416675"/>
            <a:ext cx="762000" cy="365125"/>
          </a:xfrm>
        </p:spPr>
        <p:txBody>
          <a:bodyPr/>
          <a:lstStyle/>
          <a:p>
            <a:fld id="{CF4668DC-857F-487D-BFFA-8C0CA5037977}" type="slidenum">
              <a:rPr lang="fr-BE" smtClean="0"/>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t>13/12/2020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t>13/12/2020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t>13/12/2020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13/12/2020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t>13/12/2020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13/12/2020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A309A6D-C09C-4548-B29A-6CF363A7E532}" type="datetimeFigureOut">
              <a:rPr lang="fr-FR" smtClean="0"/>
              <a:t>13/12/2020</a:t>
            </a:fld>
            <a:endParaRPr lang="fr-BE"/>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BE"/>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F4668DC-857F-487D-BFFA-8C0CA5037977}" type="slidenum">
              <a:rPr lang="fr-BE" smtClean="0"/>
              <a:t>‹N°›</a:t>
            </a:fld>
            <a:endParaRPr lang="fr-BE"/>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395536" y="2204864"/>
            <a:ext cx="8136904" cy="4175578"/>
          </a:xfrm>
        </p:spPr>
        <p:txBody>
          <a:bodyPr>
            <a:normAutofit/>
          </a:bodyPr>
          <a:lstStyle/>
          <a:p>
            <a:pPr rtl="1"/>
            <a:r>
              <a:rPr lang="ar-DZ" sz="5400" b="1" dirty="0"/>
              <a:t>المحور الاول </a:t>
            </a:r>
            <a:endParaRPr lang="fr-FR" sz="5400" b="1" dirty="0"/>
          </a:p>
          <a:p>
            <a:pPr rtl="1"/>
            <a:r>
              <a:rPr lang="ar-DZ" sz="5400" b="1" dirty="0"/>
              <a:t>لمحة عن التنمية الاقتصادية</a:t>
            </a:r>
            <a:endParaRPr lang="fr-FR" sz="5400" b="1" dirty="0"/>
          </a:p>
        </p:txBody>
      </p:sp>
    </p:spTree>
    <p:extLst>
      <p:ext uri="{BB962C8B-B14F-4D97-AF65-F5344CB8AC3E}">
        <p14:creationId xmlns:p14="http://schemas.microsoft.com/office/powerpoint/2010/main" val="3630858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692696"/>
            <a:ext cx="8507288" cy="5832648"/>
          </a:xfrm>
        </p:spPr>
        <p:txBody>
          <a:bodyPr>
            <a:noAutofit/>
          </a:bodyPr>
          <a:lstStyle/>
          <a:p>
            <a:pPr marL="137160" indent="0" algn="r" rtl="1">
              <a:buNone/>
            </a:pPr>
            <a:r>
              <a:rPr lang="ar-DZ" sz="4000" dirty="0"/>
              <a:t>ان نجاح التنمية الاقتصادية يقاس بما تستند عليه من البيانات والمعلومات والمؤشرات الاحصائية الاقتصادية التي تلعب دورا في عمليات التخطيط والمراقبة والتحليل للتطورات الاقتصادية وتعتبر هذه المؤشرات ركائز اساسية لاتخاذ القرارات وعاملا اساسيا لمعرفة مدى التطور الحاصل على مستوى المؤسسات و القطاعات و الدول.</a:t>
            </a:r>
            <a:endParaRPr lang="fr-FR" sz="4000" dirty="0"/>
          </a:p>
        </p:txBody>
      </p:sp>
    </p:spTree>
    <p:extLst>
      <p:ext uri="{BB962C8B-B14F-4D97-AF65-F5344CB8AC3E}">
        <p14:creationId xmlns:p14="http://schemas.microsoft.com/office/powerpoint/2010/main" val="3579583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88640"/>
            <a:ext cx="8579296" cy="6120720"/>
          </a:xfrm>
        </p:spPr>
        <p:txBody>
          <a:bodyPr>
            <a:normAutofit/>
          </a:bodyPr>
          <a:lstStyle/>
          <a:p>
            <a:pPr algn="r" rtl="1">
              <a:buFont typeface="Wingdings" pitchFamily="2" charset="2"/>
              <a:buChar char="Ø"/>
            </a:pPr>
            <a:r>
              <a:rPr lang="ar-SA" dirty="0"/>
              <a:t>هي عبارة عن أحد المقاييس الاقتصاديّة المعتمدة على التكنولوجيا، للانتقال من حالةٍ اقتصاديّةٍ إلى أخرى جديدةٍ؛ بهدف تحسينها، مثل: الانتقال من حالة الاقتصاد الزراعيّ إلى الصناعيّ؛ أو الانتقال من الاقتصاد التجاريّ إلى التجاريّ المعتمد على التّكنولوجيا</a:t>
            </a:r>
            <a:r>
              <a:rPr lang="ar-SA" dirty="0" smtClean="0"/>
              <a:t>.</a:t>
            </a:r>
            <a:endParaRPr lang="fr-FR" dirty="0" smtClean="0"/>
          </a:p>
          <a:p>
            <a:pPr algn="r" rtl="1">
              <a:buFont typeface="Wingdings" pitchFamily="2" charset="2"/>
              <a:buChar char="Ø"/>
            </a:pPr>
            <a:r>
              <a:rPr lang="ar-SA" dirty="0" smtClean="0"/>
              <a:t>العمليّة </a:t>
            </a:r>
            <a:r>
              <a:rPr lang="ar-SA" dirty="0"/>
              <a:t>الهادفة إلى تعزيز </a:t>
            </a:r>
            <a:r>
              <a:rPr lang="ar-SA" dirty="0" smtClean="0"/>
              <a:t>نموّ </a:t>
            </a:r>
            <a:r>
              <a:rPr lang="ar-SA" dirty="0"/>
              <a:t>اقتصاد الدّول؛ وذلك بتطبيق العديد من الخُطط التطويريّة، التي تجعلها أكثر تقدُّماً وتطوّراً، ممّا يؤثّر على المجتمع تأثيراً إيجابيّاً، عن طريق تنفيذ مجموعةٍ من الاستراتيجيّات الاقتصاديّة </a:t>
            </a:r>
            <a:r>
              <a:rPr lang="ar-SA" dirty="0" smtClean="0"/>
              <a:t>الناجحة</a:t>
            </a:r>
            <a:endParaRPr lang="ar-DZ" dirty="0" smtClean="0"/>
          </a:p>
          <a:p>
            <a:pPr algn="r" rtl="1">
              <a:buFont typeface="Wingdings" pitchFamily="2" charset="2"/>
              <a:buChar char="Ø"/>
            </a:pPr>
            <a:r>
              <a:rPr lang="ar-DZ" dirty="0" smtClean="0"/>
              <a:t>هي </a:t>
            </a:r>
            <a:r>
              <a:rPr lang="ar-SA" dirty="0" smtClean="0"/>
              <a:t>سعي </a:t>
            </a:r>
            <a:r>
              <a:rPr lang="ar-SA" dirty="0"/>
              <a:t>المجتمعات إلى زيادة قدرتها الاقتصاديّة؛ للاستفادة من الثّروات المُتاحة في بيئاتها، وتحديداً في المناطق التي تعاني غيابَ التنوّع الاقتصاديّ المؤثّر سلباً على البيئة المحليّة عامّةً.</a:t>
            </a:r>
            <a:endParaRPr lang="fr-FR" dirty="0"/>
          </a:p>
          <a:p>
            <a:pPr marL="137160" indent="0" algn="r" rtl="1">
              <a:buNone/>
            </a:pPr>
            <a:endParaRPr lang="fr-FR" dirty="0"/>
          </a:p>
        </p:txBody>
      </p:sp>
    </p:spTree>
    <p:extLst>
      <p:ext uri="{BB962C8B-B14F-4D97-AF65-F5344CB8AC3E}">
        <p14:creationId xmlns:p14="http://schemas.microsoft.com/office/powerpoint/2010/main" val="3733500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8856984" cy="6480720"/>
          </a:xfrm>
        </p:spPr>
        <p:txBody>
          <a:bodyPr>
            <a:normAutofit/>
          </a:bodyPr>
          <a:lstStyle/>
          <a:p>
            <a:pPr marL="137160" indent="0" algn="r" rtl="1">
              <a:buNone/>
            </a:pPr>
            <a:r>
              <a:rPr lang="ar-SA" dirty="0"/>
              <a:t>احتل موضوع التنمية الاقتصادية منذ الحرب العالمية الثانية مكانا مرموقا من طرف الاقتصاديين و الكتاب في البلدان المتقدمة و النامية </a:t>
            </a:r>
            <a:r>
              <a:rPr lang="ar-SA" dirty="0" smtClean="0"/>
              <a:t>و </a:t>
            </a:r>
            <a:r>
              <a:rPr lang="ar-SA" dirty="0"/>
              <a:t>قد اختلفت تعاريف التنمية بين الاقتصاديين حيث عرفها </a:t>
            </a:r>
            <a:r>
              <a:rPr lang="ar-SA" b="1" dirty="0">
                <a:solidFill>
                  <a:srgbClr val="FF0000"/>
                </a:solidFill>
              </a:rPr>
              <a:t>البعض بأنها العملية التي بمقتضاها يجري الانتقال من حالة التخلف إلى التقدم ويصاحب ذلك العديد من التغيرات الجذرية الجوهرية في البيان </a:t>
            </a:r>
            <a:r>
              <a:rPr lang="ar-SA" b="1" dirty="0" smtClean="0">
                <a:solidFill>
                  <a:srgbClr val="FF0000"/>
                </a:solidFill>
              </a:rPr>
              <a:t>الاقتصادي</a:t>
            </a:r>
            <a:endParaRPr lang="fr-FR" b="1" dirty="0" smtClean="0">
              <a:solidFill>
                <a:srgbClr val="FF0000"/>
              </a:solidFill>
            </a:endParaRPr>
          </a:p>
          <a:p>
            <a:pPr marL="137160" indent="0" algn="ctr" rtl="1">
              <a:buNone/>
            </a:pPr>
            <a:r>
              <a:rPr lang="ar-DZ" b="1" dirty="0" smtClean="0">
                <a:solidFill>
                  <a:schemeClr val="bg1"/>
                </a:solidFill>
              </a:rPr>
              <a:t>كمفهوم شامل هي </a:t>
            </a:r>
            <a:r>
              <a:rPr lang="ar-SA" b="1" dirty="0" smtClean="0">
                <a:solidFill>
                  <a:schemeClr val="bg1"/>
                </a:solidFill>
              </a:rPr>
              <a:t>ذلك </a:t>
            </a:r>
            <a:r>
              <a:rPr lang="ar-SA" b="1" dirty="0">
                <a:solidFill>
                  <a:schemeClr val="bg1"/>
                </a:solidFill>
              </a:rPr>
              <a:t>التطور البياني أو التغير ألبنياني للمجتمع بأبعاده الاقتصادية و الاجتماعية و الفكرية و التنظيمية من اجل توفير الحياة الكريمة لجميع أفراد المجتمع وعلى العموم فإن التنمية الاقتصادية تتمثل في تحقيق زيادة مستمرة في الدخل القومي الحقيقي و زيادة متوسط نصيب الفرد منه، هذا فضلا عن إجراء العديد من التغيرات في كل من هيكل الإنتاج و نوعية السلع و الخدمات المنتجة، إضافة إلى تحقيق عدالة اكبر في توزيع الدخل القومي أي إحداث تغيير في هيكل توزيع الدخل لصالح الفقراء</a:t>
            </a:r>
            <a:r>
              <a:rPr lang="fr-FR" b="1" dirty="0">
                <a:solidFill>
                  <a:schemeClr val="bg1"/>
                </a:solidFill>
              </a:rPr>
              <a:t> </a:t>
            </a:r>
            <a:r>
              <a:rPr lang="fr-FR" dirty="0"/>
              <a:t> </a:t>
            </a:r>
          </a:p>
        </p:txBody>
      </p:sp>
    </p:spTree>
    <p:extLst>
      <p:ext uri="{BB962C8B-B14F-4D97-AF65-F5344CB8AC3E}">
        <p14:creationId xmlns:p14="http://schemas.microsoft.com/office/powerpoint/2010/main" val="36646947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8520" y="116632"/>
            <a:ext cx="9145016" cy="6192728"/>
          </a:xfrm>
        </p:spPr>
        <p:txBody>
          <a:bodyPr>
            <a:noAutofit/>
          </a:bodyPr>
          <a:lstStyle/>
          <a:p>
            <a:pPr marL="137160" lvl="0" indent="0" algn="ctr" rtl="1">
              <a:buNone/>
            </a:pPr>
            <a:r>
              <a:rPr lang="ar-SA" sz="3600" b="1" dirty="0"/>
              <a:t>خصائص التّنمية </a:t>
            </a:r>
            <a:r>
              <a:rPr lang="ar-SA" sz="3600" b="1" dirty="0" smtClean="0"/>
              <a:t>الاقتصاديّة</a:t>
            </a:r>
            <a:endParaRPr lang="fr-FR" sz="3600" dirty="0"/>
          </a:p>
          <a:p>
            <a:pPr marL="137160" lvl="0" indent="0" algn="r" rtl="1">
              <a:buNone/>
            </a:pPr>
            <a:r>
              <a:rPr lang="ar-DZ" dirty="0" smtClean="0"/>
              <a:t>- </a:t>
            </a:r>
            <a:r>
              <a:rPr lang="ar-SA" sz="2600" dirty="0" smtClean="0"/>
              <a:t>الاهتمام </a:t>
            </a:r>
            <a:r>
              <a:rPr lang="ar-SA" sz="2600" dirty="0"/>
              <a:t>بتحقيق الأهداف التنمويّة المعتمدة على وجود استراتيجيّات عملٍ </a:t>
            </a:r>
            <a:r>
              <a:rPr lang="ar-SA" sz="2600" dirty="0" smtClean="0"/>
              <a:t>مناسبةٍ</a:t>
            </a:r>
            <a:endParaRPr lang="fr-FR" sz="2600" dirty="0"/>
          </a:p>
          <a:p>
            <a:pPr marL="137160" lvl="0" indent="0" algn="r" rtl="1">
              <a:buNone/>
            </a:pPr>
            <a:r>
              <a:rPr lang="ar-DZ" sz="2600" dirty="0" smtClean="0"/>
              <a:t>-</a:t>
            </a:r>
            <a:r>
              <a:rPr lang="ar-SA" sz="2600" dirty="0" smtClean="0"/>
              <a:t> </a:t>
            </a:r>
            <a:r>
              <a:rPr lang="ar-SA" sz="2600" dirty="0"/>
              <a:t>التوجُّه نحو تحسين البيئة الداخليّة للمجتمع، والقطاع الاقتصاديّ المحليّ الخاصّ بالدّولة، وتطويرهما. </a:t>
            </a:r>
            <a:endParaRPr lang="fr-FR" sz="2600" dirty="0"/>
          </a:p>
          <a:p>
            <a:pPr marL="137160" lvl="0" indent="0" algn="r" rtl="1">
              <a:buNone/>
            </a:pPr>
            <a:r>
              <a:rPr lang="ar-DZ" sz="2600" dirty="0" smtClean="0"/>
              <a:t>-</a:t>
            </a:r>
            <a:r>
              <a:rPr lang="ar-SA" sz="2600" dirty="0" smtClean="0"/>
              <a:t>الاعتماد </a:t>
            </a:r>
            <a:r>
              <a:rPr lang="ar-SA" sz="2600" dirty="0"/>
              <a:t>على الجهود الاقتصاديّة الذاتيّة؛ لتحقيق التّنمية الاقتصاديّة المعزِّزة لتطبيق التّخطيط في الحكومات، والمؤسّسات الاقتصاديّة المهتمّة بمتابعة النموّ الاقتصاديّ باستمرارٍ. </a:t>
            </a:r>
            <a:endParaRPr lang="fr-FR" sz="2600" dirty="0"/>
          </a:p>
          <a:p>
            <a:pPr marL="137160" lvl="0" indent="0" algn="r" rtl="1">
              <a:buNone/>
            </a:pPr>
            <a:r>
              <a:rPr lang="ar-DZ" sz="2600" dirty="0" smtClean="0"/>
              <a:t>- </a:t>
            </a:r>
            <a:r>
              <a:rPr lang="ar-SA" sz="2600" dirty="0" smtClean="0"/>
              <a:t>الحرص </a:t>
            </a:r>
            <a:r>
              <a:rPr lang="ar-SA" sz="2600" dirty="0"/>
              <a:t>على استغلال الموارد والإمكانات المعزِّزة لدور الصّناعة، والزّراعة، والتّجارة المحليّة، حسب ما يطلبه الواقع الاقتصاديّ من استخدام الوسائل والأدوات التي تتيح نهوض أنواع الأعمال كافّةً.</a:t>
            </a:r>
            <a:endParaRPr lang="fr-FR" sz="2600" dirty="0"/>
          </a:p>
          <a:p>
            <a:pPr marL="137160" lvl="0" indent="0" algn="r" rtl="1">
              <a:buNone/>
            </a:pPr>
            <a:r>
              <a:rPr lang="ar-SA" sz="2600" dirty="0"/>
              <a:t> </a:t>
            </a:r>
            <a:r>
              <a:rPr lang="ar-DZ" sz="2600" dirty="0" smtClean="0"/>
              <a:t>- </a:t>
            </a:r>
            <a:r>
              <a:rPr lang="ar-SA" sz="2600" dirty="0" smtClean="0"/>
              <a:t>الاستفادة </a:t>
            </a:r>
            <a:r>
              <a:rPr lang="ar-SA" sz="2600" dirty="0"/>
              <a:t>من التّكنولوجيا، والأجهزة الإلكترونيّة المتطوّرة؛ فهي تقدِّم دعماً مناسباً للتنمية الاقتصاديّة، عن طريق الاستثمار في الإمكانات، والطاقات العلميّة والمعرفيّة المتنوّعة، ممّا يساهم في تطوير العديد من المجالات، ومن أهمّها: الأبحاث، والتّعليم</a:t>
            </a:r>
            <a:r>
              <a:rPr lang="fr-FR" sz="2600" dirty="0"/>
              <a:t>.</a:t>
            </a:r>
          </a:p>
          <a:p>
            <a:pPr marL="137160" indent="0" algn="r" rtl="1">
              <a:buNone/>
            </a:pPr>
            <a:endParaRPr lang="fr-FR" dirty="0"/>
          </a:p>
        </p:txBody>
      </p:sp>
    </p:spTree>
    <p:extLst>
      <p:ext uri="{BB962C8B-B14F-4D97-AF65-F5344CB8AC3E}">
        <p14:creationId xmlns:p14="http://schemas.microsoft.com/office/powerpoint/2010/main" val="2422836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260648"/>
            <a:ext cx="8579296" cy="6048712"/>
          </a:xfrm>
        </p:spPr>
        <p:txBody>
          <a:bodyPr/>
          <a:lstStyle/>
          <a:p>
            <a:pPr marL="137160" indent="0" algn="ctr" rtl="1">
              <a:buNone/>
            </a:pPr>
            <a:r>
              <a:rPr lang="ar-SA" sz="40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اهداف التنمية </a:t>
            </a:r>
            <a:r>
              <a:rPr lang="ar-SA" sz="40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الاقتصادية</a:t>
            </a:r>
            <a:endParaRPr lang="fr-FR" sz="40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a:p>
            <a:pPr marL="137160" indent="0" algn="r" rtl="1">
              <a:buNone/>
            </a:pPr>
            <a:endParaRPr lang="fr-FR" dirty="0"/>
          </a:p>
        </p:txBody>
      </p:sp>
      <p:sp>
        <p:nvSpPr>
          <p:cNvPr id="4" name="Ellipse 3"/>
          <p:cNvSpPr/>
          <p:nvPr/>
        </p:nvSpPr>
        <p:spPr>
          <a:xfrm>
            <a:off x="683568" y="2438048"/>
            <a:ext cx="3805572" cy="9144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معالجة الفساد الإداريّ</a:t>
            </a:r>
            <a:endParaRPr lang="fr-FR" dirty="0"/>
          </a:p>
        </p:txBody>
      </p:sp>
      <p:sp>
        <p:nvSpPr>
          <p:cNvPr id="5" name="Ellipse 4"/>
          <p:cNvSpPr/>
          <p:nvPr/>
        </p:nvSpPr>
        <p:spPr>
          <a:xfrm>
            <a:off x="683568" y="1196752"/>
            <a:ext cx="3805572" cy="114719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دعم رؤوس الأموال</a:t>
            </a:r>
            <a:endParaRPr lang="fr-FR" dirty="0"/>
          </a:p>
        </p:txBody>
      </p:sp>
      <p:sp>
        <p:nvSpPr>
          <p:cNvPr id="6" name="Ellipse 5"/>
          <p:cNvSpPr/>
          <p:nvPr/>
        </p:nvSpPr>
        <p:spPr>
          <a:xfrm>
            <a:off x="5076056" y="2514600"/>
            <a:ext cx="3672408" cy="1346448"/>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rtl="1"/>
            <a:r>
              <a:rPr lang="ar-SA" b="1" dirty="0"/>
              <a:t>التوسع في الهيكل التنظيمي</a:t>
            </a:r>
            <a:endParaRPr lang="fr-FR" dirty="0"/>
          </a:p>
        </p:txBody>
      </p:sp>
      <p:sp>
        <p:nvSpPr>
          <p:cNvPr id="7" name="Ellipse 6"/>
          <p:cNvSpPr/>
          <p:nvPr/>
        </p:nvSpPr>
        <p:spPr>
          <a:xfrm>
            <a:off x="2534072" y="5091844"/>
            <a:ext cx="3910136" cy="14335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تقليل التفاوت في الدخول والثروات</a:t>
            </a:r>
            <a:endParaRPr lang="fr-FR" dirty="0"/>
          </a:p>
        </p:txBody>
      </p:sp>
      <p:sp>
        <p:nvSpPr>
          <p:cNvPr id="8" name="Ellipse 7"/>
          <p:cNvSpPr/>
          <p:nvPr/>
        </p:nvSpPr>
        <p:spPr>
          <a:xfrm>
            <a:off x="5076056" y="3933056"/>
            <a:ext cx="3816424" cy="122413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رفع مستوى المعيشة</a:t>
            </a:r>
            <a:endParaRPr lang="fr-FR" dirty="0"/>
          </a:p>
        </p:txBody>
      </p:sp>
      <p:sp>
        <p:nvSpPr>
          <p:cNvPr id="9" name="Ellipse 8"/>
          <p:cNvSpPr/>
          <p:nvPr/>
        </p:nvSpPr>
        <p:spPr>
          <a:xfrm>
            <a:off x="5076056" y="1196752"/>
            <a:ext cx="3672408" cy="114719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زيادة الدخل القومي</a:t>
            </a:r>
            <a:endParaRPr lang="fr-FR" dirty="0"/>
          </a:p>
        </p:txBody>
      </p:sp>
      <p:sp>
        <p:nvSpPr>
          <p:cNvPr id="10" name="Ellipse 9"/>
          <p:cNvSpPr/>
          <p:nvPr/>
        </p:nvSpPr>
        <p:spPr>
          <a:xfrm>
            <a:off x="690758" y="3573016"/>
            <a:ext cx="3249724" cy="99095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b="1" dirty="0"/>
              <a:t>إدارة الدّيون الخارجيّة</a:t>
            </a:r>
            <a:endParaRPr lang="fr-FR" dirty="0"/>
          </a:p>
        </p:txBody>
      </p:sp>
    </p:spTree>
    <p:extLst>
      <p:ext uri="{BB962C8B-B14F-4D97-AF65-F5344CB8AC3E}">
        <p14:creationId xmlns:p14="http://schemas.microsoft.com/office/powerpoint/2010/main" val="3417685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88640"/>
            <a:ext cx="8229600" cy="6120720"/>
          </a:xfrm>
        </p:spPr>
        <p:txBody>
          <a:bodyPr>
            <a:normAutofit/>
          </a:bodyPr>
          <a:lstStyle/>
          <a:p>
            <a:pPr marL="137160" indent="0" algn="ctr" rtl="1">
              <a:buNone/>
            </a:pPr>
            <a:r>
              <a:rPr lang="ar-SA" sz="3600" b="1" dirty="0"/>
              <a:t>مؤشّرات التّنمية الاقتصاديّة</a:t>
            </a:r>
            <a:endParaRPr lang="fr-FR" sz="3600" b="1" dirty="0"/>
          </a:p>
        </p:txBody>
      </p:sp>
      <p:sp>
        <p:nvSpPr>
          <p:cNvPr id="6" name="Rectangle à coins arrondis 5"/>
          <p:cNvSpPr/>
          <p:nvPr/>
        </p:nvSpPr>
        <p:spPr>
          <a:xfrm>
            <a:off x="0" y="1052736"/>
            <a:ext cx="9036496" cy="216024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sz="2400" b="1" dirty="0"/>
              <a:t>الناتج القوميّ </a:t>
            </a:r>
            <a:r>
              <a:rPr lang="ar-SA" sz="2400" b="1" dirty="0" smtClean="0"/>
              <a:t>الإجماليّ</a:t>
            </a:r>
            <a:r>
              <a:rPr lang="fr-FR" sz="2400" b="1" dirty="0" smtClean="0"/>
              <a:t>Gross </a:t>
            </a:r>
            <a:r>
              <a:rPr lang="fr-FR" sz="2400" b="1" dirty="0"/>
              <a:t>National Product:</a:t>
            </a:r>
            <a:r>
              <a:rPr lang="fr-FR" sz="2400" dirty="0"/>
              <a:t> </a:t>
            </a:r>
            <a:r>
              <a:rPr lang="fr-FR" sz="2400" dirty="0" smtClean="0"/>
              <a:t>(</a:t>
            </a:r>
            <a:r>
              <a:rPr lang="fr-FR" sz="2400" dirty="0"/>
              <a:t>GNP)</a:t>
            </a:r>
            <a:r>
              <a:rPr lang="ar-SA" sz="2400" dirty="0"/>
              <a:t>، </a:t>
            </a:r>
            <a:r>
              <a:rPr lang="fr-FR" sz="2400" dirty="0"/>
              <a:t>Produit national </a:t>
            </a:r>
            <a:r>
              <a:rPr lang="fr-FR" sz="2400" dirty="0" smtClean="0"/>
              <a:t>brut</a:t>
            </a:r>
            <a:r>
              <a:rPr lang="ar-SA" sz="2400" dirty="0" smtClean="0"/>
              <a:t> </a:t>
            </a:r>
            <a:r>
              <a:rPr lang="fr-FR" sz="2400" dirty="0" smtClean="0"/>
              <a:t>(</a:t>
            </a:r>
            <a:r>
              <a:rPr lang="fr-FR" sz="2400" dirty="0"/>
              <a:t>PNB)</a:t>
            </a:r>
            <a:r>
              <a:rPr lang="ar-SA" sz="2400" dirty="0"/>
              <a:t> </a:t>
            </a:r>
            <a:r>
              <a:rPr lang="ar-DZ" sz="2400" dirty="0" smtClean="0"/>
              <a:t>: </a:t>
            </a:r>
            <a:r>
              <a:rPr lang="ar-SA" sz="2400" dirty="0" smtClean="0"/>
              <a:t>إذ </a:t>
            </a:r>
            <a:r>
              <a:rPr lang="ar-SA" sz="2400" dirty="0"/>
              <a:t>يشير إلى قيمة الخدمات والسلع المُنتَجةِ بالاعتماد على تأثير العوامل الاقتصاديّة المتنوّعة في فترة زمنيّة معيّنة، تشكّل جزءاً من الإنتاج العامّ في الدولة.</a:t>
            </a:r>
            <a:endParaRPr lang="fr-FR" sz="2400" dirty="0"/>
          </a:p>
        </p:txBody>
      </p:sp>
      <p:sp>
        <p:nvSpPr>
          <p:cNvPr id="7" name="Rectangle à coins arrondis 6"/>
          <p:cNvSpPr/>
          <p:nvPr/>
        </p:nvSpPr>
        <p:spPr>
          <a:xfrm>
            <a:off x="-108520" y="3429000"/>
            <a:ext cx="9036496" cy="2736304"/>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ar-SA" sz="2400" b="1" dirty="0"/>
              <a:t>الناتج المحليّ </a:t>
            </a:r>
            <a:r>
              <a:rPr lang="ar-SA" sz="2400" b="1" dirty="0" smtClean="0"/>
              <a:t>الإجماليّ</a:t>
            </a:r>
            <a:r>
              <a:rPr lang="fr-FR" sz="2400" b="1" dirty="0" smtClean="0"/>
              <a:t>Gross </a:t>
            </a:r>
            <a:r>
              <a:rPr lang="fr-FR" sz="2400" b="1" dirty="0" err="1"/>
              <a:t>Domestic</a:t>
            </a:r>
            <a:r>
              <a:rPr lang="fr-FR" sz="2400" b="1" dirty="0"/>
              <a:t> Product</a:t>
            </a:r>
            <a:r>
              <a:rPr lang="fr-FR" sz="2400" b="1" dirty="0" smtClean="0"/>
              <a:t>: </a:t>
            </a:r>
            <a:r>
              <a:rPr lang="fr-FR" sz="2400" dirty="0" smtClean="0"/>
              <a:t>(</a:t>
            </a:r>
            <a:r>
              <a:rPr lang="fr-FR" sz="2400" dirty="0"/>
              <a:t>GDP)</a:t>
            </a:r>
            <a:r>
              <a:rPr lang="ar-SA" sz="2400" dirty="0"/>
              <a:t>، </a:t>
            </a:r>
            <a:r>
              <a:rPr lang="fr-FR" sz="2400" dirty="0"/>
              <a:t>intérieur brut Produit</a:t>
            </a:r>
            <a:r>
              <a:rPr lang="ar-SA" sz="2400" dirty="0"/>
              <a:t> </a:t>
            </a:r>
            <a:r>
              <a:rPr lang="fr-FR" sz="2400" dirty="0" smtClean="0"/>
              <a:t>(</a:t>
            </a:r>
            <a:r>
              <a:rPr lang="fr-FR" sz="2400" dirty="0"/>
              <a:t>PIB)</a:t>
            </a:r>
            <a:r>
              <a:rPr lang="ar-SA" sz="2400" dirty="0"/>
              <a:t> : </a:t>
            </a:r>
            <a:r>
              <a:rPr lang="ar-DZ" sz="2400" dirty="0"/>
              <a:t> </a:t>
            </a:r>
            <a:r>
              <a:rPr lang="ar-DZ" sz="2400" dirty="0" smtClean="0"/>
              <a:t>وهو يشير الى </a:t>
            </a:r>
            <a:r>
              <a:rPr lang="ar-SA" sz="2400" dirty="0" smtClean="0"/>
              <a:t>قيمة </a:t>
            </a:r>
            <a:r>
              <a:rPr lang="ar-SA" sz="2400" dirty="0"/>
              <a:t>السلع والخدمات المُنتَجة، والمستخدمة في التداول داخل السوق التجاريّ، والتي تُطبَّق عليها عمليّات البيع والشراء المُعتادة في فترة زمنية محددة، حيث ترتب الدول اقتصاديا تبعا للناتج المحلي الاجمالي للدولة في السنة ، و الذي يمثل القيمة النقدية لجميع السلع والخدمات المنتجة في دولة ما في فترة زمنية محددة .</a:t>
            </a:r>
            <a:endParaRPr lang="fr-FR" sz="2400" dirty="0"/>
          </a:p>
        </p:txBody>
      </p:sp>
    </p:spTree>
    <p:extLst>
      <p:ext uri="{BB962C8B-B14F-4D97-AF65-F5344CB8AC3E}">
        <p14:creationId xmlns:p14="http://schemas.microsoft.com/office/powerpoint/2010/main" val="4155728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150</TotalTime>
  <Words>571</Words>
  <Application>Microsoft Office PowerPoint</Application>
  <PresentationFormat>Affichage à l'écran (4:3)</PresentationFormat>
  <Paragraphs>26</Paragraphs>
  <Slides>7</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7</vt:i4>
      </vt:variant>
    </vt:vector>
  </HeadingPairs>
  <TitlesOfParts>
    <vt:vector size="15" baseType="lpstr">
      <vt:lpstr>Book Antiqua</vt:lpstr>
      <vt:lpstr>Calibri</vt:lpstr>
      <vt:lpstr>Lucida Sans</vt:lpstr>
      <vt:lpstr>Times New Roman</vt:lpstr>
      <vt:lpstr>Wingdings</vt:lpstr>
      <vt:lpstr>Wingdings 2</vt:lpstr>
      <vt:lpstr>Wingdings 3</vt:lpstr>
      <vt:lpstr>Apex</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Khalil</dc:creator>
  <cp:lastModifiedBy>DJELLAB Khalil</cp:lastModifiedBy>
  <cp:revision>17</cp:revision>
  <dcterms:created xsi:type="dcterms:W3CDTF">2019-10-11T15:12:36Z</dcterms:created>
  <dcterms:modified xsi:type="dcterms:W3CDTF">2020-12-13T08:48:52Z</dcterms:modified>
</cp:coreProperties>
</file>