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  <p:sldMasterId id="2147483780" r:id="rId11"/>
  </p:sldMasterIdLst>
  <p:sldIdLst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67" r:id="rId22"/>
  </p:sldIdLst>
  <p:sldSz cx="9144000" cy="6858000" type="screen4x3"/>
  <p:notesSz cx="6858000" cy="9144000"/>
  <p:defaultTextStyle>
    <a:defPPr>
      <a:defRPr lang="ar-DZ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howGuides="1">
      <p:cViewPr varScale="1">
        <p:scale>
          <a:sx n="63" d="100"/>
          <a:sy n="63" d="100"/>
        </p:scale>
        <p:origin x="-158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slide" Target="slides/slide1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673E4B-030B-497E-AABB-7C2AA539D452}" type="doc">
      <dgm:prSet loTypeId="urn:microsoft.com/office/officeart/2005/8/layout/bProcess3" loCatId="process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pPr rtl="1"/>
          <a:endParaRPr lang="ar-DZ"/>
        </a:p>
      </dgm:t>
    </dgm:pt>
    <dgm:pt modelId="{3178C518-A504-4F83-9E89-3C6A62ECA9B7}">
      <dgm:prSet phldrT="[Texte]" custT="1"/>
      <dgm:spPr/>
      <dgm:t>
        <a:bodyPr/>
        <a:lstStyle/>
        <a:p>
          <a:pPr rtl="1"/>
          <a:r>
            <a:rPr lang="fr-FR" sz="2400" b="1" dirty="0" smtClean="0"/>
            <a:t>Collecte d’information</a:t>
          </a:r>
          <a:endParaRPr lang="ar-DZ" sz="2400" b="1" dirty="0"/>
        </a:p>
      </dgm:t>
    </dgm:pt>
    <dgm:pt modelId="{9605564A-17A5-4D3A-9264-1A2E7A6F4F42}" type="parTrans" cxnId="{3D2BCC56-DD6A-469A-87A9-C1F91DE56F03}">
      <dgm:prSet/>
      <dgm:spPr/>
      <dgm:t>
        <a:bodyPr/>
        <a:lstStyle/>
        <a:p>
          <a:pPr rtl="1"/>
          <a:endParaRPr lang="ar-DZ" b="1"/>
        </a:p>
      </dgm:t>
    </dgm:pt>
    <dgm:pt modelId="{019F1F7B-A4DF-4914-90F7-47B0ED353564}" type="sibTrans" cxnId="{3D2BCC56-DD6A-469A-87A9-C1F91DE56F03}">
      <dgm:prSet/>
      <dgm:spPr/>
      <dgm:t>
        <a:bodyPr/>
        <a:lstStyle/>
        <a:p>
          <a:pPr rtl="1"/>
          <a:endParaRPr lang="ar-DZ" b="1"/>
        </a:p>
      </dgm:t>
    </dgm:pt>
    <dgm:pt modelId="{9710FB81-BCBB-41D4-883A-0C3849BD834B}">
      <dgm:prSet phldrT="[Texte]" custT="1"/>
      <dgm:spPr/>
      <dgm:t>
        <a:bodyPr/>
        <a:lstStyle/>
        <a:p>
          <a:pPr rtl="1"/>
          <a:r>
            <a:rPr lang="fr-FR" sz="2400" b="1" dirty="0" smtClean="0"/>
            <a:t>Retraitement d’information</a:t>
          </a:r>
          <a:endParaRPr lang="ar-DZ" sz="2400" b="1" dirty="0"/>
        </a:p>
      </dgm:t>
    </dgm:pt>
    <dgm:pt modelId="{53B3496C-E52E-4089-8F5D-F12D0B58DBCF}" type="parTrans" cxnId="{4871BA5C-0B07-4E2A-BDC6-AA4EAB0DD35B}">
      <dgm:prSet/>
      <dgm:spPr/>
      <dgm:t>
        <a:bodyPr/>
        <a:lstStyle/>
        <a:p>
          <a:pPr rtl="1"/>
          <a:endParaRPr lang="ar-DZ" b="1"/>
        </a:p>
      </dgm:t>
    </dgm:pt>
    <dgm:pt modelId="{8DFC2175-C59F-450B-845C-0000CD1D8727}" type="sibTrans" cxnId="{4871BA5C-0B07-4E2A-BDC6-AA4EAB0DD35B}">
      <dgm:prSet/>
      <dgm:spPr/>
      <dgm:t>
        <a:bodyPr/>
        <a:lstStyle/>
        <a:p>
          <a:pPr rtl="1"/>
          <a:endParaRPr lang="ar-DZ" b="1"/>
        </a:p>
      </dgm:t>
    </dgm:pt>
    <dgm:pt modelId="{44147571-AA4E-4842-997A-92D343FF6BD3}">
      <dgm:prSet phldrT="[Texte]" custT="1"/>
      <dgm:spPr/>
      <dgm:t>
        <a:bodyPr/>
        <a:lstStyle/>
        <a:p>
          <a:pPr rtl="1"/>
          <a:r>
            <a:rPr lang="fr-FR" sz="2400" b="1" dirty="0" smtClean="0"/>
            <a:t>Formulation d’hypothèses</a:t>
          </a:r>
          <a:endParaRPr lang="ar-DZ" sz="2400" b="1" dirty="0"/>
        </a:p>
      </dgm:t>
    </dgm:pt>
    <dgm:pt modelId="{C7A8907E-9DE8-44E4-B80D-A9C237EA3F5B}" type="parTrans" cxnId="{F12F2E9E-62BC-4F8F-9202-A03B0D68142F}">
      <dgm:prSet/>
      <dgm:spPr/>
      <dgm:t>
        <a:bodyPr/>
        <a:lstStyle/>
        <a:p>
          <a:pPr rtl="1"/>
          <a:endParaRPr lang="ar-DZ" b="1"/>
        </a:p>
      </dgm:t>
    </dgm:pt>
    <dgm:pt modelId="{E98E937C-5F0B-4C3E-8639-3C21DC5A45C4}" type="sibTrans" cxnId="{F12F2E9E-62BC-4F8F-9202-A03B0D68142F}">
      <dgm:prSet/>
      <dgm:spPr/>
      <dgm:t>
        <a:bodyPr/>
        <a:lstStyle/>
        <a:p>
          <a:pPr rtl="1"/>
          <a:endParaRPr lang="ar-DZ" b="1"/>
        </a:p>
      </dgm:t>
    </dgm:pt>
    <dgm:pt modelId="{6108CA3F-C712-4DBD-9061-4DD64BE3DA85}">
      <dgm:prSet phldrT="[Texte]" custT="1"/>
      <dgm:spPr/>
      <dgm:t>
        <a:bodyPr/>
        <a:lstStyle/>
        <a:p>
          <a:pPr rtl="1"/>
          <a:r>
            <a:rPr lang="fr-FR" sz="2000" b="1" dirty="0" smtClean="0"/>
            <a:t>Travaux d’approfondissement</a:t>
          </a:r>
          <a:endParaRPr lang="ar-DZ" sz="2000" b="1" dirty="0"/>
        </a:p>
      </dgm:t>
    </dgm:pt>
    <dgm:pt modelId="{7739893A-B7D6-43EF-B198-EEE19608AA2A}" type="parTrans" cxnId="{D2D0753F-1998-48B5-B33D-4EACF104E88D}">
      <dgm:prSet/>
      <dgm:spPr/>
      <dgm:t>
        <a:bodyPr/>
        <a:lstStyle/>
        <a:p>
          <a:pPr rtl="1"/>
          <a:endParaRPr lang="ar-DZ" b="1"/>
        </a:p>
      </dgm:t>
    </dgm:pt>
    <dgm:pt modelId="{4F310C29-F0E9-474D-8362-87F6C9555004}" type="sibTrans" cxnId="{D2D0753F-1998-48B5-B33D-4EACF104E88D}">
      <dgm:prSet/>
      <dgm:spPr/>
      <dgm:t>
        <a:bodyPr/>
        <a:lstStyle/>
        <a:p>
          <a:pPr rtl="1"/>
          <a:endParaRPr lang="ar-DZ" b="1"/>
        </a:p>
      </dgm:t>
    </dgm:pt>
    <dgm:pt modelId="{7B21F573-926D-4D95-96E7-971E8EF15ED5}">
      <dgm:prSet phldrT="[Texte]" custT="1"/>
      <dgm:spPr/>
      <dgm:t>
        <a:bodyPr/>
        <a:lstStyle/>
        <a:p>
          <a:pPr rtl="1"/>
          <a:r>
            <a:rPr lang="fr-FR" sz="2400" b="1" smtClean="0">
              <a:solidFill>
                <a:schemeClr val="bg1"/>
              </a:solidFill>
            </a:rPr>
            <a:t>Collecte d’information</a:t>
          </a:r>
          <a:endParaRPr lang="ar-DZ" sz="2400" b="1" dirty="0">
            <a:solidFill>
              <a:schemeClr val="bg1"/>
            </a:solidFill>
          </a:endParaRPr>
        </a:p>
      </dgm:t>
    </dgm:pt>
    <dgm:pt modelId="{0A8636E8-91C6-476C-ACD9-108D1A577A3E}" type="parTrans" cxnId="{93BACDA9-0608-490B-8E5E-4E63234A39E1}">
      <dgm:prSet/>
      <dgm:spPr/>
      <dgm:t>
        <a:bodyPr/>
        <a:lstStyle/>
        <a:p>
          <a:pPr rtl="1"/>
          <a:endParaRPr lang="ar-DZ" b="1"/>
        </a:p>
      </dgm:t>
    </dgm:pt>
    <dgm:pt modelId="{D909B77E-41B0-4A17-AAD5-1475F8FB9770}" type="sibTrans" cxnId="{93BACDA9-0608-490B-8E5E-4E63234A39E1}">
      <dgm:prSet/>
      <dgm:spPr/>
      <dgm:t>
        <a:bodyPr/>
        <a:lstStyle/>
        <a:p>
          <a:pPr rtl="1"/>
          <a:endParaRPr lang="ar-DZ" b="1"/>
        </a:p>
      </dgm:t>
    </dgm:pt>
    <dgm:pt modelId="{925FE0FF-24B6-45A1-9E4B-4CCABD431BE1}" type="pres">
      <dgm:prSet presAssocID="{26673E4B-030B-497E-AABB-7C2AA539D45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DZ"/>
        </a:p>
      </dgm:t>
    </dgm:pt>
    <dgm:pt modelId="{835DD13A-A805-431A-9758-A21C0CB3072C}" type="pres">
      <dgm:prSet presAssocID="{3178C518-A504-4F83-9E89-3C6A62ECA9B7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1D1D015E-89D3-4A50-8FB5-C54C8A11AF56}" type="pres">
      <dgm:prSet presAssocID="{019F1F7B-A4DF-4914-90F7-47B0ED353564}" presName="sibTrans" presStyleLbl="sibTrans1D1" presStyleIdx="0" presStyleCnt="4"/>
      <dgm:spPr/>
      <dgm:t>
        <a:bodyPr/>
        <a:lstStyle/>
        <a:p>
          <a:pPr rtl="1"/>
          <a:endParaRPr lang="ar-DZ"/>
        </a:p>
      </dgm:t>
    </dgm:pt>
    <dgm:pt modelId="{F266D7B6-B05C-4034-A7E9-F6D759A62F88}" type="pres">
      <dgm:prSet presAssocID="{019F1F7B-A4DF-4914-90F7-47B0ED353564}" presName="connectorText" presStyleLbl="sibTrans1D1" presStyleIdx="0" presStyleCnt="4"/>
      <dgm:spPr/>
      <dgm:t>
        <a:bodyPr/>
        <a:lstStyle/>
        <a:p>
          <a:pPr rtl="1"/>
          <a:endParaRPr lang="ar-DZ"/>
        </a:p>
      </dgm:t>
    </dgm:pt>
    <dgm:pt modelId="{3B3505B9-A644-48CC-A11E-939779A6B258}" type="pres">
      <dgm:prSet presAssocID="{9710FB81-BCBB-41D4-883A-0C3849BD834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4B35FE43-5605-4D49-89F0-9870458C13CD}" type="pres">
      <dgm:prSet presAssocID="{8DFC2175-C59F-450B-845C-0000CD1D8727}" presName="sibTrans" presStyleLbl="sibTrans1D1" presStyleIdx="1" presStyleCnt="4"/>
      <dgm:spPr/>
      <dgm:t>
        <a:bodyPr/>
        <a:lstStyle/>
        <a:p>
          <a:pPr rtl="1"/>
          <a:endParaRPr lang="ar-DZ"/>
        </a:p>
      </dgm:t>
    </dgm:pt>
    <dgm:pt modelId="{101D234E-4A2D-4857-8A71-D737A723F227}" type="pres">
      <dgm:prSet presAssocID="{8DFC2175-C59F-450B-845C-0000CD1D8727}" presName="connectorText" presStyleLbl="sibTrans1D1" presStyleIdx="1" presStyleCnt="4"/>
      <dgm:spPr/>
      <dgm:t>
        <a:bodyPr/>
        <a:lstStyle/>
        <a:p>
          <a:pPr rtl="1"/>
          <a:endParaRPr lang="ar-DZ"/>
        </a:p>
      </dgm:t>
    </dgm:pt>
    <dgm:pt modelId="{C66CC3ED-D16B-4610-90F1-86B74DC1AE67}" type="pres">
      <dgm:prSet presAssocID="{44147571-AA4E-4842-997A-92D343FF6BD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998B56F7-7C10-4D9F-A3FD-914BF2B3B22F}" type="pres">
      <dgm:prSet presAssocID="{E98E937C-5F0B-4C3E-8639-3C21DC5A45C4}" presName="sibTrans" presStyleLbl="sibTrans1D1" presStyleIdx="2" presStyleCnt="4"/>
      <dgm:spPr/>
      <dgm:t>
        <a:bodyPr/>
        <a:lstStyle/>
        <a:p>
          <a:pPr rtl="1"/>
          <a:endParaRPr lang="ar-DZ"/>
        </a:p>
      </dgm:t>
    </dgm:pt>
    <dgm:pt modelId="{6BF8C439-6ADD-4C8B-A274-6A917F4B921D}" type="pres">
      <dgm:prSet presAssocID="{E98E937C-5F0B-4C3E-8639-3C21DC5A45C4}" presName="connectorText" presStyleLbl="sibTrans1D1" presStyleIdx="2" presStyleCnt="4"/>
      <dgm:spPr/>
      <dgm:t>
        <a:bodyPr/>
        <a:lstStyle/>
        <a:p>
          <a:pPr rtl="1"/>
          <a:endParaRPr lang="ar-DZ"/>
        </a:p>
      </dgm:t>
    </dgm:pt>
    <dgm:pt modelId="{9AD013D6-9095-4718-BC75-692F08DC1917}" type="pres">
      <dgm:prSet presAssocID="{6108CA3F-C712-4DBD-9061-4DD64BE3DA85}" presName="node" presStyleLbl="node1" presStyleIdx="3" presStyleCnt="5" custScaleX="113066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7033A858-424E-4E12-A301-58FE78F8EE23}" type="pres">
      <dgm:prSet presAssocID="{4F310C29-F0E9-474D-8362-87F6C9555004}" presName="sibTrans" presStyleLbl="sibTrans1D1" presStyleIdx="3" presStyleCnt="4"/>
      <dgm:spPr/>
      <dgm:t>
        <a:bodyPr/>
        <a:lstStyle/>
        <a:p>
          <a:pPr rtl="1"/>
          <a:endParaRPr lang="ar-DZ"/>
        </a:p>
      </dgm:t>
    </dgm:pt>
    <dgm:pt modelId="{6098B16D-4A03-4275-B0E4-F67002EC4315}" type="pres">
      <dgm:prSet presAssocID="{4F310C29-F0E9-474D-8362-87F6C9555004}" presName="connectorText" presStyleLbl="sibTrans1D1" presStyleIdx="3" presStyleCnt="4"/>
      <dgm:spPr/>
      <dgm:t>
        <a:bodyPr/>
        <a:lstStyle/>
        <a:p>
          <a:pPr rtl="1"/>
          <a:endParaRPr lang="ar-DZ"/>
        </a:p>
      </dgm:t>
    </dgm:pt>
    <dgm:pt modelId="{728EEEE6-D4F1-4B27-8D79-63A29482AC06}" type="pres">
      <dgm:prSet presAssocID="{7B21F573-926D-4D95-96E7-971E8EF15ED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</dgm:ptLst>
  <dgm:cxnLst>
    <dgm:cxn modelId="{F12F2E9E-62BC-4F8F-9202-A03B0D68142F}" srcId="{26673E4B-030B-497E-AABB-7C2AA539D452}" destId="{44147571-AA4E-4842-997A-92D343FF6BD3}" srcOrd="2" destOrd="0" parTransId="{C7A8907E-9DE8-44E4-B80D-A9C237EA3F5B}" sibTransId="{E98E937C-5F0B-4C3E-8639-3C21DC5A45C4}"/>
    <dgm:cxn modelId="{CFE41362-E467-4045-AC1E-4068E8115755}" type="presOf" srcId="{3178C518-A504-4F83-9E89-3C6A62ECA9B7}" destId="{835DD13A-A805-431A-9758-A21C0CB3072C}" srcOrd="0" destOrd="0" presId="urn:microsoft.com/office/officeart/2005/8/layout/bProcess3"/>
    <dgm:cxn modelId="{3D2BCC56-DD6A-469A-87A9-C1F91DE56F03}" srcId="{26673E4B-030B-497E-AABB-7C2AA539D452}" destId="{3178C518-A504-4F83-9E89-3C6A62ECA9B7}" srcOrd="0" destOrd="0" parTransId="{9605564A-17A5-4D3A-9264-1A2E7A6F4F42}" sibTransId="{019F1F7B-A4DF-4914-90F7-47B0ED353564}"/>
    <dgm:cxn modelId="{1C39BC50-C877-48E4-8F7A-7F592B32370B}" type="presOf" srcId="{8DFC2175-C59F-450B-845C-0000CD1D8727}" destId="{4B35FE43-5605-4D49-89F0-9870458C13CD}" srcOrd="0" destOrd="0" presId="urn:microsoft.com/office/officeart/2005/8/layout/bProcess3"/>
    <dgm:cxn modelId="{98B58045-497A-428F-9809-19053AE71E1A}" type="presOf" srcId="{26673E4B-030B-497E-AABB-7C2AA539D452}" destId="{925FE0FF-24B6-45A1-9E4B-4CCABD431BE1}" srcOrd="0" destOrd="0" presId="urn:microsoft.com/office/officeart/2005/8/layout/bProcess3"/>
    <dgm:cxn modelId="{D2D0753F-1998-48B5-B33D-4EACF104E88D}" srcId="{26673E4B-030B-497E-AABB-7C2AA539D452}" destId="{6108CA3F-C712-4DBD-9061-4DD64BE3DA85}" srcOrd="3" destOrd="0" parTransId="{7739893A-B7D6-43EF-B198-EEE19608AA2A}" sibTransId="{4F310C29-F0E9-474D-8362-87F6C9555004}"/>
    <dgm:cxn modelId="{93BACDA9-0608-490B-8E5E-4E63234A39E1}" srcId="{26673E4B-030B-497E-AABB-7C2AA539D452}" destId="{7B21F573-926D-4D95-96E7-971E8EF15ED5}" srcOrd="4" destOrd="0" parTransId="{0A8636E8-91C6-476C-ACD9-108D1A577A3E}" sibTransId="{D909B77E-41B0-4A17-AAD5-1475F8FB9770}"/>
    <dgm:cxn modelId="{F44E9571-8E03-437B-8B50-8A2C05987DE8}" type="presOf" srcId="{E98E937C-5F0B-4C3E-8639-3C21DC5A45C4}" destId="{998B56F7-7C10-4D9F-A3FD-914BF2B3B22F}" srcOrd="0" destOrd="0" presId="urn:microsoft.com/office/officeart/2005/8/layout/bProcess3"/>
    <dgm:cxn modelId="{4871BA5C-0B07-4E2A-BDC6-AA4EAB0DD35B}" srcId="{26673E4B-030B-497E-AABB-7C2AA539D452}" destId="{9710FB81-BCBB-41D4-883A-0C3849BD834B}" srcOrd="1" destOrd="0" parTransId="{53B3496C-E52E-4089-8F5D-F12D0B58DBCF}" sibTransId="{8DFC2175-C59F-450B-845C-0000CD1D8727}"/>
    <dgm:cxn modelId="{B11AB571-B621-4247-92EA-186B6349362E}" type="presOf" srcId="{8DFC2175-C59F-450B-845C-0000CD1D8727}" destId="{101D234E-4A2D-4857-8A71-D737A723F227}" srcOrd="1" destOrd="0" presId="urn:microsoft.com/office/officeart/2005/8/layout/bProcess3"/>
    <dgm:cxn modelId="{2F118CBD-535F-4D48-9A6E-36CE6C580BF1}" type="presOf" srcId="{E98E937C-5F0B-4C3E-8639-3C21DC5A45C4}" destId="{6BF8C439-6ADD-4C8B-A274-6A917F4B921D}" srcOrd="1" destOrd="0" presId="urn:microsoft.com/office/officeart/2005/8/layout/bProcess3"/>
    <dgm:cxn modelId="{31960FF0-80D3-4933-B5A6-0C3DB84BD59F}" type="presOf" srcId="{6108CA3F-C712-4DBD-9061-4DD64BE3DA85}" destId="{9AD013D6-9095-4718-BC75-692F08DC1917}" srcOrd="0" destOrd="0" presId="urn:microsoft.com/office/officeart/2005/8/layout/bProcess3"/>
    <dgm:cxn modelId="{2347CA03-B297-43AB-A7AE-EA0EAE16E927}" type="presOf" srcId="{44147571-AA4E-4842-997A-92D343FF6BD3}" destId="{C66CC3ED-D16B-4610-90F1-86B74DC1AE67}" srcOrd="0" destOrd="0" presId="urn:microsoft.com/office/officeart/2005/8/layout/bProcess3"/>
    <dgm:cxn modelId="{42EEAA7B-5896-41C3-BE42-57CE0F81AB5C}" type="presOf" srcId="{019F1F7B-A4DF-4914-90F7-47B0ED353564}" destId="{F266D7B6-B05C-4034-A7E9-F6D759A62F88}" srcOrd="1" destOrd="0" presId="urn:microsoft.com/office/officeart/2005/8/layout/bProcess3"/>
    <dgm:cxn modelId="{AE0072EC-B286-4A05-99A9-B9A19A9A6DB9}" type="presOf" srcId="{7B21F573-926D-4D95-96E7-971E8EF15ED5}" destId="{728EEEE6-D4F1-4B27-8D79-63A29482AC06}" srcOrd="0" destOrd="0" presId="urn:microsoft.com/office/officeart/2005/8/layout/bProcess3"/>
    <dgm:cxn modelId="{A24A5B0D-2B3E-4C13-832F-6C7A03D11F70}" type="presOf" srcId="{4F310C29-F0E9-474D-8362-87F6C9555004}" destId="{7033A858-424E-4E12-A301-58FE78F8EE23}" srcOrd="0" destOrd="0" presId="urn:microsoft.com/office/officeart/2005/8/layout/bProcess3"/>
    <dgm:cxn modelId="{FCDBC746-4DF8-4A87-9E35-704ED01B0BDB}" type="presOf" srcId="{9710FB81-BCBB-41D4-883A-0C3849BD834B}" destId="{3B3505B9-A644-48CC-A11E-939779A6B258}" srcOrd="0" destOrd="0" presId="urn:microsoft.com/office/officeart/2005/8/layout/bProcess3"/>
    <dgm:cxn modelId="{910CBEF2-C587-4235-9A23-7D4FB5D15651}" type="presOf" srcId="{019F1F7B-A4DF-4914-90F7-47B0ED353564}" destId="{1D1D015E-89D3-4A50-8FB5-C54C8A11AF56}" srcOrd="0" destOrd="0" presId="urn:microsoft.com/office/officeart/2005/8/layout/bProcess3"/>
    <dgm:cxn modelId="{C00C28BF-045D-42F3-B2E2-056DD678F825}" type="presOf" srcId="{4F310C29-F0E9-474D-8362-87F6C9555004}" destId="{6098B16D-4A03-4275-B0E4-F67002EC4315}" srcOrd="1" destOrd="0" presId="urn:microsoft.com/office/officeart/2005/8/layout/bProcess3"/>
    <dgm:cxn modelId="{B46B5B59-DFD3-4A8D-A18E-16BA03081179}" type="presParOf" srcId="{925FE0FF-24B6-45A1-9E4B-4CCABD431BE1}" destId="{835DD13A-A805-431A-9758-A21C0CB3072C}" srcOrd="0" destOrd="0" presId="urn:microsoft.com/office/officeart/2005/8/layout/bProcess3"/>
    <dgm:cxn modelId="{6BAC4139-FC99-45F9-81CB-750C3F4DA82B}" type="presParOf" srcId="{925FE0FF-24B6-45A1-9E4B-4CCABD431BE1}" destId="{1D1D015E-89D3-4A50-8FB5-C54C8A11AF56}" srcOrd="1" destOrd="0" presId="urn:microsoft.com/office/officeart/2005/8/layout/bProcess3"/>
    <dgm:cxn modelId="{4BFD44C8-3739-4038-94AC-6FAD117E2540}" type="presParOf" srcId="{1D1D015E-89D3-4A50-8FB5-C54C8A11AF56}" destId="{F266D7B6-B05C-4034-A7E9-F6D759A62F88}" srcOrd="0" destOrd="0" presId="urn:microsoft.com/office/officeart/2005/8/layout/bProcess3"/>
    <dgm:cxn modelId="{B1F658AF-F27D-48B7-ADCD-0F7C98A99DC1}" type="presParOf" srcId="{925FE0FF-24B6-45A1-9E4B-4CCABD431BE1}" destId="{3B3505B9-A644-48CC-A11E-939779A6B258}" srcOrd="2" destOrd="0" presId="urn:microsoft.com/office/officeart/2005/8/layout/bProcess3"/>
    <dgm:cxn modelId="{5CCC3C66-7C4C-40C0-99AF-AB2D9EF61BFE}" type="presParOf" srcId="{925FE0FF-24B6-45A1-9E4B-4CCABD431BE1}" destId="{4B35FE43-5605-4D49-89F0-9870458C13CD}" srcOrd="3" destOrd="0" presId="urn:microsoft.com/office/officeart/2005/8/layout/bProcess3"/>
    <dgm:cxn modelId="{3E356CCC-DBF4-4C59-97EC-5C8EFA92E548}" type="presParOf" srcId="{4B35FE43-5605-4D49-89F0-9870458C13CD}" destId="{101D234E-4A2D-4857-8A71-D737A723F227}" srcOrd="0" destOrd="0" presId="urn:microsoft.com/office/officeart/2005/8/layout/bProcess3"/>
    <dgm:cxn modelId="{0FB33FDF-5A1B-4119-88F1-9C49F2479AB9}" type="presParOf" srcId="{925FE0FF-24B6-45A1-9E4B-4CCABD431BE1}" destId="{C66CC3ED-D16B-4610-90F1-86B74DC1AE67}" srcOrd="4" destOrd="0" presId="urn:microsoft.com/office/officeart/2005/8/layout/bProcess3"/>
    <dgm:cxn modelId="{2931EC63-47FF-4FDE-B1BE-5C2115F4F2D8}" type="presParOf" srcId="{925FE0FF-24B6-45A1-9E4B-4CCABD431BE1}" destId="{998B56F7-7C10-4D9F-A3FD-914BF2B3B22F}" srcOrd="5" destOrd="0" presId="urn:microsoft.com/office/officeart/2005/8/layout/bProcess3"/>
    <dgm:cxn modelId="{67D84D93-9F3D-4A1C-999D-626DFAC6A611}" type="presParOf" srcId="{998B56F7-7C10-4D9F-A3FD-914BF2B3B22F}" destId="{6BF8C439-6ADD-4C8B-A274-6A917F4B921D}" srcOrd="0" destOrd="0" presId="urn:microsoft.com/office/officeart/2005/8/layout/bProcess3"/>
    <dgm:cxn modelId="{63AF0F87-8AD9-47CE-99B2-2A0C01E06B54}" type="presParOf" srcId="{925FE0FF-24B6-45A1-9E4B-4CCABD431BE1}" destId="{9AD013D6-9095-4718-BC75-692F08DC1917}" srcOrd="6" destOrd="0" presId="urn:microsoft.com/office/officeart/2005/8/layout/bProcess3"/>
    <dgm:cxn modelId="{95A17DE2-3D65-4863-BCAE-AE56D10B7E6C}" type="presParOf" srcId="{925FE0FF-24B6-45A1-9E4B-4CCABD431BE1}" destId="{7033A858-424E-4E12-A301-58FE78F8EE23}" srcOrd="7" destOrd="0" presId="urn:microsoft.com/office/officeart/2005/8/layout/bProcess3"/>
    <dgm:cxn modelId="{19DAB9EC-D1B1-4DFD-9EC4-5AEB2D3B2DF0}" type="presParOf" srcId="{7033A858-424E-4E12-A301-58FE78F8EE23}" destId="{6098B16D-4A03-4275-B0E4-F67002EC4315}" srcOrd="0" destOrd="0" presId="urn:microsoft.com/office/officeart/2005/8/layout/bProcess3"/>
    <dgm:cxn modelId="{44B70332-8DD3-49B7-B682-ED47C3C5950D}" type="presParOf" srcId="{925FE0FF-24B6-45A1-9E4B-4CCABD431BE1}" destId="{728EEEE6-D4F1-4B27-8D79-63A29482AC06}" srcOrd="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1D015E-89D3-4A50-8FB5-C54C8A11AF56}">
      <dsp:nvSpPr>
        <dsp:cNvPr id="0" name=""/>
        <dsp:cNvSpPr/>
      </dsp:nvSpPr>
      <dsp:spPr>
        <a:xfrm>
          <a:off x="3199073" y="703529"/>
          <a:ext cx="53998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9983" y="45720"/>
              </a:lnTo>
            </a:path>
          </a:pathLst>
        </a:custGeom>
        <a:noFill/>
        <a:ln w="12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DZ" sz="500" b="1" kern="1200"/>
        </a:p>
      </dsp:txBody>
      <dsp:txXfrm>
        <a:off x="3454800" y="746393"/>
        <a:ext cx="28529" cy="5711"/>
      </dsp:txXfrm>
    </dsp:sp>
    <dsp:sp modelId="{835DD13A-A805-431A-9758-A21C0CB3072C}">
      <dsp:nvSpPr>
        <dsp:cNvPr id="0" name=""/>
        <dsp:cNvSpPr/>
      </dsp:nvSpPr>
      <dsp:spPr>
        <a:xfrm>
          <a:off x="720075" y="5010"/>
          <a:ext cx="2480798" cy="148847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glow rad="63500">
            <a:schemeClr val="accent2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 smtClean="0"/>
            <a:t>Collecte d’information</a:t>
          </a:r>
          <a:endParaRPr lang="ar-DZ" sz="2400" b="1" kern="1200" dirty="0"/>
        </a:p>
      </dsp:txBody>
      <dsp:txXfrm>
        <a:off x="720075" y="5010"/>
        <a:ext cx="2480798" cy="1488478"/>
      </dsp:txXfrm>
    </dsp:sp>
    <dsp:sp modelId="{4B35FE43-5605-4D49-89F0-9870458C13CD}">
      <dsp:nvSpPr>
        <dsp:cNvPr id="0" name=""/>
        <dsp:cNvSpPr/>
      </dsp:nvSpPr>
      <dsp:spPr>
        <a:xfrm>
          <a:off x="1960474" y="1491688"/>
          <a:ext cx="3051381" cy="539983"/>
        </a:xfrm>
        <a:custGeom>
          <a:avLst/>
          <a:gdLst/>
          <a:ahLst/>
          <a:cxnLst/>
          <a:rect l="0" t="0" r="0" b="0"/>
          <a:pathLst>
            <a:path>
              <a:moveTo>
                <a:pt x="3051381" y="0"/>
              </a:moveTo>
              <a:lnTo>
                <a:pt x="3051381" y="287091"/>
              </a:lnTo>
              <a:lnTo>
                <a:pt x="0" y="287091"/>
              </a:lnTo>
              <a:lnTo>
                <a:pt x="0" y="539983"/>
              </a:lnTo>
            </a:path>
          </a:pathLst>
        </a:custGeom>
        <a:noFill/>
        <a:ln w="12000" cap="flat" cmpd="sng" algn="ctr">
          <a:solidFill>
            <a:schemeClr val="accent2">
              <a:hueOff val="-5775273"/>
              <a:satOff val="5219"/>
              <a:lumOff val="589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DZ" sz="500" b="1" kern="1200"/>
        </a:p>
      </dsp:txBody>
      <dsp:txXfrm>
        <a:off x="3408558" y="1758825"/>
        <a:ext cx="155213" cy="5711"/>
      </dsp:txXfrm>
    </dsp:sp>
    <dsp:sp modelId="{3B3505B9-A644-48CC-A11E-939779A6B258}">
      <dsp:nvSpPr>
        <dsp:cNvPr id="0" name=""/>
        <dsp:cNvSpPr/>
      </dsp:nvSpPr>
      <dsp:spPr>
        <a:xfrm>
          <a:off x="3771457" y="5010"/>
          <a:ext cx="2480798" cy="1488478"/>
        </a:xfrm>
        <a:prstGeom prst="rect">
          <a:avLst/>
        </a:prstGeom>
        <a:solidFill>
          <a:schemeClr val="accent2">
            <a:hueOff val="-4331455"/>
            <a:satOff val="3914"/>
            <a:lumOff val="442"/>
            <a:alphaOff val="0"/>
          </a:schemeClr>
        </a:solidFill>
        <a:ln>
          <a:noFill/>
        </a:ln>
        <a:effectLst>
          <a:glow rad="63500">
            <a:schemeClr val="accent2">
              <a:hueOff val="-4331455"/>
              <a:satOff val="3914"/>
              <a:lumOff val="442"/>
              <a:alphaOff val="0"/>
              <a:alpha val="45000"/>
              <a:satMod val="12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 smtClean="0"/>
            <a:t>Retraitement d’information</a:t>
          </a:r>
          <a:endParaRPr lang="ar-DZ" sz="2400" b="1" kern="1200" dirty="0"/>
        </a:p>
      </dsp:txBody>
      <dsp:txXfrm>
        <a:off x="3771457" y="5010"/>
        <a:ext cx="2480798" cy="1488478"/>
      </dsp:txXfrm>
    </dsp:sp>
    <dsp:sp modelId="{998B56F7-7C10-4D9F-A3FD-914BF2B3B22F}">
      <dsp:nvSpPr>
        <dsp:cNvPr id="0" name=""/>
        <dsp:cNvSpPr/>
      </dsp:nvSpPr>
      <dsp:spPr>
        <a:xfrm>
          <a:off x="3199073" y="2762592"/>
          <a:ext cx="53998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9983" y="45720"/>
              </a:lnTo>
            </a:path>
          </a:pathLst>
        </a:custGeom>
        <a:noFill/>
        <a:ln w="12000" cap="flat" cmpd="sng" algn="ctr">
          <a:solidFill>
            <a:schemeClr val="accent2">
              <a:hueOff val="-11550546"/>
              <a:satOff val="10438"/>
              <a:lumOff val="1179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DZ" sz="500" b="1" kern="1200"/>
        </a:p>
      </dsp:txBody>
      <dsp:txXfrm>
        <a:off x="3454800" y="2805456"/>
        <a:ext cx="28529" cy="5711"/>
      </dsp:txXfrm>
    </dsp:sp>
    <dsp:sp modelId="{C66CC3ED-D16B-4610-90F1-86B74DC1AE67}">
      <dsp:nvSpPr>
        <dsp:cNvPr id="0" name=""/>
        <dsp:cNvSpPr/>
      </dsp:nvSpPr>
      <dsp:spPr>
        <a:xfrm>
          <a:off x="720075" y="2064072"/>
          <a:ext cx="2480798" cy="1488478"/>
        </a:xfrm>
        <a:prstGeom prst="rect">
          <a:avLst/>
        </a:prstGeom>
        <a:solidFill>
          <a:schemeClr val="accent2">
            <a:hueOff val="-8662909"/>
            <a:satOff val="7828"/>
            <a:lumOff val="884"/>
            <a:alphaOff val="0"/>
          </a:schemeClr>
        </a:solidFill>
        <a:ln>
          <a:noFill/>
        </a:ln>
        <a:effectLst>
          <a:glow rad="63500">
            <a:schemeClr val="accent2">
              <a:hueOff val="-8662909"/>
              <a:satOff val="7828"/>
              <a:lumOff val="884"/>
              <a:alphaOff val="0"/>
              <a:alpha val="45000"/>
              <a:satMod val="12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 smtClean="0"/>
            <a:t>Formulation d’hypothèses</a:t>
          </a:r>
          <a:endParaRPr lang="ar-DZ" sz="2400" b="1" kern="1200" dirty="0"/>
        </a:p>
      </dsp:txBody>
      <dsp:txXfrm>
        <a:off x="720075" y="2064072"/>
        <a:ext cx="2480798" cy="1488478"/>
      </dsp:txXfrm>
    </dsp:sp>
    <dsp:sp modelId="{7033A858-424E-4E12-A301-58FE78F8EE23}">
      <dsp:nvSpPr>
        <dsp:cNvPr id="0" name=""/>
        <dsp:cNvSpPr/>
      </dsp:nvSpPr>
      <dsp:spPr>
        <a:xfrm>
          <a:off x="1960474" y="3550751"/>
          <a:ext cx="3213452" cy="539983"/>
        </a:xfrm>
        <a:custGeom>
          <a:avLst/>
          <a:gdLst/>
          <a:ahLst/>
          <a:cxnLst/>
          <a:rect l="0" t="0" r="0" b="0"/>
          <a:pathLst>
            <a:path>
              <a:moveTo>
                <a:pt x="3213452" y="0"/>
              </a:moveTo>
              <a:lnTo>
                <a:pt x="3213452" y="287091"/>
              </a:lnTo>
              <a:lnTo>
                <a:pt x="0" y="287091"/>
              </a:lnTo>
              <a:lnTo>
                <a:pt x="0" y="539983"/>
              </a:lnTo>
            </a:path>
          </a:pathLst>
        </a:custGeom>
        <a:noFill/>
        <a:ln w="12000" cap="flat" cmpd="sng" algn="ctr">
          <a:solidFill>
            <a:schemeClr val="accent2">
              <a:hueOff val="-17325818"/>
              <a:satOff val="15657"/>
              <a:lumOff val="1768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DZ" sz="500" b="1" kern="1200"/>
        </a:p>
      </dsp:txBody>
      <dsp:txXfrm>
        <a:off x="3485607" y="3817887"/>
        <a:ext cx="163185" cy="5711"/>
      </dsp:txXfrm>
    </dsp:sp>
    <dsp:sp modelId="{9AD013D6-9095-4718-BC75-692F08DC1917}">
      <dsp:nvSpPr>
        <dsp:cNvPr id="0" name=""/>
        <dsp:cNvSpPr/>
      </dsp:nvSpPr>
      <dsp:spPr>
        <a:xfrm>
          <a:off x="3771457" y="2064072"/>
          <a:ext cx="2804939" cy="1488478"/>
        </a:xfrm>
        <a:prstGeom prst="rect">
          <a:avLst/>
        </a:prstGeom>
        <a:solidFill>
          <a:schemeClr val="accent2">
            <a:hueOff val="-12994363"/>
            <a:satOff val="11743"/>
            <a:lumOff val="1326"/>
            <a:alphaOff val="0"/>
          </a:schemeClr>
        </a:solidFill>
        <a:ln>
          <a:noFill/>
        </a:ln>
        <a:effectLst>
          <a:glow rad="63500">
            <a:schemeClr val="accent2">
              <a:hueOff val="-12994363"/>
              <a:satOff val="11743"/>
              <a:lumOff val="1326"/>
              <a:alphaOff val="0"/>
              <a:alpha val="45000"/>
              <a:satMod val="12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/>
            <a:t>Travaux d’approfondissement</a:t>
          </a:r>
          <a:endParaRPr lang="ar-DZ" sz="2000" b="1" kern="1200" dirty="0"/>
        </a:p>
      </dsp:txBody>
      <dsp:txXfrm>
        <a:off x="3771457" y="2064072"/>
        <a:ext cx="2804939" cy="1488478"/>
      </dsp:txXfrm>
    </dsp:sp>
    <dsp:sp modelId="{728EEEE6-D4F1-4B27-8D79-63A29482AC06}">
      <dsp:nvSpPr>
        <dsp:cNvPr id="0" name=""/>
        <dsp:cNvSpPr/>
      </dsp:nvSpPr>
      <dsp:spPr>
        <a:xfrm>
          <a:off x="720075" y="4123135"/>
          <a:ext cx="2480798" cy="1488478"/>
        </a:xfrm>
        <a:prstGeom prst="rect">
          <a:avLst/>
        </a:prstGeom>
        <a:solidFill>
          <a:schemeClr val="accent2">
            <a:hueOff val="-17325818"/>
            <a:satOff val="15657"/>
            <a:lumOff val="1768"/>
            <a:alphaOff val="0"/>
          </a:schemeClr>
        </a:solidFill>
        <a:ln>
          <a:noFill/>
        </a:ln>
        <a:effectLst>
          <a:glow rad="63500">
            <a:schemeClr val="accent2">
              <a:hueOff val="-17325818"/>
              <a:satOff val="15657"/>
              <a:lumOff val="1768"/>
              <a:alphaOff val="0"/>
              <a:alpha val="45000"/>
              <a:satMod val="12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smtClean="0">
              <a:solidFill>
                <a:schemeClr val="bg1"/>
              </a:solidFill>
            </a:rPr>
            <a:t>Collecte d’information</a:t>
          </a:r>
          <a:endParaRPr lang="ar-DZ" sz="2400" b="1" kern="1200" dirty="0">
            <a:solidFill>
              <a:schemeClr val="bg1"/>
            </a:solidFill>
          </a:endParaRPr>
        </a:p>
      </dsp:txBody>
      <dsp:txXfrm>
        <a:off x="720075" y="4123135"/>
        <a:ext cx="2480798" cy="14884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668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84067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867678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493764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Forme lib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Forme lib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Forme lib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Forme lib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Forme lib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Forme lib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Forme lib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Forme lib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Forme lib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Forme lib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Forme lib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6" name="Forme lib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Forme lib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465444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59393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56900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22452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973463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560778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e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necteur droit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grpSp>
        <p:nvGrpSpPr>
          <p:cNvPr id="14" name="Groupe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necteur droit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necteur droit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407111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64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598133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059026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214231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623891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Forme lib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Forme lib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Forme lib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Forme lib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Forme lib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Forme lib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Forme lib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Forme lib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Forme lib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Forme lib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Forme lib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6" name="Forme lib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Forme lib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502983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364175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78378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13258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95511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034473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e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necteur droit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grpSp>
        <p:nvGrpSpPr>
          <p:cNvPr id="14" name="Groupe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necteur droit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necteur droit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121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47902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831643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8093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1611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Forme lib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Forme lib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Forme lib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Forme lib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Forme lib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Forme lib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Forme lib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Forme lib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Forme lib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Forme lib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Forme lib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6" name="Forme lib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Forme lib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9693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6146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862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5672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1621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204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21518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e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necteur droit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grpSp>
        <p:nvGrpSpPr>
          <p:cNvPr id="14" name="Groupe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necteur droit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necteur droit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5476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0160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2843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5877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3397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Forme lib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Forme lib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Forme lib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Forme lib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Forme lib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Forme lib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Forme lib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Forme lib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Forme lib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Forme lib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Forme lib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6" name="Forme lib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Forme lib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89214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5320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6157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62168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176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Forme lib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Forme lib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Forme lib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Forme lib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Forme lib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Forme lib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Forme lib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Forme lib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Forme lib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Forme lib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Forme lib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6" name="Forme lib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Forme lib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8441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16189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e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necteur droit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grpSp>
        <p:nvGrpSpPr>
          <p:cNvPr id="14" name="Groupe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necteur droit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necteur droit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76811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4673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89264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8810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97287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Forme lib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Forme lib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Forme lib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Forme lib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Forme lib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Forme lib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Forme lib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Forme lib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Forme lib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Forme lib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Forme lib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6" name="Forme lib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Forme lib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45039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76313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5600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190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27454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48190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76315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e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necteur droit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grpSp>
        <p:nvGrpSpPr>
          <p:cNvPr id="14" name="Groupe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necteur droit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necteur droit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72499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82623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2626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70531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48339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Forme lib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Forme lib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Forme lib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Forme lib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Forme lib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Forme lib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Forme lib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Forme lib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Forme lib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Forme lib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Forme lib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6" name="Forme lib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Forme lib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44414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88149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020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11140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96247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91625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31058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e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necteur droit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grpSp>
        <p:nvGrpSpPr>
          <p:cNvPr id="14" name="Groupe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necteur droit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necteur droit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57131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89591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98632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27538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11794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Forme lib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Forme lib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Forme lib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Forme lib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Forme lib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Forme lib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Forme lib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Forme lib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Forme lib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Forme lib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Forme lib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6" name="Forme lib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Forme lib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45767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804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8193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6118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0221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66299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51015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e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necteur droit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grpSp>
        <p:nvGrpSpPr>
          <p:cNvPr id="14" name="Groupe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necteur droit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necteur droit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53800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32072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82503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0549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43838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Forme lib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Forme lib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Forme lib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Forme lib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Forme lib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Forme lib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Forme lib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Forme lib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Forme lib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Forme lib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Forme lib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6" name="Forme lib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Forme lib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977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00428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94545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74017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50652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88633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8877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e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necteur droit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grpSp>
        <p:nvGrpSpPr>
          <p:cNvPr id="14" name="Groupe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necteur droit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necteur droit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21805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29533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90232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30423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588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36264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Forme lib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Forme lib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Forme lib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Forme lib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Forme lib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Forme lib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Forme lib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Forme lib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Forme lib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Forme lib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Forme lib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6" name="Forme lib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Forme lib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521706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76223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262067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42651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58297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27620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e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necteur droit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grpSp>
        <p:nvGrpSpPr>
          <p:cNvPr id="14" name="Groupe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necteur droit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necteur droit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2606507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81684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535942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529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e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necteur droit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grpSp>
        <p:nvGrpSpPr>
          <p:cNvPr id="14" name="Groupe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necteur droit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necteur droit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173843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24669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Forme lib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Forme lib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Forme lib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Forme lib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Forme lib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Forme lib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Forme lib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Forme lib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Forme lib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Forme lib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Forme lib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6" name="Forme lib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Forme lib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17598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27679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88956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839319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510816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021147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e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necteur droit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grpSp>
        <p:nvGrpSpPr>
          <p:cNvPr id="14" name="Groupe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necteur droit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necteur droit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963390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41055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774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 rtl="0"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 rtl="0"/>
            <a:fld id="{09CEB3EB-F4F2-46F4-8867-D3C68411A9A0}" type="slidenum">
              <a:rPr lang="en-US" smtClean="0">
                <a:solidFill>
                  <a:srgbClr val="D6ECFF"/>
                </a:solidFill>
              </a:rPr>
              <a:pPr rtl="0"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6027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r" rtl="1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r" rtl="1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r" rtl="1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r" rtl="1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 rtl="0"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 rtl="0"/>
            <a:fld id="{09CEB3EB-F4F2-46F4-8867-D3C68411A9A0}" type="slidenum">
              <a:rPr lang="en-US" smtClean="0">
                <a:solidFill>
                  <a:srgbClr val="D6ECFF"/>
                </a:solidFill>
              </a:rPr>
              <a:pPr rtl="0"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00257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r" rtl="1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r" rtl="1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r" rtl="1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r" rtl="1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 rtl="0"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 rtl="0"/>
            <a:fld id="{09CEB3EB-F4F2-46F4-8867-D3C68411A9A0}" type="slidenum">
              <a:rPr lang="en-US" smtClean="0">
                <a:solidFill>
                  <a:srgbClr val="D6ECFF"/>
                </a:solidFill>
              </a:rPr>
              <a:pPr rtl="0"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5973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r" rtl="1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r" rtl="1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r" rtl="1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r" rtl="1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 rtl="0"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 rtl="0"/>
            <a:fld id="{09CEB3EB-F4F2-46F4-8867-D3C68411A9A0}" type="slidenum">
              <a:rPr lang="en-US" smtClean="0">
                <a:solidFill>
                  <a:srgbClr val="D6ECFF"/>
                </a:solidFill>
              </a:rPr>
              <a:pPr rtl="0"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730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r" rtl="1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r" rtl="1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r" rtl="1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r" rtl="1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 rtl="0"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 rtl="0"/>
            <a:fld id="{09CEB3EB-F4F2-46F4-8867-D3C68411A9A0}" type="slidenum">
              <a:rPr lang="en-US" smtClean="0">
                <a:solidFill>
                  <a:srgbClr val="D6ECFF"/>
                </a:solidFill>
              </a:rPr>
              <a:pPr rtl="0"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0399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r" rtl="1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r" rtl="1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r" rtl="1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r" rtl="1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 rtl="0"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 rtl="0"/>
            <a:fld id="{09CEB3EB-F4F2-46F4-8867-D3C68411A9A0}" type="slidenum">
              <a:rPr lang="en-US" smtClean="0">
                <a:solidFill>
                  <a:srgbClr val="D6ECFF"/>
                </a:solidFill>
              </a:rPr>
              <a:pPr rtl="0"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5584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r" rtl="1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r" rtl="1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r" rtl="1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r" rtl="1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 rtl="0"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 rtl="0"/>
            <a:fld id="{09CEB3EB-F4F2-46F4-8867-D3C68411A9A0}" type="slidenum">
              <a:rPr lang="en-US" smtClean="0">
                <a:solidFill>
                  <a:srgbClr val="D6ECFF"/>
                </a:solidFill>
              </a:rPr>
              <a:pPr rtl="0"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8602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r" rtl="1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r" rtl="1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r" rtl="1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r" rtl="1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 rtl="0"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 rtl="0"/>
            <a:fld id="{09CEB3EB-F4F2-46F4-8867-D3C68411A9A0}" type="slidenum">
              <a:rPr lang="en-US" smtClean="0">
                <a:solidFill>
                  <a:srgbClr val="D6ECFF"/>
                </a:solidFill>
              </a:rPr>
              <a:pPr rtl="0"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0409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r" rtl="1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r" rtl="1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r" rtl="1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r" rtl="1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 rtl="0"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 rtl="0"/>
            <a:fld id="{09CEB3EB-F4F2-46F4-8867-D3C68411A9A0}" type="slidenum">
              <a:rPr lang="en-US" smtClean="0">
                <a:solidFill>
                  <a:srgbClr val="D6ECFF"/>
                </a:solidFill>
              </a:rPr>
              <a:pPr rtl="0"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4478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r" rtl="1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r" rtl="1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r" rtl="1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r" rtl="1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 rtl="0"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 rtl="0"/>
            <a:fld id="{09CEB3EB-F4F2-46F4-8867-D3C68411A9A0}" type="slidenum">
              <a:rPr lang="en-US" smtClean="0">
                <a:solidFill>
                  <a:srgbClr val="D6ECFF"/>
                </a:solidFill>
              </a:rPr>
              <a:pPr rtl="0"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9718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r" rtl="1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r" rtl="1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r" rtl="1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r" rtl="1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 rtl="0"/>
              <a:t>1/2/2021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 rtl="0"/>
            <a:fld id="{09CEB3EB-F4F2-46F4-8867-D3C68411A9A0}" type="slidenum">
              <a:rPr lang="en-US" smtClean="0">
                <a:solidFill>
                  <a:srgbClr val="D6ECFF"/>
                </a:solidFill>
              </a:rPr>
              <a:pPr rtl="0"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226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r" rtl="1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r" rtl="1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r" rtl="1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r" rtl="1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cte.univ-setif.dz/coursenligne/hamadimouradcte/ressources/num27%20du%2028%20mai%202008.pdf" TargetMode="External"/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5580063" y="115888"/>
            <a:ext cx="3240087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9pPr>
          </a:lstStyle>
          <a:p>
            <a:pPr algn="ctr" rtl="0"/>
            <a:r>
              <a:rPr lang="ar-DZ" sz="24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جامعة محمد خيضر بسكرة</a:t>
            </a:r>
          </a:p>
          <a:p>
            <a:pPr algn="ctr" rtl="0"/>
            <a:r>
              <a:rPr lang="ar-DZ" sz="24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كلية العلوم الاقتصادية والتجارية وعلوم التسيير</a:t>
            </a:r>
          </a:p>
          <a:p>
            <a:pPr algn="ctr" rtl="0"/>
            <a:r>
              <a:rPr lang="ar-DZ" sz="24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قسم </a:t>
            </a:r>
            <a:r>
              <a:rPr lang="ar-DZ" sz="24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العلوم التجارية</a:t>
            </a:r>
            <a:endParaRPr lang="fr-FR" sz="24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5"/>
          <p:cNvSpPr txBox="1">
            <a:spLocks noChangeArrowheads="1"/>
          </p:cNvSpPr>
          <p:nvPr/>
        </p:nvSpPr>
        <p:spPr bwMode="auto">
          <a:xfrm>
            <a:off x="179388" y="901700"/>
            <a:ext cx="28082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9pPr>
          </a:lstStyle>
          <a:p>
            <a:pPr algn="ctr" rtl="0"/>
            <a:r>
              <a:rPr lang="ar-DZ" sz="24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سلسلة محاضرات مقدمة للسنة الثانية ماستـــــــــر</a:t>
            </a:r>
          </a:p>
          <a:p>
            <a:pPr algn="ctr" rtl="0"/>
            <a:r>
              <a:rPr lang="ar-DZ" sz="24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تخصص </a:t>
            </a:r>
            <a:r>
              <a:rPr lang="ar-DZ" sz="24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تدقيق</a:t>
            </a:r>
            <a:endParaRPr lang="fr-FR" sz="24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79388" y="5232400"/>
            <a:ext cx="2808287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9pPr>
          </a:lstStyle>
          <a:p>
            <a:pPr algn="ctr" rtl="0"/>
            <a:r>
              <a:rPr lang="ar-DZ" sz="3200" b="1" dirty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من إعداد الأستاذة:</a:t>
            </a:r>
          </a:p>
          <a:p>
            <a:pPr algn="ctr" rtl="0"/>
            <a:r>
              <a:rPr lang="ar-DZ" sz="3200" b="1" dirty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فاطمة الزهراء طاهري</a:t>
            </a:r>
            <a:endParaRPr lang="fr-FR" sz="3200" b="1" dirty="0">
              <a:solidFill>
                <a:prstClr val="white"/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085184"/>
            <a:ext cx="1691680" cy="177281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11" name="ZoneTexte 10"/>
          <p:cNvSpPr txBox="1"/>
          <p:nvPr/>
        </p:nvSpPr>
        <p:spPr>
          <a:xfrm>
            <a:off x="2483768" y="2132856"/>
            <a:ext cx="4104456" cy="280076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ar-DZ" sz="8800" b="1" dirty="0">
                <a:solidFill>
                  <a:srgbClr val="FFFF00"/>
                </a:solidFill>
                <a:latin typeface="Arabic Typesetting" pitchFamily="66" charset="-78"/>
                <a:cs typeface="Arabic Typesetting" pitchFamily="66" charset="-78"/>
              </a:rPr>
              <a:t>الميزانية المالية</a:t>
            </a:r>
          </a:p>
          <a:p>
            <a:pPr algn="ctr" rtl="0"/>
            <a:r>
              <a:rPr lang="ar-DZ" sz="8800" b="1" dirty="0">
                <a:solidFill>
                  <a:srgbClr val="FFFF00"/>
                </a:solidFill>
                <a:latin typeface="Arabic Typesetting" pitchFamily="66" charset="-78"/>
                <a:cs typeface="Arabic Typesetting" pitchFamily="66" charset="-78"/>
              </a:rPr>
              <a:t>الميزانية الوظيفية</a:t>
            </a:r>
            <a:endParaRPr lang="ar-DZ" sz="8800" b="1" dirty="0">
              <a:solidFill>
                <a:srgbClr val="FFFF00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17482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7415910"/>
              </p:ext>
            </p:extLst>
          </p:nvPr>
        </p:nvGraphicFramePr>
        <p:xfrm>
          <a:off x="2195736" y="1397000"/>
          <a:ext cx="5040560" cy="4048224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2520280"/>
                <a:gridCol w="2520280"/>
              </a:tblGrid>
              <a:tr h="1349408">
                <a:tc>
                  <a:txBody>
                    <a:bodyPr/>
                    <a:lstStyle/>
                    <a:p>
                      <a:pPr algn="ctr" rtl="1"/>
                      <a:r>
                        <a:rPr lang="ar-DZ" sz="2800" b="1" dirty="0" smtClean="0">
                          <a:latin typeface="Arial" pitchFamily="34" charset="0"/>
                          <a:cs typeface="Arial" pitchFamily="34" charset="0"/>
                        </a:rPr>
                        <a:t>الأصول</a:t>
                      </a:r>
                      <a:endParaRPr lang="ar-DZ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800" b="1" dirty="0" smtClean="0">
                          <a:latin typeface="Arial" pitchFamily="34" charset="0"/>
                          <a:cs typeface="Arial" pitchFamily="34" charset="0"/>
                        </a:rPr>
                        <a:t>الخصوم</a:t>
                      </a:r>
                      <a:endParaRPr lang="ar-DZ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349408">
                <a:tc>
                  <a:txBody>
                    <a:bodyPr/>
                    <a:lstStyle/>
                    <a:p>
                      <a:pPr algn="ctr" rtl="1"/>
                      <a:r>
                        <a:rPr lang="ar-DZ" sz="2800" b="1" dirty="0" smtClean="0">
                          <a:latin typeface="Arial" pitchFamily="34" charset="0"/>
                          <a:cs typeface="Arial" pitchFamily="34" charset="0"/>
                        </a:rPr>
                        <a:t>الأصول الثابتة</a:t>
                      </a:r>
                      <a:endParaRPr lang="ar-DZ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800" b="1" dirty="0" smtClean="0">
                          <a:latin typeface="Arial" pitchFamily="34" charset="0"/>
                          <a:cs typeface="Arial" pitchFamily="34" charset="0"/>
                        </a:rPr>
                        <a:t>الأموال الدائمة</a:t>
                      </a:r>
                      <a:endParaRPr lang="ar-DZ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349408">
                <a:tc>
                  <a:txBody>
                    <a:bodyPr/>
                    <a:lstStyle/>
                    <a:p>
                      <a:pPr algn="ctr" rtl="1"/>
                      <a:r>
                        <a:rPr lang="ar-DZ" sz="2800" b="1" dirty="0" smtClean="0">
                          <a:latin typeface="Arial" pitchFamily="34" charset="0"/>
                          <a:cs typeface="Arial" pitchFamily="34" charset="0"/>
                        </a:rPr>
                        <a:t>الأصول المتداولة</a:t>
                      </a:r>
                      <a:endParaRPr lang="ar-DZ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800" b="1" dirty="0" smtClean="0">
                          <a:latin typeface="Arial" pitchFamily="34" charset="0"/>
                          <a:cs typeface="Arial" pitchFamily="34" charset="0"/>
                        </a:rPr>
                        <a:t>القروض قصيرة الأجل</a:t>
                      </a:r>
                      <a:endParaRPr lang="ar-DZ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4" name="Connecteur droit avec flèche 3"/>
          <p:cNvCxnSpPr/>
          <p:nvPr/>
        </p:nvCxnSpPr>
        <p:spPr>
          <a:xfrm>
            <a:off x="7596336" y="2852936"/>
            <a:ext cx="0" cy="25922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ZoneTexte 4"/>
          <p:cNvSpPr txBox="1"/>
          <p:nvPr/>
        </p:nvSpPr>
        <p:spPr>
          <a:xfrm>
            <a:off x="7596336" y="2996952"/>
            <a:ext cx="1403648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ar-DZ" sz="2400" b="1" dirty="0">
                <a:solidFill>
                  <a:prstClr val="white"/>
                </a:solidFill>
              </a:rPr>
              <a:t>السيولة</a:t>
            </a:r>
          </a:p>
          <a:p>
            <a:pPr algn="l" rtl="0"/>
            <a:endParaRPr lang="ar-DZ" sz="2400" b="1" dirty="0">
              <a:solidFill>
                <a:prstClr val="white"/>
              </a:solidFill>
            </a:endParaRPr>
          </a:p>
          <a:p>
            <a:pPr algn="l" rtl="0"/>
            <a:endParaRPr lang="ar-DZ" sz="2400" b="1" dirty="0">
              <a:solidFill>
                <a:prstClr val="white"/>
              </a:solidFill>
            </a:endParaRPr>
          </a:p>
          <a:p>
            <a:pPr algn="l" rtl="0"/>
            <a:endParaRPr lang="ar-DZ" sz="2400" b="1" dirty="0">
              <a:solidFill>
                <a:prstClr val="white"/>
              </a:solidFill>
            </a:endParaRPr>
          </a:p>
          <a:p>
            <a:pPr algn="l" rtl="0"/>
            <a:endParaRPr lang="ar-DZ" sz="2400" b="1" dirty="0">
              <a:solidFill>
                <a:prstClr val="white"/>
              </a:solidFill>
            </a:endParaRPr>
          </a:p>
          <a:p>
            <a:pPr algn="l" rtl="0"/>
            <a:r>
              <a:rPr lang="ar-DZ" sz="2400" b="1" dirty="0">
                <a:solidFill>
                  <a:prstClr val="white"/>
                </a:solidFill>
              </a:rPr>
              <a:t>السنوية</a:t>
            </a:r>
            <a:endParaRPr lang="ar-DZ" sz="2400" b="1" dirty="0">
              <a:solidFill>
                <a:prstClr val="white"/>
              </a:solidFill>
            </a:endParaRPr>
          </a:p>
        </p:txBody>
      </p:sp>
      <p:cxnSp>
        <p:nvCxnSpPr>
          <p:cNvPr id="8" name="Connecteur droit avec flèche 7"/>
          <p:cNvCxnSpPr/>
          <p:nvPr/>
        </p:nvCxnSpPr>
        <p:spPr>
          <a:xfrm>
            <a:off x="1907704" y="2852936"/>
            <a:ext cx="0" cy="25922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0" y="2780928"/>
            <a:ext cx="1763688" cy="26776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b="1" dirty="0">
                <a:solidFill>
                  <a:prstClr val="white"/>
                </a:solidFill>
              </a:rPr>
              <a:t>الاستحقاق</a:t>
            </a:r>
          </a:p>
          <a:p>
            <a:endParaRPr lang="ar-DZ" sz="2400" b="1" dirty="0">
              <a:solidFill>
                <a:prstClr val="white"/>
              </a:solidFill>
            </a:endParaRPr>
          </a:p>
          <a:p>
            <a:endParaRPr lang="ar-DZ" sz="2400" b="1" dirty="0">
              <a:solidFill>
                <a:prstClr val="white"/>
              </a:solidFill>
            </a:endParaRPr>
          </a:p>
          <a:p>
            <a:endParaRPr lang="ar-DZ" sz="2400" b="1" dirty="0">
              <a:solidFill>
                <a:prstClr val="white"/>
              </a:solidFill>
            </a:endParaRPr>
          </a:p>
          <a:p>
            <a:endParaRPr lang="ar-DZ" sz="2400" b="1" dirty="0">
              <a:solidFill>
                <a:prstClr val="white"/>
              </a:solidFill>
            </a:endParaRPr>
          </a:p>
          <a:p>
            <a:endParaRPr lang="ar-DZ" sz="2400" b="1" dirty="0">
              <a:solidFill>
                <a:prstClr val="white"/>
              </a:solidFill>
            </a:endParaRPr>
          </a:p>
          <a:p>
            <a:r>
              <a:rPr lang="ar-DZ" sz="2400" b="1" dirty="0">
                <a:solidFill>
                  <a:prstClr val="white"/>
                </a:solidFill>
              </a:rPr>
              <a:t>السنوية</a:t>
            </a:r>
            <a:endParaRPr lang="ar-DZ" sz="24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1334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395494"/>
              </p:ext>
            </p:extLst>
          </p:nvPr>
        </p:nvGraphicFramePr>
        <p:xfrm>
          <a:off x="2627784" y="1397000"/>
          <a:ext cx="4536504" cy="4041312"/>
        </p:xfrm>
        <a:graphic>
          <a:graphicData uri="http://schemas.openxmlformats.org/drawingml/2006/table">
            <a:tbl>
              <a:tblPr rtl="1" firstRow="1" bandRow="1">
                <a:tableStyleId>{775DCB02-9BB8-47FD-8907-85C794F793BA}</a:tableStyleId>
              </a:tblPr>
              <a:tblGrid>
                <a:gridCol w="2268252"/>
                <a:gridCol w="2268252"/>
              </a:tblGrid>
              <a:tr h="1239912">
                <a:tc>
                  <a:txBody>
                    <a:bodyPr/>
                    <a:lstStyle/>
                    <a:p>
                      <a:pPr algn="ctr" rtl="1"/>
                      <a:r>
                        <a:rPr lang="ar-DZ" sz="2800" b="1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الأصول الثابتة</a:t>
                      </a:r>
                      <a:endParaRPr lang="ar-DZ" sz="2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DZ" sz="2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الأموال الخاصة</a:t>
                      </a:r>
                      <a:endParaRPr lang="ar-DZ" sz="2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37352">
                <a:tc rowSpan="2">
                  <a:txBody>
                    <a:bodyPr/>
                    <a:lstStyle/>
                    <a:p>
                      <a:pPr algn="ctr" rtl="1"/>
                      <a:r>
                        <a:rPr kumimoji="0" lang="ar-DZ" sz="28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قيم الاستغلال</a:t>
                      </a:r>
                      <a:endParaRPr lang="ar-DZ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DZ" dirty="0"/>
                    </a:p>
                  </a:txBody>
                  <a:tcPr/>
                </a:tc>
              </a:tr>
              <a:tr h="674704">
                <a:tc v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DZ" sz="2800" b="1" dirty="0" smtClean="0">
                          <a:latin typeface="Arial" pitchFamily="34" charset="0"/>
                          <a:cs typeface="Arial" pitchFamily="34" charset="0"/>
                        </a:rPr>
                        <a:t>الديون طويلة الأجل</a:t>
                      </a:r>
                      <a:endParaRPr lang="ar-DZ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39936">
                <a:tc rowSpan="2">
                  <a:txBody>
                    <a:bodyPr/>
                    <a:lstStyle/>
                    <a:p>
                      <a:pPr algn="ctr" rtl="1"/>
                      <a:r>
                        <a:rPr lang="ar-DZ" sz="2800" b="1" dirty="0" smtClean="0">
                          <a:latin typeface="Arial" pitchFamily="34" charset="0"/>
                          <a:cs typeface="Arial" pitchFamily="34" charset="0"/>
                        </a:rPr>
                        <a:t>قيم قابلة للتحقيق</a:t>
                      </a:r>
                      <a:endParaRPr lang="ar-DZ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DZ" dirty="0"/>
                    </a:p>
                  </a:txBody>
                  <a:tcPr/>
                </a:tc>
              </a:tr>
              <a:tr h="337352">
                <a:tc v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DZ" sz="2800" b="1" dirty="0" smtClean="0">
                          <a:latin typeface="Arial" pitchFamily="34" charset="0"/>
                          <a:cs typeface="Arial" pitchFamily="34" charset="0"/>
                        </a:rPr>
                        <a:t>الديون قصيرة</a:t>
                      </a:r>
                      <a:r>
                        <a:rPr lang="ar-DZ" sz="2800" b="1" baseline="0" dirty="0" smtClean="0">
                          <a:latin typeface="Arial" pitchFamily="34" charset="0"/>
                          <a:cs typeface="Arial" pitchFamily="34" charset="0"/>
                        </a:rPr>
                        <a:t> الأجل</a:t>
                      </a:r>
                      <a:endParaRPr lang="ar-DZ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12056">
                <a:tc>
                  <a:txBody>
                    <a:bodyPr/>
                    <a:lstStyle/>
                    <a:p>
                      <a:pPr algn="ctr" rtl="1"/>
                      <a:r>
                        <a:rPr lang="ar-DZ" sz="2800" b="1" dirty="0" smtClean="0">
                          <a:latin typeface="Arial" pitchFamily="34" charset="0"/>
                          <a:cs typeface="Arial" pitchFamily="34" charset="0"/>
                        </a:rPr>
                        <a:t>النقديات</a:t>
                      </a:r>
                      <a:endParaRPr lang="ar-DZ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DZ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" name="Connecteur droit 4"/>
          <p:cNvCxnSpPr/>
          <p:nvPr/>
        </p:nvCxnSpPr>
        <p:spPr>
          <a:xfrm>
            <a:off x="4860032" y="2636912"/>
            <a:ext cx="0" cy="1368152"/>
          </a:xfrm>
          <a:prstGeom prst="line">
            <a:avLst/>
          </a:prstGeom>
          <a:ln w="508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4860032" y="2924944"/>
            <a:ext cx="144016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fr-FR" sz="3600" b="1" dirty="0">
                <a:solidFill>
                  <a:srgbClr val="EA157A">
                    <a:lumMod val="75000"/>
                  </a:srgbClr>
                </a:solidFill>
              </a:rPr>
              <a:t>FRP</a:t>
            </a:r>
            <a:endParaRPr lang="ar-DZ" sz="3600" b="1" dirty="0">
              <a:solidFill>
                <a:srgbClr val="EA157A">
                  <a:lumMod val="75000"/>
                </a:srgbClr>
              </a:solidFill>
            </a:endParaRPr>
          </a:p>
        </p:txBody>
      </p:sp>
      <p:cxnSp>
        <p:nvCxnSpPr>
          <p:cNvPr id="14" name="Connecteur droit 13"/>
          <p:cNvCxnSpPr/>
          <p:nvPr/>
        </p:nvCxnSpPr>
        <p:spPr>
          <a:xfrm>
            <a:off x="7164288" y="2636912"/>
            <a:ext cx="1656184" cy="0"/>
          </a:xfrm>
          <a:prstGeom prst="line">
            <a:avLst/>
          </a:prstGeom>
          <a:ln>
            <a:prstDash val="dash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flipH="1">
            <a:off x="251520" y="4077072"/>
            <a:ext cx="2304256" cy="0"/>
          </a:xfrm>
          <a:prstGeom prst="line">
            <a:avLst/>
          </a:prstGeom>
          <a:ln>
            <a:prstDash val="dash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7164288" y="1630541"/>
            <a:ext cx="18002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ar-DZ" b="1" dirty="0">
                <a:solidFill>
                  <a:prstClr val="black"/>
                </a:solidFill>
              </a:rPr>
              <a:t>أصول أكثر من سنة </a:t>
            </a:r>
            <a:endParaRPr lang="ar-DZ" b="1" dirty="0">
              <a:solidFill>
                <a:prstClr val="black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7380312" y="3452807"/>
            <a:ext cx="129614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ar-DZ" b="1" dirty="0">
                <a:solidFill>
                  <a:prstClr val="black"/>
                </a:solidFill>
              </a:rPr>
              <a:t>أصول متداولة أقل من سنة</a:t>
            </a:r>
            <a:endParaRPr lang="ar-DZ" b="1" dirty="0">
              <a:solidFill>
                <a:prstClr val="black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734570" y="1630541"/>
            <a:ext cx="1800200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ar-DZ" sz="2800" b="1" dirty="0">
                <a:solidFill>
                  <a:prstClr val="black"/>
                </a:solidFill>
              </a:rPr>
              <a:t>الأموال </a:t>
            </a:r>
          </a:p>
          <a:p>
            <a:pPr algn="ctr" rtl="0"/>
            <a:r>
              <a:rPr lang="ar-DZ" sz="2800" b="1" dirty="0">
                <a:solidFill>
                  <a:prstClr val="black"/>
                </a:solidFill>
              </a:rPr>
              <a:t>الدائمة</a:t>
            </a:r>
            <a:r>
              <a:rPr lang="fr-FR" sz="2800" b="1" dirty="0">
                <a:solidFill>
                  <a:prstClr val="black"/>
                </a:solidFill>
              </a:rPr>
              <a:t> </a:t>
            </a:r>
            <a:r>
              <a:rPr lang="ar-DZ" sz="2800" b="1" dirty="0">
                <a:solidFill>
                  <a:prstClr val="black"/>
                </a:solidFill>
              </a:rPr>
              <a:t>أكثر من سنة</a:t>
            </a:r>
            <a:endParaRPr lang="ar-DZ" sz="2800" b="1" dirty="0">
              <a:solidFill>
                <a:prstClr val="black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734570" y="4293096"/>
            <a:ext cx="167719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DZ" sz="2400" b="1" dirty="0">
                <a:solidFill>
                  <a:prstClr val="black"/>
                </a:solidFill>
              </a:rPr>
              <a:t>الأموال الأقل من سنة</a:t>
            </a:r>
            <a:endParaRPr lang="ar-DZ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829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95736" y="1916832"/>
            <a:ext cx="4680520" cy="2376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DZ" sz="4000" b="1" dirty="0">
                <a:solidFill>
                  <a:prstClr val="white"/>
                </a:solidFill>
              </a:rPr>
              <a:t>الكشوف المالية</a:t>
            </a:r>
            <a:endParaRPr lang="ar-DZ" sz="40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054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4" y="959093"/>
            <a:ext cx="7416824" cy="5105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23215" algn="just">
              <a:lnSpc>
                <a:spcPct val="150000"/>
              </a:lnSpc>
              <a:spcAft>
                <a:spcPts val="1000"/>
              </a:spcAft>
            </a:pPr>
            <a:r>
              <a:rPr lang="ar-DZ" sz="2400" b="1" dirty="0">
                <a:solidFill>
                  <a:prstClr val="white"/>
                </a:solidFill>
                <a:latin typeface="Calibri"/>
                <a:ea typeface="Calibri"/>
                <a:cs typeface="Arial"/>
              </a:rPr>
              <a:t>حسب </a:t>
            </a:r>
            <a:r>
              <a:rPr lang="ar-SA" sz="2400" b="1" dirty="0">
                <a:solidFill>
                  <a:prstClr val="white"/>
                </a:solidFill>
                <a:latin typeface="Calibri"/>
                <a:ea typeface="Calibri"/>
                <a:cs typeface="Arial"/>
              </a:rPr>
              <a:t>ال</a:t>
            </a:r>
            <a:r>
              <a:rPr lang="ar-DZ" sz="2400" b="1" dirty="0">
                <a:solidFill>
                  <a:prstClr val="white"/>
                </a:solidFill>
                <a:latin typeface="Calibri"/>
                <a:ea typeface="Calibri"/>
                <a:cs typeface="Arial"/>
              </a:rPr>
              <a:t>م</a:t>
            </a:r>
            <a:r>
              <a:rPr lang="ar-SA" sz="2400" b="1" dirty="0">
                <a:solidFill>
                  <a:prstClr val="white"/>
                </a:solidFill>
                <a:latin typeface="Calibri"/>
                <a:ea typeface="Calibri"/>
                <a:cs typeface="Arial"/>
              </a:rPr>
              <a:t>ــادة 25 من القانون 07/11 المؤرخ في  25 نوفمبر 2007 تتمثل الكشوف المالية والتي تعد مرة سنويا على الأقل</a:t>
            </a:r>
            <a:r>
              <a:rPr lang="ar-DZ" sz="2400" b="1" dirty="0">
                <a:solidFill>
                  <a:prstClr val="white"/>
                </a:solidFill>
                <a:latin typeface="Calibri"/>
                <a:ea typeface="Calibri"/>
                <a:cs typeface="Arial"/>
              </a:rPr>
              <a:t> في ما يلي:</a:t>
            </a:r>
            <a:endParaRPr lang="en-US" sz="2400" b="1" dirty="0">
              <a:solidFill>
                <a:prstClr val="white"/>
              </a:solidFill>
              <a:latin typeface="Calibri"/>
              <a:ea typeface="Calibri"/>
              <a:cs typeface="Arial"/>
            </a:endParaRPr>
          </a:p>
          <a:p>
            <a:pPr indent="323215" algn="just">
              <a:lnSpc>
                <a:spcPct val="150000"/>
              </a:lnSpc>
              <a:spcAft>
                <a:spcPts val="1000"/>
              </a:spcAft>
            </a:pPr>
            <a:r>
              <a:rPr lang="ar-DZ" sz="2400" b="1" dirty="0">
                <a:solidFill>
                  <a:prstClr val="white"/>
                </a:solidFill>
                <a:latin typeface="Calibri"/>
                <a:ea typeface="Calibri"/>
                <a:cs typeface="Arial"/>
              </a:rPr>
              <a:t>-الميزانية</a:t>
            </a:r>
            <a:endParaRPr lang="en-US" sz="2400" b="1" dirty="0">
              <a:solidFill>
                <a:prstClr val="white"/>
              </a:solidFill>
              <a:latin typeface="Calibri"/>
              <a:ea typeface="Calibri"/>
              <a:cs typeface="Arial"/>
            </a:endParaRPr>
          </a:p>
          <a:p>
            <a:pPr indent="323215" algn="just">
              <a:lnSpc>
                <a:spcPct val="150000"/>
              </a:lnSpc>
              <a:spcAft>
                <a:spcPts val="1000"/>
              </a:spcAft>
            </a:pPr>
            <a:r>
              <a:rPr lang="ar-DZ" sz="2400" b="1" dirty="0">
                <a:solidFill>
                  <a:prstClr val="white"/>
                </a:solidFill>
                <a:latin typeface="Calibri"/>
                <a:ea typeface="Calibri"/>
                <a:cs typeface="Arial"/>
              </a:rPr>
              <a:t>-حساب النتائج</a:t>
            </a:r>
            <a:endParaRPr lang="en-US" sz="2400" b="1" dirty="0">
              <a:solidFill>
                <a:prstClr val="white"/>
              </a:solidFill>
              <a:latin typeface="Calibri"/>
              <a:ea typeface="Calibri"/>
              <a:cs typeface="Arial"/>
            </a:endParaRPr>
          </a:p>
          <a:p>
            <a:pPr indent="323215" algn="just">
              <a:lnSpc>
                <a:spcPct val="150000"/>
              </a:lnSpc>
              <a:spcAft>
                <a:spcPts val="1000"/>
              </a:spcAft>
            </a:pPr>
            <a:r>
              <a:rPr lang="ar-DZ" sz="2400" b="1" dirty="0">
                <a:solidFill>
                  <a:prstClr val="white"/>
                </a:solidFill>
                <a:latin typeface="Calibri"/>
                <a:ea typeface="Calibri"/>
                <a:cs typeface="Arial"/>
              </a:rPr>
              <a:t>-جدول سيولة الخزينة</a:t>
            </a:r>
            <a:endParaRPr lang="en-US" sz="2400" b="1" dirty="0">
              <a:solidFill>
                <a:prstClr val="white"/>
              </a:solidFill>
              <a:latin typeface="Calibri"/>
              <a:ea typeface="Calibri"/>
              <a:cs typeface="Arial"/>
            </a:endParaRPr>
          </a:p>
          <a:p>
            <a:pPr indent="323215" algn="just">
              <a:lnSpc>
                <a:spcPct val="150000"/>
              </a:lnSpc>
              <a:spcAft>
                <a:spcPts val="1000"/>
              </a:spcAft>
            </a:pPr>
            <a:r>
              <a:rPr lang="ar-DZ" sz="2400" b="1" dirty="0">
                <a:solidFill>
                  <a:prstClr val="white"/>
                </a:solidFill>
                <a:latin typeface="Calibri"/>
                <a:ea typeface="Calibri"/>
                <a:cs typeface="Arial"/>
              </a:rPr>
              <a:t>-جدول تغير الأموال الخاصة</a:t>
            </a:r>
            <a:endParaRPr lang="en-US" sz="2400" b="1" dirty="0">
              <a:solidFill>
                <a:prstClr val="white"/>
              </a:solidFill>
              <a:latin typeface="Calibri"/>
              <a:ea typeface="Calibri"/>
              <a:cs typeface="Arial"/>
            </a:endParaRPr>
          </a:p>
          <a:p>
            <a:pPr indent="323215" algn="just">
              <a:lnSpc>
                <a:spcPct val="150000"/>
              </a:lnSpc>
              <a:spcAft>
                <a:spcPts val="1000"/>
              </a:spcAft>
            </a:pPr>
            <a:r>
              <a:rPr lang="ar-DZ" sz="2400" b="1" dirty="0">
                <a:solidFill>
                  <a:prstClr val="white"/>
                </a:solidFill>
                <a:latin typeface="Calibri"/>
                <a:ea typeface="Calibri"/>
                <a:cs typeface="Arial"/>
              </a:rPr>
              <a:t>-ملحق يبين القواعد والطرق المحاسبية المستعملة ويوفر معلومات مكملة عن الميزانية وحساب النتائج</a:t>
            </a:r>
            <a:r>
              <a:rPr lang="ar-DZ" sz="2400" b="1" dirty="0">
                <a:solidFill>
                  <a:prstClr val="white"/>
                </a:solidFill>
                <a:latin typeface="Calibri"/>
                <a:ea typeface="Calibri"/>
                <a:cs typeface="Arial"/>
              </a:rPr>
              <a:t>.</a:t>
            </a:r>
            <a:endParaRPr lang="en-US" sz="2400" b="1" dirty="0">
              <a:solidFill>
                <a:prstClr val="white"/>
              </a:solidFill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75096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2348880"/>
            <a:ext cx="7488832" cy="3254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23215" algn="just">
              <a:lnSpc>
                <a:spcPct val="150000"/>
              </a:lnSpc>
              <a:spcAft>
                <a:spcPts val="1000"/>
              </a:spcAft>
            </a:pPr>
            <a:r>
              <a:rPr lang="ar-SA" sz="2800" b="1" dirty="0">
                <a:solidFill>
                  <a:prstClr val="white"/>
                </a:solidFill>
                <a:latin typeface="Calibri"/>
                <a:ea typeface="Calibri"/>
                <a:cs typeface="Arial"/>
              </a:rPr>
              <a:t>تم تعريف الميزانية وفق النظام المحاسبي المالي </a:t>
            </a:r>
            <a:r>
              <a:rPr lang="ar-SA" sz="2800" b="1" dirty="0">
                <a:solidFill>
                  <a:srgbClr val="000000"/>
                </a:solidFill>
                <a:latin typeface="Calibri"/>
                <a:ea typeface="Calibri"/>
                <a:cs typeface="Arial"/>
              </a:rPr>
              <a:t>في </a:t>
            </a:r>
            <a:r>
              <a:rPr lang="ar-SA" sz="2800" b="1" dirty="0">
                <a:solidFill>
                  <a:srgbClr val="000000"/>
                </a:solidFill>
                <a:latin typeface="Calibri"/>
                <a:ea typeface="Calibri"/>
                <a:cs typeface="Arial"/>
                <a:hlinkClick r:id="rId2"/>
              </a:rPr>
              <a:t>المادة 33 من المرسوم التنفيذي 08/156 المؤرخ بتاريخ 26 ماي 2008</a:t>
            </a:r>
            <a:r>
              <a:rPr lang="en-US" sz="2800" b="1" dirty="0">
                <a:solidFill>
                  <a:srgbClr val="000000"/>
                </a:solidFill>
                <a:latin typeface="Calibri"/>
                <a:ea typeface="Calibri"/>
                <a:cs typeface="Arial"/>
              </a:rPr>
              <a:t> </a:t>
            </a:r>
            <a:r>
              <a:rPr lang="ar-SA" sz="2800" b="1" dirty="0">
                <a:solidFill>
                  <a:prstClr val="white"/>
                </a:solidFill>
                <a:latin typeface="Calibri"/>
                <a:ea typeface="Calibri"/>
                <a:cs typeface="Arial"/>
              </a:rPr>
              <a:t>كالتالي: "تحدد الميزانية بصفة منفصلة عناصر الأصول وعناصر الخصوم، يبرز عرض الأصول والخصوم داخل الميزانية الفصل بين العناصر الجارية والعناصر غير الجارية</a:t>
            </a:r>
            <a:r>
              <a:rPr lang="ar-SA" sz="2800" b="1" dirty="0">
                <a:solidFill>
                  <a:prstClr val="white"/>
                </a:solidFill>
                <a:latin typeface="Calibri"/>
                <a:ea typeface="Calibri"/>
                <a:cs typeface="Arial"/>
              </a:rPr>
              <a:t>"</a:t>
            </a:r>
            <a:endParaRPr lang="en-US" sz="2800" b="1" dirty="0">
              <a:solidFill>
                <a:prstClr val="white"/>
              </a:solidFill>
              <a:latin typeface="Calibri"/>
              <a:ea typeface="Calibri"/>
              <a:cs typeface="Arial"/>
            </a:endParaRPr>
          </a:p>
        </p:txBody>
      </p:sp>
      <p:sp>
        <p:nvSpPr>
          <p:cNvPr id="3" name="Ellipse 2"/>
          <p:cNvSpPr/>
          <p:nvPr/>
        </p:nvSpPr>
        <p:spPr>
          <a:xfrm>
            <a:off x="6300192" y="188640"/>
            <a:ext cx="2088232" cy="1944216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DZ" sz="2400" b="1" dirty="0">
                <a:solidFill>
                  <a:srgbClr val="FF0000"/>
                </a:solidFill>
              </a:rPr>
              <a:t>الميزانية</a:t>
            </a:r>
            <a:endParaRPr lang="ar-DZ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33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3635896" y="44624"/>
            <a:ext cx="1800200" cy="1224136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DZ" sz="2400" b="1" dirty="0">
                <a:solidFill>
                  <a:prstClr val="white"/>
                </a:solidFill>
              </a:rPr>
              <a:t>المادة 21</a:t>
            </a:r>
            <a:endParaRPr lang="ar-DZ" sz="2400" b="1" dirty="0">
              <a:solidFill>
                <a:prstClr val="white"/>
              </a:solidFill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35896" y="1628800"/>
            <a:ext cx="1800200" cy="864096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DZ" sz="3200" b="1" dirty="0">
                <a:solidFill>
                  <a:prstClr val="white"/>
                </a:solidFill>
              </a:rPr>
              <a:t>الأصول</a:t>
            </a:r>
            <a:endParaRPr lang="ar-DZ" sz="3200" b="1" dirty="0">
              <a:solidFill>
                <a:prstClr val="white"/>
              </a:solidFill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5436096" y="2060848"/>
            <a:ext cx="1584176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9" name="Connecteur droit 8"/>
          <p:cNvCxnSpPr>
            <a:stCxn id="5" idx="1"/>
          </p:cNvCxnSpPr>
          <p:nvPr/>
        </p:nvCxnSpPr>
        <p:spPr>
          <a:xfrm flipH="1">
            <a:off x="1907704" y="2060848"/>
            <a:ext cx="1728192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7020272" y="2060848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1907704" y="2060848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95536" y="2636912"/>
            <a:ext cx="2376264" cy="72008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DZ" sz="2400" b="1" dirty="0">
                <a:solidFill>
                  <a:prstClr val="black"/>
                </a:solidFill>
              </a:rPr>
              <a:t>أصول جارية</a:t>
            </a:r>
            <a:endParaRPr lang="ar-DZ" sz="2400" b="1" dirty="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228184" y="2636912"/>
            <a:ext cx="2376264" cy="72008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DZ" sz="2000" b="1" dirty="0">
                <a:solidFill>
                  <a:prstClr val="black"/>
                </a:solidFill>
              </a:rPr>
              <a:t>أصول غير جارية</a:t>
            </a:r>
            <a:endParaRPr lang="ar-DZ" sz="2000" b="1" dirty="0">
              <a:solidFill>
                <a:prstClr val="black"/>
              </a:solidFill>
            </a:endParaRPr>
          </a:p>
        </p:txBody>
      </p:sp>
      <p:cxnSp>
        <p:nvCxnSpPr>
          <p:cNvPr id="19" name="Connecteur droit avec flèche 18"/>
          <p:cNvCxnSpPr>
            <a:stCxn id="17" idx="2"/>
          </p:cNvCxnSpPr>
          <p:nvPr/>
        </p:nvCxnSpPr>
        <p:spPr>
          <a:xfrm>
            <a:off x="7416316" y="3356992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>
            <a:off x="1619672" y="3356992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Pentagone régulier 21"/>
          <p:cNvSpPr/>
          <p:nvPr/>
        </p:nvSpPr>
        <p:spPr>
          <a:xfrm>
            <a:off x="6012160" y="3789040"/>
            <a:ext cx="2880320" cy="2952328"/>
          </a:xfrm>
          <a:prstGeom prst="pentagon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SA" b="1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تــشـــكل عــنـــاصــر الأصـــول ا</a:t>
            </a:r>
            <a:r>
              <a:rPr lang="ar-DZ" b="1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لم</a:t>
            </a:r>
            <a:r>
              <a:rPr lang="ar-SA" b="1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ــوجــهـــة لخــدمــة نـــشــاط الـــكــيــان بـــصــورة دائـــمــة"</a:t>
            </a:r>
            <a:endParaRPr lang="ar-DZ" b="1" dirty="0">
              <a:solidFill>
                <a:prstClr val="black"/>
              </a:solidFill>
            </a:endParaRPr>
          </a:p>
        </p:txBody>
      </p:sp>
      <p:sp>
        <p:nvSpPr>
          <p:cNvPr id="23" name="Pentagone régulier 22"/>
          <p:cNvSpPr/>
          <p:nvPr/>
        </p:nvSpPr>
        <p:spPr>
          <a:xfrm>
            <a:off x="107504" y="3789040"/>
            <a:ext cx="3096344" cy="2952328"/>
          </a:xfrm>
          <a:prstGeom prst="pentagon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SA" b="1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الأصـول الــتي لـيـست لـهـا هـذه الـصــفـة(لخــدمــة نـــشــاط الـــكــيــان بـــصــورة دائـــمــة) </a:t>
            </a:r>
            <a:endParaRPr lang="ar-DZ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912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7624" y="1687448"/>
            <a:ext cx="705678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r-DZ" sz="2800" b="1" dirty="0">
                <a:solidFill>
                  <a:prstClr val="white"/>
                </a:solidFill>
                <a:latin typeface="Calibri"/>
                <a:ea typeface="Calibri"/>
                <a:cs typeface="Arial"/>
              </a:rPr>
              <a:t>تم تعريف الخصوم في المادة 22 من المرسوم التنفيذي </a:t>
            </a:r>
            <a:r>
              <a:rPr lang="ar-SA" sz="2800" b="1" dirty="0">
                <a:solidFill>
                  <a:prstClr val="white"/>
                </a:solidFill>
                <a:latin typeface="Calibri"/>
                <a:ea typeface="Calibri"/>
                <a:cs typeface="Arial"/>
              </a:rPr>
              <a:t>كالتالي</a:t>
            </a:r>
            <a:r>
              <a:rPr lang="ar-SA" sz="2800" b="1" dirty="0">
                <a:solidFill>
                  <a:prstClr val="white"/>
                </a:solidFill>
                <a:latin typeface="Calibri"/>
                <a:ea typeface="Calibri"/>
                <a:cs typeface="Arial"/>
              </a:rPr>
              <a:t>: تـتـكـوّن الخـصـوم من الالـتـزامـات الـراهـنـة لـــلـــكــــيـــان الــــنـــاتجــــة عن أحــــداث مـــاضــــيـــة والـــتـي يـــتــــمـــثل انقضاؤها بالـنسبة للكيـان في خروج موارد ممثلة لمنافع </a:t>
            </a:r>
            <a:r>
              <a:rPr lang="ar-SA" sz="2800" b="1" dirty="0">
                <a:solidFill>
                  <a:prstClr val="white"/>
                </a:solidFill>
                <a:latin typeface="Calibri"/>
                <a:ea typeface="Calibri"/>
                <a:cs typeface="Arial"/>
              </a:rPr>
              <a:t>اقتصادية</a:t>
            </a:r>
            <a:endParaRPr lang="en-US" sz="2800" b="1" dirty="0">
              <a:solidFill>
                <a:prstClr val="white"/>
              </a:solidFill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27428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3635896" y="44624"/>
            <a:ext cx="1800200" cy="1224136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DZ" sz="2400" b="1" dirty="0">
                <a:solidFill>
                  <a:prstClr val="white"/>
                </a:solidFill>
              </a:rPr>
              <a:t>المادة 22</a:t>
            </a:r>
            <a:endParaRPr lang="ar-DZ" sz="2400" b="1" dirty="0">
              <a:solidFill>
                <a:prstClr val="white"/>
              </a:solidFill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3635896" y="1628800"/>
            <a:ext cx="1800200" cy="864096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DZ" sz="3200" b="1" dirty="0">
                <a:solidFill>
                  <a:prstClr val="white"/>
                </a:solidFill>
              </a:rPr>
              <a:t>الخصوم</a:t>
            </a:r>
            <a:endParaRPr lang="ar-DZ" sz="3200" b="1" dirty="0">
              <a:solidFill>
                <a:prstClr val="white"/>
              </a:solidFill>
            </a:endParaRPr>
          </a:p>
        </p:txBody>
      </p:sp>
      <p:cxnSp>
        <p:nvCxnSpPr>
          <p:cNvPr id="4" name="Connecteur droit 3"/>
          <p:cNvCxnSpPr/>
          <p:nvPr/>
        </p:nvCxnSpPr>
        <p:spPr>
          <a:xfrm>
            <a:off x="5436096" y="2060848"/>
            <a:ext cx="1584176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" name="Connecteur droit 4"/>
          <p:cNvCxnSpPr>
            <a:stCxn id="3" idx="1"/>
          </p:cNvCxnSpPr>
          <p:nvPr/>
        </p:nvCxnSpPr>
        <p:spPr>
          <a:xfrm flipH="1">
            <a:off x="1907704" y="2060848"/>
            <a:ext cx="1728192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>
            <a:off x="7020272" y="2060848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1907704" y="2060848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95536" y="2636912"/>
            <a:ext cx="2376264" cy="72008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DZ" sz="2400" b="1" dirty="0">
                <a:solidFill>
                  <a:prstClr val="black"/>
                </a:solidFill>
              </a:rPr>
              <a:t>خصوم جارية</a:t>
            </a:r>
            <a:endParaRPr lang="ar-DZ" sz="2400" b="1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28184" y="2636912"/>
            <a:ext cx="2376264" cy="72008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DZ" sz="2000" b="1" dirty="0">
                <a:solidFill>
                  <a:prstClr val="black"/>
                </a:solidFill>
              </a:rPr>
              <a:t>خصوم غير جارية</a:t>
            </a:r>
            <a:endParaRPr lang="ar-DZ" sz="2000" b="1" dirty="0">
              <a:solidFill>
                <a:prstClr val="black"/>
              </a:solidFill>
            </a:endParaRPr>
          </a:p>
        </p:txBody>
      </p:sp>
      <p:cxnSp>
        <p:nvCxnSpPr>
          <p:cNvPr id="10" name="Connecteur droit avec flèche 9"/>
          <p:cNvCxnSpPr>
            <a:stCxn id="9" idx="2"/>
          </p:cNvCxnSpPr>
          <p:nvPr/>
        </p:nvCxnSpPr>
        <p:spPr>
          <a:xfrm>
            <a:off x="7416316" y="3356992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2051720" y="3356992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Pentagone régulier 11"/>
          <p:cNvSpPr/>
          <p:nvPr/>
        </p:nvSpPr>
        <p:spPr>
          <a:xfrm>
            <a:off x="107504" y="3789040"/>
            <a:ext cx="3960440" cy="2952328"/>
          </a:xfrm>
          <a:prstGeom prst="pentagon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indent="323215" algn="just">
              <a:lnSpc>
                <a:spcPct val="150000"/>
              </a:lnSpc>
              <a:spcAft>
                <a:spcPts val="1000"/>
              </a:spcAft>
            </a:pPr>
            <a:r>
              <a:rPr lang="ar-SA" sz="1400" b="1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-يــتــوقـع أن تــتمّ تــســـويــتــهــا خـلال دورة الاســتــغلال العادية</a:t>
            </a:r>
            <a:r>
              <a:rPr lang="fr-FR" sz="1400" b="1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.</a:t>
            </a:r>
            <a:endParaRPr lang="en-US" sz="1400" b="1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algn="just"/>
            <a:r>
              <a:rPr lang="ar-DZ" sz="1400" b="1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-</a:t>
            </a:r>
            <a:r>
              <a:rPr lang="ar-SA" sz="1400" b="1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أو يــــجب تــــســــديــــدهــــا خـلال الاثــــني عــــشــــر شــــهــــرا الموالية لتاريخ الإقفال</a:t>
            </a:r>
            <a:endParaRPr lang="ar-DZ" sz="1400" b="1" dirty="0">
              <a:solidFill>
                <a:prstClr val="black"/>
              </a:solidFill>
            </a:endParaRPr>
          </a:p>
        </p:txBody>
      </p:sp>
      <p:sp>
        <p:nvSpPr>
          <p:cNvPr id="13" name="Pentagone régulier 12"/>
          <p:cNvSpPr/>
          <p:nvPr/>
        </p:nvSpPr>
        <p:spPr>
          <a:xfrm>
            <a:off x="6012160" y="3789040"/>
            <a:ext cx="2880320" cy="2952328"/>
          </a:xfrm>
          <a:prstGeom prst="pentagon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000" b="1" dirty="0">
                <a:solidFill>
                  <a:prstClr val="white"/>
                </a:solidFill>
                <a:latin typeface="Calibri"/>
                <a:ea typeface="Calibri"/>
                <a:cs typeface="Arial"/>
              </a:rPr>
              <a:t>تص</a:t>
            </a:r>
            <a:r>
              <a:rPr lang="ar-SA" sz="2000" b="1" dirty="0">
                <a:solidFill>
                  <a:prstClr val="white"/>
                </a:solidFill>
                <a:latin typeface="Calibri"/>
                <a:ea typeface="Calibri"/>
                <a:cs typeface="Arial"/>
              </a:rPr>
              <a:t>نف </a:t>
            </a:r>
            <a:r>
              <a:rPr lang="ar-SA" sz="2000" b="1" dirty="0">
                <a:solidFill>
                  <a:prstClr val="white"/>
                </a:solidFill>
                <a:latin typeface="Calibri"/>
                <a:ea typeface="Calibri"/>
                <a:cs typeface="Arial"/>
              </a:rPr>
              <a:t>باقي الخصوم كخصوم غير جارية</a:t>
            </a:r>
            <a:endParaRPr lang="ar-DZ" sz="20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663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0"/>
            <a:ext cx="1728192" cy="6858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</p:pic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1621726830"/>
              </p:ext>
            </p:extLst>
          </p:nvPr>
        </p:nvGraphicFramePr>
        <p:xfrm>
          <a:off x="1524000" y="836712"/>
          <a:ext cx="7296472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449205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19873" y="188640"/>
            <a:ext cx="3600399" cy="1488478"/>
          </a:xfrm>
          <a:prstGeom prst="rect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70688" tIns="170688" rIns="170688" bIns="170688" numCol="1" spcCol="127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3200" b="1" dirty="0">
                <a:solidFill>
                  <a:prstClr val="white"/>
                </a:solidFill>
              </a:rPr>
              <a:t>Retraitement du bilan</a:t>
            </a:r>
            <a:endParaRPr lang="ar-DZ" sz="3200" b="1" dirty="0">
              <a:solidFill>
                <a:prstClr val="white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39043" cy="6858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</p:pic>
      <p:sp>
        <p:nvSpPr>
          <p:cNvPr id="5" name="Rectangle à coins arrondis 4"/>
          <p:cNvSpPr/>
          <p:nvPr/>
        </p:nvSpPr>
        <p:spPr>
          <a:xfrm>
            <a:off x="3059832" y="2636912"/>
            <a:ext cx="4464496" cy="2736304"/>
          </a:xfrm>
          <a:prstGeom prst="roundRect">
            <a:avLst/>
          </a:prstGeom>
          <a:effectLst>
            <a:glow rad="63500">
              <a:schemeClr val="accent2">
                <a:alpha val="45000"/>
                <a:satMod val="120000"/>
              </a:schemeClr>
            </a:glow>
            <a:softEdge rad="6350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0"/>
            <a:r>
              <a:rPr lang="fr-FR" sz="6000" b="1" dirty="0">
                <a:solidFill>
                  <a:prstClr val="black"/>
                </a:solidFill>
              </a:rPr>
              <a:t>Le bilan patrimonial</a:t>
            </a:r>
            <a:endParaRPr lang="ar-DZ" sz="60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3850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Mé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Mé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é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Mé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Mé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Mé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Mé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Mé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Mé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Mé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300</Words>
  <Application>Microsoft Office PowerPoint</Application>
  <PresentationFormat>Affichage à l'écran (4:3)</PresentationFormat>
  <Paragraphs>71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11</vt:i4>
      </vt:variant>
      <vt:variant>
        <vt:lpstr>Titres des diapositives</vt:lpstr>
      </vt:variant>
      <vt:variant>
        <vt:i4>11</vt:i4>
      </vt:variant>
    </vt:vector>
  </HeadingPairs>
  <TitlesOfParts>
    <vt:vector size="22" baseType="lpstr">
      <vt:lpstr>Métro</vt:lpstr>
      <vt:lpstr>1_Métro</vt:lpstr>
      <vt:lpstr>2_Métro</vt:lpstr>
      <vt:lpstr>3_Métro</vt:lpstr>
      <vt:lpstr>4_Métro</vt:lpstr>
      <vt:lpstr>5_Métro</vt:lpstr>
      <vt:lpstr>6_Métro</vt:lpstr>
      <vt:lpstr>7_Métro</vt:lpstr>
      <vt:lpstr>8_Métro</vt:lpstr>
      <vt:lpstr>9_Métro</vt:lpstr>
      <vt:lpstr>10_Métro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TAHRI</dc:creator>
  <cp:lastModifiedBy>TAHRI</cp:lastModifiedBy>
  <cp:revision>1</cp:revision>
  <dcterms:created xsi:type="dcterms:W3CDTF">2021-01-02T19:05:25Z</dcterms:created>
  <dcterms:modified xsi:type="dcterms:W3CDTF">2021-01-02T19:30:36Z</dcterms:modified>
</cp:coreProperties>
</file>