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3" r:id="rId3"/>
    <p:sldId id="315" r:id="rId4"/>
    <p:sldId id="318" r:id="rId5"/>
    <p:sldId id="316" r:id="rId6"/>
    <p:sldId id="317" r:id="rId7"/>
    <p:sldId id="319" r:id="rId8"/>
    <p:sldId id="320" r:id="rId9"/>
    <p:sldId id="321" r:id="rId10"/>
    <p:sldId id="322" r:id="rId11"/>
    <p:sldId id="323" r:id="rId12"/>
    <p:sldId id="324" r:id="rId13"/>
    <p:sldId id="325" r:id="rId14"/>
    <p:sldId id="326" r:id="rId15"/>
    <p:sldId id="314" r:id="rId16"/>
    <p:sldId id="257" r:id="rId17"/>
    <p:sldId id="258" r:id="rId18"/>
    <p:sldId id="259" r:id="rId19"/>
    <p:sldId id="260" r:id="rId20"/>
    <p:sldId id="274" r:id="rId21"/>
    <p:sldId id="261" r:id="rId22"/>
    <p:sldId id="273" r:id="rId23"/>
    <p:sldId id="262" r:id="rId24"/>
    <p:sldId id="275" r:id="rId25"/>
    <p:sldId id="263" r:id="rId26"/>
    <p:sldId id="276" r:id="rId27"/>
    <p:sldId id="327" r:id="rId28"/>
    <p:sldId id="264" r:id="rId29"/>
    <p:sldId id="265" r:id="rId30"/>
    <p:sldId id="266" r:id="rId31"/>
    <p:sldId id="277" r:id="rId32"/>
    <p:sldId id="268" r:id="rId33"/>
    <p:sldId id="270" r:id="rId34"/>
    <p:sldId id="278" r:id="rId35"/>
    <p:sldId id="271" r:id="rId36"/>
    <p:sldId id="272" r:id="rId37"/>
    <p:sldId id="281" r:id="rId38"/>
    <p:sldId id="279" r:id="rId39"/>
    <p:sldId id="280" r:id="rId40"/>
    <p:sldId id="282" r:id="rId41"/>
    <p:sldId id="283" r:id="rId42"/>
    <p:sldId id="284" r:id="rId43"/>
    <p:sldId id="285" r:id="rId44"/>
    <p:sldId id="286" r:id="rId45"/>
    <p:sldId id="288" r:id="rId46"/>
    <p:sldId id="287" r:id="rId47"/>
    <p:sldId id="289" r:id="rId48"/>
    <p:sldId id="290" r:id="rId49"/>
    <p:sldId id="291" r:id="rId50"/>
    <p:sldId id="292" r:id="rId51"/>
    <p:sldId id="293" r:id="rId52"/>
    <p:sldId id="294" r:id="rId53"/>
    <p:sldId id="295" r:id="rId54"/>
    <p:sldId id="296" r:id="rId55"/>
    <p:sldId id="297" r:id="rId56"/>
    <p:sldId id="298" r:id="rId57"/>
    <p:sldId id="299" r:id="rId58"/>
    <p:sldId id="300" r:id="rId59"/>
    <p:sldId id="302" r:id="rId60"/>
    <p:sldId id="304" r:id="rId61"/>
    <p:sldId id="303" r:id="rId62"/>
    <p:sldId id="305" r:id="rId63"/>
    <p:sldId id="306" r:id="rId64"/>
    <p:sldId id="307" r:id="rId65"/>
    <p:sldId id="308" r:id="rId66"/>
    <p:sldId id="309" r:id="rId67"/>
    <p:sldId id="310" r:id="rId68"/>
    <p:sldId id="311" r:id="rId69"/>
    <p:sldId id="312" r:id="rId7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66FF"/>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660"/>
  </p:normalViewPr>
  <p:slideViewPr>
    <p:cSldViewPr>
      <p:cViewPr varScale="1">
        <p:scale>
          <a:sx n="70" d="100"/>
          <a:sy n="70" d="100"/>
        </p:scale>
        <p:origin x="-129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9D3D04C3-FA5C-4A78-96CA-0425FA88638B}"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9D3D04C3-FA5C-4A78-96CA-0425FA88638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9AAC8A6F-CB9F-4A79-B7EE-BB89186597C1}" type="datetimeFigureOut">
              <a:rPr lang="fr-FR" smtClean="0"/>
              <a:pPr/>
              <a:t>14/04/2021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3D04C3-FA5C-4A78-96CA-0425FA88638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AAC8A6F-CB9F-4A79-B7EE-BB89186597C1}" type="datetimeFigureOut">
              <a:rPr lang="fr-FR" smtClean="0"/>
              <a:pPr/>
              <a:t>14/04/2021</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D3D04C3-FA5C-4A78-96CA-0425FA88638B}"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32510" y="433827"/>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lvl="0" indent="-411480" algn="ctr" rtl="1">
              <a:buClr>
                <a:schemeClr val="tx1">
                  <a:shade val="95000"/>
                </a:schemeClr>
              </a:buClr>
              <a:buSzPct val="65000"/>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علوم </a:t>
            </a:r>
            <a:r>
              <a:rPr lang="ar-DZ" sz="2400" b="1" i="1" dirty="0" smtClean="0">
                <a:solidFill>
                  <a:schemeClr val="bg1"/>
                </a:solidFill>
                <a:latin typeface="Times New Roman" pitchFamily="18" charset="0"/>
                <a:cs typeface="Times New Roman" pitchFamily="18" charset="0"/>
              </a:rPr>
              <a:t>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lvl="0" indent="-411480" algn="ctr" rtl="1">
              <a:buClr>
                <a:schemeClr val="tx1">
                  <a:shade val="95000"/>
                </a:schemeClr>
              </a:buClr>
              <a:buSzPct val="65000"/>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a:t>
            </a:r>
            <a:r>
              <a:rPr lang="ar-DZ" sz="2400" b="1" i="1" dirty="0" smtClean="0">
                <a:solidFill>
                  <a:schemeClr val="bg1"/>
                </a:solidFill>
                <a:latin typeface="Times New Roman" pitchFamily="18" charset="0"/>
                <a:cs typeface="Times New Roman" pitchFamily="18" charset="0"/>
              </a:rPr>
              <a:t>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7" name="Rectangle 6"/>
          <p:cNvSpPr/>
          <p:nvPr/>
        </p:nvSpPr>
        <p:spPr>
          <a:xfrm>
            <a:off x="0" y="4701028"/>
            <a:ext cx="9144000" cy="1323439"/>
          </a:xfrm>
          <a:prstGeom prst="rect">
            <a:avLst/>
          </a:prstGeom>
        </p:spPr>
        <p:txBody>
          <a:bodyPr wrap="square">
            <a:spAutoFit/>
          </a:bodyPr>
          <a:lstStyle/>
          <a:p>
            <a:pPr lvl="0" algn="ctr" rtl="1" fontAlgn="ctr">
              <a:spcBef>
                <a:spcPct val="20000"/>
              </a:spcBef>
              <a:buClr>
                <a:srgbClr val="F0A22E"/>
              </a:buClr>
              <a:buSzPct val="70000"/>
              <a:defRPr/>
            </a:pPr>
            <a:r>
              <a:rPr lang="ar-DZ" sz="3200" b="1" dirty="0" smtClean="0">
                <a:solidFill>
                  <a:prstClr val="black"/>
                </a:solidFill>
                <a:latin typeface="Adobe Arabic" pitchFamily="18" charset="-78"/>
                <a:cs typeface="Adobe Arabic" pitchFamily="18" charset="-78"/>
              </a:rPr>
              <a:t>أعمال موجهة 03:</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000" b="1" dirty="0" smtClean="0">
                <a:solidFill>
                  <a:srgbClr val="FF0000"/>
                </a:solidFill>
                <a:latin typeface="Adobe Arabic" pitchFamily="18" charset="-78"/>
                <a:cs typeface="Adobe Arabic" pitchFamily="18" charset="-78"/>
              </a:rPr>
              <a:t>معايير تقييم واختيار الاستثمارات </a:t>
            </a:r>
            <a:r>
              <a:rPr lang="ar-DZ" sz="4000" b="1" dirty="0" smtClean="0">
                <a:solidFill>
                  <a:srgbClr val="008000"/>
                </a:solidFill>
                <a:latin typeface="Adobe Arabic" pitchFamily="18" charset="-78"/>
                <a:cs typeface="Adobe Arabic" pitchFamily="18" charset="-78"/>
              </a:rPr>
              <a:t>( </a:t>
            </a:r>
            <a:r>
              <a:rPr lang="ar-DZ" sz="4000" b="1" dirty="0" err="1" smtClean="0">
                <a:solidFill>
                  <a:srgbClr val="008000"/>
                </a:solidFill>
                <a:latin typeface="Adobe Arabic" pitchFamily="18" charset="-78"/>
                <a:cs typeface="Adobe Arabic" pitchFamily="18" charset="-78"/>
              </a:rPr>
              <a:t>ج</a:t>
            </a:r>
            <a:r>
              <a:rPr lang="ar-DZ" sz="4000" b="1" dirty="0" smtClean="0">
                <a:solidFill>
                  <a:srgbClr val="008000"/>
                </a:solidFill>
                <a:latin typeface="Adobe Arabic" pitchFamily="18" charset="-78"/>
                <a:cs typeface="Adobe Arabic" pitchFamily="18" charset="-78"/>
              </a:rPr>
              <a:t> 1 )</a:t>
            </a:r>
            <a:endParaRPr lang="ar-DZ" sz="4000" b="1" dirty="0">
              <a:solidFill>
                <a:srgbClr val="008000"/>
              </a:solidFill>
              <a:latin typeface="Adobe Arabic" pitchFamily="18" charset="-78"/>
              <a:cs typeface="Adobe Arabic" pitchFamily="18" charset="-78"/>
            </a:endParaRPr>
          </a:p>
        </p:txBody>
      </p:sp>
      <p:grpSp>
        <p:nvGrpSpPr>
          <p:cNvPr id="8" name="Group 1"/>
          <p:cNvGrpSpPr>
            <a:grpSpLocks/>
          </p:cNvGrpSpPr>
          <p:nvPr/>
        </p:nvGrpSpPr>
        <p:grpSpPr bwMode="auto">
          <a:xfrm>
            <a:off x="228600" y="357627"/>
            <a:ext cx="989398" cy="1143000"/>
            <a:chOff x="4041" y="5842"/>
            <a:chExt cx="1056" cy="1375"/>
          </a:xfrm>
        </p:grpSpPr>
        <p:sp>
          <p:nvSpPr>
            <p:cNvPr id="9"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0"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2"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13" name="Group 1"/>
          <p:cNvGrpSpPr>
            <a:grpSpLocks/>
          </p:cNvGrpSpPr>
          <p:nvPr/>
        </p:nvGrpSpPr>
        <p:grpSpPr bwMode="auto">
          <a:xfrm>
            <a:off x="7926002" y="357627"/>
            <a:ext cx="989398" cy="1143000"/>
            <a:chOff x="4041" y="5842"/>
            <a:chExt cx="1056" cy="1375"/>
          </a:xfrm>
        </p:grpSpPr>
        <p:sp>
          <p:nvSpPr>
            <p:cNvPr id="14"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5"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7"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 calcmode="lin" valueType="num">
                                      <p:cBhvr additive="base">
                                        <p:cTn id="43"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anim calcmode="lin" valueType="num">
                                      <p:cBhvr additive="base">
                                        <p:cTn id="4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e 24"/>
          <p:cNvGrpSpPr/>
          <p:nvPr/>
        </p:nvGrpSpPr>
        <p:grpSpPr>
          <a:xfrm>
            <a:off x="228600" y="609600"/>
            <a:ext cx="6286500" cy="457200"/>
            <a:chOff x="228600" y="609600"/>
            <a:chExt cx="6286500" cy="457200"/>
          </a:xfrm>
        </p:grpSpPr>
        <p:sp>
          <p:nvSpPr>
            <p:cNvPr id="1026" name="Text Box 2"/>
            <p:cNvSpPr txBox="1">
              <a:spLocks noChangeArrowheads="1"/>
            </p:cNvSpPr>
            <p:nvPr/>
          </p:nvSpPr>
          <p:spPr bwMode="auto">
            <a:xfrm>
              <a:off x="1828800" y="609600"/>
              <a:ext cx="46863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ct val="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أفضل </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لأن :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fr-FR"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lang="fr-FR" sz="2800" b="1" dirty="0" smtClean="0">
                  <a:solidFill>
                    <a:schemeClr val="bg1"/>
                  </a:solidFill>
                  <a:latin typeface="Times New Roman" pitchFamily="18" charset="0"/>
                  <a:ea typeface="Arial" pitchFamily="34" charset="0"/>
                  <a:cs typeface="Arial" pitchFamily="34" charset="0"/>
                </a:rPr>
                <a:t>&gt;</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7" name="Text Box 3"/>
            <p:cNvSpPr txBox="1">
              <a:spLocks noChangeArrowheads="1"/>
            </p:cNvSpPr>
            <p:nvPr/>
          </p:nvSpPr>
          <p:spPr bwMode="auto">
            <a:xfrm>
              <a:off x="228600" y="609600"/>
              <a:ext cx="11430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&lt;</a:t>
              </a:r>
              <a:r>
                <a:rPr lang="en-US" sz="2800" b="1" dirty="0" err="1" smtClean="0">
                  <a:solidFill>
                    <a:schemeClr val="bg1"/>
                  </a:solidFill>
                  <a:latin typeface="Times New Roman" pitchFamily="18" charset="0"/>
                  <a:ea typeface="Arial" pitchFamily="34" charset="0"/>
                  <a:cs typeface="Arial" pitchFamily="34" charset="0"/>
                </a:rPr>
                <a:t>i</a:t>
              </a:r>
              <a:r>
                <a:rPr lang="en-US" sz="2800" b="1" baseline="-25000" dirty="0" err="1" smtClean="0">
                  <a:solidFill>
                    <a:schemeClr val="bg1"/>
                  </a:solidFill>
                  <a:latin typeface="Times New Roman" pitchFamily="18" charset="0"/>
                  <a:ea typeface="Arial" pitchFamily="34" charset="0"/>
                  <a:cs typeface="Arial" pitchFamily="34" charset="0"/>
                </a:rPr>
                <a:t>ind</a:t>
              </a:r>
              <a:r>
                <a:rPr lang="ar-DZ" sz="2800" b="1" baseline="-25000" dirty="0" smtClean="0">
                  <a:solidFill>
                    <a:schemeClr val="bg1"/>
                  </a:solidFill>
                  <a:latin typeface="Times New Roman" pitchFamily="18" charset="0"/>
                  <a:ea typeface="Arial" pitchFamily="34" charset="0"/>
                  <a:cs typeface="Arial" pitchFamily="34" charset="0"/>
                </a:rPr>
                <a:t>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8" name="Flèche droite 17"/>
            <p:cNvSpPr/>
            <p:nvPr/>
          </p:nvSpPr>
          <p:spPr>
            <a:xfrm>
              <a:off x="1447800" y="7620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7" name="Groupe 26"/>
          <p:cNvGrpSpPr/>
          <p:nvPr/>
        </p:nvGrpSpPr>
        <p:grpSpPr>
          <a:xfrm>
            <a:off x="228600" y="2352675"/>
            <a:ext cx="6248400" cy="490537"/>
            <a:chOff x="228600" y="2352675"/>
            <a:chExt cx="6248400" cy="490537"/>
          </a:xfrm>
        </p:grpSpPr>
        <p:sp>
          <p:nvSpPr>
            <p:cNvPr id="1030" name="Text Box 6"/>
            <p:cNvSpPr txBox="1">
              <a:spLocks noChangeArrowheads="1"/>
            </p:cNvSpPr>
            <p:nvPr/>
          </p:nvSpPr>
          <p:spPr bwMode="auto">
            <a:xfrm>
              <a:off x="1828800" y="2352675"/>
              <a:ext cx="4648200" cy="466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ct val="0"/>
                </a:spcAft>
              </a:pP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أفضل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لأن :</a:t>
              </a:r>
              <a:r>
                <a:rPr lang="ar-DZ"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lang="fr-FR" sz="2800" b="1" dirty="0" smtClean="0">
                  <a:solidFill>
                    <a:schemeClr val="bg1"/>
                  </a:solidFill>
                  <a:latin typeface="Times New Roman" pitchFamily="18" charset="0"/>
                  <a:ea typeface="Arial" pitchFamily="34" charset="0"/>
                  <a:cs typeface="Arial" pitchFamily="34" charset="0"/>
                </a:rPr>
                <a:t>&gt;</a:t>
              </a:r>
              <a:r>
                <a:rPr lang="ar-DZ"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1031" name="Text Box 7"/>
            <p:cNvSpPr txBox="1">
              <a:spLocks noChangeArrowheads="1"/>
            </p:cNvSpPr>
            <p:nvPr/>
          </p:nvSpPr>
          <p:spPr bwMode="auto">
            <a:xfrm>
              <a:off x="228600" y="2362200"/>
              <a:ext cx="1143000" cy="4810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Arial" pitchFamily="34" charset="0"/>
                </a:rPr>
                <a:t>i&gt;</a:t>
              </a:r>
              <a:r>
                <a:rPr kumimoji="0" lang="en-US" sz="2800" b="1" i="0" u="none" strike="noStrike" cap="none" normalizeH="0" baseline="0" dirty="0" err="1"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dirty="0" err="1" smtClean="0">
                  <a:ln>
                    <a:noFill/>
                  </a:ln>
                  <a:solidFill>
                    <a:schemeClr val="bg1"/>
                  </a:solidFill>
                  <a:effectLst/>
                  <a:latin typeface="Times New Roman" pitchFamily="18" charset="0"/>
                  <a:ea typeface="Arial" pitchFamily="34" charset="0"/>
                  <a:cs typeface="Arial" pitchFamily="34" charset="0"/>
                </a:rPr>
                <a:t>ind</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19" name="Flèche droite 18"/>
            <p:cNvSpPr/>
            <p:nvPr/>
          </p:nvSpPr>
          <p:spPr>
            <a:xfrm>
              <a:off x="1447800" y="25146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8" name="Groupe 27"/>
          <p:cNvGrpSpPr/>
          <p:nvPr/>
        </p:nvGrpSpPr>
        <p:grpSpPr>
          <a:xfrm>
            <a:off x="152400" y="3200400"/>
            <a:ext cx="8991600" cy="533400"/>
            <a:chOff x="152400" y="3200400"/>
            <a:chExt cx="8991600" cy="533400"/>
          </a:xfrm>
        </p:grpSpPr>
        <p:sp>
          <p:nvSpPr>
            <p:cNvPr id="10" name="Rectangle 9"/>
            <p:cNvSpPr/>
            <p:nvPr/>
          </p:nvSpPr>
          <p:spPr>
            <a:xfrm>
              <a:off x="152400" y="3200400"/>
              <a:ext cx="2435218" cy="523220"/>
            </a:xfrm>
            <a:prstGeom prst="rect">
              <a:avLst/>
            </a:prstGeom>
          </p:spPr>
          <p:txBody>
            <a:bodyPr wrap="none">
              <a:spAutoFit/>
            </a:bodyPr>
            <a:lstStyle/>
            <a:p>
              <a:r>
                <a:rPr lang="fr-FR" altLang="zh-CN" sz="2800" b="1" dirty="0" smtClean="0">
                  <a:solidFill>
                    <a:schemeClr val="bg1"/>
                  </a:solidFill>
                  <a:latin typeface="Times New Roman" pitchFamily="18" charset="0"/>
                  <a:ea typeface="Times New Roman" pitchFamily="18" charset="0"/>
                  <a:cs typeface="Times New Roman" pitchFamily="18" charset="0"/>
                </a:rPr>
                <a:t>i= </a:t>
              </a:r>
              <a:r>
                <a:rPr lang="en-US" altLang="zh-CN" sz="2800" b="1" dirty="0" smtClean="0">
                  <a:solidFill>
                    <a:schemeClr val="bg1"/>
                  </a:solidFill>
                  <a:latin typeface="Times New Roman" pitchFamily="18" charset="0"/>
                  <a:ea typeface="Times New Roman" pitchFamily="18" charset="0"/>
                  <a:cs typeface="Times New Roman" pitchFamily="18" charset="0"/>
                </a:rPr>
                <a:t>TIR</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 </a:t>
              </a:r>
              <a:r>
                <a:rPr lang="en-US" altLang="zh-CN" sz="2800" b="1" dirty="0" smtClean="0">
                  <a:solidFill>
                    <a:schemeClr val="bg1"/>
                  </a:solidFill>
                  <a:latin typeface="Times New Roman" pitchFamily="18" charset="0"/>
                  <a:ea typeface="Times New Roman" pitchFamily="18" charset="0"/>
                  <a:cs typeface="Times New Roman" pitchFamily="18" charset="0"/>
                </a:rPr>
                <a:t>≈ 23%</a:t>
              </a:r>
              <a:endParaRPr lang="fr-FR" sz="2800" dirty="0"/>
            </a:p>
          </p:txBody>
        </p:sp>
        <p:sp>
          <p:nvSpPr>
            <p:cNvPr id="1032" name="Text Box 8"/>
            <p:cNvSpPr txBox="1">
              <a:spLocks noChangeArrowheads="1"/>
            </p:cNvSpPr>
            <p:nvPr/>
          </p:nvSpPr>
          <p:spPr bwMode="auto">
            <a:xfrm>
              <a:off x="2819400" y="3221038"/>
              <a:ext cx="6324600" cy="5127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 لأن:</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مازال مقبول لأن: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&gt;0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 name="Flèche droite 19"/>
            <p:cNvSpPr/>
            <p:nvPr/>
          </p:nvSpPr>
          <p:spPr>
            <a:xfrm>
              <a:off x="2514600" y="33528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9" name="Groupe 28"/>
          <p:cNvGrpSpPr/>
          <p:nvPr/>
        </p:nvGrpSpPr>
        <p:grpSpPr>
          <a:xfrm>
            <a:off x="228600" y="4114800"/>
            <a:ext cx="8915400" cy="457200"/>
            <a:chOff x="228600" y="4114800"/>
            <a:chExt cx="8915400" cy="457200"/>
          </a:xfrm>
        </p:grpSpPr>
        <p:sp>
          <p:nvSpPr>
            <p:cNvPr id="1033" name="Text Box 9"/>
            <p:cNvSpPr txBox="1">
              <a:spLocks noChangeArrowheads="1"/>
            </p:cNvSpPr>
            <p:nvPr/>
          </p:nvSpPr>
          <p:spPr bwMode="auto">
            <a:xfrm>
              <a:off x="3276600" y="4114800"/>
              <a:ext cx="5867400" cy="4556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 لأن: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0&gt; 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lang="ar-DZ" sz="2400" b="1" dirty="0" smtClean="0">
                  <a:solidFill>
                    <a:schemeClr val="bg1"/>
                  </a:solidFill>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مقبول لأن: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&gt;0</a:t>
              </a:r>
              <a:endParaRPr kumimoji="0" lang="fr-FR" sz="3600" b="0" i="0" u="none" strike="noStrike" cap="none" normalizeH="0" baseline="0" dirty="0" smtClean="0">
                <a:ln>
                  <a:noFill/>
                </a:ln>
                <a:solidFill>
                  <a:schemeClr val="bg1"/>
                </a:solidFill>
                <a:effectLst/>
                <a:latin typeface="Arial" pitchFamily="34" charset="0"/>
                <a:cs typeface="Arial" pitchFamily="34" charset="0"/>
              </a:endParaRPr>
            </a:p>
          </p:txBody>
        </p:sp>
        <p:sp>
          <p:nvSpPr>
            <p:cNvPr id="13" name="Text Box 3"/>
            <p:cNvSpPr txBox="1">
              <a:spLocks noChangeArrowheads="1"/>
            </p:cNvSpPr>
            <p:nvPr/>
          </p:nvSpPr>
          <p:spPr bwMode="auto">
            <a:xfrm>
              <a:off x="228600" y="4114800"/>
              <a:ext cx="2514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ar-DZ" sz="2800" b="1" i="0" u="none" strike="noStrike" cap="none" normalizeH="0" baseline="0" dirty="0" smtClean="0">
                  <a:ln>
                    <a:noFill/>
                  </a:ln>
                  <a:solidFill>
                    <a:schemeClr val="bg1"/>
                  </a:solidFill>
                  <a:effectLst/>
                  <a:latin typeface="Times New Roman" pitchFamily="18" charset="0"/>
                  <a:ea typeface="Arial" pitchFamily="34" charset="0"/>
                </a:rPr>
                <a:t>&gt;</a:t>
              </a:r>
              <a:r>
                <a:rPr lang="ar-DZ" sz="2800" b="1" dirty="0" smtClean="0">
                  <a:solidFill>
                    <a:schemeClr val="bg1"/>
                  </a:solidFill>
                  <a:latin typeface="Times New Roman" pitchFamily="18" charset="0"/>
                  <a:ea typeface="Arial" pitchFamily="34" charset="0"/>
                </a:rPr>
                <a:t>%23</a:t>
              </a:r>
              <a:r>
                <a:rPr kumimoji="0" lang="fr-FR" sz="2800" b="1" i="0" u="none" strike="noStrike" cap="none" normalizeH="0" baseline="0" dirty="0" smtClean="0">
                  <a:ln>
                    <a:noFill/>
                  </a:ln>
                  <a:solidFill>
                    <a:schemeClr val="bg1"/>
                  </a:solidFill>
                  <a:effectLst/>
                  <a:latin typeface="Times New Roman" pitchFamily="18" charset="0"/>
                  <a:ea typeface="Arial" pitchFamily="34" charset="0"/>
                </a:rPr>
                <a:t>i</a:t>
              </a:r>
              <a:r>
                <a:rPr kumimoji="0" lang="ar-DZ" sz="2800" b="1" i="0" u="none" strike="noStrike" cap="none" normalizeH="0" baseline="0" dirty="0" smtClean="0">
                  <a:ln>
                    <a:noFill/>
                  </a:ln>
                  <a:solidFill>
                    <a:schemeClr val="bg1"/>
                  </a:solidFill>
                  <a:effectLst/>
                  <a:latin typeface="Times New Roman" pitchFamily="18" charset="0"/>
                  <a:ea typeface="Arial" pitchFamily="34" charset="0"/>
                </a:rPr>
                <a:t> </a:t>
              </a:r>
              <a:r>
                <a:rPr lang="fr-FR" sz="2800" b="1" dirty="0" smtClean="0">
                  <a:solidFill>
                    <a:schemeClr val="bg1"/>
                  </a:solidFill>
                  <a:latin typeface="Times New Roman" pitchFamily="18" charset="0"/>
                  <a:ea typeface="Arial" pitchFamily="34" charset="0"/>
                </a:rPr>
                <a:t>&lt;</a:t>
              </a:r>
              <a:r>
                <a:rPr lang="ar-DZ" sz="2800" b="1" dirty="0" smtClean="0">
                  <a:solidFill>
                    <a:schemeClr val="bg1"/>
                  </a:solidFill>
                  <a:latin typeface="Times New Roman" pitchFamily="18" charset="0"/>
                  <a:ea typeface="Arial" pitchFamily="34" charset="0"/>
                </a:rPr>
                <a:t>  % 24</a:t>
              </a:r>
              <a:endParaRPr kumimoji="0" lang="fr-FR" sz="2800" b="0" i="0" u="none" strike="noStrike" cap="none" normalizeH="0" baseline="0" dirty="0" smtClean="0">
                <a:ln>
                  <a:noFill/>
                </a:ln>
                <a:solidFill>
                  <a:schemeClr val="bg1"/>
                </a:solidFill>
                <a:effectLst/>
                <a:latin typeface="Arial" pitchFamily="34" charset="0"/>
              </a:endParaRPr>
            </a:p>
          </p:txBody>
        </p:sp>
        <p:sp>
          <p:nvSpPr>
            <p:cNvPr id="21" name="Flèche droite 20"/>
            <p:cNvSpPr/>
            <p:nvPr/>
          </p:nvSpPr>
          <p:spPr>
            <a:xfrm>
              <a:off x="2819400" y="42672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0" name="Groupe 29"/>
          <p:cNvGrpSpPr/>
          <p:nvPr/>
        </p:nvGrpSpPr>
        <p:grpSpPr>
          <a:xfrm>
            <a:off x="228600" y="4953000"/>
            <a:ext cx="8839200" cy="533400"/>
            <a:chOff x="228600" y="4953000"/>
            <a:chExt cx="8839200" cy="533400"/>
          </a:xfrm>
        </p:grpSpPr>
        <p:sp>
          <p:nvSpPr>
            <p:cNvPr id="14" name="Rectangle 13"/>
            <p:cNvSpPr/>
            <p:nvPr/>
          </p:nvSpPr>
          <p:spPr>
            <a:xfrm>
              <a:off x="228600" y="4953000"/>
              <a:ext cx="2434834" cy="523220"/>
            </a:xfrm>
            <a:prstGeom prst="rect">
              <a:avLst/>
            </a:prstGeom>
          </p:spPr>
          <p:txBody>
            <a:bodyPr wrap="none">
              <a:spAutoFit/>
            </a:bodyPr>
            <a:lstStyle/>
            <a:p>
              <a:r>
                <a:rPr lang="fr-FR" altLang="zh-CN" sz="2800" b="1" dirty="0" smtClean="0">
                  <a:solidFill>
                    <a:schemeClr val="bg1"/>
                  </a:solidFill>
                  <a:latin typeface="Times New Roman" pitchFamily="18" charset="0"/>
                  <a:ea typeface="Times New Roman" pitchFamily="18" charset="0"/>
                  <a:cs typeface="Times New Roman" pitchFamily="18" charset="0"/>
                </a:rPr>
                <a:t>i= </a:t>
              </a:r>
              <a:r>
                <a:rPr lang="en-US" altLang="zh-CN" sz="2800" b="1" dirty="0" smtClean="0">
                  <a:solidFill>
                    <a:schemeClr val="bg1"/>
                  </a:solidFill>
                  <a:latin typeface="Times New Roman" pitchFamily="18" charset="0"/>
                  <a:ea typeface="Times New Roman" pitchFamily="18" charset="0"/>
                  <a:cs typeface="Times New Roman" pitchFamily="18" charset="0"/>
                </a:rPr>
                <a:t>TIR</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 </a:t>
              </a:r>
              <a:r>
                <a:rPr lang="en-US" altLang="zh-CN" sz="2800" b="1" dirty="0" smtClean="0">
                  <a:solidFill>
                    <a:schemeClr val="bg1"/>
                  </a:solidFill>
                  <a:latin typeface="Times New Roman" pitchFamily="18" charset="0"/>
                  <a:ea typeface="Times New Roman" pitchFamily="18" charset="0"/>
                  <a:cs typeface="Times New Roman" pitchFamily="18" charset="0"/>
                </a:rPr>
                <a:t>≈ 24%</a:t>
              </a:r>
              <a:endParaRPr lang="fr-FR" sz="2800" dirty="0"/>
            </a:p>
          </p:txBody>
        </p:sp>
        <p:sp>
          <p:nvSpPr>
            <p:cNvPr id="15" name="Text Box 8"/>
            <p:cNvSpPr txBox="1">
              <a:spLocks noChangeArrowheads="1"/>
            </p:cNvSpPr>
            <p:nvPr/>
          </p:nvSpPr>
          <p:spPr bwMode="auto">
            <a:xfrm>
              <a:off x="2971800" y="4973638"/>
              <a:ext cx="6096000" cy="5127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ct val="0"/>
                </a:spcAf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 لأن:</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&lt;0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a:t>
              </a:r>
              <a:r>
                <a:rPr kumimoji="0" lang="ar-DZ" sz="2400" b="1" i="0" u="none" strike="noStrike" cap="none" normalizeH="0" dirty="0" smtClean="0">
                  <a:ln>
                    <a:noFill/>
                  </a:ln>
                  <a:solidFill>
                    <a:schemeClr val="bg1"/>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لأن:  </a:t>
              </a:r>
              <a:r>
                <a:rPr lang="fr-FR" sz="2400" b="1" dirty="0" smtClean="0">
                  <a:solidFill>
                    <a:schemeClr val="bg1"/>
                  </a:solidFill>
                  <a:latin typeface="Times New Roman" pitchFamily="18" charset="0"/>
                  <a:ea typeface="Arial" pitchFamily="34" charset="0"/>
                  <a:cs typeface="Arial" pitchFamily="34" charset="0"/>
                </a:rPr>
                <a:t>0</a:t>
              </a:r>
              <a:r>
                <a:rPr lang="ar-DZ" sz="2400" b="1" dirty="0" smtClean="0">
                  <a:solidFill>
                    <a:schemeClr val="bg1"/>
                  </a:solidFill>
                  <a:latin typeface="Times New Roman" pitchFamily="18" charset="0"/>
                  <a:ea typeface="Arial" pitchFamily="34" charset="0"/>
                  <a:cs typeface="Arial" pitchFamily="34" charset="0"/>
                </a:rPr>
                <a:t>=</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2" name="Flèche droite 21"/>
            <p:cNvSpPr/>
            <p:nvPr/>
          </p:nvSpPr>
          <p:spPr>
            <a:xfrm>
              <a:off x="2667000" y="51054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31" name="Groupe 30"/>
          <p:cNvGrpSpPr/>
          <p:nvPr/>
        </p:nvGrpSpPr>
        <p:grpSpPr>
          <a:xfrm>
            <a:off x="304800" y="6019800"/>
            <a:ext cx="8077200" cy="533400"/>
            <a:chOff x="304800" y="6019800"/>
            <a:chExt cx="8077200" cy="533400"/>
          </a:xfrm>
        </p:grpSpPr>
        <p:sp>
          <p:nvSpPr>
            <p:cNvPr id="16" name="Rectangle 15"/>
            <p:cNvSpPr/>
            <p:nvPr/>
          </p:nvSpPr>
          <p:spPr>
            <a:xfrm>
              <a:off x="304800" y="6029980"/>
              <a:ext cx="1207382" cy="523220"/>
            </a:xfrm>
            <a:prstGeom prst="rect">
              <a:avLst/>
            </a:prstGeom>
          </p:spPr>
          <p:txBody>
            <a:bodyPr wrap="none">
              <a:spAutoFit/>
            </a:bodyPr>
            <a:lstStyle/>
            <a:p>
              <a:r>
                <a:rPr lang="fr-FR" altLang="zh-CN" sz="2800" b="1" dirty="0" smtClean="0">
                  <a:solidFill>
                    <a:schemeClr val="bg1"/>
                  </a:solidFill>
                  <a:latin typeface="Times New Roman" pitchFamily="18" charset="0"/>
                  <a:ea typeface="Times New Roman" pitchFamily="18" charset="0"/>
                  <a:cs typeface="Times New Roman" pitchFamily="18" charset="0"/>
                </a:rPr>
                <a:t>i&gt;</a:t>
              </a:r>
              <a:r>
                <a:rPr lang="en-US" altLang="zh-CN" sz="2800" b="1" dirty="0" smtClean="0">
                  <a:solidFill>
                    <a:schemeClr val="bg1"/>
                  </a:solidFill>
                  <a:latin typeface="Times New Roman" pitchFamily="18" charset="0"/>
                  <a:ea typeface="Times New Roman" pitchFamily="18" charset="0"/>
                  <a:cs typeface="Times New Roman" pitchFamily="18" charset="0"/>
                </a:rPr>
                <a:t>24%</a:t>
              </a:r>
              <a:endParaRPr lang="fr-FR" sz="2800" dirty="0"/>
            </a:p>
          </p:txBody>
        </p:sp>
        <p:sp>
          <p:nvSpPr>
            <p:cNvPr id="17" name="Text Box 6"/>
            <p:cNvSpPr txBox="1">
              <a:spLocks noChangeArrowheads="1"/>
            </p:cNvSpPr>
            <p:nvPr/>
          </p:nvSpPr>
          <p:spPr bwMode="auto">
            <a:xfrm>
              <a:off x="1905000" y="6019800"/>
              <a:ext cx="6477000" cy="466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just" rtl="1" fontAlgn="base">
                <a:spcBef>
                  <a:spcPct val="0"/>
                </a:spcBef>
                <a:spcAft>
                  <a:spcPct val="0"/>
                </a:spcAft>
              </a:pP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و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B</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مرفوضان لأن :</a:t>
              </a:r>
              <a:r>
                <a:rPr lang="ar-DZ"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lang="ar-DZ" sz="2800" b="1" dirty="0" smtClean="0">
                  <a:solidFill>
                    <a:schemeClr val="bg1"/>
                  </a:solidFill>
                  <a:latin typeface="Times New Roman" pitchFamily="18" charset="0"/>
                  <a:ea typeface="Arial" pitchFamily="34" charset="0"/>
                  <a:cs typeface="Arial" pitchFamily="34" charset="0"/>
                </a:rPr>
                <a:t>0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lang="fr-FR" sz="2800" b="1" dirty="0" smtClean="0">
                  <a:solidFill>
                    <a:schemeClr val="bg1"/>
                  </a:solidFill>
                  <a:latin typeface="Times New Roman" pitchFamily="18" charset="0"/>
                  <a:ea typeface="Arial" pitchFamily="34" charset="0"/>
                  <a:cs typeface="Arial" pitchFamily="34" charset="0"/>
                </a:rPr>
                <a:t>&lt;</a:t>
              </a:r>
              <a:r>
                <a:rPr lang="ar-DZ" sz="2800" b="1" dirty="0" smtClean="0">
                  <a:solidFill>
                    <a:schemeClr val="bg1"/>
                  </a:solidFill>
                  <a:latin typeface="Times New Roman" pitchFamily="18" charset="0"/>
                  <a:ea typeface="Arial" pitchFamily="34" charset="0"/>
                  <a:cs typeface="Arial" pitchFamily="34" charset="0"/>
                </a:rPr>
                <a:t> و 0 &gt;</a:t>
              </a:r>
              <a:r>
                <a:rPr lang="en-US" sz="2800" b="1" dirty="0" smtClean="0">
                  <a:solidFill>
                    <a:schemeClr val="bg1"/>
                  </a:solidFill>
                  <a:latin typeface="Times New Roman" pitchFamily="18" charset="0"/>
                  <a:ea typeface="Arial" pitchFamily="34" charset="0"/>
                  <a:cs typeface="Arial" pitchFamily="34" charset="0"/>
                </a:rPr>
                <a:t>VAN</a:t>
              </a:r>
              <a:r>
                <a:rPr lang="en-US" sz="2800" b="1" baseline="-25000" dirty="0" smtClean="0">
                  <a:solidFill>
                    <a:schemeClr val="bg1"/>
                  </a:solidFill>
                  <a:latin typeface="Times New Roman" pitchFamily="18" charset="0"/>
                  <a:ea typeface="Arial" pitchFamily="34" charset="0"/>
                  <a:cs typeface="Arial" pitchFamily="34" charset="0"/>
                </a:rPr>
                <a:t>B</a:t>
              </a:r>
              <a:r>
                <a:rPr lang="en-US" sz="2800" b="1" dirty="0" smtClean="0">
                  <a:solidFill>
                    <a:schemeClr val="bg1"/>
                  </a:solidFill>
                  <a:latin typeface="Times New Roman" pitchFamily="18" charset="0"/>
                  <a:ea typeface="Arial" pitchFamily="34" charset="0"/>
                  <a:cs typeface="Arial" pitchFamily="34" charset="0"/>
                </a:rPr>
                <a:t>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3" name="Flèche droite 22"/>
            <p:cNvSpPr/>
            <p:nvPr/>
          </p:nvSpPr>
          <p:spPr>
            <a:xfrm>
              <a:off x="1524000" y="61722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26" name="Groupe 25"/>
          <p:cNvGrpSpPr/>
          <p:nvPr/>
        </p:nvGrpSpPr>
        <p:grpSpPr>
          <a:xfrm>
            <a:off x="228600" y="1447800"/>
            <a:ext cx="7696200" cy="509587"/>
            <a:chOff x="228600" y="1447800"/>
            <a:chExt cx="7696200" cy="509587"/>
          </a:xfrm>
        </p:grpSpPr>
        <p:sp>
          <p:nvSpPr>
            <p:cNvPr id="1028" name="Text Box 4"/>
            <p:cNvSpPr txBox="1">
              <a:spLocks noChangeArrowheads="1"/>
            </p:cNvSpPr>
            <p:nvPr/>
          </p:nvSpPr>
          <p:spPr bwMode="auto">
            <a:xfrm>
              <a:off x="228600" y="1447800"/>
              <a:ext cx="22098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dirty="0" err="1"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dirty="0" err="1" smtClean="0">
                  <a:ln>
                    <a:noFill/>
                  </a:ln>
                  <a:solidFill>
                    <a:schemeClr val="bg1"/>
                  </a:solidFill>
                  <a:effectLst/>
                  <a:latin typeface="Times New Roman" pitchFamily="18" charset="0"/>
                  <a:ea typeface="Arial" pitchFamily="34" charset="0"/>
                  <a:cs typeface="Arial" pitchFamily="34" charset="0"/>
                </a:rPr>
                <a:t>ind</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17.83%</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29" name="Text Box 5"/>
            <p:cNvSpPr txBox="1">
              <a:spLocks noChangeArrowheads="1"/>
            </p:cNvSpPr>
            <p:nvPr/>
          </p:nvSpPr>
          <p:spPr bwMode="auto">
            <a:xfrm>
              <a:off x="2971800" y="1447800"/>
              <a:ext cx="4953000" cy="50958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لا توجد أفضلية،</a:t>
              </a:r>
              <a:r>
                <a:rPr kumimoji="0" lang="ar-DZ" sz="2800" b="1" i="0" u="none" strike="noStrike" cap="none" normalizeH="0" dirty="0" smtClean="0">
                  <a:ln>
                    <a:noFill/>
                  </a:ln>
                  <a:solidFill>
                    <a:schemeClr val="bg1"/>
                  </a:solidFill>
                  <a:effectLst/>
                  <a:latin typeface="Times New Roman" pitchFamily="18" charset="0"/>
                  <a:ea typeface="Arial" pitchFamily="34" charset="0"/>
                  <a:cs typeface="Arial" pitchFamily="34" charset="0"/>
                </a:rPr>
                <a:t>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لأن:</a:t>
              </a:r>
              <a:r>
                <a:rPr lang="fr-FR" sz="2800" b="1" dirty="0" smtClean="0">
                  <a:solidFill>
                    <a:schemeClr val="bg1"/>
                  </a:solidFill>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p>
            <a:p>
              <a:pPr marL="0" marR="0" lvl="0" indent="0" algn="l" defTabSz="91440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Flèche droite 23"/>
            <p:cNvSpPr/>
            <p:nvPr/>
          </p:nvSpPr>
          <p:spPr>
            <a:xfrm>
              <a:off x="2514600" y="1600200"/>
              <a:ext cx="304800" cy="228600"/>
            </a:xfrm>
            <a:prstGeom prst="righ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1387257"/>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عند تعارض المعياران (القيمة الحالية الصافية، معدل العائد الداخلي) لمن تكون الأولوية؟</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7162800" y="685800"/>
            <a:ext cx="1572866" cy="646331"/>
          </a:xfrm>
          <a:prstGeom prst="rect">
            <a:avLst/>
          </a:prstGeom>
        </p:spPr>
        <p:txBody>
          <a:bodyPr wrap="none">
            <a:spAutoFit/>
          </a:bodyPr>
          <a:lstStyle/>
          <a:p>
            <a:r>
              <a:rPr lang="ar-DZ" altLang="zh-CN" sz="3600" b="1" dirty="0" smtClean="0">
                <a:solidFill>
                  <a:srgbClr val="FF0000"/>
                </a:solidFill>
                <a:latin typeface="Times New Roman" pitchFamily="18" charset="0"/>
                <a:ea typeface="Times New Roman" pitchFamily="18" charset="0"/>
                <a:cs typeface="Times New Roman" pitchFamily="18" charset="0"/>
              </a:rPr>
              <a:t>ملاحظة: </a:t>
            </a:r>
            <a:endParaRPr lang="fr-FR" sz="3600" dirty="0">
              <a:solidFill>
                <a:srgbClr val="FF0000"/>
              </a:solidFill>
            </a:endParaRPr>
          </a:p>
        </p:txBody>
      </p:sp>
      <p:sp>
        <p:nvSpPr>
          <p:cNvPr id="6" name="Rectangle 1"/>
          <p:cNvSpPr>
            <a:spLocks noChangeArrowheads="1"/>
          </p:cNvSpPr>
          <p:nvPr/>
        </p:nvSpPr>
        <p:spPr bwMode="auto">
          <a:xfrm>
            <a:off x="304800" y="2630031"/>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بما أن معيار القيمة الحالية الصافية يحدد الربح الصافي، أما معيار معدل العائد الداخلي فلا يحدد إلا متى ينعدم الربح، لذا فإن معيار القيمة الحالية الصافية تكون له الأولوية عند التعارض.</a:t>
            </a:r>
            <a:endParaRPr kumimoji="0" lang="fr-FR"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Rectangle 1"/>
          <p:cNvSpPr>
            <a:spLocks noChangeArrowheads="1"/>
          </p:cNvSpPr>
          <p:nvPr/>
        </p:nvSpPr>
        <p:spPr bwMode="auto">
          <a:xfrm>
            <a:off x="304800" y="4227493"/>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ar-DZ" altLang="zh-CN"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ومنه من أجل</a:t>
            </a:r>
            <a:r>
              <a:rPr lang="en-US" altLang="zh-CN" sz="2800" b="1" dirty="0" err="1" smtClean="0">
                <a:solidFill>
                  <a:schemeClr val="bg1"/>
                </a:solidFill>
                <a:latin typeface="Times New Roman" pitchFamily="18" charset="0"/>
                <a:ea typeface="Times New Roman" pitchFamily="18" charset="0"/>
                <a:cs typeface="Times New Roman" pitchFamily="18" charset="0"/>
              </a:rPr>
              <a:t>i</a:t>
            </a:r>
            <a:r>
              <a:rPr lang="en-US" altLang="zh-CN" sz="2800" b="1" baseline="-30000" dirty="0" err="1" smtClean="0">
                <a:solidFill>
                  <a:schemeClr val="bg1"/>
                </a:solidFill>
                <a:latin typeface="Times New Roman" pitchFamily="18" charset="0"/>
                <a:ea typeface="Times New Roman" pitchFamily="18" charset="0"/>
                <a:cs typeface="Times New Roman" pitchFamily="18" charset="0"/>
              </a:rPr>
              <a:t>ind</a:t>
            </a:r>
            <a:r>
              <a:rPr lang="en-US" altLang="zh-CN" sz="2800" b="1" dirty="0" smtClean="0">
                <a:solidFill>
                  <a:schemeClr val="bg1"/>
                </a:solidFill>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lang="fr-FR" altLang="zh-CN" sz="2800" b="1" dirty="0" smtClean="0">
                <a:solidFill>
                  <a:schemeClr val="bg1"/>
                </a:solidFill>
                <a:latin typeface="Times New Roman" pitchFamily="18" charset="0"/>
                <a:ea typeface="Times New Roman" pitchFamily="18" charset="0"/>
                <a:cs typeface="Times New Roman" pitchFamily="18" charset="0"/>
              </a:rPr>
              <a:t>&lt;</a:t>
            </a:r>
            <a:r>
              <a:rPr lang="ar-DZ" altLang="zh-CN" sz="2800" b="1" dirty="0" smtClean="0">
                <a:solidFill>
                  <a:schemeClr val="bg1"/>
                </a:solidFill>
                <a:latin typeface="Times New Roman" pitchFamily="18" charset="0"/>
                <a:ea typeface="Times New Roman" pitchFamily="18" charset="0"/>
                <a:cs typeface="Times New Roman" pitchFamily="18" charset="0"/>
              </a:rPr>
              <a:t> </a:t>
            </a:r>
            <a:r>
              <a:rPr lang="fr-FR" altLang="zh-CN" sz="2800" b="1" dirty="0" smtClean="0">
                <a:solidFill>
                  <a:schemeClr val="bg1"/>
                </a:solidFill>
                <a:latin typeface="Times New Roman" pitchFamily="18" charset="0"/>
                <a:ea typeface="Times New Roman" pitchFamily="18" charset="0"/>
                <a:cs typeface="Times New Roman" pitchFamily="18" charset="0"/>
              </a:rPr>
              <a:t>i</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فإن الأفضل هو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لأن </a:t>
            </a:r>
            <a:r>
              <a:rPr lang="fr-FR" altLang="zh-CN" sz="2800" b="1" dirty="0" smtClean="0">
                <a:solidFill>
                  <a:schemeClr val="bg1"/>
                </a:solidFill>
                <a:latin typeface="Times New Roman" pitchFamily="18" charset="0"/>
                <a:ea typeface="Times New Roman" pitchFamily="18" charset="0"/>
                <a:cs typeface="Times New Roman" pitchFamily="18" charset="0"/>
              </a:rPr>
              <a:t>&gt;</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a:t>
            </a:r>
            <a:r>
              <a:rPr lang="en-US" altLang="zh-CN" sz="2800" b="1" dirty="0" smtClean="0">
                <a:solidFill>
                  <a:schemeClr val="bg1"/>
                </a:solidFill>
                <a:latin typeface="Times New Roman" pitchFamily="18" charset="0"/>
                <a:ea typeface="Times New Roman" pitchFamily="18" charset="0"/>
                <a:cs typeface="Times New Roman" pitchFamily="18" charset="0"/>
              </a:rPr>
              <a:t> </a:t>
            </a:r>
            <a:r>
              <a:rPr lang="ar-DZ" altLang="zh-CN" sz="2800" b="1" dirty="0" smtClean="0">
                <a:solidFill>
                  <a:schemeClr val="bg1"/>
                </a:solidFill>
                <a:latin typeface="Times New Roman" pitchFamily="18" charset="0"/>
                <a:ea typeface="Times New Roman" pitchFamily="18" charset="0"/>
                <a:cs typeface="Times New Roman" pitchFamily="18" charset="0"/>
              </a:rPr>
              <a:t>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fr-FR"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رغم أن معيار معدل العائد الداخلي يعطي اختيار مخالف.</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52401" y="3200400"/>
          <a:ext cx="8839199" cy="2103120"/>
        </p:xfrm>
        <a:graphic>
          <a:graphicData uri="http://schemas.openxmlformats.org/drawingml/2006/table">
            <a:tbl>
              <a:tblPr rtl="1"/>
              <a:tblGrid>
                <a:gridCol w="2145437"/>
                <a:gridCol w="1115627"/>
                <a:gridCol w="1115627"/>
                <a:gridCol w="1115627"/>
                <a:gridCol w="1115627"/>
                <a:gridCol w="1115627"/>
                <a:gridCol w="1115627"/>
              </a:tblGrid>
              <a:tr h="0">
                <a:tc>
                  <a:txBody>
                    <a:bodyPr/>
                    <a:lstStyle/>
                    <a:p>
                      <a:pPr marL="0" marR="0" algn="just" rtl="1">
                        <a:lnSpc>
                          <a:spcPct val="115000"/>
                        </a:lnSpc>
                        <a:spcBef>
                          <a:spcPts val="0"/>
                        </a:spcBef>
                        <a:spcAft>
                          <a:spcPts val="0"/>
                        </a:spcAft>
                      </a:pPr>
                      <a:r>
                        <a:rPr lang="ar-DZ" sz="2400" b="1" dirty="0">
                          <a:solidFill>
                            <a:schemeClr val="bg1"/>
                          </a:solidFill>
                          <a:latin typeface="Calibri"/>
                          <a:ea typeface="Times New Roman"/>
                          <a:cs typeface="Times New Roman"/>
                        </a:rPr>
                        <a:t>سنوات</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2</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3</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4</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5</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pPr>
                      <a:r>
                        <a:rPr lang="ar-DZ" sz="2400" b="1">
                          <a:solidFill>
                            <a:schemeClr val="bg1"/>
                          </a:solidFill>
                          <a:latin typeface="Calibri"/>
                          <a:ea typeface="Times New Roman"/>
                          <a:cs typeface="Times New Roman"/>
                        </a:rPr>
                        <a:t>تدفق نقدي </a:t>
                      </a:r>
                      <a:r>
                        <a:rPr lang="en-US" sz="2400" b="1">
                          <a:solidFill>
                            <a:schemeClr val="bg1"/>
                          </a:solidFill>
                          <a:latin typeface="Times New Roman"/>
                          <a:ea typeface="Times New Roman"/>
                          <a:cs typeface="Arial"/>
                        </a:rPr>
                        <a:t>CF</a:t>
                      </a:r>
                      <a:r>
                        <a:rPr lang="en-US" sz="2400" b="1" baseline="-25000">
                          <a:solidFill>
                            <a:schemeClr val="bg1"/>
                          </a:solidFill>
                          <a:latin typeface="Times New Roman"/>
                          <a:ea typeface="Times New Roman"/>
                          <a:cs typeface="Arial"/>
                        </a:rPr>
                        <a:t>A</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fr-FR" sz="2400" b="1">
                          <a:solidFill>
                            <a:schemeClr val="bg1"/>
                          </a:solidFill>
                          <a:latin typeface="Times New Roman"/>
                          <a:ea typeface="Times New Roman"/>
                          <a:cs typeface="Arial"/>
                        </a:rPr>
                        <a:t>-3000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1100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1100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1100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1100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1100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pPr>
                      <a:r>
                        <a:rPr lang="ar-DZ" sz="2400" b="1">
                          <a:solidFill>
                            <a:schemeClr val="bg1"/>
                          </a:solidFill>
                          <a:latin typeface="Calibri"/>
                          <a:ea typeface="Times New Roman"/>
                          <a:cs typeface="Times New Roman"/>
                        </a:rPr>
                        <a:t>تدفق نقدي </a:t>
                      </a:r>
                      <a:r>
                        <a:rPr lang="fr-FR" sz="2400" b="1">
                          <a:solidFill>
                            <a:schemeClr val="bg1"/>
                          </a:solidFill>
                          <a:latin typeface="Times New Roman"/>
                          <a:ea typeface="Times New Roman"/>
                          <a:cs typeface="Arial"/>
                        </a:rPr>
                        <a:t>CF</a:t>
                      </a:r>
                      <a:r>
                        <a:rPr lang="fr-FR" sz="2400" b="1" baseline="-25000">
                          <a:solidFill>
                            <a:schemeClr val="bg1"/>
                          </a:solidFill>
                          <a:latin typeface="Times New Roman"/>
                          <a:ea typeface="Times New Roman"/>
                          <a:cs typeface="Arial"/>
                        </a:rPr>
                        <a:t>B</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-3000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300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500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800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2200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2800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pPr>
                      <a:r>
                        <a:rPr lang="ar-DZ" sz="2400" b="1" dirty="0">
                          <a:solidFill>
                            <a:schemeClr val="bg1"/>
                          </a:solidFill>
                          <a:latin typeface="Calibri"/>
                          <a:ea typeface="Times New Roman"/>
                          <a:cs typeface="Times New Roman"/>
                        </a:rPr>
                        <a:t>تدفق نقدي تفاضلي</a:t>
                      </a:r>
                      <a:endParaRPr lang="fr-FR" sz="2400" dirty="0">
                        <a:solidFill>
                          <a:schemeClr val="bg1"/>
                        </a:solidFill>
                        <a:latin typeface="Calibri"/>
                        <a:ea typeface="Times New Roman"/>
                        <a:cs typeface="Arial"/>
                      </a:endParaRPr>
                    </a:p>
                    <a:p>
                      <a:pPr marL="0" marR="0" algn="just" rtl="1">
                        <a:lnSpc>
                          <a:spcPct val="115000"/>
                        </a:lnSpc>
                        <a:spcBef>
                          <a:spcPts val="0"/>
                        </a:spcBef>
                        <a:spcAft>
                          <a:spcPts val="0"/>
                        </a:spcAft>
                      </a:pPr>
                      <a:r>
                        <a:rPr lang="fr-FR" sz="2400" b="1" dirty="0" err="1" smtClean="0">
                          <a:solidFill>
                            <a:schemeClr val="bg1"/>
                          </a:solidFill>
                          <a:latin typeface="Times New Roman"/>
                          <a:ea typeface="Times New Roman"/>
                          <a:cs typeface="Arial"/>
                        </a:rPr>
                        <a:t>CF</a:t>
                      </a:r>
                      <a:r>
                        <a:rPr lang="fr-FR" sz="2400" b="1" baseline="-25000" dirty="0" err="1" smtClean="0">
                          <a:solidFill>
                            <a:schemeClr val="bg1"/>
                          </a:solidFill>
                          <a:latin typeface="Times New Roman"/>
                          <a:ea typeface="Times New Roman"/>
                          <a:cs typeface="Arial"/>
                        </a:rPr>
                        <a:t>d</a:t>
                      </a:r>
                      <a:r>
                        <a:rPr lang="fr-FR" sz="2400" b="1" dirty="0" smtClean="0">
                          <a:solidFill>
                            <a:schemeClr val="bg1"/>
                          </a:solidFill>
                          <a:latin typeface="Times New Roman"/>
                          <a:ea typeface="Times New Roman"/>
                          <a:cs typeface="Arial"/>
                        </a:rPr>
                        <a:t>=CF</a:t>
                      </a:r>
                      <a:r>
                        <a:rPr lang="fr-FR" sz="2400" b="1" baseline="-25000" dirty="0" smtClean="0">
                          <a:solidFill>
                            <a:schemeClr val="bg1"/>
                          </a:solidFill>
                          <a:latin typeface="Times New Roman"/>
                          <a:ea typeface="Times New Roman"/>
                          <a:cs typeface="Arial"/>
                        </a:rPr>
                        <a:t>B</a:t>
                      </a:r>
                      <a:r>
                        <a:rPr lang="fr-FR" sz="2400" b="1" dirty="0" smtClean="0">
                          <a:solidFill>
                            <a:schemeClr val="bg1"/>
                          </a:solidFill>
                          <a:latin typeface="Times New Roman"/>
                          <a:ea typeface="Times New Roman"/>
                          <a:cs typeface="Arial"/>
                        </a:rPr>
                        <a:t>- </a:t>
                      </a:r>
                      <a:r>
                        <a:rPr lang="fr-FR" sz="2400" b="1" dirty="0">
                          <a:solidFill>
                            <a:schemeClr val="bg1"/>
                          </a:solidFill>
                          <a:latin typeface="Times New Roman"/>
                          <a:ea typeface="Times New Roman"/>
                          <a:cs typeface="Arial"/>
                        </a:rPr>
                        <a:t>CF</a:t>
                      </a:r>
                      <a:r>
                        <a:rPr lang="fr-FR" sz="2400" b="1" baseline="-25000" dirty="0">
                          <a:solidFill>
                            <a:schemeClr val="bg1"/>
                          </a:solidFill>
                          <a:latin typeface="Times New Roman"/>
                          <a:ea typeface="Times New Roman"/>
                          <a:cs typeface="Arial"/>
                        </a:rPr>
                        <a:t>A</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-800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-600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a:solidFill>
                            <a:schemeClr val="bg1"/>
                          </a:solidFill>
                          <a:latin typeface="Times New Roman"/>
                          <a:ea typeface="Times New Roman"/>
                          <a:cs typeface="Arial"/>
                        </a:rPr>
                        <a:t>-300</a:t>
                      </a:r>
                      <a:endParaRPr lang="fr-FR" sz="24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1100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fr-FR" sz="2400" b="1" dirty="0">
                          <a:solidFill>
                            <a:schemeClr val="bg1"/>
                          </a:solidFill>
                          <a:latin typeface="Times New Roman"/>
                          <a:ea typeface="Times New Roman"/>
                          <a:cs typeface="Arial"/>
                        </a:rPr>
                        <a:t>1700</a:t>
                      </a:r>
                      <a:endParaRPr lang="fr-FR" sz="24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0897" name="Rectangle 1"/>
          <p:cNvSpPr>
            <a:spLocks noChangeArrowheads="1"/>
          </p:cNvSpPr>
          <p:nvPr/>
        </p:nvSpPr>
        <p:spPr bwMode="auto">
          <a:xfrm>
            <a:off x="1981200" y="381000"/>
            <a:ext cx="6858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حساب معدل العائد الداخلي التفاضلي للمشروعين:</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Rectangle 1"/>
          <p:cNvSpPr>
            <a:spLocks noChangeArrowheads="1"/>
          </p:cNvSpPr>
          <p:nvPr/>
        </p:nvSpPr>
        <p:spPr bwMode="auto">
          <a:xfrm>
            <a:off x="304800" y="1143000"/>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يطلق كذلك على معدل تماثل المشروعين معدل العائد الداخلي التفاضلي، لأنه يمثل معدل الخصم الذي يعدم </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القيمة الحالية للتدفقات التفاضلية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للمشروعين </a:t>
            </a:r>
            <a:r>
              <a:rPr kumimoji="0" lang="en-US" altLang="zh-CN"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CF</a:t>
            </a:r>
            <a:r>
              <a:rPr kumimoji="0" lang="en-US" altLang="zh-CN" sz="2800" b="1" i="0" u="none" strike="noStrike" cap="none" normalizeH="0" baseline="-30000" dirty="0" err="1" smtClean="0">
                <a:ln>
                  <a:noFill/>
                </a:ln>
                <a:solidFill>
                  <a:schemeClr val="bg1"/>
                </a:solidFill>
                <a:effectLst/>
                <a:latin typeface="Times New Roman" pitchFamily="18" charset="0"/>
                <a:ea typeface="Times New Roman" pitchFamily="18" charset="0"/>
                <a:cs typeface="Times New Roman" pitchFamily="18" charset="0"/>
              </a:rPr>
              <a:t>d</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CF</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CF</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لكل السنوات، كما في الجدول التالي:</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 name="Rectangle 1"/>
          <p:cNvSpPr>
            <a:spLocks noChangeArrowheads="1"/>
          </p:cNvSpPr>
          <p:nvPr/>
        </p:nvSpPr>
        <p:spPr bwMode="auto">
          <a:xfrm>
            <a:off x="2057400" y="2667000"/>
            <a:ext cx="4953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جدول التدفقات النقدية التفاضلية</a:t>
            </a:r>
            <a:endParaRPr kumimoji="0" lang="fr-FR" altLang="zh-CN"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8" name="Rectangle 1"/>
          <p:cNvSpPr>
            <a:spLocks noChangeArrowheads="1"/>
          </p:cNvSpPr>
          <p:nvPr/>
        </p:nvSpPr>
        <p:spPr bwMode="auto">
          <a:xfrm>
            <a:off x="304800" y="5320605"/>
            <a:ext cx="85344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يجب حساب معدل العائد الداخلي للتدفقات النقدية التفاضلية، وهو يمثل معد العائد الداخلي التفاضلي للمشروعين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وذلك بنفس طريقة حساب معدل العائد الداخلي التقليدية: </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ChangeArrowheads="1"/>
          </p:cNvSpPr>
          <p:nvPr/>
        </p:nvSpPr>
        <p:spPr bwMode="auto">
          <a:xfrm>
            <a:off x="0" y="376535"/>
            <a:ext cx="9226244"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1</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15</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r>
              <a:rPr kumimoji="0" lang="en-US" altLang="zh-CN" sz="2400" b="1"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a:p>
            <a:pPr marL="0" marR="0" lvl="0" indent="0" algn="l" defTabSz="914400" eaLnBrk="1" fontAlgn="base" latinLnBrk="0" hangingPunct="1">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d1</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-800(1.15)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-600(1.15)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-300(1.15)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-3</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+1100(1.15)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-4</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+1700(1.15)</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-5</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-0= 127.35&gt; 0</a:t>
            </a:r>
            <a:endParaRPr kumimoji="0" lang="fr-FR" altLang="zh-CN"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1"/>
          <p:cNvSpPr>
            <a:spLocks noChangeArrowheads="1"/>
          </p:cNvSpPr>
          <p:nvPr/>
        </p:nvSpPr>
        <p:spPr bwMode="auto">
          <a:xfrm>
            <a:off x="0" y="1367135"/>
            <a:ext cx="9360126"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2</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=20%</a:t>
            </a:r>
          </a:p>
          <a:p>
            <a:pPr marL="0" marR="0" lvl="0" indent="0" algn="l" defTabSz="91440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d2</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-800(1.20)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-600(1.20)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-300(1.20)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-3</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+1100(1.20)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-4</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+1700(1.20)</a:t>
            </a:r>
            <a:r>
              <a:rPr kumimoji="0" lang="en-US" altLang="zh-CN" sz="20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-5</a:t>
            </a:r>
            <a:r>
              <a:rPr kumimoji="0" lang="en-US" altLang="zh-CN" sz="20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-0= - 43.27&lt; 0</a:t>
            </a:r>
            <a:endParaRPr kumimoji="0" lang="en-US" altLang="zh-CN" sz="20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81922" name="Group 2"/>
          <p:cNvGrpSpPr>
            <a:grpSpLocks/>
          </p:cNvGrpSpPr>
          <p:nvPr/>
        </p:nvGrpSpPr>
        <p:grpSpPr bwMode="auto">
          <a:xfrm>
            <a:off x="228600" y="2590800"/>
            <a:ext cx="3581400" cy="1066800"/>
            <a:chOff x="570" y="10106"/>
            <a:chExt cx="3105" cy="900"/>
          </a:xfrm>
        </p:grpSpPr>
        <p:sp>
          <p:nvSpPr>
            <p:cNvPr id="81923" name="Text Box 3"/>
            <p:cNvSpPr txBox="1">
              <a:spLocks noChangeArrowheads="1"/>
            </p:cNvSpPr>
            <p:nvPr/>
          </p:nvSpPr>
          <p:spPr bwMode="auto">
            <a:xfrm>
              <a:off x="570" y="10301"/>
              <a:ext cx="133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TIR</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d</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24" name="Text Box 4"/>
            <p:cNvSpPr txBox="1">
              <a:spLocks noChangeArrowheads="1"/>
            </p:cNvSpPr>
            <p:nvPr/>
          </p:nvSpPr>
          <p:spPr bwMode="auto">
            <a:xfrm>
              <a:off x="1830" y="10106"/>
              <a:ext cx="184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2</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i</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 </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VAN</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d1</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25" name="Text Box 5"/>
            <p:cNvSpPr txBox="1">
              <a:spLocks noChangeArrowheads="1"/>
            </p:cNvSpPr>
            <p:nvPr/>
          </p:nvSpPr>
          <p:spPr bwMode="auto">
            <a:xfrm>
              <a:off x="1830" y="10541"/>
              <a:ext cx="184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VAN</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d1</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VAN</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d2</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81926" name="AutoShape 6"/>
            <p:cNvCxnSpPr>
              <a:cxnSpLocks noChangeShapeType="1"/>
            </p:cNvCxnSpPr>
            <p:nvPr/>
          </p:nvCxnSpPr>
          <p:spPr bwMode="auto">
            <a:xfrm>
              <a:off x="1830" y="10511"/>
              <a:ext cx="1845" cy="0"/>
            </a:xfrm>
            <a:prstGeom prst="straightConnector1">
              <a:avLst/>
            </a:prstGeom>
            <a:noFill/>
            <a:ln w="9525">
              <a:solidFill>
                <a:srgbClr val="000000"/>
              </a:solidFill>
              <a:round/>
              <a:headEnd/>
              <a:tailEnd/>
            </a:ln>
          </p:spPr>
        </p:cxnSp>
      </p:grpSp>
      <p:grpSp>
        <p:nvGrpSpPr>
          <p:cNvPr id="81927" name="Group 7"/>
          <p:cNvGrpSpPr>
            <a:grpSpLocks/>
          </p:cNvGrpSpPr>
          <p:nvPr/>
        </p:nvGrpSpPr>
        <p:grpSpPr bwMode="auto">
          <a:xfrm>
            <a:off x="3886200" y="2438400"/>
            <a:ext cx="4495800" cy="1143000"/>
            <a:chOff x="3675" y="10016"/>
            <a:chExt cx="3720" cy="930"/>
          </a:xfrm>
        </p:grpSpPr>
        <p:sp>
          <p:nvSpPr>
            <p:cNvPr id="81928" name="Text Box 8"/>
            <p:cNvSpPr txBox="1">
              <a:spLocks noChangeArrowheads="1"/>
            </p:cNvSpPr>
            <p:nvPr/>
          </p:nvSpPr>
          <p:spPr bwMode="auto">
            <a:xfrm>
              <a:off x="3675" y="10286"/>
              <a:ext cx="91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=15+</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29" name="Text Box 9"/>
            <p:cNvSpPr txBox="1">
              <a:spLocks noChangeArrowheads="1"/>
            </p:cNvSpPr>
            <p:nvPr/>
          </p:nvSpPr>
          <p:spPr bwMode="auto">
            <a:xfrm>
              <a:off x="4350" y="10016"/>
              <a:ext cx="187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(20- 15</a:t>
              </a:r>
              <a:r>
                <a:rPr kumimoji="0" lang="en-US"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 </a:t>
              </a: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127.35</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30" name="Text Box 10"/>
            <p:cNvSpPr txBox="1">
              <a:spLocks noChangeArrowheads="1"/>
            </p:cNvSpPr>
            <p:nvPr/>
          </p:nvSpPr>
          <p:spPr bwMode="auto">
            <a:xfrm>
              <a:off x="4335" y="10481"/>
              <a:ext cx="1875"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127.35-+43.27</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81931" name="Text Box 11"/>
            <p:cNvSpPr txBox="1">
              <a:spLocks noChangeArrowheads="1"/>
            </p:cNvSpPr>
            <p:nvPr/>
          </p:nvSpPr>
          <p:spPr bwMode="auto">
            <a:xfrm>
              <a:off x="6045" y="10256"/>
              <a:ext cx="1350" cy="4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en-US"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18.73%</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81932" name="AutoShape 12"/>
            <p:cNvCxnSpPr>
              <a:cxnSpLocks noChangeShapeType="1"/>
            </p:cNvCxnSpPr>
            <p:nvPr/>
          </p:nvCxnSpPr>
          <p:spPr bwMode="auto">
            <a:xfrm>
              <a:off x="4410" y="10466"/>
              <a:ext cx="1620" cy="0"/>
            </a:xfrm>
            <a:prstGeom prst="straightConnector1">
              <a:avLst/>
            </a:prstGeom>
            <a:noFill/>
            <a:ln w="9525">
              <a:solidFill>
                <a:srgbClr val="000000"/>
              </a:solidFill>
              <a:round/>
              <a:headEnd/>
              <a:tailEnd/>
            </a:ln>
          </p:spPr>
        </p:cxnSp>
      </p:grpSp>
      <p:sp>
        <p:nvSpPr>
          <p:cNvPr id="81933" name="Rectangle 13"/>
          <p:cNvSpPr>
            <a:spLocks noChangeArrowheads="1"/>
          </p:cNvSpPr>
          <p:nvPr/>
        </p:nvSpPr>
        <p:spPr bwMode="auto">
          <a:xfrm>
            <a:off x="228600" y="4267200"/>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160338" algn="r"/>
              </a:tabLst>
            </a:pPr>
            <a:r>
              <a:rPr lang="ar-DZ" altLang="zh-CN" sz="2400" b="1" dirty="0" smtClean="0">
                <a:solidFill>
                  <a:srgbClr val="FF0000"/>
                </a:solidFill>
                <a:latin typeface="Times New Roman" pitchFamily="18" charset="0"/>
                <a:ea typeface="Times New Roman" pitchFamily="18" charset="0"/>
                <a:cs typeface="Times New Roman" pitchFamily="18" charset="0"/>
              </a:rPr>
              <a:t>5.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من أجل معدل خصم 14%</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 أقل من معدل التماثل)، وكما تبين في المناقشة والرسم البياني السابقين، المشروع الأفضل هو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fr-FR" altLang="zh-CN"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8" name="Rectangle 13"/>
          <p:cNvSpPr>
            <a:spLocks noChangeArrowheads="1"/>
          </p:cNvSpPr>
          <p:nvPr/>
        </p:nvSpPr>
        <p:spPr bwMode="auto">
          <a:xfrm>
            <a:off x="228600" y="5417403"/>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tab pos="160338" algn="r"/>
              </a:tabLst>
            </a:pP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من أجل معدل خصم 20%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أكبر من معدل التماثل)، وكما تبين في المناقشة والرسم البياني السابقين، المشروع الأفضل هو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ar-DZ" altLang="zh-CN" sz="24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28600" y="366891"/>
            <a:ext cx="86106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6</a:t>
            </a:r>
            <a:r>
              <a:rPr kumimoji="0" lang="ar-DZ" altLang="zh-CN" sz="32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 أسباب تعارض معياري </a:t>
            </a:r>
            <a:r>
              <a:rPr kumimoji="0" lang="fr-FR"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ar-DZ" altLang="zh-CN" sz="32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 و</a:t>
            </a:r>
            <a:r>
              <a:rPr kumimoji="0" lang="fr-FR"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TIR</a:t>
            </a:r>
            <a:r>
              <a:rPr kumimoji="0" lang="fr-FR" altLang="zh-CN" sz="3200" b="1" i="0" u="none" strike="noStrike" cap="none" normalizeH="0" baseline="0" dirty="0" smtClean="0">
                <a:ln>
                  <a:noFill/>
                </a:ln>
                <a:solidFill>
                  <a:srgbClr val="FF0000"/>
                </a:solidFill>
                <a:effectLst/>
                <a:latin typeface="Calibri"/>
                <a:ea typeface="Times New Roman" pitchFamily="18" charset="0"/>
                <a:cs typeface="Times New Roman" pitchFamily="18" charset="0"/>
              </a:rPr>
              <a:t> </a:t>
            </a:r>
            <a:r>
              <a:rPr kumimoji="0" lang="ar-DZ" altLang="zh-CN" sz="32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a:t>
            </a:r>
            <a:endParaRPr kumimoji="0" lang="fr-FR" altLang="zh-CN"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أ. في حالة مشاريع مستقلة</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يؤدي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و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إلى قرارات متماثلة ( قبول أو رفض)، أي إذا كان المشروع مقبول باستعمال معيار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فإنه يكون مقبولا باستعمال معيار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a:t>
            </a:r>
            <a:endParaRPr kumimoji="0" lang="fr-FR" altLang="zh-CN" sz="28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ب. في حالة مشاريع متنافية</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قد يحدث تعارض بين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و</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fr-FR"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 قبل وبعد معدل التماثل( معدل العائد الداخلي التفاضلي)، وتعود أسباب التعارض لسببين هما:</a:t>
            </a:r>
            <a:endParaRPr kumimoji="0" lang="fr-FR" altLang="zh-CN" sz="28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عند اختلاف تكلفة الاستثمار، يتوافر لدى المؤسسة أموال أكثر لحظة الاختيار، يمكن استثمارها في مشاريع أخرى، لو اختارت المشروع ذو التكلفة الأقل</a:t>
            </a:r>
            <a:r>
              <a:rPr kumimoji="0" lang="ar-DZ" altLang="zh-CN"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(المشروع ذو </a:t>
            </a:r>
            <a:r>
              <a:rPr lang="ar-DZ" altLang="zh-CN" b="1" dirty="0" smtClean="0">
                <a:solidFill>
                  <a:srgbClr val="FF0000"/>
                </a:solidFill>
                <a:latin typeface="Calibri" pitchFamily="34" charset="0"/>
                <a:ea typeface="Times New Roman" pitchFamily="18" charset="0"/>
                <a:cs typeface="Arial" pitchFamily="34" charset="0"/>
              </a:rPr>
              <a:t>تكلفة الاستثمار الأكبر يعطي </a:t>
            </a:r>
            <a:r>
              <a:rPr lang="ar-DZ" altLang="zh-CN" b="1" dirty="0" err="1" smtClean="0">
                <a:solidFill>
                  <a:srgbClr val="FF0000"/>
                </a:solidFill>
                <a:latin typeface="Calibri" pitchFamily="34" charset="0"/>
                <a:ea typeface="Times New Roman" pitchFamily="18" charset="0"/>
                <a:cs typeface="Arial" pitchFamily="34" charset="0"/>
              </a:rPr>
              <a:t>ق</a:t>
            </a:r>
            <a:r>
              <a:rPr lang="ar-DZ" altLang="zh-CN" b="1" dirty="0" smtClean="0">
                <a:solidFill>
                  <a:srgbClr val="FF0000"/>
                </a:solidFill>
                <a:latin typeface="Calibri" pitchFamily="34" charset="0"/>
                <a:ea typeface="Times New Roman" pitchFamily="18" charset="0"/>
                <a:cs typeface="Arial" pitchFamily="34" charset="0"/>
              </a:rPr>
              <a:t> ح </a:t>
            </a:r>
            <a:r>
              <a:rPr lang="ar-DZ" altLang="zh-CN" b="1" dirty="0" err="1" smtClean="0">
                <a:solidFill>
                  <a:srgbClr val="FF0000"/>
                </a:solidFill>
                <a:latin typeface="Calibri" pitchFamily="34" charset="0"/>
                <a:ea typeface="Times New Roman" pitchFamily="18" charset="0"/>
                <a:cs typeface="Arial" pitchFamily="34" charset="0"/>
              </a:rPr>
              <a:t>ص</a:t>
            </a:r>
            <a:r>
              <a:rPr lang="ar-DZ" altLang="zh-CN" b="1" dirty="0" smtClean="0">
                <a:solidFill>
                  <a:srgbClr val="FF0000"/>
                </a:solidFill>
                <a:latin typeface="Calibri" pitchFamily="34" charset="0"/>
                <a:ea typeface="Times New Roman" pitchFamily="18" charset="0"/>
                <a:cs typeface="Arial" pitchFamily="34" charset="0"/>
              </a:rPr>
              <a:t> أكبر، </a:t>
            </a:r>
            <a:r>
              <a:rPr lang="ar-DZ" altLang="zh-CN" b="1" dirty="0" err="1" smtClean="0">
                <a:solidFill>
                  <a:srgbClr val="FF0000"/>
                </a:solidFill>
                <a:latin typeface="Calibri" pitchFamily="34" charset="0"/>
                <a:ea typeface="Times New Roman" pitchFamily="18" charset="0"/>
                <a:cs typeface="Arial" pitchFamily="34" charset="0"/>
              </a:rPr>
              <a:t>م</a:t>
            </a:r>
            <a:r>
              <a:rPr lang="ar-DZ" altLang="zh-CN" b="1" dirty="0" smtClean="0">
                <a:solidFill>
                  <a:srgbClr val="FF0000"/>
                </a:solidFill>
                <a:latin typeface="Calibri" pitchFamily="34" charset="0"/>
                <a:ea typeface="Times New Roman" pitchFamily="18" charset="0"/>
                <a:cs typeface="Arial" pitchFamily="34" charset="0"/>
              </a:rPr>
              <a:t> ع </a:t>
            </a:r>
            <a:r>
              <a:rPr lang="ar-DZ" altLang="zh-CN" b="1" dirty="0" err="1" smtClean="0">
                <a:solidFill>
                  <a:srgbClr val="FF0000"/>
                </a:solidFill>
                <a:latin typeface="Calibri" pitchFamily="34" charset="0"/>
                <a:ea typeface="Times New Roman" pitchFamily="18" charset="0"/>
                <a:cs typeface="Arial" pitchFamily="34" charset="0"/>
              </a:rPr>
              <a:t>د</a:t>
            </a:r>
            <a:r>
              <a:rPr lang="ar-DZ" altLang="zh-CN" b="1" dirty="0" smtClean="0">
                <a:solidFill>
                  <a:srgbClr val="FF0000"/>
                </a:solidFill>
                <a:latin typeface="Calibri" pitchFamily="34" charset="0"/>
                <a:ea typeface="Times New Roman" pitchFamily="18" charset="0"/>
                <a:cs typeface="Arial" pitchFamily="34" charset="0"/>
              </a:rPr>
              <a:t> لا يتأثر بتكلفة الاستثمار)</a:t>
            </a:r>
            <a:r>
              <a:rPr kumimoji="0" lang="ar-DZ" altLang="zh-CN"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a:t>
            </a:r>
            <a:endParaRPr kumimoji="0" lang="fr-FR" altLang="zh-CN"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
                <a:srgbClr val="FF0000"/>
              </a:buClr>
              <a:buSzPct val="80000"/>
              <a:buFont typeface="Wingdings" pitchFamily="2" charset="2"/>
              <a:buChar char="ü"/>
              <a:tabLst/>
            </a:pP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عند تساوي تكلفة الاستثمار، المشروع الذي يتميز بارتفاع التدفقات النقدية للسنوات الأولى، يسمح للمؤسسة باستثمارها وتحقيق عائد في السنوات التالية، ومن هنا تنشأ أهمية تحديد </a:t>
            </a:r>
            <a:r>
              <a:rPr kumimoji="0" lang="ar-DZ" altLang="zh-CN" sz="2800" b="1" i="0" u="none" strike="noStrike" cap="none" normalizeH="0" baseline="0" dirty="0" smtClean="0">
                <a:ln>
                  <a:noFill/>
                </a:ln>
                <a:solidFill>
                  <a:srgbClr val="FF0000"/>
                </a:solidFill>
                <a:effectLst/>
                <a:latin typeface="Calibri" pitchFamily="34" charset="0"/>
                <a:ea typeface="Times New Roman" pitchFamily="18" charset="0"/>
                <a:cs typeface="Arial" pitchFamily="34" charset="0"/>
              </a:rPr>
              <a:t>عائد إعادة استثمار التدفقات المبكرة</a:t>
            </a:r>
            <a:r>
              <a:rPr kumimoji="0" lang="ar-DZ" altLang="zh-CN" sz="2800" b="1" i="0" u="none" strike="noStrike" cap="none" normalizeH="0" baseline="0" dirty="0" smtClean="0">
                <a:ln>
                  <a:noFill/>
                </a:ln>
                <a:solidFill>
                  <a:schemeClr val="bg1"/>
                </a:solidFill>
                <a:effectLst/>
                <a:latin typeface="Calibri" pitchFamily="34" charset="0"/>
                <a:ea typeface="Times New Roman" pitchFamily="18" charset="0"/>
                <a:cs typeface="Arial" pitchFamily="34" charset="0"/>
              </a:rPr>
              <a:t>.</a:t>
            </a:r>
            <a:endParaRPr kumimoji="0" lang="ar-DZ" altLang="zh-CN"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32510" y="433827"/>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lvl="0" indent="-411480" algn="ctr" rtl="1">
              <a:buClr>
                <a:schemeClr val="tx1">
                  <a:shade val="95000"/>
                </a:schemeClr>
              </a:buClr>
              <a:buSzPct val="65000"/>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علوم </a:t>
            </a:r>
            <a:r>
              <a:rPr lang="ar-DZ" sz="2400" b="1" i="1" dirty="0" smtClean="0">
                <a:solidFill>
                  <a:schemeClr val="bg1"/>
                </a:solidFill>
                <a:latin typeface="Times New Roman" pitchFamily="18" charset="0"/>
                <a:cs typeface="Times New Roman" pitchFamily="18" charset="0"/>
              </a:rPr>
              <a:t>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lvl="0" indent="-411480" algn="ctr" rtl="1">
              <a:buClr>
                <a:schemeClr val="tx1">
                  <a:shade val="95000"/>
                </a:schemeClr>
              </a:buClr>
              <a:buSzPct val="65000"/>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a:t>
            </a:r>
            <a:r>
              <a:rPr lang="ar-DZ" sz="2400" b="1" i="1" dirty="0" smtClean="0">
                <a:solidFill>
                  <a:schemeClr val="bg1"/>
                </a:solidFill>
                <a:latin typeface="Times New Roman" pitchFamily="18" charset="0"/>
                <a:cs typeface="Times New Roman" pitchFamily="18" charset="0"/>
              </a:rPr>
              <a:t>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 2</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7" name="Rectangle 6"/>
          <p:cNvSpPr/>
          <p:nvPr/>
        </p:nvSpPr>
        <p:spPr>
          <a:xfrm>
            <a:off x="0" y="4701028"/>
            <a:ext cx="9144000" cy="1323439"/>
          </a:xfrm>
          <a:prstGeom prst="rect">
            <a:avLst/>
          </a:prstGeom>
        </p:spPr>
        <p:txBody>
          <a:bodyPr wrap="square">
            <a:spAutoFit/>
          </a:bodyPr>
          <a:lstStyle/>
          <a:p>
            <a:pPr lvl="0" algn="ctr" rtl="1" fontAlgn="ctr">
              <a:spcBef>
                <a:spcPct val="20000"/>
              </a:spcBef>
              <a:buClr>
                <a:srgbClr val="F0A22E"/>
              </a:buClr>
              <a:buSzPct val="70000"/>
              <a:defRPr/>
            </a:pPr>
            <a:r>
              <a:rPr lang="ar-DZ" sz="3200" b="1" dirty="0" smtClean="0">
                <a:solidFill>
                  <a:prstClr val="black"/>
                </a:solidFill>
                <a:latin typeface="Adobe Arabic" pitchFamily="18" charset="-78"/>
                <a:cs typeface="Adobe Arabic" pitchFamily="18" charset="-78"/>
              </a:rPr>
              <a:t>أعمال موجهة 04:</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000" b="1" dirty="0" smtClean="0">
                <a:solidFill>
                  <a:srgbClr val="FF0000"/>
                </a:solidFill>
                <a:latin typeface="Adobe Arabic" pitchFamily="18" charset="-78"/>
                <a:cs typeface="Adobe Arabic" pitchFamily="18" charset="-78"/>
              </a:rPr>
              <a:t>معايير تقييم واختيار الاستثمارات </a:t>
            </a:r>
            <a:r>
              <a:rPr lang="ar-DZ" sz="4000" b="1" dirty="0" smtClean="0">
                <a:solidFill>
                  <a:srgbClr val="008000"/>
                </a:solidFill>
                <a:latin typeface="Adobe Arabic" pitchFamily="18" charset="-78"/>
                <a:cs typeface="Adobe Arabic" pitchFamily="18" charset="-78"/>
              </a:rPr>
              <a:t>( </a:t>
            </a:r>
            <a:r>
              <a:rPr lang="ar-DZ" sz="4000" b="1" dirty="0" err="1" smtClean="0">
                <a:solidFill>
                  <a:srgbClr val="008000"/>
                </a:solidFill>
                <a:latin typeface="Adobe Arabic" pitchFamily="18" charset="-78"/>
                <a:cs typeface="Adobe Arabic" pitchFamily="18" charset="-78"/>
              </a:rPr>
              <a:t>ج</a:t>
            </a:r>
            <a:r>
              <a:rPr lang="ar-DZ" sz="4000" b="1" dirty="0" smtClean="0">
                <a:solidFill>
                  <a:srgbClr val="008000"/>
                </a:solidFill>
                <a:latin typeface="Adobe Arabic" pitchFamily="18" charset="-78"/>
                <a:cs typeface="Adobe Arabic" pitchFamily="18" charset="-78"/>
              </a:rPr>
              <a:t> 2 )</a:t>
            </a:r>
            <a:endParaRPr lang="ar-DZ" sz="4000" b="1" dirty="0">
              <a:solidFill>
                <a:srgbClr val="008000"/>
              </a:solidFill>
              <a:latin typeface="Adobe Arabic" pitchFamily="18" charset="-78"/>
              <a:cs typeface="Adobe Arabic" pitchFamily="18" charset="-78"/>
            </a:endParaRPr>
          </a:p>
        </p:txBody>
      </p:sp>
      <p:grpSp>
        <p:nvGrpSpPr>
          <p:cNvPr id="2" name="Group 1"/>
          <p:cNvGrpSpPr>
            <a:grpSpLocks/>
          </p:cNvGrpSpPr>
          <p:nvPr/>
        </p:nvGrpSpPr>
        <p:grpSpPr bwMode="auto">
          <a:xfrm>
            <a:off x="228600" y="357627"/>
            <a:ext cx="989398" cy="1143000"/>
            <a:chOff x="4041" y="5842"/>
            <a:chExt cx="1056" cy="1375"/>
          </a:xfrm>
        </p:grpSpPr>
        <p:sp>
          <p:nvSpPr>
            <p:cNvPr id="9"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0"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2"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57627"/>
            <a:ext cx="989398" cy="1143000"/>
            <a:chOff x="4041" y="5842"/>
            <a:chExt cx="1056" cy="1375"/>
          </a:xfrm>
        </p:grpSpPr>
        <p:sp>
          <p:nvSpPr>
            <p:cNvPr id="14"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5"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7"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 calcmode="lin" valueType="num">
                                      <p:cBhvr additive="base">
                                        <p:cTn id="43"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anim calcmode="lin" valueType="num">
                                      <p:cBhvr additive="base">
                                        <p:cTn id="4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4800" y="381000"/>
            <a:ext cx="8458200" cy="6172200"/>
          </a:xfrm>
        </p:spPr>
        <p:txBody>
          <a:bodyPr>
            <a:noAutofit/>
          </a:bodyPr>
          <a:lstStyle/>
          <a:p>
            <a:pPr marL="0" indent="20638" algn="just" rtl="1">
              <a:buNone/>
            </a:pPr>
            <a:r>
              <a:rPr lang="ar-DZ" b="1" dirty="0" smtClean="0">
                <a:solidFill>
                  <a:srgbClr val="FF0000"/>
                </a:solidFill>
              </a:rPr>
              <a:t>التمرين الثاني:</a:t>
            </a:r>
            <a:endParaRPr lang="fr-FR" dirty="0" smtClean="0">
              <a:solidFill>
                <a:schemeClr val="bg1"/>
              </a:solidFill>
            </a:endParaRPr>
          </a:p>
          <a:p>
            <a:pPr marL="0" indent="20638" algn="just" rtl="1">
              <a:buNone/>
            </a:pPr>
            <a:r>
              <a:rPr lang="ar-JO" sz="2400" b="1" dirty="0" smtClean="0">
                <a:solidFill>
                  <a:schemeClr val="bg1"/>
                </a:solidFill>
              </a:rPr>
              <a:t>     مشروع</a:t>
            </a:r>
            <a:r>
              <a:rPr lang="ar-DZ" sz="2400" b="1" dirty="0" smtClean="0">
                <a:solidFill>
                  <a:schemeClr val="bg1"/>
                </a:solidFill>
              </a:rPr>
              <a:t> A </a:t>
            </a:r>
            <a:r>
              <a:rPr lang="ar-JO" sz="2400" b="1" dirty="0" smtClean="0">
                <a:solidFill>
                  <a:schemeClr val="bg1"/>
                </a:solidFill>
              </a:rPr>
              <a:t>تكلفته الاستثمارية 800، ومدة حياته 4 سنوات.</a:t>
            </a:r>
            <a:endParaRPr lang="fr-FR" sz="2400" dirty="0" smtClean="0">
              <a:solidFill>
                <a:schemeClr val="bg1"/>
              </a:solidFill>
            </a:endParaRPr>
          </a:p>
          <a:p>
            <a:pPr marL="0" lvl="0" indent="20638" algn="just" rtl="1">
              <a:buNone/>
            </a:pPr>
            <a:r>
              <a:rPr lang="fr-FR" sz="2400" b="1" dirty="0" smtClean="0">
                <a:solidFill>
                  <a:schemeClr val="bg1"/>
                </a:solidFill>
              </a:rPr>
              <a:t>1</a:t>
            </a:r>
            <a:r>
              <a:rPr lang="ar-DZ" sz="2400" b="1" dirty="0" smtClean="0">
                <a:solidFill>
                  <a:schemeClr val="bg1"/>
                </a:solidFill>
              </a:rPr>
              <a:t>. </a:t>
            </a:r>
            <a:r>
              <a:rPr lang="ar-JO" sz="2400" b="1" dirty="0" smtClean="0">
                <a:solidFill>
                  <a:schemeClr val="bg1"/>
                </a:solidFill>
              </a:rPr>
              <a:t>علما أن مؤشر الربحية للمشروع 1,18، استنتج القيمة الحالية الصافية للمشروع</a:t>
            </a:r>
            <a:r>
              <a:rPr lang="ar-DZ" sz="2400" b="1" dirty="0" smtClean="0">
                <a:solidFill>
                  <a:schemeClr val="bg1"/>
                </a:solidFill>
              </a:rPr>
              <a:t> A.</a:t>
            </a:r>
            <a:endParaRPr lang="fr-FR" sz="2400" dirty="0" smtClean="0">
              <a:solidFill>
                <a:schemeClr val="bg1"/>
              </a:solidFill>
            </a:endParaRPr>
          </a:p>
          <a:p>
            <a:pPr marL="0" lvl="0" indent="20638" algn="just" rtl="1">
              <a:buNone/>
            </a:pPr>
            <a:r>
              <a:rPr lang="ar-DZ" sz="2400" b="1" dirty="0" smtClean="0">
                <a:solidFill>
                  <a:schemeClr val="bg1"/>
                </a:solidFill>
              </a:rPr>
              <a:t>2. </a:t>
            </a:r>
            <a:r>
              <a:rPr lang="ar-JO" sz="2400" b="1" dirty="0" smtClean="0">
                <a:solidFill>
                  <a:schemeClr val="bg1"/>
                </a:solidFill>
              </a:rPr>
              <a:t>علما أن التدفقات النقدية السنوية ثابتة وتساوي 297,80، استنتج معدل الخصم (تكلفة رأس المال) المستخدم في حساب القيمة الحالية الصافية.</a:t>
            </a:r>
            <a:endParaRPr lang="fr-FR" sz="2400" dirty="0" smtClean="0">
              <a:solidFill>
                <a:schemeClr val="bg1"/>
              </a:solidFill>
            </a:endParaRPr>
          </a:p>
          <a:p>
            <a:pPr marL="0" lvl="0" indent="20638" algn="just" rtl="1">
              <a:buNone/>
            </a:pPr>
            <a:r>
              <a:rPr lang="ar-DZ" sz="2400" b="1" dirty="0" smtClean="0">
                <a:solidFill>
                  <a:schemeClr val="bg1"/>
                </a:solidFill>
              </a:rPr>
              <a:t>3. </a:t>
            </a:r>
            <a:r>
              <a:rPr lang="ar-JO" sz="2400" b="1" dirty="0" smtClean="0">
                <a:solidFill>
                  <a:schemeClr val="bg1"/>
                </a:solidFill>
              </a:rPr>
              <a:t>إذا ارتفعت تكلفة رأس المال إلى 20%، هل يبقى المشروع </a:t>
            </a:r>
            <a:r>
              <a:rPr lang="ar-DZ" sz="2400" b="1" dirty="0" smtClean="0">
                <a:solidFill>
                  <a:schemeClr val="bg1"/>
                </a:solidFill>
              </a:rPr>
              <a:t>A </a:t>
            </a:r>
            <a:r>
              <a:rPr lang="ar-JO" sz="2400" b="1" dirty="0" smtClean="0">
                <a:solidFill>
                  <a:schemeClr val="bg1"/>
                </a:solidFill>
              </a:rPr>
              <a:t>مربح؟</a:t>
            </a:r>
          </a:p>
          <a:p>
            <a:pPr marL="0" lvl="0" indent="20638" algn="just" rtl="1">
              <a:buNone/>
            </a:pPr>
            <a:r>
              <a:rPr lang="ar-DZ" sz="2400" b="1" dirty="0" smtClean="0">
                <a:solidFill>
                  <a:schemeClr val="bg1"/>
                </a:solidFill>
              </a:rPr>
              <a:t>4. </a:t>
            </a:r>
            <a:r>
              <a:rPr lang="ar-JO" sz="2400" b="1" dirty="0" smtClean="0">
                <a:solidFill>
                  <a:schemeClr val="bg1"/>
                </a:solidFill>
              </a:rPr>
              <a:t>مشروع آخر</a:t>
            </a:r>
            <a:r>
              <a:rPr lang="ar-DZ" sz="2400" b="1" dirty="0" smtClean="0">
                <a:solidFill>
                  <a:schemeClr val="bg1"/>
                </a:solidFill>
              </a:rPr>
              <a:t> B </a:t>
            </a:r>
            <a:r>
              <a:rPr lang="ar-JO" sz="2400" b="1" dirty="0" smtClean="0">
                <a:solidFill>
                  <a:schemeClr val="bg1"/>
                </a:solidFill>
              </a:rPr>
              <a:t>له الخصائص التالية: رأسمال المستثمر 1000، مدة الحياة 4 سنوات، التدفقات النقدية الصافية: 600، 400، 300، 70، والقيمة المتبقية في نهاية حياة المشروع معدومة. أي المشروعين أفضل.</a:t>
            </a:r>
            <a:endParaRPr lang="fr-FR" sz="2400" dirty="0" smtClean="0">
              <a:solidFill>
                <a:schemeClr val="bg1"/>
              </a:solidFill>
            </a:endParaRPr>
          </a:p>
          <a:p>
            <a:pPr marL="0" lvl="0" indent="20638" algn="just" rtl="1">
              <a:buNone/>
            </a:pPr>
            <a:r>
              <a:rPr lang="ar-DZ" sz="2400" b="1" dirty="0" smtClean="0">
                <a:solidFill>
                  <a:schemeClr val="bg1"/>
                </a:solidFill>
              </a:rPr>
              <a:t>5. </a:t>
            </a:r>
            <a:r>
              <a:rPr lang="ar-JO" sz="2400" b="1" dirty="0" smtClean="0">
                <a:solidFill>
                  <a:schemeClr val="bg1"/>
                </a:solidFill>
              </a:rPr>
              <a:t>ماذا يمثل معدل الخصم الذي يساوي عنده مؤشر الربحية 1، أحسب هذا المعدل للمشروعين</a:t>
            </a:r>
            <a:r>
              <a:rPr lang="en-US" sz="2400" b="1" dirty="0" smtClean="0">
                <a:solidFill>
                  <a:schemeClr val="bg1"/>
                </a:solidFill>
              </a:rPr>
              <a:t>A  </a:t>
            </a:r>
            <a:r>
              <a:rPr lang="ar-DZ" sz="2400" b="1" dirty="0" smtClean="0">
                <a:solidFill>
                  <a:schemeClr val="bg1"/>
                </a:solidFill>
              </a:rPr>
              <a:t>و </a:t>
            </a:r>
            <a:r>
              <a:rPr lang="en-US" sz="2400" b="1" dirty="0" smtClean="0">
                <a:solidFill>
                  <a:schemeClr val="bg1"/>
                </a:solidFill>
              </a:rPr>
              <a:t>B</a:t>
            </a:r>
            <a:r>
              <a:rPr lang="ar-DZ" sz="2400" b="1" dirty="0" smtClean="0">
                <a:solidFill>
                  <a:schemeClr val="bg1"/>
                </a:solidFill>
              </a:rPr>
              <a:t>.</a:t>
            </a:r>
            <a:endParaRPr lang="fr-FR" sz="2400" dirty="0" smtClean="0">
              <a:solidFill>
                <a:schemeClr val="bg1"/>
              </a:solidFill>
            </a:endParaRPr>
          </a:p>
          <a:p>
            <a:pPr marL="0" indent="20638" algn="just" rtl="1">
              <a:buNone/>
            </a:pPr>
            <a:r>
              <a:rPr lang="ar-DZ" sz="2400" b="1" dirty="0" smtClean="0">
                <a:solidFill>
                  <a:schemeClr val="bg1"/>
                </a:solidFill>
              </a:rPr>
              <a:t>6. </a:t>
            </a:r>
            <a:r>
              <a:rPr lang="ar-JO" sz="2400" b="1" dirty="0" smtClean="0">
                <a:solidFill>
                  <a:schemeClr val="bg1"/>
                </a:solidFill>
              </a:rPr>
              <a:t>المؤسسة ترغب في استثمار التدفقات النقدية للمشروعين بمعدل فائدة 12%، أحسب القيمة الحالية الصافية الإجمالية </a:t>
            </a:r>
            <a:r>
              <a:rPr lang="ar-JO" sz="2400" b="1" dirty="0" err="1" smtClean="0">
                <a:solidFill>
                  <a:schemeClr val="bg1"/>
                </a:solidFill>
              </a:rPr>
              <a:t>و</a:t>
            </a:r>
            <a:r>
              <a:rPr lang="ar-DZ" sz="2400" b="1" dirty="0" smtClean="0">
                <a:solidFill>
                  <a:schemeClr val="bg1"/>
                </a:solidFill>
              </a:rPr>
              <a:t>مؤشر</a:t>
            </a:r>
            <a:r>
              <a:rPr lang="ar-JO" sz="2400" b="1" dirty="0" smtClean="0">
                <a:solidFill>
                  <a:schemeClr val="bg1"/>
                </a:solidFill>
              </a:rPr>
              <a:t> الربحية الإجمالي ومعدل العائد الداخلي الإجمالي. أي المشروعين أفضل عندئذ</a:t>
            </a:r>
            <a:r>
              <a:rPr lang="fr-FR" sz="2400" b="1" dirty="0" smtClean="0">
                <a:solidFill>
                  <a:schemeClr val="bg1"/>
                </a:solidFill>
              </a:rPr>
              <a:t>A  </a:t>
            </a:r>
            <a:r>
              <a:rPr lang="ar-JO" sz="2400" b="1" dirty="0" smtClean="0">
                <a:solidFill>
                  <a:schemeClr val="bg1"/>
                </a:solidFill>
              </a:rPr>
              <a:t>أم </a:t>
            </a:r>
            <a:r>
              <a:rPr lang="en-US" sz="2400" b="1" dirty="0" smtClean="0">
                <a:solidFill>
                  <a:schemeClr val="bg1"/>
                </a:solidFill>
              </a:rPr>
              <a:t>B</a:t>
            </a:r>
            <a:r>
              <a:rPr lang="ar-DZ" sz="2400" b="1" dirty="0" smtClean="0">
                <a:solidFill>
                  <a:schemeClr val="bg1"/>
                </a:solidFill>
              </a:rPr>
              <a:t>.</a:t>
            </a:r>
            <a:endParaRPr lang="fr-FR" sz="2400" dirty="0">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81000"/>
            <a:ext cx="8229600" cy="1524000"/>
          </a:xfrm>
        </p:spPr>
        <p:txBody>
          <a:bodyPr>
            <a:normAutofit lnSpcReduction="10000"/>
          </a:bodyPr>
          <a:lstStyle/>
          <a:p>
            <a:pPr algn="just" rtl="1">
              <a:buNone/>
            </a:pPr>
            <a:r>
              <a:rPr lang="ar-DZ" sz="3200" b="1" dirty="0" smtClean="0">
                <a:solidFill>
                  <a:srgbClr val="FF0000"/>
                </a:solidFill>
              </a:rPr>
              <a:t>حل التمرين الأول:</a:t>
            </a:r>
          </a:p>
          <a:p>
            <a:pPr algn="just" rtl="1">
              <a:buNone/>
            </a:pPr>
            <a:r>
              <a:rPr lang="ar-DZ" b="1" dirty="0" smtClean="0">
                <a:solidFill>
                  <a:srgbClr val="FF0000"/>
                </a:solidFill>
              </a:rPr>
              <a:t>1. حساب القيمة </a:t>
            </a:r>
            <a:r>
              <a:rPr lang="ar-DZ" sz="2400" b="1" dirty="0" smtClean="0">
                <a:solidFill>
                  <a:srgbClr val="FF0000"/>
                </a:solidFill>
              </a:rPr>
              <a:t>الحالية الصافية للمشروع </a:t>
            </a:r>
            <a:r>
              <a:rPr lang="fr-FR" sz="2400" b="1" dirty="0" smtClean="0">
                <a:solidFill>
                  <a:srgbClr val="FF0000"/>
                </a:solidFill>
              </a:rPr>
              <a:t>A</a:t>
            </a:r>
            <a:endParaRPr lang="fr-FR" sz="2400" dirty="0" smtClean="0">
              <a:solidFill>
                <a:srgbClr val="FF0000"/>
              </a:solidFill>
            </a:endParaRPr>
          </a:p>
          <a:p>
            <a:pPr rtl="1">
              <a:buNone/>
            </a:pPr>
            <a:r>
              <a:rPr lang="fr-FR" sz="2400" b="1" dirty="0" smtClean="0">
                <a:solidFill>
                  <a:schemeClr val="bg1"/>
                </a:solidFill>
              </a:rPr>
              <a:t>A : I</a:t>
            </a:r>
            <a:r>
              <a:rPr lang="fr-FR" sz="2400" b="1" baseline="-25000" dirty="0" smtClean="0">
                <a:solidFill>
                  <a:schemeClr val="bg1"/>
                </a:solidFill>
              </a:rPr>
              <a:t>0</a:t>
            </a:r>
            <a:r>
              <a:rPr lang="fr-FR" sz="2400" b="1" baseline="-25000" dirty="0" smtClean="0">
                <a:solidFill>
                  <a:schemeClr val="bg1"/>
                </a:solidFill>
                <a:latin typeface="Times New Roman" pitchFamily="18" charset="0"/>
                <a:ea typeface="Arial" pitchFamily="34" charset="0"/>
                <a:cs typeface="Times New Roman" pitchFamily="18" charset="0"/>
              </a:rPr>
              <a:t>A</a:t>
            </a:r>
            <a:r>
              <a:rPr lang="fr-FR" sz="2400" b="1" dirty="0" smtClean="0">
                <a:solidFill>
                  <a:schemeClr val="bg1"/>
                </a:solidFill>
              </a:rPr>
              <a:t>= 800 ; </a:t>
            </a:r>
            <a:r>
              <a:rPr lang="fr-FR" sz="2400" b="1" dirty="0" err="1" smtClean="0">
                <a:solidFill>
                  <a:schemeClr val="bg1"/>
                </a:solidFill>
              </a:rPr>
              <a:t>n</a:t>
            </a:r>
            <a:r>
              <a:rPr lang="fr-FR" sz="2400" b="1" baseline="-25000" dirty="0" err="1" smtClean="0">
                <a:solidFill>
                  <a:schemeClr val="bg1"/>
                </a:solidFill>
                <a:latin typeface="Times New Roman" pitchFamily="18" charset="0"/>
                <a:ea typeface="Arial" pitchFamily="34" charset="0"/>
                <a:cs typeface="Times New Roman" pitchFamily="18" charset="0"/>
              </a:rPr>
              <a:t>A</a:t>
            </a:r>
            <a:r>
              <a:rPr lang="fr-FR" sz="2400" b="1" dirty="0" smtClean="0">
                <a:solidFill>
                  <a:schemeClr val="bg1"/>
                </a:solidFill>
              </a:rPr>
              <a:t>= 4 ; IP</a:t>
            </a:r>
            <a:r>
              <a:rPr lang="fr-FR" sz="2400" b="1" baseline="-25000" dirty="0" smtClean="0">
                <a:solidFill>
                  <a:schemeClr val="bg1"/>
                </a:solidFill>
              </a:rPr>
              <a:t>A</a:t>
            </a:r>
            <a:r>
              <a:rPr lang="fr-FR" sz="2400" b="1" dirty="0" smtClean="0">
                <a:solidFill>
                  <a:schemeClr val="bg1"/>
                </a:solidFill>
              </a:rPr>
              <a:t>= 1.18</a:t>
            </a:r>
            <a:endParaRPr lang="fr-FR" sz="2400" dirty="0" smtClean="0">
              <a:solidFill>
                <a:schemeClr val="bg1"/>
              </a:solidFill>
            </a:endParaRPr>
          </a:p>
        </p:txBody>
      </p:sp>
      <p:grpSp>
        <p:nvGrpSpPr>
          <p:cNvPr id="1026" name="Group 2"/>
          <p:cNvGrpSpPr>
            <a:grpSpLocks/>
          </p:cNvGrpSpPr>
          <p:nvPr/>
        </p:nvGrpSpPr>
        <p:grpSpPr bwMode="auto">
          <a:xfrm>
            <a:off x="228786" y="2057400"/>
            <a:ext cx="1958900" cy="838200"/>
            <a:chOff x="1263" y="2339"/>
            <a:chExt cx="2242" cy="572"/>
          </a:xfrm>
        </p:grpSpPr>
        <p:sp>
          <p:nvSpPr>
            <p:cNvPr id="1027" name="Text Box 3"/>
            <p:cNvSpPr txBox="1">
              <a:spLocks noChangeArrowheads="1"/>
            </p:cNvSpPr>
            <p:nvPr/>
          </p:nvSpPr>
          <p:spPr bwMode="auto">
            <a:xfrm>
              <a:off x="1263" y="2467"/>
              <a:ext cx="795" cy="28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IP</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8" name="Text Box 4"/>
            <p:cNvSpPr txBox="1">
              <a:spLocks noChangeArrowheads="1"/>
            </p:cNvSpPr>
            <p:nvPr/>
          </p:nvSpPr>
          <p:spPr bwMode="auto">
            <a:xfrm>
              <a:off x="1935" y="2339"/>
              <a:ext cx="985" cy="31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9" name="Text Box 5"/>
            <p:cNvSpPr txBox="1">
              <a:spLocks noChangeArrowheads="1"/>
            </p:cNvSpPr>
            <p:nvPr/>
          </p:nvSpPr>
          <p:spPr bwMode="auto">
            <a:xfrm>
              <a:off x="2159" y="2595"/>
              <a:ext cx="585" cy="31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030" name="AutoShape 6"/>
            <p:cNvCxnSpPr>
              <a:cxnSpLocks noChangeShapeType="1"/>
            </p:cNvCxnSpPr>
            <p:nvPr/>
          </p:nvCxnSpPr>
          <p:spPr bwMode="auto">
            <a:xfrm>
              <a:off x="2025" y="2655"/>
              <a:ext cx="720" cy="0"/>
            </a:xfrm>
            <a:prstGeom prst="straightConnector1">
              <a:avLst/>
            </a:prstGeom>
            <a:noFill/>
            <a:ln w="9525">
              <a:solidFill>
                <a:srgbClr val="000000"/>
              </a:solidFill>
              <a:round/>
              <a:headEnd/>
              <a:tailEnd/>
            </a:ln>
          </p:spPr>
        </p:cxnSp>
        <p:sp>
          <p:nvSpPr>
            <p:cNvPr id="1032" name="Text Box 8"/>
            <p:cNvSpPr txBox="1">
              <a:spLocks noChangeArrowheads="1"/>
            </p:cNvSpPr>
            <p:nvPr/>
          </p:nvSpPr>
          <p:spPr bwMode="auto">
            <a:xfrm>
              <a:off x="2920" y="2510"/>
              <a:ext cx="585" cy="27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7" name="AutoShape 7"/>
          <p:cNvSpPr>
            <a:spLocks noChangeArrowheads="1"/>
          </p:cNvSpPr>
          <p:nvPr/>
        </p:nvSpPr>
        <p:spPr bwMode="auto">
          <a:xfrm>
            <a:off x="2209800" y="2397639"/>
            <a:ext cx="267686" cy="213946"/>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18" name="Text Box 9"/>
          <p:cNvSpPr txBox="1">
            <a:spLocks noChangeArrowheads="1"/>
          </p:cNvSpPr>
          <p:nvPr/>
        </p:nvSpPr>
        <p:spPr bwMode="auto">
          <a:xfrm>
            <a:off x="2514601" y="2279609"/>
            <a:ext cx="1066800" cy="49823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IP</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1=</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Text Box 10"/>
          <p:cNvSpPr txBox="1">
            <a:spLocks noChangeArrowheads="1"/>
          </p:cNvSpPr>
          <p:nvPr/>
        </p:nvSpPr>
        <p:spPr bwMode="auto">
          <a:xfrm>
            <a:off x="3502648" y="2001985"/>
            <a:ext cx="916952" cy="4572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Text Box 11"/>
          <p:cNvSpPr txBox="1">
            <a:spLocks noChangeArrowheads="1"/>
          </p:cNvSpPr>
          <p:nvPr/>
        </p:nvSpPr>
        <p:spPr bwMode="auto">
          <a:xfrm>
            <a:off x="3673026" y="2410558"/>
            <a:ext cx="511132" cy="40884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1" name="AutoShape 12"/>
          <p:cNvCxnSpPr>
            <a:cxnSpLocks noChangeShapeType="1"/>
          </p:cNvCxnSpPr>
          <p:nvPr/>
        </p:nvCxnSpPr>
        <p:spPr bwMode="auto">
          <a:xfrm>
            <a:off x="3581400" y="2466110"/>
            <a:ext cx="629085" cy="0"/>
          </a:xfrm>
          <a:prstGeom prst="straightConnector1">
            <a:avLst/>
          </a:prstGeom>
          <a:noFill/>
          <a:ln w="9525">
            <a:solidFill>
              <a:srgbClr val="000000"/>
            </a:solidFill>
            <a:round/>
            <a:headEnd/>
            <a:tailEnd/>
          </a:ln>
        </p:spPr>
      </p:cxnSp>
      <p:sp>
        <p:nvSpPr>
          <p:cNvPr id="22" name="AutoShape 13"/>
          <p:cNvSpPr>
            <a:spLocks noChangeArrowheads="1"/>
          </p:cNvSpPr>
          <p:nvPr/>
        </p:nvSpPr>
        <p:spPr bwMode="auto">
          <a:xfrm>
            <a:off x="2238910" y="3132590"/>
            <a:ext cx="351889" cy="246185"/>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23" name="Text Box 14"/>
          <p:cNvSpPr txBox="1">
            <a:spLocks noChangeArrowheads="1"/>
          </p:cNvSpPr>
          <p:nvPr/>
        </p:nvSpPr>
        <p:spPr bwMode="auto">
          <a:xfrm>
            <a:off x="2590800" y="2978725"/>
            <a:ext cx="2819400" cy="5334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lgn="just" fontAlgn="base">
              <a:spcBef>
                <a:spcPct val="0"/>
              </a:spcBef>
              <a:spcAft>
                <a:spcPts val="1000"/>
              </a:spcAf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(IP</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I</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AutoShape 13"/>
          <p:cNvSpPr>
            <a:spLocks noChangeArrowheads="1"/>
          </p:cNvSpPr>
          <p:nvPr/>
        </p:nvSpPr>
        <p:spPr bwMode="auto">
          <a:xfrm>
            <a:off x="2238910" y="3818390"/>
            <a:ext cx="351889" cy="246185"/>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25" name="Text Box 14"/>
          <p:cNvSpPr txBox="1">
            <a:spLocks noChangeArrowheads="1"/>
          </p:cNvSpPr>
          <p:nvPr/>
        </p:nvSpPr>
        <p:spPr bwMode="auto">
          <a:xfrm>
            <a:off x="2590800" y="3664525"/>
            <a:ext cx="3810000" cy="5334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( 1.18 – 1).800 = 144.</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41"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042" name="Rectangle 18"/>
          <p:cNvSpPr>
            <a:spLocks noChangeArrowheads="1"/>
          </p:cNvSpPr>
          <p:nvPr/>
        </p:nvSpPr>
        <p:spPr bwMode="auto">
          <a:xfrm>
            <a:off x="381000" y="4267200"/>
            <a:ext cx="845820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strike="noStrike" cap="none" normalizeH="0" baseline="0" dirty="0" smtClean="0">
                <a:ln>
                  <a:noFill/>
                </a:ln>
                <a:solidFill>
                  <a:srgbClr val="FF0000"/>
                </a:solidFill>
                <a:effectLst/>
                <a:latin typeface="Calibri" pitchFamily="34" charset="0"/>
                <a:cs typeface="Arial" pitchFamily="34" charset="0"/>
              </a:rPr>
              <a:t>2.</a:t>
            </a:r>
            <a:r>
              <a:rPr kumimoji="0" lang="ar-DZ" sz="2400" b="1" i="0" strike="noStrike" cap="none" normalizeH="0" dirty="0" smtClean="0">
                <a:ln>
                  <a:noFill/>
                </a:ln>
                <a:solidFill>
                  <a:srgbClr val="FF0000"/>
                </a:solidFill>
                <a:effectLst/>
                <a:latin typeface="Calibri" pitchFamily="34" charset="0"/>
                <a:cs typeface="Arial" pitchFamily="34" charset="0"/>
              </a:rPr>
              <a:t> </a:t>
            </a:r>
            <a:r>
              <a:rPr kumimoji="0" lang="ar-SA" sz="2400" b="1" i="0" strike="noStrike" cap="none" normalizeH="0" baseline="0" dirty="0" smtClean="0">
                <a:ln>
                  <a:noFill/>
                </a:ln>
                <a:solidFill>
                  <a:srgbClr val="FF0000"/>
                </a:solidFill>
                <a:effectLst/>
                <a:latin typeface="Calibri" pitchFamily="34" charset="0"/>
                <a:cs typeface="Arial" pitchFamily="34" charset="0"/>
              </a:rPr>
              <a:t>حساب معدل الخصم (معدل التحيين</a:t>
            </a:r>
            <a:r>
              <a:rPr kumimoji="0" lang="ar-DZ" sz="2400" b="1" i="0" strike="noStrike" cap="none" normalizeH="0" baseline="0" dirty="0" smtClean="0">
                <a:ln>
                  <a:noFill/>
                </a:ln>
                <a:solidFill>
                  <a:srgbClr val="FF0000"/>
                </a:solidFill>
                <a:effectLst/>
                <a:latin typeface="Calibri" pitchFamily="34" charset="0"/>
                <a:cs typeface="Arial" pitchFamily="34" charset="0"/>
              </a:rPr>
              <a:t>)</a:t>
            </a:r>
          </a:p>
          <a:p>
            <a:pPr lvl="0" algn="just" eaLnBrk="0" fontAlgn="base" hangingPunct="0">
              <a:spcBef>
                <a:spcPct val="0"/>
              </a:spcBef>
              <a:spcAft>
                <a:spcPct val="0"/>
              </a:spcAft>
            </a:pPr>
            <a:r>
              <a:rPr kumimoji="0" lang="fr-FR" sz="2200" b="1" i="0" strike="noStrike" cap="none" normalizeH="0" baseline="0" dirty="0" smtClean="0">
                <a:ln>
                  <a:noFill/>
                </a:ln>
                <a:solidFill>
                  <a:schemeClr val="bg1"/>
                </a:solidFill>
                <a:effectLst/>
                <a:latin typeface="Times New Roman" pitchFamily="18" charset="0"/>
                <a:cs typeface="Times New Roman" pitchFamily="18" charset="0"/>
              </a:rPr>
              <a:t>CF</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200" b="1" i="0" strike="noStrike" cap="none" normalizeH="0" baseline="0" dirty="0" smtClean="0">
                <a:ln>
                  <a:noFill/>
                </a:ln>
                <a:solidFill>
                  <a:schemeClr val="bg1"/>
                </a:solidFill>
                <a:effectLst/>
                <a:latin typeface="Times New Roman" pitchFamily="18" charset="0"/>
                <a:cs typeface="Times New Roman" pitchFamily="18" charset="0"/>
              </a:rPr>
              <a:t> = 297.80  </a:t>
            </a:r>
            <a:endParaRPr lang="ar-DZ" sz="2200" b="1" dirty="0">
              <a:solidFill>
                <a:schemeClr val="bg1"/>
              </a:solidFill>
              <a:latin typeface="Times New Roman" pitchFamily="18" charset="0"/>
              <a:cs typeface="Times New Roman" pitchFamily="18" charset="0"/>
            </a:endParaRPr>
          </a:p>
          <a:p>
            <a:pPr marL="457200" lvl="0" indent="-457200" algn="just" rtl="1" eaLnBrk="0" fontAlgn="base" hangingPunct="0">
              <a:spcBef>
                <a:spcPct val="0"/>
              </a:spcBef>
              <a:spcAft>
                <a:spcPct val="0"/>
              </a:spcAft>
            </a:pPr>
            <a:r>
              <a:rPr kumimoji="0" lang="ar-SA" sz="2200" b="1" i="0" u="none" strike="noStrike" cap="none" normalizeH="0" baseline="0" dirty="0" smtClean="0">
                <a:ln>
                  <a:noFill/>
                </a:ln>
                <a:solidFill>
                  <a:schemeClr val="bg1"/>
                </a:solidFill>
                <a:effectLst/>
                <a:latin typeface="Calibri" pitchFamily="34" charset="0"/>
                <a:cs typeface="Arial" pitchFamily="34" charset="0"/>
              </a:rPr>
              <a:t>تدفق نقدي ثابت على مدى عمر المشروع</a:t>
            </a:r>
            <a:r>
              <a:rPr kumimoji="0" lang="ar-DZ" sz="2200" b="1" i="0" u="none" strike="noStrike" cap="none" normalizeH="0" baseline="0" dirty="0" smtClean="0">
                <a:ln>
                  <a:noFill/>
                </a:ln>
                <a:solidFill>
                  <a:schemeClr val="bg1"/>
                </a:solidFill>
                <a:effectLst/>
                <a:latin typeface="Calibri" pitchFamily="34" charset="0"/>
                <a:cs typeface="Arial" pitchFamily="34" charset="0"/>
              </a:rPr>
              <a:t> </a:t>
            </a:r>
            <a:r>
              <a:rPr kumimoji="0" lang="fr-FR" sz="2200" b="1" i="0" u="none" strike="noStrike" cap="none" normalizeH="0" baseline="0" dirty="0" smtClean="0">
                <a:ln>
                  <a:noFill/>
                </a:ln>
                <a:solidFill>
                  <a:schemeClr val="bg1"/>
                </a:solidFill>
                <a:effectLst/>
                <a:latin typeface="Times New Roman" pitchFamily="18" charset="0"/>
                <a:cs typeface="Times New Roman" pitchFamily="18" charset="0"/>
              </a:rPr>
              <a:t>A</a:t>
            </a:r>
            <a:r>
              <a:rPr kumimoji="0" lang="ar-DZ" sz="2200" b="1" i="0" u="none" strike="noStrike" cap="none" normalizeH="0" baseline="0" dirty="0" smtClean="0">
                <a:ln>
                  <a:noFill/>
                </a:ln>
                <a:solidFill>
                  <a:schemeClr val="bg1"/>
                </a:solidFill>
                <a:effectLst/>
                <a:latin typeface="Calibri" pitchFamily="34" charset="0"/>
                <a:cs typeface="Arial" pitchFamily="34" charset="0"/>
              </a:rPr>
              <a:t>: </a:t>
            </a:r>
            <a:r>
              <a:rPr lang="fr-FR" sz="2200" b="1" dirty="0" smtClean="0">
                <a:solidFill>
                  <a:schemeClr val="bg1"/>
                </a:solidFill>
              </a:rPr>
              <a:t> </a:t>
            </a:r>
            <a:r>
              <a:rPr lang="fr-FR" sz="2200" b="1" dirty="0" err="1" smtClean="0">
                <a:solidFill>
                  <a:schemeClr val="bg1"/>
                </a:solidFill>
                <a:latin typeface="Times New Roman" pitchFamily="18" charset="0"/>
                <a:cs typeface="Times New Roman" pitchFamily="18" charset="0"/>
              </a:rPr>
              <a:t>n</a:t>
            </a:r>
            <a:r>
              <a:rPr kumimoji="0" lang="fr-FR" sz="2200" b="1" i="0" u="none" strike="noStrike" cap="none" normalizeH="0" baseline="-25000" dirty="0" err="1" smtClean="0">
                <a:ln>
                  <a:noFill/>
                </a:ln>
                <a:solidFill>
                  <a:schemeClr val="bg1"/>
                </a:solidFill>
                <a:effectLst/>
                <a:latin typeface="Times New Roman" pitchFamily="18" charset="0"/>
                <a:ea typeface="Arial" pitchFamily="34" charset="0"/>
                <a:cs typeface="Times New Roman" pitchFamily="18" charset="0"/>
              </a:rPr>
              <a:t>A</a:t>
            </a:r>
            <a:r>
              <a:rPr lang="fr-FR" sz="2200" b="1" dirty="0" smtClean="0">
                <a:solidFill>
                  <a:schemeClr val="bg1"/>
                </a:solidFill>
                <a:latin typeface="Times New Roman" pitchFamily="18" charset="0"/>
                <a:cs typeface="Times New Roman" pitchFamily="18" charset="0"/>
              </a:rPr>
              <a:t>= </a:t>
            </a:r>
            <a:r>
              <a:rPr lang="fr-FR" sz="2200" b="1" dirty="0">
                <a:solidFill>
                  <a:schemeClr val="bg1"/>
                </a:solidFill>
                <a:latin typeface="Times New Roman" pitchFamily="18" charset="0"/>
                <a:cs typeface="Times New Roman" pitchFamily="18" charset="0"/>
              </a:rPr>
              <a:t>4</a:t>
            </a:r>
            <a:r>
              <a:rPr lang="ar-DZ" sz="2200" b="1" dirty="0">
                <a:solidFill>
                  <a:schemeClr val="bg1"/>
                </a:solidFill>
                <a:latin typeface="Times New Roman" pitchFamily="18" charset="0"/>
                <a:cs typeface="Times New Roman" pitchFamily="18" charset="0"/>
              </a:rPr>
              <a:t> </a:t>
            </a:r>
            <a:endParaRPr lang="fr-FR" sz="2200" b="1" dirty="0">
              <a:solidFill>
                <a:schemeClr val="bg1"/>
              </a:solidFill>
              <a:latin typeface="Times New Roman" pitchFamily="18" charset="0"/>
              <a:cs typeface="Times New Roman" pitchFamily="18" charset="0"/>
            </a:endParaRPr>
          </a:p>
        </p:txBody>
      </p:sp>
      <p:sp>
        <p:nvSpPr>
          <p:cNvPr id="37" name="AutoShape 13"/>
          <p:cNvSpPr>
            <a:spLocks noChangeArrowheads="1"/>
          </p:cNvSpPr>
          <p:nvPr/>
        </p:nvSpPr>
        <p:spPr bwMode="auto">
          <a:xfrm>
            <a:off x="3229511" y="5943600"/>
            <a:ext cx="351889" cy="246185"/>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47" name="Text Box 24"/>
          <p:cNvSpPr txBox="1">
            <a:spLocks noChangeArrowheads="1"/>
          </p:cNvSpPr>
          <p:nvPr/>
        </p:nvSpPr>
        <p:spPr bwMode="auto">
          <a:xfrm>
            <a:off x="6498772" y="5895110"/>
            <a:ext cx="359229" cy="3810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smtClean="0">
              <a:ln>
                <a:noFill/>
              </a:ln>
              <a:solidFill>
                <a:schemeClr val="bg1"/>
              </a:solidFill>
              <a:effectLst/>
              <a:latin typeface="Times New Roman" pitchFamily="18" charset="0"/>
              <a:cs typeface="Times New Roman" pitchFamily="18" charset="0"/>
            </a:endParaRPr>
          </a:p>
        </p:txBody>
      </p:sp>
      <p:grpSp>
        <p:nvGrpSpPr>
          <p:cNvPr id="52" name="Groupe 51"/>
          <p:cNvGrpSpPr/>
          <p:nvPr/>
        </p:nvGrpSpPr>
        <p:grpSpPr>
          <a:xfrm>
            <a:off x="-152400" y="5715000"/>
            <a:ext cx="9296400" cy="762000"/>
            <a:chOff x="-76200" y="5715000"/>
            <a:chExt cx="9296400" cy="762000"/>
          </a:xfrm>
        </p:grpSpPr>
        <p:grpSp>
          <p:nvGrpSpPr>
            <p:cNvPr id="35" name="Groupe 34"/>
            <p:cNvGrpSpPr/>
            <p:nvPr/>
          </p:nvGrpSpPr>
          <p:grpSpPr>
            <a:xfrm>
              <a:off x="-76200" y="5715000"/>
              <a:ext cx="3352800" cy="762000"/>
              <a:chOff x="2610779" y="2332034"/>
              <a:chExt cx="2504377" cy="441613"/>
            </a:xfrm>
          </p:grpSpPr>
          <p:sp>
            <p:nvSpPr>
              <p:cNvPr id="1043" name="Text Box 19"/>
              <p:cNvSpPr txBox="1">
                <a:spLocks noChangeArrowheads="1"/>
              </p:cNvSpPr>
              <p:nvPr/>
            </p:nvSpPr>
            <p:spPr bwMode="auto">
              <a:xfrm>
                <a:off x="2610779" y="2462786"/>
                <a:ext cx="1081436" cy="26669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 </a:t>
                </a: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44" name="Text Box 20"/>
              <p:cNvSpPr txBox="1">
                <a:spLocks noChangeArrowheads="1"/>
              </p:cNvSpPr>
              <p:nvPr/>
            </p:nvSpPr>
            <p:spPr bwMode="auto">
              <a:xfrm>
                <a:off x="3705225" y="2332034"/>
                <a:ext cx="954591" cy="2667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 – (1+i)</a:t>
                </a:r>
                <a:r>
                  <a:rPr kumimoji="0" lang="fr-FR" sz="2000" b="1" i="0" u="none" strike="noStrike" cap="none" normalizeH="0" baseline="30000" dirty="0" smtClean="0">
                    <a:ln>
                      <a:noFill/>
                    </a:ln>
                    <a:solidFill>
                      <a:srgbClr val="FF0000"/>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045" name="Text Box 21"/>
              <p:cNvSpPr txBox="1">
                <a:spLocks noChangeArrowheads="1"/>
              </p:cNvSpPr>
              <p:nvPr/>
            </p:nvSpPr>
            <p:spPr bwMode="auto">
              <a:xfrm>
                <a:off x="4033722" y="2551109"/>
                <a:ext cx="284588" cy="2225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i</a:t>
                </a:r>
                <a:endParaRPr kumimoji="0" lang="fr-FR" sz="20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046" name="Text Box 22"/>
              <p:cNvSpPr txBox="1">
                <a:spLocks noChangeArrowheads="1"/>
              </p:cNvSpPr>
              <p:nvPr/>
            </p:nvSpPr>
            <p:spPr bwMode="auto">
              <a:xfrm>
                <a:off x="4659815" y="2455859"/>
                <a:ext cx="455341" cy="26669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buFont typeface="Calibri" pitchFamily="34" charset="0"/>
                  <a:buChar char="-"/>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047" name="AutoShape 23"/>
              <p:cNvCxnSpPr>
                <a:cxnSpLocks noChangeShapeType="1"/>
              </p:cNvCxnSpPr>
              <p:nvPr/>
            </p:nvCxnSpPr>
            <p:spPr bwMode="auto">
              <a:xfrm flipV="1">
                <a:off x="3741675" y="2597002"/>
                <a:ext cx="897441" cy="1732"/>
              </a:xfrm>
              <a:prstGeom prst="straightConnector1">
                <a:avLst/>
              </a:prstGeom>
              <a:noFill/>
              <a:ln w="19050">
                <a:solidFill>
                  <a:srgbClr val="000000"/>
                </a:solidFill>
                <a:round/>
                <a:headEnd/>
                <a:tailEnd/>
              </a:ln>
            </p:spPr>
          </p:cxnSp>
        </p:grpSp>
        <p:grpSp>
          <p:nvGrpSpPr>
            <p:cNvPr id="46" name="Groupe 45"/>
            <p:cNvGrpSpPr/>
            <p:nvPr/>
          </p:nvGrpSpPr>
          <p:grpSpPr>
            <a:xfrm>
              <a:off x="3657600" y="5715000"/>
              <a:ext cx="2971800" cy="762000"/>
              <a:chOff x="4191001" y="5638800"/>
              <a:chExt cx="2971800" cy="762000"/>
            </a:xfrm>
          </p:grpSpPr>
          <p:grpSp>
            <p:nvGrpSpPr>
              <p:cNvPr id="44" name="Groupe 43"/>
              <p:cNvGrpSpPr/>
              <p:nvPr/>
            </p:nvGrpSpPr>
            <p:grpSpPr>
              <a:xfrm>
                <a:off x="4191001" y="5638800"/>
                <a:ext cx="2971800" cy="762000"/>
                <a:chOff x="4191000" y="5791200"/>
                <a:chExt cx="1710740" cy="381000"/>
              </a:xfrm>
            </p:grpSpPr>
            <p:sp>
              <p:nvSpPr>
                <p:cNvPr id="1048" name="Text Box 24"/>
                <p:cNvSpPr txBox="1">
                  <a:spLocks noChangeArrowheads="1"/>
                </p:cNvSpPr>
                <p:nvPr/>
              </p:nvSpPr>
              <p:spPr bwMode="auto">
                <a:xfrm>
                  <a:off x="4905375" y="5881255"/>
                  <a:ext cx="206793" cy="1905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049" name="Text Box 25"/>
                <p:cNvSpPr txBox="1">
                  <a:spLocks noChangeArrowheads="1"/>
                </p:cNvSpPr>
                <p:nvPr/>
              </p:nvSpPr>
              <p:spPr bwMode="auto">
                <a:xfrm>
                  <a:off x="4410324" y="5981700"/>
                  <a:ext cx="263191" cy="19050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0" name="Text Box 26"/>
                <p:cNvSpPr txBox="1">
                  <a:spLocks noChangeArrowheads="1"/>
                </p:cNvSpPr>
                <p:nvPr/>
              </p:nvSpPr>
              <p:spPr bwMode="auto">
                <a:xfrm>
                  <a:off x="4191000" y="5791200"/>
                  <a:ext cx="745707" cy="219075"/>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 (1+i)</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051" name="AutoShape 27"/>
                <p:cNvCxnSpPr>
                  <a:cxnSpLocks noChangeShapeType="1"/>
                </p:cNvCxnSpPr>
                <p:nvPr/>
              </p:nvCxnSpPr>
              <p:spPr bwMode="auto">
                <a:xfrm>
                  <a:off x="4267200" y="5981700"/>
                  <a:ext cx="657225" cy="0"/>
                </a:xfrm>
                <a:prstGeom prst="straightConnector1">
                  <a:avLst/>
                </a:prstGeom>
                <a:noFill/>
                <a:ln w="9525">
                  <a:solidFill>
                    <a:srgbClr val="000000"/>
                  </a:solidFill>
                  <a:round/>
                  <a:headEnd/>
                  <a:tailEnd/>
                </a:ln>
              </p:spPr>
            </p:cxnSp>
            <p:sp>
              <p:nvSpPr>
                <p:cNvPr id="1052" name="Text Box 28"/>
                <p:cNvSpPr txBox="1">
                  <a:spLocks noChangeArrowheads="1"/>
                </p:cNvSpPr>
                <p:nvPr/>
              </p:nvSpPr>
              <p:spPr bwMode="auto">
                <a:xfrm>
                  <a:off x="5086350" y="5791200"/>
                  <a:ext cx="815390" cy="1905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I</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3" name="Text Box 29"/>
                <p:cNvSpPr txBox="1">
                  <a:spLocks noChangeArrowheads="1"/>
                </p:cNvSpPr>
                <p:nvPr/>
              </p:nvSpPr>
              <p:spPr bwMode="auto">
                <a:xfrm>
                  <a:off x="5301664" y="5981700"/>
                  <a:ext cx="380749" cy="1905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45" name="AutoShape 27"/>
              <p:cNvCxnSpPr>
                <a:cxnSpLocks noChangeShapeType="1"/>
              </p:cNvCxnSpPr>
              <p:nvPr/>
            </p:nvCxnSpPr>
            <p:spPr bwMode="auto">
              <a:xfrm>
                <a:off x="5868706" y="6019800"/>
                <a:ext cx="1141694" cy="0"/>
              </a:xfrm>
              <a:prstGeom prst="straightConnector1">
                <a:avLst/>
              </a:prstGeom>
              <a:noFill/>
              <a:ln w="9525">
                <a:solidFill>
                  <a:srgbClr val="000000"/>
                </a:solidFill>
                <a:round/>
                <a:headEnd/>
                <a:tailEnd/>
              </a:ln>
            </p:spPr>
          </p:cxnSp>
        </p:grpSp>
        <p:sp>
          <p:nvSpPr>
            <p:cNvPr id="48" name="Text Box 28"/>
            <p:cNvSpPr txBox="1">
              <a:spLocks noChangeArrowheads="1"/>
            </p:cNvSpPr>
            <p:nvPr/>
          </p:nvSpPr>
          <p:spPr bwMode="auto">
            <a:xfrm>
              <a:off x="6813151" y="5715000"/>
              <a:ext cx="1187849" cy="3810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144</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800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9" name="Text Box 29"/>
            <p:cNvSpPr txBox="1">
              <a:spLocks noChangeArrowheads="1"/>
            </p:cNvSpPr>
            <p:nvPr/>
          </p:nvSpPr>
          <p:spPr bwMode="auto">
            <a:xfrm>
              <a:off x="7010400" y="6096000"/>
              <a:ext cx="914400" cy="3810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50" name="AutoShape 27"/>
            <p:cNvCxnSpPr>
              <a:cxnSpLocks noChangeShapeType="1"/>
            </p:cNvCxnSpPr>
            <p:nvPr/>
          </p:nvCxnSpPr>
          <p:spPr bwMode="auto">
            <a:xfrm>
              <a:off x="6858000" y="6096000"/>
              <a:ext cx="1141694" cy="0"/>
            </a:xfrm>
            <a:prstGeom prst="straightConnector1">
              <a:avLst/>
            </a:prstGeom>
            <a:noFill/>
            <a:ln w="9525">
              <a:solidFill>
                <a:srgbClr val="000000"/>
              </a:solidFill>
              <a:round/>
              <a:headEnd/>
              <a:tailEnd/>
            </a:ln>
          </p:spPr>
        </p:cxnSp>
        <p:sp>
          <p:nvSpPr>
            <p:cNvPr id="51" name="Text Box 24"/>
            <p:cNvSpPr txBox="1">
              <a:spLocks noChangeArrowheads="1"/>
            </p:cNvSpPr>
            <p:nvPr/>
          </p:nvSpPr>
          <p:spPr bwMode="auto">
            <a:xfrm>
              <a:off x="8077200" y="5867400"/>
              <a:ext cx="1143000" cy="38100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3.1699</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2" name="Rectangle 41"/>
          <p:cNvSpPr/>
          <p:nvPr/>
        </p:nvSpPr>
        <p:spPr>
          <a:xfrm>
            <a:off x="762000" y="5943600"/>
            <a:ext cx="745255" cy="369332"/>
          </a:xfrm>
          <a:prstGeom prst="rect">
            <a:avLst/>
          </a:prstGeom>
        </p:spPr>
        <p:txBody>
          <a:bodyPr wrap="square">
            <a:spAutoFit/>
          </a:bodyPr>
          <a:lstStyle/>
          <a:p>
            <a:r>
              <a:rPr lang="fr-FR" b="1" dirty="0" smtClean="0">
                <a:solidFill>
                  <a:schemeClr val="bg1"/>
                </a:solidFill>
                <a:latin typeface="Times New Roman" pitchFamily="18" charset="0"/>
                <a:cs typeface="Times New Roman" pitchFamily="18" charset="0"/>
              </a:rPr>
              <a:t>CF</a:t>
            </a:r>
            <a:r>
              <a:rPr lang="fr-FR" b="1" baseline="-25000" dirty="0" smtClean="0">
                <a:solidFill>
                  <a:schemeClr val="bg1"/>
                </a:solidFill>
                <a:latin typeface="Times New Roman" pitchFamily="18" charset="0"/>
                <a:ea typeface="Arial" pitchFamily="34" charset="0"/>
                <a:cs typeface="Times New Roman" pitchFamily="18" charset="0"/>
              </a:rPr>
              <a:t>A</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4" name="Rectangle 2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4125" name="Rectangle 29"/>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135" name="Rectangle 39"/>
          <p:cNvSpPr>
            <a:spLocks noChangeArrowheads="1"/>
          </p:cNvSpPr>
          <p:nvPr/>
        </p:nvSpPr>
        <p:spPr bwMode="auto">
          <a:xfrm>
            <a:off x="4648200" y="914400"/>
            <a:ext cx="4079963"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 الجدول المالي رقم 04، نجد: </a:t>
            </a:r>
            <a:r>
              <a:rPr kumimoji="0" lang="fr-FR" sz="2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 10 %</a:t>
            </a:r>
            <a:endParaRPr kumimoji="0" lang="fr-FR" sz="2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4" name="Text Box 9"/>
          <p:cNvSpPr txBox="1">
            <a:spLocks noChangeArrowheads="1"/>
          </p:cNvSpPr>
          <p:nvPr/>
        </p:nvSpPr>
        <p:spPr bwMode="auto">
          <a:xfrm>
            <a:off x="304800" y="5105400"/>
            <a:ext cx="8534400" cy="1600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الجدول المالي رقم 4</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يعطي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1-(1+i)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من أجل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و </a:t>
            </a:r>
            <a:r>
              <a:rPr kumimoji="0" lang="fr-FR" sz="2400" b="1" i="0" u="none" strike="noStrike" cap="none" normalizeH="0" baseline="0" dirty="0" smtClean="0">
                <a:ln>
                  <a:noFill/>
                </a:ln>
                <a:solidFill>
                  <a:schemeClr val="bg1"/>
                </a:solidFill>
                <a:effectLst/>
                <a:latin typeface="Arial" pitchFamily="34" charset="0"/>
                <a:ea typeface="Calibri" pitchFamily="34" charset="0"/>
              </a:rPr>
              <a:t>n</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معلومتان، وبـما أننا نعلم قيمة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1-(1+i)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والتي تساوي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3.17</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err="1" smtClean="0">
                <a:ln>
                  <a:noFill/>
                </a:ln>
                <a:solidFill>
                  <a:schemeClr val="bg1"/>
                </a:solidFill>
                <a:effectLst/>
                <a:latin typeface="Arial" pitchFamily="34" charset="0"/>
                <a:ea typeface="Calibri" pitchFamily="34" charset="0"/>
                <a:cs typeface="Arial" pitchFamily="34" charset="0"/>
              </a:rPr>
              <a:t>و</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 4</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فيمكننا أن نجد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 10%</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وذلك بأن ندخل أفقيا من </a:t>
            </a:r>
            <a:r>
              <a:rPr lang="fr-FR" sz="2400" b="1" dirty="0">
                <a:solidFill>
                  <a:schemeClr val="bg1"/>
                </a:solidFill>
                <a:latin typeface="Times New Roman" pitchFamily="18" charset="0"/>
                <a:ea typeface="Calibri" pitchFamily="34" charset="0"/>
                <a:cs typeface="Times New Roman" pitchFamily="18" charset="0"/>
              </a:rPr>
              <a:t>n= 4</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حتى نصل للقيمة </a:t>
            </a:r>
            <a:r>
              <a:rPr lang="ar-DZ" sz="2400" b="1" dirty="0">
                <a:solidFill>
                  <a:schemeClr val="bg1"/>
                </a:solidFill>
                <a:latin typeface="Times New Roman" pitchFamily="18" charset="0"/>
                <a:ea typeface="Calibri" pitchFamily="34" charset="0"/>
                <a:cs typeface="Times New Roman" pitchFamily="18" charset="0"/>
              </a:rPr>
              <a:t>3.17</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داخل الجدول، ثم نصعد عموديا حتى نحدد قيمة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على السطر العلوي في الجدول </a:t>
            </a:r>
            <a:r>
              <a:rPr kumimoji="0" lang="ar-DZ" sz="2400" b="1" i="0" u="none" strike="noStrike" cap="none" normalizeH="0" baseline="0" dirty="0" err="1" smtClean="0">
                <a:ln>
                  <a:noFill/>
                </a:ln>
                <a:solidFill>
                  <a:schemeClr val="bg1"/>
                </a:solidFill>
                <a:effectLst/>
                <a:latin typeface="Arial" pitchFamily="34" charset="0"/>
                <a:ea typeface="Calibri" pitchFamily="34" charset="0"/>
                <a:cs typeface="Arial" pitchFamily="34" charset="0"/>
              </a:rPr>
              <a:t>و</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هي</a:t>
            </a: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 </a:t>
            </a:r>
            <a:r>
              <a:rPr lang="ar-DZ" sz="2400" b="1" dirty="0">
                <a:solidFill>
                  <a:srgbClr val="FF0000"/>
                </a:solidFill>
                <a:latin typeface="Times New Roman" pitchFamily="18" charset="0"/>
                <a:ea typeface="Calibri" pitchFamily="34" charset="0"/>
                <a:cs typeface="Times New Roman" pitchFamily="18" charset="0"/>
              </a:rPr>
              <a:t>10%</a:t>
            </a:r>
          </a:p>
        </p:txBody>
      </p:sp>
      <p:cxnSp>
        <p:nvCxnSpPr>
          <p:cNvPr id="36" name="Connecteur droit avec flèche 35"/>
          <p:cNvCxnSpPr/>
          <p:nvPr/>
        </p:nvCxnSpPr>
        <p:spPr>
          <a:xfrm>
            <a:off x="1558640" y="3692235"/>
            <a:ext cx="3124200" cy="15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45" name="Groupe 44"/>
          <p:cNvGrpSpPr/>
          <p:nvPr/>
        </p:nvGrpSpPr>
        <p:grpSpPr>
          <a:xfrm>
            <a:off x="229428" y="1447800"/>
            <a:ext cx="8685972" cy="3276600"/>
            <a:chOff x="229428" y="1676400"/>
            <a:chExt cx="8685972" cy="3276600"/>
          </a:xfrm>
        </p:grpSpPr>
        <p:grpSp>
          <p:nvGrpSpPr>
            <p:cNvPr id="42" name="Groupe 41"/>
            <p:cNvGrpSpPr/>
            <p:nvPr/>
          </p:nvGrpSpPr>
          <p:grpSpPr>
            <a:xfrm>
              <a:off x="229428" y="1676400"/>
              <a:ext cx="8685972" cy="3276600"/>
              <a:chOff x="152814" y="1524000"/>
              <a:chExt cx="8685972" cy="3276600"/>
            </a:xfrm>
          </p:grpSpPr>
          <p:grpSp>
            <p:nvGrpSpPr>
              <p:cNvPr id="4104" name="Group 8"/>
              <p:cNvGrpSpPr>
                <a:grpSpLocks/>
              </p:cNvGrpSpPr>
              <p:nvPr/>
            </p:nvGrpSpPr>
            <p:grpSpPr bwMode="auto">
              <a:xfrm>
                <a:off x="152814" y="1524000"/>
                <a:ext cx="8685972" cy="3276600"/>
                <a:chOff x="448" y="6015"/>
                <a:chExt cx="9544" cy="3120"/>
              </a:xfrm>
            </p:grpSpPr>
            <p:sp>
              <p:nvSpPr>
                <p:cNvPr id="4122" name="Text Box 26"/>
                <p:cNvSpPr txBox="1">
                  <a:spLocks noChangeArrowheads="1"/>
                </p:cNvSpPr>
                <p:nvPr/>
              </p:nvSpPr>
              <p:spPr bwMode="auto">
                <a:xfrm>
                  <a:off x="1350" y="6015"/>
                  <a:ext cx="6800" cy="31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dirty="0">
                    <a:solidFill>
                      <a:schemeClr val="bg1"/>
                    </a:solidFill>
                    <a:latin typeface="Times New Roman" pitchFamily="18" charset="0"/>
                    <a:cs typeface="Times New Roman" pitchFamily="18" charset="0"/>
                  </a:endParaRPr>
                </a:p>
              </p:txBody>
            </p:sp>
            <p:sp>
              <p:nvSpPr>
                <p:cNvPr id="4121" name="AutoShape 25"/>
                <p:cNvSpPr>
                  <a:spLocks noChangeShapeType="1"/>
                </p:cNvSpPr>
                <p:nvPr/>
              </p:nvSpPr>
              <p:spPr bwMode="auto">
                <a:xfrm>
                  <a:off x="1350" y="6585"/>
                  <a:ext cx="5820" cy="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4120" name="AutoShape 24"/>
                <p:cNvSpPr>
                  <a:spLocks noChangeShapeType="1"/>
                </p:cNvSpPr>
                <p:nvPr/>
              </p:nvSpPr>
              <p:spPr bwMode="auto">
                <a:xfrm>
                  <a:off x="2310" y="6030"/>
                  <a:ext cx="1" cy="295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4119" name="Text Box 23"/>
                <p:cNvSpPr txBox="1">
                  <a:spLocks noChangeArrowheads="1"/>
                </p:cNvSpPr>
                <p:nvPr/>
              </p:nvSpPr>
              <p:spPr bwMode="auto">
                <a:xfrm>
                  <a:off x="1830" y="6088"/>
                  <a:ext cx="435" cy="31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18" name="Text Box 22"/>
                <p:cNvSpPr txBox="1">
                  <a:spLocks noChangeArrowheads="1"/>
                </p:cNvSpPr>
                <p:nvPr/>
              </p:nvSpPr>
              <p:spPr bwMode="auto">
                <a:xfrm>
                  <a:off x="1455" y="6150"/>
                  <a:ext cx="435" cy="3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17" name="AutoShape 21"/>
                <p:cNvSpPr>
                  <a:spLocks noChangeShapeType="1"/>
                </p:cNvSpPr>
                <p:nvPr/>
              </p:nvSpPr>
              <p:spPr bwMode="auto">
                <a:xfrm flipH="1" flipV="1">
                  <a:off x="1350" y="6030"/>
                  <a:ext cx="945" cy="55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4116" name="Text Box 20"/>
                <p:cNvSpPr txBox="1">
                  <a:spLocks noChangeArrowheads="1"/>
                </p:cNvSpPr>
                <p:nvPr/>
              </p:nvSpPr>
              <p:spPr bwMode="auto">
                <a:xfrm>
                  <a:off x="2386" y="6097"/>
                  <a:ext cx="5597" cy="4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  1%  2%   3%…</a:t>
                  </a: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10% </a:t>
                  </a:r>
                  <a:r>
                    <a:rPr kumimoji="0" lang="ar-DZ"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11%  12% </a:t>
                  </a: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15" name="Text Box 19"/>
                <p:cNvSpPr txBox="1">
                  <a:spLocks noChangeArrowheads="1"/>
                </p:cNvSpPr>
                <p:nvPr/>
              </p:nvSpPr>
              <p:spPr bwMode="auto">
                <a:xfrm>
                  <a:off x="1575" y="6675"/>
                  <a:ext cx="570" cy="2315"/>
                </a:xfrm>
                <a:prstGeom prst="rect">
                  <a:avLst/>
                </a:prstGeom>
                <a:solidFill>
                  <a:srgbClr val="FFFFFF"/>
                </a:solidFill>
                <a:ln w="9525">
                  <a:solidFill>
                    <a:srgbClr val="FFFFFF"/>
                  </a:solidFill>
                  <a:miter lim="800000"/>
                  <a:headEnd/>
                  <a:tailEnd/>
                </a:ln>
              </p:spPr>
              <p:txBody>
                <a:bodyPr vert="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1  2   3   </a:t>
                  </a: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a:t>
                  </a: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5   6   7 .</a:t>
                  </a:r>
                  <a:r>
                    <a:rPr kumimoji="0" lang="ar-DZ"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14" name="Text Box 18"/>
                <p:cNvSpPr txBox="1">
                  <a:spLocks noChangeArrowheads="1"/>
                </p:cNvSpPr>
                <p:nvPr/>
              </p:nvSpPr>
              <p:spPr bwMode="auto">
                <a:xfrm>
                  <a:off x="448" y="7452"/>
                  <a:ext cx="705"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Calibri" pitchFamily="34" charset="0"/>
                      <a:cs typeface="Times New Roman" pitchFamily="18" charset="0"/>
                    </a:rPr>
                    <a:t>n=4</a:t>
                  </a:r>
                  <a:endParaRPr kumimoji="0" lang="fr-FR" sz="2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4113" name="AutoShape 17"/>
                <p:cNvSpPr>
                  <a:spLocks noChangeShapeType="1"/>
                </p:cNvSpPr>
                <p:nvPr/>
              </p:nvSpPr>
              <p:spPr bwMode="auto">
                <a:xfrm>
                  <a:off x="1034" y="7664"/>
                  <a:ext cx="570" cy="0"/>
                </a:xfrm>
                <a:prstGeom prst="straightConnector1">
                  <a:avLst/>
                </a:prstGeom>
                <a:noFill/>
                <a:ln w="31750">
                  <a:solidFill>
                    <a:srgbClr val="FF0000"/>
                  </a:solidFill>
                  <a:prstDash val="lgDash"/>
                  <a:round/>
                  <a:headEnd/>
                  <a:tailEnd type="triangle" w="med" len="me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4111" name="Oval 15"/>
                <p:cNvSpPr>
                  <a:spLocks noChangeArrowheads="1"/>
                </p:cNvSpPr>
                <p:nvPr/>
              </p:nvSpPr>
              <p:spPr bwMode="auto">
                <a:xfrm>
                  <a:off x="4892" y="7329"/>
                  <a:ext cx="1675" cy="533"/>
                </a:xfrm>
                <a:prstGeom prst="ellipse">
                  <a:avLst/>
                </a:prstGeom>
                <a:solidFill>
                  <a:srgbClr val="FFFF00"/>
                </a:solidFill>
                <a:ln w="9525">
                  <a:no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400" b="1" dirty="0" smtClean="0">
                      <a:solidFill>
                        <a:schemeClr val="bg1"/>
                      </a:solidFill>
                      <a:latin typeface="Times New Roman" pitchFamily="18" charset="0"/>
                      <a:cs typeface="Times New Roman" pitchFamily="18" charset="0"/>
                    </a:rPr>
                    <a:t>3.1699</a:t>
                  </a:r>
                  <a:endParaRPr kumimoji="0" lang="fr-FR"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10" name="AutoShape 14"/>
                <p:cNvSpPr>
                  <a:spLocks noChangeShapeType="1"/>
                </p:cNvSpPr>
                <p:nvPr/>
              </p:nvSpPr>
              <p:spPr bwMode="auto">
                <a:xfrm flipV="1">
                  <a:off x="5722" y="6523"/>
                  <a:ext cx="0" cy="900"/>
                </a:xfrm>
                <a:prstGeom prst="straightConnector1">
                  <a:avLst/>
                </a:prstGeom>
                <a:noFill/>
                <a:ln w="31750">
                  <a:solidFill>
                    <a:srgbClr val="FF0000"/>
                  </a:solidFill>
                  <a:prstDash val="lgDash"/>
                  <a:round/>
                  <a:headEnd/>
                  <a:tailEnd type="triangle" w="med" len="me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4109" name="AutoShape 13"/>
                <p:cNvSpPr>
                  <a:spLocks noChangeShapeType="1"/>
                </p:cNvSpPr>
                <p:nvPr/>
              </p:nvSpPr>
              <p:spPr bwMode="auto">
                <a:xfrm rot="10800000" flipV="1">
                  <a:off x="6391" y="6978"/>
                  <a:ext cx="2261" cy="653"/>
                </a:xfrm>
                <a:prstGeom prst="curvedConnector3">
                  <a:avLst>
                    <a:gd name="adj1" fmla="val 50000"/>
                  </a:avLst>
                </a:prstGeom>
                <a:noFill/>
                <a:ln w="25400">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sz="2000">
                    <a:solidFill>
                      <a:schemeClr val="bg1"/>
                    </a:solidFill>
                  </a:endParaRPr>
                </a:p>
              </p:txBody>
            </p:sp>
            <p:sp>
              <p:nvSpPr>
                <p:cNvPr id="4108" name="Text Box 12"/>
                <p:cNvSpPr txBox="1">
                  <a:spLocks noChangeArrowheads="1"/>
                </p:cNvSpPr>
                <p:nvPr/>
              </p:nvSpPr>
              <p:spPr bwMode="auto">
                <a:xfrm>
                  <a:off x="8490" y="6526"/>
                  <a:ext cx="1502" cy="42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 (1+i)</a:t>
                  </a:r>
                  <a:r>
                    <a:rPr kumimoji="0" lang="fr-FR" sz="20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06" name="Text Box 10"/>
                <p:cNvSpPr txBox="1">
                  <a:spLocks noChangeArrowheads="1"/>
                </p:cNvSpPr>
                <p:nvPr/>
              </p:nvSpPr>
              <p:spPr bwMode="auto">
                <a:xfrm>
                  <a:off x="8788" y="6916"/>
                  <a:ext cx="870" cy="346"/>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41" name="Connecteur droit 40"/>
              <p:cNvCxnSpPr/>
              <p:nvPr/>
            </p:nvCxnSpPr>
            <p:spPr>
              <a:xfrm>
                <a:off x="7543800" y="2499162"/>
                <a:ext cx="1143000" cy="1588"/>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53" name="Connecteur droit avec flèche 52"/>
            <p:cNvCxnSpPr/>
            <p:nvPr/>
          </p:nvCxnSpPr>
          <p:spPr>
            <a:xfrm>
              <a:off x="1676400" y="3365067"/>
              <a:ext cx="2895600" cy="1588"/>
            </a:xfrm>
            <a:prstGeom prst="straightConnector1">
              <a:avLst/>
            </a:prstGeom>
            <a:ln w="25400">
              <a:solidFill>
                <a:srgbClr val="FF0000"/>
              </a:solidFill>
              <a:prstDash val="lgDash"/>
              <a:tailEnd type="arrow"/>
            </a:ln>
          </p:spPr>
          <p:style>
            <a:lnRef idx="1">
              <a:schemeClr val="accent1"/>
            </a:lnRef>
            <a:fillRef idx="0">
              <a:schemeClr val="accent1"/>
            </a:fillRef>
            <a:effectRef idx="0">
              <a:schemeClr val="accent1"/>
            </a:effectRef>
            <a:fontRef idx="minor">
              <a:schemeClr val="tx1"/>
            </a:fontRef>
          </p:style>
        </p:cxnSp>
      </p:grpSp>
      <p:grpSp>
        <p:nvGrpSpPr>
          <p:cNvPr id="44" name="Groupe 43"/>
          <p:cNvGrpSpPr/>
          <p:nvPr/>
        </p:nvGrpSpPr>
        <p:grpSpPr>
          <a:xfrm>
            <a:off x="533400" y="304800"/>
            <a:ext cx="2438400" cy="762000"/>
            <a:chOff x="152400" y="228600"/>
            <a:chExt cx="2438400" cy="762000"/>
          </a:xfrm>
        </p:grpSpPr>
        <p:sp>
          <p:nvSpPr>
            <p:cNvPr id="37" name="Text Box 25"/>
            <p:cNvSpPr txBox="1">
              <a:spLocks noChangeArrowheads="1"/>
            </p:cNvSpPr>
            <p:nvPr/>
          </p:nvSpPr>
          <p:spPr bwMode="auto">
            <a:xfrm>
              <a:off x="533397" y="609600"/>
              <a:ext cx="457200" cy="38100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8" name="Text Box 26"/>
            <p:cNvSpPr txBox="1">
              <a:spLocks noChangeArrowheads="1"/>
            </p:cNvSpPr>
            <p:nvPr/>
          </p:nvSpPr>
          <p:spPr bwMode="auto">
            <a:xfrm>
              <a:off x="152400" y="228600"/>
              <a:ext cx="1295400" cy="43815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 (1+i)</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39" name="AutoShape 27"/>
            <p:cNvCxnSpPr>
              <a:cxnSpLocks noChangeShapeType="1"/>
            </p:cNvCxnSpPr>
            <p:nvPr/>
          </p:nvCxnSpPr>
          <p:spPr bwMode="auto">
            <a:xfrm>
              <a:off x="284770" y="609600"/>
              <a:ext cx="1141694" cy="0"/>
            </a:xfrm>
            <a:prstGeom prst="straightConnector1">
              <a:avLst/>
            </a:prstGeom>
            <a:noFill/>
            <a:ln w="31750">
              <a:solidFill>
                <a:srgbClr val="000000"/>
              </a:solidFill>
              <a:round/>
              <a:headEnd/>
              <a:tailEnd/>
            </a:ln>
          </p:spPr>
        </p:cxnSp>
        <p:sp>
          <p:nvSpPr>
            <p:cNvPr id="40" name="Text Box 24"/>
            <p:cNvSpPr txBox="1">
              <a:spLocks noChangeArrowheads="1"/>
            </p:cNvSpPr>
            <p:nvPr/>
          </p:nvSpPr>
          <p:spPr bwMode="auto">
            <a:xfrm>
              <a:off x="1447800" y="381000"/>
              <a:ext cx="1143000" cy="38100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3.1699</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3" name="Rectangle 11"/>
          <p:cNvSpPr>
            <a:spLocks noChangeArrowheads="1"/>
          </p:cNvSpPr>
          <p:nvPr/>
        </p:nvSpPr>
        <p:spPr bwMode="auto">
          <a:xfrm>
            <a:off x="304800" y="346360"/>
            <a:ext cx="8382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strike="noStrike" cap="none" normalizeH="0" baseline="0" dirty="0" smtClean="0">
                <a:ln>
                  <a:noFill/>
                </a:ln>
                <a:solidFill>
                  <a:srgbClr val="FF0000"/>
                </a:solidFill>
                <a:effectLst/>
                <a:latin typeface="Calibri" pitchFamily="34" charset="0"/>
                <a:ea typeface="Calibri" pitchFamily="34" charset="0"/>
                <a:cs typeface="Arial" pitchFamily="34" charset="0"/>
              </a:rPr>
              <a:t>3. عند ارتفاع معدل الخصم (</a:t>
            </a:r>
            <a:r>
              <a:rPr kumimoji="0" lang="ar-DZ" sz="2400" b="1" i="0" strike="noStrike" cap="none" normalizeH="0" baseline="0" dirty="0" err="1" smtClean="0">
                <a:ln>
                  <a:noFill/>
                </a:ln>
                <a:solidFill>
                  <a:srgbClr val="FF0000"/>
                </a:solidFill>
                <a:effectLst/>
                <a:latin typeface="Calibri" pitchFamily="34" charset="0"/>
                <a:ea typeface="Calibri" pitchFamily="34" charset="0"/>
                <a:cs typeface="Arial" pitchFamily="34" charset="0"/>
              </a:rPr>
              <a:t>التحيين</a:t>
            </a:r>
            <a:r>
              <a:rPr kumimoji="0" lang="ar-DZ" sz="2400" b="1" i="0" strike="noStrike" cap="none" normalizeH="0" baseline="0" dirty="0" smtClean="0">
                <a:ln>
                  <a:noFill/>
                </a:ln>
                <a:solidFill>
                  <a:srgbClr val="FF0000"/>
                </a:solidFill>
                <a:effectLst/>
                <a:latin typeface="Calibri" pitchFamily="34" charset="0"/>
                <a:ea typeface="Calibri" pitchFamily="34" charset="0"/>
                <a:cs typeface="Arial" pitchFamily="34" charset="0"/>
              </a:rPr>
              <a:t> ) من </a:t>
            </a:r>
            <a:r>
              <a:rPr kumimoji="0" lang="ar-DZ" sz="2400" b="1" i="0" strike="noStrike" cap="none" normalizeH="0" baseline="0" dirty="0" smtClean="0">
                <a:ln>
                  <a:noFill/>
                </a:ln>
                <a:solidFill>
                  <a:srgbClr val="FF0000"/>
                </a:solidFill>
                <a:effectLst/>
                <a:latin typeface="Calibri" pitchFamily="34" charset="0"/>
                <a:ea typeface="Calibri" pitchFamily="34" charset="0"/>
              </a:rPr>
              <a:t>10</a:t>
            </a:r>
            <a:r>
              <a:rPr kumimoji="0" lang="ar-DZ" sz="2400" b="1" i="0" strike="noStrike" cap="none" normalizeH="0" baseline="0" dirty="0" smtClean="0">
                <a:ln>
                  <a:noFill/>
                </a:ln>
                <a:solidFill>
                  <a:srgbClr val="FF0000"/>
                </a:solidFill>
                <a:effectLst/>
                <a:latin typeface="Arial" pitchFamily="34" charset="0"/>
                <a:ea typeface="Calibri" pitchFamily="34" charset="0"/>
              </a:rPr>
              <a:t>%</a:t>
            </a:r>
            <a:r>
              <a:rPr kumimoji="0" lang="ar-DZ" sz="2400" b="1" i="0" strike="noStrike" cap="none" normalizeH="0" baseline="0" dirty="0" smtClean="0">
                <a:ln>
                  <a:noFill/>
                </a:ln>
                <a:solidFill>
                  <a:srgbClr val="FF0000"/>
                </a:solidFill>
                <a:effectLst/>
                <a:latin typeface="Calibri" pitchFamily="34" charset="0"/>
                <a:ea typeface="Calibri" pitchFamily="34" charset="0"/>
              </a:rPr>
              <a:t> </a:t>
            </a:r>
            <a:r>
              <a:rPr kumimoji="0" lang="ar-DZ" sz="2400" b="1" i="0" strike="noStrike" cap="none" normalizeH="0" baseline="0" dirty="0" smtClean="0">
                <a:ln>
                  <a:noFill/>
                </a:ln>
                <a:solidFill>
                  <a:srgbClr val="FF0000"/>
                </a:solidFill>
                <a:effectLst/>
                <a:latin typeface="Calibri" pitchFamily="34" charset="0"/>
                <a:ea typeface="Calibri" pitchFamily="34" charset="0"/>
                <a:cs typeface="Arial" pitchFamily="34" charset="0"/>
              </a:rPr>
              <a:t>إلى </a:t>
            </a:r>
            <a:r>
              <a:rPr kumimoji="0" lang="ar-DZ" sz="24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20%: </a:t>
            </a:r>
            <a:r>
              <a:rPr kumimoji="0" lang="ar-DZ" sz="2400" b="1" i="0" strike="noStrike" cap="none" normalizeH="0" baseline="0" dirty="0" smtClean="0">
                <a:ln>
                  <a:noFill/>
                </a:ln>
                <a:solidFill>
                  <a:srgbClr val="FF0000"/>
                </a:solidFill>
                <a:effectLst/>
                <a:latin typeface="Calibri" pitchFamily="34" charset="0"/>
                <a:ea typeface="Calibri" pitchFamily="34" charset="0"/>
                <a:cs typeface="Arial" pitchFamily="34" charset="0"/>
              </a:rPr>
              <a:t>هل يبقى المشروع </a:t>
            </a:r>
            <a:r>
              <a:rPr kumimoji="0" lang="fr-FR" sz="2400" b="1" i="0" strike="noStrike" cap="none" normalizeH="0" baseline="0" dirty="0" smtClean="0">
                <a:ln>
                  <a:noFill/>
                </a:ln>
                <a:solidFill>
                  <a:srgbClr val="FF0000"/>
                </a:solidFill>
                <a:effectLst/>
                <a:latin typeface="Arial" pitchFamily="34" charset="0"/>
                <a:ea typeface="Calibri" pitchFamily="34" charset="0"/>
                <a:cs typeface="Arial" pitchFamily="34" charset="0"/>
              </a:rPr>
              <a:t>A</a:t>
            </a:r>
            <a:r>
              <a:rPr kumimoji="0" lang="ar-DZ" sz="2400" b="1" i="0" strike="noStrike" cap="none" normalizeH="0" baseline="0" dirty="0" smtClean="0">
                <a:ln>
                  <a:noFill/>
                </a:ln>
                <a:solidFill>
                  <a:srgbClr val="FF0000"/>
                </a:solidFill>
                <a:effectLst/>
                <a:latin typeface="Calibri" pitchFamily="34" charset="0"/>
                <a:ea typeface="Calibri" pitchFamily="34" charset="0"/>
                <a:cs typeface="Arial" pitchFamily="34" charset="0"/>
              </a:rPr>
              <a:t> مقبول؟ </a:t>
            </a:r>
            <a:endParaRPr kumimoji="0" lang="fr-FR" sz="2400" b="0" i="0" strike="noStrike" cap="none" normalizeH="0" baseline="0" dirty="0" smtClean="0">
              <a:ln>
                <a:noFill/>
              </a:ln>
              <a:solidFill>
                <a:srgbClr val="FF0000"/>
              </a:solidFill>
              <a:effectLst/>
              <a:latin typeface="Arial" pitchFamily="34" charset="0"/>
              <a:cs typeface="Arial" pitchFamily="34" charset="0"/>
            </a:endParaRPr>
          </a:p>
        </p:txBody>
      </p:sp>
      <p:sp>
        <p:nvSpPr>
          <p:cNvPr id="3091" name="Rectangle 19"/>
          <p:cNvSpPr>
            <a:spLocks noChangeArrowheads="1"/>
          </p:cNvSpPr>
          <p:nvPr/>
        </p:nvSpPr>
        <p:spPr bwMode="auto">
          <a:xfrm>
            <a:off x="457200" y="1371600"/>
            <a:ext cx="814828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حساب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الجديدة بمعدل الخصم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 20%</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علما أن التدفقات النقدية منتظمة:</a:t>
            </a:r>
            <a:endParaRPr kumimoji="0" lang="ar-DZ"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3092" name="Rectangle 20"/>
          <p:cNvSpPr>
            <a:spLocks noChangeArrowheads="1"/>
          </p:cNvSpPr>
          <p:nvPr/>
        </p:nvSpPr>
        <p:spPr bwMode="auto">
          <a:xfrm>
            <a:off x="304800" y="5722203"/>
            <a:ext cx="8259817"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rtl="1" fontAlgn="base">
              <a:spcBef>
                <a:spcPct val="0"/>
              </a:spcBef>
              <a:spcAft>
                <a:spcPct val="0"/>
              </a:spcAft>
            </a:pP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بما 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&lt;0</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عند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 20%</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فالمشروع صار مرفوض</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لأنه لم يعد يستطيع</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lang="ar-DZ" sz="2400" b="1" dirty="0" smtClean="0">
                <a:solidFill>
                  <a:schemeClr val="bg1"/>
                </a:solidFill>
              </a:rPr>
              <a:t>تغطية تك</a:t>
            </a:r>
            <a:r>
              <a:rPr lang="ar-DZ" sz="2400" b="1" dirty="0">
                <a:solidFill>
                  <a:schemeClr val="bg1"/>
                </a:solidFill>
              </a:rPr>
              <a:t>ل</a:t>
            </a:r>
            <a:r>
              <a:rPr lang="ar-DZ" sz="2400" b="1" dirty="0" smtClean="0">
                <a:solidFill>
                  <a:schemeClr val="bg1"/>
                </a:solidFill>
              </a:rPr>
              <a:t>فة </a:t>
            </a:r>
            <a:r>
              <a:rPr lang="ar-DZ" sz="2400" b="1" dirty="0">
                <a:solidFill>
                  <a:schemeClr val="bg1"/>
                </a:solidFill>
              </a:rPr>
              <a:t>رأس المال الجديدة 20%. </a:t>
            </a:r>
            <a:endParaRPr lang="fr-FR" sz="2400" dirty="0">
              <a:solidFill>
                <a:schemeClr val="bg1"/>
              </a:solidFill>
            </a:endParaRPr>
          </a:p>
        </p:txBody>
      </p:sp>
      <p:sp>
        <p:nvSpPr>
          <p:cNvPr id="3120" name="Rectangle 4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 name="Text Box 2"/>
          <p:cNvSpPr txBox="1">
            <a:spLocks noChangeArrowheads="1"/>
          </p:cNvSpPr>
          <p:nvPr/>
        </p:nvSpPr>
        <p:spPr bwMode="auto">
          <a:xfrm>
            <a:off x="304800" y="4960714"/>
            <a:ext cx="6096000" cy="52568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tabLst>
                <a:tab pos="57150" algn="l"/>
              </a:tabLst>
            </a:pPr>
            <a:r>
              <a:rPr lang="fr-FR" sz="2400" b="1" dirty="0" smtClean="0">
                <a:solidFill>
                  <a:schemeClr val="bg1"/>
                </a:solidFill>
                <a:latin typeface="Times New Roman" pitchFamily="18" charset="0"/>
                <a:ea typeface="Calibri" pitchFamily="34" charset="0"/>
                <a:cs typeface="Times New Roman" pitchFamily="18" charset="0"/>
              </a:rPr>
              <a:t>VAN</a:t>
            </a:r>
            <a:r>
              <a:rPr lang="fr-FR" sz="2400" b="1" baseline="-30000" dirty="0" smtClean="0">
                <a:solidFill>
                  <a:schemeClr val="bg1"/>
                </a:solidFill>
                <a:latin typeface="Times New Roman" pitchFamily="18" charset="0"/>
                <a:ea typeface="Calibri" pitchFamily="34" charset="0"/>
                <a:cs typeface="Times New Roman" pitchFamily="18" charset="0"/>
              </a:rPr>
              <a:t>A </a:t>
            </a:r>
            <a:r>
              <a:rPr lang="fr-FR" sz="2400" b="1" dirty="0" smtClean="0">
                <a:solidFill>
                  <a:schemeClr val="bg1"/>
                </a:solidFill>
                <a:latin typeface="Times New Roman" pitchFamily="18" charset="0"/>
                <a:ea typeface="Calibri" pitchFamily="34" charset="0"/>
                <a:cs typeface="Times New Roman" pitchFamily="18" charset="0"/>
              </a:rPr>
              <a:t>=297.80(</a:t>
            </a:r>
            <a:r>
              <a:rPr lang="ar-DZ" sz="2400" b="1" dirty="0" smtClean="0">
                <a:solidFill>
                  <a:schemeClr val="bg1"/>
                </a:solidFill>
                <a:latin typeface="Times New Roman" pitchFamily="18" charset="0"/>
                <a:ea typeface="Calibri" pitchFamily="34" charset="0"/>
                <a:cs typeface="Times New Roman" pitchFamily="18" charset="0"/>
              </a:rPr>
              <a:t>2.5887</a:t>
            </a:r>
            <a:r>
              <a:rPr lang="fr-FR" sz="2400" b="1" dirty="0" smtClean="0">
                <a:solidFill>
                  <a:schemeClr val="bg1"/>
                </a:solidFill>
                <a:latin typeface="Times New Roman" pitchFamily="18" charset="0"/>
                <a:ea typeface="Calibri" pitchFamily="34" charset="0"/>
                <a:cs typeface="Times New Roman" pitchFamily="18" charset="0"/>
              </a:rPr>
              <a:t>)- 800 =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- 28.99 &lt; 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22" name="Groupe 21"/>
          <p:cNvGrpSpPr/>
          <p:nvPr/>
        </p:nvGrpSpPr>
        <p:grpSpPr>
          <a:xfrm>
            <a:off x="229064" y="2189997"/>
            <a:ext cx="6401266" cy="1925127"/>
            <a:chOff x="252036" y="2189997"/>
            <a:chExt cx="5433446" cy="1925127"/>
          </a:xfrm>
        </p:grpSpPr>
        <p:grpSp>
          <p:nvGrpSpPr>
            <p:cNvPr id="3073" name="Group 1"/>
            <p:cNvGrpSpPr>
              <a:grpSpLocks/>
            </p:cNvGrpSpPr>
            <p:nvPr/>
          </p:nvGrpSpPr>
          <p:grpSpPr bwMode="auto">
            <a:xfrm>
              <a:off x="252036" y="2189997"/>
              <a:ext cx="5433446" cy="1925127"/>
              <a:chOff x="501" y="9727"/>
              <a:chExt cx="4803" cy="1279"/>
            </a:xfrm>
          </p:grpSpPr>
          <p:sp>
            <p:nvSpPr>
              <p:cNvPr id="3082" name="Text Box 10"/>
              <p:cNvSpPr txBox="1">
                <a:spLocks noChangeArrowheads="1"/>
              </p:cNvSpPr>
              <p:nvPr/>
            </p:nvSpPr>
            <p:spPr bwMode="auto">
              <a:xfrm>
                <a:off x="501" y="9877"/>
                <a:ext cx="1347" cy="35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rtl="1" fontAlgn="base">
                  <a:spcBef>
                    <a:spcPct val="0"/>
                  </a:spcBef>
                  <a:spcAft>
                    <a:spcPct val="0"/>
                  </a:spcAft>
                  <a:tabLst>
                    <a:tab pos="6102350"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CF</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81" name="Text Box 9"/>
              <p:cNvSpPr txBox="1">
                <a:spLocks noChangeArrowheads="1"/>
              </p:cNvSpPr>
              <p:nvPr/>
            </p:nvSpPr>
            <p:spPr bwMode="auto">
              <a:xfrm>
                <a:off x="1895" y="9727"/>
                <a:ext cx="1112" cy="304"/>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 (1+i)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80" name="Text Box 8"/>
              <p:cNvSpPr txBox="1">
                <a:spLocks noChangeArrowheads="1"/>
              </p:cNvSpPr>
              <p:nvPr/>
            </p:nvSpPr>
            <p:spPr bwMode="auto">
              <a:xfrm>
                <a:off x="2056" y="10044"/>
                <a:ext cx="782" cy="26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79" name="AutoShape 7"/>
              <p:cNvSpPr>
                <a:spLocks noChangeShapeType="1"/>
              </p:cNvSpPr>
              <p:nvPr/>
            </p:nvSpPr>
            <p:spPr bwMode="auto">
              <a:xfrm>
                <a:off x="1895" y="10031"/>
                <a:ext cx="1035"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078" name="Text Box 6"/>
              <p:cNvSpPr txBox="1">
                <a:spLocks noChangeArrowheads="1"/>
              </p:cNvSpPr>
              <p:nvPr/>
            </p:nvSpPr>
            <p:spPr bwMode="auto">
              <a:xfrm>
                <a:off x="1041" y="10586"/>
                <a:ext cx="1043" cy="30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57150"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297.80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77" name="Text Box 5"/>
              <p:cNvSpPr txBox="1">
                <a:spLocks noChangeArrowheads="1"/>
              </p:cNvSpPr>
              <p:nvPr/>
            </p:nvSpPr>
            <p:spPr bwMode="auto">
              <a:xfrm>
                <a:off x="2110" y="10399"/>
                <a:ext cx="1220" cy="3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 (1.20)</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-4</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76" name="AutoShape 4"/>
              <p:cNvSpPr>
                <a:spLocks noChangeShapeType="1"/>
              </p:cNvSpPr>
              <p:nvPr/>
            </p:nvSpPr>
            <p:spPr bwMode="auto">
              <a:xfrm>
                <a:off x="2154" y="10728"/>
                <a:ext cx="1216"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075" name="Text Box 3"/>
              <p:cNvSpPr txBox="1">
                <a:spLocks noChangeArrowheads="1"/>
              </p:cNvSpPr>
              <p:nvPr/>
            </p:nvSpPr>
            <p:spPr bwMode="auto">
              <a:xfrm>
                <a:off x="2291" y="10744"/>
                <a:ext cx="870" cy="26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0.20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74" name="Text Box 2"/>
              <p:cNvSpPr txBox="1">
                <a:spLocks noChangeArrowheads="1"/>
              </p:cNvSpPr>
              <p:nvPr/>
            </p:nvSpPr>
            <p:spPr bwMode="auto">
              <a:xfrm>
                <a:off x="3355" y="10579"/>
                <a:ext cx="1949" cy="2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57150"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- 800 = - 29.07 &lt; 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1" name="Rectangle 20"/>
            <p:cNvSpPr/>
            <p:nvPr/>
          </p:nvSpPr>
          <p:spPr>
            <a:xfrm>
              <a:off x="3112680" y="2438400"/>
              <a:ext cx="502280" cy="461665"/>
            </a:xfrm>
            <a:prstGeom prst="rect">
              <a:avLst/>
            </a:prstGeom>
            <a:solidFill>
              <a:schemeClr val="tx1"/>
            </a:solidFill>
          </p:spPr>
          <p:txBody>
            <a:bodyPr wrap="square">
              <a:spAutoFit/>
            </a:bodyPr>
            <a:lstStyle/>
            <a:p>
              <a:r>
                <a:rPr lang="fr-FR" sz="2400" b="1" dirty="0" smtClean="0">
                  <a:solidFill>
                    <a:schemeClr val="bg1"/>
                  </a:solidFill>
                  <a:latin typeface="Times New Roman" pitchFamily="18" charset="0"/>
                  <a:ea typeface="Calibri" pitchFamily="34" charset="0"/>
                  <a:cs typeface="Times New Roman" pitchFamily="18" charset="0"/>
                </a:rPr>
                <a:t>- I</a:t>
              </a:r>
              <a:r>
                <a:rPr lang="fr-FR" sz="2400" b="1" baseline="-30000" dirty="0" smtClean="0">
                  <a:solidFill>
                    <a:schemeClr val="bg1"/>
                  </a:solidFill>
                  <a:latin typeface="Times New Roman" pitchFamily="18" charset="0"/>
                  <a:ea typeface="Calibri" pitchFamily="34" charset="0"/>
                  <a:cs typeface="Times New Roman" pitchFamily="18" charset="0"/>
                </a:rPr>
                <a:t>0</a:t>
              </a:r>
              <a:r>
                <a:rPr lang="fr-FR" sz="2400" b="1" dirty="0" smtClean="0">
                  <a:solidFill>
                    <a:schemeClr val="bg1"/>
                  </a:solidFill>
                  <a:latin typeface="Times New Roman" pitchFamily="18" charset="0"/>
                  <a:ea typeface="Calibri" pitchFamily="34" charset="0"/>
                  <a:cs typeface="Times New Roman" pitchFamily="18" charset="0"/>
                </a:rPr>
                <a:t> </a:t>
              </a:r>
              <a:endParaRPr lang="fr-FR" sz="2400" dirty="0"/>
            </a:p>
          </p:txBody>
        </p:sp>
      </p:grpSp>
      <p:sp>
        <p:nvSpPr>
          <p:cNvPr id="23" name="Rectangle 22"/>
          <p:cNvSpPr/>
          <p:nvPr/>
        </p:nvSpPr>
        <p:spPr>
          <a:xfrm>
            <a:off x="5867400" y="4343400"/>
            <a:ext cx="2735044" cy="461665"/>
          </a:xfrm>
          <a:prstGeom prst="rect">
            <a:avLst/>
          </a:prstGeom>
        </p:spPr>
        <p:txBody>
          <a:bodyPr wrap="none">
            <a:spAutoFit/>
          </a:bodyPr>
          <a:lstStyle/>
          <a:p>
            <a:r>
              <a:rPr lang="ar-DZ" sz="2400" b="1" dirty="0" smtClean="0">
                <a:solidFill>
                  <a:schemeClr val="bg1"/>
                </a:solidFill>
                <a:latin typeface="Times New Roman" pitchFamily="18" charset="0"/>
                <a:ea typeface="Calibri" pitchFamily="34" charset="0"/>
                <a:cs typeface="Times New Roman" pitchFamily="18" charset="0"/>
              </a:rPr>
              <a:t>من الجدول المالي رقم 4: </a:t>
            </a:r>
            <a:endParaRPr lang="fr-F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04800" y="428446"/>
            <a:ext cx="85344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JO"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التمرين الأول:</a:t>
            </a:r>
            <a:endParaRPr kumimoji="0" lang="fr-FR" sz="32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نعتبر مشروعان استثماريان</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fr-FR"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a:t>
            </a:r>
            <a:r>
              <a:rPr kumimoji="0" lang="fr-FR"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B</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تكلفتهما 3000 ون ومدة حياتهما 5 سنوات، يولد المشروعان التدفقات النقدية الصافية  التالية:</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المشروع</a:t>
            </a:r>
            <a:r>
              <a:rPr kumimoji="0" lang="ar-JO" altLang="zh-CN"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altLang="zh-CN"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تدفق نقدي ثابت 1100 كل سنة.</a:t>
            </a:r>
            <a:r>
              <a:rPr kumimoji="0" lang="fr-FR" altLang="zh-CN"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المشروع</a:t>
            </a:r>
            <a:r>
              <a:rPr kumimoji="0" lang="ar-JO" altLang="zh-CN"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altLang="zh-CN"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300، 500، 800، 2200، وأخيرا 2800.</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JO" altLang="zh-CN" sz="2800" b="1" i="0" u="sng"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المطلوب</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endParaRPr kumimoji="0" lang="fr-FR" altLang="zh-CN" sz="2800" b="1" i="0" u="none" strike="noStrike" cap="none" normalizeH="0" baseline="0" dirty="0" smtClean="0">
              <a:ln>
                <a:noFill/>
              </a:ln>
              <a:solidFill>
                <a:srgbClr val="FF0000"/>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مثل بيانيا القيمة الحالية الصافية للمشروعين بدلالة تغيرات معدل الخصم (تكلفة رأس المال).</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ناقش وفسر المنحنيين البيانيين.</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حدد بيانيا وحسابيا معدل الخصم التماثلي (معدل العائد الداخلي التفاضلي)</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ناقش أي المشروعين أفضل حسب قيمة معدل الخصم.</a:t>
            </a:r>
            <a:endPar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endParaRPr>
          </a:p>
          <a:p>
            <a:pPr marR="0" lvl="0" algn="just" defTabSz="914400" rtl="1" eaLnBrk="0" fontAlgn="base" latinLnBrk="0" hangingPunct="0">
              <a:lnSpc>
                <a:spcPct val="100000"/>
              </a:lnSpc>
              <a:spcBef>
                <a:spcPct val="0"/>
              </a:spcBef>
              <a:spcAft>
                <a:spcPct val="0"/>
              </a:spcAft>
              <a:buClrTx/>
              <a:buSzTx/>
              <a:buFont typeface="+mj-lt"/>
              <a:buAutoNum type="arabicPeriod"/>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بدون حساب، ماهو المشروع الأفضل إذا كان معدل الخصم 14%؟ ثم 20%؟</a:t>
            </a:r>
            <a:r>
              <a:rPr kumimoji="0" lang="fr-FR" altLang="zh-CN" sz="2800" b="1" i="0" u="none" strike="noStrike" cap="none" normalizeH="0" baseline="0" dirty="0" smtClean="0">
                <a:ln>
                  <a:noFill/>
                </a:ln>
                <a:solidFill>
                  <a:schemeClr val="bg1"/>
                </a:solidFill>
                <a:effectLst/>
                <a:latin typeface="Times New Roman" pitchFamily="18" charset="0"/>
                <a:cs typeface="Times New Roman" pitchFamily="18"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1"/>
          <p:cNvSpPr>
            <a:spLocks noChangeArrowheads="1"/>
          </p:cNvSpPr>
          <p:nvPr/>
        </p:nvSpPr>
        <p:spPr bwMode="auto">
          <a:xfrm>
            <a:off x="381000" y="457200"/>
            <a:ext cx="838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4216400" algn="l"/>
              </a:tabLst>
            </a:pP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4. المقارنة بين المشروعين </a:t>
            </a:r>
            <a:r>
              <a:rPr kumimoji="0" lang="fr-FR"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 و </a:t>
            </a:r>
            <a:r>
              <a:rPr kumimoji="0" lang="fr-FR"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65"/>
          <p:cNvSpPr>
            <a:spLocks noChangeArrowheads="1"/>
          </p:cNvSpPr>
          <p:nvPr/>
        </p:nvSpPr>
        <p:spPr bwMode="auto">
          <a:xfrm>
            <a:off x="228600" y="3998893"/>
            <a:ext cx="8714245"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justLow" eaLnBrk="0" fontAlgn="base" hangingPunct="0">
              <a:spcBef>
                <a:spcPct val="0"/>
              </a:spcBef>
              <a:spcAft>
                <a:spcPct val="0"/>
              </a:spcAft>
              <a:tabLst>
                <a:tab pos="4216400" algn="l"/>
              </a:tabLst>
            </a:pP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CF</a:t>
            </a:r>
            <a:r>
              <a:rPr kumimoji="0" lang="en-US" sz="2800" b="1" i="0" u="none" strike="noStrike" cap="none" normalizeH="0" baseline="-30000" dirty="0" err="1" smtClean="0">
                <a:ln>
                  <a:noFill/>
                </a:ln>
                <a:solidFill>
                  <a:schemeClr val="bg1"/>
                </a:solidFill>
                <a:effectLst/>
                <a:latin typeface="Times New Roman" pitchFamily="18" charset="0"/>
                <a:ea typeface="Calibri" pitchFamily="34" charset="0"/>
                <a:cs typeface="Times New Roman" pitchFamily="18" charset="0"/>
              </a:rPr>
              <a:t>t</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-t</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I</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0B</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p>
          <a:p>
            <a:pPr lvl="0" algn="justLow" eaLnBrk="0" fontAlgn="base" hangingPunct="0">
              <a:spcBef>
                <a:spcPct val="0"/>
              </a:spcBef>
              <a:spcAft>
                <a:spcPct val="0"/>
              </a:spcAft>
              <a:tabLst>
                <a:tab pos="4216400" algn="l"/>
              </a:tabLst>
            </a:pPr>
            <a:r>
              <a:rPr lang="en-US" sz="2800" b="1" dirty="0" smtClean="0">
                <a:solidFill>
                  <a:schemeClr val="bg1"/>
                </a:solidFill>
                <a:latin typeface="Times New Roman" pitchFamily="18" charset="0"/>
                <a:ea typeface="Calibri" pitchFamily="34" charset="0"/>
                <a:cs typeface="Times New Roman" pitchFamily="18" charset="0"/>
              </a:rPr>
              <a:t>         </a:t>
            </a:r>
            <a:r>
              <a:rPr kumimoji="0" lang="en-US"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600(1.10)</a:t>
            </a:r>
            <a:r>
              <a:rPr kumimoji="0" lang="en-US"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en-US"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+ 400(1.10)</a:t>
            </a:r>
            <a:r>
              <a:rPr kumimoji="0" lang="en-US"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 </a:t>
            </a:r>
            <a:r>
              <a:rPr kumimoji="0" lang="en-US"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+300(1.10)</a:t>
            </a:r>
            <a:r>
              <a:rPr kumimoji="0" lang="en-US"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-3 </a:t>
            </a:r>
            <a:r>
              <a:rPr kumimoji="0" lang="en-US"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+70(1.10)</a:t>
            </a:r>
            <a:r>
              <a:rPr kumimoji="0" lang="en-US"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-4 </a:t>
            </a:r>
            <a:r>
              <a:rPr kumimoji="0" lang="en-US"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a:t>
            </a:r>
            <a:endParaRPr kumimoji="0" lang="en-US" sz="26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65"/>
          <p:cNvSpPr>
            <a:spLocks noChangeArrowheads="1"/>
          </p:cNvSpPr>
          <p:nvPr/>
        </p:nvSpPr>
        <p:spPr bwMode="auto">
          <a:xfrm>
            <a:off x="228600" y="5420380"/>
            <a:ext cx="3103927" cy="523220"/>
          </a:xfrm>
          <a:prstGeom prst="rect">
            <a:avLst/>
          </a:prstGeom>
          <a:solidFill>
            <a:srgbClr val="FFC000"/>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lvl="0" algn="justLow" eaLnBrk="0" fontAlgn="base" hangingPunct="0">
              <a:spcBef>
                <a:spcPct val="0"/>
              </a:spcBef>
              <a:spcAft>
                <a:spcPct val="0"/>
              </a:spcAft>
              <a:tabLst>
                <a:tab pos="4216400" algn="l"/>
              </a:tabLst>
            </a:pP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149.23 &gt; 0  </a:t>
            </a:r>
            <a:endParaRPr kumimoji="0" lang="en-US"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21"/>
          <p:cNvSpPr>
            <a:spLocks noChangeArrowheads="1"/>
          </p:cNvSpPr>
          <p:nvPr/>
        </p:nvSpPr>
        <p:spPr bwMode="auto">
          <a:xfrm>
            <a:off x="381000" y="1185208"/>
            <a:ext cx="8382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tabLst>
                <a:tab pos="4216400"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 :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1000 ; </a:t>
            </a:r>
            <a:r>
              <a:rPr kumimoji="0" lang="fr-FR" sz="24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n</a:t>
            </a:r>
            <a:r>
              <a:rPr kumimoji="0" lang="fr-FR" sz="2400" b="1" i="0" u="none" strike="noStrike" cap="none" normalizeH="0" baseline="-30000" dirty="0" err="1"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 ; CF</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t</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 ; 400 ; 300 et 70. i= 10 %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8" name="Rectangle 21"/>
          <p:cNvSpPr>
            <a:spLocks noChangeArrowheads="1"/>
          </p:cNvSpPr>
          <p:nvPr/>
        </p:nvSpPr>
        <p:spPr bwMode="auto">
          <a:xfrm>
            <a:off x="381000" y="1828800"/>
            <a:ext cx="8382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4216400" algn="l"/>
              </a:tabLst>
            </a:pPr>
            <a:r>
              <a:rPr kumimoji="0" lang="ar-DZ" sz="2400" b="1" i="0" u="none" strike="noStrike" cap="none" normalizeH="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بما أن المشروعان لهما تكلفة استثمارية مختلفة وعمر اقتصادي متماثل، لذا نستعمل معيار مؤشر الربحية للمقارنة بينهما: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9" name="Rectangle 21"/>
          <p:cNvSpPr>
            <a:spLocks noChangeArrowheads="1"/>
          </p:cNvSpPr>
          <p:nvPr/>
        </p:nvSpPr>
        <p:spPr bwMode="auto">
          <a:xfrm>
            <a:off x="381000" y="2902803"/>
            <a:ext cx="8382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tabLst>
                <a:tab pos="4216400" algn="l"/>
              </a:tabLst>
            </a:pPr>
            <a:r>
              <a:rPr lang="ar-DZ" sz="2400" b="1" dirty="0" smtClean="0">
                <a:solidFill>
                  <a:schemeClr val="bg1"/>
                </a:solidFill>
                <a:latin typeface="Arial" pitchFamily="34" charset="0"/>
                <a:ea typeface="Calibri" pitchFamily="34" charset="0"/>
                <a:cs typeface="Arial" pitchFamily="34" charset="0"/>
              </a:rPr>
              <a:t>    و</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بما أننا نعرف</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مؤشر الربحية للمشروع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lang="fr-FR" sz="2400" b="1" dirty="0" smtClean="0">
                <a:solidFill>
                  <a:schemeClr val="bg1"/>
                </a:solidFill>
              </a:rPr>
              <a:t>IP</a:t>
            </a:r>
            <a:r>
              <a:rPr lang="fr-FR" sz="2400" b="1" baseline="-25000" dirty="0" smtClean="0">
                <a:solidFill>
                  <a:schemeClr val="bg1"/>
                </a:solidFill>
              </a:rPr>
              <a:t>A</a:t>
            </a:r>
            <a:r>
              <a:rPr lang="fr-FR" sz="2400" b="1" dirty="0" smtClean="0">
                <a:solidFill>
                  <a:schemeClr val="bg1"/>
                </a:solidFill>
              </a:rPr>
              <a:t>= 1.18</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إذن نحسب مؤشر الربحية للمشروع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609600" y="2333425"/>
            <a:ext cx="7520153" cy="1171775"/>
            <a:chOff x="940" y="12450"/>
            <a:chExt cx="5670" cy="751"/>
          </a:xfrm>
        </p:grpSpPr>
        <p:sp>
          <p:nvSpPr>
            <p:cNvPr id="1027" name="Text Box 3"/>
            <p:cNvSpPr txBox="1">
              <a:spLocks noChangeArrowheads="1"/>
            </p:cNvSpPr>
            <p:nvPr/>
          </p:nvSpPr>
          <p:spPr bwMode="auto">
            <a:xfrm>
              <a:off x="940" y="12665"/>
              <a:ext cx="689" cy="2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IP</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8" name="Text Box 4"/>
            <p:cNvSpPr txBox="1">
              <a:spLocks noChangeArrowheads="1"/>
            </p:cNvSpPr>
            <p:nvPr/>
          </p:nvSpPr>
          <p:spPr bwMode="auto">
            <a:xfrm>
              <a:off x="1680" y="12515"/>
              <a:ext cx="754" cy="2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9" name="Text Box 5"/>
            <p:cNvSpPr txBox="1">
              <a:spLocks noChangeArrowheads="1"/>
            </p:cNvSpPr>
            <p:nvPr/>
          </p:nvSpPr>
          <p:spPr bwMode="auto">
            <a:xfrm>
              <a:off x="1813" y="12859"/>
              <a:ext cx="506" cy="342"/>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0B</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030" name="AutoShape 6"/>
            <p:cNvCxnSpPr>
              <a:cxnSpLocks noChangeShapeType="1"/>
            </p:cNvCxnSpPr>
            <p:nvPr/>
          </p:nvCxnSpPr>
          <p:spPr bwMode="auto">
            <a:xfrm>
              <a:off x="1591" y="12810"/>
              <a:ext cx="929" cy="0"/>
            </a:xfrm>
            <a:prstGeom prst="straightConnector1">
              <a:avLst/>
            </a:prstGeom>
            <a:noFill/>
            <a:ln w="9525">
              <a:solidFill>
                <a:srgbClr val="000000"/>
              </a:solidFill>
              <a:round/>
              <a:headEnd/>
              <a:tailEnd/>
            </a:ln>
          </p:spPr>
        </p:cxnSp>
        <p:sp>
          <p:nvSpPr>
            <p:cNvPr id="1031" name="Text Box 7"/>
            <p:cNvSpPr txBox="1">
              <a:spLocks noChangeArrowheads="1"/>
            </p:cNvSpPr>
            <p:nvPr/>
          </p:nvSpPr>
          <p:spPr bwMode="auto">
            <a:xfrm>
              <a:off x="2520" y="12620"/>
              <a:ext cx="661" cy="30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 =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32" name="Text Box 8"/>
            <p:cNvSpPr txBox="1">
              <a:spLocks noChangeArrowheads="1"/>
            </p:cNvSpPr>
            <p:nvPr/>
          </p:nvSpPr>
          <p:spPr bwMode="auto">
            <a:xfrm>
              <a:off x="3225" y="12450"/>
              <a:ext cx="817" cy="3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149.23</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33" name="Text Box 9"/>
            <p:cNvSpPr txBox="1">
              <a:spLocks noChangeArrowheads="1"/>
            </p:cNvSpPr>
            <p:nvPr/>
          </p:nvSpPr>
          <p:spPr bwMode="auto">
            <a:xfrm>
              <a:off x="3300" y="12785"/>
              <a:ext cx="685" cy="3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034" name="AutoShape 10"/>
            <p:cNvCxnSpPr>
              <a:cxnSpLocks noChangeShapeType="1"/>
            </p:cNvCxnSpPr>
            <p:nvPr/>
          </p:nvCxnSpPr>
          <p:spPr bwMode="auto">
            <a:xfrm>
              <a:off x="3260" y="12795"/>
              <a:ext cx="929" cy="0"/>
            </a:xfrm>
            <a:prstGeom prst="straightConnector1">
              <a:avLst/>
            </a:prstGeom>
            <a:noFill/>
            <a:ln w="9525">
              <a:solidFill>
                <a:srgbClr val="000000"/>
              </a:solidFill>
              <a:round/>
              <a:headEnd/>
              <a:tailEnd/>
            </a:ln>
          </p:spPr>
        </p:cxnSp>
        <p:sp>
          <p:nvSpPr>
            <p:cNvPr id="1035" name="Text Box 11"/>
            <p:cNvSpPr txBox="1">
              <a:spLocks noChangeArrowheads="1"/>
            </p:cNvSpPr>
            <p:nvPr/>
          </p:nvSpPr>
          <p:spPr bwMode="auto">
            <a:xfrm>
              <a:off x="4100" y="12619"/>
              <a:ext cx="2510" cy="33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 = 1.14923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1.15 &gt; 1</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1036" name="Rectangle 12"/>
          <p:cNvSpPr>
            <a:spLocks noChangeArrowheads="1"/>
          </p:cNvSpPr>
          <p:nvPr/>
        </p:nvSpPr>
        <p:spPr bwMode="auto">
          <a:xfrm>
            <a:off x="381000" y="3653135"/>
            <a:ext cx="8458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ولدينا: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IP</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1.18</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وبما 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IP</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&gt; IP</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إذن المشروع الأفضل هو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30000" dirty="0" smtClean="0">
                <a:ln>
                  <a:noFill/>
                </a:ln>
                <a:solidFill>
                  <a:schemeClr val="bg1"/>
                </a:solidFill>
                <a:effectLst/>
                <a:latin typeface="Arial" pitchFamily="34" charset="0"/>
                <a:ea typeface="Calibri" pitchFamily="34" charset="0"/>
                <a:cs typeface="Arial" pitchFamily="34" charset="0"/>
              </a:rPr>
              <a:t>.</a:t>
            </a:r>
            <a:endParaRPr kumimoji="0" lang="ar-DZ"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Rectangle 14"/>
          <p:cNvSpPr/>
          <p:nvPr/>
        </p:nvSpPr>
        <p:spPr>
          <a:xfrm>
            <a:off x="228600" y="4321076"/>
            <a:ext cx="8534400" cy="2369880"/>
          </a:xfrm>
          <a:prstGeom prst="rect">
            <a:avLst/>
          </a:prstGeom>
        </p:spPr>
        <p:txBody>
          <a:bodyPr wrap="square">
            <a:spAutoFit/>
          </a:bodyPr>
          <a:lstStyle/>
          <a:p>
            <a:pPr algn="just" rtl="1"/>
            <a:r>
              <a:rPr lang="ar-DZ" sz="2800" b="1" dirty="0" smtClean="0">
                <a:solidFill>
                  <a:srgbClr val="FF0000"/>
                </a:solidFill>
              </a:rPr>
              <a:t>ملاحظة هامة: </a:t>
            </a:r>
            <a:endParaRPr lang="fr-FR" sz="2800" b="1" dirty="0" smtClean="0">
              <a:solidFill>
                <a:srgbClr val="FF0000"/>
              </a:solidFill>
            </a:endParaRPr>
          </a:p>
          <a:p>
            <a:pPr algn="just" rtl="1"/>
            <a:r>
              <a:rPr lang="fr-FR" sz="2400" b="1" dirty="0" smtClean="0">
                <a:solidFill>
                  <a:schemeClr val="bg1"/>
                </a:solidFill>
              </a:rPr>
              <a:t>     </a:t>
            </a:r>
            <a:r>
              <a:rPr lang="ar-DZ" sz="2400" b="1" dirty="0" smtClean="0">
                <a:solidFill>
                  <a:schemeClr val="bg1"/>
                </a:solidFill>
              </a:rPr>
              <a:t>رغم أن </a:t>
            </a:r>
            <a:r>
              <a:rPr lang="fr-FR" sz="2400" b="1" dirty="0" smtClean="0">
                <a:solidFill>
                  <a:srgbClr val="FF0000"/>
                </a:solidFill>
              </a:rPr>
              <a:t>VAN</a:t>
            </a:r>
            <a:r>
              <a:rPr lang="fr-FR" sz="2400" b="1" baseline="-25000" dirty="0" smtClean="0">
                <a:solidFill>
                  <a:srgbClr val="FF0000"/>
                </a:solidFill>
              </a:rPr>
              <a:t>B </a:t>
            </a:r>
            <a:r>
              <a:rPr lang="fr-FR" sz="2400" b="1" dirty="0" smtClean="0">
                <a:solidFill>
                  <a:srgbClr val="FF0000"/>
                </a:solidFill>
              </a:rPr>
              <a:t>&gt; VAN</a:t>
            </a:r>
            <a:r>
              <a:rPr lang="fr-FR" sz="2400" b="1" baseline="-25000" dirty="0" smtClean="0">
                <a:solidFill>
                  <a:srgbClr val="FF0000"/>
                </a:solidFill>
              </a:rPr>
              <a:t>A</a:t>
            </a:r>
            <a:r>
              <a:rPr lang="fr-FR" sz="2400" b="1" dirty="0" smtClean="0">
                <a:solidFill>
                  <a:srgbClr val="FF0000"/>
                </a:solidFill>
              </a:rPr>
              <a:t> </a:t>
            </a:r>
            <a:r>
              <a:rPr lang="ar-DZ" sz="2400" b="1" dirty="0" smtClean="0">
                <a:solidFill>
                  <a:schemeClr val="bg1"/>
                </a:solidFill>
              </a:rPr>
              <a:t>، فإن المستثمر لا يفضل المشروع </a:t>
            </a:r>
            <a:r>
              <a:rPr lang="fr-FR" sz="2400" b="1" dirty="0" smtClean="0">
                <a:solidFill>
                  <a:schemeClr val="bg1"/>
                </a:solidFill>
              </a:rPr>
              <a:t>B</a:t>
            </a:r>
            <a:r>
              <a:rPr lang="ar-DZ" sz="2400" b="1" dirty="0" smtClean="0">
                <a:solidFill>
                  <a:schemeClr val="bg1"/>
                </a:solidFill>
              </a:rPr>
              <a:t>، وهذا لأن الزيادة في القيمة الحالية لـ </a:t>
            </a:r>
            <a:r>
              <a:rPr lang="fr-FR" sz="2400" b="1" dirty="0" smtClean="0">
                <a:solidFill>
                  <a:schemeClr val="bg1"/>
                </a:solidFill>
              </a:rPr>
              <a:t>B</a:t>
            </a:r>
            <a:r>
              <a:rPr lang="ar-DZ" sz="2400" b="1" dirty="0" smtClean="0">
                <a:solidFill>
                  <a:schemeClr val="bg1"/>
                </a:solidFill>
              </a:rPr>
              <a:t> قليلة (149.23 مقارنة </a:t>
            </a:r>
            <a:r>
              <a:rPr lang="ar-DZ" sz="2400" b="1" dirty="0" err="1" smtClean="0">
                <a:solidFill>
                  <a:schemeClr val="bg1"/>
                </a:solidFill>
              </a:rPr>
              <a:t>بـ</a:t>
            </a:r>
            <a:r>
              <a:rPr lang="ar-DZ" sz="2400" b="1" dirty="0" smtClean="0">
                <a:solidFill>
                  <a:schemeClr val="bg1"/>
                </a:solidFill>
              </a:rPr>
              <a:t> 144: زيادة فقط 5.23)، في حين أن الزيادة في التكلفة الاستثمارية( 1000 مقارنة </a:t>
            </a:r>
            <a:r>
              <a:rPr lang="ar-DZ" sz="2400" b="1" dirty="0" err="1" smtClean="0">
                <a:solidFill>
                  <a:schemeClr val="bg1"/>
                </a:solidFill>
              </a:rPr>
              <a:t>بـ</a:t>
            </a:r>
            <a:r>
              <a:rPr lang="ar-DZ" sz="2400" b="1" dirty="0" smtClean="0">
                <a:solidFill>
                  <a:schemeClr val="bg1"/>
                </a:solidFill>
              </a:rPr>
              <a:t> 800)، فالمستثمر يفضل القيام بالمشروع </a:t>
            </a:r>
            <a:r>
              <a:rPr lang="fr-FR" sz="2400" b="1" dirty="0" smtClean="0">
                <a:solidFill>
                  <a:schemeClr val="bg1"/>
                </a:solidFill>
              </a:rPr>
              <a:t>A</a:t>
            </a:r>
            <a:r>
              <a:rPr lang="ar-DZ" sz="2400" b="1" dirty="0" smtClean="0">
                <a:solidFill>
                  <a:schemeClr val="bg1"/>
                </a:solidFill>
              </a:rPr>
              <a:t>، بتكلفة استثمارية 800، ويبقى له مبلغ 200، يمكنه استثماره في مشروع آخر صغير، سيحقق له ربح أكبر من الربح الزائد في </a:t>
            </a:r>
            <a:r>
              <a:rPr lang="fr-FR" sz="2400" b="1" dirty="0" smtClean="0">
                <a:solidFill>
                  <a:schemeClr val="bg1"/>
                </a:solidFill>
              </a:rPr>
              <a:t>B</a:t>
            </a:r>
            <a:r>
              <a:rPr lang="ar-DZ" sz="2400" b="1" dirty="0" smtClean="0">
                <a:solidFill>
                  <a:schemeClr val="bg1"/>
                </a:solidFill>
              </a:rPr>
              <a:t>( 5.23).</a:t>
            </a:r>
            <a:endParaRPr lang="fr-FR" sz="2400" dirty="0">
              <a:solidFill>
                <a:schemeClr val="bg1"/>
              </a:solidFill>
            </a:endParaRPr>
          </a:p>
        </p:txBody>
      </p:sp>
      <p:sp>
        <p:nvSpPr>
          <p:cNvPr id="31" name="Rectangle 65"/>
          <p:cNvSpPr>
            <a:spLocks noChangeArrowheads="1"/>
          </p:cNvSpPr>
          <p:nvPr/>
        </p:nvSpPr>
        <p:spPr bwMode="auto">
          <a:xfrm>
            <a:off x="152400" y="1474113"/>
            <a:ext cx="88392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eaLnBrk="0" fontAlgn="base" hangingPunct="0">
              <a:spcBef>
                <a:spcPct val="0"/>
              </a:spcBef>
              <a:spcAft>
                <a:spcPct val="0"/>
              </a:spcAft>
              <a:tabLst>
                <a:tab pos="4216400" algn="l"/>
              </a:tabLst>
            </a:pP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0.909</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+ 400(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0.826</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+300(</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0.751</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+70(</a:t>
            </a:r>
            <a:r>
              <a:rPr lang="ar-DZ" sz="2400" b="1" dirty="0" smtClean="0">
                <a:solidFill>
                  <a:schemeClr val="bg1"/>
                </a:solidFill>
                <a:latin typeface="Times New Roman" pitchFamily="18" charset="0"/>
                <a:ea typeface="Calibri" pitchFamily="34" charset="0"/>
                <a:cs typeface="Times New Roman" pitchFamily="18" charset="0"/>
              </a:rPr>
              <a:t>0.683</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ar-DZ" sz="2400" b="1" baseline="30000" dirty="0" smtClean="0">
                <a:solidFill>
                  <a:schemeClr val="bg1"/>
                </a:solidFill>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a:t>
            </a:r>
            <a:endPar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lvl="0" algn="justLow" eaLnBrk="0" fontAlgn="base" hangingPunct="0">
              <a:spcBef>
                <a:spcPct val="0"/>
              </a:spcBef>
              <a:spcAft>
                <a:spcPct val="0"/>
              </a:spcAft>
              <a:tabLst>
                <a:tab pos="4216400" algn="l"/>
              </a:tabLst>
            </a:pPr>
            <a:r>
              <a:rPr lang="ar-DZ" sz="2400" b="1" dirty="0" smtClean="0">
                <a:solidFill>
                  <a:schemeClr val="bg1"/>
                </a:solidFill>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148.91</a:t>
            </a:r>
            <a:endParaRPr kumimoji="0" lang="en-US"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32" name="Rectangle 31"/>
          <p:cNvSpPr/>
          <p:nvPr/>
        </p:nvSpPr>
        <p:spPr>
          <a:xfrm>
            <a:off x="2438400" y="681335"/>
            <a:ext cx="6380505" cy="523220"/>
          </a:xfrm>
          <a:prstGeom prst="rect">
            <a:avLst/>
          </a:prstGeom>
        </p:spPr>
        <p:txBody>
          <a:bodyPr wrap="square">
            <a:spAutoFit/>
          </a:bodyPr>
          <a:lstStyle/>
          <a:p>
            <a:pPr algn="r" rtl="1"/>
            <a:r>
              <a:rPr lang="ar-DZ" sz="2800" b="1" dirty="0" smtClean="0">
                <a:solidFill>
                  <a:schemeClr val="bg1"/>
                </a:solidFill>
                <a:latin typeface="Arial" pitchFamily="34" charset="0"/>
                <a:cs typeface="Arial" pitchFamily="34" charset="0"/>
              </a:rPr>
              <a:t>باستخدام الجدول المالي رقم </a:t>
            </a:r>
            <a:r>
              <a:rPr lang="fr-FR" sz="2800" b="1" dirty="0" smtClean="0">
                <a:solidFill>
                  <a:schemeClr val="bg1"/>
                </a:solidFill>
                <a:latin typeface="Times New Roman" pitchFamily="18" charset="0"/>
                <a:cs typeface="Times New Roman" pitchFamily="18" charset="0"/>
              </a:rPr>
              <a:t>3</a:t>
            </a:r>
            <a:r>
              <a:rPr lang="ar-DZ" sz="2800" b="1" dirty="0" smtClean="0">
                <a:solidFill>
                  <a:schemeClr val="bg1"/>
                </a:solidFill>
                <a:latin typeface="Times New Roman" pitchFamily="18" charset="0"/>
                <a:cs typeface="Times New Roman" pitchFamily="18" charset="0"/>
              </a:rPr>
              <a:t>: (</a:t>
            </a:r>
            <a:r>
              <a:rPr lang="fr-FR" sz="2800" b="1" dirty="0" smtClean="0">
                <a:solidFill>
                  <a:schemeClr val="bg1"/>
                </a:solidFill>
                <a:latin typeface="Times New Roman" pitchFamily="18" charset="0"/>
                <a:cs typeface="Times New Roman" pitchFamily="18" charset="0"/>
              </a:rPr>
              <a:t>n</a:t>
            </a:r>
            <a:r>
              <a:rPr lang="ar-DZ" sz="2800" b="1" dirty="0" smtClean="0">
                <a:solidFill>
                  <a:schemeClr val="bg1"/>
                </a:solidFill>
                <a:latin typeface="Times New Roman" pitchFamily="18" charset="0"/>
                <a:cs typeface="Times New Roman" pitchFamily="18" charset="0"/>
              </a:rPr>
              <a:t> ، </a:t>
            </a:r>
            <a:r>
              <a:rPr lang="fr-FR" sz="2800" b="1" dirty="0" smtClean="0">
                <a:solidFill>
                  <a:schemeClr val="bg1"/>
                </a:solidFill>
                <a:latin typeface="Times New Roman" pitchFamily="18" charset="0"/>
                <a:cs typeface="Times New Roman" pitchFamily="18" charset="0"/>
              </a:rPr>
              <a:t>i</a:t>
            </a:r>
            <a:r>
              <a:rPr lang="ar-DZ" sz="2800" b="1" dirty="0" smtClean="0">
                <a:solidFill>
                  <a:schemeClr val="bg1"/>
                </a:solidFill>
                <a:latin typeface="Times New Roman" pitchFamily="18" charset="0"/>
                <a:cs typeface="Times New Roman" pitchFamily="18" charset="0"/>
              </a:rPr>
              <a:t> ) ← </a:t>
            </a:r>
            <a:r>
              <a:rPr lang="fr-FR" sz="2800" b="1" dirty="0" smtClean="0">
                <a:solidFill>
                  <a:srgbClr val="FF0000"/>
                </a:solidFill>
                <a:latin typeface="Times New Roman" pitchFamily="18" charset="0"/>
                <a:cs typeface="Times New Roman" pitchFamily="18" charset="0"/>
              </a:rPr>
              <a:t>(1+i)</a:t>
            </a:r>
            <a:r>
              <a:rPr lang="fr-FR" sz="2800" b="1" baseline="30000" dirty="0" smtClean="0">
                <a:solidFill>
                  <a:srgbClr val="FF0000"/>
                </a:solidFill>
                <a:latin typeface="Times New Roman" pitchFamily="18" charset="0"/>
                <a:cs typeface="Times New Roman" pitchFamily="18" charset="0"/>
              </a:rPr>
              <a:t>-n</a:t>
            </a:r>
            <a:endParaRPr lang="fr-FR" sz="2800" dirty="0">
              <a:solidFill>
                <a:srgbClr val="FF0000"/>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p:cNvSpPr>
            <a:spLocks noChangeArrowheads="1"/>
          </p:cNvSpPr>
          <p:nvPr/>
        </p:nvSpPr>
        <p:spPr bwMode="auto">
          <a:xfrm>
            <a:off x="1981200" y="457200"/>
            <a:ext cx="6937540"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5. </a:t>
            </a: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أ. معدل الخصم( تكلفة رأس المال) الذي يحقق: </a:t>
            </a:r>
            <a:r>
              <a:rPr kumimoji="0" lang="fr-FR"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IP = 1</a:t>
            </a:r>
            <a:endParaRPr kumimoji="0" lang="fr-FR" sz="2800" b="0" i="0"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5" name="Group 14"/>
          <p:cNvGrpSpPr>
            <a:grpSpLocks/>
          </p:cNvGrpSpPr>
          <p:nvPr/>
        </p:nvGrpSpPr>
        <p:grpSpPr bwMode="auto">
          <a:xfrm>
            <a:off x="228600" y="990344"/>
            <a:ext cx="8686800" cy="837476"/>
            <a:chOff x="795" y="14385"/>
            <a:chExt cx="7200" cy="577"/>
          </a:xfrm>
        </p:grpSpPr>
        <p:sp>
          <p:nvSpPr>
            <p:cNvPr id="6" name="Text Box 15"/>
            <p:cNvSpPr txBox="1">
              <a:spLocks noChangeArrowheads="1"/>
            </p:cNvSpPr>
            <p:nvPr/>
          </p:nvSpPr>
          <p:spPr bwMode="auto">
            <a:xfrm>
              <a:off x="795" y="14535"/>
              <a:ext cx="758" cy="323"/>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IP= 1 </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AutoShape 16"/>
            <p:cNvSpPr>
              <a:spLocks noChangeArrowheads="1"/>
            </p:cNvSpPr>
            <p:nvPr/>
          </p:nvSpPr>
          <p:spPr bwMode="auto">
            <a:xfrm>
              <a:off x="1620" y="14603"/>
              <a:ext cx="375" cy="143"/>
            </a:xfrm>
            <a:prstGeom prst="rightArrow">
              <a:avLst>
                <a:gd name="adj1" fmla="val 50000"/>
                <a:gd name="adj2" fmla="val 65559"/>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sp>
          <p:nvSpPr>
            <p:cNvPr id="8" name="Text Box 17"/>
            <p:cNvSpPr txBox="1">
              <a:spLocks noChangeArrowheads="1"/>
            </p:cNvSpPr>
            <p:nvPr/>
          </p:nvSpPr>
          <p:spPr bwMode="auto">
            <a:xfrm>
              <a:off x="2010" y="14385"/>
              <a:ext cx="680" cy="3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 </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Text Box 18"/>
            <p:cNvSpPr txBox="1">
              <a:spLocks noChangeArrowheads="1"/>
            </p:cNvSpPr>
            <p:nvPr/>
          </p:nvSpPr>
          <p:spPr bwMode="auto">
            <a:xfrm>
              <a:off x="2056" y="14647"/>
              <a:ext cx="634" cy="31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I</a:t>
              </a:r>
              <a:r>
                <a:rPr kumimoji="0" lang="fr-FR" sz="2200" b="1" i="0" u="none" strike="noStrike" cap="none" normalizeH="0" baseline="-25000" smtClean="0">
                  <a:ln>
                    <a:noFill/>
                  </a:ln>
                  <a:solidFill>
                    <a:schemeClr val="bg1"/>
                  </a:solidFill>
                  <a:effectLst/>
                  <a:latin typeface="Times New Roman" pitchFamily="18" charset="0"/>
                  <a:ea typeface="Arial" pitchFamily="34" charset="0"/>
                  <a:cs typeface="Times New Roman" pitchFamily="18" charset="0"/>
                </a:rPr>
                <a:t>0</a:t>
              </a:r>
              <a:endParaRPr kumimoji="0" lang="fr-FR" sz="2200" b="0" i="0" u="none" strike="noStrike" cap="none" normalizeH="0" baseline="0" smtClean="0">
                <a:ln>
                  <a:noFill/>
                </a:ln>
                <a:solidFill>
                  <a:schemeClr val="bg1"/>
                </a:solidFill>
                <a:effectLst/>
                <a:latin typeface="Times New Roman" pitchFamily="18" charset="0"/>
                <a:cs typeface="Times New Roman" pitchFamily="18" charset="0"/>
              </a:endParaRPr>
            </a:p>
          </p:txBody>
        </p:sp>
        <p:cxnSp>
          <p:nvCxnSpPr>
            <p:cNvPr id="10" name="AutoShape 19"/>
            <p:cNvCxnSpPr>
              <a:cxnSpLocks noChangeShapeType="1"/>
            </p:cNvCxnSpPr>
            <p:nvPr/>
          </p:nvCxnSpPr>
          <p:spPr bwMode="auto">
            <a:xfrm>
              <a:off x="2041" y="14685"/>
              <a:ext cx="689" cy="0"/>
            </a:xfrm>
            <a:prstGeom prst="straightConnector1">
              <a:avLst/>
            </a:prstGeom>
            <a:noFill/>
            <a:ln w="9525">
              <a:solidFill>
                <a:srgbClr val="000000"/>
              </a:solidFill>
              <a:round/>
              <a:headEnd/>
              <a:tailEnd/>
            </a:ln>
          </p:spPr>
        </p:cxnSp>
        <p:sp>
          <p:nvSpPr>
            <p:cNvPr id="11" name="Text Box 20"/>
            <p:cNvSpPr txBox="1">
              <a:spLocks noChangeArrowheads="1"/>
            </p:cNvSpPr>
            <p:nvPr/>
          </p:nvSpPr>
          <p:spPr bwMode="auto">
            <a:xfrm>
              <a:off x="2745" y="14542"/>
              <a:ext cx="829" cy="26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 1</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AutoShape 21"/>
            <p:cNvSpPr>
              <a:spLocks noChangeArrowheads="1"/>
            </p:cNvSpPr>
            <p:nvPr/>
          </p:nvSpPr>
          <p:spPr bwMode="auto">
            <a:xfrm>
              <a:off x="3615" y="14616"/>
              <a:ext cx="375" cy="143"/>
            </a:xfrm>
            <a:prstGeom prst="rightArrow">
              <a:avLst>
                <a:gd name="adj1" fmla="val 50000"/>
                <a:gd name="adj2" fmla="val 65559"/>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sp>
          <p:nvSpPr>
            <p:cNvPr id="13" name="Text Box 22"/>
            <p:cNvSpPr txBox="1">
              <a:spLocks noChangeArrowheads="1"/>
            </p:cNvSpPr>
            <p:nvPr/>
          </p:nvSpPr>
          <p:spPr bwMode="auto">
            <a:xfrm>
              <a:off x="4005" y="14414"/>
              <a:ext cx="706" cy="3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 </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Text Box 23"/>
            <p:cNvSpPr txBox="1">
              <a:spLocks noChangeArrowheads="1"/>
            </p:cNvSpPr>
            <p:nvPr/>
          </p:nvSpPr>
          <p:spPr bwMode="auto">
            <a:xfrm>
              <a:off x="4005" y="14647"/>
              <a:ext cx="706" cy="27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5" name="AutoShape 24"/>
            <p:cNvCxnSpPr>
              <a:cxnSpLocks noChangeShapeType="1"/>
            </p:cNvCxnSpPr>
            <p:nvPr/>
          </p:nvCxnSpPr>
          <p:spPr bwMode="auto">
            <a:xfrm>
              <a:off x="4036" y="14703"/>
              <a:ext cx="689" cy="0"/>
            </a:xfrm>
            <a:prstGeom prst="straightConnector1">
              <a:avLst/>
            </a:prstGeom>
            <a:noFill/>
            <a:ln w="9525">
              <a:solidFill>
                <a:srgbClr val="000000"/>
              </a:solidFill>
              <a:round/>
              <a:headEnd/>
              <a:tailEnd/>
            </a:ln>
          </p:spPr>
        </p:cxnSp>
        <p:sp>
          <p:nvSpPr>
            <p:cNvPr id="16" name="Text Box 25"/>
            <p:cNvSpPr txBox="1">
              <a:spLocks noChangeArrowheads="1"/>
            </p:cNvSpPr>
            <p:nvPr/>
          </p:nvSpPr>
          <p:spPr bwMode="auto">
            <a:xfrm>
              <a:off x="4680" y="14577"/>
              <a:ext cx="599" cy="26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AutoShape 26"/>
            <p:cNvSpPr>
              <a:spLocks noChangeArrowheads="1"/>
            </p:cNvSpPr>
            <p:nvPr/>
          </p:nvSpPr>
          <p:spPr bwMode="auto">
            <a:xfrm>
              <a:off x="5265" y="14666"/>
              <a:ext cx="255" cy="143"/>
            </a:xfrm>
            <a:prstGeom prst="rightArrow">
              <a:avLst>
                <a:gd name="adj1" fmla="val 50000"/>
                <a:gd name="adj2" fmla="val 4458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sp>
          <p:nvSpPr>
            <p:cNvPr id="18" name="Text Box 27"/>
            <p:cNvSpPr txBox="1">
              <a:spLocks noChangeArrowheads="1"/>
            </p:cNvSpPr>
            <p:nvPr/>
          </p:nvSpPr>
          <p:spPr bwMode="auto">
            <a:xfrm>
              <a:off x="5535" y="14594"/>
              <a:ext cx="1071" cy="31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 = 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AutoShape 28"/>
            <p:cNvSpPr>
              <a:spLocks noChangeArrowheads="1"/>
            </p:cNvSpPr>
            <p:nvPr/>
          </p:nvSpPr>
          <p:spPr bwMode="auto">
            <a:xfrm>
              <a:off x="6645" y="14693"/>
              <a:ext cx="225" cy="143"/>
            </a:xfrm>
            <a:prstGeom prst="rightArrow">
              <a:avLst>
                <a:gd name="adj1" fmla="val 50000"/>
                <a:gd name="adj2" fmla="val 39336"/>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sp>
          <p:nvSpPr>
            <p:cNvPr id="20" name="Text Box 29"/>
            <p:cNvSpPr txBox="1">
              <a:spLocks noChangeArrowheads="1"/>
            </p:cNvSpPr>
            <p:nvPr/>
          </p:nvSpPr>
          <p:spPr bwMode="auto">
            <a:xfrm>
              <a:off x="6900" y="14618"/>
              <a:ext cx="1095" cy="337"/>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 = TIR</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1" name="Rectangle 20"/>
          <p:cNvSpPr/>
          <p:nvPr/>
        </p:nvSpPr>
        <p:spPr>
          <a:xfrm>
            <a:off x="228600" y="2209800"/>
            <a:ext cx="8534400" cy="1384995"/>
          </a:xfrm>
          <a:prstGeom prst="rect">
            <a:avLst/>
          </a:prstGeom>
        </p:spPr>
        <p:txBody>
          <a:bodyPr wrap="square">
            <a:spAutoFit/>
          </a:bodyPr>
          <a:lstStyle/>
          <a:p>
            <a:pPr algn="just" rtl="1"/>
            <a:r>
              <a:rPr lang="ar-DZ" sz="2800" b="1" dirty="0" smtClean="0">
                <a:solidFill>
                  <a:srgbClr val="FF0000"/>
                </a:solidFill>
              </a:rPr>
              <a:t>معدل العائد الداخلي </a:t>
            </a:r>
            <a:r>
              <a:rPr lang="ar-DZ" sz="2800" b="1" dirty="0" smtClean="0">
                <a:solidFill>
                  <a:schemeClr val="bg1"/>
                </a:solidFill>
              </a:rPr>
              <a:t>هو الحد الأدنى من العائد على رأس المال الذي يجعل القيمة الحالية الصافية للمشروع معدومة. وبعبارة أخرى لا تبقى أي أرباح صافية بعد اقتطاع تكلفة رأس المال من خلال عملة الخصم.</a:t>
            </a:r>
            <a:endParaRPr lang="fr-FR" sz="2800" dirty="0">
              <a:solidFill>
                <a:schemeClr val="bg1"/>
              </a:solidFill>
            </a:endParaRPr>
          </a:p>
        </p:txBody>
      </p:sp>
      <p:grpSp>
        <p:nvGrpSpPr>
          <p:cNvPr id="1029" name="Group 5"/>
          <p:cNvGrpSpPr>
            <a:grpSpLocks/>
          </p:cNvGrpSpPr>
          <p:nvPr/>
        </p:nvGrpSpPr>
        <p:grpSpPr bwMode="auto">
          <a:xfrm>
            <a:off x="304800" y="1981200"/>
            <a:ext cx="5084139" cy="4724400"/>
            <a:chOff x="375" y="2612"/>
            <a:chExt cx="4747" cy="4323"/>
          </a:xfrm>
        </p:grpSpPr>
        <p:sp>
          <p:nvSpPr>
            <p:cNvPr id="1030" name="Zone de texte 478"/>
            <p:cNvSpPr txBox="1">
              <a:spLocks noChangeArrowheads="1"/>
            </p:cNvSpPr>
            <p:nvPr/>
          </p:nvSpPr>
          <p:spPr bwMode="auto">
            <a:xfrm>
              <a:off x="2581" y="5610"/>
              <a:ext cx="356" cy="343"/>
            </a:xfrm>
            <a:prstGeom prst="rect">
              <a:avLst/>
            </a:prstGeom>
            <a:solidFill>
              <a:srgbClr val="FFC000"/>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i</a:t>
              </a:r>
              <a:r>
                <a:rPr kumimoji="0" lang="fr-FR" sz="22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2</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031" name="Connecteur droit avec flèche 463"/>
            <p:cNvCxnSpPr>
              <a:cxnSpLocks noChangeShapeType="1"/>
            </p:cNvCxnSpPr>
            <p:nvPr/>
          </p:nvCxnSpPr>
          <p:spPr bwMode="auto">
            <a:xfrm>
              <a:off x="1513" y="5982"/>
              <a:ext cx="2085" cy="0"/>
            </a:xfrm>
            <a:prstGeom prst="straightConnector1">
              <a:avLst/>
            </a:prstGeom>
            <a:noFill/>
            <a:ln w="25400" algn="ctr">
              <a:solidFill>
                <a:srgbClr val="000000"/>
              </a:solidFill>
              <a:round/>
              <a:headEnd/>
              <a:tailEnd type="arrow" w="med" len="med"/>
            </a:ln>
            <a:effectLst>
              <a:outerShdw dist="20000" dir="5400000" rotWithShape="0">
                <a:srgbClr val="000000">
                  <a:alpha val="37999"/>
                </a:srgbClr>
              </a:outerShdw>
            </a:effectLst>
          </p:spPr>
        </p:cxnSp>
        <p:sp>
          <p:nvSpPr>
            <p:cNvPr id="1032" name="Zone de texte 465"/>
            <p:cNvSpPr txBox="1">
              <a:spLocks noChangeArrowheads="1"/>
            </p:cNvSpPr>
            <p:nvPr/>
          </p:nvSpPr>
          <p:spPr bwMode="auto">
            <a:xfrm>
              <a:off x="3667" y="5754"/>
              <a:ext cx="1455" cy="407"/>
            </a:xfrm>
            <a:prstGeom prst="rect">
              <a:avLst/>
            </a:prstGeom>
            <a:solidFill>
              <a:schemeClr val="tx1"/>
            </a:solidFill>
            <a:ln w="2540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smtClean="0">
                  <a:ln>
                    <a:noFill/>
                  </a:ln>
                  <a:solidFill>
                    <a:srgbClr val="000000"/>
                  </a:solidFill>
                  <a:effectLst/>
                  <a:latin typeface="Times New Roman" pitchFamily="18" charset="0"/>
                  <a:ea typeface="Arial" pitchFamily="34" charset="0"/>
                  <a:cs typeface="Times New Roman" pitchFamily="18" charset="0"/>
                </a:rPr>
                <a:t>معدل الخصم</a:t>
              </a:r>
              <a:r>
                <a:rPr kumimoji="0" lang="fr-FR" sz="2200" b="1" i="0" u="none" strike="noStrike" cap="none" normalizeH="0" baseline="0" smtClean="0">
                  <a:ln>
                    <a:noFill/>
                  </a:ln>
                  <a:solidFill>
                    <a:srgbClr val="000000"/>
                  </a:solidFill>
                  <a:effectLst/>
                  <a:latin typeface="Times New Roman" pitchFamily="18" charset="0"/>
                  <a:ea typeface="Arial" pitchFamily="34" charset="0"/>
                  <a:cs typeface="Times New Roman" pitchFamily="18" charset="0"/>
                </a:rPr>
                <a:t> i</a:t>
              </a:r>
              <a:endParaRPr kumimoji="0" lang="fr-FR" sz="22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033" name="Arc 468"/>
            <p:cNvSpPr>
              <a:spLocks/>
            </p:cNvSpPr>
            <p:nvPr/>
          </p:nvSpPr>
          <p:spPr bwMode="auto">
            <a:xfrm rot="10800000">
              <a:off x="1643" y="2612"/>
              <a:ext cx="2714" cy="4035"/>
            </a:xfrm>
            <a:custGeom>
              <a:avLst/>
              <a:gdLst>
                <a:gd name="T0" fmla="*/ 861695 w 1723390"/>
                <a:gd name="T1" fmla="*/ 0 h 2562225"/>
                <a:gd name="T2" fmla="*/ 1723390 w 1723390"/>
                <a:gd name="T3" fmla="*/ 1281113 h 2562225"/>
                <a:gd name="T4" fmla="*/ 0 60000 65536"/>
                <a:gd name="T5" fmla="*/ 0 60000 65536"/>
              </a:gdLst>
              <a:ahLst/>
              <a:cxnLst>
                <a:cxn ang="T4">
                  <a:pos x="T0" y="T1"/>
                </a:cxn>
                <a:cxn ang="T5">
                  <a:pos x="T2" y="T3"/>
                </a:cxn>
              </a:cxnLst>
              <a:rect l="0" t="0" r="r" b="b"/>
              <a:pathLst>
                <a:path w="1723390" h="2562225" stroke="0">
                  <a:moveTo>
                    <a:pt x="861695" y="0"/>
                  </a:moveTo>
                  <a:cubicBezTo>
                    <a:pt x="1337596" y="0"/>
                    <a:pt x="1723390" y="573574"/>
                    <a:pt x="1723390" y="1281113"/>
                  </a:cubicBezTo>
                  <a:lnTo>
                    <a:pt x="861695" y="1281113"/>
                  </a:lnTo>
                  <a:lnTo>
                    <a:pt x="861695" y="0"/>
                  </a:lnTo>
                  <a:close/>
                </a:path>
                <a:path w="1723390" h="2562225" fill="none">
                  <a:moveTo>
                    <a:pt x="861695" y="0"/>
                  </a:moveTo>
                  <a:cubicBezTo>
                    <a:pt x="1337596" y="0"/>
                    <a:pt x="1723390" y="573574"/>
                    <a:pt x="1723390" y="1281113"/>
                  </a:cubicBezTo>
                </a:path>
              </a:pathLst>
            </a:custGeom>
            <a:noFill/>
            <a:ln w="38100" cap="flat" cmpd="sng" algn="ctr">
              <a:solidFill>
                <a:srgbClr val="FF0000"/>
              </a:solidFill>
              <a:prstDash val="solid"/>
              <a:round/>
              <a:headEnd/>
              <a:tailEnd/>
            </a:ln>
          </p:spPr>
          <p:txBody>
            <a:bodyPr vert="horz" wrap="square" lIns="91440" tIns="45720" rIns="91440" bIns="45720" numCol="1" anchor="ctr" anchorCtr="0" compatLnSpc="1">
              <a:prstTxWarp prst="textNoShape">
                <a:avLst/>
              </a:prstTxWarp>
            </a:bodyPr>
            <a:lstStyle/>
            <a:p>
              <a:endParaRPr lang="fr-FR" sz="2200" b="1" dirty="0">
                <a:latin typeface="Times New Roman" pitchFamily="18" charset="0"/>
                <a:cs typeface="Times New Roman" pitchFamily="18" charset="0"/>
              </a:endParaRPr>
            </a:p>
          </p:txBody>
        </p:sp>
        <p:sp>
          <p:nvSpPr>
            <p:cNvPr id="1034" name="Connecteur droit 470"/>
            <p:cNvSpPr>
              <a:spLocks noChangeShapeType="1"/>
            </p:cNvSpPr>
            <p:nvPr/>
          </p:nvSpPr>
          <p:spPr bwMode="auto">
            <a:xfrm>
              <a:off x="2677" y="5473"/>
              <a:ext cx="750" cy="0"/>
            </a:xfrm>
            <a:prstGeom prst="line">
              <a:avLst/>
            </a:prstGeom>
            <a:noFill/>
            <a:ln w="25400" algn="ctr">
              <a:solidFill>
                <a:srgbClr val="000000"/>
              </a:solidFill>
              <a:prstDash val="solid"/>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035" name="Zone de texte 475"/>
            <p:cNvSpPr txBox="1">
              <a:spLocks noChangeArrowheads="1"/>
            </p:cNvSpPr>
            <p:nvPr/>
          </p:nvSpPr>
          <p:spPr bwMode="auto">
            <a:xfrm>
              <a:off x="2633" y="5032"/>
              <a:ext cx="1370" cy="40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 </a:t>
              </a:r>
              <a:r>
                <a:rPr kumimoji="0" lang="ar-SA"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تقريبي</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6" name="Connecteur droit 474"/>
            <p:cNvSpPr>
              <a:spLocks noChangeShapeType="1"/>
            </p:cNvSpPr>
            <p:nvPr/>
          </p:nvSpPr>
          <p:spPr bwMode="auto">
            <a:xfrm flipH="1" flipV="1">
              <a:off x="1883" y="5694"/>
              <a:ext cx="0" cy="522"/>
            </a:xfrm>
            <a:prstGeom prst="line">
              <a:avLst/>
            </a:prstGeom>
            <a:noFill/>
            <a:ln w="19050" algn="ctr">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037" name="Connecteur droit 477"/>
            <p:cNvSpPr>
              <a:spLocks noChangeShapeType="1"/>
            </p:cNvSpPr>
            <p:nvPr/>
          </p:nvSpPr>
          <p:spPr bwMode="auto">
            <a:xfrm>
              <a:off x="2723" y="6000"/>
              <a:ext cx="0" cy="642"/>
            </a:xfrm>
            <a:prstGeom prst="line">
              <a:avLst/>
            </a:prstGeom>
            <a:noFill/>
            <a:ln w="19050" algn="ctr">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038" name="Zone de texte 479"/>
            <p:cNvSpPr txBox="1">
              <a:spLocks noChangeArrowheads="1"/>
            </p:cNvSpPr>
            <p:nvPr/>
          </p:nvSpPr>
          <p:spPr bwMode="auto">
            <a:xfrm>
              <a:off x="1699" y="6180"/>
              <a:ext cx="383" cy="337"/>
            </a:xfrm>
            <a:prstGeom prst="rect">
              <a:avLst/>
            </a:prstGeom>
            <a:solidFill>
              <a:srgbClr val="FFC000"/>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i</a:t>
              </a:r>
              <a:r>
                <a:rPr kumimoji="0" lang="fr-FR" sz="22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1</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39" name="Connecteur droit 554"/>
            <p:cNvSpPr>
              <a:spLocks noChangeShapeType="1"/>
            </p:cNvSpPr>
            <p:nvPr/>
          </p:nvSpPr>
          <p:spPr bwMode="auto">
            <a:xfrm>
              <a:off x="1909" y="5777"/>
              <a:ext cx="855" cy="840"/>
            </a:xfrm>
            <a:prstGeom prst="line">
              <a:avLst/>
            </a:prstGeom>
            <a:noFill/>
            <a:ln w="31750" algn="ctr">
              <a:solidFill>
                <a:srgbClr val="00B050"/>
              </a:solidFill>
              <a:prstDash val="sysDash"/>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040" name="Connecteur droit 571"/>
            <p:cNvSpPr>
              <a:spLocks noChangeShapeType="1"/>
            </p:cNvSpPr>
            <p:nvPr/>
          </p:nvSpPr>
          <p:spPr bwMode="auto">
            <a:xfrm>
              <a:off x="2691" y="4953"/>
              <a:ext cx="930" cy="0"/>
            </a:xfrm>
            <a:prstGeom prst="line">
              <a:avLst/>
            </a:prstGeom>
            <a:noFill/>
            <a:ln w="25400" algn="ctr">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041" name="Zone de texte 573"/>
            <p:cNvSpPr txBox="1">
              <a:spLocks noChangeArrowheads="1"/>
            </p:cNvSpPr>
            <p:nvPr/>
          </p:nvSpPr>
          <p:spPr bwMode="auto">
            <a:xfrm>
              <a:off x="2644" y="4493"/>
              <a:ext cx="1217" cy="42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 </a:t>
              </a:r>
              <a:r>
                <a:rPr kumimoji="0" lang="ar-SA"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فعلي</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042" name="AutoShape 18"/>
            <p:cNvCxnSpPr>
              <a:cxnSpLocks noChangeShapeType="1"/>
            </p:cNvCxnSpPr>
            <p:nvPr/>
          </p:nvCxnSpPr>
          <p:spPr bwMode="auto">
            <a:xfrm flipV="1">
              <a:off x="1642" y="4504"/>
              <a:ext cx="0" cy="2431"/>
            </a:xfrm>
            <a:prstGeom prst="straightConnector1">
              <a:avLst/>
            </a:prstGeom>
            <a:noFill/>
            <a:ln w="25400">
              <a:solidFill>
                <a:srgbClr val="000000"/>
              </a:solidFill>
              <a:round/>
              <a:headEnd/>
              <a:tailEnd type="triangle" w="med" len="med"/>
            </a:ln>
          </p:spPr>
        </p:cxnSp>
        <p:cxnSp>
          <p:nvCxnSpPr>
            <p:cNvPr id="1043" name="AutoShape 19"/>
            <p:cNvCxnSpPr>
              <a:cxnSpLocks noChangeShapeType="1"/>
            </p:cNvCxnSpPr>
            <p:nvPr/>
          </p:nvCxnSpPr>
          <p:spPr bwMode="auto">
            <a:xfrm flipH="1">
              <a:off x="2138" y="5482"/>
              <a:ext cx="539" cy="471"/>
            </a:xfrm>
            <a:prstGeom prst="straightConnector1">
              <a:avLst/>
            </a:prstGeom>
            <a:noFill/>
            <a:ln w="25400">
              <a:solidFill>
                <a:srgbClr val="000000"/>
              </a:solidFill>
              <a:prstDash val="solid"/>
              <a:round/>
              <a:headEnd/>
              <a:tailEnd type="triangle" w="med" len="med"/>
            </a:ln>
          </p:spPr>
        </p:cxnSp>
        <p:cxnSp>
          <p:nvCxnSpPr>
            <p:cNvPr id="1044" name="AutoShape 20"/>
            <p:cNvCxnSpPr>
              <a:cxnSpLocks noChangeShapeType="1"/>
            </p:cNvCxnSpPr>
            <p:nvPr/>
          </p:nvCxnSpPr>
          <p:spPr bwMode="auto">
            <a:xfrm flipH="1">
              <a:off x="1522" y="5789"/>
              <a:ext cx="331" cy="0"/>
            </a:xfrm>
            <a:prstGeom prst="straightConnector1">
              <a:avLst/>
            </a:prstGeom>
            <a:noFill/>
            <a:ln w="19050">
              <a:solidFill>
                <a:srgbClr val="000000"/>
              </a:solidFill>
              <a:prstDash val="dash"/>
              <a:round/>
              <a:headEnd/>
              <a:tailEnd/>
            </a:ln>
          </p:spPr>
        </p:cxnSp>
        <p:cxnSp>
          <p:nvCxnSpPr>
            <p:cNvPr id="1045" name="AutoShape 21"/>
            <p:cNvCxnSpPr>
              <a:cxnSpLocks noChangeShapeType="1"/>
            </p:cNvCxnSpPr>
            <p:nvPr/>
          </p:nvCxnSpPr>
          <p:spPr bwMode="auto">
            <a:xfrm flipH="1">
              <a:off x="1582" y="6628"/>
              <a:ext cx="1171" cy="0"/>
            </a:xfrm>
            <a:prstGeom prst="straightConnector1">
              <a:avLst/>
            </a:prstGeom>
            <a:noFill/>
            <a:ln w="19050">
              <a:solidFill>
                <a:srgbClr val="000000"/>
              </a:solidFill>
              <a:prstDash val="dash"/>
              <a:round/>
              <a:headEnd/>
              <a:tailEnd/>
            </a:ln>
          </p:spPr>
        </p:cxnSp>
        <p:sp>
          <p:nvSpPr>
            <p:cNvPr id="1046" name="Text Box 22"/>
            <p:cNvSpPr txBox="1">
              <a:spLocks noChangeArrowheads="1"/>
            </p:cNvSpPr>
            <p:nvPr/>
          </p:nvSpPr>
          <p:spPr bwMode="auto">
            <a:xfrm>
              <a:off x="375" y="5624"/>
              <a:ext cx="1088" cy="417"/>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&gt;0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47" name="Text Box 23"/>
            <p:cNvSpPr txBox="1">
              <a:spLocks noChangeArrowheads="1"/>
            </p:cNvSpPr>
            <p:nvPr/>
          </p:nvSpPr>
          <p:spPr bwMode="auto">
            <a:xfrm>
              <a:off x="375" y="6369"/>
              <a:ext cx="1118" cy="427"/>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&lt;0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048" name="AutoShape 24"/>
            <p:cNvCxnSpPr>
              <a:cxnSpLocks noChangeShapeType="1"/>
            </p:cNvCxnSpPr>
            <p:nvPr/>
          </p:nvCxnSpPr>
          <p:spPr bwMode="auto">
            <a:xfrm flipH="1">
              <a:off x="1973" y="4953"/>
              <a:ext cx="720" cy="1029"/>
            </a:xfrm>
            <a:prstGeom prst="straightConnector1">
              <a:avLst/>
            </a:prstGeom>
            <a:noFill/>
            <a:ln w="25400">
              <a:solidFill>
                <a:srgbClr val="000000"/>
              </a:solidFill>
              <a:prstDash val="solid"/>
              <a:round/>
              <a:headEnd/>
              <a:tailEnd type="triangle" w="med" len="med"/>
            </a:ln>
          </p:spPr>
        </p:cxnSp>
      </p:grpSp>
      <p:sp>
        <p:nvSpPr>
          <p:cNvPr id="45" name="Text Box 22"/>
          <p:cNvSpPr txBox="1">
            <a:spLocks noChangeArrowheads="1"/>
          </p:cNvSpPr>
          <p:nvPr/>
        </p:nvSpPr>
        <p:spPr bwMode="auto">
          <a:xfrm>
            <a:off x="1295400" y="3583057"/>
            <a:ext cx="838200" cy="45554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049" name="Group 25"/>
          <p:cNvGrpSpPr>
            <a:grpSpLocks/>
          </p:cNvGrpSpPr>
          <p:nvPr/>
        </p:nvGrpSpPr>
        <p:grpSpPr bwMode="auto">
          <a:xfrm>
            <a:off x="5410200" y="3962403"/>
            <a:ext cx="3169638" cy="989990"/>
            <a:chOff x="503" y="8867"/>
            <a:chExt cx="2667" cy="757"/>
          </a:xfrm>
        </p:grpSpPr>
        <p:sp>
          <p:nvSpPr>
            <p:cNvPr id="1050" name="Zone de texte 2"/>
            <p:cNvSpPr txBox="1">
              <a:spLocks noChangeArrowheads="1"/>
            </p:cNvSpPr>
            <p:nvPr/>
          </p:nvSpPr>
          <p:spPr bwMode="auto">
            <a:xfrm>
              <a:off x="503" y="9102"/>
              <a:ext cx="1090" cy="35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 i</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1" name="Zone de texte 2"/>
            <p:cNvSpPr txBox="1">
              <a:spLocks noChangeArrowheads="1"/>
            </p:cNvSpPr>
            <p:nvPr/>
          </p:nvSpPr>
          <p:spPr bwMode="auto">
            <a:xfrm>
              <a:off x="1655" y="8867"/>
              <a:ext cx="1413"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(i</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2" name="Zone de texte 2"/>
            <p:cNvSpPr txBox="1">
              <a:spLocks noChangeArrowheads="1"/>
            </p:cNvSpPr>
            <p:nvPr/>
          </p:nvSpPr>
          <p:spPr bwMode="auto">
            <a:xfrm>
              <a:off x="1655" y="9261"/>
              <a:ext cx="1413" cy="36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2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53" name="Connecteur droit 309"/>
            <p:cNvSpPr>
              <a:spLocks noChangeShapeType="1"/>
            </p:cNvSpPr>
            <p:nvPr/>
          </p:nvSpPr>
          <p:spPr bwMode="auto">
            <a:xfrm flipH="1">
              <a:off x="1655" y="9270"/>
              <a:ext cx="1515"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200">
                <a:solidFill>
                  <a:schemeClr val="bg1"/>
                </a:solidFill>
                <a:latin typeface="Times New Roman" pitchFamily="18" charset="0"/>
                <a:cs typeface="Times New Roman" pitchFamily="18" charset="0"/>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0"/>
          <p:cNvSpPr>
            <a:spLocks noChangeArrowheads="1"/>
          </p:cNvSpPr>
          <p:nvPr/>
        </p:nvSpPr>
        <p:spPr bwMode="auto">
          <a:xfrm>
            <a:off x="457200" y="457200"/>
            <a:ext cx="82296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إذن معدل الخصم الذي يحقق </a:t>
            </a:r>
            <a:r>
              <a:rPr lang="fr-FR" sz="2800" b="1" dirty="0" smtClean="0">
                <a:solidFill>
                  <a:srgbClr val="FF0000"/>
                </a:solidFill>
                <a:latin typeface="Times New Roman" pitchFamily="18" charset="0"/>
                <a:ea typeface="Calibri" pitchFamily="34" charset="0"/>
                <a:cs typeface="Times New Roman" pitchFamily="18" charset="0"/>
              </a:rPr>
              <a:t>IP = 1</a:t>
            </a:r>
            <a:r>
              <a:rPr lang="ar-DZ" sz="2800" b="1" dirty="0" smtClean="0">
                <a:solidFill>
                  <a:srgbClr val="FF0000"/>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هو معدل العائد الداخلي، وهو معدل الخصم الذي تتساوي عند مجموع التدفقات النقدية الداخلة المخصومة وتكلفة الاستثمار، ومنه القيمة الحالية الصافية معدومة.</a:t>
            </a:r>
            <a:endParaRPr kumimoji="0" lang="ar-DZ"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9457" name="Rectangle 1"/>
          <p:cNvSpPr>
            <a:spLocks noChangeArrowheads="1"/>
          </p:cNvSpPr>
          <p:nvPr/>
        </p:nvSpPr>
        <p:spPr bwMode="auto">
          <a:xfrm>
            <a:off x="3505200" y="1991380"/>
            <a:ext cx="533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ب. حساب معدل العائد الداخلي للمشروع </a:t>
            </a:r>
            <a:r>
              <a:rPr kumimoji="0" lang="fr-FR"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ar-DZ" sz="2800" b="0" i="0"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9478" name="Rectangle 2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30" name="Groupe 29"/>
          <p:cNvGrpSpPr/>
          <p:nvPr/>
        </p:nvGrpSpPr>
        <p:grpSpPr>
          <a:xfrm>
            <a:off x="304800" y="2792849"/>
            <a:ext cx="4346446" cy="1169551"/>
            <a:chOff x="304800" y="2363450"/>
            <a:chExt cx="4346446" cy="1169551"/>
          </a:xfrm>
        </p:grpSpPr>
        <p:sp>
          <p:nvSpPr>
            <p:cNvPr id="19493" name="Rectangle 37"/>
            <p:cNvSpPr>
              <a:spLocks noChangeArrowheads="1"/>
            </p:cNvSpPr>
            <p:nvPr/>
          </p:nvSpPr>
          <p:spPr bwMode="auto">
            <a:xfrm>
              <a:off x="304800" y="2363450"/>
              <a:ext cx="4346446" cy="116955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10%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144 &gt; 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ar-DZ" sz="2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20%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- 29.07 &lt; 0</a:t>
              </a:r>
              <a:r>
                <a:rPr kumimoji="0" lang="fr-FR" sz="2400" b="0" i="0" u="none" strike="noStrike" cap="none" normalizeH="0" baseline="0" dirty="0" smtClean="0">
                  <a:ln>
                    <a:noFill/>
                  </a:ln>
                  <a:solidFill>
                    <a:schemeClr val="bg1"/>
                  </a:solidFill>
                  <a:effectLst/>
                  <a:latin typeface="Times New Roman" pitchFamily="18" charset="0"/>
                  <a:cs typeface="Times New Roman" pitchFamily="18" charset="0"/>
                </a:rPr>
                <a:t> </a:t>
              </a:r>
            </a:p>
          </p:txBody>
        </p:sp>
        <p:sp>
          <p:nvSpPr>
            <p:cNvPr id="28" name="Flèche droite 27"/>
            <p:cNvSpPr/>
            <p:nvPr/>
          </p:nvSpPr>
          <p:spPr>
            <a:xfrm>
              <a:off x="1524000" y="2514600"/>
              <a:ext cx="381000" cy="228600"/>
            </a:xfrm>
            <a:prstGeom prst="right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Flèche droite 28"/>
            <p:cNvSpPr/>
            <p:nvPr/>
          </p:nvSpPr>
          <p:spPr>
            <a:xfrm>
              <a:off x="1524000" y="3200400"/>
              <a:ext cx="381000" cy="228600"/>
            </a:xfrm>
            <a:prstGeom prst="right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0" name="Groupe 39"/>
          <p:cNvGrpSpPr/>
          <p:nvPr/>
        </p:nvGrpSpPr>
        <p:grpSpPr>
          <a:xfrm>
            <a:off x="381000" y="4190999"/>
            <a:ext cx="7827915" cy="1066801"/>
            <a:chOff x="1849485" y="3581400"/>
            <a:chExt cx="7294515" cy="714639"/>
          </a:xfrm>
        </p:grpSpPr>
        <p:sp>
          <p:nvSpPr>
            <p:cNvPr id="31" name="Text Box 21"/>
            <p:cNvSpPr txBox="1">
              <a:spLocks noChangeArrowheads="1"/>
            </p:cNvSpPr>
            <p:nvPr/>
          </p:nvSpPr>
          <p:spPr bwMode="auto">
            <a:xfrm>
              <a:off x="1849485" y="3785583"/>
              <a:ext cx="1574952" cy="3062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Text Box 20"/>
            <p:cNvSpPr txBox="1">
              <a:spLocks noChangeArrowheads="1"/>
            </p:cNvSpPr>
            <p:nvPr/>
          </p:nvSpPr>
          <p:spPr bwMode="auto">
            <a:xfrm>
              <a:off x="3225496" y="3581401"/>
              <a:ext cx="1819334" cy="35731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3" name="Text Box 19"/>
            <p:cNvSpPr txBox="1">
              <a:spLocks noChangeArrowheads="1"/>
            </p:cNvSpPr>
            <p:nvPr/>
          </p:nvSpPr>
          <p:spPr bwMode="auto">
            <a:xfrm>
              <a:off x="3225496" y="3940480"/>
              <a:ext cx="1819334" cy="3555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4" name="AutoShape 18"/>
            <p:cNvSpPr>
              <a:spLocks noChangeShapeType="1"/>
            </p:cNvSpPr>
            <p:nvPr/>
          </p:nvSpPr>
          <p:spPr bwMode="auto">
            <a:xfrm>
              <a:off x="3275231" y="3940479"/>
              <a:ext cx="1757315"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5" name="Text Box 17"/>
            <p:cNvSpPr txBox="1">
              <a:spLocks noChangeArrowheads="1"/>
            </p:cNvSpPr>
            <p:nvPr/>
          </p:nvSpPr>
          <p:spPr bwMode="auto">
            <a:xfrm>
              <a:off x="4966232" y="3782061"/>
              <a:ext cx="1127334" cy="3097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10</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Text Box 16"/>
            <p:cNvSpPr txBox="1">
              <a:spLocks noChangeArrowheads="1"/>
            </p:cNvSpPr>
            <p:nvPr/>
          </p:nvSpPr>
          <p:spPr bwMode="auto">
            <a:xfrm>
              <a:off x="5878047" y="3581400"/>
              <a:ext cx="1762638" cy="4488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(20 – 10) 144</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7" name="Text Box 15"/>
            <p:cNvSpPr txBox="1">
              <a:spLocks noChangeArrowheads="1"/>
            </p:cNvSpPr>
            <p:nvPr/>
          </p:nvSpPr>
          <p:spPr bwMode="auto">
            <a:xfrm>
              <a:off x="5927782" y="3925518"/>
              <a:ext cx="1712903" cy="3705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144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29.07</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8" name="AutoShape 14"/>
            <p:cNvSpPr>
              <a:spLocks noChangeShapeType="1"/>
            </p:cNvSpPr>
            <p:nvPr/>
          </p:nvSpPr>
          <p:spPr bwMode="auto">
            <a:xfrm>
              <a:off x="5927782" y="3940479"/>
              <a:ext cx="1757315"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9" name="Text Box 13"/>
            <p:cNvSpPr txBox="1">
              <a:spLocks noChangeArrowheads="1"/>
            </p:cNvSpPr>
            <p:nvPr/>
          </p:nvSpPr>
          <p:spPr bwMode="auto">
            <a:xfrm>
              <a:off x="7685097" y="3731017"/>
              <a:ext cx="1458903" cy="360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=18.32%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1"/>
          <p:cNvSpPr>
            <a:spLocks noChangeArrowheads="1"/>
          </p:cNvSpPr>
          <p:nvPr/>
        </p:nvSpPr>
        <p:spPr bwMode="auto">
          <a:xfrm>
            <a:off x="3581400" y="457200"/>
            <a:ext cx="522611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ج. حساب معدل العائد الداخلي للمشروع </a:t>
            </a:r>
            <a:r>
              <a:rPr kumimoji="0" lang="fr-FR"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a:t>
            </a:r>
            <a:endParaRPr kumimoji="0" lang="fr-FR" sz="2800" b="0" i="0" strike="noStrike" cap="none" normalizeH="0" baseline="0" dirty="0" smtClean="0">
              <a:ln>
                <a:noFill/>
              </a:ln>
              <a:solidFill>
                <a:srgbClr val="FF0000"/>
              </a:solidFill>
              <a:effectLst/>
              <a:latin typeface="Arial" pitchFamily="34" charset="0"/>
              <a:cs typeface="Arial" pitchFamily="34" charset="0"/>
            </a:endParaRPr>
          </a:p>
        </p:txBody>
      </p:sp>
      <p:grpSp>
        <p:nvGrpSpPr>
          <p:cNvPr id="5" name="Groupe 4"/>
          <p:cNvGrpSpPr/>
          <p:nvPr/>
        </p:nvGrpSpPr>
        <p:grpSpPr>
          <a:xfrm>
            <a:off x="44904" y="4034135"/>
            <a:ext cx="9480096" cy="461665"/>
            <a:chOff x="44904" y="6796445"/>
            <a:chExt cx="9480096" cy="461665"/>
          </a:xfrm>
        </p:grpSpPr>
        <p:sp>
          <p:nvSpPr>
            <p:cNvPr id="6" name="AutoShape 38"/>
            <p:cNvSpPr>
              <a:spLocks noChangeArrowheads="1"/>
            </p:cNvSpPr>
            <p:nvPr/>
          </p:nvSpPr>
          <p:spPr bwMode="auto">
            <a:xfrm>
              <a:off x="1228725" y="6953310"/>
              <a:ext cx="219075" cy="174625"/>
            </a:xfrm>
            <a:prstGeom prst="rightArrow">
              <a:avLst>
                <a:gd name="adj1" fmla="val 50000"/>
                <a:gd name="adj2" fmla="val 44737"/>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sp>
          <p:nvSpPr>
            <p:cNvPr id="7" name="Rectangle 44"/>
            <p:cNvSpPr>
              <a:spLocks noChangeArrowheads="1"/>
            </p:cNvSpPr>
            <p:nvPr/>
          </p:nvSpPr>
          <p:spPr bwMode="auto">
            <a:xfrm>
              <a:off x="44904" y="6796445"/>
              <a:ext cx="9480096"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en-US"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25%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600(1.25)</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+ 400(1.25)</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+300(1.25)</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-3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+70(1.25)</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-4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a:t>
              </a:r>
              <a:endParaRPr kumimoji="0" lang="en-US"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grpSp>
        <p:nvGrpSpPr>
          <p:cNvPr id="8" name="Groupe 7"/>
          <p:cNvGrpSpPr/>
          <p:nvPr/>
        </p:nvGrpSpPr>
        <p:grpSpPr>
          <a:xfrm>
            <a:off x="0" y="1153180"/>
            <a:ext cx="4229171" cy="523220"/>
            <a:chOff x="87135" y="5257800"/>
            <a:chExt cx="4229171" cy="523220"/>
          </a:xfrm>
        </p:grpSpPr>
        <p:sp>
          <p:nvSpPr>
            <p:cNvPr id="9" name="Rectangle 42"/>
            <p:cNvSpPr>
              <a:spLocks noChangeArrowheads="1"/>
            </p:cNvSpPr>
            <p:nvPr/>
          </p:nvSpPr>
          <p:spPr bwMode="auto">
            <a:xfrm>
              <a:off x="87135" y="5257800"/>
              <a:ext cx="422917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 10%</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 149.23 &gt;0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AutoShape 38"/>
            <p:cNvSpPr>
              <a:spLocks noChangeArrowheads="1"/>
            </p:cNvSpPr>
            <p:nvPr/>
          </p:nvSpPr>
          <p:spPr bwMode="auto">
            <a:xfrm>
              <a:off x="1381125" y="5410200"/>
              <a:ext cx="219075" cy="174625"/>
            </a:xfrm>
            <a:prstGeom prst="rightArrow">
              <a:avLst>
                <a:gd name="adj1" fmla="val 50000"/>
                <a:gd name="adj2" fmla="val 44737"/>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800"/>
            </a:p>
          </p:txBody>
        </p:sp>
      </p:grpSp>
      <p:grpSp>
        <p:nvGrpSpPr>
          <p:cNvPr id="11" name="Groupe 10"/>
          <p:cNvGrpSpPr/>
          <p:nvPr/>
        </p:nvGrpSpPr>
        <p:grpSpPr>
          <a:xfrm>
            <a:off x="0" y="2052935"/>
            <a:ext cx="9296400" cy="461665"/>
            <a:chOff x="-73742" y="6263045"/>
            <a:chExt cx="8996516" cy="461665"/>
          </a:xfrm>
        </p:grpSpPr>
        <p:sp>
          <p:nvSpPr>
            <p:cNvPr id="12" name="Rectangle 43"/>
            <p:cNvSpPr>
              <a:spLocks noChangeArrowheads="1"/>
            </p:cNvSpPr>
            <p:nvPr/>
          </p:nvSpPr>
          <p:spPr bwMode="auto">
            <a:xfrm>
              <a:off x="-73742" y="6263045"/>
              <a:ext cx="899651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a:t>
              </a:r>
              <a:r>
                <a:rPr kumimoji="0" lang="en-US" sz="24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20%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600(1.20)</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ar-DZ"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+ 400(1.20)</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+300(1.20)</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-3</a:t>
              </a:r>
              <a:r>
                <a:rPr kumimoji="0" lang="ar-DZ"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+70(1.20)</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-4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13" name="AutoShape 38"/>
            <p:cNvSpPr>
              <a:spLocks noChangeArrowheads="1"/>
            </p:cNvSpPr>
            <p:nvPr/>
          </p:nvSpPr>
          <p:spPr bwMode="auto">
            <a:xfrm>
              <a:off x="1032387" y="6473885"/>
              <a:ext cx="219075" cy="174625"/>
            </a:xfrm>
            <a:prstGeom prst="rightArrow">
              <a:avLst>
                <a:gd name="adj1" fmla="val 50000"/>
                <a:gd name="adj2" fmla="val 44737"/>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p>
          </p:txBody>
        </p:sp>
      </p:grpSp>
      <p:sp>
        <p:nvSpPr>
          <p:cNvPr id="14" name="Rectangle 13"/>
          <p:cNvSpPr/>
          <p:nvPr/>
        </p:nvSpPr>
        <p:spPr>
          <a:xfrm>
            <a:off x="1981200" y="2743200"/>
            <a:ext cx="1981200" cy="523220"/>
          </a:xfrm>
          <a:prstGeom prst="rect">
            <a:avLst/>
          </a:prstGeom>
        </p:spPr>
        <p:txBody>
          <a:bodyPr wrap="square">
            <a:spAutoFit/>
          </a:bodyPr>
          <a:lstStyle/>
          <a:p>
            <a:pPr lvl="0" fontAlgn="base">
              <a:spcBef>
                <a:spcPct val="0"/>
              </a:spcBef>
              <a:spcAft>
                <a:spcPct val="0"/>
              </a:spcAft>
            </a:pPr>
            <a:r>
              <a:rPr lang="en-US" sz="2800" b="1" dirty="0" smtClean="0">
                <a:solidFill>
                  <a:schemeClr val="bg1"/>
                </a:solidFill>
                <a:latin typeface="Times New Roman" pitchFamily="18" charset="0"/>
                <a:ea typeface="Calibri" pitchFamily="34" charset="0"/>
                <a:cs typeface="Times New Roman" pitchFamily="18" charset="0"/>
              </a:rPr>
              <a:t>= </a:t>
            </a:r>
            <a:r>
              <a:rPr lang="en-US" sz="2800" b="1" dirty="0" smtClean="0">
                <a:solidFill>
                  <a:srgbClr val="FF0000"/>
                </a:solidFill>
                <a:latin typeface="Times New Roman" pitchFamily="18" charset="0"/>
                <a:ea typeface="Calibri" pitchFamily="34" charset="0"/>
                <a:cs typeface="Times New Roman" pitchFamily="18" charset="0"/>
              </a:rPr>
              <a:t>14.85 &gt; 0</a:t>
            </a:r>
            <a:endParaRPr lang="fr-FR" sz="2800" dirty="0" smtClean="0">
              <a:solidFill>
                <a:srgbClr val="FF0000"/>
              </a:solidFill>
              <a:latin typeface="Times New Roman" pitchFamily="18" charset="0"/>
              <a:cs typeface="Times New Roman" pitchFamily="18" charset="0"/>
            </a:endParaRPr>
          </a:p>
        </p:txBody>
      </p:sp>
      <p:sp>
        <p:nvSpPr>
          <p:cNvPr id="15" name="Rectangle 14"/>
          <p:cNvSpPr/>
          <p:nvPr/>
        </p:nvSpPr>
        <p:spPr>
          <a:xfrm>
            <a:off x="2053017" y="4658380"/>
            <a:ext cx="2061783" cy="523220"/>
          </a:xfrm>
          <a:prstGeom prst="rect">
            <a:avLst/>
          </a:prstGeom>
        </p:spPr>
        <p:txBody>
          <a:bodyPr wrap="none">
            <a:spAutoFit/>
          </a:bodyPr>
          <a:lstStyle/>
          <a:p>
            <a:r>
              <a:rPr lang="en-US" sz="2800" b="1" dirty="0" smtClean="0">
                <a:solidFill>
                  <a:schemeClr val="bg1"/>
                </a:solidFill>
                <a:latin typeface="Times New Roman" pitchFamily="18" charset="0"/>
                <a:ea typeface="Calibri" pitchFamily="34" charset="0"/>
                <a:cs typeface="Times New Roman" pitchFamily="18" charset="0"/>
              </a:rPr>
              <a:t>= </a:t>
            </a:r>
            <a:r>
              <a:rPr lang="en-US" sz="2800" b="1" dirty="0" smtClean="0">
                <a:solidFill>
                  <a:srgbClr val="FF0000"/>
                </a:solidFill>
                <a:latin typeface="Times New Roman" pitchFamily="18" charset="0"/>
                <a:ea typeface="Calibri" pitchFamily="34" charset="0"/>
                <a:cs typeface="Times New Roman" pitchFamily="18" charset="0"/>
              </a:rPr>
              <a:t>- 81.72 &lt; 0</a:t>
            </a:r>
            <a:endParaRPr lang="fr-FR" sz="2800" dirty="0"/>
          </a:p>
        </p:txBody>
      </p:sp>
      <p:grpSp>
        <p:nvGrpSpPr>
          <p:cNvPr id="17" name="Group 2"/>
          <p:cNvGrpSpPr>
            <a:grpSpLocks/>
          </p:cNvGrpSpPr>
          <p:nvPr/>
        </p:nvGrpSpPr>
        <p:grpSpPr bwMode="auto">
          <a:xfrm>
            <a:off x="76200" y="5457219"/>
            <a:ext cx="8458200" cy="943581"/>
            <a:chOff x="3840" y="2939"/>
            <a:chExt cx="6688" cy="946"/>
          </a:xfrm>
        </p:grpSpPr>
        <p:sp>
          <p:nvSpPr>
            <p:cNvPr id="18" name="Text Box 11"/>
            <p:cNvSpPr txBox="1">
              <a:spLocks noChangeArrowheads="1"/>
            </p:cNvSpPr>
            <p:nvPr/>
          </p:nvSpPr>
          <p:spPr bwMode="auto">
            <a:xfrm>
              <a:off x="3840" y="3195"/>
              <a:ext cx="1379"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Text Box 10"/>
            <p:cNvSpPr txBox="1">
              <a:spLocks noChangeArrowheads="1"/>
            </p:cNvSpPr>
            <p:nvPr/>
          </p:nvSpPr>
          <p:spPr bwMode="auto">
            <a:xfrm>
              <a:off x="5100" y="2939"/>
              <a:ext cx="1636"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 name="Text Box 9"/>
            <p:cNvSpPr txBox="1">
              <a:spLocks noChangeArrowheads="1"/>
            </p:cNvSpPr>
            <p:nvPr/>
          </p:nvSpPr>
          <p:spPr bwMode="auto">
            <a:xfrm>
              <a:off x="5100" y="3375"/>
              <a:ext cx="1636" cy="5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Text Box 8"/>
            <p:cNvSpPr txBox="1">
              <a:spLocks noChangeArrowheads="1"/>
            </p:cNvSpPr>
            <p:nvPr/>
          </p:nvSpPr>
          <p:spPr bwMode="auto">
            <a:xfrm>
              <a:off x="6660" y="3195"/>
              <a:ext cx="1020" cy="43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Text Box 7"/>
            <p:cNvSpPr txBox="1">
              <a:spLocks noChangeArrowheads="1"/>
            </p:cNvSpPr>
            <p:nvPr/>
          </p:nvSpPr>
          <p:spPr bwMode="auto">
            <a:xfrm>
              <a:off x="7455" y="3015"/>
              <a:ext cx="1763"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(25 – 20) 14.85</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 name="Text Box 6"/>
            <p:cNvSpPr txBox="1">
              <a:spLocks noChangeArrowheads="1"/>
            </p:cNvSpPr>
            <p:nvPr/>
          </p:nvSpPr>
          <p:spPr bwMode="auto">
            <a:xfrm>
              <a:off x="7500" y="3375"/>
              <a:ext cx="1718" cy="4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14.85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81.72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Text Box 5"/>
            <p:cNvSpPr txBox="1">
              <a:spLocks noChangeArrowheads="1"/>
            </p:cNvSpPr>
            <p:nvPr/>
          </p:nvSpPr>
          <p:spPr bwMode="auto">
            <a:xfrm>
              <a:off x="9360" y="3120"/>
              <a:ext cx="1168" cy="48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=20.76%</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AutoShape 4"/>
            <p:cNvSpPr>
              <a:spLocks noChangeShapeType="1"/>
            </p:cNvSpPr>
            <p:nvPr/>
          </p:nvSpPr>
          <p:spPr bwMode="auto">
            <a:xfrm>
              <a:off x="5115" y="3405"/>
              <a:ext cx="1560" cy="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6" name="AutoShape 3"/>
            <p:cNvSpPr>
              <a:spLocks noChangeShapeType="1"/>
            </p:cNvSpPr>
            <p:nvPr/>
          </p:nvSpPr>
          <p:spPr bwMode="auto">
            <a:xfrm>
              <a:off x="7530" y="3389"/>
              <a:ext cx="174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81000" y="997803"/>
            <a:ext cx="83058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بما أن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 </a:t>
            </a:r>
            <a:r>
              <a:rPr kumimoji="0" lang="en-US"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&gt; TIR</a:t>
            </a:r>
            <a:r>
              <a:rPr kumimoji="0" lang="en-US"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إذن المشروع الأفضل حسب معيار معدل العائد الداخلي هو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Rectangle 1"/>
          <p:cNvSpPr>
            <a:spLocks noChangeArrowheads="1"/>
          </p:cNvSpPr>
          <p:nvPr/>
        </p:nvSpPr>
        <p:spPr bwMode="auto">
          <a:xfrm>
            <a:off x="381000" y="2266652"/>
            <a:ext cx="8305800"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ملاحظة:</a:t>
            </a:r>
            <a:endParaRPr kumimoji="0" lang="en-US" sz="2800" b="1" i="0" strike="noStrike" cap="none" normalizeH="0" baseline="0" dirty="0" smtClean="0">
              <a:ln>
                <a:noFill/>
              </a:ln>
              <a:solidFill>
                <a:srgbClr val="FF0000"/>
              </a:solidFill>
              <a:effectLst/>
              <a:latin typeface="Arial" pitchFamily="34" charset="0"/>
              <a:ea typeface="Calibri" pitchFamily="34" charset="0"/>
              <a:cs typeface="Arial" pitchFamily="34" charset="0"/>
            </a:endParaRPr>
          </a:p>
          <a:p>
            <a:pPr lvl="0" algn="just" rtl="1" eaLnBrk="0" fontAlgn="base" hangingPunct="0">
              <a:spcBef>
                <a:spcPct val="0"/>
              </a:spcBef>
              <a:spcAft>
                <a:spcPct val="0"/>
              </a:spcAft>
            </a:pPr>
            <a:r>
              <a:rPr kumimoji="0" lang="en-US"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نلاحظ أن المعياران: القيمة الحالية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الصافية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ومعدل العائد الداخلي</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يعطيان نفس الاختيار، وهو 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والسبب أن المشروع </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يتميز بتدفقات النقدية </a:t>
            </a: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كبيرة في السنوات الأولى والثانية</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600</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400</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مقارنة </a:t>
            </a:r>
            <a:r>
              <a:rPr kumimoji="0" lang="ar-DZ" sz="2400" b="1" i="0" u="none" strike="noStrike" cap="none" normalizeH="0" baseline="0" dirty="0" err="1" smtClean="0">
                <a:ln>
                  <a:noFill/>
                </a:ln>
                <a:solidFill>
                  <a:schemeClr val="bg1"/>
                </a:solidFill>
                <a:effectLst/>
                <a:latin typeface="Arial" pitchFamily="34" charset="0"/>
                <a:ea typeface="Calibri" pitchFamily="34" charset="0"/>
                <a:cs typeface="Arial" pitchFamily="34" charset="0"/>
              </a:rPr>
              <a:t>بـ</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297.80</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297.80</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للمشروع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وهو يجعل المشروع </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أكثر ربحية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fr-FR" sz="2400" b="1" dirty="0" smtClean="0">
                <a:solidFill>
                  <a:schemeClr val="bg1"/>
                </a:solidFill>
                <a:latin typeface="Times New Roman" pitchFamily="18" charset="0"/>
                <a:ea typeface="Calibri" pitchFamily="34" charset="0"/>
                <a:cs typeface="Times New Roman" pitchFamily="18" charset="0"/>
              </a:rPr>
              <a:t>VAN</a:t>
            </a:r>
            <a:r>
              <a:rPr lang="ar-DZ" sz="2400" b="1" dirty="0" smtClean="0">
                <a:solidFill>
                  <a:schemeClr val="bg1"/>
                </a:solidFill>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أكبر) </a:t>
            </a: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و</a:t>
            </a: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أقل مخاطرة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fr-FR" sz="2400" b="1" dirty="0" smtClean="0">
                <a:solidFill>
                  <a:schemeClr val="bg1"/>
                </a:solidFill>
                <a:latin typeface="Times New Roman" pitchFamily="18" charset="0"/>
                <a:ea typeface="Calibri" pitchFamily="34" charset="0"/>
                <a:cs typeface="Times New Roman" pitchFamily="18" charset="0"/>
              </a:rPr>
              <a:t>TIR</a:t>
            </a:r>
            <a:r>
              <a:rPr lang="ar-DZ" sz="2400" b="1" dirty="0" smtClean="0">
                <a:solidFill>
                  <a:schemeClr val="bg1"/>
                </a:solidFill>
                <a:latin typeface="Arial" pitchFamily="34" charset="0"/>
                <a:ea typeface="Calibri" pitchFamily="34" charset="0"/>
                <a:cs typeface="Arial" pitchFamily="34" charset="0"/>
              </a:rPr>
              <a:t> أكبر)</a:t>
            </a:r>
            <a:r>
              <a:rPr kumimoji="0" lang="fr-FR"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r>
              <a:rPr kumimoji="0" lang="fr-FR" sz="2400" b="0" i="0" u="none" strike="noStrike" cap="none" normalizeH="0" baseline="0" dirty="0" smtClean="0">
                <a:ln>
                  <a:noFill/>
                </a:ln>
                <a:solidFill>
                  <a:schemeClr val="bg1"/>
                </a:solidFill>
                <a:effectLst/>
                <a:latin typeface="Arial" pitchFamily="34" charset="0"/>
                <a:cs typeface="Arial" pitchFamily="34"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1295400"/>
            <a:ext cx="84582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4473575" algn="l"/>
              </a:tabLst>
            </a:pPr>
            <a:r>
              <a:rPr kumimoji="0" lang="fr-FR" sz="2800" b="1" i="0"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DZ" sz="2800" b="1" i="0" strike="noStrike" cap="none" normalizeH="0" baseline="0" dirty="0" smtClean="0">
                <a:ln>
                  <a:noFill/>
                </a:ln>
                <a:solidFill>
                  <a:schemeClr val="bg1"/>
                </a:solidFill>
                <a:effectLst/>
                <a:latin typeface="Arial" pitchFamily="34" charset="0"/>
                <a:ea typeface="Calibri" pitchFamily="34" charset="0"/>
                <a:cs typeface="Arial" pitchFamily="34" charset="0"/>
              </a:rPr>
              <a:t>يرتكز </a:t>
            </a:r>
            <a:r>
              <a:rPr kumimoji="0" lang="ar-SA" sz="2800" b="1" i="0" strike="noStrike" cap="none" normalizeH="0" baseline="0" dirty="0" smtClean="0">
                <a:ln>
                  <a:noFill/>
                </a:ln>
                <a:solidFill>
                  <a:schemeClr val="bg1"/>
                </a:solidFill>
                <a:effectLst/>
                <a:latin typeface="Arial" pitchFamily="34" charset="0"/>
                <a:ea typeface="Calibri" pitchFamily="34" charset="0"/>
                <a:cs typeface="Arial" pitchFamily="34" charset="0"/>
              </a:rPr>
              <a:t>مفهوم </a:t>
            </a:r>
            <a:r>
              <a:rPr kumimoji="0" lang="ar-DZ" sz="2800" b="1" i="0" strike="noStrike" cap="none" normalizeH="0" baseline="0" dirty="0" smtClean="0">
                <a:ln>
                  <a:noFill/>
                </a:ln>
                <a:solidFill>
                  <a:schemeClr val="bg1"/>
                </a:solidFill>
                <a:effectLst/>
                <a:latin typeface="Arial" pitchFamily="34" charset="0"/>
                <a:ea typeface="Calibri" pitchFamily="34" charset="0"/>
                <a:cs typeface="Arial" pitchFamily="34" charset="0"/>
              </a:rPr>
              <a:t>القيمة الحالية الصافية </a:t>
            </a:r>
            <a:r>
              <a:rPr kumimoji="0" lang="ar-SA" sz="2800" b="1" i="0" strike="noStrike" cap="none" normalizeH="0" baseline="0" dirty="0" smtClean="0">
                <a:ln>
                  <a:noFill/>
                </a:ln>
                <a:solidFill>
                  <a:schemeClr val="bg1"/>
                </a:solidFill>
                <a:effectLst/>
                <a:latin typeface="Arial" pitchFamily="34" charset="0"/>
                <a:ea typeface="Calibri" pitchFamily="34" charset="0"/>
                <a:cs typeface="Arial" pitchFamily="34" charset="0"/>
              </a:rPr>
              <a:t>السابق </a:t>
            </a:r>
            <a:r>
              <a:rPr kumimoji="0" lang="ar-DZ" sz="2800" b="1" i="0" strike="noStrike" cap="none" normalizeH="0" baseline="0" dirty="0" smtClean="0">
                <a:ln>
                  <a:noFill/>
                </a:ln>
                <a:solidFill>
                  <a:schemeClr val="bg1"/>
                </a:solidFill>
                <a:effectLst/>
                <a:latin typeface="Arial" pitchFamily="34" charset="0"/>
                <a:ea typeface="Calibri" pitchFamily="34" charset="0"/>
                <a:cs typeface="Arial" pitchFamily="34" charset="0"/>
              </a:rPr>
              <a:t>على </a:t>
            </a:r>
            <a:r>
              <a:rPr kumimoji="0" lang="ar-SA" sz="2800" b="1" i="0" strike="noStrike" cap="none" normalizeH="0" baseline="0" dirty="0" smtClean="0">
                <a:ln>
                  <a:noFill/>
                </a:ln>
                <a:solidFill>
                  <a:schemeClr val="bg1"/>
                </a:solidFill>
                <a:effectLst/>
                <a:latin typeface="Arial" pitchFamily="34" charset="0"/>
                <a:ea typeface="Calibri" pitchFamily="34" charset="0"/>
                <a:cs typeface="Arial" pitchFamily="34" charset="0"/>
              </a:rPr>
              <a:t>عدم </a:t>
            </a:r>
            <a:r>
              <a:rPr kumimoji="0" lang="ar-SA" sz="2800" b="1" i="0" strike="noStrike" cap="none" normalizeH="0" baseline="0" dirty="0" err="1" smtClean="0">
                <a:ln>
                  <a:noFill/>
                </a:ln>
                <a:solidFill>
                  <a:schemeClr val="bg1"/>
                </a:solidFill>
                <a:effectLst/>
                <a:latin typeface="Arial" pitchFamily="34" charset="0"/>
                <a:ea typeface="Calibri" pitchFamily="34" charset="0"/>
                <a:cs typeface="Arial" pitchFamily="34" charset="0"/>
              </a:rPr>
              <a:t>تو</a:t>
            </a:r>
            <a:r>
              <a:rPr kumimoji="0" lang="ar-DZ" sz="2800" b="1" i="0" strike="noStrike" cap="none" normalizeH="0" baseline="0" dirty="0" smtClean="0">
                <a:ln>
                  <a:noFill/>
                </a:ln>
                <a:solidFill>
                  <a:schemeClr val="bg1"/>
                </a:solidFill>
                <a:effectLst/>
                <a:latin typeface="Arial" pitchFamily="34" charset="0"/>
                <a:ea typeface="Calibri" pitchFamily="34" charset="0"/>
                <a:cs typeface="Arial" pitchFamily="34" charset="0"/>
              </a:rPr>
              <a:t>ظ</a:t>
            </a:r>
            <a:r>
              <a:rPr kumimoji="0" lang="ar-SA" sz="2800" b="1" i="0" strike="noStrike" cap="none" normalizeH="0" baseline="0" dirty="0" smtClean="0">
                <a:ln>
                  <a:noFill/>
                </a:ln>
                <a:solidFill>
                  <a:schemeClr val="bg1"/>
                </a:solidFill>
                <a:effectLst/>
                <a:latin typeface="Arial" pitchFamily="34" charset="0"/>
                <a:ea typeface="Calibri" pitchFamily="34" charset="0"/>
                <a:cs typeface="Arial" pitchFamily="34" charset="0"/>
              </a:rPr>
              <a:t>يف التدفقات</a:t>
            </a:r>
            <a:r>
              <a:rPr kumimoji="0" lang="ar-DZ" sz="2800" b="1" i="0" strike="noStrike" cap="none" normalizeH="0" baseline="0" dirty="0" smtClean="0">
                <a:ln>
                  <a:noFill/>
                </a:ln>
                <a:solidFill>
                  <a:schemeClr val="bg1"/>
                </a:solidFill>
                <a:effectLst/>
                <a:latin typeface="Arial" pitchFamily="34" charset="0"/>
                <a:ea typeface="Calibri" pitchFamily="34" charset="0"/>
                <a:cs typeface="Arial" pitchFamily="34" charset="0"/>
              </a:rPr>
              <a:t> النقدية</a:t>
            </a:r>
            <a:r>
              <a:rPr kumimoji="0" lang="ar-SA" sz="2800" b="1" i="0" strike="noStrike" cap="none" normalizeH="0" baseline="0" dirty="0" smtClean="0">
                <a:ln>
                  <a:noFill/>
                </a:ln>
                <a:solidFill>
                  <a:schemeClr val="bg1"/>
                </a:solidFill>
                <a:effectLst/>
                <a:latin typeface="Arial" pitchFamily="34" charset="0"/>
                <a:ea typeface="Calibri" pitchFamily="34" charset="0"/>
                <a:cs typeface="Arial" pitchFamily="34" charset="0"/>
              </a:rPr>
              <a:t>، رغم أنها تبقى في </a:t>
            </a:r>
            <a:r>
              <a:rPr kumimoji="0" lang="ar-DZ" sz="2800" b="1" i="0" strike="noStrike" cap="none" normalizeH="0" baseline="0" dirty="0" smtClean="0">
                <a:ln>
                  <a:noFill/>
                </a:ln>
                <a:solidFill>
                  <a:schemeClr val="bg1"/>
                </a:solidFill>
                <a:effectLst/>
                <a:latin typeface="Arial" pitchFamily="34" charset="0"/>
                <a:ea typeface="Calibri" pitchFamily="34" charset="0"/>
                <a:cs typeface="Arial" pitchFamily="34" charset="0"/>
              </a:rPr>
              <a:t>ال</a:t>
            </a:r>
            <a:r>
              <a:rPr kumimoji="0" lang="ar-SA" sz="2800" b="1" i="0" strike="noStrike" cap="none" normalizeH="0" baseline="0" dirty="0" smtClean="0">
                <a:ln>
                  <a:noFill/>
                </a:ln>
                <a:solidFill>
                  <a:schemeClr val="bg1"/>
                </a:solidFill>
                <a:effectLst/>
                <a:latin typeface="Arial" pitchFamily="34" charset="0"/>
                <a:ea typeface="Calibri" pitchFamily="34" charset="0"/>
                <a:cs typeface="Arial" pitchFamily="34" charset="0"/>
              </a:rPr>
              <a:t>خزينة طيلة حياة المشروع، وهو ما</a:t>
            </a:r>
            <a:r>
              <a:rPr kumimoji="0" lang="ar-DZ" sz="2800" b="1" i="0" strike="noStrike" cap="none" normalizeH="0" baseline="0" dirty="0" smtClean="0">
                <a:ln>
                  <a:noFill/>
                </a:ln>
                <a:solidFill>
                  <a:schemeClr val="bg1"/>
                </a:solidFill>
                <a:effectLst/>
                <a:latin typeface="Arial" pitchFamily="34" charset="0"/>
                <a:ea typeface="Calibri" pitchFamily="34" charset="0"/>
                <a:cs typeface="Arial" pitchFamily="34" charset="0"/>
              </a:rPr>
              <a:t> </a:t>
            </a:r>
            <a:r>
              <a:rPr kumimoji="0" lang="ar-SA" sz="2800" b="1" i="0" strike="noStrike" cap="none" normalizeH="0" baseline="0" dirty="0" smtClean="0">
                <a:ln>
                  <a:noFill/>
                </a:ln>
                <a:solidFill>
                  <a:schemeClr val="bg1"/>
                </a:solidFill>
                <a:effectLst/>
                <a:latin typeface="Arial" pitchFamily="34" charset="0"/>
                <a:ea typeface="Calibri" pitchFamily="34" charset="0"/>
                <a:cs typeface="Arial" pitchFamily="34" charset="0"/>
              </a:rPr>
              <a:t>يتنافى مع التسيير المالي الحديث</a:t>
            </a:r>
            <a:r>
              <a:rPr kumimoji="0" lang="ar-DZ" sz="2800" b="1" i="0" strike="noStrike" cap="none" normalizeH="0" baseline="0" dirty="0" smtClean="0">
                <a:ln>
                  <a:noFill/>
                </a:ln>
                <a:solidFill>
                  <a:schemeClr val="bg1"/>
                </a:solidFill>
                <a:effectLst/>
                <a:latin typeface="Arial" pitchFamily="34" charset="0"/>
                <a:ea typeface="Calibri" pitchFamily="34" charset="0"/>
                <a:cs typeface="Arial" pitchFamily="34" charset="0"/>
              </a:rPr>
              <a:t>(</a:t>
            </a:r>
            <a:r>
              <a:rPr kumimoji="0" lang="ar-SA" sz="2800" b="1" i="0" strike="noStrike" cap="none" normalizeH="0" baseline="0" dirty="0" smtClean="0">
                <a:ln>
                  <a:noFill/>
                </a:ln>
                <a:solidFill>
                  <a:schemeClr val="bg1"/>
                </a:solidFill>
                <a:effectLst/>
                <a:latin typeface="Arial" pitchFamily="34" charset="0"/>
                <a:ea typeface="Calibri" pitchFamily="34" charset="0"/>
                <a:cs typeface="Arial" pitchFamily="34" charset="0"/>
              </a:rPr>
              <a:t>توظيف الفوائض المالية مقابل عوائد مع تحمل مخاطر الاستثمار</a:t>
            </a:r>
            <a:r>
              <a:rPr kumimoji="0" lang="ar-DZ" sz="2800" b="1" i="0" strike="noStrike" cap="none" normalizeH="0" baseline="0" dirty="0" smtClean="0">
                <a:ln>
                  <a:noFill/>
                </a:ln>
                <a:solidFill>
                  <a:schemeClr val="bg1"/>
                </a:solidFill>
                <a:effectLst/>
                <a:latin typeface="Arial" pitchFamily="34" charset="0"/>
                <a:ea typeface="Calibri" pitchFamily="34" charset="0"/>
                <a:cs typeface="Arial" pitchFamily="34" charset="0"/>
              </a:rPr>
              <a:t>)</a:t>
            </a:r>
            <a:r>
              <a:rPr kumimoji="0" lang="fr-FR" sz="2800" b="1" i="0" strike="noStrike" cap="none" normalizeH="0" baseline="0" dirty="0" smtClean="0">
                <a:ln>
                  <a:noFill/>
                </a:ln>
                <a:solidFill>
                  <a:schemeClr val="bg1"/>
                </a:solidFill>
                <a:effectLst/>
                <a:latin typeface="Arial" pitchFamily="34" charset="0"/>
                <a:ea typeface="Calibri" pitchFamily="34" charset="0"/>
                <a:cs typeface="Arial" pitchFamily="34" charset="0"/>
              </a:rPr>
              <a:t>.</a:t>
            </a:r>
            <a:endParaRPr kumimoji="0" lang="fr-FR" sz="2800" b="0" i="0" strike="noStrike" cap="none" normalizeH="0" baseline="0" dirty="0" smtClean="0">
              <a:ln>
                <a:noFill/>
              </a:ln>
              <a:solidFill>
                <a:schemeClr val="bg1"/>
              </a:solidFill>
              <a:effectLst/>
              <a:latin typeface="Arial" pitchFamily="34" charset="0"/>
              <a:cs typeface="Arial" pitchFamily="34" charset="0"/>
            </a:endParaRPr>
          </a:p>
        </p:txBody>
      </p:sp>
      <p:sp>
        <p:nvSpPr>
          <p:cNvPr id="5" name="Rectangle 4"/>
          <p:cNvSpPr/>
          <p:nvPr/>
        </p:nvSpPr>
        <p:spPr>
          <a:xfrm>
            <a:off x="2895600" y="304800"/>
            <a:ext cx="5835252" cy="523220"/>
          </a:xfrm>
          <a:prstGeom prst="rect">
            <a:avLst/>
          </a:prstGeom>
        </p:spPr>
        <p:txBody>
          <a:bodyPr wrap="none">
            <a:spAutoFit/>
          </a:bodyPr>
          <a:lstStyle/>
          <a:p>
            <a:r>
              <a:rPr lang="ar-DZ" sz="2800" b="1" dirty="0" smtClean="0">
                <a:solidFill>
                  <a:srgbClr val="FF0000"/>
                </a:solidFill>
                <a:latin typeface="Times New Roman" pitchFamily="18" charset="0"/>
                <a:ea typeface="Calibri" pitchFamily="34" charset="0"/>
                <a:cs typeface="Times New Roman" pitchFamily="18" charset="0"/>
              </a:rPr>
              <a:t>6. إعادة استثمار التدفقات النقدية بمعدل 12 %: </a:t>
            </a:r>
            <a:endParaRPr lang="fr-FR" sz="2800" dirty="0"/>
          </a:p>
        </p:txBody>
      </p:sp>
      <p:sp>
        <p:nvSpPr>
          <p:cNvPr id="7" name="Rectangle 6"/>
          <p:cNvSpPr/>
          <p:nvPr/>
        </p:nvSpPr>
        <p:spPr>
          <a:xfrm>
            <a:off x="533400" y="762000"/>
            <a:ext cx="2545120" cy="461665"/>
          </a:xfrm>
          <a:prstGeom prst="rect">
            <a:avLst/>
          </a:prstGeom>
        </p:spPr>
        <p:txBody>
          <a:bodyPr wrap="none">
            <a:spAutoFit/>
          </a:bodyPr>
          <a:lstStyle/>
          <a:p>
            <a:pPr lvl="0" rtl="1" fontAlgn="base">
              <a:spcBef>
                <a:spcPct val="0"/>
              </a:spcBef>
              <a:spcAft>
                <a:spcPct val="0"/>
              </a:spcAft>
            </a:pPr>
            <a:r>
              <a:rPr lang="fr-FR" sz="2400" b="1" dirty="0" smtClean="0">
                <a:solidFill>
                  <a:schemeClr val="bg1"/>
                </a:solidFill>
                <a:latin typeface="Times New Roman" pitchFamily="18" charset="0"/>
                <a:ea typeface="Calibri" pitchFamily="34" charset="0"/>
                <a:cs typeface="Times New Roman" pitchFamily="18" charset="0"/>
              </a:rPr>
              <a:t>r = 12% ; i = 10%</a:t>
            </a:r>
            <a:endParaRPr lang="fr-FR" sz="2400" dirty="0" smtClean="0">
              <a:solidFill>
                <a:schemeClr val="bg1"/>
              </a:solidFill>
              <a:latin typeface="Times New Roman" pitchFamily="18" charset="0"/>
              <a:cs typeface="Times New Roman" pitchFamily="18" charset="0"/>
            </a:endParaRPr>
          </a:p>
        </p:txBody>
      </p:sp>
      <p:sp>
        <p:nvSpPr>
          <p:cNvPr id="8" name="Rectangle 13"/>
          <p:cNvSpPr>
            <a:spLocks noChangeArrowheads="1"/>
          </p:cNvSpPr>
          <p:nvPr/>
        </p:nvSpPr>
        <p:spPr bwMode="auto">
          <a:xfrm>
            <a:off x="3429000" y="3276600"/>
            <a:ext cx="5257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أ. حساب القيمة الحالية الصافية الإجمالية</a:t>
            </a:r>
            <a:r>
              <a:rPr lang="ar-DZ" sz="2800" dirty="0" smtClean="0">
                <a:solidFill>
                  <a:srgbClr val="FF0000"/>
                </a:solidFill>
                <a:latin typeface="Times New Roman" pitchFamily="18" charset="0"/>
                <a:ea typeface="Calibri" pitchFamily="34" charset="0"/>
                <a:cs typeface="Times New Roman" pitchFamily="18" charset="0"/>
              </a:rPr>
              <a:t>:</a:t>
            </a:r>
            <a:endParaRPr kumimoji="0" lang="fr-FR" sz="2800" b="0" i="0"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9" name="Group 1"/>
          <p:cNvGrpSpPr>
            <a:grpSpLocks/>
          </p:cNvGrpSpPr>
          <p:nvPr/>
        </p:nvGrpSpPr>
        <p:grpSpPr bwMode="auto">
          <a:xfrm>
            <a:off x="457200" y="5655310"/>
            <a:ext cx="7467600" cy="974090"/>
            <a:chOff x="735" y="6510"/>
            <a:chExt cx="5670" cy="885"/>
          </a:xfrm>
        </p:grpSpPr>
        <p:sp>
          <p:nvSpPr>
            <p:cNvPr id="10" name="Text Box 12"/>
            <p:cNvSpPr txBox="1">
              <a:spLocks noChangeArrowheads="1"/>
            </p:cNvSpPr>
            <p:nvPr/>
          </p:nvSpPr>
          <p:spPr bwMode="auto">
            <a:xfrm>
              <a:off x="735" y="6835"/>
              <a:ext cx="1083" cy="35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VANG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Text Box 11"/>
            <p:cNvSpPr txBox="1">
              <a:spLocks noChangeArrowheads="1"/>
            </p:cNvSpPr>
            <p:nvPr/>
          </p:nvSpPr>
          <p:spPr bwMode="auto">
            <a:xfrm>
              <a:off x="1853" y="6579"/>
              <a:ext cx="580" cy="3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Text Box 10"/>
            <p:cNvSpPr txBox="1">
              <a:spLocks noChangeArrowheads="1"/>
            </p:cNvSpPr>
            <p:nvPr/>
          </p:nvSpPr>
          <p:spPr bwMode="auto">
            <a:xfrm>
              <a:off x="1755" y="6955"/>
              <a:ext cx="764"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Text Box 9"/>
            <p:cNvSpPr txBox="1">
              <a:spLocks noChangeArrowheads="1"/>
            </p:cNvSpPr>
            <p:nvPr/>
          </p:nvSpPr>
          <p:spPr bwMode="auto">
            <a:xfrm>
              <a:off x="2550" y="6730"/>
              <a:ext cx="478"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57150" algn="l"/>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AutoShape 8"/>
            <p:cNvSpPr>
              <a:spLocks noChangeShapeType="1"/>
            </p:cNvSpPr>
            <p:nvPr/>
          </p:nvSpPr>
          <p:spPr bwMode="auto">
            <a:xfrm>
              <a:off x="1845" y="6985"/>
              <a:ext cx="660"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15" name="AutoShape 7"/>
            <p:cNvSpPr>
              <a:spLocks noChangeArrowheads="1"/>
            </p:cNvSpPr>
            <p:nvPr/>
          </p:nvSpPr>
          <p:spPr bwMode="auto">
            <a:xfrm>
              <a:off x="3028" y="6806"/>
              <a:ext cx="270" cy="225"/>
            </a:xfrm>
            <a:prstGeom prst="rightArrow">
              <a:avLst>
                <a:gd name="adj1" fmla="val 50000"/>
                <a:gd name="adj2" fmla="val 3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16" name="Text Box 6"/>
            <p:cNvSpPr txBox="1">
              <a:spLocks noChangeArrowheads="1"/>
            </p:cNvSpPr>
            <p:nvPr/>
          </p:nvSpPr>
          <p:spPr bwMode="auto">
            <a:xfrm>
              <a:off x="3390" y="6728"/>
              <a:ext cx="104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VANG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AutoShape 5"/>
            <p:cNvSpPr>
              <a:spLocks noChangeShapeType="1"/>
            </p:cNvSpPr>
            <p:nvPr/>
          </p:nvSpPr>
          <p:spPr bwMode="auto">
            <a:xfrm>
              <a:off x="4485" y="6960"/>
              <a:ext cx="1335"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18" name="Text Box 4"/>
            <p:cNvSpPr txBox="1">
              <a:spLocks noChangeArrowheads="1"/>
            </p:cNvSpPr>
            <p:nvPr/>
          </p:nvSpPr>
          <p:spPr bwMode="auto">
            <a:xfrm>
              <a:off x="4425" y="6510"/>
              <a:ext cx="1343" cy="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∑CF(1+r)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Text Box 3"/>
            <p:cNvSpPr txBox="1">
              <a:spLocks noChangeArrowheads="1"/>
            </p:cNvSpPr>
            <p:nvPr/>
          </p:nvSpPr>
          <p:spPr bwMode="auto">
            <a:xfrm>
              <a:off x="4620" y="6990"/>
              <a:ext cx="766"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Calibri" pitchFamily="34" charset="0"/>
                  <a:cs typeface="Times New Roman" pitchFamily="18" charset="0"/>
                </a:rPr>
                <a:t>(1+i)</a:t>
              </a:r>
              <a:r>
                <a:rPr kumimoji="0" lang="fr-FR" sz="2400" b="1" i="0" u="none" strike="noStrike" cap="none" normalizeH="0" baseline="30000" smtClean="0">
                  <a:ln>
                    <a:noFill/>
                  </a:ln>
                  <a:solidFill>
                    <a:schemeClr val="bg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20" name="Text Box 2"/>
            <p:cNvSpPr txBox="1">
              <a:spLocks noChangeArrowheads="1"/>
            </p:cNvSpPr>
            <p:nvPr/>
          </p:nvSpPr>
          <p:spPr bwMode="auto">
            <a:xfrm>
              <a:off x="5835" y="6720"/>
              <a:ext cx="57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57150" algn="l"/>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1" name="Rectangle 22"/>
          <p:cNvSpPr>
            <a:spLocks noChangeArrowheads="1"/>
          </p:cNvSpPr>
          <p:nvPr/>
        </p:nvSpPr>
        <p:spPr bwMode="auto">
          <a:xfrm>
            <a:off x="457200" y="4588510"/>
            <a:ext cx="3276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eaLnBrk="0" fontAlgn="base" hangingPunct="0">
              <a:spcBef>
                <a:spcPct val="0"/>
              </a:spcBef>
              <a:spcAft>
                <a:spcPct val="0"/>
              </a:spcAf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CF</a:t>
            </a:r>
            <a:r>
              <a:rPr kumimoji="0" lang="fr-FR" sz="2800" b="1" i="0" u="none" strike="noStrike" cap="none" normalizeH="0" baseline="-30000" dirty="0" err="1" smtClean="0">
                <a:ln>
                  <a:noFill/>
                </a:ln>
                <a:solidFill>
                  <a:schemeClr val="bg1"/>
                </a:solidFill>
                <a:effectLst/>
                <a:latin typeface="Times New Roman" pitchFamily="18" charset="0"/>
                <a:ea typeface="Calibri" pitchFamily="34" charset="0"/>
                <a:cs typeface="Times New Roman" pitchFamily="18" charset="0"/>
              </a:rPr>
              <a:t>t</a:t>
            </a:r>
            <a:r>
              <a:rPr lang="fr-FR" sz="2800" b="1" baseline="30000" dirty="0" smtClean="0">
                <a:solidFill>
                  <a:schemeClr val="bg1"/>
                </a:solidFill>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(1+r)</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Rectangle 21"/>
          <p:cNvSpPr/>
          <p:nvPr/>
        </p:nvSpPr>
        <p:spPr>
          <a:xfrm>
            <a:off x="2743200" y="3886200"/>
            <a:ext cx="6088526" cy="523220"/>
          </a:xfrm>
          <a:prstGeom prst="rect">
            <a:avLst/>
          </a:prstGeom>
        </p:spPr>
        <p:txBody>
          <a:bodyPr wrap="none">
            <a:spAutoFit/>
          </a:bodyPr>
          <a:lstStyle/>
          <a:p>
            <a:r>
              <a:rPr lang="ar-DZ" sz="2800" b="1" dirty="0" smtClean="0">
                <a:solidFill>
                  <a:srgbClr val="FF0000"/>
                </a:solidFill>
                <a:latin typeface="Arial" pitchFamily="34" charset="0"/>
                <a:ea typeface="Calibri" pitchFamily="34" charset="0"/>
                <a:cs typeface="Arial" pitchFamily="34" charset="0"/>
              </a:rPr>
              <a:t>القيمة المكتسبة</a:t>
            </a:r>
            <a:r>
              <a:rPr lang="ar-DZ" sz="2800" b="1" dirty="0" smtClean="0">
                <a:solidFill>
                  <a:schemeClr val="bg1"/>
                </a:solidFill>
                <a:latin typeface="Arial" pitchFamily="34" charset="0"/>
                <a:ea typeface="Calibri" pitchFamily="34" charset="0"/>
                <a:cs typeface="Arial" pitchFamily="34" charset="0"/>
              </a:rPr>
              <a:t> من إعادة استثمار التدفقات النقدية:</a:t>
            </a:r>
            <a:endParaRPr lang="fr-FR" sz="2800" dirty="0"/>
          </a:p>
        </p:txBody>
      </p:sp>
      <p:sp>
        <p:nvSpPr>
          <p:cNvPr id="23" name="Rectangle 23"/>
          <p:cNvSpPr>
            <a:spLocks noChangeArrowheads="1"/>
          </p:cNvSpPr>
          <p:nvPr/>
        </p:nvSpPr>
        <p:spPr bwMode="auto">
          <a:xfrm>
            <a:off x="4648200" y="4876800"/>
            <a:ext cx="4134465"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القيمة الحالية الصافية الإجمالية:  </a:t>
            </a:r>
            <a:endParaRPr kumimoji="0" lang="ar-DZ" sz="28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52"/>
          <p:cNvGrpSpPr/>
          <p:nvPr/>
        </p:nvGrpSpPr>
        <p:grpSpPr>
          <a:xfrm>
            <a:off x="-365" y="1219201"/>
            <a:ext cx="9144802" cy="4952999"/>
            <a:chOff x="-365" y="1219201"/>
            <a:chExt cx="9144802" cy="4952999"/>
          </a:xfrm>
        </p:grpSpPr>
        <p:grpSp>
          <p:nvGrpSpPr>
            <p:cNvPr id="3" name="Groupe 80"/>
            <p:cNvGrpSpPr/>
            <p:nvPr/>
          </p:nvGrpSpPr>
          <p:grpSpPr>
            <a:xfrm>
              <a:off x="-365" y="1219201"/>
              <a:ext cx="9144802" cy="4952999"/>
              <a:chOff x="-365" y="2133600"/>
              <a:chExt cx="9144802" cy="4952999"/>
            </a:xfrm>
          </p:grpSpPr>
          <p:grpSp>
            <p:nvGrpSpPr>
              <p:cNvPr id="4" name="Group 15"/>
              <p:cNvGrpSpPr>
                <a:grpSpLocks/>
              </p:cNvGrpSpPr>
              <p:nvPr/>
            </p:nvGrpSpPr>
            <p:grpSpPr bwMode="auto">
              <a:xfrm>
                <a:off x="-365" y="2133600"/>
                <a:ext cx="9144802" cy="4952999"/>
                <a:chOff x="630" y="9035"/>
                <a:chExt cx="10524" cy="5395"/>
              </a:xfrm>
            </p:grpSpPr>
            <p:cxnSp>
              <p:nvCxnSpPr>
                <p:cNvPr id="23568" name="AutoShape 16"/>
                <p:cNvCxnSpPr>
                  <a:cxnSpLocks noChangeShapeType="1"/>
                </p:cNvCxnSpPr>
                <p:nvPr/>
              </p:nvCxnSpPr>
              <p:spPr bwMode="auto">
                <a:xfrm>
                  <a:off x="806" y="10094"/>
                  <a:ext cx="8580" cy="0"/>
                </a:xfrm>
                <a:prstGeom prst="straightConnector1">
                  <a:avLst/>
                </a:prstGeom>
                <a:noFill/>
                <a:ln w="38100">
                  <a:solidFill>
                    <a:srgbClr val="000000"/>
                  </a:solidFill>
                  <a:round/>
                  <a:headEnd/>
                  <a:tailEnd type="triangle" w="med" len="med"/>
                </a:ln>
                <a:effectLst/>
              </p:spPr>
            </p:cxnSp>
            <p:sp>
              <p:nvSpPr>
                <p:cNvPr id="23569" name="Text Box 17"/>
                <p:cNvSpPr txBox="1">
                  <a:spLocks noChangeArrowheads="1"/>
                </p:cNvSpPr>
                <p:nvPr/>
              </p:nvSpPr>
              <p:spPr bwMode="auto">
                <a:xfrm>
                  <a:off x="1519" y="9569"/>
                  <a:ext cx="40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3570" name="Text Box 18"/>
                <p:cNvSpPr txBox="1">
                  <a:spLocks noChangeArrowheads="1"/>
                </p:cNvSpPr>
                <p:nvPr/>
              </p:nvSpPr>
              <p:spPr bwMode="auto">
                <a:xfrm>
                  <a:off x="3015" y="9569"/>
                  <a:ext cx="405" cy="462"/>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3571" name="Text Box 19"/>
                <p:cNvSpPr txBox="1">
                  <a:spLocks noChangeArrowheads="1"/>
                </p:cNvSpPr>
                <p:nvPr/>
              </p:nvSpPr>
              <p:spPr bwMode="auto">
                <a:xfrm>
                  <a:off x="4312" y="9569"/>
                  <a:ext cx="40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3572" name="Text Box 20"/>
                <p:cNvSpPr txBox="1">
                  <a:spLocks noChangeArrowheads="1"/>
                </p:cNvSpPr>
                <p:nvPr/>
              </p:nvSpPr>
              <p:spPr bwMode="auto">
                <a:xfrm>
                  <a:off x="5842" y="9569"/>
                  <a:ext cx="40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3573" name="Text Box 21"/>
                <p:cNvSpPr txBox="1">
                  <a:spLocks noChangeArrowheads="1"/>
                </p:cNvSpPr>
                <p:nvPr/>
              </p:nvSpPr>
              <p:spPr bwMode="auto">
                <a:xfrm>
                  <a:off x="7275" y="9569"/>
                  <a:ext cx="40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3574" name="Text Box 22"/>
                <p:cNvSpPr txBox="1">
                  <a:spLocks noChangeArrowheads="1"/>
                </p:cNvSpPr>
                <p:nvPr/>
              </p:nvSpPr>
              <p:spPr bwMode="auto">
                <a:xfrm>
                  <a:off x="2472" y="10185"/>
                  <a:ext cx="1148"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75" name="Text Box 23"/>
                <p:cNvSpPr txBox="1">
                  <a:spLocks noChangeArrowheads="1"/>
                </p:cNvSpPr>
                <p:nvPr/>
              </p:nvSpPr>
              <p:spPr bwMode="auto">
                <a:xfrm>
                  <a:off x="4050" y="10170"/>
                  <a:ext cx="1061"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76" name="Text Box 24"/>
                <p:cNvSpPr txBox="1">
                  <a:spLocks noChangeArrowheads="1"/>
                </p:cNvSpPr>
                <p:nvPr/>
              </p:nvSpPr>
              <p:spPr bwMode="auto">
                <a:xfrm>
                  <a:off x="5586" y="10170"/>
                  <a:ext cx="1016"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77" name="Text Box 25"/>
                <p:cNvSpPr txBox="1">
                  <a:spLocks noChangeArrowheads="1"/>
                </p:cNvSpPr>
                <p:nvPr/>
              </p:nvSpPr>
              <p:spPr bwMode="auto">
                <a:xfrm>
                  <a:off x="7120" y="10170"/>
                  <a:ext cx="1060"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78" name="Text Box 26"/>
                <p:cNvSpPr txBox="1">
                  <a:spLocks noChangeArrowheads="1"/>
                </p:cNvSpPr>
                <p:nvPr/>
              </p:nvSpPr>
              <p:spPr bwMode="auto">
                <a:xfrm>
                  <a:off x="1171" y="10170"/>
                  <a:ext cx="1038"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800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3579" name="AutoShape 27"/>
                <p:cNvCxnSpPr>
                  <a:cxnSpLocks noChangeShapeType="1"/>
                </p:cNvCxnSpPr>
                <p:nvPr/>
              </p:nvCxnSpPr>
              <p:spPr bwMode="auto">
                <a:xfrm flipV="1">
                  <a:off x="3173" y="10808"/>
                  <a:ext cx="4656" cy="37"/>
                </a:xfrm>
                <a:prstGeom prst="straightConnector1">
                  <a:avLst/>
                </a:prstGeom>
                <a:noFill/>
                <a:ln w="38100">
                  <a:solidFill>
                    <a:srgbClr val="000000"/>
                  </a:solidFill>
                  <a:round/>
                  <a:headEnd/>
                  <a:tailEnd type="triangle" w="med" len="med"/>
                </a:ln>
                <a:effectLst/>
              </p:spPr>
            </p:cxnSp>
            <p:cxnSp>
              <p:nvCxnSpPr>
                <p:cNvPr id="23580" name="AutoShape 28"/>
                <p:cNvCxnSpPr>
                  <a:cxnSpLocks noChangeShapeType="1"/>
                </p:cNvCxnSpPr>
                <p:nvPr/>
              </p:nvCxnSpPr>
              <p:spPr bwMode="auto">
                <a:xfrm>
                  <a:off x="4569" y="11344"/>
                  <a:ext cx="3255" cy="0"/>
                </a:xfrm>
                <a:prstGeom prst="straightConnector1">
                  <a:avLst/>
                </a:prstGeom>
                <a:noFill/>
                <a:ln w="38100">
                  <a:solidFill>
                    <a:srgbClr val="000000"/>
                  </a:solidFill>
                  <a:round/>
                  <a:headEnd/>
                  <a:tailEnd type="triangle" w="med" len="med"/>
                </a:ln>
                <a:effectLst/>
              </p:spPr>
            </p:cxnSp>
            <p:cxnSp>
              <p:nvCxnSpPr>
                <p:cNvPr id="23581" name="AutoShape 29"/>
                <p:cNvCxnSpPr>
                  <a:cxnSpLocks noChangeShapeType="1"/>
                </p:cNvCxnSpPr>
                <p:nvPr/>
              </p:nvCxnSpPr>
              <p:spPr bwMode="auto">
                <a:xfrm>
                  <a:off x="6075" y="11925"/>
                  <a:ext cx="1739" cy="0"/>
                </a:xfrm>
                <a:prstGeom prst="straightConnector1">
                  <a:avLst/>
                </a:prstGeom>
                <a:noFill/>
                <a:ln w="38100">
                  <a:solidFill>
                    <a:srgbClr val="000000"/>
                  </a:solidFill>
                  <a:round/>
                  <a:headEnd/>
                  <a:tailEnd type="triangle" w="med" len="med"/>
                </a:ln>
                <a:effectLst/>
              </p:spPr>
            </p:cxnSp>
            <p:cxnSp>
              <p:nvCxnSpPr>
                <p:cNvPr id="23582" name="AutoShape 30"/>
                <p:cNvCxnSpPr>
                  <a:cxnSpLocks noChangeShapeType="1"/>
                </p:cNvCxnSpPr>
                <p:nvPr/>
              </p:nvCxnSpPr>
              <p:spPr bwMode="auto">
                <a:xfrm flipV="1">
                  <a:off x="3189" y="10590"/>
                  <a:ext cx="0" cy="240"/>
                </a:xfrm>
                <a:prstGeom prst="straightConnector1">
                  <a:avLst/>
                </a:prstGeom>
                <a:noFill/>
                <a:ln w="38100">
                  <a:solidFill>
                    <a:srgbClr val="000000"/>
                  </a:solidFill>
                  <a:round/>
                  <a:headEnd/>
                  <a:tailEnd/>
                </a:ln>
                <a:effectLst/>
              </p:spPr>
            </p:cxnSp>
            <p:cxnSp>
              <p:nvCxnSpPr>
                <p:cNvPr id="23583" name="AutoShape 31"/>
                <p:cNvCxnSpPr>
                  <a:cxnSpLocks noChangeShapeType="1"/>
                </p:cNvCxnSpPr>
                <p:nvPr/>
              </p:nvCxnSpPr>
              <p:spPr bwMode="auto">
                <a:xfrm flipV="1">
                  <a:off x="4570" y="10713"/>
                  <a:ext cx="0" cy="616"/>
                </a:xfrm>
                <a:prstGeom prst="straightConnector1">
                  <a:avLst/>
                </a:prstGeom>
                <a:noFill/>
                <a:ln w="38100">
                  <a:solidFill>
                    <a:srgbClr val="000000"/>
                  </a:solidFill>
                  <a:round/>
                  <a:headEnd/>
                  <a:tailEnd/>
                </a:ln>
                <a:effectLst/>
              </p:spPr>
            </p:cxnSp>
            <p:cxnSp>
              <p:nvCxnSpPr>
                <p:cNvPr id="23584" name="AutoShape 32"/>
                <p:cNvCxnSpPr>
                  <a:cxnSpLocks noChangeShapeType="1"/>
                </p:cNvCxnSpPr>
                <p:nvPr/>
              </p:nvCxnSpPr>
              <p:spPr bwMode="auto">
                <a:xfrm>
                  <a:off x="8260" y="12853"/>
                  <a:ext cx="2806" cy="2"/>
                </a:xfrm>
                <a:prstGeom prst="straightConnector1">
                  <a:avLst/>
                </a:prstGeom>
                <a:noFill/>
                <a:ln w="38100">
                  <a:solidFill>
                    <a:srgbClr val="000000"/>
                  </a:solidFill>
                  <a:round/>
                  <a:headEnd/>
                  <a:tailEnd/>
                </a:ln>
                <a:effectLst/>
              </p:spPr>
            </p:cxnSp>
            <p:cxnSp>
              <p:nvCxnSpPr>
                <p:cNvPr id="23585" name="AutoShape 33"/>
                <p:cNvCxnSpPr>
                  <a:cxnSpLocks noChangeShapeType="1"/>
                </p:cNvCxnSpPr>
                <p:nvPr/>
              </p:nvCxnSpPr>
              <p:spPr bwMode="auto">
                <a:xfrm rot="16200000" flipV="1">
                  <a:off x="5420" y="11269"/>
                  <a:ext cx="1335" cy="8"/>
                </a:xfrm>
                <a:prstGeom prst="straightConnector1">
                  <a:avLst/>
                </a:prstGeom>
                <a:noFill/>
                <a:ln w="38100">
                  <a:solidFill>
                    <a:srgbClr val="000000"/>
                  </a:solidFill>
                  <a:round/>
                  <a:headEnd/>
                  <a:tailEnd/>
                </a:ln>
                <a:effectLst/>
              </p:spPr>
            </p:cxnSp>
            <p:cxnSp>
              <p:nvCxnSpPr>
                <p:cNvPr id="23586" name="AutoShape 34"/>
                <p:cNvCxnSpPr>
                  <a:cxnSpLocks noChangeShapeType="1"/>
                </p:cNvCxnSpPr>
                <p:nvPr/>
              </p:nvCxnSpPr>
              <p:spPr bwMode="auto">
                <a:xfrm rot="5400000" flipH="1" flipV="1">
                  <a:off x="6602" y="11555"/>
                  <a:ext cx="1930" cy="1"/>
                </a:xfrm>
                <a:prstGeom prst="straightConnector1">
                  <a:avLst/>
                </a:prstGeom>
                <a:noFill/>
                <a:ln w="38100">
                  <a:solidFill>
                    <a:srgbClr val="000000"/>
                  </a:solidFill>
                  <a:round/>
                  <a:headEnd/>
                  <a:tailEnd/>
                </a:ln>
                <a:effectLst/>
              </p:spPr>
            </p:cxnSp>
            <p:sp>
              <p:nvSpPr>
                <p:cNvPr id="23587" name="Text Box 35"/>
                <p:cNvSpPr txBox="1">
                  <a:spLocks noChangeArrowheads="1"/>
                </p:cNvSpPr>
                <p:nvPr/>
              </p:nvSpPr>
              <p:spPr bwMode="auto">
                <a:xfrm>
                  <a:off x="7909" y="10605"/>
                  <a:ext cx="324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4-1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ar-DZ" sz="2400" b="1" dirty="0" smtClean="0">
                      <a:solidFill>
                        <a:schemeClr val="bg1"/>
                      </a:solidFill>
                      <a:latin typeface="Times New Roman" pitchFamily="18" charset="0"/>
                      <a:cs typeface="Times New Roman" pitchFamily="18" charset="0"/>
                    </a:rPr>
                    <a:t>418.38</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88" name="Text Box 36"/>
                <p:cNvSpPr txBox="1">
                  <a:spLocks noChangeArrowheads="1"/>
                </p:cNvSpPr>
                <p:nvPr/>
              </p:nvSpPr>
              <p:spPr bwMode="auto">
                <a:xfrm>
                  <a:off x="7917" y="11146"/>
                  <a:ext cx="3236"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4-2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373.56</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89" name="Text Box 37"/>
                <p:cNvSpPr txBox="1">
                  <a:spLocks noChangeArrowheads="1"/>
                </p:cNvSpPr>
                <p:nvPr/>
              </p:nvSpPr>
              <p:spPr bwMode="auto">
                <a:xfrm>
                  <a:off x="7917" y="11702"/>
                  <a:ext cx="3236"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4-3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333.53</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90" name="Text Box 38"/>
                <p:cNvSpPr txBox="1">
                  <a:spLocks noChangeArrowheads="1"/>
                </p:cNvSpPr>
                <p:nvPr/>
              </p:nvSpPr>
              <p:spPr bwMode="auto">
                <a:xfrm>
                  <a:off x="7917" y="12290"/>
                  <a:ext cx="3236"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ar-DZ" sz="2000" b="1" dirty="0" smtClean="0">
                      <a:solidFill>
                        <a:schemeClr val="bg1"/>
                      </a:solidFill>
                      <a:latin typeface="Times New Roman" pitchFamily="18" charset="0"/>
                      <a:ea typeface="Arial" pitchFamily="34" charset="0"/>
                      <a:cs typeface="Times New Roman" pitchFamily="18" charset="0"/>
                    </a:rPr>
                    <a:t>297.8</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4-4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91" name="Text Box 39"/>
                <p:cNvSpPr txBox="1">
                  <a:spLocks noChangeArrowheads="1"/>
                </p:cNvSpPr>
                <p:nvPr/>
              </p:nvSpPr>
              <p:spPr bwMode="auto">
                <a:xfrm>
                  <a:off x="8873" y="13019"/>
                  <a:ext cx="2280" cy="522"/>
                </a:xfrm>
                <a:prstGeom prst="rect">
                  <a:avLst/>
                </a:prstGeom>
                <a:solidFill>
                  <a:srgbClr val="FFC000"/>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1423.28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92" name="Text Box 40"/>
                <p:cNvSpPr txBox="1">
                  <a:spLocks noChangeArrowheads="1"/>
                </p:cNvSpPr>
                <p:nvPr/>
              </p:nvSpPr>
              <p:spPr bwMode="auto">
                <a:xfrm>
                  <a:off x="630" y="12770"/>
                  <a:ext cx="1365" cy="525"/>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1423.28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93" name="Text Box 41"/>
                <p:cNvSpPr txBox="1">
                  <a:spLocks noChangeArrowheads="1"/>
                </p:cNvSpPr>
                <p:nvPr/>
              </p:nvSpPr>
              <p:spPr bwMode="auto">
                <a:xfrm>
                  <a:off x="630" y="13190"/>
                  <a:ext cx="1125" cy="493"/>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3594" name="AutoShape 42"/>
                <p:cNvCxnSpPr>
                  <a:cxnSpLocks noChangeShapeType="1"/>
                </p:cNvCxnSpPr>
                <p:nvPr/>
              </p:nvCxnSpPr>
              <p:spPr bwMode="auto">
                <a:xfrm flipV="1">
                  <a:off x="790" y="13250"/>
                  <a:ext cx="1065" cy="18"/>
                </a:xfrm>
                <a:prstGeom prst="straightConnector1">
                  <a:avLst/>
                </a:prstGeom>
                <a:noFill/>
                <a:ln w="38100">
                  <a:solidFill>
                    <a:srgbClr val="000000"/>
                  </a:solidFill>
                  <a:round/>
                  <a:headEnd/>
                  <a:tailEnd/>
                </a:ln>
                <a:effectLst/>
              </p:spPr>
            </p:cxnSp>
            <p:sp>
              <p:nvSpPr>
                <p:cNvPr id="23595" name="Text Box 43"/>
                <p:cNvSpPr txBox="1">
                  <a:spLocks noChangeArrowheads="1"/>
                </p:cNvSpPr>
                <p:nvPr/>
              </p:nvSpPr>
              <p:spPr bwMode="auto">
                <a:xfrm>
                  <a:off x="2033" y="13010"/>
                  <a:ext cx="96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-800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3596" name="Text Box 44"/>
                <p:cNvSpPr txBox="1">
                  <a:spLocks noChangeArrowheads="1"/>
                </p:cNvSpPr>
                <p:nvPr/>
              </p:nvSpPr>
              <p:spPr bwMode="auto">
                <a:xfrm>
                  <a:off x="750" y="13897"/>
                  <a:ext cx="2687" cy="533"/>
                </a:xfrm>
                <a:prstGeom prst="rect">
                  <a:avLst/>
                </a:prstGeom>
                <a:solidFill>
                  <a:srgbClr val="FFC000"/>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VANG</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172.12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3597" name="Text Box 45"/>
                <p:cNvSpPr txBox="1">
                  <a:spLocks noChangeArrowheads="1"/>
                </p:cNvSpPr>
                <p:nvPr/>
              </p:nvSpPr>
              <p:spPr bwMode="auto">
                <a:xfrm>
                  <a:off x="3863" y="12995"/>
                  <a:ext cx="3695" cy="605"/>
                </a:xfrm>
                <a:prstGeom prst="rect">
                  <a:avLst/>
                </a:prstGeom>
                <a:solidFill>
                  <a:srgbClr val="D8D8D8"/>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خصم ( </a:t>
                  </a:r>
                  <a:r>
                    <a:rPr kumimoji="0" lang="ar-DZ" sz="2400" b="1" i="0" u="none" strike="noStrike" cap="none" normalizeH="0" baseline="0" dirty="0" err="1" smtClean="0">
                      <a:ln>
                        <a:noFill/>
                      </a:ln>
                      <a:solidFill>
                        <a:schemeClr val="bg1"/>
                      </a:solidFill>
                      <a:effectLst/>
                      <a:latin typeface="Times New Roman" pitchFamily="18" charset="0"/>
                      <a:ea typeface="Arial" pitchFamily="34" charset="0"/>
                      <a:cs typeface="Times New Roman" pitchFamily="18" charset="0"/>
                    </a:rPr>
                    <a:t>تحيين</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بمعدل 10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3598" name="Text Box 46"/>
                <p:cNvSpPr txBox="1">
                  <a:spLocks noChangeArrowheads="1"/>
                </p:cNvSpPr>
                <p:nvPr/>
              </p:nvSpPr>
              <p:spPr bwMode="auto">
                <a:xfrm>
                  <a:off x="4197" y="9035"/>
                  <a:ext cx="3330" cy="405"/>
                </a:xfrm>
                <a:prstGeom prst="rect">
                  <a:avLst/>
                </a:prstGeom>
                <a:solidFill>
                  <a:srgbClr val="D8D8D8"/>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إعادة استثمار بمعدل </a:t>
                  </a:r>
                  <a:r>
                    <a:rPr kumimoji="0" lang="fr-FR" sz="24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12</a:t>
                  </a:r>
                  <a:r>
                    <a:rPr kumimoji="0" lang="ar-DZ" sz="2400" b="1" i="0" u="none" strike="noStrike" cap="none" normalizeH="0" baseline="0" dirty="0" smtClean="0">
                      <a:ln>
                        <a:noFill/>
                      </a:ln>
                      <a:solidFill>
                        <a:srgbClr val="C00000"/>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rgbClr val="C00000"/>
                    </a:solidFill>
                    <a:effectLst/>
                    <a:latin typeface="Arial" pitchFamily="34" charset="0"/>
                    <a:cs typeface="Arial" pitchFamily="34" charset="0"/>
                  </a:endParaRPr>
                </a:p>
              </p:txBody>
            </p:sp>
            <p:cxnSp>
              <p:nvCxnSpPr>
                <p:cNvPr id="23599" name="AutoShape 47"/>
                <p:cNvCxnSpPr>
                  <a:cxnSpLocks noChangeShapeType="1"/>
                </p:cNvCxnSpPr>
                <p:nvPr/>
              </p:nvCxnSpPr>
              <p:spPr bwMode="auto">
                <a:xfrm>
                  <a:off x="7505" y="9248"/>
                  <a:ext cx="1739" cy="0"/>
                </a:xfrm>
                <a:prstGeom prst="straightConnector1">
                  <a:avLst/>
                </a:prstGeom>
                <a:noFill/>
                <a:ln w="38100">
                  <a:solidFill>
                    <a:srgbClr val="000000"/>
                  </a:solidFill>
                  <a:round/>
                  <a:headEnd/>
                  <a:tailEnd type="triangle" w="med" len="med"/>
                </a:ln>
                <a:effectLst/>
              </p:spPr>
            </p:cxnSp>
            <p:cxnSp>
              <p:nvCxnSpPr>
                <p:cNvPr id="23600" name="AutoShape 48"/>
                <p:cNvCxnSpPr>
                  <a:cxnSpLocks noChangeShapeType="1"/>
                </p:cNvCxnSpPr>
                <p:nvPr/>
              </p:nvCxnSpPr>
              <p:spPr bwMode="auto">
                <a:xfrm>
                  <a:off x="3113" y="9269"/>
                  <a:ext cx="1200" cy="1"/>
                </a:xfrm>
                <a:prstGeom prst="straightConnector1">
                  <a:avLst/>
                </a:prstGeom>
                <a:noFill/>
                <a:ln w="38100">
                  <a:solidFill>
                    <a:srgbClr val="000000"/>
                  </a:solidFill>
                  <a:round/>
                  <a:headEnd/>
                  <a:tailEnd/>
                </a:ln>
                <a:effectLst/>
              </p:spPr>
            </p:cxnSp>
            <p:cxnSp>
              <p:nvCxnSpPr>
                <p:cNvPr id="23601" name="AutoShape 49"/>
                <p:cNvCxnSpPr>
                  <a:cxnSpLocks noChangeShapeType="1"/>
                </p:cNvCxnSpPr>
                <p:nvPr/>
              </p:nvCxnSpPr>
              <p:spPr bwMode="auto">
                <a:xfrm flipV="1">
                  <a:off x="8265" y="12360"/>
                  <a:ext cx="0" cy="105"/>
                </a:xfrm>
                <a:prstGeom prst="straightConnector1">
                  <a:avLst/>
                </a:prstGeom>
                <a:noFill/>
                <a:ln w="38100">
                  <a:solidFill>
                    <a:srgbClr val="FFFFFF"/>
                  </a:solidFill>
                  <a:round/>
                  <a:headEnd/>
                  <a:tailEnd type="triangle" w="med" len="med"/>
                </a:ln>
                <a:effectLst/>
              </p:spPr>
            </p:cxnSp>
          </p:grpSp>
          <p:cxnSp>
            <p:nvCxnSpPr>
              <p:cNvPr id="55" name="AutoShape 29"/>
              <p:cNvCxnSpPr>
                <a:cxnSpLocks noChangeShapeType="1"/>
              </p:cNvCxnSpPr>
              <p:nvPr/>
            </p:nvCxnSpPr>
            <p:spPr bwMode="auto">
              <a:xfrm>
                <a:off x="6026720" y="5332412"/>
                <a:ext cx="291899" cy="1588"/>
              </a:xfrm>
              <a:prstGeom prst="straightConnector1">
                <a:avLst/>
              </a:prstGeom>
              <a:noFill/>
              <a:ln w="38100">
                <a:solidFill>
                  <a:srgbClr val="000000"/>
                </a:solidFill>
                <a:round/>
                <a:headEnd/>
                <a:tailEnd type="triangle" w="med" len="med"/>
              </a:ln>
              <a:effectLst/>
            </p:spPr>
          </p:cxnSp>
        </p:grpSp>
        <p:cxnSp>
          <p:nvCxnSpPr>
            <p:cNvPr id="72" name="Connecteur droit avec flèche 71"/>
            <p:cNvCxnSpPr/>
            <p:nvPr/>
          </p:nvCxnSpPr>
          <p:spPr>
            <a:xfrm rot="10800000">
              <a:off x="6019800" y="5098474"/>
              <a:ext cx="990600" cy="6925"/>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p:nvPr/>
          </p:nvCxnSpPr>
          <p:spPr>
            <a:xfrm rot="10800000">
              <a:off x="2057400" y="5098474"/>
              <a:ext cx="803560" cy="2586"/>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sp>
        <p:nvSpPr>
          <p:cNvPr id="52" name="Rectangle 12"/>
          <p:cNvSpPr>
            <a:spLocks noChangeArrowheads="1"/>
          </p:cNvSpPr>
          <p:nvPr/>
        </p:nvSpPr>
        <p:spPr bwMode="auto">
          <a:xfrm>
            <a:off x="6629400" y="381000"/>
            <a:ext cx="2057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المشروع </a:t>
            </a:r>
            <a:r>
              <a:rPr kumimoji="0" lang="fr-FR"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ChangeArrowheads="1"/>
          </p:cNvSpPr>
          <p:nvPr/>
        </p:nvSpPr>
        <p:spPr bwMode="auto">
          <a:xfrm>
            <a:off x="6629400" y="381000"/>
            <a:ext cx="2057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strike="noStrike" cap="none" normalizeH="0" baseline="0" dirty="0" smtClean="0">
                <a:ln>
                  <a:noFill/>
                </a:ln>
                <a:solidFill>
                  <a:srgbClr val="FF0000"/>
                </a:solidFill>
                <a:effectLst/>
                <a:latin typeface="Arial" pitchFamily="34" charset="0"/>
                <a:ea typeface="Calibri" pitchFamily="34" charset="0"/>
                <a:cs typeface="Arial" pitchFamily="34" charset="0"/>
              </a:rPr>
              <a:t>المشروع </a:t>
            </a:r>
            <a:r>
              <a:rPr kumimoji="0" lang="fr-FR"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r>
              <a:rPr kumimoji="0" lang="ar-DZ"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2049" name="Group 1"/>
          <p:cNvGrpSpPr>
            <a:grpSpLocks/>
          </p:cNvGrpSpPr>
          <p:nvPr/>
        </p:nvGrpSpPr>
        <p:grpSpPr bwMode="auto">
          <a:xfrm>
            <a:off x="228746" y="3810000"/>
            <a:ext cx="7772254" cy="838200"/>
            <a:chOff x="731" y="7860"/>
            <a:chExt cx="5701" cy="826"/>
          </a:xfrm>
        </p:grpSpPr>
        <p:sp>
          <p:nvSpPr>
            <p:cNvPr id="2059" name="Text Box 11"/>
            <p:cNvSpPr txBox="1">
              <a:spLocks noChangeArrowheads="1"/>
            </p:cNvSpPr>
            <p:nvPr/>
          </p:nvSpPr>
          <p:spPr bwMode="auto">
            <a:xfrm>
              <a:off x="731" y="8055"/>
              <a:ext cx="894"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CF</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8" name="Text Box 10"/>
            <p:cNvSpPr txBox="1">
              <a:spLocks noChangeArrowheads="1"/>
            </p:cNvSpPr>
            <p:nvPr/>
          </p:nvSpPr>
          <p:spPr bwMode="auto">
            <a:xfrm>
              <a:off x="1650" y="7906"/>
              <a:ext cx="1037"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7" name="Text Box 9"/>
            <p:cNvSpPr txBox="1">
              <a:spLocks noChangeArrowheads="1"/>
            </p:cNvSpPr>
            <p:nvPr/>
          </p:nvSpPr>
          <p:spPr bwMode="auto">
            <a:xfrm>
              <a:off x="2040" y="8296"/>
              <a:ext cx="310"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r</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6" name="AutoShape 8"/>
            <p:cNvSpPr>
              <a:spLocks noChangeShapeType="1"/>
            </p:cNvSpPr>
            <p:nvPr/>
          </p:nvSpPr>
          <p:spPr bwMode="auto">
            <a:xfrm>
              <a:off x="1650" y="8295"/>
              <a:ext cx="1080"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055" name="AutoShape 7"/>
            <p:cNvSpPr>
              <a:spLocks noChangeArrowheads="1"/>
            </p:cNvSpPr>
            <p:nvPr/>
          </p:nvSpPr>
          <p:spPr bwMode="auto">
            <a:xfrm>
              <a:off x="2760" y="8190"/>
              <a:ext cx="180" cy="180"/>
            </a:xfrm>
            <a:prstGeom prst="rightArrow">
              <a:avLst>
                <a:gd name="adj1" fmla="val 50000"/>
                <a:gd name="adj2" fmla="val 25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054" name="Text Box 6"/>
            <p:cNvSpPr txBox="1">
              <a:spLocks noChangeArrowheads="1"/>
            </p:cNvSpPr>
            <p:nvPr/>
          </p:nvSpPr>
          <p:spPr bwMode="auto">
            <a:xfrm>
              <a:off x="2970" y="8055"/>
              <a:ext cx="1241"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297.80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3" name="Text Box 5"/>
            <p:cNvSpPr txBox="1">
              <a:spLocks noChangeArrowheads="1"/>
            </p:cNvSpPr>
            <p:nvPr/>
          </p:nvSpPr>
          <p:spPr bwMode="auto">
            <a:xfrm>
              <a:off x="4217" y="7860"/>
              <a:ext cx="1070"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(1.12)</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4</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2" name="Text Box 4"/>
            <p:cNvSpPr txBox="1">
              <a:spLocks noChangeArrowheads="1"/>
            </p:cNvSpPr>
            <p:nvPr/>
          </p:nvSpPr>
          <p:spPr bwMode="auto">
            <a:xfrm>
              <a:off x="4329" y="8250"/>
              <a:ext cx="614"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0.12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1" name="AutoShape 3"/>
            <p:cNvSpPr>
              <a:spLocks noChangeShapeType="1"/>
            </p:cNvSpPr>
            <p:nvPr/>
          </p:nvSpPr>
          <p:spPr bwMode="auto">
            <a:xfrm>
              <a:off x="4149" y="8295"/>
              <a:ext cx="1290" cy="1"/>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050" name="Text Box 2"/>
            <p:cNvSpPr txBox="1">
              <a:spLocks noChangeArrowheads="1"/>
            </p:cNvSpPr>
            <p:nvPr/>
          </p:nvSpPr>
          <p:spPr bwMode="auto">
            <a:xfrm>
              <a:off x="5349" y="8055"/>
              <a:ext cx="1083" cy="39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1423.28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2068" name="Rectangle 20"/>
          <p:cNvSpPr>
            <a:spLocks noChangeArrowheads="1"/>
          </p:cNvSpPr>
          <p:nvPr/>
        </p:nvSpPr>
        <p:spPr bwMode="auto">
          <a:xfrm>
            <a:off x="2286000" y="2590800"/>
            <a:ext cx="6477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ملاحظة: </a:t>
            </a: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يمكن حساب القيمة المكتسبة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بطريقة أخرى:</a:t>
            </a:r>
            <a:endParaRPr kumimoji="0" lang="en-US" sz="2800" b="1" i="0" u="none" strike="noStrike" cap="none" normalizeH="0" baseline="0" dirty="0" smtClean="0">
              <a:ln>
                <a:noFill/>
              </a:ln>
              <a:solidFill>
                <a:schemeClr val="bg1"/>
              </a:solidFill>
              <a:effectLst/>
              <a:latin typeface="Arial" pitchFamily="34" charset="0"/>
              <a:ea typeface="Calibri" pitchFamily="34" charset="0"/>
              <a:cs typeface="Arial" pitchFamily="34" charset="0"/>
            </a:endParaRPr>
          </a:p>
        </p:txBody>
      </p:sp>
      <p:sp>
        <p:nvSpPr>
          <p:cNvPr id="33" name="Rectangle 12"/>
          <p:cNvSpPr>
            <a:spLocks noChangeArrowheads="1"/>
          </p:cNvSpPr>
          <p:nvPr/>
        </p:nvSpPr>
        <p:spPr bwMode="auto">
          <a:xfrm>
            <a:off x="2971800" y="1066800"/>
            <a:ext cx="6019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strike="noStrike" cap="none" normalizeH="0" baseline="0" dirty="0" smtClean="0">
                <a:ln>
                  <a:noFill/>
                </a:ln>
                <a:solidFill>
                  <a:srgbClr val="FF0000"/>
                </a:solidFill>
                <a:effectLst/>
                <a:latin typeface="Times New Roman" pitchFamily="18" charset="0"/>
                <a:cs typeface="Times New Roman" pitchFamily="18" charset="0"/>
              </a:rPr>
              <a:t>القيمة</a:t>
            </a:r>
            <a:r>
              <a:rPr kumimoji="0" lang="ar-DZ" sz="2800" b="1" i="0" strike="noStrike" cap="none" normalizeH="0" dirty="0" smtClean="0">
                <a:ln>
                  <a:noFill/>
                </a:ln>
                <a:solidFill>
                  <a:srgbClr val="FF0000"/>
                </a:solidFill>
                <a:effectLst/>
                <a:latin typeface="Times New Roman" pitchFamily="18" charset="0"/>
                <a:cs typeface="Times New Roman" pitchFamily="18" charset="0"/>
              </a:rPr>
              <a:t> المكتسبة من إعادة استثمار التدفقات:</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34" name="Rectangle 12"/>
          <p:cNvSpPr>
            <a:spLocks noChangeArrowheads="1"/>
          </p:cNvSpPr>
          <p:nvPr/>
        </p:nvSpPr>
        <p:spPr bwMode="auto">
          <a:xfrm>
            <a:off x="152400" y="1676400"/>
            <a:ext cx="8991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0" fontAlgn="base" latinLnBrk="0" hangingPunct="0">
              <a:lnSpc>
                <a:spcPct val="100000"/>
              </a:lnSpc>
              <a:spcBef>
                <a:spcPct val="0"/>
              </a:spcBef>
              <a:spcAft>
                <a:spcPct val="0"/>
              </a:spcAft>
              <a:buClrTx/>
              <a:buSzTx/>
              <a:buFontTx/>
              <a:buNone/>
              <a:tabLst/>
            </a:pP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297.80(1.12)</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3</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+ 297.80(1.12)</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+ 297.80(1.12)</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+ 297.80(1.12)</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 </a:t>
            </a:r>
            <a:endParaRPr kumimoji="0" lang="ar-DZ"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algn="just" defTabSz="914400"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1423.28</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2" name="Rectangle 14"/>
          <p:cNvSpPr>
            <a:spLocks noChangeArrowheads="1"/>
          </p:cNvSpPr>
          <p:nvPr/>
        </p:nvSpPr>
        <p:spPr bwMode="auto">
          <a:xfrm>
            <a:off x="4191000" y="4886980"/>
            <a:ext cx="480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ومنه القيمة الحالية الصافية الإجمالية:</a:t>
            </a:r>
            <a:endParaRPr kumimoji="0" lang="ar-DZ" sz="28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44" name="Groupe 43"/>
          <p:cNvGrpSpPr/>
          <p:nvPr/>
        </p:nvGrpSpPr>
        <p:grpSpPr>
          <a:xfrm>
            <a:off x="3913911" y="5448300"/>
            <a:ext cx="4925289" cy="876300"/>
            <a:chOff x="332511" y="5448300"/>
            <a:chExt cx="4925289" cy="876300"/>
          </a:xfrm>
        </p:grpSpPr>
        <p:grpSp>
          <p:nvGrpSpPr>
            <p:cNvPr id="35" name="Group 1"/>
            <p:cNvGrpSpPr>
              <a:grpSpLocks/>
            </p:cNvGrpSpPr>
            <p:nvPr/>
          </p:nvGrpSpPr>
          <p:grpSpPr bwMode="auto">
            <a:xfrm>
              <a:off x="332511" y="5448300"/>
              <a:ext cx="4925289" cy="876300"/>
              <a:chOff x="-82" y="8880"/>
              <a:chExt cx="5559" cy="690"/>
            </a:xfrm>
          </p:grpSpPr>
          <p:sp>
            <p:nvSpPr>
              <p:cNvPr id="36" name="Text Box 7"/>
              <p:cNvSpPr txBox="1">
                <a:spLocks noChangeArrowheads="1"/>
              </p:cNvSpPr>
              <p:nvPr/>
            </p:nvSpPr>
            <p:spPr bwMode="auto">
              <a:xfrm>
                <a:off x="-82" y="9040"/>
                <a:ext cx="1667" cy="4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VANG</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7" name="Text Box 6"/>
              <p:cNvSpPr txBox="1">
                <a:spLocks noChangeArrowheads="1"/>
              </p:cNvSpPr>
              <p:nvPr/>
            </p:nvSpPr>
            <p:spPr bwMode="auto">
              <a:xfrm>
                <a:off x="1779" y="9240"/>
                <a:ext cx="959"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1.10</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4</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8" name="Text Box 5"/>
              <p:cNvSpPr txBox="1">
                <a:spLocks noChangeArrowheads="1"/>
              </p:cNvSpPr>
              <p:nvPr/>
            </p:nvSpPr>
            <p:spPr bwMode="auto">
              <a:xfrm>
                <a:off x="1721" y="8880"/>
                <a:ext cx="1348"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fr-FR" sz="2400" b="1" dirty="0" smtClean="0">
                    <a:solidFill>
                      <a:schemeClr val="bg1"/>
                    </a:solidFill>
                    <a:latin typeface="Times New Roman" pitchFamily="18" charset="0"/>
                    <a:ea typeface="Calibri" pitchFamily="34" charset="0"/>
                    <a:cs typeface="Times New Roman" pitchFamily="18" charset="0"/>
                  </a:rPr>
                  <a:t>1423.28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1" name="Text Box 2"/>
              <p:cNvSpPr txBox="1">
                <a:spLocks noChangeArrowheads="1"/>
              </p:cNvSpPr>
              <p:nvPr/>
            </p:nvSpPr>
            <p:spPr bwMode="auto">
              <a:xfrm>
                <a:off x="3263" y="9060"/>
                <a:ext cx="2214"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57150" algn="l"/>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800=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172.12</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43" name="AutoShape 8"/>
            <p:cNvSpPr>
              <a:spLocks noChangeShapeType="1"/>
            </p:cNvSpPr>
            <p:nvPr/>
          </p:nvSpPr>
          <p:spPr bwMode="auto">
            <a:xfrm>
              <a:off x="1752600" y="5943600"/>
              <a:ext cx="1472379" cy="0"/>
            </a:xfrm>
            <a:prstGeom prst="straightConnector1">
              <a:avLst/>
            </a:pr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grpSp>
      <p:grpSp>
        <p:nvGrpSpPr>
          <p:cNvPr id="40" name="Groupe 39"/>
          <p:cNvGrpSpPr/>
          <p:nvPr/>
        </p:nvGrpSpPr>
        <p:grpSpPr>
          <a:xfrm>
            <a:off x="199354" y="5486400"/>
            <a:ext cx="3237454" cy="876300"/>
            <a:chOff x="199354" y="5600700"/>
            <a:chExt cx="3237454" cy="876300"/>
          </a:xfrm>
        </p:grpSpPr>
        <p:grpSp>
          <p:nvGrpSpPr>
            <p:cNvPr id="26" name="Group 1"/>
            <p:cNvGrpSpPr>
              <a:grpSpLocks/>
            </p:cNvGrpSpPr>
            <p:nvPr/>
          </p:nvGrpSpPr>
          <p:grpSpPr bwMode="auto">
            <a:xfrm>
              <a:off x="199354" y="5600700"/>
              <a:ext cx="3237454" cy="876300"/>
              <a:chOff x="57" y="8880"/>
              <a:chExt cx="3654" cy="690"/>
            </a:xfrm>
          </p:grpSpPr>
          <p:sp>
            <p:nvSpPr>
              <p:cNvPr id="28" name="Text Box 7"/>
              <p:cNvSpPr txBox="1">
                <a:spLocks noChangeArrowheads="1"/>
              </p:cNvSpPr>
              <p:nvPr/>
            </p:nvSpPr>
            <p:spPr bwMode="auto">
              <a:xfrm>
                <a:off x="57" y="9040"/>
                <a:ext cx="1667" cy="4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VANG</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9" name="Text Box 6"/>
              <p:cNvSpPr txBox="1">
                <a:spLocks noChangeArrowheads="1"/>
              </p:cNvSpPr>
              <p:nvPr/>
            </p:nvSpPr>
            <p:spPr bwMode="auto">
              <a:xfrm>
                <a:off x="1779" y="9240"/>
                <a:ext cx="1063"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400" b="1" dirty="0" smtClean="0">
                    <a:solidFill>
                      <a:schemeClr val="bg1"/>
                    </a:solidFill>
                    <a:latin typeface="Times New Roman" pitchFamily="18" charset="0"/>
                    <a:ea typeface="Calibri" pitchFamily="34" charset="0"/>
                    <a:cs typeface="Times New Roman" pitchFamily="18" charset="0"/>
                  </a:rPr>
                  <a:t>(1+i)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 name="Text Box 5"/>
              <p:cNvSpPr txBox="1">
                <a:spLocks noChangeArrowheads="1"/>
              </p:cNvSpPr>
              <p:nvPr/>
            </p:nvSpPr>
            <p:spPr bwMode="auto">
              <a:xfrm>
                <a:off x="1979" y="8880"/>
                <a:ext cx="605"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fr-FR" sz="2400" b="1" dirty="0" smtClean="0">
                    <a:solidFill>
                      <a:schemeClr val="bg1"/>
                    </a:solidFill>
                    <a:latin typeface="Times New Roman" pitchFamily="18" charset="0"/>
                    <a:ea typeface="Calibri" pitchFamily="34" charset="0"/>
                    <a:cs typeface="Times New Roman" pitchFamily="18" charset="0"/>
                  </a:rPr>
                  <a:t>V</a:t>
                </a:r>
                <a:r>
                  <a:rPr lang="fr-FR" sz="2400" b="1" baseline="-30000" dirty="0" smtClean="0">
                    <a:solidFill>
                      <a:schemeClr val="bg1"/>
                    </a:solidFill>
                    <a:latin typeface="Times New Roman" pitchFamily="18" charset="0"/>
                    <a:ea typeface="Calibri" pitchFamily="34" charset="0"/>
                    <a:cs typeface="Times New Roman" pitchFamily="18" charset="0"/>
                  </a:rPr>
                  <a:t>a</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Text Box 2"/>
              <p:cNvSpPr txBox="1">
                <a:spLocks noChangeArrowheads="1"/>
              </p:cNvSpPr>
              <p:nvPr/>
            </p:nvSpPr>
            <p:spPr bwMode="auto">
              <a:xfrm>
                <a:off x="2928" y="9060"/>
                <a:ext cx="783"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tabLst>
                    <a:tab pos="57150" algn="l"/>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 </a:t>
                </a:r>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cxnSp>
          <p:nvCxnSpPr>
            <p:cNvPr id="39" name="Connecteur droit 38"/>
            <p:cNvCxnSpPr/>
            <p:nvPr/>
          </p:nvCxnSpPr>
          <p:spPr>
            <a:xfrm>
              <a:off x="1752600" y="6055056"/>
              <a:ext cx="914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951204" y="381000"/>
            <a:ext cx="1675459" cy="523220"/>
          </a:xfrm>
          <a:prstGeom prst="rect">
            <a:avLst/>
          </a:prstGeom>
        </p:spPr>
        <p:txBody>
          <a:bodyPr wrap="none">
            <a:spAutoFit/>
          </a:bodyPr>
          <a:lstStyle/>
          <a:p>
            <a:pPr algn="r" rtl="1"/>
            <a:r>
              <a:rPr lang="ar-DZ" sz="2800" b="1" dirty="0" smtClean="0">
                <a:solidFill>
                  <a:srgbClr val="FF0000"/>
                </a:solidFill>
              </a:rPr>
              <a:t>المشروع </a:t>
            </a:r>
            <a:r>
              <a:rPr lang="fr-FR" sz="2800" b="1" dirty="0" smtClean="0">
                <a:solidFill>
                  <a:srgbClr val="FF0000"/>
                </a:solidFill>
              </a:rPr>
              <a:t>B</a:t>
            </a:r>
            <a:r>
              <a:rPr lang="ar-DZ" sz="2800" b="1" dirty="0" smtClean="0">
                <a:solidFill>
                  <a:srgbClr val="FF0000"/>
                </a:solidFill>
              </a:rPr>
              <a:t>:</a:t>
            </a:r>
            <a:endParaRPr lang="fr-FR" sz="2800" dirty="0">
              <a:solidFill>
                <a:srgbClr val="FF0000"/>
              </a:solidFill>
            </a:endParaRPr>
          </a:p>
        </p:txBody>
      </p:sp>
      <p:grpSp>
        <p:nvGrpSpPr>
          <p:cNvPr id="42" name="Groupe 41"/>
          <p:cNvGrpSpPr/>
          <p:nvPr/>
        </p:nvGrpSpPr>
        <p:grpSpPr>
          <a:xfrm>
            <a:off x="285" y="873007"/>
            <a:ext cx="8991315" cy="5528570"/>
            <a:chOff x="285" y="873007"/>
            <a:chExt cx="8991315" cy="5528570"/>
          </a:xfrm>
        </p:grpSpPr>
        <p:cxnSp>
          <p:nvCxnSpPr>
            <p:cNvPr id="47" name="Connecteur droit 46"/>
            <p:cNvCxnSpPr/>
            <p:nvPr/>
          </p:nvCxnSpPr>
          <p:spPr>
            <a:xfrm rot="10800000">
              <a:off x="6019800" y="5408611"/>
              <a:ext cx="8382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0" name="Connecteur droit avec flèche 49"/>
            <p:cNvCxnSpPr/>
            <p:nvPr/>
          </p:nvCxnSpPr>
          <p:spPr>
            <a:xfrm rot="10800000">
              <a:off x="2133600" y="5410200"/>
              <a:ext cx="9144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nvGrpSpPr>
            <p:cNvPr id="41" name="Groupe 40"/>
            <p:cNvGrpSpPr/>
            <p:nvPr/>
          </p:nvGrpSpPr>
          <p:grpSpPr>
            <a:xfrm>
              <a:off x="285" y="873007"/>
              <a:ext cx="8991315" cy="5528570"/>
              <a:chOff x="285" y="873007"/>
              <a:chExt cx="8991315" cy="5528570"/>
            </a:xfrm>
          </p:grpSpPr>
          <p:grpSp>
            <p:nvGrpSpPr>
              <p:cNvPr id="25601" name="Group 1"/>
              <p:cNvGrpSpPr>
                <a:grpSpLocks/>
              </p:cNvGrpSpPr>
              <p:nvPr/>
            </p:nvGrpSpPr>
            <p:grpSpPr bwMode="auto">
              <a:xfrm>
                <a:off x="285" y="873007"/>
                <a:ext cx="8991315" cy="5528570"/>
                <a:chOff x="520" y="9289"/>
                <a:chExt cx="10490" cy="4593"/>
              </a:xfrm>
            </p:grpSpPr>
            <p:cxnSp>
              <p:nvCxnSpPr>
                <p:cNvPr id="25602" name="AutoShape 2"/>
                <p:cNvCxnSpPr>
                  <a:cxnSpLocks noChangeShapeType="1"/>
                </p:cNvCxnSpPr>
                <p:nvPr/>
              </p:nvCxnSpPr>
              <p:spPr bwMode="auto">
                <a:xfrm>
                  <a:off x="1245" y="10141"/>
                  <a:ext cx="8580" cy="0"/>
                </a:xfrm>
                <a:prstGeom prst="straightConnector1">
                  <a:avLst/>
                </a:prstGeom>
                <a:noFill/>
                <a:ln w="38100">
                  <a:solidFill>
                    <a:srgbClr val="000000"/>
                  </a:solidFill>
                  <a:round/>
                  <a:headEnd/>
                  <a:tailEnd type="triangle" w="med" len="med"/>
                </a:ln>
                <a:effectLst/>
              </p:spPr>
            </p:cxnSp>
            <p:sp>
              <p:nvSpPr>
                <p:cNvPr id="25603" name="Text Box 3"/>
                <p:cNvSpPr txBox="1">
                  <a:spLocks noChangeArrowheads="1"/>
                </p:cNvSpPr>
                <p:nvPr/>
              </p:nvSpPr>
              <p:spPr bwMode="auto">
                <a:xfrm>
                  <a:off x="1211" y="9738"/>
                  <a:ext cx="405" cy="34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04" name="Text Box 4"/>
                <p:cNvSpPr txBox="1">
                  <a:spLocks noChangeArrowheads="1"/>
                </p:cNvSpPr>
                <p:nvPr/>
              </p:nvSpPr>
              <p:spPr bwMode="auto">
                <a:xfrm>
                  <a:off x="2785" y="9738"/>
                  <a:ext cx="405" cy="355"/>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5605" name="Text Box 5"/>
                <p:cNvSpPr txBox="1">
                  <a:spLocks noChangeArrowheads="1"/>
                </p:cNvSpPr>
                <p:nvPr/>
              </p:nvSpPr>
              <p:spPr bwMode="auto">
                <a:xfrm>
                  <a:off x="4327" y="9738"/>
                  <a:ext cx="405" cy="34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06" name="Text Box 6"/>
                <p:cNvSpPr txBox="1">
                  <a:spLocks noChangeArrowheads="1"/>
                </p:cNvSpPr>
                <p:nvPr/>
              </p:nvSpPr>
              <p:spPr bwMode="auto">
                <a:xfrm>
                  <a:off x="5986" y="9738"/>
                  <a:ext cx="405" cy="34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07" name="Text Box 7"/>
                <p:cNvSpPr txBox="1">
                  <a:spLocks noChangeArrowheads="1"/>
                </p:cNvSpPr>
                <p:nvPr/>
              </p:nvSpPr>
              <p:spPr bwMode="auto">
                <a:xfrm>
                  <a:off x="7317" y="9738"/>
                  <a:ext cx="455" cy="34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4</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08" name="Text Box 8"/>
                <p:cNvSpPr txBox="1">
                  <a:spLocks noChangeArrowheads="1"/>
                </p:cNvSpPr>
                <p:nvPr/>
              </p:nvSpPr>
              <p:spPr bwMode="auto">
                <a:xfrm>
                  <a:off x="2635" y="10230"/>
                  <a:ext cx="750" cy="296"/>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600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09" name="Text Box 9"/>
                <p:cNvSpPr txBox="1">
                  <a:spLocks noChangeArrowheads="1"/>
                </p:cNvSpPr>
                <p:nvPr/>
              </p:nvSpPr>
              <p:spPr bwMode="auto">
                <a:xfrm>
                  <a:off x="4237" y="10215"/>
                  <a:ext cx="750" cy="311"/>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400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10" name="Text Box 10"/>
                <p:cNvSpPr txBox="1">
                  <a:spLocks noChangeArrowheads="1"/>
                </p:cNvSpPr>
                <p:nvPr/>
              </p:nvSpPr>
              <p:spPr bwMode="auto">
                <a:xfrm>
                  <a:off x="5821" y="10215"/>
                  <a:ext cx="750" cy="311"/>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11" name="Text Box 11"/>
                <p:cNvSpPr txBox="1">
                  <a:spLocks noChangeArrowheads="1"/>
                </p:cNvSpPr>
                <p:nvPr/>
              </p:nvSpPr>
              <p:spPr bwMode="auto">
                <a:xfrm>
                  <a:off x="7179" y="10215"/>
                  <a:ext cx="750" cy="311"/>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70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12" name="Text Box 12"/>
                <p:cNvSpPr txBox="1">
                  <a:spLocks noChangeArrowheads="1"/>
                </p:cNvSpPr>
                <p:nvPr/>
              </p:nvSpPr>
              <p:spPr bwMode="auto">
                <a:xfrm>
                  <a:off x="786" y="10215"/>
                  <a:ext cx="1115" cy="311"/>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-1000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5614" name="AutoShape 14"/>
                <p:cNvCxnSpPr>
                  <a:cxnSpLocks noChangeShapeType="1"/>
                  <a:endCxn id="25622" idx="1"/>
                </p:cNvCxnSpPr>
                <p:nvPr/>
              </p:nvCxnSpPr>
              <p:spPr bwMode="auto">
                <a:xfrm>
                  <a:off x="4625" y="11332"/>
                  <a:ext cx="3451" cy="12"/>
                </a:xfrm>
                <a:prstGeom prst="straightConnector1">
                  <a:avLst/>
                </a:prstGeom>
                <a:noFill/>
                <a:ln w="38100">
                  <a:solidFill>
                    <a:srgbClr val="000000"/>
                  </a:solidFill>
                  <a:round/>
                  <a:headEnd/>
                  <a:tailEnd type="triangle" w="med" len="med"/>
                </a:ln>
                <a:effectLst/>
              </p:spPr>
            </p:cxnSp>
            <p:cxnSp>
              <p:nvCxnSpPr>
                <p:cNvPr id="25615" name="AutoShape 15"/>
                <p:cNvCxnSpPr>
                  <a:cxnSpLocks noChangeShapeType="1"/>
                </p:cNvCxnSpPr>
                <p:nvPr/>
              </p:nvCxnSpPr>
              <p:spPr bwMode="auto">
                <a:xfrm>
                  <a:off x="6290" y="11859"/>
                  <a:ext cx="1739" cy="0"/>
                </a:xfrm>
                <a:prstGeom prst="straightConnector1">
                  <a:avLst/>
                </a:prstGeom>
                <a:noFill/>
                <a:ln w="38100">
                  <a:solidFill>
                    <a:srgbClr val="000000"/>
                  </a:solidFill>
                  <a:round/>
                  <a:headEnd/>
                  <a:tailEnd type="triangle" w="med" len="med"/>
                </a:ln>
                <a:effectLst/>
              </p:spPr>
            </p:cxnSp>
            <p:cxnSp>
              <p:nvCxnSpPr>
                <p:cNvPr id="25616" name="AutoShape 16"/>
                <p:cNvCxnSpPr>
                  <a:cxnSpLocks noChangeShapeType="1"/>
                </p:cNvCxnSpPr>
                <p:nvPr/>
              </p:nvCxnSpPr>
              <p:spPr bwMode="auto">
                <a:xfrm flipV="1">
                  <a:off x="3033" y="10575"/>
                  <a:ext cx="0" cy="240"/>
                </a:xfrm>
                <a:prstGeom prst="straightConnector1">
                  <a:avLst/>
                </a:prstGeom>
                <a:noFill/>
                <a:ln w="38100">
                  <a:solidFill>
                    <a:srgbClr val="000000"/>
                  </a:solidFill>
                  <a:round/>
                  <a:headEnd/>
                  <a:tailEnd/>
                </a:ln>
                <a:effectLst/>
              </p:spPr>
            </p:cxnSp>
            <p:cxnSp>
              <p:nvCxnSpPr>
                <p:cNvPr id="25617" name="AutoShape 17"/>
                <p:cNvCxnSpPr>
                  <a:cxnSpLocks noChangeShapeType="1"/>
                </p:cNvCxnSpPr>
                <p:nvPr/>
              </p:nvCxnSpPr>
              <p:spPr bwMode="auto">
                <a:xfrm rot="5400000" flipH="1" flipV="1">
                  <a:off x="4238" y="10949"/>
                  <a:ext cx="759" cy="17"/>
                </a:xfrm>
                <a:prstGeom prst="straightConnector1">
                  <a:avLst/>
                </a:prstGeom>
                <a:noFill/>
                <a:ln w="38100">
                  <a:solidFill>
                    <a:srgbClr val="000000"/>
                  </a:solidFill>
                  <a:round/>
                  <a:headEnd/>
                  <a:tailEnd/>
                </a:ln>
                <a:effectLst/>
              </p:spPr>
            </p:cxnSp>
            <p:cxnSp>
              <p:nvCxnSpPr>
                <p:cNvPr id="25618" name="AutoShape 18"/>
                <p:cNvCxnSpPr>
                  <a:cxnSpLocks noChangeShapeType="1"/>
                </p:cNvCxnSpPr>
                <p:nvPr/>
              </p:nvCxnSpPr>
              <p:spPr bwMode="auto">
                <a:xfrm>
                  <a:off x="8521" y="12742"/>
                  <a:ext cx="2085" cy="0"/>
                </a:xfrm>
                <a:prstGeom prst="straightConnector1">
                  <a:avLst/>
                </a:prstGeom>
                <a:noFill/>
                <a:ln w="38100">
                  <a:solidFill>
                    <a:srgbClr val="000000"/>
                  </a:solidFill>
                  <a:round/>
                  <a:headEnd/>
                  <a:tailEnd/>
                </a:ln>
                <a:effectLst/>
              </p:spPr>
            </p:cxnSp>
            <p:cxnSp>
              <p:nvCxnSpPr>
                <p:cNvPr id="25619" name="AutoShape 19"/>
                <p:cNvCxnSpPr>
                  <a:cxnSpLocks noChangeShapeType="1"/>
                </p:cNvCxnSpPr>
                <p:nvPr/>
              </p:nvCxnSpPr>
              <p:spPr bwMode="auto">
                <a:xfrm rot="5400000" flipH="1" flipV="1">
                  <a:off x="5641" y="11216"/>
                  <a:ext cx="1313" cy="1"/>
                </a:xfrm>
                <a:prstGeom prst="straightConnector1">
                  <a:avLst/>
                </a:prstGeom>
                <a:noFill/>
                <a:ln w="38100">
                  <a:solidFill>
                    <a:srgbClr val="000000"/>
                  </a:solidFill>
                  <a:round/>
                  <a:headEnd/>
                  <a:tailEnd/>
                </a:ln>
                <a:effectLst/>
              </p:spPr>
            </p:cxnSp>
            <p:cxnSp>
              <p:nvCxnSpPr>
                <p:cNvPr id="25620" name="AutoShape 20"/>
                <p:cNvCxnSpPr>
                  <a:cxnSpLocks noChangeShapeType="1"/>
                </p:cNvCxnSpPr>
                <p:nvPr/>
              </p:nvCxnSpPr>
              <p:spPr bwMode="auto">
                <a:xfrm rot="5400000" flipH="1" flipV="1">
                  <a:off x="6594" y="11493"/>
                  <a:ext cx="1899" cy="2"/>
                </a:xfrm>
                <a:prstGeom prst="straightConnector1">
                  <a:avLst/>
                </a:prstGeom>
                <a:noFill/>
                <a:ln w="38100">
                  <a:solidFill>
                    <a:srgbClr val="000000"/>
                  </a:solidFill>
                  <a:round/>
                  <a:headEnd/>
                  <a:tailEnd/>
                </a:ln>
                <a:effectLst/>
              </p:spPr>
            </p:cxnSp>
            <p:sp>
              <p:nvSpPr>
                <p:cNvPr id="25621" name="Text Box 21"/>
                <p:cNvSpPr txBox="1">
                  <a:spLocks noChangeArrowheads="1"/>
                </p:cNvSpPr>
                <p:nvPr/>
              </p:nvSpPr>
              <p:spPr bwMode="auto">
                <a:xfrm>
                  <a:off x="8076" y="10575"/>
                  <a:ext cx="2934"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600(1.12)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4-1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842.95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22" name="Text Box 22"/>
                <p:cNvSpPr txBox="1">
                  <a:spLocks noChangeArrowheads="1"/>
                </p:cNvSpPr>
                <p:nvPr/>
              </p:nvSpPr>
              <p:spPr bwMode="auto">
                <a:xfrm>
                  <a:off x="8076" y="11119"/>
                  <a:ext cx="2934"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400(1.12)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4-2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501.76</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23" name="Text Box 23"/>
                <p:cNvSpPr txBox="1">
                  <a:spLocks noChangeArrowheads="1"/>
                </p:cNvSpPr>
                <p:nvPr/>
              </p:nvSpPr>
              <p:spPr bwMode="auto">
                <a:xfrm>
                  <a:off x="8076" y="11643"/>
                  <a:ext cx="2934"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300(1.12)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4-3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336</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24" name="Text Box 24"/>
                <p:cNvSpPr txBox="1">
                  <a:spLocks noChangeArrowheads="1"/>
                </p:cNvSpPr>
                <p:nvPr/>
              </p:nvSpPr>
              <p:spPr bwMode="auto">
                <a:xfrm>
                  <a:off x="8076" y="12210"/>
                  <a:ext cx="2934"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70(1.12)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4-4 </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70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25" name="Text Box 25"/>
                <p:cNvSpPr txBox="1">
                  <a:spLocks noChangeArrowheads="1"/>
                </p:cNvSpPr>
                <p:nvPr/>
              </p:nvSpPr>
              <p:spPr bwMode="auto">
                <a:xfrm>
                  <a:off x="8520" y="12862"/>
                  <a:ext cx="2134" cy="450"/>
                </a:xfrm>
                <a:prstGeom prst="rect">
                  <a:avLst/>
                </a:prstGeom>
                <a:solidFill>
                  <a:srgbClr val="FFC000"/>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 1750.71</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26" name="Text Box 26"/>
                <p:cNvSpPr txBox="1">
                  <a:spLocks noChangeArrowheads="1"/>
                </p:cNvSpPr>
                <p:nvPr/>
              </p:nvSpPr>
              <p:spPr bwMode="auto">
                <a:xfrm>
                  <a:off x="520" y="12753"/>
                  <a:ext cx="1334" cy="293"/>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1750.71</a:t>
                  </a:r>
                  <a:endParaRPr kumimoji="0" lang="fr-FR" sz="22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27" name="Text Box 27"/>
                <p:cNvSpPr txBox="1">
                  <a:spLocks noChangeArrowheads="1"/>
                </p:cNvSpPr>
                <p:nvPr/>
              </p:nvSpPr>
              <p:spPr bwMode="auto">
                <a:xfrm>
                  <a:off x="757" y="13068"/>
                  <a:ext cx="1007" cy="375"/>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1.10</a:t>
                  </a:r>
                  <a:r>
                    <a:rPr kumimoji="0" lang="fr-FR" sz="22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2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5628" name="AutoShape 28"/>
                <p:cNvCxnSpPr>
                  <a:cxnSpLocks noChangeShapeType="1"/>
                </p:cNvCxnSpPr>
                <p:nvPr/>
              </p:nvCxnSpPr>
              <p:spPr bwMode="auto">
                <a:xfrm>
                  <a:off x="800" y="13093"/>
                  <a:ext cx="750" cy="0"/>
                </a:xfrm>
                <a:prstGeom prst="straightConnector1">
                  <a:avLst/>
                </a:prstGeom>
                <a:noFill/>
                <a:ln w="38100">
                  <a:solidFill>
                    <a:srgbClr val="000000"/>
                  </a:solidFill>
                  <a:round/>
                  <a:headEnd/>
                  <a:tailEnd/>
                </a:ln>
                <a:effectLst/>
              </p:spPr>
            </p:cxnSp>
            <p:sp>
              <p:nvSpPr>
                <p:cNvPr id="25629" name="Text Box 29"/>
                <p:cNvSpPr txBox="1">
                  <a:spLocks noChangeArrowheads="1"/>
                </p:cNvSpPr>
                <p:nvPr/>
              </p:nvSpPr>
              <p:spPr bwMode="auto">
                <a:xfrm>
                  <a:off x="1807" y="12888"/>
                  <a:ext cx="1113" cy="309"/>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-1000</a:t>
                  </a:r>
                  <a:endParaRPr kumimoji="0" lang="fr-FR" sz="22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30" name="Text Box 30"/>
                <p:cNvSpPr txBox="1">
                  <a:spLocks noChangeArrowheads="1"/>
                </p:cNvSpPr>
                <p:nvPr/>
              </p:nvSpPr>
              <p:spPr bwMode="auto">
                <a:xfrm>
                  <a:off x="520" y="13495"/>
                  <a:ext cx="2667" cy="387"/>
                </a:xfrm>
                <a:prstGeom prst="rect">
                  <a:avLst/>
                </a:prstGeom>
                <a:solidFill>
                  <a:srgbClr val="FFC000"/>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VANG</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B</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195.76</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31" name="Text Box 31"/>
                <p:cNvSpPr txBox="1">
                  <a:spLocks noChangeArrowheads="1"/>
                </p:cNvSpPr>
                <p:nvPr/>
              </p:nvSpPr>
              <p:spPr bwMode="auto">
                <a:xfrm>
                  <a:off x="3809" y="12850"/>
                  <a:ext cx="3766" cy="405"/>
                </a:xfrm>
                <a:prstGeom prst="rect">
                  <a:avLst/>
                </a:prstGeom>
                <a:solidFill>
                  <a:srgbClr val="D8D8D8"/>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خصم ( تحيين ) بمعدل 10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5632" name="Text Box 32"/>
                <p:cNvSpPr txBox="1">
                  <a:spLocks noChangeArrowheads="1"/>
                </p:cNvSpPr>
                <p:nvPr/>
              </p:nvSpPr>
              <p:spPr bwMode="auto">
                <a:xfrm>
                  <a:off x="4294" y="9289"/>
                  <a:ext cx="3393" cy="317"/>
                </a:xfrm>
                <a:prstGeom prst="rect">
                  <a:avLst/>
                </a:prstGeom>
                <a:solidFill>
                  <a:srgbClr val="D8D8D8"/>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إعادة استثمار بمعدل 12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5633" name="AutoShape 33"/>
                <p:cNvCxnSpPr>
                  <a:cxnSpLocks noChangeShapeType="1"/>
                </p:cNvCxnSpPr>
                <p:nvPr/>
              </p:nvCxnSpPr>
              <p:spPr bwMode="auto">
                <a:xfrm>
                  <a:off x="7727" y="9467"/>
                  <a:ext cx="1739" cy="0"/>
                </a:xfrm>
                <a:prstGeom prst="straightConnector1">
                  <a:avLst/>
                </a:prstGeom>
                <a:noFill/>
                <a:ln w="38100">
                  <a:solidFill>
                    <a:srgbClr val="000000"/>
                  </a:solidFill>
                  <a:round/>
                  <a:headEnd/>
                  <a:tailEnd type="triangle" w="med" len="med"/>
                </a:ln>
                <a:effectLst/>
              </p:spPr>
            </p:cxnSp>
            <p:cxnSp>
              <p:nvCxnSpPr>
                <p:cNvPr id="25634" name="AutoShape 34"/>
                <p:cNvCxnSpPr>
                  <a:cxnSpLocks noChangeShapeType="1"/>
                </p:cNvCxnSpPr>
                <p:nvPr/>
              </p:nvCxnSpPr>
              <p:spPr bwMode="auto">
                <a:xfrm>
                  <a:off x="3009" y="9467"/>
                  <a:ext cx="1200" cy="1"/>
                </a:xfrm>
                <a:prstGeom prst="straightConnector1">
                  <a:avLst/>
                </a:prstGeom>
                <a:noFill/>
                <a:ln w="38100">
                  <a:solidFill>
                    <a:srgbClr val="000000"/>
                  </a:solidFill>
                  <a:round/>
                  <a:headEnd/>
                  <a:tailEnd/>
                </a:ln>
                <a:effectLst/>
              </p:spPr>
            </p:cxnSp>
            <p:cxnSp>
              <p:nvCxnSpPr>
                <p:cNvPr id="25635" name="AutoShape 35"/>
                <p:cNvCxnSpPr>
                  <a:cxnSpLocks noChangeShapeType="1"/>
                </p:cNvCxnSpPr>
                <p:nvPr/>
              </p:nvCxnSpPr>
              <p:spPr bwMode="auto">
                <a:xfrm flipV="1">
                  <a:off x="8265" y="12360"/>
                  <a:ext cx="0" cy="105"/>
                </a:xfrm>
                <a:prstGeom prst="straightConnector1">
                  <a:avLst/>
                </a:prstGeom>
                <a:noFill/>
                <a:ln w="38100">
                  <a:solidFill>
                    <a:srgbClr val="FFFFFF"/>
                  </a:solidFill>
                  <a:round/>
                  <a:headEnd/>
                  <a:tailEnd type="triangle" w="med" len="med"/>
                </a:ln>
                <a:effectLst/>
              </p:spPr>
            </p:cxnSp>
          </p:grpSp>
          <p:cxnSp>
            <p:nvCxnSpPr>
              <p:cNvPr id="52" name="Connecteur droit avec flèche 51"/>
              <p:cNvCxnSpPr/>
              <p:nvPr/>
            </p:nvCxnSpPr>
            <p:spPr>
              <a:xfrm>
                <a:off x="2133600" y="2722420"/>
                <a:ext cx="4343400" cy="24789"/>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cxnSp>
          <p:nvCxnSpPr>
            <p:cNvPr id="67" name="AutoShape 15"/>
            <p:cNvCxnSpPr>
              <a:cxnSpLocks noChangeShapeType="1"/>
            </p:cNvCxnSpPr>
            <p:nvPr/>
          </p:nvCxnSpPr>
          <p:spPr bwMode="auto">
            <a:xfrm>
              <a:off x="6019800" y="4660467"/>
              <a:ext cx="381000" cy="1588"/>
            </a:xfrm>
            <a:prstGeom prst="straightConnector1">
              <a:avLst/>
            </a:prstGeom>
            <a:noFill/>
            <a:ln w="38100">
              <a:solidFill>
                <a:srgbClr val="000000"/>
              </a:solidFill>
              <a:round/>
              <a:headEnd/>
              <a:tailEnd type="triangle" w="med" len="med"/>
            </a:ln>
            <a:effectLst/>
          </p:spPr>
        </p:cxn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 y="2057400"/>
          <a:ext cx="9144002" cy="1261872"/>
        </p:xfrm>
        <a:graphic>
          <a:graphicData uri="http://schemas.openxmlformats.org/drawingml/2006/table">
            <a:tbl>
              <a:tblPr rtl="1"/>
              <a:tblGrid>
                <a:gridCol w="1253836"/>
                <a:gridCol w="1219200"/>
                <a:gridCol w="1211501"/>
                <a:gridCol w="1091893"/>
                <a:gridCol w="1091893"/>
                <a:gridCol w="1091893"/>
                <a:gridCol w="1091893"/>
                <a:gridCol w="1091893"/>
              </a:tblGrid>
              <a:tr h="0">
                <a:tc>
                  <a:txBody>
                    <a:bodyPr/>
                    <a:lstStyle/>
                    <a:p>
                      <a:pPr marL="0" marR="0" algn="r" rtl="1">
                        <a:lnSpc>
                          <a:spcPct val="115000"/>
                        </a:lnSpc>
                        <a:spcBef>
                          <a:spcPts val="0"/>
                        </a:spcBef>
                        <a:spcAft>
                          <a:spcPts val="0"/>
                        </a:spcAft>
                        <a:tabLst>
                          <a:tab pos="169545" algn="r"/>
                          <a:tab pos="302895" algn="r"/>
                        </a:tabLst>
                      </a:pPr>
                      <a:r>
                        <a:rPr lang="ar-DZ" sz="2200" b="1" dirty="0">
                          <a:solidFill>
                            <a:schemeClr val="bg1"/>
                          </a:solidFill>
                          <a:latin typeface="Calibri"/>
                          <a:ea typeface="Times New Roman"/>
                          <a:cs typeface="Times New Roman"/>
                        </a:rPr>
                        <a:t>معدل </a:t>
                      </a:r>
                      <a:r>
                        <a:rPr lang="ar-DZ" sz="2200" b="1" dirty="0" smtClean="0">
                          <a:solidFill>
                            <a:schemeClr val="bg1"/>
                          </a:solidFill>
                          <a:latin typeface="Calibri"/>
                          <a:ea typeface="Times New Roman"/>
                          <a:cs typeface="Times New Roman"/>
                        </a:rPr>
                        <a:t>خصم </a:t>
                      </a:r>
                      <a:r>
                        <a:rPr lang="en-US" sz="2200" b="1" dirty="0">
                          <a:solidFill>
                            <a:schemeClr val="bg1"/>
                          </a:solidFill>
                          <a:latin typeface="Times New Roman"/>
                          <a:ea typeface="Times New Roman"/>
                          <a:cs typeface="Arial"/>
                        </a:rPr>
                        <a:t>i</a:t>
                      </a:r>
                      <a:endParaRPr lang="fr-FR" sz="22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Times New Roman"/>
                          <a:cs typeface="Times New Roman"/>
                        </a:rPr>
                        <a:t>5%</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Times New Roman"/>
                          <a:cs typeface="Times New Roman"/>
                        </a:rPr>
                        <a:t>10%</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Times New Roman"/>
                          <a:cs typeface="Times New Roman"/>
                        </a:rPr>
                        <a:t>15%</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Times New Roman"/>
                          <a:cs typeface="Times New Roman"/>
                        </a:rPr>
                        <a:t>20%</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Times New Roman"/>
                          <a:cs typeface="Times New Roman"/>
                        </a:rPr>
                        <a:t>25%</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DZ" sz="2400" b="1">
                          <a:solidFill>
                            <a:schemeClr val="bg1"/>
                          </a:solidFill>
                          <a:latin typeface="Calibri"/>
                          <a:ea typeface="Times New Roman"/>
                          <a:cs typeface="Times New Roman"/>
                        </a:rPr>
                        <a:t>30%</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35</a:t>
                      </a:r>
                      <a:r>
                        <a:rPr lang="ar-DZ" sz="2400" b="1">
                          <a:solidFill>
                            <a:schemeClr val="bg1"/>
                          </a:solidFill>
                          <a:latin typeface="Calibri"/>
                          <a:ea typeface="Times New Roman"/>
                          <a:cs typeface="Times New Roman"/>
                        </a:rPr>
                        <a:t>%</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fr-FR" sz="2400" b="1">
                          <a:solidFill>
                            <a:schemeClr val="bg1"/>
                          </a:solidFill>
                          <a:latin typeface="Times New Roman"/>
                          <a:ea typeface="Times New Roman"/>
                          <a:cs typeface="Arial"/>
                        </a:rPr>
                        <a:t>VAN</a:t>
                      </a:r>
                      <a:r>
                        <a:rPr lang="fr-FR" sz="2400" b="1" baseline="-25000">
                          <a:solidFill>
                            <a:schemeClr val="bg1"/>
                          </a:solidFill>
                          <a:latin typeface="Times New Roman"/>
                          <a:ea typeface="Times New Roman"/>
                          <a:cs typeface="Arial"/>
                        </a:rPr>
                        <a:t>A</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1762,42</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1169,86</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687,37</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289,67</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-41,79</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-320,87</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-558,04</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r" rtl="1">
                        <a:lnSpc>
                          <a:spcPct val="115000"/>
                        </a:lnSpc>
                        <a:spcBef>
                          <a:spcPts val="0"/>
                        </a:spcBef>
                        <a:spcAft>
                          <a:spcPts val="0"/>
                        </a:spcAft>
                      </a:pPr>
                      <a:r>
                        <a:rPr lang="fr-FR" sz="2400" b="1">
                          <a:solidFill>
                            <a:schemeClr val="bg1"/>
                          </a:solidFill>
                          <a:latin typeface="Times New Roman"/>
                          <a:ea typeface="Times New Roman"/>
                          <a:cs typeface="Arial"/>
                        </a:rPr>
                        <a:t>VAN</a:t>
                      </a:r>
                      <a:r>
                        <a:rPr lang="fr-FR" sz="2400" b="1" baseline="-25000">
                          <a:solidFill>
                            <a:schemeClr val="bg1"/>
                          </a:solidFill>
                          <a:latin typeface="Times New Roman"/>
                          <a:ea typeface="Times New Roman"/>
                          <a:cs typeface="Arial"/>
                        </a:rPr>
                        <a:t>B</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2434,41</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dirty="0">
                          <a:solidFill>
                            <a:schemeClr val="bg1"/>
                          </a:solidFill>
                          <a:latin typeface="Times New Roman"/>
                          <a:ea typeface="Times New Roman"/>
                          <a:cs typeface="Arial"/>
                        </a:rPr>
                        <a:t>1528,21</a:t>
                      </a:r>
                      <a:endParaRPr lang="fr-FR" sz="20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841,90</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246,40</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-211,77</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a:solidFill>
                            <a:schemeClr val="bg1"/>
                          </a:solidFill>
                          <a:latin typeface="Times New Roman"/>
                          <a:ea typeface="Times New Roman"/>
                          <a:cs typeface="Arial"/>
                        </a:rPr>
                        <a:t>-584,83</a:t>
                      </a:r>
                      <a:endParaRPr lang="fr-FR" sz="200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0">
                        <a:lnSpc>
                          <a:spcPct val="115000"/>
                        </a:lnSpc>
                        <a:spcBef>
                          <a:spcPts val="0"/>
                        </a:spcBef>
                        <a:spcAft>
                          <a:spcPts val="0"/>
                        </a:spcAft>
                      </a:pPr>
                      <a:r>
                        <a:rPr lang="fr-FR" sz="2400" b="1" dirty="0">
                          <a:solidFill>
                            <a:schemeClr val="bg1"/>
                          </a:solidFill>
                          <a:latin typeface="Times New Roman"/>
                          <a:ea typeface="Times New Roman"/>
                          <a:cs typeface="Arial"/>
                        </a:rPr>
                        <a:t>-891,48</a:t>
                      </a:r>
                      <a:endParaRPr lang="fr-FR" sz="2000" dirty="0">
                        <a:solidFill>
                          <a:schemeClr val="bg1"/>
                        </a:solidFill>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1691" name="Rectangle 11"/>
          <p:cNvSpPr>
            <a:spLocks noChangeArrowheads="1"/>
          </p:cNvSpPr>
          <p:nvPr/>
        </p:nvSpPr>
        <p:spPr bwMode="auto">
          <a:xfrm>
            <a:off x="7696200" y="558225"/>
            <a:ext cx="1143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169863" algn="r"/>
                <a:tab pos="303213" algn="r"/>
              </a:tabLst>
            </a:pPr>
            <a:r>
              <a:rPr kumimoji="0" lang="ar-JO" sz="3200" b="1" i="0" u="none" strike="noStrike" cap="none" normalizeH="0" baseline="0" dirty="0" smtClean="0">
                <a:ln>
                  <a:noFill/>
                </a:ln>
                <a:solidFill>
                  <a:srgbClr val="FF0000"/>
                </a:solidFill>
                <a:effectLst/>
                <a:latin typeface="Simplified Arabic"/>
                <a:ea typeface="Times New Roman" pitchFamily="18" charset="0"/>
                <a:cs typeface="Arial" pitchFamily="34" charset="0"/>
              </a:rPr>
              <a:t>الحل</a:t>
            </a:r>
            <a:r>
              <a:rPr kumimoji="0" lang="ar-DZ" sz="3200" b="1" i="0" u="none" strike="noStrike" cap="none" normalizeH="0" baseline="0" dirty="0" smtClean="0">
                <a:ln>
                  <a:noFill/>
                </a:ln>
                <a:solidFill>
                  <a:srgbClr val="FF0000"/>
                </a:solidFill>
                <a:effectLst/>
                <a:latin typeface="Simplified Arabic"/>
                <a:ea typeface="Times New Roman" pitchFamily="18" charset="0"/>
                <a:cs typeface="Arial" pitchFamily="34" charset="0"/>
              </a:rPr>
              <a:t>:</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tangle 11"/>
          <p:cNvSpPr>
            <a:spLocks noChangeArrowheads="1"/>
          </p:cNvSpPr>
          <p:nvPr/>
        </p:nvSpPr>
        <p:spPr bwMode="auto">
          <a:xfrm>
            <a:off x="609600" y="1270337"/>
            <a:ext cx="8229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588" marR="0" lvl="0" indent="-1588" algn="r" defTabSz="914400" rtl="1" eaLnBrk="0" fontAlgn="base" latinLnBrk="0" hangingPunct="0">
              <a:lnSpc>
                <a:spcPct val="100000"/>
              </a:lnSpc>
              <a:spcBef>
                <a:spcPct val="0"/>
              </a:spcBef>
              <a:spcAft>
                <a:spcPct val="0"/>
              </a:spcAft>
              <a:buClrTx/>
              <a:buSzTx/>
              <a:buFont typeface="+mj-lt"/>
              <a:buAutoNum type="arabicPeriod"/>
              <a:tabLst>
                <a:tab pos="169863" algn="r"/>
                <a:tab pos="303213" algn="r"/>
              </a:tabLst>
            </a:pPr>
            <a:r>
              <a:rPr kumimoji="0" lang="ar-JO"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التمثيل البياني لتغيرات </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A  </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و </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VAN</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B</a:t>
            </a:r>
            <a:r>
              <a:rPr kumimoji="0" lang="ar-JO"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بدلالة تغير معدل الخصم:</a:t>
            </a:r>
            <a:endParaRPr kumimoji="0" lang="fr-FR" altLang="zh-CN"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6" name="Rectangle 5"/>
          <p:cNvSpPr/>
          <p:nvPr/>
        </p:nvSpPr>
        <p:spPr>
          <a:xfrm>
            <a:off x="4343400" y="3591580"/>
            <a:ext cx="4495800" cy="523220"/>
          </a:xfrm>
          <a:prstGeom prst="rect">
            <a:avLst/>
          </a:prstGeom>
        </p:spPr>
        <p:txBody>
          <a:bodyPr wrap="square">
            <a:spAutoFit/>
          </a:bodyPr>
          <a:lstStyle/>
          <a:p>
            <a:pPr lvl="0" algn="just" rtl="1" eaLnBrk="0" fontAlgn="base" hangingPunct="0">
              <a:spcBef>
                <a:spcPct val="0"/>
              </a:spcBef>
              <a:spcAft>
                <a:spcPct val="0"/>
              </a:spcAft>
            </a:pPr>
            <a:r>
              <a:rPr lang="ar-DZ" altLang="zh-CN" sz="2800" b="1" dirty="0" err="1" smtClean="0">
                <a:solidFill>
                  <a:srgbClr val="FF0000"/>
                </a:solidFill>
                <a:latin typeface="Times New Roman" pitchFamily="18" charset="0"/>
                <a:ea typeface="Times New Roman" pitchFamily="18" charset="0"/>
                <a:cs typeface="Times New Roman" pitchFamily="18" charset="0"/>
              </a:rPr>
              <a:t>تقاطتع</a:t>
            </a:r>
            <a:r>
              <a:rPr lang="ar-DZ" altLang="zh-CN" sz="2800" b="1" dirty="0" smtClean="0">
                <a:solidFill>
                  <a:srgbClr val="FF0000"/>
                </a:solidFill>
                <a:latin typeface="Times New Roman" pitchFamily="18" charset="0"/>
                <a:ea typeface="Times New Roman" pitchFamily="18" charset="0"/>
                <a:cs typeface="Times New Roman" pitchFamily="18" charset="0"/>
              </a:rPr>
              <a:t> المنحنيين مع محور التراتيب:</a:t>
            </a:r>
            <a:endParaRPr lang="fr-FR" altLang="zh-CN" sz="2800" dirty="0" smtClean="0">
              <a:solidFill>
                <a:schemeClr val="bg1"/>
              </a:solidFill>
              <a:latin typeface="Times New Roman" pitchFamily="18" charset="0"/>
              <a:cs typeface="Times New Roman" pitchFamily="18" charset="0"/>
            </a:endParaRPr>
          </a:p>
        </p:txBody>
      </p:sp>
      <p:sp>
        <p:nvSpPr>
          <p:cNvPr id="9" name="Rectangle 8"/>
          <p:cNvSpPr/>
          <p:nvPr/>
        </p:nvSpPr>
        <p:spPr>
          <a:xfrm>
            <a:off x="4419600" y="5522893"/>
            <a:ext cx="4419600" cy="523220"/>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rgbClr val="FF0000"/>
                </a:solidFill>
                <a:latin typeface="Times New Roman" pitchFamily="18" charset="0"/>
                <a:ea typeface="Times New Roman" pitchFamily="18" charset="0"/>
                <a:cs typeface="Times New Roman" pitchFamily="18" charset="0"/>
              </a:rPr>
              <a:t>تقاطع المنحنيين مع محور الفواصل:</a:t>
            </a:r>
            <a:endParaRPr lang="fr-FR" altLang="zh-CN" sz="2800" dirty="0" smtClean="0">
              <a:solidFill>
                <a:srgbClr val="FF0000"/>
              </a:solidFill>
              <a:latin typeface="Times New Roman" pitchFamily="18" charset="0"/>
              <a:cs typeface="Times New Roman" pitchFamily="18" charset="0"/>
            </a:endParaRPr>
          </a:p>
        </p:txBody>
      </p:sp>
      <p:grpSp>
        <p:nvGrpSpPr>
          <p:cNvPr id="15" name="Groupe 14"/>
          <p:cNvGrpSpPr/>
          <p:nvPr/>
        </p:nvGrpSpPr>
        <p:grpSpPr>
          <a:xfrm>
            <a:off x="228600" y="4267200"/>
            <a:ext cx="8686800" cy="1066800"/>
            <a:chOff x="228600" y="4419600"/>
            <a:chExt cx="8686800" cy="1066800"/>
          </a:xfrm>
        </p:grpSpPr>
        <p:sp>
          <p:nvSpPr>
            <p:cNvPr id="7" name="AutoShape 13"/>
            <p:cNvSpPr>
              <a:spLocks noChangeArrowheads="1"/>
            </p:cNvSpPr>
            <p:nvPr/>
          </p:nvSpPr>
          <p:spPr bwMode="auto">
            <a:xfrm>
              <a:off x="1143000" y="51816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8" name="Rectangle 7"/>
            <p:cNvSpPr/>
            <p:nvPr/>
          </p:nvSpPr>
          <p:spPr>
            <a:xfrm>
              <a:off x="228600" y="4432518"/>
              <a:ext cx="838200" cy="523220"/>
            </a:xfrm>
            <a:prstGeom prst="rect">
              <a:avLst/>
            </a:prstGeom>
          </p:spPr>
          <p:txBody>
            <a:bodyPr wrap="square">
              <a:spAutoFit/>
            </a:bodyPr>
            <a:lstStyle/>
            <a:p>
              <a:pPr lvl="0"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i=0</a:t>
              </a:r>
              <a:endParaRPr lang="fr-FR" altLang="zh-CN" sz="2800" dirty="0" smtClean="0">
                <a:solidFill>
                  <a:schemeClr val="bg1"/>
                </a:solidFill>
                <a:latin typeface="Times New Roman" pitchFamily="18" charset="0"/>
                <a:cs typeface="Times New Roman" pitchFamily="18" charset="0"/>
              </a:endParaRPr>
            </a:p>
          </p:txBody>
        </p:sp>
        <p:sp>
          <p:nvSpPr>
            <p:cNvPr id="10" name="Rectangle 9"/>
            <p:cNvSpPr/>
            <p:nvPr/>
          </p:nvSpPr>
          <p:spPr>
            <a:xfrm>
              <a:off x="1600200" y="4419600"/>
              <a:ext cx="4648200" cy="523220"/>
            </a:xfrm>
            <a:prstGeom prst="rect">
              <a:avLst/>
            </a:prstGeom>
          </p:spPr>
          <p:txBody>
            <a:bodyPr wrap="square">
              <a:spAutoFit/>
            </a:bodyPr>
            <a:lstStyle/>
            <a:p>
              <a:pPr lvl="0"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 </a:t>
              </a:r>
              <a:r>
                <a:rPr lang="en-US" altLang="zh-CN" sz="2800" b="1" dirty="0" smtClean="0">
                  <a:solidFill>
                    <a:schemeClr val="bg1"/>
                  </a:solidFill>
                  <a:latin typeface="Times New Roman" pitchFamily="18" charset="0"/>
                  <a:ea typeface="Times New Roman" pitchFamily="18" charset="0"/>
                  <a:cs typeface="Times New Roman" pitchFamily="18" charset="0"/>
                </a:rPr>
                <a:t>= 5(1100)- 3000= 2500</a:t>
              </a:r>
              <a:endParaRPr lang="fr-FR" altLang="zh-CN" sz="2800" dirty="0" smtClean="0">
                <a:solidFill>
                  <a:schemeClr val="bg1"/>
                </a:solidFill>
                <a:latin typeface="Times New Roman" pitchFamily="18" charset="0"/>
                <a:cs typeface="Times New Roman" pitchFamily="18" charset="0"/>
              </a:endParaRPr>
            </a:p>
          </p:txBody>
        </p:sp>
        <p:sp>
          <p:nvSpPr>
            <p:cNvPr id="11" name="Rectangle 10"/>
            <p:cNvSpPr/>
            <p:nvPr/>
          </p:nvSpPr>
          <p:spPr>
            <a:xfrm>
              <a:off x="1600200" y="4963180"/>
              <a:ext cx="7315200" cy="523220"/>
            </a:xfrm>
            <a:prstGeom prst="rect">
              <a:avLst/>
            </a:prstGeom>
          </p:spPr>
          <p:txBody>
            <a:bodyPr wrap="square">
              <a:spAutoFit/>
            </a:bodyPr>
            <a:lstStyle/>
            <a:p>
              <a:pPr lvl="0"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a:t>
              </a:r>
              <a:r>
                <a:rPr lang="en-US" altLang="zh-CN" sz="2800" b="1" dirty="0" smtClean="0">
                  <a:solidFill>
                    <a:schemeClr val="bg1"/>
                  </a:solidFill>
                  <a:latin typeface="Times New Roman" pitchFamily="18" charset="0"/>
                  <a:ea typeface="Times New Roman" pitchFamily="18" charset="0"/>
                  <a:cs typeface="Times New Roman" pitchFamily="18" charset="0"/>
                </a:rPr>
                <a:t>=300+500+800+2200+2800-3000= 3600.</a:t>
              </a:r>
              <a:endParaRPr lang="fr-FR" altLang="zh-CN" sz="2800" dirty="0" smtClean="0">
                <a:solidFill>
                  <a:schemeClr val="bg1"/>
                </a:solidFill>
                <a:latin typeface="Times New Roman" pitchFamily="18" charset="0"/>
                <a:cs typeface="Times New Roman" pitchFamily="18" charset="0"/>
              </a:endParaRPr>
            </a:p>
          </p:txBody>
        </p:sp>
        <p:sp>
          <p:nvSpPr>
            <p:cNvPr id="12" name="AutoShape 13"/>
            <p:cNvSpPr>
              <a:spLocks noChangeArrowheads="1"/>
            </p:cNvSpPr>
            <p:nvPr/>
          </p:nvSpPr>
          <p:spPr bwMode="auto">
            <a:xfrm>
              <a:off x="1143000" y="45720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grpSp>
      <p:grpSp>
        <p:nvGrpSpPr>
          <p:cNvPr id="20" name="Groupe 19"/>
          <p:cNvGrpSpPr/>
          <p:nvPr/>
        </p:nvGrpSpPr>
        <p:grpSpPr>
          <a:xfrm>
            <a:off x="228600" y="6096000"/>
            <a:ext cx="8763000" cy="533400"/>
            <a:chOff x="228600" y="6096000"/>
            <a:chExt cx="8763000" cy="533400"/>
          </a:xfrm>
        </p:grpSpPr>
        <p:sp>
          <p:nvSpPr>
            <p:cNvPr id="13" name="AutoShape 13"/>
            <p:cNvSpPr>
              <a:spLocks noChangeArrowheads="1"/>
            </p:cNvSpPr>
            <p:nvPr/>
          </p:nvSpPr>
          <p:spPr bwMode="auto">
            <a:xfrm>
              <a:off x="1600200" y="6283035"/>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
          <p:nvSpPr>
            <p:cNvPr id="16" name="Rectangle 15"/>
            <p:cNvSpPr/>
            <p:nvPr/>
          </p:nvSpPr>
          <p:spPr>
            <a:xfrm>
              <a:off x="228600" y="6106180"/>
              <a:ext cx="1447800" cy="523220"/>
            </a:xfrm>
            <a:prstGeom prst="rect">
              <a:avLst/>
            </a:prstGeom>
          </p:spPr>
          <p:txBody>
            <a:bodyPr wrap="square">
              <a:spAutoFit/>
            </a:bodyPr>
            <a:lstStyle/>
            <a:p>
              <a:pPr lvl="0" algn="just"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VAN=0</a:t>
              </a:r>
              <a:endParaRPr lang="fr-FR" altLang="zh-CN" sz="2800" dirty="0" smtClean="0">
                <a:solidFill>
                  <a:schemeClr val="bg1"/>
                </a:solidFill>
                <a:latin typeface="Times New Roman" pitchFamily="18" charset="0"/>
                <a:cs typeface="Times New Roman" pitchFamily="18" charset="0"/>
              </a:endParaRPr>
            </a:p>
          </p:txBody>
        </p:sp>
        <p:sp>
          <p:nvSpPr>
            <p:cNvPr id="17" name="Rectangle 16"/>
            <p:cNvSpPr/>
            <p:nvPr/>
          </p:nvSpPr>
          <p:spPr>
            <a:xfrm>
              <a:off x="1981200" y="6096000"/>
              <a:ext cx="1524000" cy="523220"/>
            </a:xfrm>
            <a:prstGeom prst="rect">
              <a:avLst/>
            </a:prstGeom>
          </p:spPr>
          <p:txBody>
            <a:bodyPr wrap="square">
              <a:spAutoFit/>
            </a:bodyPr>
            <a:lstStyle/>
            <a:p>
              <a:pPr lvl="0" algn="just"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i= TIR</a:t>
              </a:r>
              <a:endParaRPr lang="fr-FR" altLang="zh-CN" sz="2800" dirty="0" smtClean="0">
                <a:solidFill>
                  <a:schemeClr val="bg1"/>
                </a:solidFill>
                <a:latin typeface="Times New Roman" pitchFamily="18" charset="0"/>
                <a:cs typeface="Times New Roman" pitchFamily="18" charset="0"/>
              </a:endParaRPr>
            </a:p>
          </p:txBody>
        </p:sp>
        <p:sp>
          <p:nvSpPr>
            <p:cNvPr id="18" name="Rectangle 17"/>
            <p:cNvSpPr/>
            <p:nvPr/>
          </p:nvSpPr>
          <p:spPr>
            <a:xfrm>
              <a:off x="3810000" y="6106180"/>
              <a:ext cx="5181600" cy="523220"/>
            </a:xfrm>
            <a:prstGeom prst="rect">
              <a:avLst/>
            </a:prstGeom>
          </p:spPr>
          <p:txBody>
            <a:bodyPr wrap="square">
              <a:spAutoFit/>
            </a:bodyPr>
            <a:lstStyle/>
            <a:p>
              <a:pPr lvl="0" algn="just" eaLnBrk="0" fontAlgn="base" hangingPunct="0">
                <a:spcBef>
                  <a:spcPct val="0"/>
                </a:spcBef>
                <a:spcAft>
                  <a:spcPct val="0"/>
                </a:spcAft>
              </a:pPr>
              <a:r>
                <a:rPr lang="en-US" altLang="zh-CN" sz="2800" b="1" dirty="0" smtClean="0">
                  <a:solidFill>
                    <a:schemeClr val="bg1"/>
                  </a:solidFill>
                  <a:latin typeface="Times New Roman" pitchFamily="18" charset="0"/>
                  <a:ea typeface="Times New Roman" pitchFamily="18" charset="0"/>
                  <a:cs typeface="Times New Roman" pitchFamily="18" charset="0"/>
                </a:rPr>
                <a:t>TIR</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a:t>
              </a:r>
              <a:r>
                <a:rPr lang="en-US" altLang="zh-CN" sz="2800" b="1" dirty="0" smtClean="0">
                  <a:solidFill>
                    <a:schemeClr val="bg1"/>
                  </a:solidFill>
                  <a:latin typeface="Times New Roman" pitchFamily="18" charset="0"/>
                  <a:ea typeface="Times New Roman" pitchFamily="18" charset="0"/>
                  <a:cs typeface="Times New Roman" pitchFamily="18" charset="0"/>
                </a:rPr>
                <a:t>≈ </a:t>
              </a:r>
              <a:r>
                <a:rPr lang="en-US" altLang="zh-CN" sz="2800" b="1" dirty="0" smtClean="0">
                  <a:solidFill>
                    <a:srgbClr val="FF0000"/>
                  </a:solidFill>
                  <a:latin typeface="Times New Roman" pitchFamily="18" charset="0"/>
                  <a:ea typeface="Times New Roman" pitchFamily="18" charset="0"/>
                  <a:cs typeface="Times New Roman" pitchFamily="18" charset="0"/>
                </a:rPr>
                <a:t>24</a:t>
              </a:r>
              <a:r>
                <a:rPr lang="en-US" altLang="zh-CN" sz="2800" b="1" dirty="0" smtClean="0">
                  <a:solidFill>
                    <a:schemeClr val="bg1"/>
                  </a:solidFill>
                  <a:latin typeface="Times New Roman" pitchFamily="18" charset="0"/>
                  <a:ea typeface="Times New Roman" pitchFamily="18" charset="0"/>
                  <a:cs typeface="Times New Roman" pitchFamily="18" charset="0"/>
                </a:rPr>
                <a:t>.37% , TIR</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 </a:t>
              </a:r>
              <a:r>
                <a:rPr lang="en-US" altLang="zh-CN" sz="2800" b="1" dirty="0" smtClean="0">
                  <a:solidFill>
                    <a:schemeClr val="bg1"/>
                  </a:solidFill>
                  <a:latin typeface="Times New Roman" pitchFamily="18" charset="0"/>
                  <a:ea typeface="Times New Roman" pitchFamily="18" charset="0"/>
                  <a:cs typeface="Times New Roman" pitchFamily="18" charset="0"/>
                </a:rPr>
                <a:t>≈ </a:t>
              </a:r>
              <a:r>
                <a:rPr lang="en-US" altLang="zh-CN" sz="2800" b="1" dirty="0" smtClean="0">
                  <a:solidFill>
                    <a:srgbClr val="FF0000"/>
                  </a:solidFill>
                  <a:latin typeface="Times New Roman" pitchFamily="18" charset="0"/>
                  <a:ea typeface="Times New Roman" pitchFamily="18" charset="0"/>
                  <a:cs typeface="Times New Roman" pitchFamily="18" charset="0"/>
                </a:rPr>
                <a:t>22</a:t>
              </a:r>
              <a:r>
                <a:rPr lang="en-US" altLang="zh-CN" sz="2800" b="1" dirty="0" smtClean="0">
                  <a:solidFill>
                    <a:schemeClr val="bg1"/>
                  </a:solidFill>
                  <a:latin typeface="Times New Roman" pitchFamily="18" charset="0"/>
                  <a:ea typeface="Times New Roman" pitchFamily="18" charset="0"/>
                  <a:cs typeface="Times New Roman" pitchFamily="18" charset="0"/>
                </a:rPr>
                <a:t>.67%</a:t>
              </a:r>
              <a:endParaRPr lang="fr-FR" altLang="zh-CN" sz="2800" dirty="0" smtClean="0">
                <a:solidFill>
                  <a:schemeClr val="bg1"/>
                </a:solidFill>
                <a:latin typeface="Times New Roman" pitchFamily="18" charset="0"/>
                <a:cs typeface="Times New Roman" pitchFamily="18" charset="0"/>
              </a:endParaRPr>
            </a:p>
          </p:txBody>
        </p:sp>
      </p:grpSp>
      <p:sp>
        <p:nvSpPr>
          <p:cNvPr id="19" name="AutoShape 13"/>
          <p:cNvSpPr>
            <a:spLocks noChangeArrowheads="1"/>
          </p:cNvSpPr>
          <p:nvPr/>
        </p:nvSpPr>
        <p:spPr bwMode="auto">
          <a:xfrm>
            <a:off x="3429000" y="62484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67216" y="1396425"/>
            <a:ext cx="6821098" cy="523220"/>
          </a:xfrm>
          <a:prstGeom prst="rect">
            <a:avLst/>
          </a:prstGeom>
        </p:spPr>
        <p:txBody>
          <a:bodyPr wrap="none">
            <a:spAutoFit/>
          </a:bodyPr>
          <a:lstStyle/>
          <a:p>
            <a:pPr algn="r" rtl="1"/>
            <a:r>
              <a:rPr lang="ar-DZ" sz="2800" b="1" dirty="0" smtClean="0">
                <a:solidFill>
                  <a:srgbClr val="FF0000"/>
                </a:solidFill>
                <a:latin typeface="Arial" pitchFamily="34" charset="0"/>
                <a:cs typeface="Arial" pitchFamily="34" charset="0"/>
              </a:rPr>
              <a:t>القيمة المكتسبة من إعادة استثمار التدفقات بمعدل 12%:</a:t>
            </a:r>
            <a:endParaRPr lang="fr-FR" sz="2800" dirty="0">
              <a:solidFill>
                <a:srgbClr val="FF0000"/>
              </a:solidFill>
              <a:latin typeface="Arial" pitchFamily="34" charset="0"/>
              <a:cs typeface="Arial" pitchFamily="34" charset="0"/>
            </a:endParaRPr>
          </a:p>
        </p:txBody>
      </p:sp>
      <p:sp>
        <p:nvSpPr>
          <p:cNvPr id="24577" name="Rectangle 1"/>
          <p:cNvSpPr>
            <a:spLocks noChangeArrowheads="1"/>
          </p:cNvSpPr>
          <p:nvPr/>
        </p:nvSpPr>
        <p:spPr bwMode="auto">
          <a:xfrm>
            <a:off x="228600" y="2209800"/>
            <a:ext cx="8534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600(1.12)</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3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+ 400(1.12)</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+ 300(1.12)</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+ 70(1.12)</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 </a:t>
            </a:r>
            <a:endParaRPr kumimoji="0" lang="ar-DZ"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defTabSz="914400" eaLnBrk="1" fontAlgn="base" latinLnBrk="0" hangingPunct="1">
              <a:lnSpc>
                <a:spcPct val="100000"/>
              </a:lnSpc>
              <a:spcBef>
                <a:spcPct val="0"/>
              </a:spcBef>
              <a:spcAft>
                <a:spcPct val="0"/>
              </a:spcAft>
              <a:buClrTx/>
              <a:buSzTx/>
              <a:buFontTx/>
              <a:buNone/>
              <a:tabLst/>
            </a:pPr>
            <a:r>
              <a:rPr lang="ar-DZ" sz="2800" b="1" baseline="30000" dirty="0" smtClean="0">
                <a:solidFill>
                  <a:schemeClr val="bg1"/>
                </a:solidFill>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1750.71 </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24578" name="Group 2"/>
          <p:cNvGrpSpPr>
            <a:grpSpLocks/>
          </p:cNvGrpSpPr>
          <p:nvPr/>
        </p:nvGrpSpPr>
        <p:grpSpPr bwMode="auto">
          <a:xfrm>
            <a:off x="381000" y="3443645"/>
            <a:ext cx="4876887" cy="1066800"/>
            <a:chOff x="750" y="13860"/>
            <a:chExt cx="4293" cy="1050"/>
          </a:xfrm>
        </p:grpSpPr>
        <p:sp>
          <p:nvSpPr>
            <p:cNvPr id="24579" name="Text Box 3"/>
            <p:cNvSpPr txBox="1">
              <a:spLocks noChangeArrowheads="1"/>
            </p:cNvSpPr>
            <p:nvPr/>
          </p:nvSpPr>
          <p:spPr bwMode="auto">
            <a:xfrm>
              <a:off x="750" y="14235"/>
              <a:ext cx="1365" cy="525"/>
            </a:xfrm>
            <a:prstGeom prst="rect">
              <a:avLst/>
            </a:prstGeom>
            <a:solidFill>
              <a:srgbClr val="FFFFFF"/>
            </a:solidFill>
            <a:ln w="3175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VANG</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a:t>
              </a:r>
            </a:p>
            <a:p>
              <a:pPr marL="0" marR="0" lvl="0" indent="0"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4580" name="AutoShape 4"/>
            <p:cNvCxnSpPr>
              <a:cxnSpLocks noChangeShapeType="1"/>
            </p:cNvCxnSpPr>
            <p:nvPr/>
          </p:nvCxnSpPr>
          <p:spPr bwMode="auto">
            <a:xfrm>
              <a:off x="2040" y="14415"/>
              <a:ext cx="1080" cy="0"/>
            </a:xfrm>
            <a:prstGeom prst="straightConnector1">
              <a:avLst/>
            </a:prstGeom>
            <a:noFill/>
            <a:ln w="31750">
              <a:solidFill>
                <a:srgbClr val="000000"/>
              </a:solidFill>
              <a:round/>
              <a:headEnd/>
              <a:tailEnd/>
            </a:ln>
            <a:effectLst/>
          </p:spPr>
        </p:cxnSp>
        <p:sp>
          <p:nvSpPr>
            <p:cNvPr id="24581" name="Text Box 5"/>
            <p:cNvSpPr txBox="1">
              <a:spLocks noChangeArrowheads="1"/>
            </p:cNvSpPr>
            <p:nvPr/>
          </p:nvSpPr>
          <p:spPr bwMode="auto">
            <a:xfrm>
              <a:off x="1995" y="13860"/>
              <a:ext cx="1168" cy="525"/>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1750.71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582" name="Text Box 6"/>
            <p:cNvSpPr txBox="1">
              <a:spLocks noChangeArrowheads="1"/>
            </p:cNvSpPr>
            <p:nvPr/>
          </p:nvSpPr>
          <p:spPr bwMode="auto">
            <a:xfrm>
              <a:off x="2215" y="14445"/>
              <a:ext cx="870" cy="465"/>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583" name="Text Box 7"/>
            <p:cNvSpPr txBox="1">
              <a:spLocks noChangeArrowheads="1"/>
            </p:cNvSpPr>
            <p:nvPr/>
          </p:nvSpPr>
          <p:spPr bwMode="auto">
            <a:xfrm>
              <a:off x="3201" y="14160"/>
              <a:ext cx="1842" cy="525"/>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195.76</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24590"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4595" name="Rectangle 19"/>
          <p:cNvSpPr>
            <a:spLocks noChangeArrowheads="1"/>
          </p:cNvSpPr>
          <p:nvPr/>
        </p:nvSpPr>
        <p:spPr bwMode="auto">
          <a:xfrm>
            <a:off x="1905000" y="4825425"/>
            <a:ext cx="701057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المفاضلة بين المشروعين: </a:t>
            </a: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بما أن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VANG</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&gt; VANG</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a:t>
            </a:r>
          </a:p>
        </p:txBody>
      </p:sp>
      <p:sp>
        <p:nvSpPr>
          <p:cNvPr id="21" name="Rectangle 20"/>
          <p:cNvSpPr/>
          <p:nvPr/>
        </p:nvSpPr>
        <p:spPr>
          <a:xfrm>
            <a:off x="2819400" y="5648980"/>
            <a:ext cx="6055056" cy="523220"/>
          </a:xfrm>
          <a:prstGeom prst="rect">
            <a:avLst/>
          </a:prstGeom>
          <a:solidFill>
            <a:srgbClr val="FFFF00"/>
          </a:solidFill>
        </p:spPr>
        <p:txBody>
          <a:bodyPr wrap="none">
            <a:spAutoFit/>
          </a:bodyPr>
          <a:lstStyle/>
          <a:p>
            <a:pPr lvl="0" algn="justLow" rtl="1" fontAlgn="base">
              <a:spcBef>
                <a:spcPct val="0"/>
              </a:spcBef>
              <a:spcAft>
                <a:spcPct val="0"/>
              </a:spcAft>
            </a:pPr>
            <a:r>
              <a:rPr lang="ar-DZ" sz="2800" b="1" dirty="0" smtClean="0">
                <a:solidFill>
                  <a:schemeClr val="bg1"/>
                </a:solidFill>
                <a:latin typeface="Arial" pitchFamily="34" charset="0"/>
                <a:ea typeface="Calibri" pitchFamily="34" charset="0"/>
                <a:cs typeface="Arial" pitchFamily="34" charset="0"/>
              </a:rPr>
              <a:t> إذن المشروع الأفضل حسب معيار </a:t>
            </a:r>
            <a:r>
              <a:rPr lang="fr-FR" sz="2800" b="1" dirty="0" smtClean="0">
                <a:solidFill>
                  <a:schemeClr val="bg1"/>
                </a:solidFill>
                <a:latin typeface="Times New Roman" pitchFamily="18" charset="0"/>
                <a:ea typeface="Calibri" pitchFamily="34" charset="0"/>
                <a:cs typeface="Times New Roman" pitchFamily="18" charset="0"/>
              </a:rPr>
              <a:t>VANG</a:t>
            </a:r>
            <a:r>
              <a:rPr lang="ar-DZ" sz="2800" b="1" dirty="0" smtClean="0">
                <a:solidFill>
                  <a:schemeClr val="bg1"/>
                </a:solidFill>
                <a:latin typeface="Arial" pitchFamily="34" charset="0"/>
                <a:ea typeface="Calibri" pitchFamily="34" charset="0"/>
                <a:cs typeface="Arial" pitchFamily="34" charset="0"/>
              </a:rPr>
              <a:t> هو </a:t>
            </a:r>
            <a:r>
              <a:rPr lang="fr-FR" sz="2800" b="1" dirty="0" smtClean="0">
                <a:solidFill>
                  <a:schemeClr val="bg1"/>
                </a:solidFill>
                <a:latin typeface="Times New Roman" pitchFamily="18" charset="0"/>
                <a:ea typeface="Calibri" pitchFamily="34" charset="0"/>
                <a:cs typeface="Times New Roman" pitchFamily="18" charset="0"/>
              </a:rPr>
              <a:t>B</a:t>
            </a:r>
            <a:endParaRPr lang="fr-FR" sz="2800" dirty="0" smtClean="0">
              <a:solidFill>
                <a:schemeClr val="bg1"/>
              </a:solidFill>
              <a:latin typeface="Times New Roman" pitchFamily="18" charset="0"/>
              <a:cs typeface="Times New Roman" pitchFamily="18" charset="0"/>
            </a:endParaRPr>
          </a:p>
        </p:txBody>
      </p:sp>
      <p:sp>
        <p:nvSpPr>
          <p:cNvPr id="33" name="Rectangle 32"/>
          <p:cNvSpPr/>
          <p:nvPr/>
        </p:nvSpPr>
        <p:spPr>
          <a:xfrm>
            <a:off x="6951204" y="381000"/>
            <a:ext cx="1675459" cy="523220"/>
          </a:xfrm>
          <a:prstGeom prst="rect">
            <a:avLst/>
          </a:prstGeom>
        </p:spPr>
        <p:txBody>
          <a:bodyPr wrap="none">
            <a:spAutoFit/>
          </a:bodyPr>
          <a:lstStyle/>
          <a:p>
            <a:pPr algn="r" rtl="1"/>
            <a:r>
              <a:rPr lang="ar-DZ" sz="2800" b="1" dirty="0" smtClean="0">
                <a:solidFill>
                  <a:srgbClr val="FF0000"/>
                </a:solidFill>
              </a:rPr>
              <a:t>المشروع </a:t>
            </a:r>
            <a:r>
              <a:rPr lang="fr-FR" sz="2800" b="1" dirty="0" smtClean="0">
                <a:solidFill>
                  <a:srgbClr val="FF0000"/>
                </a:solidFill>
              </a:rPr>
              <a:t>B</a:t>
            </a:r>
            <a:r>
              <a:rPr lang="ar-DZ" sz="2800" b="1" dirty="0" smtClean="0">
                <a:solidFill>
                  <a:srgbClr val="FF0000"/>
                </a:solidFill>
              </a:rPr>
              <a:t>:</a:t>
            </a:r>
            <a:endParaRPr lang="fr-FR" sz="2800" dirty="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48200" y="685800"/>
            <a:ext cx="4116833" cy="523220"/>
          </a:xfrm>
          <a:prstGeom prst="rect">
            <a:avLst/>
          </a:prstGeom>
        </p:spPr>
        <p:txBody>
          <a:bodyPr wrap="none">
            <a:spAutoFit/>
          </a:bodyPr>
          <a:lstStyle/>
          <a:p>
            <a:pPr algn="just" rtl="1"/>
            <a:r>
              <a:rPr lang="ar-DZ" sz="2800" b="1" dirty="0" smtClean="0">
                <a:solidFill>
                  <a:srgbClr val="FF0000"/>
                </a:solidFill>
              </a:rPr>
              <a:t>ب. مؤشر الربحية الإجمالي </a:t>
            </a:r>
            <a:r>
              <a:rPr lang="fr-FR" sz="2800" b="1" dirty="0" smtClean="0">
                <a:solidFill>
                  <a:srgbClr val="FF0000"/>
                </a:solidFill>
              </a:rPr>
              <a:t>IPG </a:t>
            </a:r>
            <a:endParaRPr lang="fr-FR" sz="2800" dirty="0">
              <a:solidFill>
                <a:srgbClr val="FF0000"/>
              </a:solidFill>
            </a:endParaRPr>
          </a:p>
        </p:txBody>
      </p:sp>
      <p:grpSp>
        <p:nvGrpSpPr>
          <p:cNvPr id="5" name="Group 20"/>
          <p:cNvGrpSpPr>
            <a:grpSpLocks/>
          </p:cNvGrpSpPr>
          <p:nvPr/>
        </p:nvGrpSpPr>
        <p:grpSpPr bwMode="auto">
          <a:xfrm>
            <a:off x="1295752" y="886694"/>
            <a:ext cx="2895192" cy="913994"/>
            <a:chOff x="2093" y="15165"/>
            <a:chExt cx="2278" cy="692"/>
          </a:xfrm>
        </p:grpSpPr>
        <p:sp>
          <p:nvSpPr>
            <p:cNvPr id="6" name="Text Box 21"/>
            <p:cNvSpPr txBox="1">
              <a:spLocks noChangeArrowheads="1"/>
            </p:cNvSpPr>
            <p:nvPr/>
          </p:nvSpPr>
          <p:spPr bwMode="auto">
            <a:xfrm>
              <a:off x="2093" y="15330"/>
              <a:ext cx="779" cy="354"/>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IPG =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Text Box 22"/>
            <p:cNvSpPr txBox="1">
              <a:spLocks noChangeArrowheads="1"/>
            </p:cNvSpPr>
            <p:nvPr/>
          </p:nvSpPr>
          <p:spPr bwMode="auto">
            <a:xfrm>
              <a:off x="2917" y="15165"/>
              <a:ext cx="876" cy="346"/>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VANG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Text Box 23"/>
            <p:cNvSpPr txBox="1">
              <a:spLocks noChangeArrowheads="1"/>
            </p:cNvSpPr>
            <p:nvPr/>
          </p:nvSpPr>
          <p:spPr bwMode="auto">
            <a:xfrm>
              <a:off x="3165" y="15495"/>
              <a:ext cx="372" cy="362"/>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9" name="AutoShape 24"/>
            <p:cNvCxnSpPr>
              <a:cxnSpLocks noChangeShapeType="1"/>
            </p:cNvCxnSpPr>
            <p:nvPr/>
          </p:nvCxnSpPr>
          <p:spPr bwMode="auto">
            <a:xfrm>
              <a:off x="2940" y="15510"/>
              <a:ext cx="900" cy="0"/>
            </a:xfrm>
            <a:prstGeom prst="straightConnector1">
              <a:avLst/>
            </a:prstGeom>
            <a:noFill/>
            <a:ln w="31750">
              <a:solidFill>
                <a:srgbClr val="000000"/>
              </a:solidFill>
              <a:round/>
              <a:headEnd/>
              <a:tailEnd/>
            </a:ln>
            <a:effectLst/>
          </p:spPr>
        </p:cxnSp>
        <p:sp>
          <p:nvSpPr>
            <p:cNvPr id="10" name="Text Box 25"/>
            <p:cNvSpPr txBox="1">
              <a:spLocks noChangeArrowheads="1"/>
            </p:cNvSpPr>
            <p:nvPr/>
          </p:nvSpPr>
          <p:spPr bwMode="auto">
            <a:xfrm>
              <a:off x="3870" y="15358"/>
              <a:ext cx="501" cy="327"/>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11" name="Group 26"/>
          <p:cNvGrpSpPr>
            <a:grpSpLocks/>
          </p:cNvGrpSpPr>
          <p:nvPr/>
        </p:nvGrpSpPr>
        <p:grpSpPr bwMode="auto">
          <a:xfrm>
            <a:off x="457043" y="2474792"/>
            <a:ext cx="7848757" cy="878008"/>
            <a:chOff x="645" y="774"/>
            <a:chExt cx="7335" cy="679"/>
          </a:xfrm>
        </p:grpSpPr>
        <p:sp>
          <p:nvSpPr>
            <p:cNvPr id="12" name="Text Box 27"/>
            <p:cNvSpPr txBox="1">
              <a:spLocks noChangeArrowheads="1"/>
            </p:cNvSpPr>
            <p:nvPr/>
          </p:nvSpPr>
          <p:spPr bwMode="auto">
            <a:xfrm>
              <a:off x="645" y="915"/>
              <a:ext cx="1080" cy="350"/>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IPG</a:t>
              </a:r>
              <a:r>
                <a:rPr kumimoji="0" lang="fr-FR"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A</a:t>
              </a: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3" name="Text Box 28"/>
            <p:cNvSpPr txBox="1">
              <a:spLocks noChangeArrowheads="1"/>
            </p:cNvSpPr>
            <p:nvPr/>
          </p:nvSpPr>
          <p:spPr bwMode="auto">
            <a:xfrm>
              <a:off x="1635" y="774"/>
              <a:ext cx="1004" cy="353"/>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172.12</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4" name="Text Box 29"/>
            <p:cNvSpPr txBox="1">
              <a:spLocks noChangeArrowheads="1"/>
            </p:cNvSpPr>
            <p:nvPr/>
          </p:nvSpPr>
          <p:spPr bwMode="auto">
            <a:xfrm>
              <a:off x="1762" y="1121"/>
              <a:ext cx="657" cy="332"/>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800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Text Box 30"/>
            <p:cNvSpPr txBox="1">
              <a:spLocks noChangeArrowheads="1"/>
            </p:cNvSpPr>
            <p:nvPr/>
          </p:nvSpPr>
          <p:spPr bwMode="auto">
            <a:xfrm>
              <a:off x="2529" y="930"/>
              <a:ext cx="1335" cy="335"/>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1.21</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cxnSp>
          <p:nvCxnSpPr>
            <p:cNvPr id="16" name="AutoShape 31"/>
            <p:cNvCxnSpPr>
              <a:cxnSpLocks noChangeShapeType="1"/>
            </p:cNvCxnSpPr>
            <p:nvPr/>
          </p:nvCxnSpPr>
          <p:spPr bwMode="auto">
            <a:xfrm>
              <a:off x="1710" y="1097"/>
              <a:ext cx="840" cy="0"/>
            </a:xfrm>
            <a:prstGeom prst="straightConnector1">
              <a:avLst/>
            </a:prstGeom>
            <a:noFill/>
            <a:ln w="9525">
              <a:solidFill>
                <a:srgbClr val="000000"/>
              </a:solidFill>
              <a:round/>
              <a:headEnd/>
              <a:tailEnd/>
            </a:ln>
            <a:effectLst/>
          </p:spPr>
        </p:cxnSp>
        <p:sp>
          <p:nvSpPr>
            <p:cNvPr id="17" name="Text Box 32"/>
            <p:cNvSpPr txBox="1">
              <a:spLocks noChangeArrowheads="1"/>
            </p:cNvSpPr>
            <p:nvPr/>
          </p:nvSpPr>
          <p:spPr bwMode="auto">
            <a:xfrm>
              <a:off x="4864" y="947"/>
              <a:ext cx="1054" cy="350"/>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IPG</a:t>
              </a:r>
              <a:r>
                <a:rPr kumimoji="0" lang="fr-FR" sz="24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B</a:t>
              </a: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8" name="Text Box 33"/>
            <p:cNvSpPr txBox="1">
              <a:spLocks noChangeArrowheads="1"/>
            </p:cNvSpPr>
            <p:nvPr/>
          </p:nvSpPr>
          <p:spPr bwMode="auto">
            <a:xfrm>
              <a:off x="5760" y="778"/>
              <a:ext cx="867" cy="295"/>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195.76</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9" name="Text Box 34"/>
            <p:cNvSpPr txBox="1">
              <a:spLocks noChangeArrowheads="1"/>
            </p:cNvSpPr>
            <p:nvPr/>
          </p:nvSpPr>
          <p:spPr bwMode="auto">
            <a:xfrm>
              <a:off x="5805" y="1067"/>
              <a:ext cx="828" cy="348"/>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1000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0" name="AutoShape 35"/>
            <p:cNvCxnSpPr>
              <a:cxnSpLocks noChangeShapeType="1"/>
            </p:cNvCxnSpPr>
            <p:nvPr/>
          </p:nvCxnSpPr>
          <p:spPr bwMode="auto">
            <a:xfrm>
              <a:off x="5805" y="1110"/>
              <a:ext cx="840" cy="0"/>
            </a:xfrm>
            <a:prstGeom prst="straightConnector1">
              <a:avLst/>
            </a:prstGeom>
            <a:noFill/>
            <a:ln w="9525">
              <a:solidFill>
                <a:srgbClr val="000000"/>
              </a:solidFill>
              <a:round/>
              <a:headEnd/>
              <a:tailEnd/>
            </a:ln>
            <a:effectLst/>
          </p:spPr>
        </p:cxnSp>
        <p:sp>
          <p:nvSpPr>
            <p:cNvPr id="21" name="Text Box 36"/>
            <p:cNvSpPr txBox="1">
              <a:spLocks noChangeArrowheads="1"/>
            </p:cNvSpPr>
            <p:nvPr/>
          </p:nvSpPr>
          <p:spPr bwMode="auto">
            <a:xfrm>
              <a:off x="6645" y="945"/>
              <a:ext cx="1335" cy="336"/>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1.19</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grpSp>
      <p:sp>
        <p:nvSpPr>
          <p:cNvPr id="22" name="Rectangle 53"/>
          <p:cNvSpPr>
            <a:spLocks noChangeArrowheads="1"/>
          </p:cNvSpPr>
          <p:nvPr/>
        </p:nvSpPr>
        <p:spPr bwMode="auto">
          <a:xfrm>
            <a:off x="2362200" y="4124980"/>
            <a:ext cx="6400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المفاضلة بين المشروعين: بما أن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IPG</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&gt; IPG</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p:txBody>
      </p:sp>
      <p:sp>
        <p:nvSpPr>
          <p:cNvPr id="23" name="Rectangle 53"/>
          <p:cNvSpPr>
            <a:spLocks noChangeArrowheads="1"/>
          </p:cNvSpPr>
          <p:nvPr/>
        </p:nvSpPr>
        <p:spPr bwMode="auto">
          <a:xfrm>
            <a:off x="2362200" y="4800600"/>
            <a:ext cx="6400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إذن المشروع الأفضل حسب معيار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IPG</a:t>
            </a: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 هو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43808" y="457200"/>
            <a:ext cx="4842992" cy="523220"/>
          </a:xfrm>
          <a:prstGeom prst="rect">
            <a:avLst/>
          </a:prstGeom>
        </p:spPr>
        <p:txBody>
          <a:bodyPr wrap="none">
            <a:spAutoFit/>
          </a:bodyPr>
          <a:lstStyle/>
          <a:p>
            <a:pPr algn="r" rtl="1"/>
            <a:r>
              <a:rPr lang="ar-DZ" sz="2800" b="1" dirty="0" smtClean="0">
                <a:solidFill>
                  <a:srgbClr val="FF0000"/>
                </a:solidFill>
              </a:rPr>
              <a:t>ج. معدل العائد الداخلي الإجمالي </a:t>
            </a:r>
            <a:r>
              <a:rPr lang="fr-FR" sz="2800" b="1" dirty="0" smtClean="0">
                <a:solidFill>
                  <a:srgbClr val="FF0000"/>
                </a:solidFill>
              </a:rPr>
              <a:t>TIRG</a:t>
            </a:r>
            <a:endParaRPr lang="fr-FR" sz="2800" dirty="0">
              <a:solidFill>
                <a:srgbClr val="FF0000"/>
              </a:solidFill>
            </a:endParaRPr>
          </a:p>
        </p:txBody>
      </p:sp>
      <p:sp>
        <p:nvSpPr>
          <p:cNvPr id="27668"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7649" name="Group 1"/>
          <p:cNvGrpSpPr>
            <a:grpSpLocks/>
          </p:cNvGrpSpPr>
          <p:nvPr/>
        </p:nvGrpSpPr>
        <p:grpSpPr bwMode="auto">
          <a:xfrm>
            <a:off x="457200" y="3386424"/>
            <a:ext cx="5105226" cy="956976"/>
            <a:chOff x="268" y="3285"/>
            <a:chExt cx="4902" cy="823"/>
          </a:xfrm>
        </p:grpSpPr>
        <p:sp>
          <p:nvSpPr>
            <p:cNvPr id="27667" name="Text Box 19"/>
            <p:cNvSpPr txBox="1">
              <a:spLocks noChangeArrowheads="1"/>
            </p:cNvSpPr>
            <p:nvPr/>
          </p:nvSpPr>
          <p:spPr bwMode="auto">
            <a:xfrm>
              <a:off x="268" y="3585"/>
              <a:ext cx="1386" cy="36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TIRG</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666" name="Text Box 18"/>
            <p:cNvSpPr txBox="1">
              <a:spLocks noChangeArrowheads="1"/>
            </p:cNvSpPr>
            <p:nvPr/>
          </p:nvSpPr>
          <p:spPr bwMode="auto">
            <a:xfrm>
              <a:off x="2100" y="3435"/>
              <a:ext cx="1168" cy="38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1423.28</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665" name="Text Box 17"/>
            <p:cNvSpPr txBox="1">
              <a:spLocks noChangeArrowheads="1"/>
            </p:cNvSpPr>
            <p:nvPr/>
          </p:nvSpPr>
          <p:spPr bwMode="auto">
            <a:xfrm>
              <a:off x="2250" y="3774"/>
              <a:ext cx="725" cy="334"/>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800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664" name="AutoShape 16"/>
            <p:cNvSpPr>
              <a:spLocks noChangeShapeType="1"/>
            </p:cNvSpPr>
            <p:nvPr/>
          </p:nvSpPr>
          <p:spPr bwMode="auto">
            <a:xfrm>
              <a:off x="2208" y="3780"/>
              <a:ext cx="840" cy="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7663" name="AutoShape 15"/>
            <p:cNvSpPr>
              <a:spLocks noChangeShapeType="1"/>
            </p:cNvSpPr>
            <p:nvPr/>
          </p:nvSpPr>
          <p:spPr bwMode="auto">
            <a:xfrm flipH="1">
              <a:off x="2100" y="3360"/>
              <a:ext cx="1035" cy="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7662" name="AutoShape 14"/>
            <p:cNvSpPr>
              <a:spLocks noChangeShapeType="1"/>
            </p:cNvSpPr>
            <p:nvPr/>
          </p:nvSpPr>
          <p:spPr bwMode="auto">
            <a:xfrm flipH="1">
              <a:off x="1904" y="3360"/>
              <a:ext cx="181" cy="724"/>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7661" name="Text Box 13"/>
            <p:cNvSpPr txBox="1">
              <a:spLocks noChangeArrowheads="1"/>
            </p:cNvSpPr>
            <p:nvPr/>
          </p:nvSpPr>
          <p:spPr bwMode="auto">
            <a:xfrm>
              <a:off x="1636" y="3285"/>
              <a:ext cx="268" cy="27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4</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660" name="AutoShape 12"/>
            <p:cNvSpPr>
              <a:spLocks noChangeShapeType="1"/>
            </p:cNvSpPr>
            <p:nvPr/>
          </p:nvSpPr>
          <p:spPr bwMode="auto">
            <a:xfrm flipH="1" flipV="1">
              <a:off x="1800" y="3585"/>
              <a:ext cx="104" cy="499"/>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27659" name="Text Box 11"/>
            <p:cNvSpPr txBox="1">
              <a:spLocks noChangeArrowheads="1"/>
            </p:cNvSpPr>
            <p:nvPr/>
          </p:nvSpPr>
          <p:spPr bwMode="auto">
            <a:xfrm>
              <a:off x="3286" y="3560"/>
              <a:ext cx="1884" cy="393"/>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57150"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- 1 = 15.49%</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27" name="Groupe 26"/>
          <p:cNvGrpSpPr/>
          <p:nvPr/>
        </p:nvGrpSpPr>
        <p:grpSpPr>
          <a:xfrm>
            <a:off x="2057400" y="990600"/>
            <a:ext cx="3687291" cy="523220"/>
            <a:chOff x="2057400" y="990600"/>
            <a:chExt cx="3687291" cy="523220"/>
          </a:xfrm>
        </p:grpSpPr>
        <p:sp>
          <p:nvSpPr>
            <p:cNvPr id="27679" name="Rectangle 31"/>
            <p:cNvSpPr>
              <a:spLocks noChangeArrowheads="1"/>
            </p:cNvSpPr>
            <p:nvPr/>
          </p:nvSpPr>
          <p:spPr bwMode="auto">
            <a:xfrm>
              <a:off x="2057400" y="990600"/>
              <a:ext cx="368729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i= TIRG        VANG= 0</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sp>
          <p:nvSpPr>
            <p:cNvPr id="26" name="Flèche droite 25"/>
            <p:cNvSpPr/>
            <p:nvPr/>
          </p:nvSpPr>
          <p:spPr>
            <a:xfrm>
              <a:off x="3657600" y="1219200"/>
              <a:ext cx="304800" cy="228600"/>
            </a:xfrm>
            <a:prstGeom prst="rightArrow">
              <a:avLst/>
            </a:prstGeom>
            <a:solidFill>
              <a:schemeClr val="tx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a:p>
          </p:txBody>
        </p:sp>
      </p:grpSp>
      <p:grpSp>
        <p:nvGrpSpPr>
          <p:cNvPr id="37" name="Groupe 36"/>
          <p:cNvGrpSpPr/>
          <p:nvPr/>
        </p:nvGrpSpPr>
        <p:grpSpPr>
          <a:xfrm>
            <a:off x="457200" y="4524375"/>
            <a:ext cx="4918365" cy="1114425"/>
            <a:chOff x="4800600" y="1552575"/>
            <a:chExt cx="4478235" cy="1114425"/>
          </a:xfrm>
        </p:grpSpPr>
        <p:sp>
          <p:nvSpPr>
            <p:cNvPr id="28" name="Text Box 10"/>
            <p:cNvSpPr txBox="1">
              <a:spLocks noChangeArrowheads="1"/>
            </p:cNvSpPr>
            <p:nvPr/>
          </p:nvSpPr>
          <p:spPr bwMode="auto">
            <a:xfrm>
              <a:off x="4800600" y="1988622"/>
              <a:ext cx="1320822" cy="54069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TIRG</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9" name="Text Box 9"/>
            <p:cNvSpPr txBox="1">
              <a:spLocks noChangeArrowheads="1"/>
            </p:cNvSpPr>
            <p:nvPr/>
          </p:nvSpPr>
          <p:spPr bwMode="auto">
            <a:xfrm>
              <a:off x="6290743" y="1752600"/>
              <a:ext cx="1100657" cy="45720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1750.71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0" name="Text Box 8"/>
            <p:cNvSpPr txBox="1">
              <a:spLocks noChangeArrowheads="1"/>
            </p:cNvSpPr>
            <p:nvPr/>
          </p:nvSpPr>
          <p:spPr bwMode="auto">
            <a:xfrm>
              <a:off x="6326984" y="2204606"/>
              <a:ext cx="763192" cy="427759"/>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1000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Text Box 7"/>
            <p:cNvSpPr txBox="1">
              <a:spLocks noChangeArrowheads="1"/>
            </p:cNvSpPr>
            <p:nvPr/>
          </p:nvSpPr>
          <p:spPr bwMode="auto">
            <a:xfrm>
              <a:off x="7394734" y="1956833"/>
              <a:ext cx="1884101" cy="44779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tabLst>
                  <a:tab pos="57150" algn="l"/>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- 1=  15.02 %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AutoShape 6"/>
            <p:cNvSpPr>
              <a:spLocks noChangeShapeType="1"/>
            </p:cNvSpPr>
            <p:nvPr/>
          </p:nvSpPr>
          <p:spPr bwMode="auto">
            <a:xfrm flipH="1">
              <a:off x="6282852" y="2215367"/>
              <a:ext cx="836500" cy="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3" name="AutoShape 5"/>
            <p:cNvSpPr>
              <a:spLocks noChangeShapeType="1"/>
            </p:cNvSpPr>
            <p:nvPr/>
          </p:nvSpPr>
          <p:spPr bwMode="auto">
            <a:xfrm flipH="1">
              <a:off x="6251860" y="1690255"/>
              <a:ext cx="836500" cy="0"/>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4" name="AutoShape 4"/>
            <p:cNvSpPr>
              <a:spLocks noChangeShapeType="1"/>
            </p:cNvSpPr>
            <p:nvPr/>
          </p:nvSpPr>
          <p:spPr bwMode="auto">
            <a:xfrm flipH="1">
              <a:off x="6092071" y="1690255"/>
              <a:ext cx="146754" cy="976745"/>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5" name="Text Box 3"/>
            <p:cNvSpPr txBox="1">
              <a:spLocks noChangeArrowheads="1"/>
            </p:cNvSpPr>
            <p:nvPr/>
          </p:nvSpPr>
          <p:spPr bwMode="auto">
            <a:xfrm>
              <a:off x="5715001" y="1552575"/>
              <a:ext cx="318370" cy="35242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4</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AutoShape 2"/>
            <p:cNvSpPr>
              <a:spLocks noChangeShapeType="1"/>
            </p:cNvSpPr>
            <p:nvPr/>
          </p:nvSpPr>
          <p:spPr bwMode="auto">
            <a:xfrm flipH="1" flipV="1">
              <a:off x="5959992" y="1951883"/>
              <a:ext cx="132079" cy="715117"/>
            </a:xfrm>
            <a:prstGeom prst="straightConnector1">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grpSp>
      <p:sp>
        <p:nvSpPr>
          <p:cNvPr id="27680" name="Rectangle 32"/>
          <p:cNvSpPr>
            <a:spLocks noChangeArrowheads="1"/>
          </p:cNvSpPr>
          <p:nvPr/>
        </p:nvSpPr>
        <p:spPr bwMode="auto">
          <a:xfrm>
            <a:off x="457200" y="5798403"/>
            <a:ext cx="8229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Arial" pitchFamily="34" charset="0"/>
                <a:ea typeface="Calibri" pitchFamily="34" charset="0"/>
                <a:cs typeface="Arial" pitchFamily="34" charset="0"/>
              </a:rPr>
              <a:t>المفاضلة بين المشروعين: بما 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TIRG</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&gt; TIRG</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B</a:t>
            </a:r>
            <a:r>
              <a:rPr lang="ar-DZ" sz="2400" b="1" dirty="0" smtClean="0">
                <a:solidFill>
                  <a:schemeClr val="bg1"/>
                </a:solidFill>
                <a:latin typeface="Arial" pitchFamily="34" charset="0"/>
                <a:ea typeface="Calibri" pitchFamily="34" charset="0"/>
                <a:cs typeface="Arial" pitchFamily="34" charset="0"/>
              </a:rPr>
              <a:t>:</a:t>
            </a: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إذن المشروع الأفضل حسب معيار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TIRG</a:t>
            </a:r>
            <a:r>
              <a:rPr kumimoji="0" lang="ar-DZ"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40" name="Groupe 39"/>
          <p:cNvGrpSpPr/>
          <p:nvPr/>
        </p:nvGrpSpPr>
        <p:grpSpPr>
          <a:xfrm>
            <a:off x="6545895" y="1719616"/>
            <a:ext cx="2467407" cy="1219200"/>
            <a:chOff x="4267855" y="1828800"/>
            <a:chExt cx="2467407" cy="1219200"/>
          </a:xfrm>
          <a:solidFill>
            <a:srgbClr val="FFC000"/>
          </a:solidFill>
        </p:grpSpPr>
        <p:grpSp>
          <p:nvGrpSpPr>
            <p:cNvPr id="59" name="Groupe 58"/>
            <p:cNvGrpSpPr/>
            <p:nvPr/>
          </p:nvGrpSpPr>
          <p:grpSpPr>
            <a:xfrm>
              <a:off x="4267855" y="1828800"/>
              <a:ext cx="2467407" cy="1219200"/>
              <a:chOff x="457201" y="1828800"/>
              <a:chExt cx="2467407" cy="1219200"/>
            </a:xfrm>
            <a:grpFill/>
          </p:grpSpPr>
          <p:grpSp>
            <p:nvGrpSpPr>
              <p:cNvPr id="27681" name="Group 33"/>
              <p:cNvGrpSpPr>
                <a:grpSpLocks/>
              </p:cNvGrpSpPr>
              <p:nvPr/>
            </p:nvGrpSpPr>
            <p:grpSpPr bwMode="auto">
              <a:xfrm>
                <a:off x="457201" y="1828800"/>
                <a:ext cx="2467407" cy="1219200"/>
                <a:chOff x="720" y="2115"/>
                <a:chExt cx="2151" cy="990"/>
              </a:xfrm>
              <a:grpFill/>
            </p:grpSpPr>
            <p:cxnSp>
              <p:nvCxnSpPr>
                <p:cNvPr id="27682" name="AutoShape 34"/>
                <p:cNvCxnSpPr>
                  <a:cxnSpLocks noChangeShapeType="1"/>
                </p:cNvCxnSpPr>
                <p:nvPr/>
              </p:nvCxnSpPr>
              <p:spPr bwMode="auto">
                <a:xfrm flipH="1" flipV="1">
                  <a:off x="1800" y="2445"/>
                  <a:ext cx="135" cy="660"/>
                </a:xfrm>
                <a:prstGeom prst="straightConnector1">
                  <a:avLst/>
                </a:prstGeom>
                <a:grpFill/>
                <a:ln w="25400">
                  <a:solidFill>
                    <a:srgbClr val="000000"/>
                  </a:solidFill>
                  <a:round/>
                  <a:headEnd/>
                  <a:tailEnd/>
                </a:ln>
                <a:effectLst/>
              </p:spPr>
            </p:cxnSp>
            <p:sp>
              <p:nvSpPr>
                <p:cNvPr id="27683" name="Text Box 35"/>
                <p:cNvSpPr txBox="1">
                  <a:spLocks noChangeArrowheads="1"/>
                </p:cNvSpPr>
                <p:nvPr/>
              </p:nvSpPr>
              <p:spPr bwMode="auto">
                <a:xfrm>
                  <a:off x="2539" y="2477"/>
                  <a:ext cx="332" cy="381"/>
                </a:xfrm>
                <a:prstGeom prst="rect">
                  <a:avLst/>
                </a:prstGeom>
                <a:grp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 typeface="Calibri" pitchFamily="34" charset="0"/>
                    <a:buChar char="-"/>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684" name="Text Box 36"/>
                <p:cNvSpPr txBox="1">
                  <a:spLocks noChangeArrowheads="1"/>
                </p:cNvSpPr>
                <p:nvPr/>
              </p:nvSpPr>
              <p:spPr bwMode="auto">
                <a:xfrm>
                  <a:off x="720" y="2520"/>
                  <a:ext cx="1063" cy="337"/>
                </a:xfrm>
                <a:prstGeom prst="rect">
                  <a:avLst/>
                </a:prstGeom>
                <a:grp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TIRG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685" name="Text Box 37"/>
                <p:cNvSpPr txBox="1">
                  <a:spLocks noChangeArrowheads="1"/>
                </p:cNvSpPr>
                <p:nvPr/>
              </p:nvSpPr>
              <p:spPr bwMode="auto">
                <a:xfrm>
                  <a:off x="2070" y="2310"/>
                  <a:ext cx="444" cy="362"/>
                </a:xfrm>
                <a:prstGeom prst="rect">
                  <a:avLst/>
                </a:prstGeom>
                <a:grp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7686" name="Text Box 38"/>
                <p:cNvSpPr txBox="1">
                  <a:spLocks noChangeArrowheads="1"/>
                </p:cNvSpPr>
                <p:nvPr/>
              </p:nvSpPr>
              <p:spPr bwMode="auto">
                <a:xfrm>
                  <a:off x="2100" y="2655"/>
                  <a:ext cx="414" cy="388"/>
                </a:xfrm>
                <a:prstGeom prst="rect">
                  <a:avLst/>
                </a:prstGeom>
                <a:grp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7689" name="AutoShape 41"/>
                <p:cNvCxnSpPr>
                  <a:cxnSpLocks noChangeShapeType="1"/>
                </p:cNvCxnSpPr>
                <p:nvPr/>
              </p:nvCxnSpPr>
              <p:spPr bwMode="auto">
                <a:xfrm flipH="1">
                  <a:off x="1935" y="2220"/>
                  <a:ext cx="135" cy="885"/>
                </a:xfrm>
                <a:prstGeom prst="straightConnector1">
                  <a:avLst/>
                </a:prstGeom>
                <a:grpFill/>
                <a:ln w="25400">
                  <a:solidFill>
                    <a:srgbClr val="000000"/>
                  </a:solidFill>
                  <a:round/>
                  <a:headEnd/>
                  <a:tailEnd/>
                </a:ln>
                <a:effectLst/>
              </p:spPr>
            </p:cxnSp>
            <p:sp>
              <p:nvSpPr>
                <p:cNvPr id="27690" name="Text Box 42"/>
                <p:cNvSpPr txBox="1">
                  <a:spLocks noChangeArrowheads="1"/>
                </p:cNvSpPr>
                <p:nvPr/>
              </p:nvSpPr>
              <p:spPr bwMode="auto">
                <a:xfrm>
                  <a:off x="1663" y="2115"/>
                  <a:ext cx="319" cy="309"/>
                </a:xfrm>
                <a:prstGeom prst="rect">
                  <a:avLst/>
                </a:prstGeom>
                <a:grp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n</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grpSp>
          <p:cxnSp>
            <p:nvCxnSpPr>
              <p:cNvPr id="57" name="Connecteur droit 56"/>
              <p:cNvCxnSpPr/>
              <p:nvPr/>
            </p:nvCxnSpPr>
            <p:spPr>
              <a:xfrm>
                <a:off x="1981200" y="1981200"/>
                <a:ext cx="533400" cy="1588"/>
              </a:xfrm>
              <a:prstGeom prst="line">
                <a:avLst/>
              </a:prstGeom>
              <a:grpFill/>
              <a:ln w="2540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39" name="Connecteur droit 38"/>
            <p:cNvCxnSpPr/>
            <p:nvPr/>
          </p:nvCxnSpPr>
          <p:spPr>
            <a:xfrm>
              <a:off x="5804848" y="2514600"/>
              <a:ext cx="533400" cy="1588"/>
            </a:xfrm>
            <a:prstGeom prst="line">
              <a:avLst/>
            </a:prstGeom>
            <a:grpFill/>
            <a:ln w="254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1" name="Groupe 40"/>
          <p:cNvGrpSpPr/>
          <p:nvPr/>
        </p:nvGrpSpPr>
        <p:grpSpPr>
          <a:xfrm>
            <a:off x="76200" y="1981200"/>
            <a:ext cx="3132020" cy="876300"/>
            <a:chOff x="199354" y="5600700"/>
            <a:chExt cx="3132020" cy="876300"/>
          </a:xfrm>
        </p:grpSpPr>
        <p:grpSp>
          <p:nvGrpSpPr>
            <p:cNvPr id="42" name="Group 1"/>
            <p:cNvGrpSpPr>
              <a:grpSpLocks/>
            </p:cNvGrpSpPr>
            <p:nvPr/>
          </p:nvGrpSpPr>
          <p:grpSpPr bwMode="auto">
            <a:xfrm>
              <a:off x="199354" y="5600700"/>
              <a:ext cx="3132020" cy="876300"/>
              <a:chOff x="57" y="8880"/>
              <a:chExt cx="3535" cy="690"/>
            </a:xfrm>
          </p:grpSpPr>
          <p:sp>
            <p:nvSpPr>
              <p:cNvPr id="44" name="Text Box 7"/>
              <p:cNvSpPr txBox="1">
                <a:spLocks noChangeArrowheads="1"/>
              </p:cNvSpPr>
              <p:nvPr/>
            </p:nvSpPr>
            <p:spPr bwMode="auto">
              <a:xfrm>
                <a:off x="57" y="9040"/>
                <a:ext cx="1667" cy="4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VANG</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 name="Text Box 6"/>
              <p:cNvSpPr txBox="1">
                <a:spLocks noChangeArrowheads="1"/>
              </p:cNvSpPr>
              <p:nvPr/>
            </p:nvSpPr>
            <p:spPr bwMode="auto">
              <a:xfrm>
                <a:off x="1779" y="9240"/>
                <a:ext cx="1063"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400" b="1" dirty="0" smtClean="0">
                    <a:solidFill>
                      <a:schemeClr val="bg1"/>
                    </a:solidFill>
                    <a:latin typeface="Times New Roman" pitchFamily="18" charset="0"/>
                    <a:ea typeface="Calibri" pitchFamily="34" charset="0"/>
                    <a:cs typeface="Times New Roman" pitchFamily="18" charset="0"/>
                  </a:rPr>
                  <a:t>(1+i)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6" name="Text Box 5"/>
              <p:cNvSpPr txBox="1">
                <a:spLocks noChangeArrowheads="1"/>
              </p:cNvSpPr>
              <p:nvPr/>
            </p:nvSpPr>
            <p:spPr bwMode="auto">
              <a:xfrm>
                <a:off x="1979" y="8880"/>
                <a:ext cx="605"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fr-FR" sz="2400" b="1" dirty="0" smtClean="0">
                    <a:solidFill>
                      <a:schemeClr val="bg1"/>
                    </a:solidFill>
                    <a:latin typeface="Times New Roman" pitchFamily="18" charset="0"/>
                    <a:ea typeface="Calibri" pitchFamily="34" charset="0"/>
                    <a:cs typeface="Times New Roman" pitchFamily="18" charset="0"/>
                  </a:rPr>
                  <a:t>V</a:t>
                </a:r>
                <a:r>
                  <a:rPr lang="fr-FR" sz="2400" b="1" baseline="-30000" dirty="0" smtClean="0">
                    <a:solidFill>
                      <a:schemeClr val="bg1"/>
                    </a:solidFill>
                    <a:latin typeface="Times New Roman" pitchFamily="18" charset="0"/>
                    <a:ea typeface="Calibri" pitchFamily="34" charset="0"/>
                    <a:cs typeface="Times New Roman" pitchFamily="18" charset="0"/>
                  </a:rPr>
                  <a:t>a</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7" name="Text Box 2"/>
              <p:cNvSpPr txBox="1">
                <a:spLocks noChangeArrowheads="1"/>
              </p:cNvSpPr>
              <p:nvPr/>
            </p:nvSpPr>
            <p:spPr bwMode="auto">
              <a:xfrm>
                <a:off x="2809" y="9060"/>
                <a:ext cx="783"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tabLst>
                    <a:tab pos="57150" algn="l"/>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 </a:t>
                </a:r>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cxnSp>
          <p:nvCxnSpPr>
            <p:cNvPr id="43" name="Connecteur droit 42"/>
            <p:cNvCxnSpPr/>
            <p:nvPr/>
          </p:nvCxnSpPr>
          <p:spPr>
            <a:xfrm>
              <a:off x="1752600" y="6055056"/>
              <a:ext cx="9144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56" name="Flèche droite 55"/>
          <p:cNvSpPr/>
          <p:nvPr/>
        </p:nvSpPr>
        <p:spPr>
          <a:xfrm>
            <a:off x="3257264" y="2309880"/>
            <a:ext cx="304800" cy="228600"/>
          </a:xfrm>
          <a:prstGeom prst="right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Flèche droite 57"/>
          <p:cNvSpPr/>
          <p:nvPr/>
        </p:nvSpPr>
        <p:spPr>
          <a:xfrm>
            <a:off x="6226792" y="2356512"/>
            <a:ext cx="304800" cy="228600"/>
          </a:xfrm>
          <a:prstGeom prst="right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3" name="Groupe 62"/>
          <p:cNvGrpSpPr/>
          <p:nvPr/>
        </p:nvGrpSpPr>
        <p:grpSpPr>
          <a:xfrm>
            <a:off x="3600261" y="1983472"/>
            <a:ext cx="2584174" cy="876300"/>
            <a:chOff x="3504725" y="2133600"/>
            <a:chExt cx="2584174" cy="876300"/>
          </a:xfrm>
        </p:grpSpPr>
        <p:grpSp>
          <p:nvGrpSpPr>
            <p:cNvPr id="49" name="Group 1"/>
            <p:cNvGrpSpPr>
              <a:grpSpLocks/>
            </p:cNvGrpSpPr>
            <p:nvPr/>
          </p:nvGrpSpPr>
          <p:grpSpPr bwMode="auto">
            <a:xfrm>
              <a:off x="3504725" y="2133600"/>
              <a:ext cx="2584174" cy="876300"/>
              <a:chOff x="1407" y="8880"/>
              <a:chExt cx="2520" cy="690"/>
            </a:xfrm>
          </p:grpSpPr>
          <p:sp>
            <p:nvSpPr>
              <p:cNvPr id="53" name="Text Box 6"/>
              <p:cNvSpPr txBox="1">
                <a:spLocks noChangeArrowheads="1"/>
              </p:cNvSpPr>
              <p:nvPr/>
            </p:nvSpPr>
            <p:spPr bwMode="auto">
              <a:xfrm>
                <a:off x="1407" y="9240"/>
                <a:ext cx="1635"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400" b="1" dirty="0" smtClean="0">
                    <a:solidFill>
                      <a:schemeClr val="bg1"/>
                    </a:solidFill>
                    <a:latin typeface="Times New Roman" pitchFamily="18" charset="0"/>
                    <a:ea typeface="Calibri" pitchFamily="34" charset="0"/>
                    <a:cs typeface="Times New Roman" pitchFamily="18" charset="0"/>
                  </a:rPr>
                  <a:t>(1+TIRG)</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4" name="Text Box 5"/>
              <p:cNvSpPr txBox="1">
                <a:spLocks noChangeArrowheads="1"/>
              </p:cNvSpPr>
              <p:nvPr/>
            </p:nvSpPr>
            <p:spPr bwMode="auto">
              <a:xfrm>
                <a:off x="1979" y="8880"/>
                <a:ext cx="605"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fr-FR" sz="2400" b="1" dirty="0" smtClean="0">
                    <a:solidFill>
                      <a:schemeClr val="bg1"/>
                    </a:solidFill>
                    <a:latin typeface="Times New Roman" pitchFamily="18" charset="0"/>
                    <a:ea typeface="Calibri" pitchFamily="34" charset="0"/>
                    <a:cs typeface="Times New Roman" pitchFamily="18" charset="0"/>
                  </a:rPr>
                  <a:t>V</a:t>
                </a:r>
                <a:r>
                  <a:rPr lang="fr-FR" sz="2400" b="1" baseline="-30000" dirty="0" smtClean="0">
                    <a:solidFill>
                      <a:schemeClr val="bg1"/>
                    </a:solidFill>
                    <a:latin typeface="Times New Roman" pitchFamily="18" charset="0"/>
                    <a:ea typeface="Calibri" pitchFamily="34" charset="0"/>
                    <a:cs typeface="Times New Roman" pitchFamily="18" charset="0"/>
                  </a:rPr>
                  <a:t>a</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5" name="Text Box 2"/>
              <p:cNvSpPr txBox="1">
                <a:spLocks noChangeArrowheads="1"/>
              </p:cNvSpPr>
              <p:nvPr/>
            </p:nvSpPr>
            <p:spPr bwMode="auto">
              <a:xfrm>
                <a:off x="2995" y="9060"/>
                <a:ext cx="932" cy="39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tabLst>
                    <a:tab pos="57150" algn="l"/>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lang="fr-FR" sz="2400" b="1" dirty="0" smtClean="0">
                    <a:solidFill>
                      <a:schemeClr val="bg1"/>
                    </a:solidFill>
                    <a:latin typeface="Times New Roman" pitchFamily="18" charset="0"/>
                    <a:ea typeface="Arial" pitchFamily="34" charset="0"/>
                    <a:cs typeface="Times New Roman" pitchFamily="18" charset="0"/>
                  </a:rPr>
                  <a:t> </a:t>
                </a:r>
                <a:r>
                  <a:rPr lang="fr-FR" sz="2400" b="1" dirty="0" smtClean="0">
                    <a:solidFill>
                      <a:schemeClr val="bg1"/>
                    </a:solidFill>
                    <a:latin typeface="Times New Roman" pitchFamily="18" charset="0"/>
                    <a:ea typeface="Arial" pitchFamily="34" charset="0"/>
                    <a:cs typeface="Times New Roman" pitchFamily="18" charset="0"/>
                  </a:rPr>
                  <a:t>I</a:t>
                </a:r>
                <a:r>
                  <a:rPr lang="fr-FR" sz="2400" b="1" baseline="-25000" dirty="0" smtClean="0">
                    <a:solidFill>
                      <a:schemeClr val="bg1"/>
                    </a:solidFill>
                    <a:latin typeface="Times New Roman" pitchFamily="18" charset="0"/>
                    <a:ea typeface="Arial" pitchFamily="34" charset="0"/>
                    <a:cs typeface="Times New Roman" pitchFamily="18" charset="0"/>
                  </a:rPr>
                  <a:t>0</a:t>
                </a:r>
                <a:r>
                  <a:rPr lang="fr-FR" sz="2400" b="1" dirty="0" smtClean="0">
                    <a:solidFill>
                      <a:schemeClr val="bg1"/>
                    </a:solidFill>
                    <a:latin typeface="Times New Roman" pitchFamily="18" charset="0"/>
                    <a:ea typeface="Calibri" pitchFamily="34" charset="0"/>
                    <a:cs typeface="Times New Roman" pitchFamily="18" charset="0"/>
                  </a:rPr>
                  <a:t>=0 </a:t>
                </a:r>
                <a:endParaRPr lang="fr-FR" sz="2400" dirty="0" smtClean="0">
                  <a:solidFill>
                    <a:schemeClr val="bg1"/>
                  </a:solidFill>
                  <a:latin typeface="Times New Roman" pitchFamily="18" charset="0"/>
                  <a:cs typeface="Times New Roman" pitchFamily="18" charset="0"/>
                </a:endParaRPr>
              </a:p>
              <a:p>
                <a:pPr lvl="0" fontAlgn="base">
                  <a:spcBef>
                    <a:spcPct val="0"/>
                  </a:spcBef>
                  <a:spcAft>
                    <a:spcPct val="0"/>
                  </a:spcAft>
                  <a:tabLst>
                    <a:tab pos="57150" algn="l"/>
                  </a:tabLst>
                </a:pP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cxnSp>
          <p:nvCxnSpPr>
            <p:cNvPr id="62" name="Connecteur droit 61"/>
            <p:cNvCxnSpPr/>
            <p:nvPr/>
          </p:nvCxnSpPr>
          <p:spPr>
            <a:xfrm rot="10800000">
              <a:off x="3657600" y="2630155"/>
              <a:ext cx="15240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743200" y="685800"/>
            <a:ext cx="5905783"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سؤال إضافي: حساب فترة الاسترداد العادية</a:t>
            </a:r>
            <a:endParaRPr kumimoji="0" lang="fr-FR" sz="3200" b="1" i="0" u="none" strike="noStrike" cap="none" normalizeH="0" baseline="0" dirty="0" smtClean="0">
              <a:ln>
                <a:noFill/>
              </a:ln>
              <a:solidFill>
                <a:srgbClr val="FF0000"/>
              </a:solidFill>
              <a:effectLst/>
              <a:latin typeface="Arial" pitchFamily="34" charset="0"/>
              <a:cs typeface="Arial" pitchFamily="34" charset="0"/>
            </a:endParaRPr>
          </a:p>
        </p:txBody>
      </p:sp>
      <p:grpSp>
        <p:nvGrpSpPr>
          <p:cNvPr id="1026" name="Group 2"/>
          <p:cNvGrpSpPr>
            <a:grpSpLocks/>
          </p:cNvGrpSpPr>
          <p:nvPr/>
        </p:nvGrpSpPr>
        <p:grpSpPr bwMode="auto">
          <a:xfrm>
            <a:off x="221670" y="2057101"/>
            <a:ext cx="6178514" cy="990899"/>
            <a:chOff x="840" y="982"/>
            <a:chExt cx="4844" cy="829"/>
          </a:xfrm>
        </p:grpSpPr>
        <p:grpSp>
          <p:nvGrpSpPr>
            <p:cNvPr id="1027" name="Group 3"/>
            <p:cNvGrpSpPr>
              <a:grpSpLocks/>
            </p:cNvGrpSpPr>
            <p:nvPr/>
          </p:nvGrpSpPr>
          <p:grpSpPr bwMode="auto">
            <a:xfrm>
              <a:off x="2523" y="982"/>
              <a:ext cx="3161" cy="829"/>
              <a:chOff x="2523" y="982"/>
              <a:chExt cx="3161" cy="829"/>
            </a:xfrm>
          </p:grpSpPr>
          <p:sp>
            <p:nvSpPr>
              <p:cNvPr id="1028" name="Text Box 4"/>
              <p:cNvSpPr txBox="1">
                <a:spLocks noChangeArrowheads="1"/>
              </p:cNvSpPr>
              <p:nvPr/>
            </p:nvSpPr>
            <p:spPr bwMode="auto">
              <a:xfrm>
                <a:off x="2523" y="1196"/>
                <a:ext cx="837" cy="43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DR</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29" name="Text Box 5"/>
              <p:cNvSpPr txBox="1">
                <a:spLocks noChangeArrowheads="1"/>
              </p:cNvSpPr>
              <p:nvPr/>
            </p:nvSpPr>
            <p:spPr bwMode="auto">
              <a:xfrm>
                <a:off x="3258" y="1376"/>
                <a:ext cx="858" cy="43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297.80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30" name="Text Box 6"/>
              <p:cNvSpPr txBox="1">
                <a:spLocks noChangeArrowheads="1"/>
              </p:cNvSpPr>
              <p:nvPr/>
            </p:nvSpPr>
            <p:spPr bwMode="auto">
              <a:xfrm>
                <a:off x="3448" y="982"/>
                <a:ext cx="564" cy="43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800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031" name="AutoShape 7"/>
              <p:cNvCxnSpPr>
                <a:cxnSpLocks noChangeShapeType="1"/>
              </p:cNvCxnSpPr>
              <p:nvPr/>
            </p:nvCxnSpPr>
            <p:spPr bwMode="auto">
              <a:xfrm>
                <a:off x="3303" y="1436"/>
                <a:ext cx="690" cy="0"/>
              </a:xfrm>
              <a:prstGeom prst="straightConnector1">
                <a:avLst/>
              </a:prstGeom>
              <a:noFill/>
              <a:ln w="38100">
                <a:solidFill>
                  <a:srgbClr val="000000"/>
                </a:solidFill>
                <a:round/>
                <a:headEnd/>
                <a:tailEnd/>
              </a:ln>
              <a:effectLst/>
            </p:spPr>
          </p:cxnSp>
          <p:sp>
            <p:nvSpPr>
              <p:cNvPr id="1032" name="Text Box 8"/>
              <p:cNvSpPr txBox="1">
                <a:spLocks noChangeArrowheads="1"/>
              </p:cNvSpPr>
              <p:nvPr/>
            </p:nvSpPr>
            <p:spPr bwMode="auto">
              <a:xfrm>
                <a:off x="4157" y="1196"/>
                <a:ext cx="1527" cy="424"/>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.6863 ans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1033" name="Group 9"/>
            <p:cNvGrpSpPr>
              <a:grpSpLocks/>
            </p:cNvGrpSpPr>
            <p:nvPr/>
          </p:nvGrpSpPr>
          <p:grpSpPr bwMode="auto">
            <a:xfrm>
              <a:off x="840" y="1061"/>
              <a:ext cx="1071" cy="750"/>
              <a:chOff x="840" y="1725"/>
              <a:chExt cx="1071" cy="750"/>
            </a:xfrm>
          </p:grpSpPr>
          <p:sp>
            <p:nvSpPr>
              <p:cNvPr id="1034" name="Text Box 10"/>
              <p:cNvSpPr txBox="1">
                <a:spLocks noChangeArrowheads="1"/>
              </p:cNvSpPr>
              <p:nvPr/>
            </p:nvSpPr>
            <p:spPr bwMode="auto">
              <a:xfrm>
                <a:off x="840" y="1939"/>
                <a:ext cx="693" cy="34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DR =</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35" name="Text Box 11"/>
              <p:cNvSpPr txBox="1">
                <a:spLocks noChangeArrowheads="1"/>
              </p:cNvSpPr>
              <p:nvPr/>
            </p:nvSpPr>
            <p:spPr bwMode="auto">
              <a:xfrm>
                <a:off x="1425" y="2040"/>
                <a:ext cx="486" cy="43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CF</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36" name="Text Box 12"/>
              <p:cNvSpPr txBox="1">
                <a:spLocks noChangeArrowheads="1"/>
              </p:cNvSpPr>
              <p:nvPr/>
            </p:nvSpPr>
            <p:spPr bwMode="auto">
              <a:xfrm>
                <a:off x="1425" y="1725"/>
                <a:ext cx="486" cy="36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1037" name="AutoShape 13"/>
              <p:cNvCxnSpPr>
                <a:cxnSpLocks noChangeShapeType="1"/>
              </p:cNvCxnSpPr>
              <p:nvPr/>
            </p:nvCxnSpPr>
            <p:spPr bwMode="auto">
              <a:xfrm>
                <a:off x="1470" y="2115"/>
                <a:ext cx="405" cy="0"/>
              </a:xfrm>
              <a:prstGeom prst="straightConnector1">
                <a:avLst/>
              </a:prstGeom>
              <a:noFill/>
              <a:ln w="38100">
                <a:solidFill>
                  <a:srgbClr val="000000"/>
                </a:solidFill>
                <a:round/>
                <a:headEnd/>
                <a:tailEnd/>
              </a:ln>
              <a:effectLst/>
            </p:spPr>
          </p:cxnSp>
        </p:grpSp>
      </p:grpSp>
      <p:sp>
        <p:nvSpPr>
          <p:cNvPr id="1038" name="Text Box 14"/>
          <p:cNvSpPr txBox="1">
            <a:spLocks noChangeArrowheads="1"/>
          </p:cNvSpPr>
          <p:nvPr/>
        </p:nvSpPr>
        <p:spPr bwMode="auto">
          <a:xfrm>
            <a:off x="352425" y="3724275"/>
            <a:ext cx="5286375" cy="46672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0.6863 ans= 0.6863  x 12=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8</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.2364 mois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39" name="Text Box 15"/>
          <p:cNvSpPr txBox="1">
            <a:spLocks noChangeArrowheads="1"/>
          </p:cNvSpPr>
          <p:nvPr/>
        </p:nvSpPr>
        <p:spPr bwMode="auto">
          <a:xfrm>
            <a:off x="381000" y="4552950"/>
            <a:ext cx="4800600" cy="4762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0.2364 mois = 0.2364 x 30=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7</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jours</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40" name="Text Box 16"/>
          <p:cNvSpPr txBox="1">
            <a:spLocks noChangeArrowheads="1"/>
          </p:cNvSpPr>
          <p:nvPr/>
        </p:nvSpPr>
        <p:spPr bwMode="auto">
          <a:xfrm>
            <a:off x="374070" y="5486400"/>
            <a:ext cx="4731330" cy="53340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DR</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2 ans, 8 mois et 7 jours</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Rectangle 1"/>
          <p:cNvSpPr>
            <a:spLocks noChangeArrowheads="1"/>
          </p:cNvSpPr>
          <p:nvPr/>
        </p:nvSpPr>
        <p:spPr bwMode="auto">
          <a:xfrm>
            <a:off x="685800" y="1371600"/>
            <a:ext cx="798808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المشروع </a:t>
            </a:r>
            <a:r>
              <a:rPr kumimoji="0" lang="fr-FR"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A</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(حالة تدفقات منتظمة أي ثابتة): نستخدم الصيغة التالية</a:t>
            </a:r>
            <a:endParaRPr kumimoji="0" lang="ar-DZ" sz="28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ChangeArrowheads="1"/>
          </p:cNvSpPr>
          <p:nvPr/>
        </p:nvSpPr>
        <p:spPr bwMode="auto">
          <a:xfrm>
            <a:off x="838200" y="609600"/>
            <a:ext cx="768351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المشروع </a:t>
            </a:r>
            <a:r>
              <a:rPr kumimoji="0" lang="fr-FR"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B</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(حالة تدفقات </a:t>
            </a:r>
            <a:r>
              <a:rPr kumimoji="0" lang="ar-DZ" sz="2800" b="1" i="0" u="none" strike="noStrike" cap="none" normalizeH="0" baseline="0" dirty="0" err="1" smtClean="0">
                <a:ln>
                  <a:noFill/>
                </a:ln>
                <a:solidFill>
                  <a:srgbClr val="FF0000"/>
                </a:solidFill>
                <a:effectLst/>
                <a:latin typeface="Calibri" pitchFamily="34" charset="0"/>
                <a:ea typeface="Calibri" pitchFamily="34" charset="0"/>
                <a:cs typeface="Arial" pitchFamily="34" charset="0"/>
              </a:rPr>
              <a:t>غ</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منتظمة): نستخدم التدفقات التراكمية</a:t>
            </a:r>
            <a:endParaRPr kumimoji="0" lang="ar-DZ" sz="2800" b="1" i="0" u="none" strike="noStrike" cap="none" normalizeH="0" baseline="0" dirty="0" smtClean="0">
              <a:ln>
                <a:noFill/>
              </a:ln>
              <a:solidFill>
                <a:srgbClr val="FF0000"/>
              </a:solidFill>
              <a:effectLst/>
              <a:latin typeface="Arial" pitchFamily="34" charset="0"/>
              <a:cs typeface="Arial" pitchFamily="34" charset="0"/>
            </a:endParaRPr>
          </a:p>
        </p:txBody>
      </p:sp>
      <p:graphicFrame>
        <p:nvGraphicFramePr>
          <p:cNvPr id="5" name="Tableau 4"/>
          <p:cNvGraphicFramePr>
            <a:graphicFrameLocks noGrp="1"/>
          </p:cNvGraphicFramePr>
          <p:nvPr/>
        </p:nvGraphicFramePr>
        <p:xfrm>
          <a:off x="1219200" y="1447800"/>
          <a:ext cx="6172200" cy="1474128"/>
        </p:xfrm>
        <a:graphic>
          <a:graphicData uri="http://schemas.openxmlformats.org/drawingml/2006/table">
            <a:tbl>
              <a:tblPr rtl="1"/>
              <a:tblGrid>
                <a:gridCol w="1679272"/>
                <a:gridCol w="1147131"/>
                <a:gridCol w="1051535"/>
                <a:gridCol w="1147131"/>
                <a:gridCol w="1147131"/>
              </a:tblGrid>
              <a:tr h="325164">
                <a:tc>
                  <a:txBody>
                    <a:bodyPr/>
                    <a:lstStyle/>
                    <a:p>
                      <a:pPr marL="0" marR="0" algn="just" rtl="1">
                        <a:lnSpc>
                          <a:spcPct val="115000"/>
                        </a:lnSpc>
                        <a:spcBef>
                          <a:spcPts val="0"/>
                        </a:spcBef>
                        <a:spcAft>
                          <a:spcPts val="0"/>
                        </a:spcAft>
                      </a:pPr>
                      <a:r>
                        <a:rPr lang="ar-DZ" sz="2800" b="1" dirty="0">
                          <a:solidFill>
                            <a:schemeClr val="bg1"/>
                          </a:solidFill>
                          <a:latin typeface="Times New Roman" pitchFamily="18" charset="0"/>
                          <a:ea typeface="Calibri"/>
                          <a:cs typeface="Times New Roman" pitchFamily="18" charset="0"/>
                        </a:rPr>
                        <a:t>سنوات</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1</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a:solidFill>
                            <a:schemeClr val="bg1"/>
                          </a:solidFill>
                          <a:highlight>
                            <a:srgbClr val="FFFF00"/>
                          </a:highlight>
                          <a:latin typeface="Times New Roman" pitchFamily="18" charset="0"/>
                          <a:ea typeface="Calibri"/>
                          <a:cs typeface="Times New Roman" pitchFamily="18" charset="0"/>
                        </a:rPr>
                        <a:t>2</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3</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4</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5164">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تدفق نقدي</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600</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400</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300</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70</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2672">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تدفق تراكمي</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dirty="0">
                          <a:solidFill>
                            <a:schemeClr val="bg1"/>
                          </a:solidFill>
                          <a:latin typeface="Times New Roman" pitchFamily="18" charset="0"/>
                          <a:ea typeface="Calibri"/>
                          <a:cs typeface="Times New Roman" pitchFamily="18" charset="0"/>
                        </a:rPr>
                        <a:t>600</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dirty="0">
                          <a:solidFill>
                            <a:schemeClr val="bg1"/>
                          </a:solidFill>
                          <a:highlight>
                            <a:srgbClr val="FFFF00"/>
                          </a:highlight>
                          <a:latin typeface="Times New Roman" pitchFamily="18" charset="0"/>
                          <a:ea typeface="Calibri"/>
                          <a:cs typeface="Times New Roman" pitchFamily="18" charset="0"/>
                        </a:rPr>
                        <a:t>1000</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a:solidFill>
                            <a:schemeClr val="bg1"/>
                          </a:solidFill>
                          <a:latin typeface="Times New Roman" pitchFamily="18" charset="0"/>
                          <a:ea typeface="Calibri"/>
                          <a:cs typeface="Times New Roman" pitchFamily="18" charset="0"/>
                        </a:rPr>
                        <a:t>/</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ar-DZ" sz="2800" b="1" dirty="0">
                          <a:solidFill>
                            <a:schemeClr val="bg1"/>
                          </a:solidFill>
                          <a:latin typeface="Times New Roman" pitchFamily="18" charset="0"/>
                          <a:ea typeface="Calibri"/>
                          <a:cs typeface="Times New Roman" pitchFamily="18" charset="0"/>
                        </a:rPr>
                        <a:t>/</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18"/>
          <p:cNvSpPr>
            <a:spLocks noChangeArrowheads="1"/>
          </p:cNvSpPr>
          <p:nvPr/>
        </p:nvSpPr>
        <p:spPr bwMode="auto">
          <a:xfrm>
            <a:off x="381000" y="3352800"/>
            <a:ext cx="83058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rtl="1" fontAlgn="base">
              <a:spcBef>
                <a:spcPct val="0"/>
              </a:spcBef>
              <a:spcAft>
                <a:spcPct val="0"/>
              </a:spcAf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نلاحظ من الجدول أنه يتم استرداد تكلفة الاستثمار للمشروع </a:t>
            </a:r>
            <a:r>
              <a:rPr kumimoji="0" lang="fr-FR"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B</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في سنتين بالضبط</a:t>
            </a:r>
            <a:r>
              <a:rPr kumimoji="0" lang="fr-FR"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a:t>
            </a:r>
            <a:r>
              <a:rPr lang="fr-FR" sz="2800" b="1" dirty="0" smtClean="0">
                <a:solidFill>
                  <a:srgbClr val="FF0000"/>
                </a:solidFill>
              </a:rPr>
              <a:t>DR</a:t>
            </a:r>
            <a:r>
              <a:rPr lang="fr-FR" sz="2800" b="1" baseline="-25000" dirty="0" smtClean="0">
                <a:solidFill>
                  <a:srgbClr val="FF0000"/>
                </a:solidFill>
              </a:rPr>
              <a:t>B</a:t>
            </a:r>
            <a:r>
              <a:rPr lang="fr-FR" sz="2800" b="1" dirty="0" smtClean="0">
                <a:solidFill>
                  <a:srgbClr val="FF0000"/>
                </a:solidFill>
              </a:rPr>
              <a:t> = 2 ans</a:t>
            </a:r>
            <a:endParaRPr lang="fr-FR" sz="2800" dirty="0" smtClean="0">
              <a:solidFill>
                <a:srgbClr val="FF0000"/>
              </a:solidFill>
            </a:endParaRPr>
          </a:p>
        </p:txBody>
      </p:sp>
      <p:sp>
        <p:nvSpPr>
          <p:cNvPr id="7" name="Rectangle 19"/>
          <p:cNvSpPr>
            <a:spLocks noChangeArrowheads="1"/>
          </p:cNvSpPr>
          <p:nvPr/>
        </p:nvSpPr>
        <p:spPr bwMode="auto">
          <a:xfrm>
            <a:off x="838200" y="4572000"/>
            <a:ext cx="7710764"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حسب معيار فترة الاسترداد العادية، </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المشروع الأفضل هو </a:t>
            </a:r>
            <a:r>
              <a:rPr kumimoji="0" lang="fr-FR"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B</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لأن:</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C00000"/>
                </a:solidFill>
                <a:effectLst/>
                <a:latin typeface="Calibri" pitchFamily="34" charset="0"/>
                <a:ea typeface="Calibri" pitchFamily="34" charset="0"/>
                <a:cs typeface="Arial" pitchFamily="34" charset="0"/>
              </a:rPr>
              <a:t> </a:t>
            </a:r>
            <a:r>
              <a:rPr kumimoji="0" lang="fr-FR"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DR</a:t>
            </a:r>
            <a:r>
              <a:rPr kumimoji="0" lang="fr-FR" sz="2800" b="1" i="0" u="none" strike="noStrike" cap="none" normalizeH="0" baseline="-30000" dirty="0" smtClean="0">
                <a:ln>
                  <a:noFill/>
                </a:ln>
                <a:solidFill>
                  <a:srgbClr val="C00000"/>
                </a:solidFill>
                <a:effectLst/>
                <a:latin typeface="Times New Roman" pitchFamily="18" charset="0"/>
                <a:ea typeface="Calibri" pitchFamily="34" charset="0"/>
                <a:cs typeface="Times New Roman" pitchFamily="18" charset="0"/>
              </a:rPr>
              <a:t>B</a:t>
            </a:r>
            <a:r>
              <a:rPr kumimoji="0" lang="fr-FR"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&lt; DR</a:t>
            </a:r>
            <a:r>
              <a:rPr kumimoji="0" lang="fr-FR" sz="2800" b="1" i="0" u="none" strike="noStrike" cap="none" normalizeH="0" baseline="-30000" dirty="0" smtClean="0">
                <a:ln>
                  <a:noFill/>
                </a:ln>
                <a:solidFill>
                  <a:srgbClr val="C00000"/>
                </a:solidFill>
                <a:effectLst/>
                <a:latin typeface="Times New Roman" pitchFamily="18" charset="0"/>
                <a:ea typeface="Calibri" pitchFamily="34" charset="0"/>
                <a:cs typeface="Times New Roman" pitchFamily="18" charset="0"/>
              </a:rPr>
              <a:t>A</a:t>
            </a:r>
            <a:endParaRPr kumimoji="0" lang="fr-FR" sz="2800" b="1" i="0" u="none" strike="noStrike" cap="none" normalizeH="0" baseline="0" dirty="0" smtClean="0">
              <a:ln>
                <a:noFill/>
              </a:ln>
              <a:solidFill>
                <a:srgbClr val="C00000"/>
              </a:solidFill>
              <a:effectLst/>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124200" y="76200"/>
            <a:ext cx="567495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سؤال إضافي: حساب فترة الاسترداد المخصومة</a:t>
            </a:r>
            <a:endParaRPr kumimoji="0" lang="fr-FR" sz="2800" b="1"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tangle 17"/>
          <p:cNvSpPr>
            <a:spLocks noChangeArrowheads="1"/>
          </p:cNvSpPr>
          <p:nvPr/>
        </p:nvSpPr>
        <p:spPr bwMode="auto">
          <a:xfrm>
            <a:off x="2487038" y="526465"/>
            <a:ext cx="6428362"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المشروع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نستخدم التدفقات المخصومة التراكمية المتصاعدة</a:t>
            </a:r>
            <a:endParaRPr kumimoji="0" lang="ar-DZ" sz="2400" b="1" i="0" u="none" strike="noStrike" cap="none" normalizeH="0" baseline="0" dirty="0" smtClean="0">
              <a:ln>
                <a:noFill/>
              </a:ln>
              <a:solidFill>
                <a:srgbClr val="FF0000"/>
              </a:solidFill>
              <a:effectLst/>
              <a:latin typeface="Times New Roman" pitchFamily="18" charset="0"/>
              <a:cs typeface="Times New Roman" pitchFamily="18" charset="0"/>
            </a:endParaRPr>
          </a:p>
        </p:txBody>
      </p:sp>
      <p:graphicFrame>
        <p:nvGraphicFramePr>
          <p:cNvPr id="8" name="Tableau 7"/>
          <p:cNvGraphicFramePr>
            <a:graphicFrameLocks noGrp="1"/>
          </p:cNvGraphicFramePr>
          <p:nvPr/>
        </p:nvGraphicFramePr>
        <p:xfrm>
          <a:off x="228600" y="1004450"/>
          <a:ext cx="8610600" cy="2293124"/>
        </p:xfrm>
        <a:graphic>
          <a:graphicData uri="http://schemas.openxmlformats.org/drawingml/2006/table">
            <a:tbl>
              <a:tblPr/>
              <a:tblGrid>
                <a:gridCol w="1447800"/>
                <a:gridCol w="1600200"/>
                <a:gridCol w="1600200"/>
                <a:gridCol w="1447800"/>
                <a:gridCol w="2514600"/>
              </a:tblGrid>
              <a:tr h="336349">
                <a:tc>
                  <a:txBody>
                    <a:bodyPr/>
                    <a:lstStyle/>
                    <a:p>
                      <a:pPr marL="0" marR="0" algn="ct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4 </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rtl="1">
                        <a:lnSpc>
                          <a:spcPct val="115000"/>
                        </a:lnSpc>
                        <a:spcBef>
                          <a:spcPts val="0"/>
                        </a:spcBef>
                        <a:spcAft>
                          <a:spcPts val="0"/>
                        </a:spcAft>
                      </a:pPr>
                      <a:r>
                        <a:rPr lang="ar-DZ" sz="2200" b="1" dirty="0">
                          <a:solidFill>
                            <a:srgbClr val="FF0000"/>
                          </a:solidFill>
                          <a:latin typeface="Times New Roman" pitchFamily="18" charset="0"/>
                          <a:ea typeface="Calibri"/>
                          <a:cs typeface="Times New Roman" pitchFamily="18" charset="0"/>
                        </a:rPr>
                        <a:t>3 </a:t>
                      </a:r>
                      <a:endParaRPr lang="fr-FR" sz="2200" b="1" dirty="0">
                        <a:solidFill>
                          <a:srgbClr val="FF0000"/>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2 </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rtl="1">
                        <a:lnSpc>
                          <a:spcPct val="115000"/>
                        </a:lnSpc>
                        <a:spcBef>
                          <a:spcPts val="0"/>
                        </a:spcBef>
                        <a:spcAft>
                          <a:spcPts val="0"/>
                        </a:spcAft>
                      </a:pPr>
                      <a:r>
                        <a:rPr lang="ar-DZ" sz="2200" b="1">
                          <a:solidFill>
                            <a:schemeClr val="bg1"/>
                          </a:solidFill>
                          <a:latin typeface="Times New Roman" pitchFamily="18" charset="0"/>
                          <a:ea typeface="Calibri"/>
                          <a:cs typeface="Times New Roman" pitchFamily="18" charset="0"/>
                        </a:rPr>
                        <a:t>1 </a:t>
                      </a:r>
                      <a:endParaRPr lang="fr-FR" sz="2200" b="1">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ct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سنوات </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336349">
                <a:tc>
                  <a:txBody>
                    <a:bodyPr/>
                    <a:lstStyle/>
                    <a:p>
                      <a:pPr marL="0" marR="0" algn="r" rtl="1">
                        <a:lnSpc>
                          <a:spcPct val="115000"/>
                        </a:lnSpc>
                        <a:spcBef>
                          <a:spcPts val="0"/>
                        </a:spcBef>
                        <a:spcAft>
                          <a:spcPts val="0"/>
                        </a:spcAft>
                      </a:pPr>
                      <a:r>
                        <a:rPr lang="ar-DZ" sz="2200" b="1">
                          <a:solidFill>
                            <a:schemeClr val="bg1"/>
                          </a:solidFill>
                          <a:latin typeface="Times New Roman" pitchFamily="18" charset="0"/>
                          <a:ea typeface="Calibri"/>
                          <a:cs typeface="Times New Roman" pitchFamily="18" charset="0"/>
                        </a:rPr>
                        <a:t>70</a:t>
                      </a:r>
                      <a:endParaRPr lang="fr-FR" sz="2200" b="1">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300</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a:solidFill>
                            <a:schemeClr val="bg1"/>
                          </a:solidFill>
                          <a:latin typeface="Times New Roman" pitchFamily="18" charset="0"/>
                          <a:ea typeface="Calibri"/>
                          <a:cs typeface="Times New Roman" pitchFamily="18" charset="0"/>
                        </a:rPr>
                        <a:t>400</a:t>
                      </a:r>
                      <a:endParaRPr lang="fr-FR" sz="2200" b="1">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600 </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تدفق نقدي </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494024">
                <a:tc>
                  <a:txBody>
                    <a:bodyPr/>
                    <a:lstStyle/>
                    <a:p>
                      <a:pPr marL="0" marR="0" algn="r" rtl="1">
                        <a:lnSpc>
                          <a:spcPct val="115000"/>
                        </a:lnSpc>
                        <a:spcBef>
                          <a:spcPts val="0"/>
                        </a:spcBef>
                        <a:spcAft>
                          <a:spcPts val="0"/>
                        </a:spcAft>
                      </a:pPr>
                      <a:r>
                        <a:rPr lang="ar-DZ" sz="2200" b="1" dirty="0" smtClean="0">
                          <a:solidFill>
                            <a:schemeClr val="bg1"/>
                          </a:solidFill>
                          <a:latin typeface="Times New Roman" pitchFamily="18" charset="0"/>
                          <a:ea typeface="Calibri"/>
                          <a:cs typeface="Times New Roman" pitchFamily="18" charset="0"/>
                        </a:rPr>
                        <a:t>70/ </a:t>
                      </a:r>
                      <a:r>
                        <a:rPr lang="ar-DZ" sz="2200" b="1" baseline="30000" dirty="0" smtClean="0">
                          <a:solidFill>
                            <a:schemeClr val="bg1"/>
                          </a:solidFill>
                          <a:latin typeface="Times New Roman" pitchFamily="18" charset="0"/>
                          <a:ea typeface="Calibri"/>
                          <a:cs typeface="Times New Roman" pitchFamily="18" charset="0"/>
                        </a:rPr>
                        <a:t>4</a:t>
                      </a:r>
                      <a:r>
                        <a:rPr lang="ar-DZ" sz="2200" b="1" dirty="0" smtClean="0">
                          <a:solidFill>
                            <a:schemeClr val="bg1"/>
                          </a:solidFill>
                          <a:latin typeface="Times New Roman" pitchFamily="18" charset="0"/>
                          <a:ea typeface="Calibri"/>
                          <a:cs typeface="Times New Roman" pitchFamily="18" charset="0"/>
                        </a:rPr>
                        <a:t>1.10</a:t>
                      </a:r>
                    </a:p>
                    <a:p>
                      <a:pPr marL="0" marR="0" algn="r" rtl="1">
                        <a:lnSpc>
                          <a:spcPct val="115000"/>
                        </a:lnSpc>
                        <a:spcBef>
                          <a:spcPts val="0"/>
                        </a:spcBef>
                        <a:spcAft>
                          <a:spcPts val="0"/>
                        </a:spcAft>
                      </a:pPr>
                      <a:r>
                        <a:rPr lang="ar-DZ" sz="2200" b="1" dirty="0" smtClean="0">
                          <a:solidFill>
                            <a:schemeClr val="bg1"/>
                          </a:solidFill>
                          <a:latin typeface="Times New Roman" pitchFamily="18" charset="0"/>
                          <a:ea typeface="Calibri"/>
                          <a:cs typeface="Times New Roman" pitchFamily="18" charset="0"/>
                        </a:rPr>
                        <a:t>= 47.81</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smtClean="0">
                          <a:solidFill>
                            <a:schemeClr val="bg1"/>
                          </a:solidFill>
                          <a:latin typeface="Times New Roman" pitchFamily="18" charset="0"/>
                          <a:ea typeface="Calibri"/>
                          <a:cs typeface="Times New Roman" pitchFamily="18" charset="0"/>
                        </a:rPr>
                        <a:t>300/ </a:t>
                      </a:r>
                      <a:r>
                        <a:rPr lang="ar-DZ" sz="2200" b="1" baseline="30000" dirty="0" smtClean="0">
                          <a:solidFill>
                            <a:schemeClr val="bg1"/>
                          </a:solidFill>
                          <a:latin typeface="Times New Roman" pitchFamily="18" charset="0"/>
                          <a:ea typeface="Calibri"/>
                          <a:cs typeface="Times New Roman" pitchFamily="18" charset="0"/>
                        </a:rPr>
                        <a:t>3</a:t>
                      </a:r>
                      <a:r>
                        <a:rPr lang="ar-DZ" sz="2200" b="1" dirty="0" smtClean="0">
                          <a:solidFill>
                            <a:schemeClr val="bg1"/>
                          </a:solidFill>
                          <a:latin typeface="Times New Roman" pitchFamily="18" charset="0"/>
                          <a:ea typeface="Calibri"/>
                          <a:cs typeface="Times New Roman" pitchFamily="18" charset="0"/>
                        </a:rPr>
                        <a:t>1.10</a:t>
                      </a:r>
                    </a:p>
                    <a:p>
                      <a:pPr marL="0" marR="0" algn="r" rtl="1">
                        <a:lnSpc>
                          <a:spcPct val="115000"/>
                        </a:lnSpc>
                        <a:spcBef>
                          <a:spcPts val="0"/>
                        </a:spcBef>
                        <a:spcAft>
                          <a:spcPts val="0"/>
                        </a:spcAft>
                      </a:pPr>
                      <a:r>
                        <a:rPr lang="ar-DZ" sz="2200" b="1" dirty="0" smtClean="0">
                          <a:solidFill>
                            <a:schemeClr val="bg1"/>
                          </a:solidFill>
                          <a:latin typeface="Times New Roman" pitchFamily="18" charset="0"/>
                          <a:ea typeface="Calibri"/>
                          <a:cs typeface="Times New Roman" pitchFamily="18" charset="0"/>
                        </a:rPr>
                        <a:t>= </a:t>
                      </a:r>
                      <a:r>
                        <a:rPr lang="ar-DZ" sz="2200" b="1" dirty="0">
                          <a:solidFill>
                            <a:schemeClr val="bg1"/>
                          </a:solidFill>
                          <a:latin typeface="Times New Roman" pitchFamily="18" charset="0"/>
                          <a:ea typeface="Calibri"/>
                          <a:cs typeface="Times New Roman" pitchFamily="18" charset="0"/>
                        </a:rPr>
                        <a:t>225.39</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smtClean="0">
                          <a:solidFill>
                            <a:schemeClr val="bg1"/>
                          </a:solidFill>
                          <a:latin typeface="Times New Roman" pitchFamily="18" charset="0"/>
                          <a:ea typeface="Calibri"/>
                          <a:cs typeface="Times New Roman" pitchFamily="18" charset="0"/>
                        </a:rPr>
                        <a:t>400/</a:t>
                      </a:r>
                      <a:r>
                        <a:rPr lang="ar-DZ" sz="2200" b="1" baseline="30000" dirty="0" smtClean="0">
                          <a:solidFill>
                            <a:schemeClr val="bg1"/>
                          </a:solidFill>
                          <a:latin typeface="Times New Roman" pitchFamily="18" charset="0"/>
                          <a:ea typeface="Calibri"/>
                          <a:cs typeface="Times New Roman" pitchFamily="18" charset="0"/>
                        </a:rPr>
                        <a:t> 2</a:t>
                      </a:r>
                      <a:r>
                        <a:rPr lang="ar-DZ" sz="2200" b="1" dirty="0" smtClean="0">
                          <a:solidFill>
                            <a:schemeClr val="bg1"/>
                          </a:solidFill>
                          <a:latin typeface="Times New Roman" pitchFamily="18" charset="0"/>
                          <a:ea typeface="Calibri"/>
                          <a:cs typeface="Times New Roman" pitchFamily="18" charset="0"/>
                        </a:rPr>
                        <a:t>1.10</a:t>
                      </a:r>
                    </a:p>
                    <a:p>
                      <a:pPr marL="0" marR="0" algn="r" rtl="1">
                        <a:lnSpc>
                          <a:spcPct val="115000"/>
                        </a:lnSpc>
                        <a:spcBef>
                          <a:spcPts val="0"/>
                        </a:spcBef>
                        <a:spcAft>
                          <a:spcPts val="0"/>
                        </a:spcAft>
                      </a:pPr>
                      <a:r>
                        <a:rPr lang="ar-DZ" sz="2200" b="1" dirty="0" smtClean="0">
                          <a:solidFill>
                            <a:schemeClr val="bg1"/>
                          </a:solidFill>
                          <a:latin typeface="Times New Roman" pitchFamily="18" charset="0"/>
                          <a:ea typeface="Calibri"/>
                          <a:cs typeface="Times New Roman" pitchFamily="18" charset="0"/>
                        </a:rPr>
                        <a:t>= 330.57</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baseline="30000" dirty="0" smtClean="0">
                          <a:solidFill>
                            <a:schemeClr val="bg1"/>
                          </a:solidFill>
                          <a:latin typeface="Times New Roman" pitchFamily="18" charset="0"/>
                          <a:ea typeface="Calibri"/>
                          <a:cs typeface="Times New Roman" pitchFamily="18" charset="0"/>
                        </a:rPr>
                        <a:t>1</a:t>
                      </a:r>
                      <a:r>
                        <a:rPr lang="ar-DZ" sz="2200" b="1" dirty="0" smtClean="0">
                          <a:solidFill>
                            <a:schemeClr val="bg1"/>
                          </a:solidFill>
                          <a:latin typeface="Times New Roman" pitchFamily="18" charset="0"/>
                          <a:ea typeface="Calibri"/>
                          <a:cs typeface="Times New Roman" pitchFamily="18" charset="0"/>
                        </a:rPr>
                        <a:t>1.10/600</a:t>
                      </a:r>
                    </a:p>
                    <a:p>
                      <a:pPr marL="0" marR="0" algn="r" rtl="1">
                        <a:lnSpc>
                          <a:spcPct val="115000"/>
                        </a:lnSpc>
                        <a:spcBef>
                          <a:spcPts val="0"/>
                        </a:spcBef>
                        <a:spcAft>
                          <a:spcPts val="0"/>
                        </a:spcAft>
                      </a:pPr>
                      <a:r>
                        <a:rPr lang="ar-DZ" sz="2200" b="1" dirty="0" smtClean="0">
                          <a:solidFill>
                            <a:schemeClr val="bg1"/>
                          </a:solidFill>
                          <a:latin typeface="Times New Roman" pitchFamily="18" charset="0"/>
                          <a:ea typeface="Calibri"/>
                          <a:cs typeface="Times New Roman" pitchFamily="18" charset="0"/>
                        </a:rPr>
                        <a:t>= </a:t>
                      </a:r>
                      <a:r>
                        <a:rPr lang="ar-DZ" sz="2200" b="1" dirty="0">
                          <a:solidFill>
                            <a:schemeClr val="bg1"/>
                          </a:solidFill>
                          <a:latin typeface="Times New Roman" pitchFamily="18" charset="0"/>
                          <a:ea typeface="Calibri"/>
                          <a:cs typeface="Times New Roman" pitchFamily="18" charset="0"/>
                        </a:rPr>
                        <a:t>545.45</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تدفق مخصوم </a:t>
                      </a:r>
                      <a:r>
                        <a:rPr lang="ar-DZ" sz="2200" b="1" dirty="0" err="1">
                          <a:solidFill>
                            <a:schemeClr val="bg1"/>
                          </a:solidFill>
                          <a:latin typeface="Times New Roman" pitchFamily="18" charset="0"/>
                          <a:ea typeface="Calibri"/>
                          <a:cs typeface="Times New Roman" pitchFamily="18" charset="0"/>
                        </a:rPr>
                        <a:t>بـ</a:t>
                      </a:r>
                      <a:r>
                        <a:rPr lang="ar-DZ" sz="2200" b="1" dirty="0">
                          <a:solidFill>
                            <a:schemeClr val="bg1"/>
                          </a:solidFill>
                          <a:latin typeface="Times New Roman" pitchFamily="18" charset="0"/>
                          <a:ea typeface="Calibri"/>
                          <a:cs typeface="Times New Roman" pitchFamily="18" charset="0"/>
                        </a:rPr>
                        <a:t> 10 %</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336349">
                <a:tc>
                  <a:txBody>
                    <a:bodyPr/>
                    <a:lstStyle/>
                    <a:p>
                      <a:pPr marL="0" marR="0" algn="r" rtl="1">
                        <a:lnSpc>
                          <a:spcPct val="115000"/>
                        </a:lnSpc>
                        <a:spcBef>
                          <a:spcPts val="0"/>
                        </a:spcBef>
                        <a:spcAft>
                          <a:spcPts val="0"/>
                        </a:spcAft>
                      </a:pPr>
                      <a:r>
                        <a:rPr lang="ar-DZ" sz="2200" b="1">
                          <a:solidFill>
                            <a:schemeClr val="bg1"/>
                          </a:solidFill>
                          <a:latin typeface="Times New Roman" pitchFamily="18" charset="0"/>
                          <a:ea typeface="Calibri"/>
                          <a:cs typeface="Times New Roman" pitchFamily="18" charset="0"/>
                        </a:rPr>
                        <a:t>/</a:t>
                      </a:r>
                      <a:endParaRPr lang="fr-FR" sz="2200" b="1">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1101.41</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876.02</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545.45</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marL="0" marR="0" algn="r" rtl="1">
                        <a:lnSpc>
                          <a:spcPct val="115000"/>
                        </a:lnSpc>
                        <a:spcBef>
                          <a:spcPts val="0"/>
                        </a:spcBef>
                        <a:spcAft>
                          <a:spcPts val="0"/>
                        </a:spcAft>
                      </a:pPr>
                      <a:r>
                        <a:rPr lang="ar-DZ" sz="2200" b="1" dirty="0">
                          <a:solidFill>
                            <a:schemeClr val="bg1"/>
                          </a:solidFill>
                          <a:latin typeface="Times New Roman" pitchFamily="18" charset="0"/>
                          <a:ea typeface="Calibri"/>
                          <a:cs typeface="Times New Roman" pitchFamily="18" charset="0"/>
                        </a:rPr>
                        <a:t>تدفق تراكمي </a:t>
                      </a:r>
                      <a:endParaRPr lang="fr-FR" sz="2200" b="1" dirty="0">
                        <a:solidFill>
                          <a:schemeClr val="bg1"/>
                        </a:solidFill>
                        <a:latin typeface="Times New Roman" pitchFamily="18" charset="0"/>
                        <a:ea typeface="Calibri"/>
                        <a:cs typeface="Times New Roman" pitchFamily="18" charset="0"/>
                      </a:endParaRPr>
                    </a:p>
                  </a:txBody>
                  <a:tcPr marL="91316" marR="91316" marT="45658" marB="456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bl>
          </a:graphicData>
        </a:graphic>
      </p:graphicFrame>
      <p:cxnSp>
        <p:nvCxnSpPr>
          <p:cNvPr id="10" name="Connecteur droit avec flèche 9"/>
          <p:cNvCxnSpPr/>
          <p:nvPr/>
        </p:nvCxnSpPr>
        <p:spPr>
          <a:xfrm rot="5400000" flipH="1" flipV="1">
            <a:off x="2629694" y="3480156"/>
            <a:ext cx="5334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1" name="Text Box 10"/>
          <p:cNvSpPr txBox="1">
            <a:spLocks noChangeArrowheads="1"/>
          </p:cNvSpPr>
          <p:nvPr/>
        </p:nvSpPr>
        <p:spPr bwMode="auto">
          <a:xfrm>
            <a:off x="3048794" y="3352800"/>
            <a:ext cx="1371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fr-FR" sz="2400" b="1" dirty="0" smtClean="0">
                <a:solidFill>
                  <a:schemeClr val="bg1"/>
                </a:solidFill>
              </a:rPr>
              <a:t>I</a:t>
            </a:r>
            <a:r>
              <a:rPr lang="fr-FR" sz="2400" b="1" baseline="-25000" dirty="0" smtClean="0">
                <a:solidFill>
                  <a:schemeClr val="bg1"/>
                </a:solidFill>
              </a:rPr>
              <a:t>0</a:t>
            </a:r>
            <a:r>
              <a:rPr lang="fr-FR" sz="2400" b="1" dirty="0" smtClean="0">
                <a:solidFill>
                  <a:schemeClr val="bg1"/>
                </a:solidFill>
              </a:rPr>
              <a:t> = </a:t>
            </a: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Rectangle 11"/>
          <p:cNvSpPr/>
          <p:nvPr/>
        </p:nvSpPr>
        <p:spPr>
          <a:xfrm>
            <a:off x="3352800" y="3809995"/>
            <a:ext cx="5508868" cy="461665"/>
          </a:xfrm>
          <a:prstGeom prst="rect">
            <a:avLst/>
          </a:prstGeom>
        </p:spPr>
        <p:txBody>
          <a:bodyPr wrap="square">
            <a:spAutoFit/>
          </a:bodyPr>
          <a:lstStyle/>
          <a:p>
            <a:pPr algn="r" rtl="1"/>
            <a:r>
              <a:rPr lang="ar-DZ" sz="2400" b="1" dirty="0" smtClean="0">
                <a:solidFill>
                  <a:schemeClr val="bg1"/>
                </a:solidFill>
              </a:rPr>
              <a:t>سنة الاسترداد:  ثالثة ← فترة الاسترداد: </a:t>
            </a:r>
            <a:r>
              <a:rPr lang="ar-DZ" sz="2400" b="1" dirty="0" smtClean="0">
                <a:solidFill>
                  <a:srgbClr val="FF0000"/>
                </a:solidFill>
              </a:rPr>
              <a:t>2 سنة </a:t>
            </a:r>
            <a:r>
              <a:rPr lang="ar-DZ" sz="2400" b="1" dirty="0" err="1" smtClean="0">
                <a:solidFill>
                  <a:schemeClr val="bg1"/>
                </a:solidFill>
              </a:rPr>
              <a:t>و</a:t>
            </a:r>
            <a:r>
              <a:rPr lang="ar-DZ" sz="2400" b="1" dirty="0" smtClean="0">
                <a:solidFill>
                  <a:schemeClr val="bg1"/>
                </a:solidFill>
              </a:rPr>
              <a:t>....</a:t>
            </a:r>
            <a:endParaRPr lang="fr-FR" sz="2400" b="1" dirty="0">
              <a:solidFill>
                <a:schemeClr val="bg1"/>
              </a:solidFill>
            </a:endParaRPr>
          </a:p>
        </p:txBody>
      </p:sp>
      <p:sp>
        <p:nvSpPr>
          <p:cNvPr id="28705" name="Text Box 33"/>
          <p:cNvSpPr txBox="1">
            <a:spLocks noChangeArrowheads="1"/>
          </p:cNvSpPr>
          <p:nvPr/>
        </p:nvSpPr>
        <p:spPr bwMode="auto">
          <a:xfrm>
            <a:off x="4495800" y="5715000"/>
            <a:ext cx="4800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0.601 mois= 0.601 x 30=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18.</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03</a:t>
            </a:r>
            <a:r>
              <a:rPr kumimoji="0" lang="fr-FR" sz="2400" b="1" i="0" u="none" strike="noStrike" cap="none" normalizeH="0" dirty="0" smtClean="0">
                <a:ln>
                  <a:noFill/>
                </a:ln>
                <a:solidFill>
                  <a:schemeClr val="bg1"/>
                </a:solidFill>
                <a:effectLst/>
                <a:latin typeface="Times New Roman" pitchFamily="18" charset="0"/>
                <a:ea typeface="Arial" pitchFamily="34" charset="0"/>
                <a:cs typeface="Times New Roman" pitchFamily="18"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jours</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8706" name="Text Box 34"/>
          <p:cNvSpPr txBox="1">
            <a:spLocks noChangeArrowheads="1"/>
          </p:cNvSpPr>
          <p:nvPr/>
        </p:nvSpPr>
        <p:spPr bwMode="auto">
          <a:xfrm>
            <a:off x="2590800" y="6324600"/>
            <a:ext cx="4572000" cy="533400"/>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DR</a:t>
            </a:r>
            <a:r>
              <a:rPr kumimoji="0" lang="fr-FR" sz="2400" b="1" i="0" u="none" strike="noStrike" cap="none" normalizeH="0" baseline="-25000" smtClean="0">
                <a:ln>
                  <a:noFill/>
                </a:ln>
                <a:solidFill>
                  <a:schemeClr val="bg1"/>
                </a:solidFill>
                <a:effectLst/>
                <a:latin typeface="Times New Roman" pitchFamily="18" charset="0"/>
                <a:ea typeface="Arial" pitchFamily="34" charset="0"/>
                <a:cs typeface="Times New Roman" pitchFamily="18" charset="0"/>
              </a:rPr>
              <a:t>B</a:t>
            </a: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 = 2 ans, 6 mois et 18 jours</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grpSp>
        <p:nvGrpSpPr>
          <p:cNvPr id="42" name="Groupe 41"/>
          <p:cNvGrpSpPr/>
          <p:nvPr/>
        </p:nvGrpSpPr>
        <p:grpSpPr>
          <a:xfrm>
            <a:off x="245" y="3657424"/>
            <a:ext cx="9081853" cy="2473462"/>
            <a:chOff x="245" y="3657424"/>
            <a:chExt cx="9081853" cy="2473462"/>
          </a:xfrm>
        </p:grpSpPr>
        <p:grpSp>
          <p:nvGrpSpPr>
            <p:cNvPr id="36" name="Groupe 35"/>
            <p:cNvGrpSpPr/>
            <p:nvPr/>
          </p:nvGrpSpPr>
          <p:grpSpPr>
            <a:xfrm>
              <a:off x="245" y="3657424"/>
              <a:ext cx="9081853" cy="2473462"/>
              <a:chOff x="245" y="3657424"/>
              <a:chExt cx="9081853" cy="2473462"/>
            </a:xfrm>
          </p:grpSpPr>
          <p:cxnSp>
            <p:nvCxnSpPr>
              <p:cNvPr id="25" name="Connecteur droit avec flèche 24"/>
              <p:cNvCxnSpPr/>
              <p:nvPr/>
            </p:nvCxnSpPr>
            <p:spPr>
              <a:xfrm flipV="1">
                <a:off x="2951025" y="5335701"/>
                <a:ext cx="685805" cy="850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nvGrpSpPr>
              <p:cNvPr id="35" name="Groupe 34"/>
              <p:cNvGrpSpPr/>
              <p:nvPr/>
            </p:nvGrpSpPr>
            <p:grpSpPr>
              <a:xfrm>
                <a:off x="245" y="3657424"/>
                <a:ext cx="9081853" cy="2473462"/>
                <a:chOff x="245" y="3657424"/>
                <a:chExt cx="9081853" cy="2473462"/>
              </a:xfrm>
            </p:grpSpPr>
            <p:grpSp>
              <p:nvGrpSpPr>
                <p:cNvPr id="53" name="Groupe 52"/>
                <p:cNvGrpSpPr/>
                <p:nvPr/>
              </p:nvGrpSpPr>
              <p:grpSpPr>
                <a:xfrm>
                  <a:off x="245" y="3657424"/>
                  <a:ext cx="9081853" cy="2473462"/>
                  <a:chOff x="245" y="3657424"/>
                  <a:chExt cx="9081853" cy="2473462"/>
                </a:xfrm>
              </p:grpSpPr>
              <p:grpSp>
                <p:nvGrpSpPr>
                  <p:cNvPr id="28675" name="Group 3"/>
                  <p:cNvGrpSpPr>
                    <a:grpSpLocks/>
                  </p:cNvGrpSpPr>
                  <p:nvPr/>
                </p:nvGrpSpPr>
                <p:grpSpPr bwMode="auto">
                  <a:xfrm>
                    <a:off x="245" y="3657424"/>
                    <a:ext cx="4841825" cy="2473462"/>
                    <a:chOff x="1120" y="8759"/>
                    <a:chExt cx="5100" cy="2371"/>
                  </a:xfrm>
                </p:grpSpPr>
                <p:sp>
                  <p:nvSpPr>
                    <p:cNvPr id="28676" name="Text Box 4"/>
                    <p:cNvSpPr txBox="1">
                      <a:spLocks noChangeArrowheads="1"/>
                    </p:cNvSpPr>
                    <p:nvPr/>
                  </p:nvSpPr>
                  <p:spPr bwMode="auto">
                    <a:xfrm>
                      <a:off x="1200" y="9390"/>
                      <a:ext cx="313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1000- 876.02= 123.98</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8677" name="Text Box 5"/>
                    <p:cNvSpPr txBox="1">
                      <a:spLocks noChangeArrowheads="1"/>
                    </p:cNvSpPr>
                    <p:nvPr/>
                  </p:nvSpPr>
                  <p:spPr bwMode="auto">
                    <a:xfrm>
                      <a:off x="5053" y="9390"/>
                      <a:ext cx="401"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x</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8678" name="Text Box 6"/>
                    <p:cNvSpPr txBox="1">
                      <a:spLocks noChangeArrowheads="1"/>
                    </p:cNvSpPr>
                    <p:nvPr/>
                  </p:nvSpPr>
                  <p:spPr bwMode="auto">
                    <a:xfrm>
                      <a:off x="1767" y="8759"/>
                      <a:ext cx="1680"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باقي الاسترداد</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28679" name="Text Box 7"/>
                    <p:cNvSpPr txBox="1">
                      <a:spLocks noChangeArrowheads="1"/>
                    </p:cNvSpPr>
                    <p:nvPr/>
                  </p:nvSpPr>
                  <p:spPr bwMode="auto">
                    <a:xfrm>
                      <a:off x="3126" y="10147"/>
                      <a:ext cx="110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225.39</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8680" name="Text Box 8"/>
                    <p:cNvSpPr txBox="1">
                      <a:spLocks noChangeArrowheads="1"/>
                    </p:cNvSpPr>
                    <p:nvPr/>
                  </p:nvSpPr>
                  <p:spPr bwMode="auto">
                    <a:xfrm>
                      <a:off x="1120" y="10765"/>
                      <a:ext cx="3122"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lang="ar-DZ" sz="2400" b="1" dirty="0" smtClean="0">
                          <a:solidFill>
                            <a:srgbClr val="FF0000"/>
                          </a:solidFill>
                          <a:latin typeface="Times New Roman" pitchFamily="18" charset="0"/>
                          <a:ea typeface="Arial" pitchFamily="34" charset="0"/>
                          <a:cs typeface="Times New Roman" pitchFamily="18" charset="0"/>
                        </a:rPr>
                        <a:t>تدفق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مخصوم سنة الاسترداد</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28681" name="Text Box 9"/>
                    <p:cNvSpPr txBox="1">
                      <a:spLocks noChangeArrowheads="1"/>
                    </p:cNvSpPr>
                    <p:nvPr/>
                  </p:nvSpPr>
                  <p:spPr bwMode="auto">
                    <a:xfrm>
                      <a:off x="4936" y="10150"/>
                      <a:ext cx="1284"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 mois</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28699" name="Group 27"/>
                  <p:cNvGrpSpPr>
                    <a:grpSpLocks/>
                  </p:cNvGrpSpPr>
                  <p:nvPr/>
                </p:nvGrpSpPr>
                <p:grpSpPr bwMode="auto">
                  <a:xfrm>
                    <a:off x="5035876" y="4655034"/>
                    <a:ext cx="4046222" cy="894080"/>
                    <a:chOff x="7747" y="9529"/>
                    <a:chExt cx="4248" cy="880"/>
                  </a:xfrm>
                </p:grpSpPr>
                <p:sp>
                  <p:nvSpPr>
                    <p:cNvPr id="28700" name="Text Box 28"/>
                    <p:cNvSpPr txBox="1">
                      <a:spLocks noChangeArrowheads="1"/>
                    </p:cNvSpPr>
                    <p:nvPr/>
                  </p:nvSpPr>
                  <p:spPr bwMode="auto">
                    <a:xfrm>
                      <a:off x="7747" y="9735"/>
                      <a:ext cx="56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x=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8701" name="Text Box 29"/>
                    <p:cNvSpPr txBox="1">
                      <a:spLocks noChangeArrowheads="1"/>
                    </p:cNvSpPr>
                    <p:nvPr/>
                  </p:nvSpPr>
                  <p:spPr bwMode="auto">
                    <a:xfrm>
                      <a:off x="8331" y="9529"/>
                      <a:ext cx="1809"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123.98 × 12</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8702" name="Text Box 30"/>
                    <p:cNvSpPr txBox="1">
                      <a:spLocks noChangeArrowheads="1"/>
                    </p:cNvSpPr>
                    <p:nvPr/>
                  </p:nvSpPr>
                  <p:spPr bwMode="auto">
                    <a:xfrm>
                      <a:off x="8693" y="9974"/>
                      <a:ext cx="114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225.39</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8703" name="AutoShape 31"/>
                    <p:cNvCxnSpPr>
                      <a:cxnSpLocks noChangeShapeType="1"/>
                    </p:cNvCxnSpPr>
                    <p:nvPr/>
                  </p:nvCxnSpPr>
                  <p:spPr bwMode="auto">
                    <a:xfrm>
                      <a:off x="8558" y="9960"/>
                      <a:ext cx="1275" cy="0"/>
                    </a:xfrm>
                    <a:prstGeom prst="straightConnector1">
                      <a:avLst/>
                    </a:prstGeom>
                    <a:noFill/>
                    <a:ln w="31750">
                      <a:solidFill>
                        <a:srgbClr val="000000"/>
                      </a:solidFill>
                      <a:round/>
                      <a:headEnd/>
                      <a:tailEnd/>
                    </a:ln>
                    <a:effectLst/>
                  </p:spPr>
                </p:cxnSp>
                <p:sp>
                  <p:nvSpPr>
                    <p:cNvPr id="28704" name="Text Box 32"/>
                    <p:cNvSpPr txBox="1">
                      <a:spLocks noChangeArrowheads="1"/>
                    </p:cNvSpPr>
                    <p:nvPr/>
                  </p:nvSpPr>
                  <p:spPr bwMode="auto">
                    <a:xfrm>
                      <a:off x="10010" y="9735"/>
                      <a:ext cx="198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6</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.601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mois</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grpSp>
              <p:sp>
                <p:nvSpPr>
                  <p:cNvPr id="52" name="Accolade fermante 51"/>
                  <p:cNvSpPr/>
                  <p:nvPr/>
                </p:nvSpPr>
                <p:spPr>
                  <a:xfrm>
                    <a:off x="4765975" y="4648200"/>
                    <a:ext cx="304800" cy="990600"/>
                  </a:xfrm>
                  <a:prstGeom prst="rightBrace">
                    <a:avLst/>
                  </a:prstGeom>
                  <a:ln w="317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cxnSp>
              <p:nvCxnSpPr>
                <p:cNvPr id="34" name="Connecteur droit avec flèche 33"/>
                <p:cNvCxnSpPr/>
                <p:nvPr/>
              </p:nvCxnSpPr>
              <p:spPr>
                <a:xfrm flipV="1">
                  <a:off x="2964875" y="4551220"/>
                  <a:ext cx="685805" cy="850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cxnSp>
          <p:nvCxnSpPr>
            <p:cNvPr id="37" name="Connecteur droit avec flèche 36"/>
            <p:cNvCxnSpPr/>
            <p:nvPr/>
          </p:nvCxnSpPr>
          <p:spPr>
            <a:xfrm>
              <a:off x="1600200" y="4038600"/>
              <a:ext cx="914400" cy="3048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endCxn id="28679" idx="2"/>
            </p:cNvCxnSpPr>
            <p:nvPr/>
          </p:nvCxnSpPr>
          <p:spPr>
            <a:xfrm flipV="1">
              <a:off x="1371600" y="5559197"/>
              <a:ext cx="1056203" cy="232003"/>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ChangeArrowheads="1"/>
          </p:cNvSpPr>
          <p:nvPr/>
        </p:nvSpPr>
        <p:spPr bwMode="auto">
          <a:xfrm>
            <a:off x="152399" y="352961"/>
            <a:ext cx="8610601"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سؤال إضافي( مفاضلة بين مشروعين</a:t>
            </a:r>
            <a:r>
              <a:rPr kumimoji="0" lang="ar-DZ" sz="2800" b="1" i="0" u="none" strike="noStrike" cap="none" normalizeH="0" dirty="0" smtClean="0">
                <a:ln>
                  <a:noFill/>
                </a:ln>
                <a:solidFill>
                  <a:srgbClr val="FF0000"/>
                </a:solidFill>
                <a:effectLst/>
                <a:latin typeface="Calibri" pitchFamily="34" charset="0"/>
                <a:ea typeface="Calibri" pitchFamily="34" charset="0"/>
                <a:cs typeface="Arial" pitchFamily="34" charset="0"/>
              </a:rPr>
              <a:t> في حالة العمر مختلف)</a:t>
            </a:r>
            <a:r>
              <a:rPr kumimoji="0" lang="ar-DZ"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a:t>
            </a:r>
            <a:endParaRPr kumimoji="0" lang="fr-FR" sz="2800" b="1" i="0" u="none" strike="noStrike" cap="none" normalizeH="0" baseline="0" dirty="0" smtClean="0">
              <a:ln>
                <a:noFill/>
              </a:ln>
              <a:solidFill>
                <a:srgbClr val="FF0000"/>
              </a:solidFill>
              <a:effectLst/>
              <a:latin typeface="Calibri" pitchFamily="34" charset="0"/>
              <a:ea typeface="Calibri" pitchFamily="34" charset="0"/>
              <a:cs typeface="Arial" pitchFamily="34" charset="0"/>
            </a:endParaRP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مشروع </a:t>
            </a:r>
            <a:r>
              <a:rPr kumimoji="0" lang="fr-FR"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C</a:t>
            </a:r>
            <a:r>
              <a:rPr kumimoji="0" lang="ar-DZ"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له الخصائص التالية:</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n= 7,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0</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1200,  VAN= 193.73, i= 10%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ماهو المشروع الأفضل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أم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C</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a:t>
            </a:r>
            <a:endParaRPr kumimoji="0" lang="ar-DZ"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2049" name="Group 1"/>
          <p:cNvGrpSpPr>
            <a:grpSpLocks/>
          </p:cNvGrpSpPr>
          <p:nvPr/>
        </p:nvGrpSpPr>
        <p:grpSpPr bwMode="auto">
          <a:xfrm>
            <a:off x="533400" y="3040933"/>
            <a:ext cx="3047545" cy="997667"/>
            <a:chOff x="645" y="3080"/>
            <a:chExt cx="2871" cy="955"/>
          </a:xfrm>
          <a:solidFill>
            <a:srgbClr val="FFFF00"/>
          </a:solidFill>
        </p:grpSpPr>
        <p:sp>
          <p:nvSpPr>
            <p:cNvPr id="2053" name="Text Box 5"/>
            <p:cNvSpPr txBox="1">
              <a:spLocks noChangeArrowheads="1"/>
            </p:cNvSpPr>
            <p:nvPr/>
          </p:nvSpPr>
          <p:spPr bwMode="auto">
            <a:xfrm>
              <a:off x="645" y="3300"/>
              <a:ext cx="1651" cy="443"/>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Aeq</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2" name="Text Box 4"/>
            <p:cNvSpPr txBox="1">
              <a:spLocks noChangeArrowheads="1"/>
            </p:cNvSpPr>
            <p:nvPr/>
          </p:nvSpPr>
          <p:spPr bwMode="auto">
            <a:xfrm>
              <a:off x="2220" y="3540"/>
              <a:ext cx="1296" cy="49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 (1+i)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1" name="Text Box 3"/>
            <p:cNvSpPr txBox="1">
              <a:spLocks noChangeArrowheads="1"/>
            </p:cNvSpPr>
            <p:nvPr/>
          </p:nvSpPr>
          <p:spPr bwMode="auto">
            <a:xfrm>
              <a:off x="2670" y="3080"/>
              <a:ext cx="344" cy="44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050" name="AutoShape 2"/>
            <p:cNvSpPr>
              <a:spLocks noChangeShapeType="1"/>
            </p:cNvSpPr>
            <p:nvPr/>
          </p:nvSpPr>
          <p:spPr bwMode="auto">
            <a:xfrm>
              <a:off x="2280" y="3540"/>
              <a:ext cx="1170" cy="0"/>
            </a:xfrm>
            <a:prstGeom prst="straightConnector1">
              <a:avLst/>
            </a:prstGeom>
            <a:grp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grpSp>
      <p:sp>
        <p:nvSpPr>
          <p:cNvPr id="2058" name="Rectangle 10"/>
          <p:cNvSpPr>
            <a:spLocks noChangeArrowheads="1"/>
          </p:cNvSpPr>
          <p:nvPr/>
        </p:nvSpPr>
        <p:spPr bwMode="auto">
          <a:xfrm>
            <a:off x="228600" y="1828800"/>
            <a:ext cx="84582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kumimoji="0" lang="ar-DZ"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بما أن المشروعين </a:t>
            </a:r>
            <a:r>
              <a:rPr lang="fr-FR" sz="2400" b="1" dirty="0" smtClean="0">
                <a:solidFill>
                  <a:schemeClr val="bg1"/>
                </a:solidFill>
                <a:latin typeface="Times New Roman" pitchFamily="18" charset="0"/>
                <a:ea typeface="Calibri" pitchFamily="34" charset="0"/>
                <a:cs typeface="Times New Roman" pitchFamily="18" charset="0"/>
              </a:rPr>
              <a:t>A</a:t>
            </a:r>
            <a:r>
              <a:rPr lang="ar-DZ" sz="2400" b="1" dirty="0" smtClean="0">
                <a:solidFill>
                  <a:schemeClr val="bg1"/>
                </a:solidFill>
                <a:latin typeface="Calibri" pitchFamily="34" charset="0"/>
                <a:ea typeface="Calibri" pitchFamily="34" charset="0"/>
                <a:cs typeface="Arial" pitchFamily="34" charset="0"/>
              </a:rPr>
              <a:t> </a:t>
            </a:r>
            <a:r>
              <a:rPr kumimoji="0" lang="ar-DZ"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و</a:t>
            </a:r>
            <a:r>
              <a:rPr kumimoji="0" lang="fr-FR"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C</a:t>
            </a:r>
            <a:r>
              <a:rPr kumimoji="0" lang="ar-DZ"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لهما </a:t>
            </a: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عمر اقتصادي مختلف</a:t>
            </a:r>
            <a:r>
              <a:rPr kumimoji="0" lang="ar-DZ"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لذا يفضل استعمال </a:t>
            </a: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معيار الدفعة المكافئة</a:t>
            </a:r>
            <a:r>
              <a:rPr kumimoji="0" lang="fr-FR"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Annuité équivalente  </a:t>
            </a:r>
            <a:r>
              <a:rPr lang="ar-DZ" sz="2400" b="1" dirty="0" smtClean="0">
                <a:solidFill>
                  <a:schemeClr val="bg1"/>
                </a:solidFill>
                <a:latin typeface="Times New Roman" pitchFamily="18" charset="0"/>
                <a:ea typeface="Calibri" pitchFamily="34" charset="0"/>
                <a:cs typeface="Times New Roman" pitchFamily="18" charset="0"/>
              </a:rPr>
              <a:t> </a:t>
            </a:r>
            <a:r>
              <a:rPr lang="ar-DZ" sz="2400" b="1" dirty="0" smtClean="0">
                <a:solidFill>
                  <a:schemeClr val="bg1"/>
                </a:solidFill>
                <a:latin typeface="Calibri" pitchFamily="34" charset="0"/>
                <a:ea typeface="Calibri" pitchFamily="34" charset="0"/>
                <a:cs typeface="Arial" pitchFamily="34" charset="0"/>
              </a:rPr>
              <a:t>ل</a:t>
            </a:r>
            <a:r>
              <a:rPr kumimoji="0" lang="ar-DZ"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لمقارنة بينهما</a:t>
            </a:r>
            <a:r>
              <a:rPr kumimoji="0" lang="fr-FR"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a:t>
            </a:r>
            <a:r>
              <a:rPr kumimoji="0" lang="fr-FR" sz="2400" b="1" i="0" u="none" strike="noStrike" cap="none" normalizeH="0" baseline="0" dirty="0" smtClean="0">
                <a:ln>
                  <a:noFill/>
                </a:ln>
                <a:solidFill>
                  <a:schemeClr val="bg1"/>
                </a:solidFill>
                <a:effectLst/>
                <a:latin typeface="Arial" pitchFamily="34" charset="0"/>
                <a:cs typeface="Arial" pitchFamily="34" charset="0"/>
              </a:rPr>
              <a:t> </a:t>
            </a:r>
          </a:p>
        </p:txBody>
      </p:sp>
      <p:grpSp>
        <p:nvGrpSpPr>
          <p:cNvPr id="2059" name="Group 11"/>
          <p:cNvGrpSpPr>
            <a:grpSpLocks/>
          </p:cNvGrpSpPr>
          <p:nvPr/>
        </p:nvGrpSpPr>
        <p:grpSpPr bwMode="auto">
          <a:xfrm>
            <a:off x="41548" y="4343563"/>
            <a:ext cx="4274595" cy="838528"/>
            <a:chOff x="618" y="4342"/>
            <a:chExt cx="4473" cy="731"/>
          </a:xfrm>
        </p:grpSpPr>
        <p:grpSp>
          <p:nvGrpSpPr>
            <p:cNvPr id="2060" name="Group 12"/>
            <p:cNvGrpSpPr>
              <a:grpSpLocks/>
            </p:cNvGrpSpPr>
            <p:nvPr/>
          </p:nvGrpSpPr>
          <p:grpSpPr bwMode="auto">
            <a:xfrm>
              <a:off x="618" y="4342"/>
              <a:ext cx="3276" cy="731"/>
              <a:chOff x="618" y="4342"/>
              <a:chExt cx="3276" cy="731"/>
            </a:xfrm>
          </p:grpSpPr>
          <p:sp>
            <p:nvSpPr>
              <p:cNvPr id="2061" name="Text Box 13"/>
              <p:cNvSpPr txBox="1">
                <a:spLocks noChangeArrowheads="1"/>
              </p:cNvSpPr>
              <p:nvPr/>
            </p:nvSpPr>
            <p:spPr bwMode="auto">
              <a:xfrm>
                <a:off x="618" y="4470"/>
                <a:ext cx="1755" cy="4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Aeq</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144</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62" name="Text Box 14"/>
              <p:cNvSpPr txBox="1">
                <a:spLocks noChangeArrowheads="1"/>
              </p:cNvSpPr>
              <p:nvPr/>
            </p:nvSpPr>
            <p:spPr bwMode="auto">
              <a:xfrm>
                <a:off x="2340" y="4710"/>
                <a:ext cx="1554" cy="36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(1.10)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-4</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63" name="Text Box 15"/>
              <p:cNvSpPr txBox="1">
                <a:spLocks noChangeArrowheads="1"/>
              </p:cNvSpPr>
              <p:nvPr/>
            </p:nvSpPr>
            <p:spPr bwMode="auto">
              <a:xfrm>
                <a:off x="2620" y="4342"/>
                <a:ext cx="855" cy="33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0.10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064" name="AutoShape 16"/>
              <p:cNvCxnSpPr>
                <a:cxnSpLocks noChangeShapeType="1"/>
              </p:cNvCxnSpPr>
              <p:nvPr/>
            </p:nvCxnSpPr>
            <p:spPr bwMode="auto">
              <a:xfrm>
                <a:off x="2539" y="4710"/>
                <a:ext cx="1170" cy="0"/>
              </a:xfrm>
              <a:prstGeom prst="straightConnector1">
                <a:avLst/>
              </a:prstGeom>
              <a:noFill/>
              <a:ln w="31750">
                <a:solidFill>
                  <a:srgbClr val="000000"/>
                </a:solidFill>
                <a:round/>
                <a:headEnd/>
                <a:tailEnd/>
              </a:ln>
            </p:spPr>
          </p:cxnSp>
        </p:grpSp>
        <p:sp>
          <p:nvSpPr>
            <p:cNvPr id="2065" name="Text Box 17"/>
            <p:cNvSpPr txBox="1">
              <a:spLocks noChangeArrowheads="1"/>
            </p:cNvSpPr>
            <p:nvPr/>
          </p:nvSpPr>
          <p:spPr bwMode="auto">
            <a:xfrm>
              <a:off x="3735" y="4506"/>
              <a:ext cx="1356" cy="40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45.42</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grpSp>
      <p:grpSp>
        <p:nvGrpSpPr>
          <p:cNvPr id="2067" name="Group 19"/>
          <p:cNvGrpSpPr>
            <a:grpSpLocks/>
          </p:cNvGrpSpPr>
          <p:nvPr/>
        </p:nvGrpSpPr>
        <p:grpSpPr bwMode="auto">
          <a:xfrm>
            <a:off x="20658" y="5334000"/>
            <a:ext cx="4779071" cy="914400"/>
            <a:chOff x="5543" y="4275"/>
            <a:chExt cx="4490" cy="930"/>
          </a:xfrm>
        </p:grpSpPr>
        <p:sp>
          <p:nvSpPr>
            <p:cNvPr id="2068" name="Text Box 20"/>
            <p:cNvSpPr txBox="1">
              <a:spLocks noChangeArrowheads="1"/>
            </p:cNvSpPr>
            <p:nvPr/>
          </p:nvSpPr>
          <p:spPr bwMode="auto">
            <a:xfrm>
              <a:off x="8888" y="4470"/>
              <a:ext cx="1145"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39.79</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2069" name="Text Box 21"/>
            <p:cNvSpPr txBox="1">
              <a:spLocks noChangeArrowheads="1"/>
            </p:cNvSpPr>
            <p:nvPr/>
          </p:nvSpPr>
          <p:spPr bwMode="auto">
            <a:xfrm>
              <a:off x="5543" y="4470"/>
              <a:ext cx="1914"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Aeq</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C</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193.73</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70" name="Text Box 22"/>
            <p:cNvSpPr txBox="1">
              <a:spLocks noChangeArrowheads="1"/>
            </p:cNvSpPr>
            <p:nvPr/>
          </p:nvSpPr>
          <p:spPr bwMode="auto">
            <a:xfrm>
              <a:off x="7476" y="4710"/>
              <a:ext cx="1445"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(1.10)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-7</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071" name="Text Box 23"/>
            <p:cNvSpPr txBox="1">
              <a:spLocks noChangeArrowheads="1"/>
            </p:cNvSpPr>
            <p:nvPr/>
          </p:nvSpPr>
          <p:spPr bwMode="auto">
            <a:xfrm>
              <a:off x="7650" y="4275"/>
              <a:ext cx="855" cy="38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0.10</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072" name="AutoShape 24"/>
            <p:cNvCxnSpPr>
              <a:cxnSpLocks noChangeShapeType="1"/>
            </p:cNvCxnSpPr>
            <p:nvPr/>
          </p:nvCxnSpPr>
          <p:spPr bwMode="auto">
            <a:xfrm>
              <a:off x="7484" y="4710"/>
              <a:ext cx="1170" cy="0"/>
            </a:xfrm>
            <a:prstGeom prst="straightConnector1">
              <a:avLst/>
            </a:prstGeom>
            <a:noFill/>
            <a:ln w="9525">
              <a:solidFill>
                <a:srgbClr val="000000"/>
              </a:solidFill>
              <a:round/>
              <a:headEnd/>
              <a:tailEnd/>
            </a:ln>
          </p:spPr>
        </p:cxnSp>
      </p:grpSp>
      <p:sp>
        <p:nvSpPr>
          <p:cNvPr id="2073" name="Rectangle 25"/>
          <p:cNvSpPr>
            <a:spLocks noChangeArrowheads="1"/>
          </p:cNvSpPr>
          <p:nvPr/>
        </p:nvSpPr>
        <p:spPr bwMode="auto">
          <a:xfrm>
            <a:off x="3200400" y="6320135"/>
            <a:ext cx="5410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بما أن: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Aeq</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&gt; Aeq</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C</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rgbClr val="FF0000"/>
                </a:solidFill>
                <a:effectLst/>
                <a:latin typeface="Calibri" pitchFamily="34" charset="0"/>
                <a:ea typeface="Calibri" pitchFamily="34" charset="0"/>
                <a:cs typeface="Arial" pitchFamily="34" charset="0"/>
              </a:rPr>
              <a:t>، فالمشروع الأفضل هو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6" name="Rectangle 25"/>
          <p:cNvSpPr>
            <a:spLocks noChangeArrowheads="1"/>
          </p:cNvSpPr>
          <p:nvPr/>
        </p:nvSpPr>
        <p:spPr bwMode="auto">
          <a:xfrm>
            <a:off x="4800600" y="4350320"/>
            <a:ext cx="4343400" cy="830997"/>
          </a:xfrm>
          <a:prstGeom prst="rect">
            <a:avLst/>
          </a:prstGeom>
          <a:solidFill>
            <a:srgbClr val="FF66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المشروع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يعطي سنويا</a:t>
            </a:r>
            <a:r>
              <a:rPr lang="ar-DZ" sz="2400" b="1" dirty="0" smtClean="0">
                <a:solidFill>
                  <a:schemeClr val="bg1"/>
                </a:solidFill>
                <a:latin typeface="Times New Roman" pitchFamily="18" charset="0"/>
                <a:ea typeface="Calibri" pitchFamily="34" charset="0"/>
                <a:cs typeface="Times New Roman" pitchFamily="18" charset="0"/>
              </a:rPr>
              <a:t> ما يكافئ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45.42</a:t>
            </a:r>
            <a:r>
              <a:rPr kumimoji="0" lang="ar-DZ" sz="24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من </a:t>
            </a:r>
            <a:r>
              <a:rPr lang="ar-DZ" sz="2400" b="1" dirty="0" err="1" smtClean="0">
                <a:solidFill>
                  <a:schemeClr val="bg1"/>
                </a:solidFill>
                <a:latin typeface="Times New Roman" pitchFamily="18" charset="0"/>
                <a:ea typeface="Calibri" pitchFamily="34" charset="0"/>
                <a:cs typeface="Times New Roman" pitchFamily="18" charset="0"/>
              </a:rPr>
              <a:t>ق</a:t>
            </a:r>
            <a:r>
              <a:rPr lang="ar-DZ" sz="2400" b="1" dirty="0" smtClean="0">
                <a:solidFill>
                  <a:schemeClr val="bg1"/>
                </a:solidFill>
                <a:latin typeface="Times New Roman" pitchFamily="18" charset="0"/>
                <a:ea typeface="Calibri" pitchFamily="34" charset="0"/>
                <a:cs typeface="Times New Roman" pitchFamily="18" charset="0"/>
              </a:rPr>
              <a:t> ح </a:t>
            </a:r>
            <a:r>
              <a:rPr lang="ar-DZ" sz="2400" b="1" dirty="0" err="1" smtClean="0">
                <a:solidFill>
                  <a:schemeClr val="bg1"/>
                </a:solidFill>
                <a:latin typeface="Times New Roman" pitchFamily="18" charset="0"/>
                <a:ea typeface="Calibri" pitchFamily="34" charset="0"/>
                <a:cs typeface="Times New Roman" pitchFamily="18" charset="0"/>
              </a:rPr>
              <a:t>ص</a:t>
            </a:r>
            <a:r>
              <a:rPr lang="ar-DZ" sz="2400" b="1" dirty="0" smtClean="0">
                <a:solidFill>
                  <a:schemeClr val="bg1"/>
                </a:solidFill>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7" name="Rectangle 26"/>
          <p:cNvSpPr/>
          <p:nvPr/>
        </p:nvSpPr>
        <p:spPr>
          <a:xfrm>
            <a:off x="3733800" y="3124200"/>
            <a:ext cx="5181600" cy="954107"/>
          </a:xfrm>
          <a:prstGeom prst="rect">
            <a:avLst/>
          </a:prstGeom>
          <a:solidFill>
            <a:srgbClr val="00B050"/>
          </a:solidFill>
        </p:spPr>
        <p:txBody>
          <a:bodyPr wrap="square">
            <a:spAutoFit/>
          </a:bodyPr>
          <a:lstStyle/>
          <a:p>
            <a:pPr algn="just" rtl="1"/>
            <a:r>
              <a:rPr lang="ar-DZ" sz="2800" b="1" dirty="0" smtClean="0">
                <a:solidFill>
                  <a:schemeClr val="bg1"/>
                </a:solidFill>
                <a:latin typeface="Calibri" pitchFamily="34" charset="0"/>
                <a:ea typeface="Calibri" pitchFamily="34" charset="0"/>
                <a:cs typeface="Arial" pitchFamily="34" charset="0"/>
              </a:rPr>
              <a:t>الدفعة المكافئة</a:t>
            </a:r>
            <a:r>
              <a:rPr lang="fr-FR" sz="2800" b="1" dirty="0" smtClean="0">
                <a:solidFill>
                  <a:schemeClr val="bg1"/>
                </a:solidFill>
                <a:latin typeface="Calibri" pitchFamily="34" charset="0"/>
                <a:ea typeface="Calibri" pitchFamily="34" charset="0"/>
                <a:cs typeface="Arial" pitchFamily="34" charset="0"/>
              </a:rPr>
              <a:t> </a:t>
            </a:r>
            <a:r>
              <a:rPr lang="ar-DZ" sz="2800" b="1" dirty="0" smtClean="0">
                <a:solidFill>
                  <a:schemeClr val="bg1"/>
                </a:solidFill>
                <a:latin typeface="Calibri" pitchFamily="34" charset="0"/>
                <a:ea typeface="Calibri" pitchFamily="34" charset="0"/>
                <a:cs typeface="Arial" pitchFamily="34" charset="0"/>
              </a:rPr>
              <a:t>هي نصيب السنة الواحدة من عمر المشروع من القيمة الحالية الصافية.</a:t>
            </a:r>
            <a:endParaRPr lang="fr-FR" sz="2800" dirty="0"/>
          </a:p>
        </p:txBody>
      </p:sp>
      <p:sp>
        <p:nvSpPr>
          <p:cNvPr id="28" name="Rectangle 27"/>
          <p:cNvSpPr>
            <a:spLocks noChangeArrowheads="1"/>
          </p:cNvSpPr>
          <p:nvPr/>
        </p:nvSpPr>
        <p:spPr bwMode="auto">
          <a:xfrm>
            <a:off x="4800600" y="5333995"/>
            <a:ext cx="4343400" cy="830997"/>
          </a:xfrm>
          <a:prstGeom prst="rect">
            <a:avLst/>
          </a:prstGeom>
          <a:solidFill>
            <a:srgbClr val="FF66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fontAlgn="base">
              <a:spcBef>
                <a:spcPct val="0"/>
              </a:spcBef>
              <a:spcAft>
                <a:spcPct val="0"/>
              </a:spcAft>
            </a:pP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المشروع </a:t>
            </a:r>
            <a:r>
              <a:rPr lang="fr-FR" sz="2400" b="1" dirty="0" smtClean="0">
                <a:solidFill>
                  <a:schemeClr val="bg1"/>
                </a:solidFill>
                <a:latin typeface="Times New Roman" pitchFamily="18" charset="0"/>
                <a:ea typeface="Calibri" pitchFamily="34" charset="0"/>
                <a:cs typeface="Times New Roman" pitchFamily="18" charset="0"/>
              </a:rPr>
              <a:t>C</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يعطي سنويا </a:t>
            </a:r>
            <a:r>
              <a:rPr lang="ar-DZ" sz="2400" b="1" dirty="0" smtClean="0">
                <a:solidFill>
                  <a:schemeClr val="bg1"/>
                </a:solidFill>
                <a:latin typeface="Times New Roman" pitchFamily="18" charset="0"/>
                <a:ea typeface="Calibri" pitchFamily="34" charset="0"/>
                <a:cs typeface="Times New Roman" pitchFamily="18" charset="0"/>
              </a:rPr>
              <a:t>ما يكافئ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39.79</a:t>
            </a:r>
            <a:r>
              <a:rPr kumimoji="0" lang="ar-DZ" sz="24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من </a:t>
            </a:r>
            <a:r>
              <a:rPr lang="ar-DZ" sz="2400" b="1" dirty="0" smtClean="0">
                <a:solidFill>
                  <a:schemeClr val="bg1"/>
                </a:solidFill>
                <a:latin typeface="Times New Roman" pitchFamily="18" charset="0"/>
                <a:ea typeface="Calibri" pitchFamily="34" charset="0"/>
                <a:cs typeface="Times New Roman" pitchFamily="18" charset="0"/>
              </a:rPr>
              <a:t>ق ح ص.</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32510" y="433827"/>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مالية ومحاسبية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ثالثة مالية المؤسسة</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7" name="Rectangle 6"/>
          <p:cNvSpPr/>
          <p:nvPr/>
        </p:nvSpPr>
        <p:spPr>
          <a:xfrm>
            <a:off x="0" y="4701028"/>
            <a:ext cx="9144000" cy="1471172"/>
          </a:xfrm>
          <a:prstGeom prst="rect">
            <a:avLst/>
          </a:prstGeom>
        </p:spPr>
        <p:txBody>
          <a:bodyPr wrap="square">
            <a:spAutoFit/>
          </a:bodyPr>
          <a:lstStyle/>
          <a:p>
            <a:pPr lvl="0" algn="ctr" rtl="1" fontAlgn="ctr">
              <a:spcBef>
                <a:spcPct val="20000"/>
              </a:spcBef>
              <a:buClr>
                <a:srgbClr val="F0A22E"/>
              </a:buClr>
              <a:buSzPct val="70000"/>
              <a:defRPr/>
            </a:pPr>
            <a:r>
              <a:rPr lang="ar-DZ" sz="3200" b="1" dirty="0" smtClean="0">
                <a:solidFill>
                  <a:prstClr val="black"/>
                </a:solidFill>
                <a:latin typeface="Adobe Arabic" pitchFamily="18" charset="-78"/>
                <a:cs typeface="Adobe Arabic" pitchFamily="18" charset="-78"/>
              </a:rPr>
              <a:t>أعمال موجهة 02:</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4800" b="1" dirty="0" smtClean="0">
                <a:solidFill>
                  <a:srgbClr val="FF0000"/>
                </a:solidFill>
                <a:latin typeface="Adobe Arabic" pitchFamily="18" charset="-78"/>
                <a:cs typeface="Adobe Arabic" pitchFamily="18" charset="-78"/>
              </a:rPr>
              <a:t>معايير تقييم واختيار الاستثمارات </a:t>
            </a:r>
            <a:r>
              <a:rPr lang="ar-DZ" sz="4800" b="1" dirty="0" smtClean="0">
                <a:solidFill>
                  <a:srgbClr val="008000"/>
                </a:solidFill>
                <a:latin typeface="Adobe Arabic" pitchFamily="18" charset="-78"/>
                <a:cs typeface="Adobe Arabic" pitchFamily="18" charset="-78"/>
              </a:rPr>
              <a:t>(ج 3 )</a:t>
            </a:r>
            <a:endParaRPr lang="ar-DZ" sz="4800" b="1" dirty="0">
              <a:solidFill>
                <a:srgbClr val="FF0000"/>
              </a:solidFill>
              <a:latin typeface="Adobe Arabic" pitchFamily="18" charset="-78"/>
              <a:cs typeface="Adobe Arabic" pitchFamily="18" charset="-78"/>
            </a:endParaRPr>
          </a:p>
        </p:txBody>
      </p:sp>
      <p:grpSp>
        <p:nvGrpSpPr>
          <p:cNvPr id="2" name="Group 1"/>
          <p:cNvGrpSpPr>
            <a:grpSpLocks/>
          </p:cNvGrpSpPr>
          <p:nvPr/>
        </p:nvGrpSpPr>
        <p:grpSpPr bwMode="auto">
          <a:xfrm>
            <a:off x="228600" y="357627"/>
            <a:ext cx="989398" cy="1143000"/>
            <a:chOff x="4041" y="5842"/>
            <a:chExt cx="1056" cy="1375"/>
          </a:xfrm>
        </p:grpSpPr>
        <p:sp>
          <p:nvSpPr>
            <p:cNvPr id="9"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0"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2"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57627"/>
            <a:ext cx="989398" cy="1143000"/>
            <a:chOff x="4041" y="5842"/>
            <a:chExt cx="1056" cy="1375"/>
          </a:xfrm>
        </p:grpSpPr>
        <p:sp>
          <p:nvSpPr>
            <p:cNvPr id="14"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5"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7"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 calcmode="lin" valueType="num">
                                      <p:cBhvr additive="base">
                                        <p:cTn id="43"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anim calcmode="lin" valueType="num">
                                      <p:cBhvr additive="base">
                                        <p:cTn id="4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914400"/>
            <a:ext cx="8458200" cy="8925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Simplified Arabic"/>
                <a:ea typeface="Calibri" pitchFamily="34" charset="0"/>
              </a:rPr>
              <a:t>ملاحظة هامة:</a:t>
            </a:r>
            <a:endParaRPr kumimoji="0" lang="fr-FR" sz="2800" b="1" i="0" u="none" strike="noStrike" cap="none" normalizeH="0" baseline="0" dirty="0" smtClean="0">
              <a:ln>
                <a:noFill/>
              </a:ln>
              <a:solidFill>
                <a:srgbClr val="FF0000"/>
              </a:solidFill>
              <a:effectLst/>
              <a:latin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bg1"/>
                </a:solidFill>
                <a:effectLst/>
                <a:latin typeface="Simplified Arabic"/>
                <a:ea typeface="Calibri" pitchFamily="34" charset="0"/>
              </a:rPr>
              <a:t>يجب كتابة القوانين، ثم إجراء التطبيق العددي قبل إعطاء النتيجة في كل سؤال.</a:t>
            </a:r>
            <a:endParaRPr kumimoji="0" lang="fr-FR" sz="2800" b="1" i="0" u="none" strike="noStrike" cap="none" normalizeH="0" baseline="0" dirty="0" smtClean="0">
              <a:ln>
                <a:noFill/>
              </a:ln>
              <a:solidFill>
                <a:schemeClr val="bg1"/>
              </a:solidFill>
              <a:effectLst/>
              <a:latin typeface="Arial" pitchFamily="34" charset="0"/>
            </a:endParaRPr>
          </a:p>
        </p:txBody>
      </p:sp>
      <p:sp>
        <p:nvSpPr>
          <p:cNvPr id="5" name="Rectangle 1"/>
          <p:cNvSpPr>
            <a:spLocks noChangeArrowheads="1"/>
          </p:cNvSpPr>
          <p:nvPr/>
        </p:nvSpPr>
        <p:spPr bwMode="auto">
          <a:xfrm>
            <a:off x="304800" y="2149257"/>
            <a:ext cx="8458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Simplified Arabic"/>
                <a:ea typeface="Calibri" pitchFamily="34" charset="0"/>
              </a:rPr>
              <a:t>التمرين الأول:</a:t>
            </a:r>
            <a:endParaRPr kumimoji="0" lang="fr-FR" sz="2800" b="1" i="0" u="none" strike="noStrike" cap="none" normalizeH="0" baseline="0" dirty="0" smtClean="0">
              <a:ln>
                <a:noFill/>
              </a:ln>
              <a:solidFill>
                <a:schemeClr val="bg1"/>
              </a:solidFill>
              <a:effectLst/>
              <a:latin typeface="Arial" pitchFamily="34" charset="0"/>
            </a:endParaRPr>
          </a:p>
        </p:txBody>
      </p:sp>
      <p:sp>
        <p:nvSpPr>
          <p:cNvPr id="6" name="Rectangle 1"/>
          <p:cNvSpPr>
            <a:spLocks noChangeArrowheads="1"/>
          </p:cNvSpPr>
          <p:nvPr/>
        </p:nvSpPr>
        <p:spPr bwMode="auto">
          <a:xfrm>
            <a:off x="304800" y="2961144"/>
            <a:ext cx="84582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Simplified Arabic"/>
                <a:ea typeface="Calibri" pitchFamily="34" charset="0"/>
              </a:rPr>
              <a:t>   </a:t>
            </a:r>
            <a:r>
              <a:rPr kumimoji="0" lang="ar-DZ" sz="2800" b="1" i="0" u="none" strike="noStrike" cap="none" normalizeH="0" baseline="0" dirty="0" smtClean="0">
                <a:ln>
                  <a:noFill/>
                </a:ln>
                <a:solidFill>
                  <a:schemeClr val="bg1"/>
                </a:solidFill>
                <a:effectLst/>
                <a:latin typeface="Simplified Arabic"/>
                <a:ea typeface="Calibri" pitchFamily="34" charset="0"/>
              </a:rPr>
              <a:t>يرغب مدير مؤسسة في القيام بمشروع استثماري توسعي </a:t>
            </a:r>
            <a:r>
              <a:rPr kumimoji="0" lang="fr-FR" sz="2800" b="1" i="0" u="none" strike="noStrike" cap="none" normalizeH="0" baseline="0" dirty="0" smtClean="0">
                <a:ln>
                  <a:noFill/>
                </a:ln>
                <a:solidFill>
                  <a:schemeClr val="bg1"/>
                </a:solidFill>
                <a:effectLst/>
                <a:latin typeface="Simplified Arabic"/>
                <a:ea typeface="Calibri" pitchFamily="34" charset="0"/>
              </a:rPr>
              <a:t>A</a:t>
            </a:r>
            <a:r>
              <a:rPr kumimoji="0" lang="ar-DZ" sz="2800" b="1" i="0" u="none" strike="noStrike" cap="none" normalizeH="0" baseline="0" dirty="0" smtClean="0">
                <a:ln>
                  <a:noFill/>
                </a:ln>
                <a:solidFill>
                  <a:schemeClr val="bg1"/>
                </a:solidFill>
                <a:effectLst/>
                <a:latin typeface="Simplified Arabic"/>
                <a:ea typeface="Calibri" pitchFamily="34" charset="0"/>
              </a:rPr>
              <a:t> تكلفته الاستثمارية 500، ومدة حياته 5 سنوات، تتوقع الدراسة الاقتصادية للمشروع، أن يولد التدفقات النقدية السنوية الصافية التالية: 105؛ 140؛ 160؛ 235؛ وأخيرا  300.</a:t>
            </a:r>
            <a:endParaRPr kumimoji="0" lang="fr-FR" sz="2800" b="1" i="0" u="none" strike="noStrike" cap="none" normalizeH="0" baseline="0" dirty="0" smtClean="0">
              <a:ln>
                <a:noFill/>
              </a:ln>
              <a:solidFill>
                <a:schemeClr val="bg1"/>
              </a:solidFill>
              <a:effectLst/>
              <a:latin typeface="Arial" pitchFamily="34" charset="0"/>
            </a:endParaRPr>
          </a:p>
        </p:txBody>
      </p:sp>
      <p:sp>
        <p:nvSpPr>
          <p:cNvPr id="7" name="Rectangle 1"/>
          <p:cNvSpPr>
            <a:spLocks noChangeArrowheads="1"/>
          </p:cNvSpPr>
          <p:nvPr/>
        </p:nvSpPr>
        <p:spPr bwMode="auto">
          <a:xfrm>
            <a:off x="304800" y="4989493"/>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Simplified Arabic"/>
                <a:ea typeface="Calibri" pitchFamily="34" charset="0"/>
              </a:rPr>
              <a:t>تستخدم المؤسسة معدل خصم (تكلفة رأس مال) تساوي </a:t>
            </a:r>
            <a:r>
              <a:rPr kumimoji="0" lang="ar-DZ" sz="2800" b="1" i="0" u="none" strike="noStrike" cap="none" normalizeH="0" baseline="0" dirty="0" smtClean="0">
                <a:ln>
                  <a:noFill/>
                </a:ln>
                <a:solidFill>
                  <a:srgbClr val="C00000"/>
                </a:solidFill>
                <a:effectLst/>
                <a:latin typeface="Simplified Arabic"/>
                <a:ea typeface="Calibri" pitchFamily="34" charset="0"/>
              </a:rPr>
              <a:t>12</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rPr>
              <a:t>%</a:t>
            </a:r>
            <a:r>
              <a:rPr kumimoji="0" lang="ar-DZ" sz="2800" b="1" i="0" u="none" strike="noStrike" cap="none" normalizeH="0" baseline="0" dirty="0" smtClean="0">
                <a:ln>
                  <a:noFill/>
                </a:ln>
                <a:solidFill>
                  <a:srgbClr val="C00000"/>
                </a:solidFill>
                <a:effectLst/>
                <a:latin typeface="Simplified Arabic"/>
                <a:ea typeface="Calibri" pitchFamily="34" charset="0"/>
              </a:rPr>
              <a:t>.</a:t>
            </a:r>
            <a:endParaRPr kumimoji="0" lang="en-US" sz="2800" b="1" i="0" u="none" strike="noStrike" cap="none" normalizeH="0" baseline="0" dirty="0" smtClean="0">
              <a:ln>
                <a:noFill/>
              </a:ln>
              <a:solidFill>
                <a:srgbClr val="C00000"/>
              </a:solidFill>
              <a:effectLst/>
              <a:latin typeface="Simplified Arabic"/>
              <a:ea typeface="Calibri"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Simplified Arabic"/>
                <a:ea typeface="Calibri" pitchFamily="34" charset="0"/>
              </a:rPr>
              <a:t>القيمة المتبقية للمشروع الاستثماري</a:t>
            </a:r>
            <a:r>
              <a:rPr kumimoji="0" lang="fr-FR" sz="2800" b="1" i="0" u="none" strike="noStrike" cap="none" normalizeH="0" baseline="0" dirty="0" smtClean="0">
                <a:ln>
                  <a:noFill/>
                </a:ln>
                <a:solidFill>
                  <a:schemeClr val="bg1"/>
                </a:solidFill>
                <a:effectLst/>
                <a:latin typeface="Simplified Arabic"/>
                <a:ea typeface="Calibri" pitchFamily="34" charset="0"/>
              </a:rPr>
              <a:t> A</a:t>
            </a:r>
            <a:r>
              <a:rPr kumimoji="0" lang="ar-DZ" sz="2800" b="1" i="0" u="none" strike="noStrike" cap="none" normalizeH="0" baseline="0" dirty="0" smtClean="0">
                <a:ln>
                  <a:noFill/>
                </a:ln>
                <a:solidFill>
                  <a:schemeClr val="bg1"/>
                </a:solidFill>
                <a:effectLst/>
                <a:latin typeface="Simplified Arabic"/>
                <a:ea typeface="Calibri" pitchFamily="34" charset="0"/>
              </a:rPr>
              <a:t> في نهاية عمره مهملة</a:t>
            </a:r>
            <a:r>
              <a:rPr kumimoji="0" lang="fr-FR" sz="2800" b="1" i="0" u="none" strike="noStrike" cap="none" normalizeH="0" baseline="0" dirty="0" smtClean="0">
                <a:ln>
                  <a:noFill/>
                </a:ln>
                <a:solidFill>
                  <a:schemeClr val="bg1"/>
                </a:solidFill>
                <a:effectLst/>
                <a:latin typeface="Simplified Arabic"/>
                <a:ea typeface="Calibri" pitchFamily="34" charset="0"/>
              </a:rPr>
              <a:t>.</a:t>
            </a:r>
            <a:r>
              <a:rPr kumimoji="0" lang="fr-FR" sz="2800" b="1" i="0" u="none" strike="noStrike" cap="none" normalizeH="0" baseline="0" dirty="0" smtClean="0">
                <a:ln>
                  <a:noFill/>
                </a:ln>
                <a:solidFill>
                  <a:schemeClr val="bg1"/>
                </a:solidFill>
                <a:effectLst/>
                <a:latin typeface="Arial" pitchFamily="34" charset="0"/>
              </a:rPr>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304800" y="932795"/>
            <a:ext cx="8382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55575" algn="r"/>
              </a:tabLst>
            </a:pPr>
            <a:r>
              <a:rPr kumimoji="0" lang="ar-DZ" sz="2800" b="1" i="0" u="sng"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المطلوب</a:t>
            </a: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t>
            </a:r>
            <a:endParaRPr kumimoji="0" lang="ar-DZ"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592282"/>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0" fontAlgn="base" latinLnBrk="0" hangingPunct="0">
              <a:lnSpc>
                <a:spcPct val="100000"/>
              </a:lnSpc>
              <a:spcBef>
                <a:spcPct val="0"/>
              </a:spcBef>
              <a:spcAft>
                <a:spcPct val="0"/>
              </a:spcAft>
              <a:buClrTx/>
              <a:buSzTx/>
              <a:buFont typeface="+mj-lt"/>
              <a:buAutoNum type="arabicPeriod"/>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أحسب فترة الاسترداد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العادية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القيمة الحالية الصافية، ومؤشر الربحية للمشروع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بناء على الحسابات السابقة، بماذا تنصح مدير المؤسسة؟</a:t>
            </a:r>
            <a:endParaRPr kumimoji="0" lang="ar-DZ"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3187005"/>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4763" algn="justLow" defTabSz="914400" rtl="1" eaLnBrk="0" fontAlgn="base" latinLnBrk="0" hangingPunct="0">
              <a:lnSpc>
                <a:spcPct val="100000"/>
              </a:lnSpc>
              <a:spcBef>
                <a:spcPct val="0"/>
              </a:spcBef>
              <a:spcAft>
                <a:spcPct val="0"/>
              </a:spcAft>
              <a:buClrTx/>
              <a:buSzTx/>
              <a:buFont typeface="+mj-lt"/>
              <a:buAutoNum type="arabicPeriod" startAt="2"/>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إذا ارتفعت تكلفة رأس المال إلى 25 % قبيل البدء في تنفيذ المشروع، هل تنصح المدير في الاستمرار في تنفيذ</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في هذه الحالة؟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أحسب معدل العائد الداخلي للمشروع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وماذا يعني؟</a:t>
            </a:r>
            <a:endParaRPr kumimoji="0" lang="ar-DZ"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04800" y="4661118"/>
            <a:ext cx="8382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Low" defTabSz="914400" rtl="1" eaLnBrk="0" fontAlgn="base" latinLnBrk="0" hangingPunct="0">
              <a:lnSpc>
                <a:spcPct val="100000"/>
              </a:lnSpc>
              <a:spcBef>
                <a:spcPct val="0"/>
              </a:spcBef>
              <a:spcAft>
                <a:spcPct val="0"/>
              </a:spcAft>
              <a:buClrTx/>
              <a:buSzTx/>
              <a:buFont typeface="+mj-lt"/>
              <a:buAutoNum type="arabicPeriod" startAt="3"/>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اقترح المدير المالي للمؤسسة مشروعا آخر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له الخصائص التالية: التكلفة الاستثمارية 700؛ العمر الاقتصادي 5 سنوات، يتوقع أن يعطي المشروع قيمة حالية صافية 168.19، عند معدل خصم 12 %، هل تنصح مدير المؤسسة باختيار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أم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ar-DZ"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7"/>
          <p:cNvGrpSpPr>
            <a:grpSpLocks/>
          </p:cNvGrpSpPr>
          <p:nvPr/>
        </p:nvGrpSpPr>
        <p:grpSpPr bwMode="auto">
          <a:xfrm>
            <a:off x="657073" y="228600"/>
            <a:ext cx="8259488" cy="6400800"/>
            <a:chOff x="617" y="6575"/>
            <a:chExt cx="5674" cy="5340"/>
          </a:xfrm>
        </p:grpSpPr>
        <p:cxnSp>
          <p:nvCxnSpPr>
            <p:cNvPr id="5" name="AutoShape 18"/>
            <p:cNvCxnSpPr>
              <a:cxnSpLocks noChangeShapeType="1"/>
            </p:cNvCxnSpPr>
            <p:nvPr/>
          </p:nvCxnSpPr>
          <p:spPr bwMode="auto">
            <a:xfrm>
              <a:off x="3090" y="10414"/>
              <a:ext cx="1" cy="285"/>
            </a:xfrm>
            <a:prstGeom prst="straightConnector1">
              <a:avLst/>
            </a:prstGeom>
            <a:noFill/>
            <a:ln w="31750">
              <a:solidFill>
                <a:srgbClr val="000000"/>
              </a:solidFill>
              <a:prstDash val="sysDot"/>
              <a:round/>
              <a:headEnd/>
              <a:tailEnd/>
            </a:ln>
          </p:spPr>
        </p:cxnSp>
        <p:grpSp>
          <p:nvGrpSpPr>
            <p:cNvPr id="6" name="Group 19"/>
            <p:cNvGrpSpPr>
              <a:grpSpLocks/>
            </p:cNvGrpSpPr>
            <p:nvPr/>
          </p:nvGrpSpPr>
          <p:grpSpPr bwMode="auto">
            <a:xfrm>
              <a:off x="617" y="6575"/>
              <a:ext cx="5674" cy="5340"/>
              <a:chOff x="617" y="6575"/>
              <a:chExt cx="5674" cy="5340"/>
            </a:xfrm>
          </p:grpSpPr>
          <p:cxnSp>
            <p:nvCxnSpPr>
              <p:cNvPr id="7" name="AutoShape 20"/>
              <p:cNvCxnSpPr>
                <a:cxnSpLocks noChangeShapeType="1"/>
              </p:cNvCxnSpPr>
              <p:nvPr/>
            </p:nvCxnSpPr>
            <p:spPr bwMode="auto">
              <a:xfrm flipV="1">
                <a:off x="1292" y="6634"/>
                <a:ext cx="0" cy="5281"/>
              </a:xfrm>
              <a:prstGeom prst="straightConnector1">
                <a:avLst/>
              </a:prstGeom>
              <a:noFill/>
              <a:ln w="31750">
                <a:solidFill>
                  <a:srgbClr val="000000"/>
                </a:solidFill>
                <a:round/>
                <a:headEnd/>
                <a:tailEnd type="triangle" w="med" len="med"/>
              </a:ln>
            </p:spPr>
          </p:cxnSp>
          <p:cxnSp>
            <p:nvCxnSpPr>
              <p:cNvPr id="8" name="AutoShape 21"/>
              <p:cNvCxnSpPr>
                <a:cxnSpLocks noChangeShapeType="1"/>
              </p:cNvCxnSpPr>
              <p:nvPr/>
            </p:nvCxnSpPr>
            <p:spPr bwMode="auto">
              <a:xfrm>
                <a:off x="617" y="10489"/>
                <a:ext cx="4768" cy="0"/>
              </a:xfrm>
              <a:prstGeom prst="straightConnector1">
                <a:avLst/>
              </a:prstGeom>
              <a:noFill/>
              <a:ln w="31750">
                <a:solidFill>
                  <a:srgbClr val="000000"/>
                </a:solidFill>
                <a:round/>
                <a:headEnd/>
                <a:tailEnd type="triangle" w="med" len="med"/>
              </a:ln>
            </p:spPr>
          </p:cxnSp>
          <p:sp>
            <p:nvSpPr>
              <p:cNvPr id="9" name="Arc 22"/>
              <p:cNvSpPr>
                <a:spLocks/>
              </p:cNvSpPr>
              <p:nvPr/>
            </p:nvSpPr>
            <p:spPr bwMode="auto">
              <a:xfrm rot="10800000">
                <a:off x="1292" y="7204"/>
                <a:ext cx="3928" cy="393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0">
                <a:solidFill>
                  <a:srgbClr val="FF0000"/>
                </a:solidFill>
                <a:prstDash val="dash"/>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0" name="Arc 23"/>
              <p:cNvSpPr>
                <a:spLocks/>
              </p:cNvSpPr>
              <p:nvPr/>
            </p:nvSpPr>
            <p:spPr bwMode="auto">
              <a:xfrm rot="11221761">
                <a:off x="1178" y="8664"/>
                <a:ext cx="4146" cy="186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175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endParaRPr>
              </a:p>
            </p:txBody>
          </p:sp>
          <p:sp>
            <p:nvSpPr>
              <p:cNvPr id="11" name="Text Box 24"/>
              <p:cNvSpPr txBox="1">
                <a:spLocks noChangeArrowheads="1"/>
              </p:cNvSpPr>
              <p:nvPr/>
            </p:nvSpPr>
            <p:spPr bwMode="auto">
              <a:xfrm>
                <a:off x="5453" y="10301"/>
                <a:ext cx="838" cy="343"/>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معدل الخصم</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12" name="Text Box 25"/>
              <p:cNvSpPr txBox="1">
                <a:spLocks noChangeArrowheads="1"/>
              </p:cNvSpPr>
              <p:nvPr/>
            </p:nvSpPr>
            <p:spPr bwMode="auto">
              <a:xfrm>
                <a:off x="632" y="6575"/>
                <a:ext cx="598" cy="381"/>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VAN</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3" name="Text Box 26"/>
              <p:cNvSpPr txBox="1">
                <a:spLocks noChangeArrowheads="1"/>
              </p:cNvSpPr>
              <p:nvPr/>
            </p:nvSpPr>
            <p:spPr bwMode="auto">
              <a:xfrm>
                <a:off x="5294" y="11100"/>
                <a:ext cx="316" cy="37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rgbClr val="FF0000"/>
                    </a:solidFill>
                    <a:effectLst/>
                    <a:latin typeface="Times New Roman" pitchFamily="18" charset="0"/>
                    <a:ea typeface="Arial" pitchFamily="34" charset="0"/>
                    <a:cs typeface="Arial" pitchFamily="34" charset="0"/>
                  </a:rPr>
                  <a:t>B</a:t>
                </a:r>
                <a:endParaRPr kumimoji="0" lang="fr-FR" sz="2400" b="0" i="0" u="none" strike="noStrike" cap="none" normalizeH="0" baseline="0" smtClean="0">
                  <a:ln>
                    <a:noFill/>
                  </a:ln>
                  <a:solidFill>
                    <a:srgbClr val="FF0000"/>
                  </a:solidFill>
                  <a:effectLst/>
                  <a:latin typeface="Arial" pitchFamily="34" charset="0"/>
                  <a:cs typeface="Arial" pitchFamily="34" charset="0"/>
                </a:endParaRPr>
              </a:p>
            </p:txBody>
          </p:sp>
          <p:sp>
            <p:nvSpPr>
              <p:cNvPr id="14" name="Text Box 27"/>
              <p:cNvSpPr txBox="1">
                <a:spLocks noChangeArrowheads="1"/>
              </p:cNvSpPr>
              <p:nvPr/>
            </p:nvSpPr>
            <p:spPr bwMode="auto">
              <a:xfrm>
                <a:off x="5279" y="10642"/>
                <a:ext cx="331" cy="383"/>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Text Box 28"/>
              <p:cNvSpPr txBox="1">
                <a:spLocks noChangeArrowheads="1"/>
              </p:cNvSpPr>
              <p:nvPr/>
            </p:nvSpPr>
            <p:spPr bwMode="auto">
              <a:xfrm>
                <a:off x="3597" y="11089"/>
                <a:ext cx="308" cy="636"/>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TIR</a:t>
                </a:r>
                <a:r>
                  <a:rPr kumimoji="0" lang="en-US" sz="20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16" name="Text Box 29"/>
              <p:cNvSpPr txBox="1">
                <a:spLocks noChangeArrowheads="1"/>
              </p:cNvSpPr>
              <p:nvPr/>
            </p:nvSpPr>
            <p:spPr bwMode="auto">
              <a:xfrm>
                <a:off x="2940" y="10707"/>
                <a:ext cx="314" cy="765"/>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TIR</a:t>
                </a:r>
                <a:r>
                  <a:rPr kumimoji="0" lang="en-US" sz="20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B</a:t>
                </a:r>
                <a:endParaRPr kumimoji="0" lang="fr-FR" sz="2000" b="0" i="0" u="none" strike="noStrike" cap="none" normalizeH="0" baseline="0" smtClean="0">
                  <a:ln>
                    <a:noFill/>
                  </a:ln>
                  <a:solidFill>
                    <a:schemeClr val="bg1"/>
                  </a:solidFill>
                  <a:effectLst/>
                  <a:latin typeface="Arial" pitchFamily="34" charset="0"/>
                  <a:cs typeface="Arial" pitchFamily="34" charset="0"/>
                </a:endParaRPr>
              </a:p>
            </p:txBody>
          </p:sp>
          <p:cxnSp>
            <p:nvCxnSpPr>
              <p:cNvPr id="17" name="AutoShape 30"/>
              <p:cNvCxnSpPr>
                <a:cxnSpLocks noChangeShapeType="1"/>
              </p:cNvCxnSpPr>
              <p:nvPr/>
            </p:nvCxnSpPr>
            <p:spPr bwMode="auto">
              <a:xfrm>
                <a:off x="3764" y="10384"/>
                <a:ext cx="0" cy="750"/>
              </a:xfrm>
              <a:prstGeom prst="straightConnector1">
                <a:avLst/>
              </a:prstGeom>
              <a:noFill/>
              <a:ln w="31750">
                <a:solidFill>
                  <a:srgbClr val="000000"/>
                </a:solidFill>
                <a:prstDash val="sysDot"/>
                <a:round/>
                <a:headEnd/>
                <a:tailEnd/>
              </a:ln>
            </p:spPr>
          </p:cxnSp>
          <p:cxnSp>
            <p:nvCxnSpPr>
              <p:cNvPr id="18" name="AutoShape 31"/>
              <p:cNvCxnSpPr>
                <a:cxnSpLocks noChangeShapeType="1"/>
              </p:cNvCxnSpPr>
              <p:nvPr/>
            </p:nvCxnSpPr>
            <p:spPr bwMode="auto">
              <a:xfrm>
                <a:off x="2254" y="9836"/>
                <a:ext cx="0" cy="735"/>
              </a:xfrm>
              <a:prstGeom prst="straightConnector1">
                <a:avLst/>
              </a:prstGeom>
              <a:noFill/>
              <a:ln w="31750">
                <a:solidFill>
                  <a:srgbClr val="000000"/>
                </a:solidFill>
                <a:prstDash val="sysDot"/>
                <a:round/>
                <a:headEnd/>
                <a:tailEnd/>
              </a:ln>
            </p:spPr>
          </p:cxnSp>
          <p:sp>
            <p:nvSpPr>
              <p:cNvPr id="19" name="Text Box 32"/>
              <p:cNvSpPr txBox="1">
                <a:spLocks noChangeArrowheads="1"/>
              </p:cNvSpPr>
              <p:nvPr/>
            </p:nvSpPr>
            <p:spPr bwMode="auto">
              <a:xfrm>
                <a:off x="2088" y="10516"/>
                <a:ext cx="314" cy="685"/>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lvl="0" algn="ctr" fontAlgn="base">
                  <a:spcBef>
                    <a:spcPct val="0"/>
                  </a:spcBef>
                  <a:spcAft>
                    <a:spcPct val="0"/>
                  </a:spcAft>
                </a:pPr>
                <a:r>
                  <a:rPr kumimoji="0" lang="en-US" sz="20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TIR</a:t>
                </a:r>
                <a:r>
                  <a:rPr kumimoji="0" lang="en-US" sz="20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i</a:t>
                </a:r>
                <a:r>
                  <a:rPr lang="en-US" sz="2000" b="1" baseline="-25000" dirty="0" smtClean="0">
                    <a:solidFill>
                      <a:srgbClr val="FF0000"/>
                    </a:solidFill>
                    <a:latin typeface="Times New Roman" pitchFamily="18" charset="0"/>
                    <a:ea typeface="Arial" pitchFamily="34" charset="0"/>
                    <a:cs typeface="Arial" pitchFamily="34" charset="0"/>
                  </a:rPr>
                  <a:t>d</a:t>
                </a:r>
                <a:endParaRPr kumimoji="0" lang="fr-FR" sz="2000" b="0" i="0" u="none" strike="noStrike" cap="none" normalizeH="0" baseline="0" dirty="0" smtClean="0">
                  <a:ln>
                    <a:noFill/>
                  </a:ln>
                  <a:solidFill>
                    <a:srgbClr val="FF0000"/>
                  </a:solidFill>
                  <a:effectLst/>
                  <a:latin typeface="Arial" pitchFamily="34" charset="0"/>
                  <a:cs typeface="Arial" pitchFamily="34" charset="0"/>
                </a:endParaRPr>
              </a:p>
            </p:txBody>
          </p:sp>
          <p:sp>
            <p:nvSpPr>
              <p:cNvPr id="20" name="Text Box 33"/>
              <p:cNvSpPr txBox="1">
                <a:spLocks noChangeArrowheads="1"/>
              </p:cNvSpPr>
              <p:nvPr/>
            </p:nvSpPr>
            <p:spPr bwMode="auto">
              <a:xfrm>
                <a:off x="637" y="7084"/>
                <a:ext cx="572" cy="375"/>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3600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21" name="Text Box 34"/>
              <p:cNvSpPr txBox="1">
                <a:spLocks noChangeArrowheads="1"/>
              </p:cNvSpPr>
              <p:nvPr/>
            </p:nvSpPr>
            <p:spPr bwMode="auto">
              <a:xfrm>
                <a:off x="637" y="8296"/>
                <a:ext cx="557" cy="377"/>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2500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22" name="AutoShape 35"/>
              <p:cNvCxnSpPr>
                <a:cxnSpLocks noChangeShapeType="1"/>
              </p:cNvCxnSpPr>
              <p:nvPr/>
            </p:nvCxnSpPr>
            <p:spPr bwMode="auto">
              <a:xfrm flipV="1">
                <a:off x="2737" y="10009"/>
                <a:ext cx="1" cy="540"/>
              </a:xfrm>
              <a:prstGeom prst="straightConnector1">
                <a:avLst/>
              </a:prstGeom>
              <a:noFill/>
              <a:ln w="31750" cap="rnd">
                <a:solidFill>
                  <a:srgbClr val="000000"/>
                </a:solidFill>
                <a:prstDash val="sysDot"/>
                <a:round/>
                <a:headEnd/>
                <a:tailEnd/>
              </a:ln>
            </p:spPr>
          </p:cxnSp>
          <p:cxnSp>
            <p:nvCxnSpPr>
              <p:cNvPr id="23" name="AutoShape 36"/>
              <p:cNvCxnSpPr>
                <a:cxnSpLocks noChangeShapeType="1"/>
              </p:cNvCxnSpPr>
              <p:nvPr/>
            </p:nvCxnSpPr>
            <p:spPr bwMode="auto">
              <a:xfrm flipH="1" flipV="1">
                <a:off x="1631" y="8840"/>
                <a:ext cx="15" cy="1709"/>
              </a:xfrm>
              <a:prstGeom prst="straightConnector1">
                <a:avLst/>
              </a:prstGeom>
              <a:noFill/>
              <a:ln w="31750" cap="rnd">
                <a:solidFill>
                  <a:srgbClr val="000000"/>
                </a:solidFill>
                <a:prstDash val="sysDot"/>
                <a:round/>
                <a:headEnd/>
                <a:tailEnd/>
              </a:ln>
            </p:spPr>
          </p:cxnSp>
          <p:sp>
            <p:nvSpPr>
              <p:cNvPr id="24" name="Text Box 37"/>
              <p:cNvSpPr txBox="1">
                <a:spLocks noChangeArrowheads="1"/>
              </p:cNvSpPr>
              <p:nvPr/>
            </p:nvSpPr>
            <p:spPr bwMode="auto">
              <a:xfrm>
                <a:off x="1484" y="10636"/>
                <a:ext cx="314" cy="603"/>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15%</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sp>
            <p:nvSpPr>
              <p:cNvPr id="25" name="Text Box 38"/>
              <p:cNvSpPr txBox="1">
                <a:spLocks noChangeArrowheads="1"/>
              </p:cNvSpPr>
              <p:nvPr/>
            </p:nvSpPr>
            <p:spPr bwMode="auto">
              <a:xfrm>
                <a:off x="2597" y="10568"/>
                <a:ext cx="262" cy="648"/>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20%</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6" name="AutoShape 39"/>
              <p:cNvCxnSpPr>
                <a:cxnSpLocks noChangeShapeType="1"/>
              </p:cNvCxnSpPr>
              <p:nvPr/>
            </p:nvCxnSpPr>
            <p:spPr bwMode="auto">
              <a:xfrm flipV="1">
                <a:off x="4119" y="10389"/>
                <a:ext cx="1" cy="705"/>
              </a:xfrm>
              <a:prstGeom prst="straightConnector1">
                <a:avLst/>
              </a:prstGeom>
              <a:noFill/>
              <a:ln w="31750" cap="rnd">
                <a:solidFill>
                  <a:srgbClr val="000000"/>
                </a:solidFill>
                <a:prstDash val="sysDot"/>
                <a:round/>
                <a:headEnd/>
                <a:tailEnd/>
              </a:ln>
            </p:spPr>
          </p:cxnSp>
          <p:sp>
            <p:nvSpPr>
              <p:cNvPr id="27" name="Text Box 40"/>
              <p:cNvSpPr txBox="1">
                <a:spLocks noChangeArrowheads="1"/>
              </p:cNvSpPr>
              <p:nvPr/>
            </p:nvSpPr>
            <p:spPr bwMode="auto">
              <a:xfrm>
                <a:off x="3963" y="11134"/>
                <a:ext cx="314" cy="527"/>
              </a:xfrm>
              <a:prstGeom prst="rect">
                <a:avLst/>
              </a:prstGeom>
              <a:solidFill>
                <a:srgbClr val="FFFFFF"/>
              </a:solidFill>
              <a:ln w="31750">
                <a:solidFill>
                  <a:srgbClr val="FFFFFF"/>
                </a:solidFill>
                <a:miter lim="800000"/>
                <a:headEnd/>
                <a:tailEnd/>
              </a:ln>
            </p:spPr>
            <p:txBody>
              <a:bodyPr vert="vert270"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25%</a:t>
                </a:r>
                <a:endParaRPr kumimoji="0" lang="fr-FR" sz="2000" b="0" i="0" u="none" strike="noStrike" cap="none" normalizeH="0" baseline="0" dirty="0" smtClean="0">
                  <a:ln>
                    <a:noFill/>
                  </a:ln>
                  <a:solidFill>
                    <a:schemeClr val="bg1"/>
                  </a:solidFill>
                  <a:effectLst/>
                  <a:latin typeface="Arial" pitchFamily="34" charset="0"/>
                  <a:cs typeface="Arial" pitchFamily="34" charset="0"/>
                </a:endParaRPr>
              </a:p>
            </p:txBody>
          </p:sp>
        </p:grpSp>
      </p:grpSp>
      <p:sp>
        <p:nvSpPr>
          <p:cNvPr id="72705" name="Rectangle 1"/>
          <p:cNvSpPr>
            <a:spLocks noChangeArrowheads="1"/>
          </p:cNvSpPr>
          <p:nvPr/>
        </p:nvSpPr>
        <p:spPr bwMode="auto">
          <a:xfrm>
            <a:off x="3352800" y="685800"/>
            <a:ext cx="525628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الرسم البياني لتغيرات القيمة الحالية الصافية بدلالة تغير معدل الخصم للمشروعين </a:t>
            </a:r>
            <a:r>
              <a:rPr kumimoji="0" lang="en-US"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و </a:t>
            </a:r>
            <a:r>
              <a:rPr kumimoji="0" lang="fr-FR"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B</a:t>
            </a:r>
            <a:endParaRPr kumimoji="0" lang="fr-FR" altLang="zh-CN"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5403789" y="240069"/>
            <a:ext cx="3369832"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tabLst>
                <a:tab pos="155575" algn="r"/>
              </a:tabLst>
            </a:pP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1. معايير تقييم المشروع </a:t>
            </a:r>
            <a:r>
              <a:rPr kumimoji="0" lang="fr-FR"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a:t>
            </a:r>
            <a:endParaRPr kumimoji="0" lang="en-US" sz="3600" b="0" i="0" u="none" strike="noStrike" cap="none" normalizeH="0" baseline="0" dirty="0" smtClean="0">
              <a:ln>
                <a:noFill/>
              </a:ln>
              <a:solidFill>
                <a:srgbClr val="C00000"/>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5477527" y="762000"/>
            <a:ext cx="329609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tab pos="155575" algn="r"/>
              </a:tabLst>
            </a:pP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أ. فترة الاسترداد العادية</a:t>
            </a:r>
            <a:r>
              <a:rPr lang="ar-DZ" sz="2800" b="1" dirty="0" smtClean="0">
                <a:solidFill>
                  <a:srgbClr val="C00000"/>
                </a:solidFill>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endParaRPr kumimoji="0" lang="en-US" sz="3600" b="0" i="0" u="none" strike="noStrike" cap="none" normalizeH="0" baseline="0" dirty="0" smtClean="0">
              <a:ln>
                <a:noFill/>
              </a:ln>
              <a:solidFill>
                <a:srgbClr val="C00000"/>
              </a:solidFill>
              <a:effectLst/>
              <a:latin typeface="Times New Roman" pitchFamily="18" charset="0"/>
              <a:cs typeface="Times New Roman" pitchFamily="18" charset="0"/>
            </a:endParaRPr>
          </a:p>
        </p:txBody>
      </p:sp>
      <p:graphicFrame>
        <p:nvGraphicFramePr>
          <p:cNvPr id="6" name="Tableau 5"/>
          <p:cNvGraphicFramePr>
            <a:graphicFrameLocks noGrp="1"/>
          </p:cNvGraphicFramePr>
          <p:nvPr/>
        </p:nvGraphicFramePr>
        <p:xfrm>
          <a:off x="228601" y="1219200"/>
          <a:ext cx="8458200" cy="1472184"/>
        </p:xfrm>
        <a:graphic>
          <a:graphicData uri="http://schemas.openxmlformats.org/drawingml/2006/table">
            <a:tbl>
              <a:tblPr rtl="1"/>
              <a:tblGrid>
                <a:gridCol w="1930021"/>
                <a:gridCol w="1353601"/>
                <a:gridCol w="1341558"/>
                <a:gridCol w="1341558"/>
                <a:gridCol w="1245731"/>
                <a:gridCol w="1245731"/>
              </a:tblGrid>
              <a:tr h="0">
                <a:tc>
                  <a:txBody>
                    <a:bodyPr/>
                    <a:lstStyle/>
                    <a:p>
                      <a:pPr marL="0" marR="0" algn="just"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السنوات</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1</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2</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a:solidFill>
                            <a:schemeClr val="bg1"/>
                          </a:solidFill>
                          <a:latin typeface="Times New Roman" pitchFamily="18" charset="0"/>
                          <a:ea typeface="Calibri"/>
                          <a:cs typeface="Times New Roman" pitchFamily="18" charset="0"/>
                        </a:rPr>
                        <a:t>3</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4</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التدفق النقدي</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105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140</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160</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235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300</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tabLst>
                          <a:tab pos="156210" algn="r"/>
                        </a:tabLst>
                      </a:pPr>
                      <a:r>
                        <a:rPr lang="ar-DZ" sz="2800" b="1">
                          <a:solidFill>
                            <a:schemeClr val="bg1"/>
                          </a:solidFill>
                          <a:latin typeface="Times New Roman" pitchFamily="18" charset="0"/>
                          <a:ea typeface="Calibri"/>
                          <a:cs typeface="Times New Roman" pitchFamily="18" charset="0"/>
                        </a:rPr>
                        <a:t>التدفق التراكمي</a:t>
                      </a:r>
                      <a:endParaRPr lang="fr-FR" sz="2800" b="1">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105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245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405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640</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7" name="Connecteur droit avec flèche 6"/>
          <p:cNvCxnSpPr/>
          <p:nvPr/>
        </p:nvCxnSpPr>
        <p:spPr>
          <a:xfrm rot="5400000" flipH="1" flipV="1">
            <a:off x="1916598" y="2780506"/>
            <a:ext cx="990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8" name="Text Box 10"/>
          <p:cNvSpPr txBox="1">
            <a:spLocks noChangeArrowheads="1"/>
          </p:cNvSpPr>
          <p:nvPr/>
        </p:nvSpPr>
        <p:spPr bwMode="auto">
          <a:xfrm>
            <a:off x="1143000" y="2819400"/>
            <a:ext cx="12192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fr-FR" sz="2400" b="1" dirty="0" smtClean="0">
                <a:solidFill>
                  <a:schemeClr val="bg1"/>
                </a:solidFill>
              </a:rPr>
              <a:t>I</a:t>
            </a:r>
            <a:r>
              <a:rPr lang="fr-FR" sz="2400" b="1" baseline="-25000" dirty="0" smtClean="0">
                <a:solidFill>
                  <a:schemeClr val="bg1"/>
                </a:solidFill>
              </a:rPr>
              <a:t>0</a:t>
            </a:r>
            <a:r>
              <a:rPr lang="fr-FR" sz="2400" b="1" dirty="0" smtClean="0">
                <a:solidFill>
                  <a:schemeClr val="bg1"/>
                </a:solidFill>
              </a:rPr>
              <a:t> = </a:t>
            </a:r>
            <a:r>
              <a:rPr kumimoji="0" lang="ar-DZ"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11" name="Groupe 10"/>
          <p:cNvGrpSpPr/>
          <p:nvPr/>
        </p:nvGrpSpPr>
        <p:grpSpPr>
          <a:xfrm>
            <a:off x="304996" y="3429000"/>
            <a:ext cx="8367524" cy="2244995"/>
            <a:chOff x="304996" y="3657411"/>
            <a:chExt cx="8367524" cy="2244995"/>
          </a:xfrm>
        </p:grpSpPr>
        <p:grpSp>
          <p:nvGrpSpPr>
            <p:cNvPr id="12" name="Groupe 35"/>
            <p:cNvGrpSpPr/>
            <p:nvPr/>
          </p:nvGrpSpPr>
          <p:grpSpPr>
            <a:xfrm>
              <a:off x="304996" y="3657411"/>
              <a:ext cx="8367524" cy="2244995"/>
              <a:chOff x="304996" y="3657411"/>
              <a:chExt cx="8367524" cy="2244995"/>
            </a:xfrm>
          </p:grpSpPr>
          <p:cxnSp>
            <p:nvCxnSpPr>
              <p:cNvPr id="15" name="Connecteur droit avec flèche 14"/>
              <p:cNvCxnSpPr/>
              <p:nvPr/>
            </p:nvCxnSpPr>
            <p:spPr>
              <a:xfrm>
                <a:off x="3127281" y="5103231"/>
                <a:ext cx="509549" cy="3873"/>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nvGrpSpPr>
              <p:cNvPr id="16" name="Groupe 34"/>
              <p:cNvGrpSpPr/>
              <p:nvPr/>
            </p:nvGrpSpPr>
            <p:grpSpPr>
              <a:xfrm>
                <a:off x="304996" y="3657411"/>
                <a:ext cx="8367524" cy="2244995"/>
                <a:chOff x="304996" y="3657411"/>
                <a:chExt cx="8367524" cy="2244995"/>
              </a:xfrm>
            </p:grpSpPr>
            <p:grpSp>
              <p:nvGrpSpPr>
                <p:cNvPr id="17" name="Groupe 52"/>
                <p:cNvGrpSpPr/>
                <p:nvPr/>
              </p:nvGrpSpPr>
              <p:grpSpPr>
                <a:xfrm>
                  <a:off x="304996" y="3657411"/>
                  <a:ext cx="8367524" cy="2244995"/>
                  <a:chOff x="304996" y="3657411"/>
                  <a:chExt cx="8367524" cy="2244995"/>
                </a:xfrm>
              </p:grpSpPr>
              <p:grpSp>
                <p:nvGrpSpPr>
                  <p:cNvPr id="19" name="Group 3"/>
                  <p:cNvGrpSpPr>
                    <a:grpSpLocks/>
                  </p:cNvGrpSpPr>
                  <p:nvPr/>
                </p:nvGrpSpPr>
                <p:grpSpPr bwMode="auto">
                  <a:xfrm>
                    <a:off x="304996" y="3657411"/>
                    <a:ext cx="4537074" cy="2244995"/>
                    <a:chOff x="1441" y="8759"/>
                    <a:chExt cx="4779" cy="2152"/>
                  </a:xfrm>
                </p:grpSpPr>
                <p:sp>
                  <p:nvSpPr>
                    <p:cNvPr id="27" name="Text Box 4"/>
                    <p:cNvSpPr txBox="1">
                      <a:spLocks noChangeArrowheads="1"/>
                    </p:cNvSpPr>
                    <p:nvPr/>
                  </p:nvSpPr>
                  <p:spPr bwMode="auto">
                    <a:xfrm>
                      <a:off x="2324" y="9390"/>
                      <a:ext cx="1926"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500-405= 95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8" name="Text Box 5"/>
                    <p:cNvSpPr txBox="1">
                      <a:spLocks noChangeArrowheads="1"/>
                    </p:cNvSpPr>
                    <p:nvPr/>
                  </p:nvSpPr>
                  <p:spPr bwMode="auto">
                    <a:xfrm>
                      <a:off x="4972" y="9390"/>
                      <a:ext cx="48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x</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9" name="Text Box 6"/>
                    <p:cNvSpPr txBox="1">
                      <a:spLocks noChangeArrowheads="1"/>
                    </p:cNvSpPr>
                    <p:nvPr/>
                  </p:nvSpPr>
                  <p:spPr bwMode="auto">
                    <a:xfrm>
                      <a:off x="1767" y="8759"/>
                      <a:ext cx="1680"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باقي الاسترداد</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30" name="Text Box 7"/>
                    <p:cNvSpPr txBox="1">
                      <a:spLocks noChangeArrowheads="1"/>
                    </p:cNvSpPr>
                    <p:nvPr/>
                  </p:nvSpPr>
                  <p:spPr bwMode="auto">
                    <a:xfrm>
                      <a:off x="3415" y="9928"/>
                      <a:ext cx="83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235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31" name="Text Box 8"/>
                    <p:cNvSpPr txBox="1">
                      <a:spLocks noChangeArrowheads="1"/>
                    </p:cNvSpPr>
                    <p:nvPr/>
                  </p:nvSpPr>
                  <p:spPr bwMode="auto">
                    <a:xfrm>
                      <a:off x="1441" y="10546"/>
                      <a:ext cx="2320"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lang="ar-DZ" sz="2400" b="1" dirty="0" smtClean="0">
                          <a:solidFill>
                            <a:srgbClr val="FF0000"/>
                          </a:solidFill>
                          <a:latin typeface="Times New Roman" pitchFamily="18" charset="0"/>
                          <a:ea typeface="Arial" pitchFamily="34" charset="0"/>
                          <a:cs typeface="Times New Roman" pitchFamily="18" charset="0"/>
                        </a:rPr>
                        <a:t>تدفق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سنة الاسترداد</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32" name="Text Box 9"/>
                    <p:cNvSpPr txBox="1">
                      <a:spLocks noChangeArrowheads="1"/>
                    </p:cNvSpPr>
                    <p:nvPr/>
                  </p:nvSpPr>
                  <p:spPr bwMode="auto">
                    <a:xfrm>
                      <a:off x="4972" y="9931"/>
                      <a:ext cx="1248"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 mois</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20" name="Group 27"/>
                  <p:cNvGrpSpPr>
                    <a:grpSpLocks/>
                  </p:cNvGrpSpPr>
                  <p:nvPr/>
                </p:nvGrpSpPr>
                <p:grpSpPr bwMode="auto">
                  <a:xfrm>
                    <a:off x="5035874" y="4350234"/>
                    <a:ext cx="3636646" cy="894080"/>
                    <a:chOff x="7747" y="9229"/>
                    <a:chExt cx="3818" cy="880"/>
                  </a:xfrm>
                </p:grpSpPr>
                <p:sp>
                  <p:nvSpPr>
                    <p:cNvPr id="22" name="Text Box 28"/>
                    <p:cNvSpPr txBox="1">
                      <a:spLocks noChangeArrowheads="1"/>
                    </p:cNvSpPr>
                    <p:nvPr/>
                  </p:nvSpPr>
                  <p:spPr bwMode="auto">
                    <a:xfrm>
                      <a:off x="7747" y="9435"/>
                      <a:ext cx="56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x=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3" name="Text Box 29"/>
                    <p:cNvSpPr txBox="1">
                      <a:spLocks noChangeArrowheads="1"/>
                    </p:cNvSpPr>
                    <p:nvPr/>
                  </p:nvSpPr>
                  <p:spPr bwMode="auto">
                    <a:xfrm>
                      <a:off x="8331" y="9229"/>
                      <a:ext cx="1169"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95× 12</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Text Box 30"/>
                    <p:cNvSpPr txBox="1">
                      <a:spLocks noChangeArrowheads="1"/>
                    </p:cNvSpPr>
                    <p:nvPr/>
                  </p:nvSpPr>
                  <p:spPr bwMode="auto">
                    <a:xfrm>
                      <a:off x="8517" y="9674"/>
                      <a:ext cx="807"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235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5" name="AutoShape 31"/>
                    <p:cNvCxnSpPr>
                      <a:cxnSpLocks noChangeShapeType="1"/>
                    </p:cNvCxnSpPr>
                    <p:nvPr/>
                  </p:nvCxnSpPr>
                  <p:spPr bwMode="auto">
                    <a:xfrm>
                      <a:off x="8286" y="9660"/>
                      <a:ext cx="1275" cy="0"/>
                    </a:xfrm>
                    <a:prstGeom prst="straightConnector1">
                      <a:avLst/>
                    </a:prstGeom>
                    <a:noFill/>
                    <a:ln w="38100">
                      <a:solidFill>
                        <a:srgbClr val="000000"/>
                      </a:solidFill>
                      <a:round/>
                      <a:headEnd/>
                      <a:tailEnd/>
                    </a:ln>
                    <a:effectLst/>
                  </p:spPr>
                </p:cxnSp>
                <p:sp>
                  <p:nvSpPr>
                    <p:cNvPr id="26" name="Text Box 32"/>
                    <p:cNvSpPr txBox="1">
                      <a:spLocks noChangeArrowheads="1"/>
                    </p:cNvSpPr>
                    <p:nvPr/>
                  </p:nvSpPr>
                  <p:spPr bwMode="auto">
                    <a:xfrm>
                      <a:off x="9580" y="9447"/>
                      <a:ext cx="198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4</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.85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mois</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grpSp>
              <p:sp>
                <p:nvSpPr>
                  <p:cNvPr id="21" name="Accolade fermante 20"/>
                  <p:cNvSpPr/>
                  <p:nvPr/>
                </p:nvSpPr>
                <p:spPr>
                  <a:xfrm>
                    <a:off x="4765975" y="4343211"/>
                    <a:ext cx="304800" cy="990600"/>
                  </a:xfrm>
                  <a:prstGeom prst="rightBrace">
                    <a:avLst/>
                  </a:prstGeom>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cxnSp>
              <p:nvCxnSpPr>
                <p:cNvPr id="18" name="Connecteur droit avec flèche 17"/>
                <p:cNvCxnSpPr/>
                <p:nvPr/>
              </p:nvCxnSpPr>
              <p:spPr>
                <a:xfrm flipV="1">
                  <a:off x="2964875" y="4551220"/>
                  <a:ext cx="685805" cy="850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cxnSp>
          <p:nvCxnSpPr>
            <p:cNvPr id="13" name="Connecteur droit avec flèche 12"/>
            <p:cNvCxnSpPr/>
            <p:nvPr/>
          </p:nvCxnSpPr>
          <p:spPr>
            <a:xfrm>
              <a:off x="1600200" y="4038600"/>
              <a:ext cx="914400" cy="3048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a:endCxn id="30" idx="2"/>
            </p:cNvCxnSpPr>
            <p:nvPr/>
          </p:nvCxnSpPr>
          <p:spPr>
            <a:xfrm flipV="1">
              <a:off x="1371600" y="5330598"/>
              <a:ext cx="1203774" cy="23200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37890" name="Rectangle 2"/>
          <p:cNvSpPr>
            <a:spLocks noChangeArrowheads="1"/>
          </p:cNvSpPr>
          <p:nvPr/>
        </p:nvSpPr>
        <p:spPr bwMode="auto">
          <a:xfrm>
            <a:off x="5029200" y="5105400"/>
            <a:ext cx="4191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1" eaLnBrk="0" fontAlgn="base" latinLnBrk="0" hangingPunct="0">
              <a:lnSpc>
                <a:spcPct val="100000"/>
              </a:lnSpc>
              <a:spcBef>
                <a:spcPct val="0"/>
              </a:spcBef>
              <a:spcAft>
                <a:spcPct val="0"/>
              </a:spcAft>
              <a:buClrTx/>
              <a:buSzTx/>
              <a:buFontTx/>
              <a:buNone/>
              <a:tabLst>
                <a:tab pos="155575" algn="r"/>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0.85 × 30= </a:t>
            </a:r>
            <a:r>
              <a:rPr lang="fr-FR" sz="2800" b="1" dirty="0" smtClean="0">
                <a:solidFill>
                  <a:srgbClr val="FF0000"/>
                </a:solidFill>
                <a:latin typeface="Times New Roman" pitchFamily="18" charset="0"/>
                <a:ea typeface="Calibri" pitchFamily="34" charset="0"/>
                <a:cs typeface="Times New Roman" pitchFamily="18" charset="0"/>
              </a:rPr>
              <a:t>25</a:t>
            </a:r>
            <a:r>
              <a:rPr lang="fr-FR" sz="2800" b="1" dirty="0" smtClean="0">
                <a:solidFill>
                  <a:schemeClr val="bg1"/>
                </a:solidFill>
                <a:latin typeface="Times New Roman" pitchFamily="18" charset="0"/>
                <a:ea typeface="Calibri" pitchFamily="34" charset="0"/>
                <a:cs typeface="Times New Roman" pitchFamily="18" charset="0"/>
              </a:rPr>
              <a:t>.5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jours</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Rectangle 35"/>
          <p:cNvSpPr/>
          <p:nvPr/>
        </p:nvSpPr>
        <p:spPr>
          <a:xfrm>
            <a:off x="2438400" y="2814935"/>
            <a:ext cx="364202" cy="461665"/>
          </a:xfrm>
          <a:prstGeom prst="rect">
            <a:avLst/>
          </a:prstGeom>
        </p:spPr>
        <p:txBody>
          <a:bodyPr wrap="square">
            <a:spAutoFit/>
          </a:bodyPr>
          <a:lstStyle/>
          <a:p>
            <a:r>
              <a:rPr lang="fr-FR" sz="2400" b="1" dirty="0" smtClean="0">
                <a:solidFill>
                  <a:srgbClr val="FF0000"/>
                </a:solidFill>
                <a:latin typeface="Times New Roman" pitchFamily="18" charset="0"/>
                <a:ea typeface="Arial" pitchFamily="34" charset="0"/>
                <a:cs typeface="Times New Roman" pitchFamily="18" charset="0"/>
              </a:rPr>
              <a:t>x</a:t>
            </a:r>
            <a:endParaRPr lang="fr-FR" sz="2400" dirty="0"/>
          </a:p>
        </p:txBody>
      </p:sp>
      <p:sp>
        <p:nvSpPr>
          <p:cNvPr id="37" name="Accolade ouvrante 36"/>
          <p:cNvSpPr/>
          <p:nvPr/>
        </p:nvSpPr>
        <p:spPr>
          <a:xfrm rot="15943131">
            <a:off x="2475211" y="2707288"/>
            <a:ext cx="284839" cy="227962"/>
          </a:xfrm>
          <a:prstGeom prst="leftBrace">
            <a:avLst/>
          </a:prstGeom>
          <a:solidFill>
            <a:schemeClr val="tx1"/>
          </a:solidFill>
          <a:ln w="38100">
            <a:solidFill>
              <a:srgbClr val="0066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7891" name="Rectangle 3"/>
          <p:cNvSpPr>
            <a:spLocks noChangeArrowheads="1"/>
          </p:cNvSpPr>
          <p:nvPr/>
        </p:nvSpPr>
        <p:spPr bwMode="auto">
          <a:xfrm>
            <a:off x="3810000" y="2743200"/>
            <a:ext cx="5105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555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 الجدول: سنة الاسترداد: سنة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a:p>
            <a:pPr marL="0" marR="0" lvl="0" indent="0" algn="justLow" defTabSz="914400" rtl="1" eaLnBrk="1" fontAlgn="base" latinLnBrk="0" hangingPunct="1">
              <a:lnSpc>
                <a:spcPct val="100000"/>
              </a:lnSpc>
              <a:spcBef>
                <a:spcPct val="0"/>
              </a:spcBef>
              <a:spcAft>
                <a:spcPct val="0"/>
              </a:spcAft>
              <a:buClrTx/>
              <a:buSzTx/>
              <a:buFontTx/>
              <a:buNone/>
              <a:tabLst>
                <a:tab pos="1555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ومنه فترة الاسترداد: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سنوات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و</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ar-DZ"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9" name="Rectangle 38"/>
          <p:cNvSpPr/>
          <p:nvPr/>
        </p:nvSpPr>
        <p:spPr>
          <a:xfrm>
            <a:off x="2286000" y="5638800"/>
            <a:ext cx="5412059" cy="523220"/>
          </a:xfrm>
          <a:prstGeom prst="rect">
            <a:avLst/>
          </a:prstGeom>
        </p:spPr>
        <p:txBody>
          <a:bodyPr wrap="none">
            <a:spAutoFit/>
          </a:bodyPr>
          <a:lstStyle/>
          <a:p>
            <a:pPr lvl="0" rtl="1" eaLnBrk="0" fontAlgn="base" hangingPunct="0">
              <a:spcBef>
                <a:spcPct val="0"/>
              </a:spcBef>
              <a:spcAft>
                <a:spcPct val="0"/>
              </a:spcAft>
              <a:tabLst>
                <a:tab pos="155575" algn="r"/>
              </a:tabLst>
            </a:pPr>
            <a:r>
              <a:rPr lang="ar-DZ" sz="2800" b="1" dirty="0" smtClean="0">
                <a:solidFill>
                  <a:srgbClr val="FF0000"/>
                </a:solidFill>
                <a:latin typeface="Times New Roman" pitchFamily="18" charset="0"/>
                <a:ea typeface="Calibri" pitchFamily="34" charset="0"/>
                <a:cs typeface="Times New Roman" pitchFamily="18" charset="0"/>
              </a:rPr>
              <a:t>ومنه: </a:t>
            </a:r>
            <a:r>
              <a:rPr lang="fr-FR" sz="2800" b="1" dirty="0" smtClean="0">
                <a:solidFill>
                  <a:srgbClr val="FF0000"/>
                </a:solidFill>
                <a:latin typeface="Times New Roman" pitchFamily="18" charset="0"/>
                <a:ea typeface="Calibri" pitchFamily="34" charset="0"/>
                <a:cs typeface="Times New Roman" pitchFamily="18" charset="0"/>
              </a:rPr>
              <a:t>DR</a:t>
            </a:r>
            <a:r>
              <a:rPr lang="fr-FR" sz="2800" b="1" baseline="-30000" dirty="0" smtClean="0">
                <a:solidFill>
                  <a:srgbClr val="FF0000"/>
                </a:solidFill>
                <a:latin typeface="Times New Roman" pitchFamily="18" charset="0"/>
                <a:ea typeface="Calibri" pitchFamily="34" charset="0"/>
                <a:cs typeface="Times New Roman" pitchFamily="18" charset="0"/>
              </a:rPr>
              <a:t>A</a:t>
            </a:r>
            <a:r>
              <a:rPr lang="fr-FR" sz="2800" b="1" dirty="0" smtClean="0">
                <a:solidFill>
                  <a:srgbClr val="FF0000"/>
                </a:solidFill>
                <a:latin typeface="Times New Roman" pitchFamily="18" charset="0"/>
                <a:ea typeface="Calibri" pitchFamily="34" charset="0"/>
                <a:cs typeface="Times New Roman" pitchFamily="18" charset="0"/>
              </a:rPr>
              <a:t>= 3 ans, 4 mois, 25 jours </a:t>
            </a:r>
            <a:endParaRPr lang="fr-FR" sz="2800" b="1" dirty="0" smtClean="0">
              <a:solidFill>
                <a:srgbClr val="FF0000"/>
              </a:solidFill>
              <a:latin typeface="Times New Roman" pitchFamily="18" charset="0"/>
              <a:cs typeface="Times New Roman" pitchFamily="18" charset="0"/>
            </a:endParaRPr>
          </a:p>
        </p:txBody>
      </p:sp>
      <p:sp>
        <p:nvSpPr>
          <p:cNvPr id="34" name="Rectangle 33"/>
          <p:cNvSpPr/>
          <p:nvPr/>
        </p:nvSpPr>
        <p:spPr>
          <a:xfrm>
            <a:off x="304800" y="6248400"/>
            <a:ext cx="8511778" cy="461665"/>
          </a:xfrm>
          <a:prstGeom prst="rect">
            <a:avLst/>
          </a:prstGeom>
        </p:spPr>
        <p:txBody>
          <a:bodyPr wrap="square">
            <a:spAutoFit/>
          </a:bodyPr>
          <a:lstStyle/>
          <a:p>
            <a:pPr algn="r" rtl="1"/>
            <a:r>
              <a:rPr lang="ar-DZ" sz="2400" b="1" dirty="0" err="1" smtClean="0">
                <a:solidFill>
                  <a:schemeClr val="bg1"/>
                </a:solidFill>
                <a:latin typeface="Times New Roman" pitchFamily="18" charset="0"/>
                <a:ea typeface="Calibri" pitchFamily="34" charset="0"/>
                <a:cs typeface="Times New Roman" pitchFamily="18" charset="0"/>
              </a:rPr>
              <a:t>إنطلاق</a:t>
            </a:r>
            <a:r>
              <a:rPr lang="ar-DZ" sz="2400" b="1" dirty="0" smtClean="0">
                <a:solidFill>
                  <a:schemeClr val="bg1"/>
                </a:solidFill>
                <a:latin typeface="Times New Roman" pitchFamily="18" charset="0"/>
                <a:ea typeface="Calibri" pitchFamily="34" charset="0"/>
                <a:cs typeface="Times New Roman" pitchFamily="18" charset="0"/>
              </a:rPr>
              <a:t> المشروع  في 01 جانفي 2020؛  تاريخ الاسترداد: 25 ماي 2023 </a:t>
            </a:r>
            <a:endParaRPr lang="fr-FR" sz="2400" dirty="0">
              <a:solidFill>
                <a:schemeClr val="bg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638800" y="457200"/>
            <a:ext cx="3222357" cy="523220"/>
          </a:xfrm>
          <a:prstGeom prst="rect">
            <a:avLst/>
          </a:prstGeom>
        </p:spPr>
        <p:txBody>
          <a:bodyPr wrap="none">
            <a:spAutoFit/>
          </a:bodyPr>
          <a:lstStyle/>
          <a:p>
            <a:r>
              <a:rPr lang="ar-DZ" sz="2800" b="1" dirty="0" smtClean="0">
                <a:solidFill>
                  <a:srgbClr val="FF0000"/>
                </a:solidFill>
              </a:rPr>
              <a:t>ب. القيمة الحالية الصافية:</a:t>
            </a:r>
            <a:endParaRPr lang="fr-FR" sz="2800" dirty="0">
              <a:solidFill>
                <a:srgbClr val="FF0000"/>
              </a:solidFill>
            </a:endParaRPr>
          </a:p>
        </p:txBody>
      </p:sp>
      <p:sp>
        <p:nvSpPr>
          <p:cNvPr id="26" name="Rectangle 25"/>
          <p:cNvSpPr/>
          <p:nvPr/>
        </p:nvSpPr>
        <p:spPr>
          <a:xfrm>
            <a:off x="5486400" y="1066800"/>
            <a:ext cx="3358612" cy="461665"/>
          </a:xfrm>
          <a:prstGeom prst="rect">
            <a:avLst/>
          </a:prstGeom>
        </p:spPr>
        <p:txBody>
          <a:bodyPr wrap="none">
            <a:spAutoFit/>
          </a:bodyPr>
          <a:lstStyle/>
          <a:p>
            <a:r>
              <a:rPr lang="ar-SA" sz="2400" b="1" dirty="0" smtClean="0">
                <a:solidFill>
                  <a:schemeClr val="bg1"/>
                </a:solidFill>
                <a:latin typeface="Times New Roman" pitchFamily="18" charset="0"/>
                <a:ea typeface="Calibri" pitchFamily="34" charset="0"/>
                <a:cs typeface="Times New Roman" pitchFamily="18" charset="0"/>
              </a:rPr>
              <a:t>حالة تدفقات نقدية </a:t>
            </a:r>
            <a:r>
              <a:rPr lang="ar-DZ" sz="2400" b="1" dirty="0" smtClean="0">
                <a:solidFill>
                  <a:schemeClr val="bg1"/>
                </a:solidFill>
                <a:latin typeface="Times New Roman" pitchFamily="18" charset="0"/>
                <a:ea typeface="Calibri" pitchFamily="34" charset="0"/>
                <a:cs typeface="Times New Roman" pitchFamily="18" charset="0"/>
              </a:rPr>
              <a:t>غير </a:t>
            </a:r>
            <a:r>
              <a:rPr lang="ar-SA" sz="2400" b="1" dirty="0" smtClean="0">
                <a:solidFill>
                  <a:schemeClr val="bg1"/>
                </a:solidFill>
                <a:latin typeface="Times New Roman" pitchFamily="18" charset="0"/>
                <a:ea typeface="Calibri" pitchFamily="34" charset="0"/>
                <a:cs typeface="Times New Roman" pitchFamily="18" charset="0"/>
              </a:rPr>
              <a:t>منتظمة</a:t>
            </a:r>
            <a:r>
              <a:rPr lang="ar-DZ" sz="2400" b="1" dirty="0" smtClean="0">
                <a:solidFill>
                  <a:schemeClr val="bg1"/>
                </a:solidFill>
                <a:latin typeface="Times New Roman" pitchFamily="18" charset="0"/>
                <a:ea typeface="Calibri" pitchFamily="34" charset="0"/>
                <a:cs typeface="Times New Roman" pitchFamily="18" charset="0"/>
              </a:rPr>
              <a:t>: </a:t>
            </a:r>
            <a:endParaRPr lang="fr-FR" sz="2400" dirty="0">
              <a:solidFill>
                <a:schemeClr val="bg1"/>
              </a:solidFill>
            </a:endParaRPr>
          </a:p>
        </p:txBody>
      </p:sp>
      <p:grpSp>
        <p:nvGrpSpPr>
          <p:cNvPr id="27" name="Groupe 26"/>
          <p:cNvGrpSpPr/>
          <p:nvPr/>
        </p:nvGrpSpPr>
        <p:grpSpPr>
          <a:xfrm>
            <a:off x="228600" y="838200"/>
            <a:ext cx="3352804" cy="1338645"/>
            <a:chOff x="304796" y="2436858"/>
            <a:chExt cx="3352804" cy="1338645"/>
          </a:xfrm>
        </p:grpSpPr>
        <p:grpSp>
          <p:nvGrpSpPr>
            <p:cNvPr id="28" name="Groupe 29"/>
            <p:cNvGrpSpPr/>
            <p:nvPr/>
          </p:nvGrpSpPr>
          <p:grpSpPr>
            <a:xfrm>
              <a:off x="304801" y="2436858"/>
              <a:ext cx="3352799" cy="1338644"/>
              <a:chOff x="304801" y="2436858"/>
              <a:chExt cx="3352799" cy="1338644"/>
            </a:xfrm>
            <a:solidFill>
              <a:srgbClr val="FF99FF"/>
            </a:solidFill>
          </p:grpSpPr>
          <p:grpSp>
            <p:nvGrpSpPr>
              <p:cNvPr id="30" name="Group 7"/>
              <p:cNvGrpSpPr>
                <a:grpSpLocks/>
              </p:cNvGrpSpPr>
              <p:nvPr/>
            </p:nvGrpSpPr>
            <p:grpSpPr bwMode="auto">
              <a:xfrm>
                <a:off x="304801" y="2436858"/>
                <a:ext cx="1447968" cy="1338644"/>
                <a:chOff x="5052" y="3652"/>
                <a:chExt cx="1020" cy="1040"/>
              </a:xfrm>
              <a:grpFill/>
            </p:grpSpPr>
            <p:sp>
              <p:nvSpPr>
                <p:cNvPr id="34" name="Zone de texte 2"/>
                <p:cNvSpPr txBox="1">
                  <a:spLocks noChangeArrowheads="1"/>
                </p:cNvSpPr>
                <p:nvPr/>
              </p:nvSpPr>
              <p:spPr bwMode="auto">
                <a:xfrm>
                  <a:off x="5052" y="4009"/>
                  <a:ext cx="731" cy="35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5" name="Zone de texte 2"/>
                <p:cNvSpPr txBox="1">
                  <a:spLocks noChangeArrowheads="1"/>
                </p:cNvSpPr>
                <p:nvPr/>
              </p:nvSpPr>
              <p:spPr bwMode="auto">
                <a:xfrm>
                  <a:off x="5696" y="4366"/>
                  <a:ext cx="375" cy="32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Zone de texte 2"/>
                <p:cNvSpPr txBox="1">
                  <a:spLocks noChangeArrowheads="1"/>
                </p:cNvSpPr>
                <p:nvPr/>
              </p:nvSpPr>
              <p:spPr bwMode="auto">
                <a:xfrm>
                  <a:off x="5795" y="3652"/>
                  <a:ext cx="215" cy="3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7" name="Zone de texte 2"/>
                <p:cNvSpPr txBox="1">
                  <a:spLocks noChangeArrowheads="1"/>
                </p:cNvSpPr>
                <p:nvPr/>
              </p:nvSpPr>
              <p:spPr bwMode="auto">
                <a:xfrm>
                  <a:off x="5723" y="3925"/>
                  <a:ext cx="349"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4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1" name="Rectangle 30"/>
              <p:cNvSpPr/>
              <p:nvPr/>
            </p:nvSpPr>
            <p:spPr>
              <a:xfrm>
                <a:off x="1794384" y="3048000"/>
                <a:ext cx="1025016" cy="523220"/>
              </a:xfrm>
              <a:prstGeom prst="rect">
                <a:avLst/>
              </a:prstGeom>
              <a:grpFill/>
            </p:spPr>
            <p:txBody>
              <a:bodyPr wrap="square">
                <a:spAutoFit/>
              </a:bodyPr>
              <a:lstStyle/>
              <a:p>
                <a:r>
                  <a:rPr lang="fr-FR" sz="2800" b="1" dirty="0" smtClean="0">
                    <a:solidFill>
                      <a:schemeClr val="bg1"/>
                    </a:solidFill>
                    <a:latin typeface="Times New Roman" pitchFamily="18" charset="0"/>
                    <a:ea typeface="Arial" pitchFamily="34" charset="0"/>
                    <a:cs typeface="Times New Roman" pitchFamily="18" charset="0"/>
                  </a:rPr>
                  <a:t>(1+i)</a:t>
                </a:r>
                <a:r>
                  <a:rPr lang="fr-FR" sz="2800" b="1" baseline="30000" dirty="0" smtClean="0">
                    <a:solidFill>
                      <a:schemeClr val="bg1"/>
                    </a:solidFill>
                    <a:latin typeface="Times New Roman" pitchFamily="18" charset="0"/>
                    <a:ea typeface="Arial" pitchFamily="34" charset="0"/>
                    <a:cs typeface="Times New Roman" pitchFamily="18" charset="0"/>
                  </a:rPr>
                  <a:t>t</a:t>
                </a:r>
                <a:r>
                  <a:rPr lang="fr-FR" sz="2800" b="1" dirty="0" smtClean="0">
                    <a:solidFill>
                      <a:schemeClr val="bg1"/>
                    </a:solidFill>
                    <a:latin typeface="Times New Roman" pitchFamily="18" charset="0"/>
                    <a:ea typeface="Arial" pitchFamily="34" charset="0"/>
                    <a:cs typeface="Times New Roman" pitchFamily="18" charset="0"/>
                  </a:rPr>
                  <a:t> </a:t>
                </a:r>
                <a:endParaRPr lang="fr-FR" sz="2800" dirty="0"/>
              </a:p>
            </p:txBody>
          </p:sp>
          <p:sp>
            <p:nvSpPr>
              <p:cNvPr id="32" name="Rectangle 31"/>
              <p:cNvSpPr/>
              <p:nvPr/>
            </p:nvSpPr>
            <p:spPr>
              <a:xfrm>
                <a:off x="1922886" y="2514600"/>
                <a:ext cx="744114" cy="523220"/>
              </a:xfrm>
              <a:prstGeom prst="rect">
                <a:avLst/>
              </a:prstGeom>
              <a:grpFill/>
            </p:spPr>
            <p:txBody>
              <a:bodyPr wrap="square">
                <a:spAutoFit/>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CF</a:t>
                </a:r>
                <a:r>
                  <a:rPr lang="fr-FR" sz="2800" b="1" baseline="-25000" dirty="0" smtClean="0">
                    <a:solidFill>
                      <a:schemeClr val="bg1"/>
                    </a:solidFill>
                    <a:latin typeface="Times New Roman" pitchFamily="18" charset="0"/>
                    <a:ea typeface="Arial" pitchFamily="34" charset="0"/>
                    <a:cs typeface="Times New Roman" pitchFamily="18" charset="0"/>
                  </a:rPr>
                  <a:t>t</a:t>
                </a:r>
                <a:endParaRPr lang="fr-FR" sz="2800" dirty="0" smtClean="0">
                  <a:solidFill>
                    <a:schemeClr val="bg1"/>
                  </a:solidFill>
                  <a:latin typeface="Times New Roman" pitchFamily="18" charset="0"/>
                  <a:cs typeface="Times New Roman" pitchFamily="18" charset="0"/>
                </a:endParaRPr>
              </a:p>
            </p:txBody>
          </p:sp>
          <p:sp>
            <p:nvSpPr>
              <p:cNvPr id="33" name="Rectangle 32"/>
              <p:cNvSpPr/>
              <p:nvPr/>
            </p:nvSpPr>
            <p:spPr>
              <a:xfrm>
                <a:off x="2942340" y="2743200"/>
                <a:ext cx="715260" cy="523220"/>
              </a:xfrm>
              <a:prstGeom prst="rect">
                <a:avLst/>
              </a:prstGeom>
              <a:grpFill/>
            </p:spPr>
            <p:txBody>
              <a:bodyPr wrap="none">
                <a:spAutoFit/>
              </a:bodyPr>
              <a:lstStyle/>
              <a:p>
                <a:r>
                  <a:rPr lang="ar-DZ" sz="2800" b="1" baseline="-25000" dirty="0" smtClean="0">
                    <a:solidFill>
                      <a:schemeClr val="bg1"/>
                    </a:solidFill>
                    <a:latin typeface="Times New Roman" pitchFamily="18" charset="0"/>
                    <a:ea typeface="Arial" pitchFamily="34" charset="0"/>
                    <a:cs typeface="Times New Roman" pitchFamily="18" charset="0"/>
                  </a:rPr>
                  <a:t> </a:t>
                </a:r>
                <a:r>
                  <a:rPr lang="ar-SA" sz="2800" b="1" dirty="0" smtClean="0">
                    <a:solidFill>
                      <a:schemeClr val="bg1"/>
                    </a:solidFill>
                    <a:latin typeface="Times New Roman" pitchFamily="18" charset="0"/>
                    <a:ea typeface="Arial" pitchFamily="34" charset="0"/>
                    <a:cs typeface="Times New Roman" pitchFamily="18" charset="0"/>
                  </a:rPr>
                  <a:t>ـــ</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endParaRPr lang="fr-FR" sz="2800" dirty="0"/>
              </a:p>
            </p:txBody>
          </p:sp>
        </p:grpSp>
        <p:cxnSp>
          <p:nvCxnSpPr>
            <p:cNvPr id="29" name="Connecteur droit 28"/>
            <p:cNvCxnSpPr/>
            <p:nvPr/>
          </p:nvCxnSpPr>
          <p:spPr>
            <a:xfrm>
              <a:off x="1828800" y="3048000"/>
              <a:ext cx="10668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9" name="Groupe 38"/>
          <p:cNvGrpSpPr/>
          <p:nvPr/>
        </p:nvGrpSpPr>
        <p:grpSpPr>
          <a:xfrm>
            <a:off x="76012" y="2362200"/>
            <a:ext cx="8839248" cy="850649"/>
            <a:chOff x="76012" y="2362200"/>
            <a:chExt cx="8839248" cy="850649"/>
          </a:xfrm>
        </p:grpSpPr>
        <p:grpSp>
          <p:nvGrpSpPr>
            <p:cNvPr id="5" name="Group 18"/>
            <p:cNvGrpSpPr>
              <a:grpSpLocks/>
            </p:cNvGrpSpPr>
            <p:nvPr/>
          </p:nvGrpSpPr>
          <p:grpSpPr bwMode="auto">
            <a:xfrm>
              <a:off x="76012" y="2362200"/>
              <a:ext cx="8839248" cy="850649"/>
              <a:chOff x="1598" y="5690"/>
              <a:chExt cx="8231" cy="790"/>
            </a:xfrm>
          </p:grpSpPr>
          <p:sp>
            <p:nvSpPr>
              <p:cNvPr id="6" name="Zone de texte 2"/>
              <p:cNvSpPr txBox="1">
                <a:spLocks noChangeArrowheads="1"/>
              </p:cNvSpPr>
              <p:nvPr/>
            </p:nvSpPr>
            <p:spPr bwMode="auto">
              <a:xfrm>
                <a:off x="1598" y="5879"/>
                <a:ext cx="9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2669" y="5720"/>
                <a:ext cx="675"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105</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Zone de texte 2"/>
              <p:cNvSpPr txBox="1">
                <a:spLocks noChangeArrowheads="1"/>
              </p:cNvSpPr>
              <p:nvPr/>
            </p:nvSpPr>
            <p:spPr bwMode="auto">
              <a:xfrm>
                <a:off x="2622" y="6086"/>
                <a:ext cx="750" cy="3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Zone de texte 2"/>
              <p:cNvSpPr txBox="1">
                <a:spLocks noChangeArrowheads="1"/>
              </p:cNvSpPr>
              <p:nvPr/>
            </p:nvSpPr>
            <p:spPr bwMode="auto">
              <a:xfrm>
                <a:off x="3758" y="5714"/>
                <a:ext cx="675"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140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Zone de texte 2"/>
              <p:cNvSpPr txBox="1">
                <a:spLocks noChangeArrowheads="1"/>
              </p:cNvSpPr>
              <p:nvPr/>
            </p:nvSpPr>
            <p:spPr bwMode="auto">
              <a:xfrm>
                <a:off x="3712" y="6101"/>
                <a:ext cx="724" cy="3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4826" y="5702"/>
                <a:ext cx="67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160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4814" y="6044"/>
                <a:ext cx="758" cy="4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5901" y="6115"/>
                <a:ext cx="735"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7083" y="5705"/>
                <a:ext cx="688" cy="4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7067" y="6115"/>
                <a:ext cx="704"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Zone de texte 2"/>
              <p:cNvSpPr txBox="1">
                <a:spLocks noChangeArrowheads="1"/>
              </p:cNvSpPr>
              <p:nvPr/>
            </p:nvSpPr>
            <p:spPr bwMode="auto">
              <a:xfrm>
                <a:off x="3372"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7" name="Zone de texte 2"/>
              <p:cNvSpPr txBox="1">
                <a:spLocks noChangeArrowheads="1"/>
              </p:cNvSpPr>
              <p:nvPr/>
            </p:nvSpPr>
            <p:spPr bwMode="auto">
              <a:xfrm>
                <a:off x="4433"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6667" y="5897"/>
                <a:ext cx="466"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Connecteur droit 415"/>
              <p:cNvSpPr>
                <a:spLocks noChangeShapeType="1"/>
              </p:cNvSpPr>
              <p:nvPr/>
            </p:nvSpPr>
            <p:spPr bwMode="auto">
              <a:xfrm>
                <a:off x="2591"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20" name="Connecteur droit 416"/>
              <p:cNvSpPr>
                <a:spLocks noChangeShapeType="1"/>
              </p:cNvSpPr>
              <p:nvPr/>
            </p:nvSpPr>
            <p:spPr bwMode="auto">
              <a:xfrm>
                <a:off x="3656" y="607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21" name="Connecteur droit 417"/>
              <p:cNvSpPr>
                <a:spLocks noChangeShapeType="1"/>
              </p:cNvSpPr>
              <p:nvPr/>
            </p:nvSpPr>
            <p:spPr bwMode="auto">
              <a:xfrm>
                <a:off x="4791" y="6056"/>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22" name="Connecteur droit 419"/>
              <p:cNvSpPr>
                <a:spLocks noChangeShapeType="1"/>
              </p:cNvSpPr>
              <p:nvPr/>
            </p:nvSpPr>
            <p:spPr bwMode="auto">
              <a:xfrm>
                <a:off x="6982" y="610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23" name="Zone de texte 2"/>
              <p:cNvSpPr txBox="1">
                <a:spLocks noChangeArrowheads="1"/>
              </p:cNvSpPr>
              <p:nvPr/>
            </p:nvSpPr>
            <p:spPr bwMode="auto">
              <a:xfrm>
                <a:off x="7777" y="5891"/>
                <a:ext cx="2052"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138.81</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&gt; 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5856" y="5690"/>
                <a:ext cx="781" cy="3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235</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Connecteur droit 417"/>
              <p:cNvSpPr>
                <a:spLocks noChangeShapeType="1"/>
              </p:cNvSpPr>
              <p:nvPr/>
            </p:nvSpPr>
            <p:spPr bwMode="auto">
              <a:xfrm>
                <a:off x="5947"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grpSp>
        <p:sp>
          <p:nvSpPr>
            <p:cNvPr id="38" name="Zone de texte 2"/>
            <p:cNvSpPr txBox="1">
              <a:spLocks noChangeArrowheads="1"/>
            </p:cNvSpPr>
            <p:nvPr/>
          </p:nvSpPr>
          <p:spPr bwMode="auto">
            <a:xfrm>
              <a:off x="4343400" y="2514600"/>
              <a:ext cx="418820" cy="4285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0" name="Rectangle 39"/>
          <p:cNvSpPr/>
          <p:nvPr/>
        </p:nvSpPr>
        <p:spPr>
          <a:xfrm>
            <a:off x="5334000" y="3276600"/>
            <a:ext cx="3544560" cy="523220"/>
          </a:xfrm>
          <a:prstGeom prst="rect">
            <a:avLst/>
          </a:prstGeom>
        </p:spPr>
        <p:txBody>
          <a:bodyPr wrap="none">
            <a:spAutoFit/>
          </a:bodyPr>
          <a:lstStyle/>
          <a:p>
            <a:r>
              <a:rPr lang="ar-DZ" sz="2800" b="1" dirty="0" smtClean="0">
                <a:solidFill>
                  <a:srgbClr val="FF0000"/>
                </a:solidFill>
              </a:rPr>
              <a:t>ج. مؤشر الربحية للمشروع: </a:t>
            </a:r>
            <a:endParaRPr lang="fr-FR" sz="2800" dirty="0">
              <a:solidFill>
                <a:srgbClr val="FF0000"/>
              </a:solidFill>
            </a:endParaRPr>
          </a:p>
        </p:txBody>
      </p:sp>
      <p:grpSp>
        <p:nvGrpSpPr>
          <p:cNvPr id="42" name="Group 23"/>
          <p:cNvGrpSpPr>
            <a:grpSpLocks/>
          </p:cNvGrpSpPr>
          <p:nvPr/>
        </p:nvGrpSpPr>
        <p:grpSpPr bwMode="auto">
          <a:xfrm>
            <a:off x="381000" y="3962400"/>
            <a:ext cx="2423683" cy="980259"/>
            <a:chOff x="7032" y="12677"/>
            <a:chExt cx="2203" cy="1027"/>
          </a:xfrm>
          <a:solidFill>
            <a:srgbClr val="00FF00"/>
          </a:solidFill>
        </p:grpSpPr>
        <p:sp>
          <p:nvSpPr>
            <p:cNvPr id="44" name="Zone de texte 2"/>
            <p:cNvSpPr txBox="1">
              <a:spLocks noChangeArrowheads="1"/>
            </p:cNvSpPr>
            <p:nvPr/>
          </p:nvSpPr>
          <p:spPr bwMode="auto">
            <a:xfrm>
              <a:off x="7032" y="12905"/>
              <a:ext cx="776"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 name="Zone de texte 2"/>
            <p:cNvSpPr txBox="1">
              <a:spLocks noChangeArrowheads="1"/>
            </p:cNvSpPr>
            <p:nvPr/>
          </p:nvSpPr>
          <p:spPr bwMode="auto">
            <a:xfrm>
              <a:off x="7777" y="12677"/>
              <a:ext cx="864"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6" name="Zone de texte 2"/>
            <p:cNvSpPr txBox="1">
              <a:spLocks noChangeArrowheads="1"/>
            </p:cNvSpPr>
            <p:nvPr/>
          </p:nvSpPr>
          <p:spPr bwMode="auto">
            <a:xfrm>
              <a:off x="8001" y="13145"/>
              <a:ext cx="432"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7"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48" name="Zone de texte 2"/>
            <p:cNvSpPr txBox="1">
              <a:spLocks noChangeArrowheads="1"/>
            </p:cNvSpPr>
            <p:nvPr/>
          </p:nvSpPr>
          <p:spPr bwMode="auto">
            <a:xfrm>
              <a:off x="8652" y="12905"/>
              <a:ext cx="583"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49" name="Group 23"/>
          <p:cNvGrpSpPr>
            <a:grpSpLocks/>
          </p:cNvGrpSpPr>
          <p:nvPr/>
        </p:nvGrpSpPr>
        <p:grpSpPr bwMode="auto">
          <a:xfrm>
            <a:off x="3672317" y="3962400"/>
            <a:ext cx="4328084" cy="980259"/>
            <a:chOff x="7032" y="12677"/>
            <a:chExt cx="3934" cy="1027"/>
          </a:xfrm>
          <a:solidFill>
            <a:schemeClr val="tx1"/>
          </a:solidFill>
        </p:grpSpPr>
        <p:sp>
          <p:nvSpPr>
            <p:cNvPr id="50" name="Zone de texte 2"/>
            <p:cNvSpPr txBox="1">
              <a:spLocks noChangeArrowheads="1"/>
            </p:cNvSpPr>
            <p:nvPr/>
          </p:nvSpPr>
          <p:spPr bwMode="auto">
            <a:xfrm>
              <a:off x="7032" y="12905"/>
              <a:ext cx="776"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1" name="Zone de texte 2"/>
            <p:cNvSpPr txBox="1">
              <a:spLocks noChangeArrowheads="1"/>
            </p:cNvSpPr>
            <p:nvPr/>
          </p:nvSpPr>
          <p:spPr bwMode="auto">
            <a:xfrm>
              <a:off x="7777" y="12677"/>
              <a:ext cx="11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138.81</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2" name="Zone de texte 2"/>
            <p:cNvSpPr txBox="1">
              <a:spLocks noChangeArrowheads="1"/>
            </p:cNvSpPr>
            <p:nvPr/>
          </p:nvSpPr>
          <p:spPr bwMode="auto">
            <a:xfrm>
              <a:off x="7988" y="13145"/>
              <a:ext cx="762"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3"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54" name="Zone de texte 2"/>
            <p:cNvSpPr txBox="1">
              <a:spLocks noChangeArrowheads="1"/>
            </p:cNvSpPr>
            <p:nvPr/>
          </p:nvSpPr>
          <p:spPr bwMode="auto">
            <a:xfrm>
              <a:off x="8929" y="12905"/>
              <a:ext cx="2037"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27</a:t>
              </a:r>
              <a:r>
                <a:rPr kumimoji="0" lang="fr-FR" sz="2800" b="1" i="0" u="none" strike="noStrike" cap="none" normalizeH="0" dirty="0" smtClean="0">
                  <a:ln>
                    <a:noFill/>
                  </a:ln>
                  <a:solidFill>
                    <a:schemeClr val="bg1"/>
                  </a:solidFill>
                  <a:effectLst/>
                  <a:latin typeface="Times New Roman" pitchFamily="18" charset="0"/>
                  <a:ea typeface="Arial" pitchFamily="34" charset="0"/>
                  <a:cs typeface="Times New Roman" pitchFamily="18" charset="0"/>
                </a:rPr>
                <a:t> &gt; 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55" name="Rectangle 54"/>
          <p:cNvSpPr/>
          <p:nvPr/>
        </p:nvSpPr>
        <p:spPr>
          <a:xfrm>
            <a:off x="304800" y="5257800"/>
            <a:ext cx="8534400" cy="1384995"/>
          </a:xfrm>
          <a:prstGeom prst="rect">
            <a:avLst/>
          </a:prstGeom>
        </p:spPr>
        <p:txBody>
          <a:bodyPr wrap="square">
            <a:spAutoFit/>
          </a:bodyPr>
          <a:lstStyle/>
          <a:p>
            <a:pPr algn="just" rtl="1"/>
            <a:r>
              <a:rPr lang="ar-DZ" sz="2800" b="1" dirty="0" smtClean="0">
                <a:solidFill>
                  <a:schemeClr val="bg1"/>
                </a:solidFill>
                <a:latin typeface="Times New Roman" pitchFamily="18" charset="0"/>
                <a:cs typeface="Times New Roman" pitchFamily="18" charset="0"/>
              </a:rPr>
              <a:t>بما أن </a:t>
            </a:r>
            <a:r>
              <a:rPr lang="fr-FR" sz="2800" b="1" dirty="0" smtClean="0">
                <a:solidFill>
                  <a:srgbClr val="FF0000"/>
                </a:solidFill>
                <a:latin typeface="Times New Roman" pitchFamily="18" charset="0"/>
                <a:cs typeface="Times New Roman" pitchFamily="18" charset="0"/>
              </a:rPr>
              <a:t>VAN</a:t>
            </a:r>
            <a:r>
              <a:rPr lang="fr-FR" sz="2800" b="1" baseline="-25000" dirty="0" smtClean="0">
                <a:solidFill>
                  <a:srgbClr val="FF0000"/>
                </a:solidFill>
                <a:latin typeface="Times New Roman" pitchFamily="18" charset="0"/>
                <a:cs typeface="Times New Roman" pitchFamily="18" charset="0"/>
              </a:rPr>
              <a:t>A</a:t>
            </a:r>
            <a:r>
              <a:rPr lang="fr-FR" sz="2800" b="1" dirty="0" smtClean="0">
                <a:solidFill>
                  <a:srgbClr val="FF0000"/>
                </a:solidFill>
                <a:latin typeface="Times New Roman" pitchFamily="18" charset="0"/>
                <a:cs typeface="Times New Roman" pitchFamily="18" charset="0"/>
              </a:rPr>
              <a:t>&gt; 0 </a:t>
            </a:r>
            <a:r>
              <a:rPr lang="ar-DZ" sz="2800" b="1" dirty="0" smtClean="0">
                <a:solidFill>
                  <a:srgbClr val="FF0000"/>
                </a:solidFill>
                <a:latin typeface="Times New Roman" pitchFamily="18" charset="0"/>
                <a:cs typeface="Times New Roman" pitchFamily="18" charset="0"/>
              </a:rPr>
              <a:t> و</a:t>
            </a:r>
            <a:r>
              <a:rPr lang="fr-FR" sz="2800" b="1" dirty="0" smtClean="0">
                <a:solidFill>
                  <a:srgbClr val="FF0000"/>
                </a:solidFill>
                <a:latin typeface="Times New Roman" pitchFamily="18" charset="0"/>
                <a:cs typeface="Times New Roman" pitchFamily="18" charset="0"/>
              </a:rPr>
              <a:t>IP</a:t>
            </a:r>
            <a:r>
              <a:rPr lang="fr-FR" sz="2800" b="1" baseline="-25000" dirty="0" smtClean="0">
                <a:solidFill>
                  <a:srgbClr val="FF0000"/>
                </a:solidFill>
                <a:latin typeface="Times New Roman" pitchFamily="18" charset="0"/>
                <a:cs typeface="Times New Roman" pitchFamily="18" charset="0"/>
              </a:rPr>
              <a:t>A</a:t>
            </a:r>
            <a:r>
              <a:rPr lang="fr-FR" sz="2800" b="1" dirty="0" smtClean="0">
                <a:solidFill>
                  <a:srgbClr val="FF0000"/>
                </a:solidFill>
                <a:latin typeface="Times New Roman" pitchFamily="18" charset="0"/>
                <a:cs typeface="Times New Roman" pitchFamily="18" charset="0"/>
              </a:rPr>
              <a:t>&gt; 1 </a:t>
            </a:r>
            <a:r>
              <a:rPr lang="ar-DZ" sz="2800" b="1" dirty="0" smtClean="0">
                <a:solidFill>
                  <a:srgbClr val="FF0000"/>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فالتدفقات النقدية للمشروع تغطي تكلفة رأس المال وتكلفة والاستثمار، وتحقق ربح نقدي 138.81؛</a:t>
            </a:r>
          </a:p>
          <a:p>
            <a:pPr algn="just" rtl="1"/>
            <a:r>
              <a:rPr lang="ar-DZ" sz="2800" b="1" dirty="0" smtClean="0">
                <a:solidFill>
                  <a:srgbClr val="FF0000"/>
                </a:solidFill>
                <a:latin typeface="Times New Roman" pitchFamily="18" charset="0"/>
                <a:cs typeface="Times New Roman" pitchFamily="18" charset="0"/>
              </a:rPr>
              <a:t> ومنه: </a:t>
            </a:r>
            <a:r>
              <a:rPr lang="ar-DZ" sz="2800" b="1" dirty="0" smtClean="0">
                <a:solidFill>
                  <a:schemeClr val="bg1"/>
                </a:solidFill>
                <a:latin typeface="Times New Roman" pitchFamily="18" charset="0"/>
                <a:cs typeface="Times New Roman" pitchFamily="18" charset="0"/>
              </a:rPr>
              <a:t>المشروع مربح، </a:t>
            </a:r>
            <a:r>
              <a:rPr lang="ar-DZ" sz="2800" b="1" dirty="0" smtClean="0">
                <a:solidFill>
                  <a:srgbClr val="FF0000"/>
                </a:solidFill>
                <a:latin typeface="Times New Roman" pitchFamily="18" charset="0"/>
                <a:cs typeface="Times New Roman" pitchFamily="18" charset="0"/>
              </a:rPr>
              <a:t>لذا: </a:t>
            </a:r>
            <a:r>
              <a:rPr lang="ar-DZ" sz="2800" b="1" dirty="0" smtClean="0">
                <a:solidFill>
                  <a:schemeClr val="bg1"/>
                </a:solidFill>
                <a:latin typeface="Times New Roman" pitchFamily="18" charset="0"/>
                <a:cs typeface="Times New Roman" pitchFamily="18" charset="0"/>
              </a:rPr>
              <a:t>أنصح المدير بتنفيذه. </a:t>
            </a:r>
            <a:endParaRPr lang="fr-FR" sz="2800" b="1" dirty="0">
              <a:solidFill>
                <a:schemeClr val="bg1"/>
              </a:solidFill>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533400"/>
            <a:ext cx="8305800" cy="523220"/>
          </a:xfrm>
          <a:prstGeom prst="rect">
            <a:avLst/>
          </a:prstGeom>
        </p:spPr>
        <p:txBody>
          <a:bodyPr wrap="square">
            <a:spAutoFit/>
          </a:bodyPr>
          <a:lstStyle/>
          <a:p>
            <a:pPr algn="just" rtl="1"/>
            <a:r>
              <a:rPr lang="ar-DZ" sz="2800" b="1" dirty="0" smtClean="0">
                <a:solidFill>
                  <a:srgbClr val="FF0000"/>
                </a:solidFill>
              </a:rPr>
              <a:t>2. ارتفاع تكلفة رأس المال إلى 25 % قبيل البدء في تنفيذ المشروع:</a:t>
            </a:r>
            <a:endParaRPr lang="fr-FR" sz="2800" dirty="0">
              <a:solidFill>
                <a:srgbClr val="FF0000"/>
              </a:solidFill>
            </a:endParaRPr>
          </a:p>
        </p:txBody>
      </p:sp>
      <p:sp>
        <p:nvSpPr>
          <p:cNvPr id="5" name="Rectangle 4"/>
          <p:cNvSpPr/>
          <p:nvPr/>
        </p:nvSpPr>
        <p:spPr>
          <a:xfrm>
            <a:off x="304800" y="1143000"/>
            <a:ext cx="8382001" cy="954107"/>
          </a:xfrm>
          <a:prstGeom prst="rect">
            <a:avLst/>
          </a:prstGeom>
        </p:spPr>
        <p:txBody>
          <a:bodyPr wrap="square">
            <a:spAutoFit/>
          </a:bodyPr>
          <a:lstStyle/>
          <a:p>
            <a:pPr algn="just" rtl="1"/>
            <a:r>
              <a:rPr lang="ar-DZ" sz="2800" b="1" dirty="0" smtClean="0">
                <a:solidFill>
                  <a:schemeClr val="bg1"/>
                </a:solidFill>
              </a:rPr>
              <a:t>    نحسب القيمة الحالية ومؤشر الربحية بمعدل الخصم ( تكلفة رأس المال) الجديد:</a:t>
            </a:r>
            <a:endParaRPr lang="fr-FR" sz="2800" dirty="0">
              <a:solidFill>
                <a:schemeClr val="bg1"/>
              </a:solidFill>
            </a:endParaRPr>
          </a:p>
        </p:txBody>
      </p:sp>
      <p:grpSp>
        <p:nvGrpSpPr>
          <p:cNvPr id="6" name="Groupe 5"/>
          <p:cNvGrpSpPr/>
          <p:nvPr/>
        </p:nvGrpSpPr>
        <p:grpSpPr>
          <a:xfrm>
            <a:off x="76012" y="2362207"/>
            <a:ext cx="9067991" cy="850650"/>
            <a:chOff x="76012" y="2362207"/>
            <a:chExt cx="9067991" cy="850650"/>
          </a:xfrm>
        </p:grpSpPr>
        <p:grpSp>
          <p:nvGrpSpPr>
            <p:cNvPr id="7" name="Group 18"/>
            <p:cNvGrpSpPr>
              <a:grpSpLocks/>
            </p:cNvGrpSpPr>
            <p:nvPr/>
          </p:nvGrpSpPr>
          <p:grpSpPr bwMode="auto">
            <a:xfrm>
              <a:off x="76012" y="2362207"/>
              <a:ext cx="9067991" cy="850650"/>
              <a:chOff x="1598" y="5690"/>
              <a:chExt cx="8444" cy="790"/>
            </a:xfrm>
          </p:grpSpPr>
          <p:sp>
            <p:nvSpPr>
              <p:cNvPr id="9" name="Zone de texte 2"/>
              <p:cNvSpPr txBox="1">
                <a:spLocks noChangeArrowheads="1"/>
              </p:cNvSpPr>
              <p:nvPr/>
            </p:nvSpPr>
            <p:spPr bwMode="auto">
              <a:xfrm>
                <a:off x="1598" y="5879"/>
                <a:ext cx="9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0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Zone de texte 2"/>
              <p:cNvSpPr txBox="1">
                <a:spLocks noChangeArrowheads="1"/>
              </p:cNvSpPr>
              <p:nvPr/>
            </p:nvSpPr>
            <p:spPr bwMode="auto">
              <a:xfrm>
                <a:off x="2669" y="5720"/>
                <a:ext cx="675" cy="3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105</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2622" y="6086"/>
                <a:ext cx="750" cy="3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3758" y="5714"/>
                <a:ext cx="675" cy="3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140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3712" y="6101"/>
                <a:ext cx="724" cy="3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4826" y="5702"/>
                <a:ext cx="67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160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4814" y="6044"/>
                <a:ext cx="758" cy="4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Zone de texte 2"/>
              <p:cNvSpPr txBox="1">
                <a:spLocks noChangeArrowheads="1"/>
              </p:cNvSpPr>
              <p:nvPr/>
            </p:nvSpPr>
            <p:spPr bwMode="auto">
              <a:xfrm>
                <a:off x="5901" y="6115"/>
                <a:ext cx="735"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Zone de texte 2"/>
              <p:cNvSpPr txBox="1">
                <a:spLocks noChangeArrowheads="1"/>
              </p:cNvSpPr>
              <p:nvPr/>
            </p:nvSpPr>
            <p:spPr bwMode="auto">
              <a:xfrm>
                <a:off x="7083" y="5705"/>
                <a:ext cx="688" cy="41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300</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7067" y="6115"/>
                <a:ext cx="704"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0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Zone de texte 2"/>
              <p:cNvSpPr txBox="1">
                <a:spLocks noChangeArrowheads="1"/>
              </p:cNvSpPr>
              <p:nvPr/>
            </p:nvSpPr>
            <p:spPr bwMode="auto">
              <a:xfrm>
                <a:off x="3372"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20" name="Zone de texte 2"/>
              <p:cNvSpPr txBox="1">
                <a:spLocks noChangeArrowheads="1"/>
              </p:cNvSpPr>
              <p:nvPr/>
            </p:nvSpPr>
            <p:spPr bwMode="auto">
              <a:xfrm>
                <a:off x="4433"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Zone de texte 2"/>
              <p:cNvSpPr txBox="1">
                <a:spLocks noChangeArrowheads="1"/>
              </p:cNvSpPr>
              <p:nvPr/>
            </p:nvSpPr>
            <p:spPr bwMode="auto">
              <a:xfrm>
                <a:off x="6667" y="5897"/>
                <a:ext cx="466"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Connecteur droit 415"/>
              <p:cNvSpPr>
                <a:spLocks noChangeShapeType="1"/>
              </p:cNvSpPr>
              <p:nvPr/>
            </p:nvSpPr>
            <p:spPr bwMode="auto">
              <a:xfrm>
                <a:off x="2591"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23" name="Connecteur droit 416"/>
              <p:cNvSpPr>
                <a:spLocks noChangeShapeType="1"/>
              </p:cNvSpPr>
              <p:nvPr/>
            </p:nvSpPr>
            <p:spPr bwMode="auto">
              <a:xfrm>
                <a:off x="3656" y="607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24" name="Connecteur droit 417"/>
              <p:cNvSpPr>
                <a:spLocks noChangeShapeType="1"/>
              </p:cNvSpPr>
              <p:nvPr/>
            </p:nvSpPr>
            <p:spPr bwMode="auto">
              <a:xfrm>
                <a:off x="4791" y="6056"/>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25" name="Connecteur droit 419"/>
              <p:cNvSpPr>
                <a:spLocks noChangeShapeType="1"/>
              </p:cNvSpPr>
              <p:nvPr/>
            </p:nvSpPr>
            <p:spPr bwMode="auto">
              <a:xfrm>
                <a:off x="6982" y="610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sp>
            <p:nvSpPr>
              <p:cNvPr id="26" name="Zone de texte 2"/>
              <p:cNvSpPr txBox="1">
                <a:spLocks noChangeArrowheads="1"/>
              </p:cNvSpPr>
              <p:nvPr/>
            </p:nvSpPr>
            <p:spPr bwMode="auto">
              <a:xfrm>
                <a:off x="7777" y="5891"/>
                <a:ext cx="2265"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r>
                  <a:rPr lang="fr-FR" sz="2800" b="1" dirty="0" smtClean="0">
                    <a:solidFill>
                      <a:srgbClr val="FF0000"/>
                    </a:solidFill>
                    <a:latin typeface="Times New Roman" pitchFamily="18" charset="0"/>
                    <a:ea typeface="Arial" pitchFamily="34" charset="0"/>
                    <a:cs typeface="Times New Roman" pitchFamily="18" charset="0"/>
                  </a:rPr>
                  <a:t>- 49,92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&lt;0</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7" name="Zone de texte 2"/>
              <p:cNvSpPr txBox="1">
                <a:spLocks noChangeArrowheads="1"/>
              </p:cNvSpPr>
              <p:nvPr/>
            </p:nvSpPr>
            <p:spPr bwMode="auto">
              <a:xfrm>
                <a:off x="5856" y="5690"/>
                <a:ext cx="781" cy="35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235</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8" name="Connecteur droit 417"/>
              <p:cNvSpPr>
                <a:spLocks noChangeShapeType="1"/>
              </p:cNvSpPr>
              <p:nvPr/>
            </p:nvSpPr>
            <p:spPr bwMode="auto">
              <a:xfrm>
                <a:off x="5947"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000">
                  <a:solidFill>
                    <a:schemeClr val="bg1"/>
                  </a:solidFill>
                  <a:latin typeface="Times New Roman" pitchFamily="18" charset="0"/>
                  <a:cs typeface="Times New Roman" pitchFamily="18" charset="0"/>
                </a:endParaRPr>
              </a:p>
            </p:txBody>
          </p:sp>
        </p:grpSp>
        <p:sp>
          <p:nvSpPr>
            <p:cNvPr id="8" name="Zone de texte 2"/>
            <p:cNvSpPr txBox="1">
              <a:spLocks noChangeArrowheads="1"/>
            </p:cNvSpPr>
            <p:nvPr/>
          </p:nvSpPr>
          <p:spPr bwMode="auto">
            <a:xfrm>
              <a:off x="4343400" y="2514600"/>
              <a:ext cx="418820" cy="4285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29" name="Group 23"/>
          <p:cNvGrpSpPr>
            <a:grpSpLocks/>
          </p:cNvGrpSpPr>
          <p:nvPr/>
        </p:nvGrpSpPr>
        <p:grpSpPr bwMode="auto">
          <a:xfrm>
            <a:off x="-168" y="3505200"/>
            <a:ext cx="6096063" cy="980259"/>
            <a:chOff x="6880" y="12677"/>
            <a:chExt cx="5541" cy="1027"/>
          </a:xfrm>
          <a:solidFill>
            <a:schemeClr val="tx1"/>
          </a:solidFill>
        </p:grpSpPr>
        <p:sp>
          <p:nvSpPr>
            <p:cNvPr id="30" name="Zone de texte 2"/>
            <p:cNvSpPr txBox="1">
              <a:spLocks noChangeArrowheads="1"/>
            </p:cNvSpPr>
            <p:nvPr/>
          </p:nvSpPr>
          <p:spPr bwMode="auto">
            <a:xfrm>
              <a:off x="6880" y="12905"/>
              <a:ext cx="928"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a:t>
              </a:r>
              <a:r>
                <a:rPr lang="fr-FR" sz="2800" b="1" baseline="-25000" dirty="0" smtClean="0">
                  <a:solidFill>
                    <a:schemeClr val="bg1"/>
                  </a:solidFill>
                  <a:latin typeface="Times New Roman" pitchFamily="18" charset="0"/>
                  <a:ea typeface="Arial" pitchFamily="34" charset="0"/>
                  <a:cs typeface="Times New Roman" pitchFamily="18" charset="0"/>
                </a:rPr>
                <a:t>A</a:t>
              </a:r>
              <a:r>
                <a:rPr lang="fr-FR" sz="2800" b="1" dirty="0" smtClean="0">
                  <a:solidFill>
                    <a:schemeClr val="bg1"/>
                  </a:solidFill>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7777" y="12677"/>
              <a:ext cx="11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-49,92</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Zone de texte 2"/>
            <p:cNvSpPr txBox="1">
              <a:spLocks noChangeArrowheads="1"/>
            </p:cNvSpPr>
            <p:nvPr/>
          </p:nvSpPr>
          <p:spPr bwMode="auto">
            <a:xfrm>
              <a:off x="7988" y="13145"/>
              <a:ext cx="762"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500</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3"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34" name="Zone de texte 2"/>
            <p:cNvSpPr txBox="1">
              <a:spLocks noChangeArrowheads="1"/>
            </p:cNvSpPr>
            <p:nvPr/>
          </p:nvSpPr>
          <p:spPr bwMode="auto">
            <a:xfrm>
              <a:off x="8929" y="12905"/>
              <a:ext cx="349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- 0,10</a:t>
              </a:r>
              <a:r>
                <a:rPr kumimoji="0" lang="fr-FR" sz="2800" b="1" i="0" u="none" strike="noStrike" cap="none" normalizeH="0" dirty="0" smtClean="0">
                  <a:ln>
                    <a:noFill/>
                  </a:ln>
                  <a:solidFill>
                    <a:schemeClr val="bg1"/>
                  </a:solidFill>
                  <a:effectLst/>
                  <a:latin typeface="Times New Roman" pitchFamily="18" charset="0"/>
                  <a:ea typeface="Arial" pitchFamily="34" charset="0"/>
                  <a:cs typeface="Times New Roman" pitchFamily="18" charset="0"/>
                </a:rPr>
                <a:t> + 1= </a:t>
              </a:r>
              <a:r>
                <a:rPr kumimoji="0" lang="fr-FR" sz="2800" b="1" i="0" u="none" strike="noStrike" cap="none" normalizeH="0" dirty="0" smtClean="0">
                  <a:ln>
                    <a:noFill/>
                  </a:ln>
                  <a:solidFill>
                    <a:srgbClr val="FF0000"/>
                  </a:solidFill>
                  <a:effectLst/>
                  <a:latin typeface="Times New Roman" pitchFamily="18" charset="0"/>
                  <a:ea typeface="Arial" pitchFamily="34" charset="0"/>
                  <a:cs typeface="Times New Roman" pitchFamily="18" charset="0"/>
                </a:rPr>
                <a:t>0.90 &lt; 1</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35" name="Rectangle 34"/>
          <p:cNvSpPr/>
          <p:nvPr/>
        </p:nvSpPr>
        <p:spPr>
          <a:xfrm>
            <a:off x="304800" y="4787205"/>
            <a:ext cx="8458200" cy="1384995"/>
          </a:xfrm>
          <a:prstGeom prst="rect">
            <a:avLst/>
          </a:prstGeom>
        </p:spPr>
        <p:txBody>
          <a:bodyPr wrap="square">
            <a:spAutoFit/>
          </a:bodyPr>
          <a:lstStyle/>
          <a:p>
            <a:pPr algn="just" rtl="1"/>
            <a:r>
              <a:rPr lang="ar-DZ" sz="2800" b="1" dirty="0" smtClean="0">
                <a:solidFill>
                  <a:srgbClr val="FF0000"/>
                </a:solidFill>
                <a:latin typeface="Times New Roman" pitchFamily="18" charset="0"/>
                <a:cs typeface="Times New Roman" pitchFamily="18" charset="0"/>
              </a:rPr>
              <a:t>بما أن: </a:t>
            </a:r>
            <a:r>
              <a:rPr lang="fr-FR" sz="2800" b="1" dirty="0" smtClean="0">
                <a:solidFill>
                  <a:schemeClr val="bg1"/>
                </a:solidFill>
                <a:latin typeface="Times New Roman" pitchFamily="18" charset="0"/>
                <a:cs typeface="Times New Roman" pitchFamily="18" charset="0"/>
              </a:rPr>
              <a:t>VAN</a:t>
            </a:r>
            <a:r>
              <a:rPr lang="fr-FR" sz="2800" b="1" baseline="-25000" dirty="0" smtClean="0">
                <a:solidFill>
                  <a:schemeClr val="bg1"/>
                </a:solidFill>
                <a:latin typeface="Times New Roman" pitchFamily="18" charset="0"/>
                <a:cs typeface="Times New Roman" pitchFamily="18" charset="0"/>
              </a:rPr>
              <a:t>A</a:t>
            </a:r>
            <a:r>
              <a:rPr lang="fr-FR" sz="2800" b="1" dirty="0" smtClean="0">
                <a:solidFill>
                  <a:schemeClr val="bg1"/>
                </a:solidFill>
                <a:latin typeface="Times New Roman" pitchFamily="18" charset="0"/>
                <a:cs typeface="Times New Roman" pitchFamily="18" charset="0"/>
              </a:rPr>
              <a:t>&lt; 0</a:t>
            </a:r>
            <a:r>
              <a:rPr lang="ar-DZ" sz="2800" b="1" dirty="0" smtClean="0">
                <a:solidFill>
                  <a:schemeClr val="bg1"/>
                </a:solidFill>
                <a:latin typeface="Times New Roman" pitchFamily="18" charset="0"/>
                <a:cs typeface="Times New Roman" pitchFamily="18" charset="0"/>
              </a:rPr>
              <a:t> و</a:t>
            </a:r>
            <a:r>
              <a:rPr lang="fr-FR" sz="2800" b="1" dirty="0" smtClean="0">
                <a:solidFill>
                  <a:schemeClr val="bg1"/>
                </a:solidFill>
                <a:latin typeface="Times New Roman" pitchFamily="18" charset="0"/>
                <a:cs typeface="Times New Roman" pitchFamily="18" charset="0"/>
              </a:rPr>
              <a:t>IP</a:t>
            </a:r>
            <a:r>
              <a:rPr lang="fr-FR" sz="2800" b="1" baseline="-25000" dirty="0" smtClean="0">
                <a:solidFill>
                  <a:schemeClr val="bg1"/>
                </a:solidFill>
                <a:latin typeface="Times New Roman" pitchFamily="18" charset="0"/>
                <a:cs typeface="Times New Roman" pitchFamily="18" charset="0"/>
              </a:rPr>
              <a:t>A</a:t>
            </a:r>
            <a:r>
              <a:rPr lang="fr-FR" sz="2800" b="1" dirty="0" smtClean="0">
                <a:solidFill>
                  <a:schemeClr val="bg1"/>
                </a:solidFill>
                <a:latin typeface="Times New Roman" pitchFamily="18" charset="0"/>
                <a:cs typeface="Times New Roman" pitchFamily="18" charset="0"/>
              </a:rPr>
              <a:t>&lt; 1 </a:t>
            </a:r>
            <a:r>
              <a:rPr lang="ar-DZ" sz="2800" b="1" dirty="0" smtClean="0">
                <a:solidFill>
                  <a:schemeClr val="bg1"/>
                </a:solidFill>
                <a:latin typeface="Times New Roman" pitchFamily="18" charset="0"/>
                <a:cs typeface="Times New Roman" pitchFamily="18" charset="0"/>
              </a:rPr>
              <a:t>، فالتدفقات النقدية للمشروع لا تغطي تكلفة رأس المال وتكلفة الاستثمار معا، </a:t>
            </a:r>
            <a:r>
              <a:rPr lang="ar-DZ" sz="2800" b="1" dirty="0" smtClean="0">
                <a:solidFill>
                  <a:srgbClr val="FF0000"/>
                </a:solidFill>
                <a:latin typeface="Times New Roman" pitchFamily="18" charset="0"/>
                <a:cs typeface="Times New Roman" pitchFamily="18" charset="0"/>
              </a:rPr>
              <a:t>لذا</a:t>
            </a:r>
            <a:r>
              <a:rPr lang="ar-DZ" sz="2800" b="1" dirty="0" smtClean="0">
                <a:solidFill>
                  <a:schemeClr val="bg1"/>
                </a:solidFill>
                <a:latin typeface="Times New Roman" pitchFamily="18" charset="0"/>
                <a:cs typeface="Times New Roman" pitchFamily="18" charset="0"/>
              </a:rPr>
              <a:t> المشروع خاسر، ومنه </a:t>
            </a:r>
            <a:r>
              <a:rPr lang="ar-DZ" sz="2800" b="1" dirty="0" smtClean="0">
                <a:solidFill>
                  <a:srgbClr val="FF0000"/>
                </a:solidFill>
                <a:latin typeface="Times New Roman" pitchFamily="18" charset="0"/>
                <a:cs typeface="Times New Roman" pitchFamily="18" charset="0"/>
              </a:rPr>
              <a:t>أنصح المدير </a:t>
            </a:r>
            <a:r>
              <a:rPr lang="ar-DZ" sz="2800" b="1" dirty="0" smtClean="0">
                <a:solidFill>
                  <a:schemeClr val="bg1"/>
                </a:solidFill>
                <a:latin typeface="Times New Roman" pitchFamily="18" charset="0"/>
                <a:cs typeface="Times New Roman" pitchFamily="18" charset="0"/>
              </a:rPr>
              <a:t>بعدم مواصلة تنفيذه. </a:t>
            </a:r>
            <a:endParaRPr lang="fr-FR" sz="2800" b="1" dirty="0">
              <a:solidFill>
                <a:schemeClr val="bg1"/>
              </a:solidFill>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67200" y="0"/>
            <a:ext cx="4533613" cy="523220"/>
          </a:xfrm>
          <a:prstGeom prst="rect">
            <a:avLst/>
          </a:prstGeom>
        </p:spPr>
        <p:txBody>
          <a:bodyPr wrap="none">
            <a:spAutoFit/>
          </a:bodyPr>
          <a:lstStyle/>
          <a:p>
            <a:r>
              <a:rPr lang="ar-DZ" sz="2800" b="1" dirty="0" smtClean="0">
                <a:solidFill>
                  <a:srgbClr val="FF0000"/>
                </a:solidFill>
              </a:rPr>
              <a:t>حساب معدل العائد الداخلي للمشروع :</a:t>
            </a:r>
            <a:endParaRPr lang="fr-FR" sz="2800" dirty="0">
              <a:solidFill>
                <a:srgbClr val="FF0000"/>
              </a:solidFill>
            </a:endParaRPr>
          </a:p>
        </p:txBody>
      </p:sp>
      <p:sp>
        <p:nvSpPr>
          <p:cNvPr id="39937" name="Rectangle 1"/>
          <p:cNvSpPr>
            <a:spLocks noChangeArrowheads="1"/>
          </p:cNvSpPr>
          <p:nvPr/>
        </p:nvSpPr>
        <p:spPr bwMode="auto">
          <a:xfrm>
            <a:off x="304800" y="762000"/>
            <a:ext cx="468442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155575" algn="r"/>
              </a:tabLst>
            </a:pP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12 % </a:t>
            </a:r>
            <a:r>
              <a:rPr kumimoji="0" lang="en-US" sz="2800" b="1" i="0" u="none" strike="noStrike" cap="none" normalizeH="0" baseline="0" dirty="0" smtClean="0">
                <a:ln>
                  <a:noFill/>
                </a:ln>
                <a:solidFill>
                  <a:schemeClr val="bg1"/>
                </a:solidFill>
                <a:effectLst/>
                <a:latin typeface="Times New Roman" pitchFamily="18" charset="0"/>
                <a:ea typeface="MS Mincho" pitchFamily="49" charset="-128"/>
                <a:cs typeface="Times New Roman" pitchFamily="18" charset="0"/>
              </a:rPr>
              <a:t>⇒</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138.81 &gt; 0</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1371600"/>
            <a:ext cx="4625112"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tab pos="155575" algn="r"/>
              </a:tabLst>
            </a:pP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25 % </a:t>
            </a:r>
            <a:r>
              <a:rPr kumimoji="0" lang="en-US" sz="2800" b="1" i="0" u="none" strike="noStrike" cap="none" normalizeH="0" baseline="0" dirty="0" smtClean="0">
                <a:ln>
                  <a:noFill/>
                </a:ln>
                <a:solidFill>
                  <a:schemeClr val="bg1"/>
                </a:solidFill>
                <a:effectLst/>
                <a:latin typeface="Times New Roman" pitchFamily="18" charset="0"/>
                <a:ea typeface="MS Mincho" pitchFamily="49" charset="-128"/>
                <a:cs typeface="Times New Roman" pitchFamily="18" charset="0"/>
              </a:rPr>
              <a:t>⇒</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-49.92 &lt; 0</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28" name="Groupe 27"/>
          <p:cNvGrpSpPr/>
          <p:nvPr/>
        </p:nvGrpSpPr>
        <p:grpSpPr>
          <a:xfrm>
            <a:off x="304800" y="76200"/>
            <a:ext cx="5084139" cy="4572494"/>
            <a:chOff x="304800" y="838200"/>
            <a:chExt cx="5084139" cy="4572494"/>
          </a:xfrm>
        </p:grpSpPr>
        <p:grpSp>
          <p:nvGrpSpPr>
            <p:cNvPr id="7" name="Group 5"/>
            <p:cNvGrpSpPr>
              <a:grpSpLocks/>
            </p:cNvGrpSpPr>
            <p:nvPr/>
          </p:nvGrpSpPr>
          <p:grpSpPr bwMode="auto">
            <a:xfrm>
              <a:off x="304800" y="838200"/>
              <a:ext cx="5084139" cy="4572494"/>
              <a:chOff x="375" y="2612"/>
              <a:chExt cx="4747" cy="4184"/>
            </a:xfrm>
          </p:grpSpPr>
          <p:sp>
            <p:nvSpPr>
              <p:cNvPr id="8" name="Zone de texte 478"/>
              <p:cNvSpPr txBox="1">
                <a:spLocks noChangeArrowheads="1"/>
              </p:cNvSpPr>
              <p:nvPr/>
            </p:nvSpPr>
            <p:spPr bwMode="auto">
              <a:xfrm>
                <a:off x="2581" y="5610"/>
                <a:ext cx="356" cy="343"/>
              </a:xfrm>
              <a:prstGeom prst="rect">
                <a:avLst/>
              </a:prstGeom>
              <a:solidFill>
                <a:srgbClr val="FFC000"/>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i</a:t>
                </a:r>
                <a:r>
                  <a:rPr kumimoji="0" lang="fr-FR" sz="22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2</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9" name="Connecteur droit avec flèche 463"/>
              <p:cNvCxnSpPr>
                <a:cxnSpLocks noChangeShapeType="1"/>
              </p:cNvCxnSpPr>
              <p:nvPr/>
            </p:nvCxnSpPr>
            <p:spPr bwMode="auto">
              <a:xfrm>
                <a:off x="1513" y="5982"/>
                <a:ext cx="2085" cy="0"/>
              </a:xfrm>
              <a:prstGeom prst="straightConnector1">
                <a:avLst/>
              </a:prstGeom>
              <a:noFill/>
              <a:ln w="25400" algn="ctr">
                <a:solidFill>
                  <a:srgbClr val="000000"/>
                </a:solidFill>
                <a:round/>
                <a:headEnd/>
                <a:tailEnd type="arrow" w="med" len="med"/>
              </a:ln>
              <a:effectLst>
                <a:outerShdw dist="20000" dir="5400000" rotWithShape="0">
                  <a:srgbClr val="000000">
                    <a:alpha val="37999"/>
                  </a:srgbClr>
                </a:outerShdw>
              </a:effectLst>
            </p:spPr>
          </p:cxnSp>
          <p:sp>
            <p:nvSpPr>
              <p:cNvPr id="10" name="Zone de texte 465"/>
              <p:cNvSpPr txBox="1">
                <a:spLocks noChangeArrowheads="1"/>
              </p:cNvSpPr>
              <p:nvPr/>
            </p:nvSpPr>
            <p:spPr bwMode="auto">
              <a:xfrm>
                <a:off x="3667" y="5754"/>
                <a:ext cx="1455" cy="407"/>
              </a:xfrm>
              <a:prstGeom prst="rect">
                <a:avLst/>
              </a:prstGeom>
              <a:solidFill>
                <a:schemeClr val="tx1"/>
              </a:solidFill>
              <a:ln w="2540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smtClean="0">
                    <a:ln>
                      <a:noFill/>
                    </a:ln>
                    <a:solidFill>
                      <a:srgbClr val="000000"/>
                    </a:solidFill>
                    <a:effectLst/>
                    <a:latin typeface="Times New Roman" pitchFamily="18" charset="0"/>
                    <a:ea typeface="Arial" pitchFamily="34" charset="0"/>
                    <a:cs typeface="Times New Roman" pitchFamily="18" charset="0"/>
                  </a:rPr>
                  <a:t>معدل الخصم</a:t>
                </a:r>
                <a:r>
                  <a:rPr kumimoji="0" lang="fr-FR" sz="2200" b="1" i="0" u="none" strike="noStrike" cap="none" normalizeH="0" baseline="0" smtClean="0">
                    <a:ln>
                      <a:noFill/>
                    </a:ln>
                    <a:solidFill>
                      <a:srgbClr val="000000"/>
                    </a:solidFill>
                    <a:effectLst/>
                    <a:latin typeface="Times New Roman" pitchFamily="18" charset="0"/>
                    <a:ea typeface="Arial" pitchFamily="34" charset="0"/>
                    <a:cs typeface="Times New Roman" pitchFamily="18" charset="0"/>
                  </a:rPr>
                  <a:t> i</a:t>
                </a:r>
                <a:endParaRPr kumimoji="0" lang="fr-FR" sz="22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11" name="Arc 468"/>
              <p:cNvSpPr>
                <a:spLocks/>
              </p:cNvSpPr>
              <p:nvPr/>
            </p:nvSpPr>
            <p:spPr bwMode="auto">
              <a:xfrm rot="10800000">
                <a:off x="1643" y="2612"/>
                <a:ext cx="2714" cy="4035"/>
              </a:xfrm>
              <a:custGeom>
                <a:avLst/>
                <a:gdLst>
                  <a:gd name="T0" fmla="*/ 861695 w 1723390"/>
                  <a:gd name="T1" fmla="*/ 0 h 2562225"/>
                  <a:gd name="T2" fmla="*/ 1723390 w 1723390"/>
                  <a:gd name="T3" fmla="*/ 1281113 h 2562225"/>
                  <a:gd name="T4" fmla="*/ 0 60000 65536"/>
                  <a:gd name="T5" fmla="*/ 0 60000 65536"/>
                </a:gdLst>
                <a:ahLst/>
                <a:cxnLst>
                  <a:cxn ang="T4">
                    <a:pos x="T0" y="T1"/>
                  </a:cxn>
                  <a:cxn ang="T5">
                    <a:pos x="T2" y="T3"/>
                  </a:cxn>
                </a:cxnLst>
                <a:rect l="0" t="0" r="r" b="b"/>
                <a:pathLst>
                  <a:path w="1723390" h="2562225" stroke="0">
                    <a:moveTo>
                      <a:pt x="861695" y="0"/>
                    </a:moveTo>
                    <a:cubicBezTo>
                      <a:pt x="1337596" y="0"/>
                      <a:pt x="1723390" y="573574"/>
                      <a:pt x="1723390" y="1281113"/>
                    </a:cubicBezTo>
                    <a:lnTo>
                      <a:pt x="861695" y="1281113"/>
                    </a:lnTo>
                    <a:lnTo>
                      <a:pt x="861695" y="0"/>
                    </a:lnTo>
                    <a:close/>
                  </a:path>
                  <a:path w="1723390" h="2562225" fill="none">
                    <a:moveTo>
                      <a:pt x="861695" y="0"/>
                    </a:moveTo>
                    <a:cubicBezTo>
                      <a:pt x="1337596" y="0"/>
                      <a:pt x="1723390" y="573574"/>
                      <a:pt x="1723390" y="1281113"/>
                    </a:cubicBezTo>
                  </a:path>
                </a:pathLst>
              </a:custGeom>
              <a:noFill/>
              <a:ln w="38100" cap="flat" cmpd="sng" algn="ctr">
                <a:solidFill>
                  <a:srgbClr val="FF0000"/>
                </a:solidFill>
                <a:prstDash val="solid"/>
                <a:round/>
                <a:headEnd/>
                <a:tailEnd/>
              </a:ln>
            </p:spPr>
            <p:txBody>
              <a:bodyPr vert="horz" wrap="square" lIns="91440" tIns="45720" rIns="91440" bIns="45720" numCol="1" anchor="ctr" anchorCtr="0" compatLnSpc="1">
                <a:prstTxWarp prst="textNoShape">
                  <a:avLst/>
                </a:prstTxWarp>
              </a:bodyPr>
              <a:lstStyle/>
              <a:p>
                <a:endParaRPr lang="fr-FR" sz="2200" b="1" dirty="0">
                  <a:latin typeface="Times New Roman" pitchFamily="18" charset="0"/>
                  <a:cs typeface="Times New Roman" pitchFamily="18" charset="0"/>
                </a:endParaRPr>
              </a:p>
            </p:txBody>
          </p:sp>
          <p:sp>
            <p:nvSpPr>
              <p:cNvPr id="12" name="Connecteur droit 470"/>
              <p:cNvSpPr>
                <a:spLocks noChangeShapeType="1"/>
              </p:cNvSpPr>
              <p:nvPr/>
            </p:nvSpPr>
            <p:spPr bwMode="auto">
              <a:xfrm>
                <a:off x="2677" y="5473"/>
                <a:ext cx="750" cy="0"/>
              </a:xfrm>
              <a:prstGeom prst="line">
                <a:avLst/>
              </a:prstGeom>
              <a:noFill/>
              <a:ln w="25400" algn="ctr">
                <a:solidFill>
                  <a:srgbClr val="000000"/>
                </a:solidFill>
                <a:prstDash val="solid"/>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3" name="Zone de texte 475"/>
              <p:cNvSpPr txBox="1">
                <a:spLocks noChangeArrowheads="1"/>
              </p:cNvSpPr>
              <p:nvPr/>
            </p:nvSpPr>
            <p:spPr bwMode="auto">
              <a:xfrm>
                <a:off x="2633" y="5032"/>
                <a:ext cx="1370" cy="40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 </a:t>
                </a:r>
                <a:r>
                  <a:rPr kumimoji="0" lang="ar-SA"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تقريبي</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Connecteur droit 474"/>
              <p:cNvSpPr>
                <a:spLocks noChangeShapeType="1"/>
              </p:cNvSpPr>
              <p:nvPr/>
            </p:nvSpPr>
            <p:spPr bwMode="auto">
              <a:xfrm flipH="1" flipV="1">
                <a:off x="1883" y="5694"/>
                <a:ext cx="0" cy="522"/>
              </a:xfrm>
              <a:prstGeom prst="line">
                <a:avLst/>
              </a:prstGeom>
              <a:noFill/>
              <a:ln w="19050" algn="ctr">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5" name="Connecteur droit 477"/>
              <p:cNvSpPr>
                <a:spLocks noChangeShapeType="1"/>
              </p:cNvSpPr>
              <p:nvPr/>
            </p:nvSpPr>
            <p:spPr bwMode="auto">
              <a:xfrm>
                <a:off x="2723" y="6000"/>
                <a:ext cx="0" cy="642"/>
              </a:xfrm>
              <a:prstGeom prst="line">
                <a:avLst/>
              </a:prstGeom>
              <a:noFill/>
              <a:ln w="19050" algn="ctr">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6" name="Zone de texte 479"/>
              <p:cNvSpPr txBox="1">
                <a:spLocks noChangeArrowheads="1"/>
              </p:cNvSpPr>
              <p:nvPr/>
            </p:nvSpPr>
            <p:spPr bwMode="auto">
              <a:xfrm>
                <a:off x="1699" y="6180"/>
                <a:ext cx="383" cy="337"/>
              </a:xfrm>
              <a:prstGeom prst="rect">
                <a:avLst/>
              </a:prstGeom>
              <a:solidFill>
                <a:srgbClr val="FFC000"/>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i</a:t>
                </a:r>
                <a:r>
                  <a:rPr kumimoji="0" lang="fr-FR" sz="22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1</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 name="Connecteur droit 554"/>
              <p:cNvSpPr>
                <a:spLocks noChangeShapeType="1"/>
              </p:cNvSpPr>
              <p:nvPr/>
            </p:nvSpPr>
            <p:spPr bwMode="auto">
              <a:xfrm>
                <a:off x="1909" y="5777"/>
                <a:ext cx="855" cy="840"/>
              </a:xfrm>
              <a:prstGeom prst="line">
                <a:avLst/>
              </a:prstGeom>
              <a:noFill/>
              <a:ln w="31750" algn="ctr">
                <a:solidFill>
                  <a:srgbClr val="00B050"/>
                </a:solidFill>
                <a:prstDash val="sysDash"/>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8" name="Connecteur droit 571"/>
              <p:cNvSpPr>
                <a:spLocks noChangeShapeType="1"/>
              </p:cNvSpPr>
              <p:nvPr/>
            </p:nvSpPr>
            <p:spPr bwMode="auto">
              <a:xfrm>
                <a:off x="2691" y="4953"/>
                <a:ext cx="930" cy="0"/>
              </a:xfrm>
              <a:prstGeom prst="line">
                <a:avLst/>
              </a:prstGeom>
              <a:noFill/>
              <a:ln w="25400" algn="ctr">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9" name="Zone de texte 573"/>
              <p:cNvSpPr txBox="1">
                <a:spLocks noChangeArrowheads="1"/>
              </p:cNvSpPr>
              <p:nvPr/>
            </p:nvSpPr>
            <p:spPr bwMode="auto">
              <a:xfrm>
                <a:off x="2644" y="4493"/>
                <a:ext cx="1217" cy="42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 </a:t>
                </a:r>
                <a:r>
                  <a:rPr kumimoji="0" lang="ar-SA"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فعلي</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20" name="AutoShape 18"/>
              <p:cNvCxnSpPr>
                <a:cxnSpLocks noChangeShapeType="1"/>
              </p:cNvCxnSpPr>
              <p:nvPr/>
            </p:nvCxnSpPr>
            <p:spPr bwMode="auto">
              <a:xfrm flipV="1">
                <a:off x="1643" y="4355"/>
                <a:ext cx="0" cy="2431"/>
              </a:xfrm>
              <a:prstGeom prst="straightConnector1">
                <a:avLst/>
              </a:prstGeom>
              <a:noFill/>
              <a:ln w="25400">
                <a:solidFill>
                  <a:srgbClr val="000000"/>
                </a:solidFill>
                <a:round/>
                <a:headEnd/>
                <a:tailEnd type="triangle" w="med" len="med"/>
              </a:ln>
            </p:spPr>
          </p:cxnSp>
          <p:cxnSp>
            <p:nvCxnSpPr>
              <p:cNvPr id="21" name="AutoShape 19"/>
              <p:cNvCxnSpPr>
                <a:cxnSpLocks noChangeShapeType="1"/>
              </p:cNvCxnSpPr>
              <p:nvPr/>
            </p:nvCxnSpPr>
            <p:spPr bwMode="auto">
              <a:xfrm flipH="1">
                <a:off x="2138" y="5482"/>
                <a:ext cx="539" cy="471"/>
              </a:xfrm>
              <a:prstGeom prst="straightConnector1">
                <a:avLst/>
              </a:prstGeom>
              <a:noFill/>
              <a:ln w="25400">
                <a:solidFill>
                  <a:srgbClr val="000000"/>
                </a:solidFill>
                <a:prstDash val="solid"/>
                <a:round/>
                <a:headEnd/>
                <a:tailEnd type="triangle" w="med" len="med"/>
              </a:ln>
            </p:spPr>
          </p:cxnSp>
          <p:cxnSp>
            <p:nvCxnSpPr>
              <p:cNvPr id="22" name="AutoShape 20"/>
              <p:cNvCxnSpPr>
                <a:cxnSpLocks noChangeShapeType="1"/>
              </p:cNvCxnSpPr>
              <p:nvPr/>
            </p:nvCxnSpPr>
            <p:spPr bwMode="auto">
              <a:xfrm flipH="1">
                <a:off x="1522" y="5789"/>
                <a:ext cx="331" cy="0"/>
              </a:xfrm>
              <a:prstGeom prst="straightConnector1">
                <a:avLst/>
              </a:prstGeom>
              <a:noFill/>
              <a:ln w="19050">
                <a:solidFill>
                  <a:srgbClr val="000000"/>
                </a:solidFill>
                <a:prstDash val="dash"/>
                <a:round/>
                <a:headEnd/>
                <a:tailEnd/>
              </a:ln>
            </p:spPr>
          </p:cxnSp>
          <p:cxnSp>
            <p:nvCxnSpPr>
              <p:cNvPr id="23" name="AutoShape 21"/>
              <p:cNvCxnSpPr>
                <a:cxnSpLocks noChangeShapeType="1"/>
              </p:cNvCxnSpPr>
              <p:nvPr/>
            </p:nvCxnSpPr>
            <p:spPr bwMode="auto">
              <a:xfrm flipH="1">
                <a:off x="1582" y="6628"/>
                <a:ext cx="1171" cy="0"/>
              </a:xfrm>
              <a:prstGeom prst="straightConnector1">
                <a:avLst/>
              </a:prstGeom>
              <a:noFill/>
              <a:ln w="19050">
                <a:solidFill>
                  <a:srgbClr val="000000"/>
                </a:solidFill>
                <a:prstDash val="dash"/>
                <a:round/>
                <a:headEnd/>
                <a:tailEnd/>
              </a:ln>
            </p:spPr>
          </p:cxnSp>
          <p:sp>
            <p:nvSpPr>
              <p:cNvPr id="24" name="Text Box 22"/>
              <p:cNvSpPr txBox="1">
                <a:spLocks noChangeArrowheads="1"/>
              </p:cNvSpPr>
              <p:nvPr/>
            </p:nvSpPr>
            <p:spPr bwMode="auto">
              <a:xfrm>
                <a:off x="375" y="5624"/>
                <a:ext cx="1088" cy="417"/>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&gt;0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Text Box 23"/>
              <p:cNvSpPr txBox="1">
                <a:spLocks noChangeArrowheads="1"/>
              </p:cNvSpPr>
              <p:nvPr/>
            </p:nvSpPr>
            <p:spPr bwMode="auto">
              <a:xfrm>
                <a:off x="375" y="6369"/>
                <a:ext cx="1118" cy="427"/>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&lt;0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6" name="AutoShape 24"/>
              <p:cNvCxnSpPr>
                <a:cxnSpLocks noChangeShapeType="1"/>
              </p:cNvCxnSpPr>
              <p:nvPr/>
            </p:nvCxnSpPr>
            <p:spPr bwMode="auto">
              <a:xfrm flipH="1">
                <a:off x="1973" y="4953"/>
                <a:ext cx="720" cy="1029"/>
              </a:xfrm>
              <a:prstGeom prst="straightConnector1">
                <a:avLst/>
              </a:prstGeom>
              <a:noFill/>
              <a:ln w="25400">
                <a:solidFill>
                  <a:srgbClr val="000000"/>
                </a:solidFill>
                <a:prstDash val="solid"/>
                <a:round/>
                <a:headEnd/>
                <a:tailEnd type="triangle" w="med" len="med"/>
              </a:ln>
            </p:spPr>
          </p:cxnSp>
        </p:grpSp>
        <p:sp>
          <p:nvSpPr>
            <p:cNvPr id="27" name="Zone de texte 465"/>
            <p:cNvSpPr txBox="1">
              <a:spLocks noChangeArrowheads="1"/>
            </p:cNvSpPr>
            <p:nvPr/>
          </p:nvSpPr>
          <p:spPr bwMode="auto">
            <a:xfrm>
              <a:off x="1066800" y="2819400"/>
              <a:ext cx="512139" cy="681058"/>
            </a:xfrm>
            <a:prstGeom prst="rect">
              <a:avLst/>
            </a:prstGeom>
            <a:solidFill>
              <a:schemeClr val="tx1"/>
            </a:solidFill>
            <a:ln w="25400">
              <a:solidFill>
                <a:srgbClr val="FFFFFF"/>
              </a:solidFill>
              <a:prstDash val="solid"/>
              <a:miter lim="800000"/>
              <a:headEnd/>
              <a:tailEnd/>
            </a:ln>
          </p:spPr>
          <p:txBody>
            <a:bodyPr vert="vert" wrap="square" lIns="91440" tIns="45720" rIns="91440" bIns="45720" numCol="1" anchor="t" anchorCtr="0" compatLnSpc="1">
              <a:prstTxWarp prst="textNoShape">
                <a:avLst/>
              </a:prstTxWarp>
            </a:bodyPr>
            <a:lstStyle/>
            <a:p>
              <a:pPr lvl="0"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VAN</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29" name="Groupe 28"/>
          <p:cNvGrpSpPr/>
          <p:nvPr/>
        </p:nvGrpSpPr>
        <p:grpSpPr>
          <a:xfrm>
            <a:off x="381000" y="5029200"/>
            <a:ext cx="8271184" cy="1066801"/>
            <a:chOff x="1849485" y="3581400"/>
            <a:chExt cx="7707578" cy="714639"/>
          </a:xfrm>
        </p:grpSpPr>
        <p:sp>
          <p:nvSpPr>
            <p:cNvPr id="30" name="Text Box 21"/>
            <p:cNvSpPr txBox="1">
              <a:spLocks noChangeArrowheads="1"/>
            </p:cNvSpPr>
            <p:nvPr/>
          </p:nvSpPr>
          <p:spPr bwMode="auto">
            <a:xfrm>
              <a:off x="1849485" y="3785583"/>
              <a:ext cx="1574952" cy="3062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Text Box 20"/>
            <p:cNvSpPr txBox="1">
              <a:spLocks noChangeArrowheads="1"/>
            </p:cNvSpPr>
            <p:nvPr/>
          </p:nvSpPr>
          <p:spPr bwMode="auto">
            <a:xfrm>
              <a:off x="3225496" y="3581401"/>
              <a:ext cx="1819334" cy="35731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Text Box 19"/>
            <p:cNvSpPr txBox="1">
              <a:spLocks noChangeArrowheads="1"/>
            </p:cNvSpPr>
            <p:nvPr/>
          </p:nvSpPr>
          <p:spPr bwMode="auto">
            <a:xfrm>
              <a:off x="3225496" y="3940480"/>
              <a:ext cx="1819334" cy="3555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3" name="AutoShape 18"/>
            <p:cNvSpPr>
              <a:spLocks noChangeShapeType="1"/>
            </p:cNvSpPr>
            <p:nvPr/>
          </p:nvSpPr>
          <p:spPr bwMode="auto">
            <a:xfrm>
              <a:off x="3275231" y="3940479"/>
              <a:ext cx="1757315"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4" name="Text Box 17"/>
            <p:cNvSpPr txBox="1">
              <a:spLocks noChangeArrowheads="1"/>
            </p:cNvSpPr>
            <p:nvPr/>
          </p:nvSpPr>
          <p:spPr bwMode="auto">
            <a:xfrm>
              <a:off x="5037240" y="3782061"/>
              <a:ext cx="859683" cy="3097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5" name="Text Box 16"/>
            <p:cNvSpPr txBox="1">
              <a:spLocks noChangeArrowheads="1"/>
            </p:cNvSpPr>
            <p:nvPr/>
          </p:nvSpPr>
          <p:spPr bwMode="auto">
            <a:xfrm>
              <a:off x="5949055" y="3581400"/>
              <a:ext cx="2007091" cy="3573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(25– 12) 138,81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Text Box 15"/>
            <p:cNvSpPr txBox="1">
              <a:spLocks noChangeArrowheads="1"/>
            </p:cNvSpPr>
            <p:nvPr/>
          </p:nvSpPr>
          <p:spPr bwMode="auto">
            <a:xfrm>
              <a:off x="5927782" y="3925518"/>
              <a:ext cx="2099371" cy="3705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138,81</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-(- 49.92)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7" name="AutoShape 14"/>
            <p:cNvSpPr>
              <a:spLocks noChangeShapeType="1"/>
            </p:cNvSpPr>
            <p:nvPr/>
          </p:nvSpPr>
          <p:spPr bwMode="auto">
            <a:xfrm>
              <a:off x="6127822" y="3940479"/>
              <a:ext cx="1757315"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8" name="Text Box 13"/>
            <p:cNvSpPr txBox="1">
              <a:spLocks noChangeArrowheads="1"/>
            </p:cNvSpPr>
            <p:nvPr/>
          </p:nvSpPr>
          <p:spPr bwMode="auto">
            <a:xfrm>
              <a:off x="8098160" y="3734537"/>
              <a:ext cx="1458903" cy="360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21,56%</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39" name="Rectangle 38"/>
          <p:cNvSpPr/>
          <p:nvPr/>
        </p:nvSpPr>
        <p:spPr>
          <a:xfrm>
            <a:off x="3048000" y="6336268"/>
            <a:ext cx="3225050" cy="461665"/>
          </a:xfrm>
          <a:prstGeom prst="rect">
            <a:avLst/>
          </a:prstGeom>
        </p:spPr>
        <p:txBody>
          <a:bodyPr wrap="none">
            <a:spAutoFit/>
          </a:bodyPr>
          <a:lstStyle/>
          <a:p>
            <a:pPr lvl="0" fontAlgn="base">
              <a:spcBef>
                <a:spcPct val="0"/>
              </a:spcBef>
              <a:spcAft>
                <a:spcPct val="0"/>
              </a:spcAft>
            </a:pPr>
            <a:r>
              <a:rPr lang="fr-FR" sz="2400" b="1" dirty="0" smtClean="0">
                <a:solidFill>
                  <a:srgbClr val="FF0000"/>
                </a:solidFill>
                <a:latin typeface="Times New Roman" pitchFamily="18" charset="0"/>
                <a:ea typeface="Calibri" pitchFamily="34" charset="0"/>
                <a:cs typeface="Times New Roman" pitchFamily="18" charset="0"/>
              </a:rPr>
              <a:t>i= 21,56% → VAN</a:t>
            </a:r>
            <a:r>
              <a:rPr lang="fr-FR" sz="2400" b="1" baseline="-25000" dirty="0" smtClean="0">
                <a:solidFill>
                  <a:srgbClr val="FF0000"/>
                </a:solidFill>
                <a:latin typeface="Times New Roman" pitchFamily="18" charset="0"/>
                <a:ea typeface="Calibri" pitchFamily="34" charset="0"/>
                <a:cs typeface="Times New Roman" pitchFamily="18" charset="0"/>
              </a:rPr>
              <a:t>A</a:t>
            </a:r>
            <a:r>
              <a:rPr lang="fr-FR" sz="2400" b="1" dirty="0" smtClean="0">
                <a:solidFill>
                  <a:srgbClr val="FF0000"/>
                </a:solidFill>
                <a:latin typeface="Times New Roman" pitchFamily="18" charset="0"/>
                <a:ea typeface="Calibri" pitchFamily="34" charset="0"/>
                <a:cs typeface="Times New Roman" pitchFamily="18" charset="0"/>
              </a:rPr>
              <a:t> = 0</a:t>
            </a:r>
            <a:endParaRPr lang="fr-FR" sz="2400" dirty="0" smtClean="0">
              <a:solidFill>
                <a:srgbClr val="FF0000"/>
              </a:solidFill>
              <a:latin typeface="Times New Roman" pitchFamily="18" charset="0"/>
              <a:cs typeface="Times New Roman" pitchFamily="18" charset="0"/>
            </a:endParaRPr>
          </a:p>
        </p:txBody>
      </p:sp>
      <p:sp>
        <p:nvSpPr>
          <p:cNvPr id="39938" name="Rectangle 2"/>
          <p:cNvSpPr>
            <a:spLocks noChangeArrowheads="1"/>
          </p:cNvSpPr>
          <p:nvPr/>
        </p:nvSpPr>
        <p:spPr bwMode="auto">
          <a:xfrm>
            <a:off x="5715000" y="2046744"/>
            <a:ext cx="3429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55575" algn="r"/>
              </a:tabLst>
            </a:pP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تفسير معدل العائد الداخلي: </a:t>
            </a:r>
            <a:endParaRPr kumimoji="0" lang="en-US"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tab pos="155575" algn="r"/>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يمثل معدل العائد الداخلي معدل الخصم (تكلفة رأس المال) الذي يجعل مجموع التدفقات النقدية المخصومة الداخلة تساوي تكلفة الاستثمار</a:t>
            </a:r>
            <a:r>
              <a:rPr lang="ar-DZ" sz="2400" b="1" dirty="0" smtClean="0">
                <a:solidFill>
                  <a:schemeClr val="bg1"/>
                </a:solidFill>
                <a:latin typeface="Times New Roman" pitchFamily="18" charset="0"/>
                <a:ea typeface="Calibri" pitchFamily="34" charset="0"/>
                <a:cs typeface="Times New Roman" pitchFamily="18" charset="0"/>
              </a:rPr>
              <a:t>،</a:t>
            </a:r>
            <a:r>
              <a:rPr kumimoji="0" lang="ar-DZ"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أي تجعل </a:t>
            </a:r>
            <a:r>
              <a:rPr kumimoji="0" lang="ar-D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القيمة الحالية الصافية للمشروع معدومة</a:t>
            </a:r>
            <a:r>
              <a:rPr lang="ar-DZ" sz="2400" b="1" dirty="0" smtClean="0">
                <a:solidFill>
                  <a:schemeClr val="bg1"/>
                </a:solidFill>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en-US" sz="24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40" name="Groupe 39"/>
          <p:cNvGrpSpPr/>
          <p:nvPr/>
        </p:nvGrpSpPr>
        <p:grpSpPr>
          <a:xfrm>
            <a:off x="6019614" y="457200"/>
            <a:ext cx="2438590" cy="1753108"/>
            <a:chOff x="1219010" y="2436858"/>
            <a:chExt cx="2438590" cy="1753108"/>
          </a:xfrm>
        </p:grpSpPr>
        <p:grpSp>
          <p:nvGrpSpPr>
            <p:cNvPr id="41" name="Groupe 29"/>
            <p:cNvGrpSpPr/>
            <p:nvPr/>
          </p:nvGrpSpPr>
          <p:grpSpPr>
            <a:xfrm>
              <a:off x="1219010" y="2436858"/>
              <a:ext cx="2438590" cy="1753108"/>
              <a:chOff x="1219010" y="2436858"/>
              <a:chExt cx="2438590" cy="1753108"/>
            </a:xfrm>
            <a:solidFill>
              <a:srgbClr val="FF99FF"/>
            </a:solidFill>
          </p:grpSpPr>
          <p:grpSp>
            <p:nvGrpSpPr>
              <p:cNvPr id="43" name="Group 7"/>
              <p:cNvGrpSpPr>
                <a:grpSpLocks/>
              </p:cNvGrpSpPr>
              <p:nvPr/>
            </p:nvGrpSpPr>
            <p:grpSpPr bwMode="auto">
              <a:xfrm>
                <a:off x="1219010" y="2436858"/>
                <a:ext cx="2133624" cy="1753108"/>
                <a:chOff x="5696" y="3652"/>
                <a:chExt cx="1503" cy="1362"/>
              </a:xfrm>
              <a:grpFill/>
            </p:grpSpPr>
            <p:sp>
              <p:nvSpPr>
                <p:cNvPr id="47" name="Zone de texte 2"/>
                <p:cNvSpPr txBox="1">
                  <a:spLocks noChangeArrowheads="1"/>
                </p:cNvSpPr>
                <p:nvPr/>
              </p:nvSpPr>
              <p:spPr bwMode="auto">
                <a:xfrm>
                  <a:off x="6233" y="4659"/>
                  <a:ext cx="966" cy="35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8" name="Zone de texte 2"/>
                <p:cNvSpPr txBox="1">
                  <a:spLocks noChangeArrowheads="1"/>
                </p:cNvSpPr>
                <p:nvPr/>
              </p:nvSpPr>
              <p:spPr bwMode="auto">
                <a:xfrm>
                  <a:off x="5696" y="4366"/>
                  <a:ext cx="375" cy="32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9" name="Zone de texte 2"/>
                <p:cNvSpPr txBox="1">
                  <a:spLocks noChangeArrowheads="1"/>
                </p:cNvSpPr>
                <p:nvPr/>
              </p:nvSpPr>
              <p:spPr bwMode="auto">
                <a:xfrm>
                  <a:off x="5795" y="3652"/>
                  <a:ext cx="215" cy="3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0" name="Zone de texte 2"/>
                <p:cNvSpPr txBox="1">
                  <a:spLocks noChangeArrowheads="1"/>
                </p:cNvSpPr>
                <p:nvPr/>
              </p:nvSpPr>
              <p:spPr bwMode="auto">
                <a:xfrm>
                  <a:off x="5723" y="3925"/>
                  <a:ext cx="349"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4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44" name="Rectangle 43"/>
              <p:cNvSpPr/>
              <p:nvPr/>
            </p:nvSpPr>
            <p:spPr>
              <a:xfrm>
                <a:off x="1794384" y="3048000"/>
                <a:ext cx="1025016" cy="523220"/>
              </a:xfrm>
              <a:prstGeom prst="rect">
                <a:avLst/>
              </a:prstGeom>
              <a:grpFill/>
            </p:spPr>
            <p:txBody>
              <a:bodyPr wrap="square">
                <a:spAutoFit/>
              </a:bodyPr>
              <a:lstStyle/>
              <a:p>
                <a:r>
                  <a:rPr lang="fr-FR" sz="2800" b="1" dirty="0" smtClean="0">
                    <a:solidFill>
                      <a:schemeClr val="bg1"/>
                    </a:solidFill>
                    <a:latin typeface="Times New Roman" pitchFamily="18" charset="0"/>
                    <a:ea typeface="Arial" pitchFamily="34" charset="0"/>
                    <a:cs typeface="Times New Roman" pitchFamily="18" charset="0"/>
                  </a:rPr>
                  <a:t>(1+i)</a:t>
                </a:r>
                <a:r>
                  <a:rPr lang="fr-FR" sz="2800" b="1" baseline="30000" dirty="0" smtClean="0">
                    <a:solidFill>
                      <a:schemeClr val="bg1"/>
                    </a:solidFill>
                    <a:latin typeface="Times New Roman" pitchFamily="18" charset="0"/>
                    <a:ea typeface="Arial" pitchFamily="34" charset="0"/>
                    <a:cs typeface="Times New Roman" pitchFamily="18" charset="0"/>
                  </a:rPr>
                  <a:t>t</a:t>
                </a:r>
                <a:r>
                  <a:rPr lang="fr-FR" sz="2800" b="1" dirty="0" smtClean="0">
                    <a:solidFill>
                      <a:schemeClr val="bg1"/>
                    </a:solidFill>
                    <a:latin typeface="Times New Roman" pitchFamily="18" charset="0"/>
                    <a:ea typeface="Arial" pitchFamily="34" charset="0"/>
                    <a:cs typeface="Times New Roman" pitchFamily="18" charset="0"/>
                  </a:rPr>
                  <a:t> </a:t>
                </a:r>
                <a:endParaRPr lang="fr-FR" sz="2800" dirty="0"/>
              </a:p>
            </p:txBody>
          </p:sp>
          <p:sp>
            <p:nvSpPr>
              <p:cNvPr id="45" name="Rectangle 44"/>
              <p:cNvSpPr/>
              <p:nvPr/>
            </p:nvSpPr>
            <p:spPr>
              <a:xfrm>
                <a:off x="1922886" y="2514600"/>
                <a:ext cx="744114" cy="523220"/>
              </a:xfrm>
              <a:prstGeom prst="rect">
                <a:avLst/>
              </a:prstGeom>
              <a:grpFill/>
            </p:spPr>
            <p:txBody>
              <a:bodyPr wrap="square">
                <a:spAutoFit/>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CF</a:t>
                </a:r>
                <a:r>
                  <a:rPr lang="fr-FR" sz="2800" b="1" baseline="-25000" dirty="0" smtClean="0">
                    <a:solidFill>
                      <a:schemeClr val="bg1"/>
                    </a:solidFill>
                    <a:latin typeface="Times New Roman" pitchFamily="18" charset="0"/>
                    <a:ea typeface="Arial" pitchFamily="34" charset="0"/>
                    <a:cs typeface="Times New Roman" pitchFamily="18" charset="0"/>
                  </a:rPr>
                  <a:t>t</a:t>
                </a:r>
                <a:endParaRPr lang="fr-FR" sz="2800" dirty="0" smtClean="0">
                  <a:solidFill>
                    <a:schemeClr val="bg1"/>
                  </a:solidFill>
                  <a:latin typeface="Times New Roman" pitchFamily="18" charset="0"/>
                  <a:cs typeface="Times New Roman" pitchFamily="18" charset="0"/>
                </a:endParaRPr>
              </a:p>
            </p:txBody>
          </p:sp>
          <p:sp>
            <p:nvSpPr>
              <p:cNvPr id="46" name="Rectangle 45"/>
              <p:cNvSpPr/>
              <p:nvPr/>
            </p:nvSpPr>
            <p:spPr>
              <a:xfrm>
                <a:off x="2942340" y="2743200"/>
                <a:ext cx="715260" cy="523220"/>
              </a:xfrm>
              <a:prstGeom prst="rect">
                <a:avLst/>
              </a:prstGeom>
              <a:grpFill/>
            </p:spPr>
            <p:txBody>
              <a:bodyPr wrap="none">
                <a:spAutoFit/>
              </a:bodyPr>
              <a:lstStyle/>
              <a:p>
                <a:r>
                  <a:rPr lang="ar-DZ" sz="2800" b="1" baseline="-25000" dirty="0" smtClean="0">
                    <a:solidFill>
                      <a:schemeClr val="bg1"/>
                    </a:solidFill>
                    <a:latin typeface="Times New Roman" pitchFamily="18" charset="0"/>
                    <a:ea typeface="Arial" pitchFamily="34" charset="0"/>
                    <a:cs typeface="Times New Roman" pitchFamily="18" charset="0"/>
                  </a:rPr>
                  <a:t> </a:t>
                </a:r>
                <a:r>
                  <a:rPr lang="ar-DZ" sz="2800" b="1" dirty="0" smtClean="0">
                    <a:solidFill>
                      <a:schemeClr val="bg1"/>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endParaRPr lang="fr-FR" sz="2800" dirty="0"/>
              </a:p>
            </p:txBody>
          </p:sp>
        </p:grpSp>
        <p:cxnSp>
          <p:nvCxnSpPr>
            <p:cNvPr id="42" name="Connecteur droit 41"/>
            <p:cNvCxnSpPr/>
            <p:nvPr/>
          </p:nvCxnSpPr>
          <p:spPr>
            <a:xfrm>
              <a:off x="1828800" y="3048000"/>
              <a:ext cx="10668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886200" y="848380"/>
            <a:ext cx="480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155575" algn="r"/>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اقتراح المدير المالي المشروع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B</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3010" name="Rectangle 2"/>
          <p:cNvSpPr>
            <a:spLocks noChangeArrowheads="1"/>
          </p:cNvSpPr>
          <p:nvPr/>
        </p:nvSpPr>
        <p:spPr bwMode="auto">
          <a:xfrm>
            <a:off x="609600" y="3962400"/>
            <a:ext cx="217777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eaLnBrk="1" fontAlgn="base" latinLnBrk="0" hangingPunct="1">
              <a:lnSpc>
                <a:spcPct val="100000"/>
              </a:lnSpc>
              <a:spcBef>
                <a:spcPct val="0"/>
              </a:spcBef>
              <a:spcAft>
                <a:spcPct val="0"/>
              </a:spcAft>
              <a:buClrTx/>
              <a:buSzTx/>
              <a:buFontTx/>
              <a:buNone/>
              <a:tabLst>
                <a:tab pos="155575" algn="r"/>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IP</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1.27 &gt;  1</a:t>
            </a:r>
            <a:endParaRPr kumimoji="0" lang="fr-FR" sz="2800" b="1"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6" name="Group 23"/>
          <p:cNvGrpSpPr>
            <a:grpSpLocks/>
          </p:cNvGrpSpPr>
          <p:nvPr/>
        </p:nvGrpSpPr>
        <p:grpSpPr bwMode="auto">
          <a:xfrm>
            <a:off x="304800" y="4810941"/>
            <a:ext cx="4481008" cy="980259"/>
            <a:chOff x="6893" y="12677"/>
            <a:chExt cx="4073" cy="1027"/>
          </a:xfrm>
          <a:solidFill>
            <a:schemeClr val="tx1"/>
          </a:solidFill>
        </p:grpSpPr>
        <p:sp>
          <p:nvSpPr>
            <p:cNvPr id="7" name="Zone de texte 2"/>
            <p:cNvSpPr txBox="1">
              <a:spLocks noChangeArrowheads="1"/>
            </p:cNvSpPr>
            <p:nvPr/>
          </p:nvSpPr>
          <p:spPr bwMode="auto">
            <a:xfrm>
              <a:off x="6893" y="12905"/>
              <a:ext cx="915" cy="57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lang="fr-FR" sz="2800" b="1" baseline="-30000" dirty="0" smtClean="0">
                  <a:solidFill>
                    <a:schemeClr val="bg1"/>
                  </a:solidFill>
                  <a:latin typeface="Times New Roman" pitchFamily="18" charset="0"/>
                  <a:ea typeface="Calibri"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Zone de texte 2"/>
            <p:cNvSpPr txBox="1">
              <a:spLocks noChangeArrowheads="1"/>
            </p:cNvSpPr>
            <p:nvPr/>
          </p:nvSpPr>
          <p:spPr bwMode="auto">
            <a:xfrm>
              <a:off x="7777" y="12677"/>
              <a:ext cx="11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fr-FR" sz="2800" b="1" dirty="0" smtClean="0">
                  <a:solidFill>
                    <a:schemeClr val="bg1"/>
                  </a:solidFill>
                  <a:latin typeface="Times New Roman" pitchFamily="18" charset="0"/>
                  <a:ea typeface="Arial" pitchFamily="34" charset="0"/>
                  <a:cs typeface="Times New Roman" pitchFamily="18" charset="0"/>
                </a:rPr>
                <a:t>168.19</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Zone de texte 2"/>
            <p:cNvSpPr txBox="1">
              <a:spLocks noChangeArrowheads="1"/>
            </p:cNvSpPr>
            <p:nvPr/>
          </p:nvSpPr>
          <p:spPr bwMode="auto">
            <a:xfrm>
              <a:off x="7887" y="13145"/>
              <a:ext cx="738"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1" name="Zone de texte 2"/>
            <p:cNvSpPr txBox="1">
              <a:spLocks noChangeArrowheads="1"/>
            </p:cNvSpPr>
            <p:nvPr/>
          </p:nvSpPr>
          <p:spPr bwMode="auto">
            <a:xfrm>
              <a:off x="8929" y="12905"/>
              <a:ext cx="2037"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1,24</a:t>
              </a:r>
              <a:r>
                <a:rPr kumimoji="0" lang="fr-FR" sz="2800" b="1" i="0" u="none" strike="noStrike" cap="none" normalizeH="0" dirty="0" smtClean="0">
                  <a:ln>
                    <a:noFill/>
                  </a:ln>
                  <a:solidFill>
                    <a:srgbClr val="FF0000"/>
                  </a:solidFill>
                  <a:effectLst/>
                  <a:latin typeface="Times New Roman" pitchFamily="18" charset="0"/>
                  <a:ea typeface="Arial" pitchFamily="34" charset="0"/>
                  <a:cs typeface="Times New Roman" pitchFamily="18" charset="0"/>
                </a:rPr>
                <a:t> &gt; 1</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12" name="Rectangle 11"/>
          <p:cNvSpPr/>
          <p:nvPr/>
        </p:nvSpPr>
        <p:spPr>
          <a:xfrm>
            <a:off x="1447800" y="1390471"/>
            <a:ext cx="7239000" cy="1200329"/>
          </a:xfrm>
          <a:prstGeom prst="rect">
            <a:avLst/>
          </a:prstGeom>
        </p:spPr>
        <p:txBody>
          <a:bodyPr wrap="square">
            <a:spAutoFit/>
          </a:bodyPr>
          <a:lstStyle/>
          <a:p>
            <a:pPr lvl="0" algn="r" rtl="1"/>
            <a:r>
              <a:rPr lang="ar-DZ" sz="2400" b="1" dirty="0" smtClean="0">
                <a:solidFill>
                  <a:srgbClr val="FF0000"/>
                </a:solidFill>
                <a:latin typeface="Times New Roman" pitchFamily="18" charset="0"/>
                <a:ea typeface="Calibri" pitchFamily="34" charset="0"/>
                <a:cs typeface="Times New Roman" pitchFamily="18" charset="0"/>
              </a:rPr>
              <a:t>المشروع </a:t>
            </a:r>
            <a:r>
              <a:rPr lang="fr-FR" sz="2400" b="1" dirty="0" smtClean="0">
                <a:solidFill>
                  <a:srgbClr val="FF0000"/>
                </a:solidFill>
                <a:latin typeface="Times New Roman" pitchFamily="18" charset="0"/>
                <a:ea typeface="Calibri" pitchFamily="34" charset="0"/>
                <a:cs typeface="Times New Roman" pitchFamily="18" charset="0"/>
              </a:rPr>
              <a:t>B</a:t>
            </a:r>
            <a:r>
              <a:rPr lang="ar-DZ" sz="2400" b="1" dirty="0" smtClean="0">
                <a:solidFill>
                  <a:schemeClr val="bg1"/>
                </a:solidFill>
                <a:latin typeface="Times New Roman" pitchFamily="18" charset="0"/>
                <a:ea typeface="Calibri" pitchFamily="34" charset="0"/>
                <a:cs typeface="Times New Roman" pitchFamily="18" charset="0"/>
              </a:rPr>
              <a:t>: التكلفة الاستثمارية 700؛</a:t>
            </a:r>
            <a:endParaRPr lang="fr-FR" sz="2400" b="1" dirty="0" smtClean="0">
              <a:solidFill>
                <a:schemeClr val="bg1"/>
              </a:solidFill>
              <a:latin typeface="Times New Roman" pitchFamily="18" charset="0"/>
              <a:ea typeface="Calibri" pitchFamily="34" charset="0"/>
              <a:cs typeface="Times New Roman" pitchFamily="18" charset="0"/>
            </a:endParaRPr>
          </a:p>
          <a:p>
            <a:pPr algn="r" rtl="1"/>
            <a:r>
              <a:rPr lang="ar-DZ" sz="2400" b="1" dirty="0" smtClean="0">
                <a:solidFill>
                  <a:schemeClr val="bg1"/>
                </a:solidFill>
                <a:latin typeface="Times New Roman" pitchFamily="18" charset="0"/>
                <a:ea typeface="Calibri" pitchFamily="34" charset="0"/>
                <a:cs typeface="Times New Roman" pitchFamily="18" charset="0"/>
              </a:rPr>
              <a:t>                 العمر الاقتصادي 5 سنوات؛</a:t>
            </a:r>
          </a:p>
          <a:p>
            <a:pPr algn="r" rtl="1"/>
            <a:r>
              <a:rPr lang="ar-DZ" sz="2400" b="1" dirty="0" smtClean="0">
                <a:solidFill>
                  <a:schemeClr val="bg1"/>
                </a:solidFill>
                <a:latin typeface="Times New Roman" pitchFamily="18" charset="0"/>
                <a:ea typeface="Calibri" pitchFamily="34" charset="0"/>
                <a:cs typeface="Times New Roman" pitchFamily="18" charset="0"/>
              </a:rPr>
              <a:t>                 القيمة حالية صافية 168.19، عند معدل خصم 12 %. </a:t>
            </a:r>
            <a:endParaRPr lang="fr-FR" sz="2400" dirty="0"/>
          </a:p>
        </p:txBody>
      </p:sp>
      <p:sp>
        <p:nvSpPr>
          <p:cNvPr id="13" name="Rectangle 1"/>
          <p:cNvSpPr>
            <a:spLocks noChangeArrowheads="1"/>
          </p:cNvSpPr>
          <p:nvPr/>
        </p:nvSpPr>
        <p:spPr bwMode="auto">
          <a:xfrm>
            <a:off x="228600" y="2438400"/>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tab pos="155575" algn="r"/>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معيار المقارنة</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p>
          <a:p>
            <a:pPr marL="0" marR="0" lvl="0" indent="0" algn="just" defTabSz="914400" rtl="1" eaLnBrk="0" fontAlgn="base" latinLnBrk="0" hangingPunct="0">
              <a:lnSpc>
                <a:spcPct val="100000"/>
              </a:lnSpc>
              <a:spcBef>
                <a:spcPct val="0"/>
              </a:spcBef>
              <a:spcAft>
                <a:spcPct val="0"/>
              </a:spcAft>
              <a:buClrTx/>
              <a:buSzTx/>
              <a:buFontTx/>
              <a:buNone/>
              <a:tabLst>
                <a:tab pos="155575" algn="r"/>
              </a:tabLst>
            </a:pPr>
            <a:r>
              <a:rPr lang="ar-DZ" sz="2800" b="1" dirty="0" smtClean="0">
                <a:solidFill>
                  <a:schemeClr val="bg1"/>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a:t>
            </a:r>
            <a:r>
              <a:rPr lang="ar-DZ" sz="2800" b="1" dirty="0" smtClean="0">
                <a:solidFill>
                  <a:schemeClr val="bg1"/>
                </a:solidFill>
                <a:latin typeface="Times New Roman" pitchFamily="18" charset="0"/>
                <a:ea typeface="Calibri" pitchFamily="34" charset="0"/>
                <a:cs typeface="Times New Roman" pitchFamily="18" charset="0"/>
              </a:rPr>
              <a:t>ا</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لمشروعان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لهما نفس العمر الاقتصادي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وتكلفة استثمار مختلفة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فإن المعيار الملائم للمقارنة هو مؤشر الربحية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Rectangle 13"/>
          <p:cNvSpPr/>
          <p:nvPr/>
        </p:nvSpPr>
        <p:spPr>
          <a:xfrm>
            <a:off x="2895600" y="5943600"/>
            <a:ext cx="5937844" cy="523220"/>
          </a:xfrm>
          <a:prstGeom prst="rect">
            <a:avLst/>
          </a:prstGeom>
        </p:spPr>
        <p:txBody>
          <a:bodyPr wrap="none">
            <a:spAutoFit/>
          </a:bodyPr>
          <a:lstStyle/>
          <a:p>
            <a:pPr algn="just" rtl="1"/>
            <a:r>
              <a:rPr lang="ar-DZ" sz="2800" b="1" dirty="0" smtClean="0">
                <a:solidFill>
                  <a:srgbClr val="FF0000"/>
                </a:solidFill>
                <a:latin typeface="Times New Roman" pitchFamily="18" charset="0"/>
                <a:cs typeface="Times New Roman" pitchFamily="18" charset="0"/>
              </a:rPr>
              <a:t>بما أن: </a:t>
            </a:r>
            <a:r>
              <a:rPr lang="fr-FR" sz="2800" b="1" dirty="0" smtClean="0">
                <a:solidFill>
                  <a:schemeClr val="bg1"/>
                </a:solidFill>
                <a:latin typeface="Times New Roman" pitchFamily="18" charset="0"/>
                <a:cs typeface="Times New Roman" pitchFamily="18" charset="0"/>
              </a:rPr>
              <a:t>IP</a:t>
            </a:r>
            <a:r>
              <a:rPr lang="fr-FR" sz="2800" b="1" baseline="-25000" dirty="0" smtClean="0">
                <a:solidFill>
                  <a:schemeClr val="bg1"/>
                </a:solidFill>
                <a:latin typeface="Times New Roman" pitchFamily="18" charset="0"/>
                <a:cs typeface="Times New Roman" pitchFamily="18" charset="0"/>
              </a:rPr>
              <a:t>A</a:t>
            </a:r>
            <a:r>
              <a:rPr lang="fr-FR" sz="2800" b="1" dirty="0" smtClean="0">
                <a:solidFill>
                  <a:schemeClr val="bg1"/>
                </a:solidFill>
                <a:latin typeface="Times New Roman" pitchFamily="18" charset="0"/>
                <a:cs typeface="Times New Roman" pitchFamily="18" charset="0"/>
              </a:rPr>
              <a:t>&gt; IP</a:t>
            </a:r>
            <a:r>
              <a:rPr lang="fr-FR" sz="2800" b="1" baseline="-25000" dirty="0" smtClean="0">
                <a:solidFill>
                  <a:schemeClr val="bg1"/>
                </a:solidFill>
                <a:latin typeface="Times New Roman" pitchFamily="18" charset="0"/>
                <a:cs typeface="Times New Roman" pitchFamily="18" charset="0"/>
              </a:rPr>
              <a:t>B</a:t>
            </a:r>
            <a:r>
              <a:rPr lang="ar-DZ" sz="2800" b="1" dirty="0" smtClean="0">
                <a:solidFill>
                  <a:schemeClr val="bg1"/>
                </a:solidFill>
                <a:latin typeface="Times New Roman" pitchFamily="18" charset="0"/>
                <a:cs typeface="Times New Roman" pitchFamily="18" charset="0"/>
              </a:rPr>
              <a:t>،</a:t>
            </a:r>
            <a:r>
              <a:rPr lang="ar-DZ" sz="2800" b="1" baseline="-25000" dirty="0" smtClean="0">
                <a:solidFill>
                  <a:schemeClr val="bg1"/>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لذا ف</a:t>
            </a:r>
            <a:r>
              <a:rPr lang="ar-DZ" sz="2800" b="1" dirty="0" smtClean="0">
                <a:solidFill>
                  <a:srgbClr val="FF0000"/>
                </a:solidFill>
                <a:latin typeface="Times New Roman" pitchFamily="18" charset="0"/>
                <a:cs typeface="Times New Roman" pitchFamily="18" charset="0"/>
              </a:rPr>
              <a:t>المشروع الأفضل هو </a:t>
            </a:r>
            <a:r>
              <a:rPr lang="fr-FR" sz="2800" b="1" dirty="0" smtClean="0">
                <a:solidFill>
                  <a:srgbClr val="FF0000"/>
                </a:solidFill>
                <a:latin typeface="Times New Roman" pitchFamily="18" charset="0"/>
                <a:cs typeface="Times New Roman" pitchFamily="18" charset="0"/>
              </a:rPr>
              <a:t>A</a:t>
            </a:r>
            <a:r>
              <a:rPr lang="ar-DZ" sz="2800" b="1" dirty="0" smtClean="0">
                <a:solidFill>
                  <a:srgbClr val="FF0000"/>
                </a:solidFill>
                <a:latin typeface="Times New Roman" pitchFamily="18" charset="0"/>
                <a:cs typeface="Times New Roman" pitchFamily="18" charset="0"/>
              </a:rPr>
              <a:t> </a:t>
            </a:r>
            <a:endParaRPr lang="fr-FR" sz="2800" b="1" dirty="0">
              <a:solidFill>
                <a:srgbClr val="FF0000"/>
              </a:solidFill>
              <a:latin typeface="Times New Roman" pitchFamily="18" charset="0"/>
              <a:cs typeface="Times New Roman" pitchFamily="18" charset="0"/>
            </a:endParaRPr>
          </a:p>
        </p:txBody>
      </p:sp>
      <p:sp>
        <p:nvSpPr>
          <p:cNvPr id="15" name="Rectangle 14"/>
          <p:cNvSpPr/>
          <p:nvPr/>
        </p:nvSpPr>
        <p:spPr>
          <a:xfrm>
            <a:off x="1191321" y="381000"/>
            <a:ext cx="5954579" cy="461665"/>
          </a:xfrm>
          <a:prstGeom prst="rect">
            <a:avLst/>
          </a:prstGeom>
        </p:spPr>
        <p:txBody>
          <a:bodyPr wrap="none">
            <a:spAutoFit/>
          </a:bodyPr>
          <a:lstStyle/>
          <a:p>
            <a:pPr algn="r" rtl="1"/>
            <a:r>
              <a:rPr lang="fr-FR" sz="2400" b="1" dirty="0" smtClean="0">
                <a:solidFill>
                  <a:schemeClr val="bg1"/>
                </a:solidFill>
                <a:latin typeface="Times New Roman" pitchFamily="18" charset="0"/>
                <a:ea typeface="Calibri" pitchFamily="34" charset="0"/>
                <a:cs typeface="Times New Roman" pitchFamily="18" charset="0"/>
              </a:rPr>
              <a:t>i&lt; TIR</a:t>
            </a:r>
            <a:r>
              <a:rPr lang="fr-FR" sz="2400" b="1" baseline="-30000" dirty="0" smtClean="0">
                <a:solidFill>
                  <a:schemeClr val="bg1"/>
                </a:solidFill>
                <a:latin typeface="Times New Roman" pitchFamily="18" charset="0"/>
                <a:ea typeface="Calibri" pitchFamily="34" charset="0"/>
                <a:cs typeface="Times New Roman" pitchFamily="18" charset="0"/>
              </a:rPr>
              <a:t>A</a:t>
            </a:r>
            <a:r>
              <a:rPr lang="fr-FR" sz="2400" b="1" dirty="0" smtClean="0">
                <a:solidFill>
                  <a:schemeClr val="bg1"/>
                </a:solidFill>
                <a:latin typeface="Times New Roman" pitchFamily="18" charset="0"/>
                <a:ea typeface="Calibri" pitchFamily="34" charset="0"/>
                <a:cs typeface="Times New Roman" pitchFamily="18" charset="0"/>
              </a:rPr>
              <a:t>       12&lt; 21.56 %   </a:t>
            </a:r>
            <a:r>
              <a:rPr lang="ar-DZ" sz="2400" b="1" smtClean="0">
                <a:solidFill>
                  <a:schemeClr val="bg1"/>
                </a:solidFill>
                <a:latin typeface="Times New Roman" pitchFamily="18" charset="0"/>
                <a:ea typeface="Calibri" pitchFamily="34" charset="0"/>
                <a:cs typeface="Times New Roman" pitchFamily="18" charset="0"/>
              </a:rPr>
              <a:t> : المشروع  </a:t>
            </a:r>
            <a:r>
              <a:rPr lang="fr-FR" sz="2400" b="1" dirty="0" smtClean="0">
                <a:solidFill>
                  <a:schemeClr val="bg1"/>
                </a:solidFill>
                <a:latin typeface="Times New Roman" pitchFamily="18" charset="0"/>
                <a:ea typeface="Calibri" pitchFamily="34" charset="0"/>
                <a:cs typeface="Times New Roman" pitchFamily="18" charset="0"/>
              </a:rPr>
              <a:t>A</a:t>
            </a:r>
            <a:r>
              <a:rPr lang="ar-DZ" sz="2400" b="1" dirty="0" smtClean="0">
                <a:solidFill>
                  <a:schemeClr val="bg1"/>
                </a:solidFill>
                <a:latin typeface="Times New Roman" pitchFamily="18" charset="0"/>
                <a:ea typeface="Calibri" pitchFamily="34" charset="0"/>
                <a:cs typeface="Times New Roman" pitchFamily="18" charset="0"/>
              </a:rPr>
              <a:t>  مقبول </a:t>
            </a:r>
            <a:endParaRPr lang="fr-FR"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txBox="1">
            <a:spLocks/>
          </p:cNvSpPr>
          <p:nvPr/>
        </p:nvSpPr>
        <p:spPr>
          <a:xfrm>
            <a:off x="332510" y="433827"/>
            <a:ext cx="8458200" cy="4343400"/>
          </a:xfrm>
          <a:prstGeom prst="rect">
            <a:avLst/>
          </a:prstGeom>
        </p:spPr>
        <p:txBody>
          <a:bodyPr vert="horz">
            <a:noAutofit/>
          </a:bodyPr>
          <a:lstStyle/>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الجمهــورية الجزائــرية الديمقــراطية الشعبيـــة</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République Algérienne Démocratique et Populaire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وزارة التعليــم العــالي والبحــث العلمـي</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0" eaLnBrk="1" fontAlgn="auto" latinLnBrk="0" hangingPunct="1">
              <a:lnSpc>
                <a:spcPct val="100000"/>
              </a:lnSpc>
              <a:spcBef>
                <a:spcPts val="0"/>
              </a:spcBef>
              <a:spcAft>
                <a:spcPts val="0"/>
              </a:spcAft>
              <a:buClr>
                <a:schemeClr val="tx1">
                  <a:shade val="95000"/>
                </a:schemeClr>
              </a:buClr>
              <a:buSzPct val="65000"/>
              <a:tabLst/>
              <a:defRPr/>
            </a:pPr>
            <a:r>
              <a:rPr kumimoji="0" lang="fr-FR" sz="20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Ministère de l’Enseignement Supérieur et de la Recherche Scientifique</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جــامعة محــمد خيضــر – بسكرة –</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كــلية العلــوم الاقتصــادية </a:t>
            </a:r>
            <a:r>
              <a:rPr kumimoji="0" lang="ar-DZ" sz="2400" b="1" i="1" u="none" strike="noStrike" kern="1200" cap="none" spc="0" normalizeH="0" baseline="0" noProof="0" dirty="0" err="1" smtClean="0">
                <a:ln>
                  <a:noFill/>
                </a:ln>
                <a:solidFill>
                  <a:schemeClr val="bg1"/>
                </a:solidFill>
                <a:effectLst/>
                <a:uLnTx/>
                <a:uFillTx/>
                <a:latin typeface="Times New Roman" pitchFamily="18" charset="0"/>
                <a:ea typeface="+mn-ea"/>
                <a:cs typeface="Times New Roman" pitchFamily="18" charset="0"/>
              </a:rPr>
              <a:t>و</a:t>
            </a: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 التجــارية وعلــوم التسييــر</a:t>
            </a:r>
            <a:endParaRPr kumimoji="0" lang="en-US" sz="24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قسم العلوم التجارية</a:t>
            </a:r>
            <a:endParaRPr kumimoji="0" lang="fr-FR"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فرع</a:t>
            </a:r>
            <a:r>
              <a:rPr kumimoji="0" lang="ar-DZ" sz="2400" b="1" i="1" u="none" strike="noStrike" kern="1200" cap="none" spc="0" normalizeH="0" noProof="0" dirty="0" smtClean="0">
                <a:ln>
                  <a:noFill/>
                </a:ln>
                <a:solidFill>
                  <a:schemeClr val="bg1"/>
                </a:solidFill>
                <a:effectLst/>
                <a:uLnTx/>
                <a:uFillTx/>
                <a:latin typeface="Times New Roman" pitchFamily="18" charset="0"/>
                <a:ea typeface="+mn-ea"/>
                <a:cs typeface="Times New Roman" pitchFamily="18" charset="0"/>
              </a:rPr>
              <a:t> علوم تجارية</a:t>
            </a:r>
            <a:endParaRPr kumimoji="0" lang="en-US" sz="2400" b="1" i="1"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24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rPr>
              <a:t>سنة أولى ماستر تسويق مصرفي</a:t>
            </a:r>
            <a:endParaRPr kumimoji="0" lang="ar-DZ" sz="1800" b="1" i="0" u="none" strike="noStrike" kern="1200" cap="none" spc="0" normalizeH="0" baseline="0" noProof="0" dirty="0" smtClean="0">
              <a:ln>
                <a:noFill/>
              </a:ln>
              <a:solidFill>
                <a:schemeClr val="bg1"/>
              </a:solidFill>
              <a:effectLst/>
              <a:uLnTx/>
              <a:uFillTx/>
              <a:latin typeface="Times New Roman" pitchFamily="18" charset="0"/>
              <a:ea typeface="Tahoma" pitchFamily="34" charset="0"/>
              <a:cs typeface="Times New Roman" pitchFamily="18" charset="0"/>
            </a:endParaRPr>
          </a:p>
          <a:p>
            <a:pPr marL="548640" marR="0" lvl="0" indent="-411480" algn="ctr" defTabSz="914400" rtl="1" eaLnBrk="1" fontAlgn="auto" latinLnBrk="0" hangingPunct="1">
              <a:lnSpc>
                <a:spcPct val="100000"/>
              </a:lnSpc>
              <a:spcBef>
                <a:spcPts val="0"/>
              </a:spcBef>
              <a:spcAft>
                <a:spcPts val="0"/>
              </a:spcAft>
              <a:buClr>
                <a:schemeClr val="tx1">
                  <a:shade val="95000"/>
                </a:schemeClr>
              </a:buClr>
              <a:buSzPct val="65000"/>
              <a:tabLst/>
              <a:defRPr/>
            </a:pPr>
            <a:r>
              <a:rPr kumimoji="0" lang="ar-DZ" sz="4000" b="1" i="0" u="none" strike="noStrike" kern="1200" cap="none" spc="0" normalizeH="0" baseline="0" noProof="0" dirty="0" smtClean="0">
                <a:ln>
                  <a:noFill/>
                </a:ln>
                <a:solidFill>
                  <a:srgbClr val="FF0000"/>
                </a:solidFill>
                <a:effectLst/>
                <a:uLnTx/>
                <a:uFillTx/>
                <a:latin typeface="Times New Roman" pitchFamily="18" charset="0"/>
                <a:ea typeface="Tahoma" pitchFamily="34" charset="0"/>
                <a:cs typeface="Times New Roman" pitchFamily="18" charset="0"/>
              </a:rPr>
              <a:t>مقياس: تسيير مالي</a:t>
            </a:r>
          </a:p>
          <a:p>
            <a:pPr marL="548640" marR="0" lvl="0" indent="-411480" algn="ctr" defTabSz="914400" rtl="1" eaLnBrk="1" fontAlgn="ctr" latinLnBrk="0" hangingPunct="1">
              <a:lnSpc>
                <a:spcPct val="100000"/>
              </a:lnSpc>
              <a:spcBef>
                <a:spcPct val="20000"/>
              </a:spcBef>
              <a:spcAft>
                <a:spcPts val="0"/>
              </a:spcAft>
              <a:buClr>
                <a:schemeClr val="tx1">
                  <a:shade val="95000"/>
                </a:schemeClr>
              </a:buClr>
              <a:buSzPct val="65000"/>
              <a:tabLst/>
              <a:defRPr/>
            </a:pPr>
            <a:r>
              <a:rPr kumimoji="0" lang="ar-DZ" sz="20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rPr>
              <a:t>الموسم الجامعي: 2021/2020</a:t>
            </a:r>
            <a:endParaRPr kumimoji="0" lang="ar-DZ" sz="2800" b="1" i="0" u="none" strike="noStrike" kern="1200" cap="none" spc="0" normalizeH="0" baseline="0" noProof="0" dirty="0" smtClean="0">
              <a:ln>
                <a:noFill/>
              </a:ln>
              <a:solidFill>
                <a:schemeClr val="bg1"/>
              </a:solidFill>
              <a:effectLst/>
              <a:uLnTx/>
              <a:uFillTx/>
              <a:latin typeface="Times New Roman" pitchFamily="18" charset="0"/>
              <a:ea typeface="+mn-ea"/>
              <a:cs typeface="Times New Roman" pitchFamily="18" charset="0"/>
            </a:endParaRPr>
          </a:p>
        </p:txBody>
      </p:sp>
      <p:sp>
        <p:nvSpPr>
          <p:cNvPr id="7" name="Rectangle 6"/>
          <p:cNvSpPr/>
          <p:nvPr/>
        </p:nvSpPr>
        <p:spPr>
          <a:xfrm>
            <a:off x="0" y="4701028"/>
            <a:ext cx="9144000" cy="1249573"/>
          </a:xfrm>
          <a:prstGeom prst="rect">
            <a:avLst/>
          </a:prstGeom>
        </p:spPr>
        <p:txBody>
          <a:bodyPr wrap="square">
            <a:spAutoFit/>
          </a:bodyPr>
          <a:lstStyle/>
          <a:p>
            <a:pPr lvl="0" algn="ctr" rtl="1" fontAlgn="ctr">
              <a:spcBef>
                <a:spcPct val="20000"/>
              </a:spcBef>
              <a:buClr>
                <a:srgbClr val="F0A22E"/>
              </a:buClr>
              <a:buSzPct val="70000"/>
              <a:defRPr/>
            </a:pPr>
            <a:r>
              <a:rPr lang="ar-DZ" sz="3200" b="1" dirty="0" smtClean="0">
                <a:solidFill>
                  <a:prstClr val="black"/>
                </a:solidFill>
                <a:latin typeface="Adobe Arabic" pitchFamily="18" charset="-78"/>
                <a:cs typeface="Adobe Arabic" pitchFamily="18" charset="-78"/>
              </a:rPr>
              <a:t>أعمال موجهة 02:</a:t>
            </a:r>
            <a:endParaRPr lang="fr-FR" sz="3200" b="1" dirty="0" smtClean="0">
              <a:solidFill>
                <a:prstClr val="black"/>
              </a:solidFill>
              <a:latin typeface="Adobe Arabic" pitchFamily="18" charset="-78"/>
              <a:cs typeface="Adobe Arabic" pitchFamily="18" charset="-78"/>
            </a:endParaRPr>
          </a:p>
          <a:p>
            <a:pPr lvl="0" algn="ctr" rtl="1" fontAlgn="ctr">
              <a:spcBef>
                <a:spcPct val="20000"/>
              </a:spcBef>
              <a:buClr>
                <a:srgbClr val="F0A22E"/>
              </a:buClr>
              <a:buSzPct val="70000"/>
              <a:defRPr/>
            </a:pPr>
            <a:r>
              <a:rPr lang="ar-DZ" sz="3600" b="1" dirty="0" smtClean="0">
                <a:solidFill>
                  <a:srgbClr val="FF0000"/>
                </a:solidFill>
                <a:latin typeface="Adobe Arabic" pitchFamily="18" charset="-78"/>
                <a:cs typeface="Adobe Arabic" pitchFamily="18" charset="-78"/>
              </a:rPr>
              <a:t>سلسلة تمارين 03: معايير تقييم واختيار الاستثمارات</a:t>
            </a:r>
            <a:r>
              <a:rPr lang="ar-DZ" sz="3600" b="1" dirty="0" smtClean="0">
                <a:solidFill>
                  <a:srgbClr val="008000"/>
                </a:solidFill>
                <a:latin typeface="Adobe Arabic" pitchFamily="18" charset="-78"/>
                <a:cs typeface="Adobe Arabic" pitchFamily="18" charset="-78"/>
              </a:rPr>
              <a:t>(ج 3)</a:t>
            </a:r>
            <a:endParaRPr lang="ar-DZ" sz="3600" b="1" dirty="0">
              <a:solidFill>
                <a:srgbClr val="008000"/>
              </a:solidFill>
              <a:latin typeface="Adobe Arabic" pitchFamily="18" charset="-78"/>
              <a:cs typeface="Adobe Arabic" pitchFamily="18" charset="-78"/>
            </a:endParaRPr>
          </a:p>
        </p:txBody>
      </p:sp>
      <p:grpSp>
        <p:nvGrpSpPr>
          <p:cNvPr id="2" name="Group 1"/>
          <p:cNvGrpSpPr>
            <a:grpSpLocks/>
          </p:cNvGrpSpPr>
          <p:nvPr/>
        </p:nvGrpSpPr>
        <p:grpSpPr bwMode="auto">
          <a:xfrm>
            <a:off x="228600" y="357627"/>
            <a:ext cx="989398" cy="1143000"/>
            <a:chOff x="4041" y="5842"/>
            <a:chExt cx="1056" cy="1375"/>
          </a:xfrm>
        </p:grpSpPr>
        <p:sp>
          <p:nvSpPr>
            <p:cNvPr id="9"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0"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2"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grpSp>
        <p:nvGrpSpPr>
          <p:cNvPr id="3" name="Group 1"/>
          <p:cNvGrpSpPr>
            <a:grpSpLocks/>
          </p:cNvGrpSpPr>
          <p:nvPr/>
        </p:nvGrpSpPr>
        <p:grpSpPr bwMode="auto">
          <a:xfrm>
            <a:off x="7926002" y="357627"/>
            <a:ext cx="989398" cy="1143000"/>
            <a:chOff x="4041" y="5842"/>
            <a:chExt cx="1056" cy="1375"/>
          </a:xfrm>
        </p:grpSpPr>
        <p:sp>
          <p:nvSpPr>
            <p:cNvPr id="14" name="Oval 2"/>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ar-DZ" dirty="0"/>
            </a:p>
          </p:txBody>
        </p:sp>
        <p:pic>
          <p:nvPicPr>
            <p:cNvPr id="15" name="Picture 3" descr="SigleUNI4"/>
            <p:cNvPicPr>
              <a:picLocks noChangeAspect="1" noChangeArrowheads="1"/>
            </p:cNvPicPr>
            <p:nvPr/>
          </p:nvPicPr>
          <p:blipFill>
            <a:blip r:embed="rId2" cstate="print">
              <a:extLst>
                <a:ext uri="{28A0092B-C50C-407E-A947-70E740481C1C}">
                  <a14:useLocalDpi xmlns="" xmlns:a14="http://schemas.microsoft.com/office/drawing/2010/main" val="0"/>
                </a:ext>
              </a:extLst>
            </a:blip>
            <a:srcRect l="2623" t="1465" r="1811"/>
            <a:stretch>
              <a:fillRect/>
            </a:stretch>
          </p:blipFill>
          <p:spPr bwMode="auto">
            <a:xfrm>
              <a:off x="4193" y="6073"/>
              <a:ext cx="742" cy="904"/>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WordArt 4"/>
            <p:cNvSpPr>
              <a:spLocks noChangeArrowheads="1" noChangeShapeType="1" noTextEdit="1"/>
            </p:cNvSpPr>
            <p:nvPr/>
          </p:nvSpPr>
          <p:spPr bwMode="auto">
            <a:xfrm>
              <a:off x="4190" y="5978"/>
              <a:ext cx="733" cy="746"/>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ArchUp">
                <a:avLst>
                  <a:gd name="adj" fmla="val 10800000"/>
                </a:avLst>
              </a:prstTxWarp>
            </a:bodyPr>
            <a:lstStyle/>
            <a:p>
              <a:pPr algn="ctr" rtl="1">
                <a:buNone/>
              </a:pPr>
              <a:r>
                <a:rPr lang="ar-DZ" sz="3600" kern="10" spc="0" dirty="0" smtClean="0">
                  <a:ln>
                    <a:noFill/>
                  </a:ln>
                  <a:solidFill>
                    <a:srgbClr val="000080"/>
                  </a:solidFill>
                  <a:effectLst/>
                  <a:latin typeface="AF_Aseer"/>
                </a:rPr>
                <a:t>جامعــــــة محمد خيضــــــــــــر</a:t>
              </a:r>
              <a:endParaRPr lang="ar-DZ" sz="3600" kern="10" spc="0" dirty="0">
                <a:ln>
                  <a:noFill/>
                </a:ln>
                <a:solidFill>
                  <a:srgbClr val="000080"/>
                </a:solidFill>
                <a:effectLst/>
                <a:latin typeface="AF_Aseer"/>
              </a:endParaRPr>
            </a:p>
          </p:txBody>
        </p:sp>
        <p:sp>
          <p:nvSpPr>
            <p:cNvPr id="17" name="WordArt 5"/>
            <p:cNvSpPr>
              <a:spLocks noChangeArrowheads="1" noChangeShapeType="1" noTextEdit="1"/>
            </p:cNvSpPr>
            <p:nvPr/>
          </p:nvSpPr>
          <p:spPr bwMode="auto">
            <a:xfrm>
              <a:off x="4316" y="7018"/>
              <a:ext cx="490" cy="123"/>
            </a:xfrm>
            <a:prstGeom prst="rect">
              <a:avLst/>
            </a:prstGeom>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14:hiddenEffects>
              </a:ext>
            </a:extLst>
          </p:spPr>
          <p:txBody>
            <a:bodyPr wrap="none" fromWordArt="1">
              <a:prstTxWarp prst="textPlain">
                <a:avLst>
                  <a:gd name="adj" fmla="val 50000"/>
                </a:avLst>
              </a:prstTxWarp>
            </a:bodyPr>
            <a:lstStyle/>
            <a:p>
              <a:pPr algn="ctr" rtl="1">
                <a:buNone/>
              </a:pPr>
              <a:r>
                <a:rPr lang="ar-DZ" sz="3600" kern="10" spc="0" dirty="0" smtClean="0">
                  <a:ln>
                    <a:noFill/>
                  </a:ln>
                  <a:solidFill>
                    <a:srgbClr val="000080"/>
                  </a:solidFill>
                  <a:effectLst/>
                  <a:latin typeface="AF_Aseer"/>
                </a:rPr>
                <a:t>بــســكــــــــــــرة</a:t>
              </a:r>
              <a:endParaRPr lang="ar-DZ" sz="3600" kern="10" spc="0" dirty="0">
                <a:ln>
                  <a:noFill/>
                </a:ln>
                <a:solidFill>
                  <a:srgbClr val="000080"/>
                </a:solidFill>
                <a:effectLst/>
                <a:latin typeface="AF_Asee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additive="base">
                                        <p:cTn id="2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 calcmode="lin" valueType="num">
                                      <p:cBhvr additive="base">
                                        <p:cTn id="2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anim calcmode="lin" valueType="num">
                                      <p:cBhvr additive="base">
                                        <p:cTn id="35"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 calcmode="lin" valueType="num">
                                      <p:cBhvr additive="base">
                                        <p:cTn id="39"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6">
                                            <p:txEl>
                                              <p:pRg st="9" end="9"/>
                                            </p:txEl>
                                          </p:spTgt>
                                        </p:tgtEl>
                                        <p:attrNameLst>
                                          <p:attrName>style.visibility</p:attrName>
                                        </p:attrNameLst>
                                      </p:cBhvr>
                                      <p:to>
                                        <p:strVal val="visible"/>
                                      </p:to>
                                    </p:set>
                                    <p:anim calcmode="lin" valueType="num">
                                      <p:cBhvr additive="base">
                                        <p:cTn id="43"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6">
                                            <p:txEl>
                                              <p:pRg st="10" end="10"/>
                                            </p:txEl>
                                          </p:spTgt>
                                        </p:tgtEl>
                                        <p:attrNameLst>
                                          <p:attrName>style.visibility</p:attrName>
                                        </p:attrNameLst>
                                      </p:cBhvr>
                                      <p:to>
                                        <p:strVal val="visible"/>
                                      </p:to>
                                    </p:set>
                                    <p:anim calcmode="lin" valueType="num">
                                      <p:cBhvr additive="base">
                                        <p:cTn id="4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609600" y="2438400"/>
          <a:ext cx="7924800" cy="1280160"/>
        </p:xfrm>
        <a:graphic>
          <a:graphicData uri="http://schemas.openxmlformats.org/drawingml/2006/table">
            <a:tbl>
              <a:tblPr/>
              <a:tblGrid>
                <a:gridCol w="990600"/>
                <a:gridCol w="1056640"/>
                <a:gridCol w="990600"/>
                <a:gridCol w="924560"/>
                <a:gridCol w="858520"/>
                <a:gridCol w="990600"/>
                <a:gridCol w="2113280"/>
              </a:tblGrid>
              <a:tr h="0">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CF</a:t>
                      </a:r>
                      <a:r>
                        <a:rPr lang="en-US" sz="2800" b="1" baseline="-25000" dirty="0">
                          <a:solidFill>
                            <a:schemeClr val="bg1"/>
                          </a:solidFill>
                          <a:latin typeface="Times New Roman" pitchFamily="18" charset="0"/>
                          <a:ea typeface="Times New Roman"/>
                          <a:cs typeface="Times New Roman" pitchFamily="18" charset="0"/>
                        </a:rPr>
                        <a:t>5</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a:solidFill>
                            <a:schemeClr val="bg1"/>
                          </a:solidFill>
                          <a:latin typeface="Times New Roman" pitchFamily="18" charset="0"/>
                          <a:ea typeface="Times New Roman"/>
                          <a:cs typeface="Times New Roman" pitchFamily="18" charset="0"/>
                        </a:rPr>
                        <a:t>CF</a:t>
                      </a:r>
                      <a:r>
                        <a:rPr lang="en-US" sz="2800" b="1" baseline="-25000">
                          <a:solidFill>
                            <a:schemeClr val="bg1"/>
                          </a:solidFill>
                          <a:latin typeface="Times New Roman" pitchFamily="18" charset="0"/>
                          <a:ea typeface="Times New Roman"/>
                          <a:cs typeface="Times New Roman" pitchFamily="18" charset="0"/>
                        </a:rPr>
                        <a:t>4</a:t>
                      </a:r>
                      <a:endParaRPr lang="fr-FR" sz="28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a:solidFill>
                            <a:schemeClr val="bg1"/>
                          </a:solidFill>
                          <a:latin typeface="Times New Roman" pitchFamily="18" charset="0"/>
                          <a:ea typeface="Times New Roman"/>
                          <a:cs typeface="Times New Roman" pitchFamily="18" charset="0"/>
                        </a:rPr>
                        <a:t>CF</a:t>
                      </a:r>
                      <a:r>
                        <a:rPr lang="en-US" sz="2800" b="1" baseline="-25000">
                          <a:solidFill>
                            <a:schemeClr val="bg1"/>
                          </a:solidFill>
                          <a:latin typeface="Times New Roman" pitchFamily="18" charset="0"/>
                          <a:ea typeface="Times New Roman"/>
                          <a:cs typeface="Times New Roman" pitchFamily="18" charset="0"/>
                        </a:rPr>
                        <a:t>3</a:t>
                      </a:r>
                      <a:endParaRPr lang="fr-FR" sz="28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a:solidFill>
                            <a:schemeClr val="bg1"/>
                          </a:solidFill>
                          <a:latin typeface="Times New Roman" pitchFamily="18" charset="0"/>
                          <a:ea typeface="Times New Roman"/>
                          <a:cs typeface="Times New Roman" pitchFamily="18" charset="0"/>
                        </a:rPr>
                        <a:t>CF</a:t>
                      </a:r>
                      <a:r>
                        <a:rPr lang="en-US" sz="2800" b="1" baseline="-25000">
                          <a:solidFill>
                            <a:schemeClr val="bg1"/>
                          </a:solidFill>
                          <a:latin typeface="Times New Roman" pitchFamily="18" charset="0"/>
                          <a:ea typeface="Times New Roman"/>
                          <a:cs typeface="Times New Roman" pitchFamily="18" charset="0"/>
                        </a:rPr>
                        <a:t>2</a:t>
                      </a:r>
                      <a:endParaRPr lang="fr-FR" sz="28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CF</a:t>
                      </a:r>
                      <a:r>
                        <a:rPr lang="en-US" sz="2800" b="1" baseline="-25000" dirty="0">
                          <a:solidFill>
                            <a:schemeClr val="bg1"/>
                          </a:solidFill>
                          <a:latin typeface="Times New Roman" pitchFamily="18" charset="0"/>
                          <a:ea typeface="Times New Roman"/>
                          <a:cs typeface="Times New Roman" pitchFamily="18" charset="0"/>
                        </a:rPr>
                        <a:t>1</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spcBef>
                          <a:spcPts val="0"/>
                        </a:spcBef>
                        <a:spcAft>
                          <a:spcPts val="0"/>
                        </a:spcAft>
                      </a:pPr>
                      <a:r>
                        <a:rPr lang="en-US" sz="2800" b="1" dirty="0">
                          <a:solidFill>
                            <a:schemeClr val="bg1"/>
                          </a:solidFill>
                          <a:latin typeface="Times New Roman" pitchFamily="18" charset="0"/>
                          <a:ea typeface="Times New Roman"/>
                          <a:cs typeface="Times New Roman" pitchFamily="18" charset="0"/>
                        </a:rPr>
                        <a:t>CF</a:t>
                      </a:r>
                      <a:r>
                        <a:rPr lang="en-US" sz="2800" b="1" baseline="-25000" dirty="0">
                          <a:solidFill>
                            <a:schemeClr val="bg1"/>
                          </a:solidFill>
                          <a:latin typeface="Times New Roman" pitchFamily="18" charset="0"/>
                          <a:ea typeface="Times New Roman"/>
                          <a:cs typeface="Times New Roman" pitchFamily="18" charset="0"/>
                        </a:rPr>
                        <a:t>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JO" sz="2800" b="1" spc="-20" dirty="0" smtClean="0">
                          <a:solidFill>
                            <a:schemeClr val="bg1"/>
                          </a:solidFill>
                          <a:latin typeface="Times New Roman" pitchFamily="18" charset="0"/>
                          <a:ea typeface="Times New Roman"/>
                          <a:cs typeface="Times New Roman" pitchFamily="18" charset="0"/>
                        </a:rPr>
                        <a:t>تدفقات نقدية</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55</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50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40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30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25</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100 -</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JO" sz="2800" b="1" spc="-20">
                          <a:solidFill>
                            <a:schemeClr val="bg1"/>
                          </a:solidFill>
                          <a:latin typeface="Times New Roman" pitchFamily="18" charset="0"/>
                          <a:ea typeface="Times New Roman"/>
                          <a:cs typeface="Times New Roman" pitchFamily="18" charset="0"/>
                        </a:rPr>
                        <a:t>المشروع</a:t>
                      </a:r>
                      <a:r>
                        <a:rPr lang="ar-JO" sz="2800" b="1">
                          <a:solidFill>
                            <a:schemeClr val="bg1"/>
                          </a:solidFill>
                          <a:latin typeface="Times New Roman" pitchFamily="18" charset="0"/>
                          <a:ea typeface="Times New Roman"/>
                          <a:cs typeface="Times New Roman" pitchFamily="18" charset="0"/>
                        </a:rPr>
                        <a:t>  </a:t>
                      </a:r>
                      <a:r>
                        <a:rPr lang="en-US" sz="2800" b="1">
                          <a:solidFill>
                            <a:schemeClr val="bg1"/>
                          </a:solidFill>
                          <a:latin typeface="Times New Roman" pitchFamily="18" charset="0"/>
                          <a:ea typeface="Times New Roman"/>
                          <a:cs typeface="Times New Roman" pitchFamily="18" charset="0"/>
                        </a:rPr>
                        <a:t>  X</a:t>
                      </a:r>
                      <a:endParaRPr lang="fr-FR" sz="280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800" b="1" dirty="0">
                          <a:solidFill>
                            <a:schemeClr val="bg1"/>
                          </a:solidFill>
                          <a:latin typeface="Times New Roman" pitchFamily="18" charset="0"/>
                          <a:ea typeface="Times New Roman"/>
                          <a:cs typeface="Times New Roman" pitchFamily="18" charset="0"/>
                        </a:rPr>
                        <a:t>35</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800" b="1" dirty="0">
                          <a:solidFill>
                            <a:schemeClr val="bg1"/>
                          </a:solidFill>
                          <a:latin typeface="Times New Roman" pitchFamily="18" charset="0"/>
                          <a:ea typeface="Times New Roman"/>
                          <a:cs typeface="Times New Roman" pitchFamily="18" charset="0"/>
                        </a:rPr>
                        <a:t>35</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SA" sz="2800" b="1" dirty="0">
                          <a:solidFill>
                            <a:schemeClr val="bg1"/>
                          </a:solidFill>
                          <a:latin typeface="Times New Roman" pitchFamily="18" charset="0"/>
                          <a:ea typeface="Times New Roman"/>
                          <a:cs typeface="Times New Roman" pitchFamily="18" charset="0"/>
                        </a:rPr>
                        <a:t>30</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en-US" sz="2800" b="1" dirty="0">
                          <a:solidFill>
                            <a:schemeClr val="bg1"/>
                          </a:solidFill>
                          <a:latin typeface="Times New Roman" pitchFamily="18" charset="0"/>
                          <a:ea typeface="Times New Roman"/>
                          <a:cs typeface="Times New Roman" pitchFamily="18" charset="0"/>
                        </a:rPr>
                        <a:t>40 -</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spcBef>
                          <a:spcPts val="0"/>
                        </a:spcBef>
                        <a:spcAft>
                          <a:spcPts val="0"/>
                        </a:spcAft>
                      </a:pPr>
                      <a:r>
                        <a:rPr lang="ar-JO" sz="2800" b="1" spc="-20" dirty="0">
                          <a:solidFill>
                            <a:schemeClr val="bg1"/>
                          </a:solidFill>
                          <a:latin typeface="Times New Roman" pitchFamily="18" charset="0"/>
                          <a:ea typeface="Times New Roman"/>
                          <a:cs typeface="Times New Roman" pitchFamily="18" charset="0"/>
                        </a:rPr>
                        <a:t>المشروع</a:t>
                      </a:r>
                      <a:r>
                        <a:rPr lang="ar-JO" sz="2800" b="1" dirty="0">
                          <a:solidFill>
                            <a:schemeClr val="bg1"/>
                          </a:solidFill>
                          <a:latin typeface="Times New Roman" pitchFamily="18" charset="0"/>
                          <a:ea typeface="Times New Roman"/>
                          <a:cs typeface="Times New Roman" pitchFamily="18" charset="0"/>
                        </a:rPr>
                        <a:t> </a:t>
                      </a:r>
                      <a:r>
                        <a:rPr lang="en-US" sz="2800" b="1" dirty="0">
                          <a:solidFill>
                            <a:schemeClr val="bg1"/>
                          </a:solidFill>
                          <a:latin typeface="Times New Roman" pitchFamily="18" charset="0"/>
                          <a:ea typeface="Times New Roman"/>
                          <a:cs typeface="Times New Roman" pitchFamily="18" charset="0"/>
                        </a:rPr>
                        <a:t> Y</a:t>
                      </a:r>
                      <a:endParaRPr lang="fr-FR" sz="2800" dirty="0">
                        <a:solidFill>
                          <a:schemeClr val="bg1"/>
                        </a:solidFill>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228600" y="763250"/>
            <a:ext cx="85344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239713" algn="r"/>
              </a:tabLst>
            </a:pPr>
            <a:r>
              <a:rPr kumimoji="0" lang="ar-DZ" sz="32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التمرين الثاني:</a:t>
            </a:r>
            <a:endParaRPr kumimoji="0" lang="fr-FR" sz="3200" b="0" i="0"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1" eaLnBrk="0" fontAlgn="base" latinLnBrk="0" hangingPunct="0">
              <a:lnSpc>
                <a:spcPct val="100000"/>
              </a:lnSpc>
              <a:spcBef>
                <a:spcPct val="0"/>
              </a:spcBef>
              <a:spcAft>
                <a:spcPct val="0"/>
              </a:spcAft>
              <a:buClrTx/>
              <a:buSzTx/>
              <a:buFontTx/>
              <a:buNone/>
              <a:tabLst>
                <a:tab pos="239713" algn="r"/>
              </a:tabLst>
            </a:pP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البيانات الخاصة بالمشروعين </a:t>
            </a:r>
            <a:r>
              <a:rPr kumimoji="0" lang="ar-JO"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المتنافيين</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X</a:t>
            </a:r>
            <a:r>
              <a:rPr kumimoji="0" lang="ar-SA"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Y </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a:t>
            </a:r>
            <a:r>
              <a:rPr kumimoji="0" lang="ar-JO"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وضحة</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في الجدول التالي:</a:t>
            </a:r>
            <a:endParaRPr kumimoji="0" lang="ar-JO"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304800" y="4127718"/>
            <a:ext cx="8382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588" marR="0" lvl="0" indent="-1588" algn="justLow" defTabSz="914400" rtl="1" eaLnBrk="0" fontAlgn="base" latinLnBrk="0" hangingPunct="0">
              <a:lnSpc>
                <a:spcPct val="100000"/>
              </a:lnSpc>
              <a:spcBef>
                <a:spcPct val="0"/>
              </a:spcBef>
              <a:spcAft>
                <a:spcPct val="0"/>
              </a:spcAft>
              <a:buClr>
                <a:srgbClr val="FF0000"/>
              </a:buClr>
              <a:buSzTx/>
              <a:buFont typeface="+mj-lt"/>
              <a:buAutoNum type="arabicPeriod"/>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ماهو المشروع المختار حسب معيار القيمة الحالية الصافية بمعدل خصم 10%؟ هل هذا الاختيار عقلاني؟</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L="1588" marR="0" lvl="0" indent="-1588" algn="justLow" defTabSz="914400" rtl="1" eaLnBrk="0" fontAlgn="base" latinLnBrk="0" hangingPunct="0">
              <a:lnSpc>
                <a:spcPct val="100000"/>
              </a:lnSpc>
              <a:spcBef>
                <a:spcPct val="0"/>
              </a:spcBef>
              <a:spcAft>
                <a:spcPct val="0"/>
              </a:spcAft>
              <a:buClr>
                <a:srgbClr val="FF0000"/>
              </a:buClr>
              <a:buSzTx/>
              <a:buFont typeface="+mj-lt"/>
              <a:buAutoNum type="arabicPeriod"/>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ماهو المشروع المختار حسب معياري </a:t>
            </a:r>
            <a:r>
              <a:rPr kumimoji="0" lang="ar-JO"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المضاعف الاقتصادي</a:t>
            </a: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JO" sz="2800" b="1"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والدفعة السنوية المكافئة؟</a:t>
            </a:r>
            <a:endParaRPr kumimoji="0" lang="ar-JO" sz="2800" b="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43600" y="457200"/>
            <a:ext cx="2651688" cy="584775"/>
          </a:xfrm>
          <a:prstGeom prst="rect">
            <a:avLst/>
          </a:prstGeom>
        </p:spPr>
        <p:txBody>
          <a:bodyPr wrap="none">
            <a:spAutoFit/>
          </a:bodyPr>
          <a:lstStyle/>
          <a:p>
            <a:pPr lvl="0" algn="justLow" rtl="1" fontAlgn="base">
              <a:spcBef>
                <a:spcPct val="0"/>
              </a:spcBef>
              <a:spcAft>
                <a:spcPct val="0"/>
              </a:spcAft>
              <a:tabLst>
                <a:tab pos="239713" algn="r"/>
              </a:tabLst>
            </a:pPr>
            <a:r>
              <a:rPr lang="ar-DZ" sz="3200" b="1" dirty="0" smtClean="0">
                <a:solidFill>
                  <a:srgbClr val="FF0000"/>
                </a:solidFill>
                <a:latin typeface="Times New Roman" pitchFamily="18" charset="0"/>
                <a:ea typeface="Calibri" pitchFamily="34" charset="0"/>
                <a:cs typeface="Times New Roman" pitchFamily="18" charset="0"/>
              </a:rPr>
              <a:t>حل التمرين الثاني:</a:t>
            </a:r>
            <a:endParaRPr lang="fr-FR" sz="3200" dirty="0" smtClean="0">
              <a:solidFill>
                <a:srgbClr val="FF0000"/>
              </a:solidFill>
              <a:latin typeface="Times New Roman" pitchFamily="18" charset="0"/>
              <a:cs typeface="Times New Roman" pitchFamily="18" charset="0"/>
            </a:endParaRPr>
          </a:p>
        </p:txBody>
      </p:sp>
      <p:sp>
        <p:nvSpPr>
          <p:cNvPr id="4505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45059" name="Rectangle 3"/>
          <p:cNvSpPr>
            <a:spLocks noChangeArrowheads="1"/>
          </p:cNvSpPr>
          <p:nvPr/>
        </p:nvSpPr>
        <p:spPr bwMode="auto">
          <a:xfrm>
            <a:off x="1371600" y="1153180"/>
            <a:ext cx="749285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ar-SA" sz="2800" b="1" i="0" u="none" strike="noStrike" cap="none" normalizeH="0" baseline="0" dirty="0" smtClean="0">
                <a:ln>
                  <a:noFill/>
                </a:ln>
                <a:solidFill>
                  <a:srgbClr val="FF0000"/>
                </a:solidFill>
                <a:effectLst/>
                <a:latin typeface="Times New Roman" pitchFamily="18" charset="0"/>
                <a:cs typeface="Times New Roman" pitchFamily="18" charset="0"/>
              </a:rPr>
              <a:t>المشروع المختار حسب معيار القيمة الحالية الصافية</a:t>
            </a:r>
            <a:r>
              <a:rPr kumimoji="0" lang="fr-FR" sz="2800" b="1" i="0" u="none" strike="noStrike" cap="none" normalizeH="0" baseline="0" dirty="0" smtClean="0">
                <a:ln>
                  <a:noFill/>
                </a:ln>
                <a:solidFill>
                  <a:srgbClr val="FF0000"/>
                </a:solidFill>
                <a:effectLst/>
                <a:latin typeface="Times New Roman" pitchFamily="18" charset="0"/>
                <a:cs typeface="Times New Roman" pitchFamily="18" charset="0"/>
              </a:rPr>
              <a:t> VAN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45060" name="Rectangle 4"/>
          <p:cNvSpPr>
            <a:spLocks noChangeArrowheads="1"/>
          </p:cNvSpPr>
          <p:nvPr/>
        </p:nvSpPr>
        <p:spPr bwMode="auto">
          <a:xfrm>
            <a:off x="381000" y="1676400"/>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نقوم بحساب القيمة الحالية الصافية لكلا المشروعين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X</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Y</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المشروع المختار هو المشروع ذو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الأكبر:</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45061" name="Group 5"/>
          <p:cNvGrpSpPr>
            <a:grpSpLocks/>
          </p:cNvGrpSpPr>
          <p:nvPr/>
        </p:nvGrpSpPr>
        <p:grpSpPr bwMode="auto">
          <a:xfrm>
            <a:off x="304800" y="3020864"/>
            <a:ext cx="3124742" cy="1017378"/>
            <a:chOff x="1290" y="2403"/>
            <a:chExt cx="2376" cy="666"/>
          </a:xfrm>
        </p:grpSpPr>
        <p:sp>
          <p:nvSpPr>
            <p:cNvPr id="45062" name="Text Box 6"/>
            <p:cNvSpPr txBox="1">
              <a:spLocks noChangeArrowheads="1"/>
            </p:cNvSpPr>
            <p:nvPr/>
          </p:nvSpPr>
          <p:spPr bwMode="auto">
            <a:xfrm>
              <a:off x="1290" y="2594"/>
              <a:ext cx="927" cy="326"/>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 =</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5063" name="Text Box 7"/>
            <p:cNvSpPr txBox="1">
              <a:spLocks noChangeArrowheads="1"/>
            </p:cNvSpPr>
            <p:nvPr/>
          </p:nvSpPr>
          <p:spPr bwMode="auto">
            <a:xfrm>
              <a:off x="2250" y="2403"/>
              <a:ext cx="894" cy="33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err="1" smtClean="0">
                  <a:ln>
                    <a:noFill/>
                  </a:ln>
                  <a:solidFill>
                    <a:schemeClr val="bg1"/>
                  </a:solidFill>
                  <a:effectLst/>
                  <a:latin typeface="Times New Roman" pitchFamily="18" charset="0"/>
                  <a:ea typeface="Arial" pitchFamily="34" charset="0"/>
                  <a:cs typeface="Arial" pitchFamily="34" charset="0"/>
                </a:rPr>
                <a:t>CF</a:t>
              </a:r>
              <a:r>
                <a:rPr kumimoji="0" lang="fr-FR" sz="2800" b="1" i="0" u="none" strike="noStrike" cap="none" normalizeH="0" baseline="-25000" dirty="0" err="1" smtClean="0">
                  <a:ln>
                    <a:noFill/>
                  </a:ln>
                  <a:solidFill>
                    <a:schemeClr val="bg1"/>
                  </a:solidFill>
                  <a:effectLst/>
                  <a:latin typeface="Times New Roman" pitchFamily="18" charset="0"/>
                  <a:ea typeface="Arial" pitchFamily="34" charset="0"/>
                  <a:cs typeface="Arial" pitchFamily="34" charset="0"/>
                </a:rPr>
                <a:t>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5064" name="Text Box 8"/>
            <p:cNvSpPr txBox="1">
              <a:spLocks noChangeArrowheads="1"/>
            </p:cNvSpPr>
            <p:nvPr/>
          </p:nvSpPr>
          <p:spPr bwMode="auto">
            <a:xfrm>
              <a:off x="2325" y="2734"/>
              <a:ext cx="819" cy="33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t</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5065" name="Text Box 9"/>
            <p:cNvSpPr txBox="1">
              <a:spLocks noChangeArrowheads="1"/>
            </p:cNvSpPr>
            <p:nvPr/>
          </p:nvSpPr>
          <p:spPr bwMode="auto">
            <a:xfrm>
              <a:off x="3120" y="2570"/>
              <a:ext cx="546" cy="349"/>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5066" name="AutoShape 10"/>
            <p:cNvCxnSpPr>
              <a:cxnSpLocks noChangeShapeType="1"/>
            </p:cNvCxnSpPr>
            <p:nvPr/>
          </p:nvCxnSpPr>
          <p:spPr bwMode="auto">
            <a:xfrm>
              <a:off x="2333" y="2756"/>
              <a:ext cx="795" cy="0"/>
            </a:xfrm>
            <a:prstGeom prst="straightConnector1">
              <a:avLst/>
            </a:prstGeom>
            <a:noFill/>
            <a:ln w="38100">
              <a:solidFill>
                <a:srgbClr val="000000"/>
              </a:solidFill>
              <a:round/>
              <a:headEnd/>
              <a:tailEnd/>
            </a:ln>
          </p:spPr>
        </p:cxnSp>
      </p:grpSp>
      <p:grpSp>
        <p:nvGrpSpPr>
          <p:cNvPr id="45086" name="Group 30"/>
          <p:cNvGrpSpPr>
            <a:grpSpLocks/>
          </p:cNvGrpSpPr>
          <p:nvPr/>
        </p:nvGrpSpPr>
        <p:grpSpPr bwMode="auto">
          <a:xfrm>
            <a:off x="166534" y="4267201"/>
            <a:ext cx="8825066" cy="914592"/>
            <a:chOff x="1168" y="3244"/>
            <a:chExt cx="7787" cy="734"/>
          </a:xfrm>
        </p:grpSpPr>
        <p:sp>
          <p:nvSpPr>
            <p:cNvPr id="45087" name="Text Box 31"/>
            <p:cNvSpPr txBox="1">
              <a:spLocks noChangeArrowheads="1"/>
            </p:cNvSpPr>
            <p:nvPr/>
          </p:nvSpPr>
          <p:spPr bwMode="auto">
            <a:xfrm>
              <a:off x="2325" y="3611"/>
              <a:ext cx="795" cy="367"/>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45088" name="Group 32"/>
            <p:cNvGrpSpPr>
              <a:grpSpLocks/>
            </p:cNvGrpSpPr>
            <p:nvPr/>
          </p:nvGrpSpPr>
          <p:grpSpPr bwMode="auto">
            <a:xfrm>
              <a:off x="3300" y="3589"/>
              <a:ext cx="2760" cy="389"/>
              <a:chOff x="3300" y="3589"/>
              <a:chExt cx="2760" cy="389"/>
            </a:xfrm>
          </p:grpSpPr>
          <p:sp>
            <p:nvSpPr>
              <p:cNvPr id="45089" name="Text Box 33"/>
              <p:cNvSpPr txBox="1">
                <a:spLocks noChangeArrowheads="1"/>
              </p:cNvSpPr>
              <p:nvPr/>
            </p:nvSpPr>
            <p:spPr bwMode="auto">
              <a:xfrm>
                <a:off x="3300" y="3611"/>
                <a:ext cx="814" cy="367"/>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090" name="Text Box 34"/>
              <p:cNvSpPr txBox="1">
                <a:spLocks noChangeArrowheads="1"/>
              </p:cNvSpPr>
              <p:nvPr/>
            </p:nvSpPr>
            <p:spPr bwMode="auto">
              <a:xfrm>
                <a:off x="5265" y="3589"/>
                <a:ext cx="795" cy="328"/>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45091" name="Group 35"/>
            <p:cNvGrpSpPr>
              <a:grpSpLocks/>
            </p:cNvGrpSpPr>
            <p:nvPr/>
          </p:nvGrpSpPr>
          <p:grpSpPr bwMode="auto">
            <a:xfrm>
              <a:off x="1168" y="3244"/>
              <a:ext cx="7787" cy="673"/>
              <a:chOff x="1168" y="3244"/>
              <a:chExt cx="7787" cy="673"/>
            </a:xfrm>
          </p:grpSpPr>
          <p:sp>
            <p:nvSpPr>
              <p:cNvPr id="45092" name="Text Box 36"/>
              <p:cNvSpPr txBox="1">
                <a:spLocks noChangeArrowheads="1"/>
              </p:cNvSpPr>
              <p:nvPr/>
            </p:nvSpPr>
            <p:spPr bwMode="auto">
              <a:xfrm>
                <a:off x="1168" y="3454"/>
                <a:ext cx="1125" cy="43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 </a:t>
                </a:r>
                <a:r>
                  <a:rPr kumimoji="0" lang="fr-FR" sz="24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X</a:t>
                </a: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093" name="Text Box 37"/>
              <p:cNvSpPr txBox="1">
                <a:spLocks noChangeArrowheads="1"/>
              </p:cNvSpPr>
              <p:nvPr/>
            </p:nvSpPr>
            <p:spPr bwMode="auto">
              <a:xfrm>
                <a:off x="2445" y="3244"/>
                <a:ext cx="593" cy="367"/>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094" name="Text Box 38"/>
              <p:cNvSpPr txBox="1">
                <a:spLocks noChangeArrowheads="1"/>
              </p:cNvSpPr>
              <p:nvPr/>
            </p:nvSpPr>
            <p:spPr bwMode="auto">
              <a:xfrm>
                <a:off x="3050" y="3424"/>
                <a:ext cx="336" cy="43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45095" name="Text Box 39"/>
              <p:cNvSpPr txBox="1">
                <a:spLocks noChangeArrowheads="1"/>
              </p:cNvSpPr>
              <p:nvPr/>
            </p:nvSpPr>
            <p:spPr bwMode="auto">
              <a:xfrm>
                <a:off x="3399" y="3244"/>
                <a:ext cx="672" cy="367"/>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096" name="Text Box 40"/>
              <p:cNvSpPr txBox="1">
                <a:spLocks noChangeArrowheads="1"/>
              </p:cNvSpPr>
              <p:nvPr/>
            </p:nvSpPr>
            <p:spPr bwMode="auto">
              <a:xfrm>
                <a:off x="4407" y="3244"/>
                <a:ext cx="593" cy="367"/>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40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097" name="Text Box 41"/>
              <p:cNvSpPr txBox="1">
                <a:spLocks noChangeArrowheads="1"/>
              </p:cNvSpPr>
              <p:nvPr/>
            </p:nvSpPr>
            <p:spPr bwMode="auto">
              <a:xfrm>
                <a:off x="4320" y="3594"/>
                <a:ext cx="795" cy="323"/>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098" name="Text Box 42"/>
              <p:cNvSpPr txBox="1">
                <a:spLocks noChangeArrowheads="1"/>
              </p:cNvSpPr>
              <p:nvPr/>
            </p:nvSpPr>
            <p:spPr bwMode="auto">
              <a:xfrm>
                <a:off x="4092" y="3409"/>
                <a:ext cx="303" cy="43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099" name="Text Box 43"/>
              <p:cNvSpPr txBox="1">
                <a:spLocks noChangeArrowheads="1"/>
              </p:cNvSpPr>
              <p:nvPr/>
            </p:nvSpPr>
            <p:spPr bwMode="auto">
              <a:xfrm>
                <a:off x="5340" y="3244"/>
                <a:ext cx="522" cy="367"/>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00" name="Text Box 44"/>
              <p:cNvSpPr txBox="1">
                <a:spLocks noChangeArrowheads="1"/>
              </p:cNvSpPr>
              <p:nvPr/>
            </p:nvSpPr>
            <p:spPr bwMode="auto">
              <a:xfrm>
                <a:off x="5040" y="3409"/>
                <a:ext cx="345" cy="43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01" name="Text Box 45"/>
              <p:cNvSpPr txBox="1">
                <a:spLocks noChangeArrowheads="1"/>
              </p:cNvSpPr>
              <p:nvPr/>
            </p:nvSpPr>
            <p:spPr bwMode="auto">
              <a:xfrm>
                <a:off x="6315" y="3244"/>
                <a:ext cx="556" cy="367"/>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55</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02" name="Text Box 46"/>
              <p:cNvSpPr txBox="1">
                <a:spLocks noChangeArrowheads="1"/>
              </p:cNvSpPr>
              <p:nvPr/>
            </p:nvSpPr>
            <p:spPr bwMode="auto">
              <a:xfrm>
                <a:off x="6165" y="3589"/>
                <a:ext cx="795" cy="328"/>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4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03" name="Text Box 47"/>
              <p:cNvSpPr txBox="1">
                <a:spLocks noChangeArrowheads="1"/>
              </p:cNvSpPr>
              <p:nvPr/>
            </p:nvSpPr>
            <p:spPr bwMode="auto">
              <a:xfrm>
                <a:off x="5970" y="3409"/>
                <a:ext cx="330" cy="43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4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45104" name="Text Box 48"/>
              <p:cNvSpPr txBox="1">
                <a:spLocks noChangeArrowheads="1"/>
              </p:cNvSpPr>
              <p:nvPr/>
            </p:nvSpPr>
            <p:spPr bwMode="auto">
              <a:xfrm>
                <a:off x="6885" y="3364"/>
                <a:ext cx="2070" cy="43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100 =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45.87 &gt; 0</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45105" name="AutoShape 49"/>
              <p:cNvCxnSpPr>
                <a:cxnSpLocks noChangeShapeType="1"/>
              </p:cNvCxnSpPr>
              <p:nvPr/>
            </p:nvCxnSpPr>
            <p:spPr bwMode="auto">
              <a:xfrm>
                <a:off x="2445" y="3619"/>
                <a:ext cx="645" cy="0"/>
              </a:xfrm>
              <a:prstGeom prst="straightConnector1">
                <a:avLst/>
              </a:prstGeom>
              <a:noFill/>
              <a:ln w="38100">
                <a:solidFill>
                  <a:srgbClr val="000000"/>
                </a:solidFill>
                <a:round/>
                <a:headEnd/>
                <a:tailEnd/>
              </a:ln>
            </p:spPr>
          </p:cxnSp>
          <p:cxnSp>
            <p:nvCxnSpPr>
              <p:cNvPr id="45106" name="AutoShape 50"/>
              <p:cNvCxnSpPr>
                <a:cxnSpLocks noChangeShapeType="1"/>
              </p:cNvCxnSpPr>
              <p:nvPr/>
            </p:nvCxnSpPr>
            <p:spPr bwMode="auto">
              <a:xfrm>
                <a:off x="4395" y="3604"/>
                <a:ext cx="645" cy="0"/>
              </a:xfrm>
              <a:prstGeom prst="straightConnector1">
                <a:avLst/>
              </a:prstGeom>
              <a:noFill/>
              <a:ln w="38100">
                <a:solidFill>
                  <a:srgbClr val="000000"/>
                </a:solidFill>
                <a:round/>
                <a:headEnd/>
                <a:tailEnd/>
              </a:ln>
            </p:spPr>
          </p:cxnSp>
          <p:cxnSp>
            <p:nvCxnSpPr>
              <p:cNvPr id="45107" name="AutoShape 51"/>
              <p:cNvCxnSpPr>
                <a:cxnSpLocks noChangeShapeType="1"/>
              </p:cNvCxnSpPr>
              <p:nvPr/>
            </p:nvCxnSpPr>
            <p:spPr bwMode="auto">
              <a:xfrm>
                <a:off x="5385" y="3604"/>
                <a:ext cx="675" cy="0"/>
              </a:xfrm>
              <a:prstGeom prst="straightConnector1">
                <a:avLst/>
              </a:prstGeom>
              <a:noFill/>
              <a:ln w="38100">
                <a:solidFill>
                  <a:srgbClr val="000000"/>
                </a:solidFill>
                <a:round/>
                <a:headEnd/>
                <a:tailEnd/>
              </a:ln>
            </p:spPr>
          </p:cxnSp>
          <p:cxnSp>
            <p:nvCxnSpPr>
              <p:cNvPr id="45108" name="AutoShape 52"/>
              <p:cNvCxnSpPr>
                <a:cxnSpLocks noChangeShapeType="1"/>
              </p:cNvCxnSpPr>
              <p:nvPr/>
            </p:nvCxnSpPr>
            <p:spPr bwMode="auto">
              <a:xfrm>
                <a:off x="6315" y="3604"/>
                <a:ext cx="570" cy="0"/>
              </a:xfrm>
              <a:prstGeom prst="straightConnector1">
                <a:avLst/>
              </a:prstGeom>
              <a:noFill/>
              <a:ln w="38100">
                <a:solidFill>
                  <a:srgbClr val="000000"/>
                </a:solidFill>
                <a:round/>
                <a:headEnd/>
                <a:tailEnd/>
              </a:ln>
            </p:spPr>
          </p:cxnSp>
          <p:cxnSp>
            <p:nvCxnSpPr>
              <p:cNvPr id="45109" name="AutoShape 53"/>
              <p:cNvCxnSpPr>
                <a:cxnSpLocks noChangeShapeType="1"/>
              </p:cNvCxnSpPr>
              <p:nvPr/>
            </p:nvCxnSpPr>
            <p:spPr bwMode="auto">
              <a:xfrm>
                <a:off x="3390" y="3619"/>
                <a:ext cx="555" cy="0"/>
              </a:xfrm>
              <a:prstGeom prst="straightConnector1">
                <a:avLst/>
              </a:prstGeom>
              <a:noFill/>
              <a:ln w="38100">
                <a:solidFill>
                  <a:srgbClr val="000000"/>
                </a:solidFill>
                <a:round/>
                <a:headEnd/>
                <a:tailEnd/>
              </a:ln>
            </p:spPr>
          </p:cxnSp>
        </p:grpSp>
      </p:grpSp>
      <p:grpSp>
        <p:nvGrpSpPr>
          <p:cNvPr id="72" name="Groupe 71"/>
          <p:cNvGrpSpPr/>
          <p:nvPr/>
        </p:nvGrpSpPr>
        <p:grpSpPr>
          <a:xfrm>
            <a:off x="228600" y="5410199"/>
            <a:ext cx="7162800" cy="1007746"/>
            <a:chOff x="228600" y="5410199"/>
            <a:chExt cx="7162800" cy="1007746"/>
          </a:xfrm>
        </p:grpSpPr>
        <p:grpSp>
          <p:nvGrpSpPr>
            <p:cNvPr id="70" name="Groupe 69"/>
            <p:cNvGrpSpPr/>
            <p:nvPr/>
          </p:nvGrpSpPr>
          <p:grpSpPr>
            <a:xfrm>
              <a:off x="228600" y="5410199"/>
              <a:ext cx="7162800" cy="1007746"/>
              <a:chOff x="819150" y="2506406"/>
              <a:chExt cx="3694200" cy="487619"/>
            </a:xfrm>
          </p:grpSpPr>
          <p:sp>
            <p:nvSpPr>
              <p:cNvPr id="45110" name="Text Box 54"/>
              <p:cNvSpPr txBox="1">
                <a:spLocks noChangeArrowheads="1"/>
              </p:cNvSpPr>
              <p:nvPr/>
            </p:nvSpPr>
            <p:spPr bwMode="auto">
              <a:xfrm>
                <a:off x="1571625" y="2532942"/>
                <a:ext cx="371475" cy="218153"/>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30</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11" name="Text Box 55"/>
              <p:cNvSpPr txBox="1">
                <a:spLocks noChangeArrowheads="1"/>
              </p:cNvSpPr>
              <p:nvPr/>
            </p:nvSpPr>
            <p:spPr bwMode="auto">
              <a:xfrm>
                <a:off x="1504950" y="2746375"/>
                <a:ext cx="504825" cy="239354"/>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12" name="Text Box 56"/>
              <p:cNvSpPr txBox="1">
                <a:spLocks noChangeArrowheads="1"/>
              </p:cNvSpPr>
              <p:nvPr/>
            </p:nvSpPr>
            <p:spPr bwMode="auto">
              <a:xfrm>
                <a:off x="1958850" y="2622550"/>
                <a:ext cx="235800" cy="27622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13" name="Text Box 57"/>
              <p:cNvSpPr txBox="1">
                <a:spLocks noChangeArrowheads="1"/>
              </p:cNvSpPr>
              <p:nvPr/>
            </p:nvSpPr>
            <p:spPr bwMode="auto">
              <a:xfrm>
                <a:off x="2219325" y="2519815"/>
                <a:ext cx="342900" cy="221226"/>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14" name="Text Box 58"/>
              <p:cNvSpPr txBox="1">
                <a:spLocks noChangeArrowheads="1"/>
              </p:cNvSpPr>
              <p:nvPr/>
            </p:nvSpPr>
            <p:spPr bwMode="auto">
              <a:xfrm>
                <a:off x="2838450" y="2506406"/>
                <a:ext cx="338700" cy="227930"/>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15" name="Text Box 59"/>
              <p:cNvSpPr txBox="1">
                <a:spLocks noChangeArrowheads="1"/>
              </p:cNvSpPr>
              <p:nvPr/>
            </p:nvSpPr>
            <p:spPr bwMode="auto">
              <a:xfrm>
                <a:off x="2752725" y="2717800"/>
                <a:ext cx="504825" cy="27622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16" name="Text Box 60"/>
              <p:cNvSpPr txBox="1">
                <a:spLocks noChangeArrowheads="1"/>
              </p:cNvSpPr>
              <p:nvPr/>
            </p:nvSpPr>
            <p:spPr bwMode="auto">
              <a:xfrm>
                <a:off x="2587650" y="2622550"/>
                <a:ext cx="196500" cy="27622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45117" name="AutoShape 61"/>
              <p:cNvCxnSpPr>
                <a:cxnSpLocks noChangeShapeType="1"/>
              </p:cNvCxnSpPr>
              <p:nvPr/>
            </p:nvCxnSpPr>
            <p:spPr bwMode="auto">
              <a:xfrm>
                <a:off x="1571625" y="2746375"/>
                <a:ext cx="371475" cy="0"/>
              </a:xfrm>
              <a:prstGeom prst="straightConnector1">
                <a:avLst/>
              </a:prstGeom>
              <a:noFill/>
              <a:ln w="38100">
                <a:solidFill>
                  <a:srgbClr val="000000"/>
                </a:solidFill>
                <a:round/>
                <a:headEnd/>
                <a:tailEnd/>
              </a:ln>
            </p:spPr>
          </p:cxnSp>
          <p:cxnSp>
            <p:nvCxnSpPr>
              <p:cNvPr id="45118" name="AutoShape 62"/>
              <p:cNvCxnSpPr>
                <a:cxnSpLocks noChangeShapeType="1"/>
              </p:cNvCxnSpPr>
              <p:nvPr/>
            </p:nvCxnSpPr>
            <p:spPr bwMode="auto">
              <a:xfrm>
                <a:off x="2247900" y="2746375"/>
                <a:ext cx="381000" cy="0"/>
              </a:xfrm>
              <a:prstGeom prst="straightConnector1">
                <a:avLst/>
              </a:prstGeom>
              <a:noFill/>
              <a:ln w="38100">
                <a:solidFill>
                  <a:srgbClr val="000000"/>
                </a:solidFill>
                <a:round/>
                <a:headEnd/>
                <a:tailEnd/>
              </a:ln>
            </p:spPr>
          </p:cxnSp>
          <p:cxnSp>
            <p:nvCxnSpPr>
              <p:cNvPr id="45119" name="AutoShape 63"/>
              <p:cNvCxnSpPr>
                <a:cxnSpLocks noChangeShapeType="1"/>
              </p:cNvCxnSpPr>
              <p:nvPr/>
            </p:nvCxnSpPr>
            <p:spPr bwMode="auto">
              <a:xfrm>
                <a:off x="2819400" y="2746375"/>
                <a:ext cx="390525" cy="0"/>
              </a:xfrm>
              <a:prstGeom prst="straightConnector1">
                <a:avLst/>
              </a:prstGeom>
              <a:noFill/>
              <a:ln w="38100">
                <a:solidFill>
                  <a:srgbClr val="000000"/>
                </a:solidFill>
                <a:round/>
                <a:headEnd/>
                <a:tailEnd/>
              </a:ln>
            </p:spPr>
          </p:cxnSp>
          <p:sp>
            <p:nvSpPr>
              <p:cNvPr id="45120" name="Text Box 64"/>
              <p:cNvSpPr txBox="1">
                <a:spLocks noChangeArrowheads="1"/>
              </p:cNvSpPr>
              <p:nvPr/>
            </p:nvSpPr>
            <p:spPr bwMode="auto">
              <a:xfrm>
                <a:off x="3248025" y="2622550"/>
                <a:ext cx="1265325" cy="27622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 typeface="Times New Roman" pitchFamily="18" charset="0"/>
                  <a:buChar char="-"/>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40 = 42.49 &gt; 0</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45121" name="Text Box 65"/>
              <p:cNvSpPr txBox="1">
                <a:spLocks noChangeArrowheads="1"/>
              </p:cNvSpPr>
              <p:nvPr/>
            </p:nvSpPr>
            <p:spPr bwMode="auto">
              <a:xfrm>
                <a:off x="819150" y="2613025"/>
                <a:ext cx="714375" cy="276225"/>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VAN </a:t>
                </a:r>
                <a:r>
                  <a:rPr kumimoji="0" lang="fr-FR" sz="2800" b="1" i="0" u="none" strike="noStrike" cap="none" normalizeH="0" baseline="-25000" smtClean="0">
                    <a:ln>
                      <a:noFill/>
                    </a:ln>
                    <a:solidFill>
                      <a:schemeClr val="bg1"/>
                    </a:solidFill>
                    <a:effectLst/>
                    <a:latin typeface="Times New Roman" pitchFamily="18" charset="0"/>
                    <a:ea typeface="Arial" pitchFamily="34" charset="0"/>
                    <a:cs typeface="Times New Roman" pitchFamily="18" charset="0"/>
                  </a:rPr>
                  <a:t>Y</a:t>
                </a: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4000" b="0" i="0" u="none" strike="noStrike" cap="none" normalizeH="0" baseline="0" smtClean="0">
                  <a:ln>
                    <a:noFill/>
                  </a:ln>
                  <a:solidFill>
                    <a:schemeClr val="bg1"/>
                  </a:solidFill>
                  <a:effectLst/>
                  <a:latin typeface="Times New Roman" pitchFamily="18" charset="0"/>
                  <a:cs typeface="Times New Roman" pitchFamily="18" charset="0"/>
                </a:endParaRPr>
              </a:p>
            </p:txBody>
          </p:sp>
        </p:grpSp>
        <p:sp>
          <p:nvSpPr>
            <p:cNvPr id="71" name="Text Box 55"/>
            <p:cNvSpPr txBox="1">
              <a:spLocks noChangeArrowheads="1"/>
            </p:cNvSpPr>
            <p:nvPr/>
          </p:nvSpPr>
          <p:spPr bwMode="auto">
            <a:xfrm>
              <a:off x="2743200" y="5943601"/>
              <a:ext cx="978821" cy="457200"/>
            </a:xfrm>
            <a:prstGeom prst="rect">
              <a:avLst/>
            </a:prstGeom>
            <a:solidFill>
              <a:srgbClr val="FFFFFF"/>
            </a:solidFill>
            <a:ln w="38100">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04800" y="596205"/>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X</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&gt; VAN</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Y</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إذن المشروع المختار هو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X</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لأنه يحقق ربح أعلى.</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5522893"/>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إذن فالمستثمر يفضل التضحية بهذا الفرق في القيمة الحالية 3.37، والقيام بـ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Y</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خلال فترة أقصر وتكلفة استثمارية أقل بكثير ومخاطرة أقل.</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304800" y="3441918"/>
            <a:ext cx="8382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وفي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المقايل</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X</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تزيد قيمته الحالية الصافية فقط بمقدار: 45.87- 42.49 =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3.37</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وهو مقدار صغير جدا، كما أن 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X</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أكثر مخاطرة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Y</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لأنه على المستثمر انتظار 5 سنوات للحصول على الربح 45.87.</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04800" y="1815405"/>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هذا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القرار غير عقلاني</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لأن 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X</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يتطلب 5 سنوات، وتكلفة استثمارية 100، مقارنة بالمشروع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Y</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الذي يتطلب مدة أقصر: 3 سنوات فقط، وتكلفة استثمارية أقل بكثير: 40 فقط.</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04800" y="2222718"/>
            <a:ext cx="8382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إذن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القرار العقلاني هو اختيار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Y</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ويعود هذا لاختلاف تكلفة الاستثمار والعمر الاقتصادي، فالمستثمر العقلاني يفضل دائما المشاريع ذات التكلفة الاستثمارية الأقل والمدة الزمنية الأصغر، إلا إذا كانت القيمة الحالية الصافية مرتفعة بشكل كبير .</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791200" y="619780"/>
            <a:ext cx="3048000" cy="523220"/>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rgbClr val="FF0000"/>
                </a:solidFill>
                <a:latin typeface="Times New Roman" pitchFamily="18" charset="0"/>
                <a:ea typeface="Times New Roman" pitchFamily="18" charset="0"/>
                <a:cs typeface="Times New Roman" pitchFamily="18" charset="0"/>
              </a:rPr>
              <a:t>2. تفسير المنحنيين:</a:t>
            </a:r>
            <a:endParaRPr lang="fr-FR" altLang="zh-CN" sz="2800" dirty="0" smtClean="0">
              <a:solidFill>
                <a:schemeClr val="bg1"/>
              </a:solidFill>
              <a:latin typeface="Times New Roman" pitchFamily="18" charset="0"/>
              <a:cs typeface="Times New Roman" pitchFamily="18" charset="0"/>
            </a:endParaRPr>
          </a:p>
        </p:txBody>
      </p:sp>
      <p:sp>
        <p:nvSpPr>
          <p:cNvPr id="11" name="Rectangle 10"/>
          <p:cNvSpPr/>
          <p:nvPr/>
        </p:nvSpPr>
        <p:spPr>
          <a:xfrm>
            <a:off x="228600" y="1718370"/>
            <a:ext cx="8610600" cy="1384995"/>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chemeClr val="bg1"/>
                </a:solidFill>
                <a:latin typeface="Times New Roman" pitchFamily="18" charset="0"/>
                <a:ea typeface="Times New Roman" pitchFamily="18" charset="0"/>
                <a:cs typeface="Times New Roman" pitchFamily="18" charset="0"/>
              </a:rPr>
              <a:t>    نلاحظ أن منحنيي </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a:t>
            </a:r>
            <a:r>
              <a:rPr lang="ar-DZ" altLang="zh-CN" sz="2800" b="1" dirty="0" smtClean="0">
                <a:solidFill>
                  <a:schemeClr val="bg1"/>
                </a:solidFill>
                <a:latin typeface="Times New Roman" pitchFamily="18" charset="0"/>
                <a:ea typeface="Times New Roman" pitchFamily="18" charset="0"/>
                <a:cs typeface="Times New Roman" pitchFamily="18" charset="0"/>
              </a:rPr>
              <a:t> و </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 </a:t>
            </a:r>
            <a:r>
              <a:rPr lang="ar-DZ" altLang="zh-CN" sz="2800" b="1" baseline="-30000" dirty="0" smtClean="0">
                <a:solidFill>
                  <a:schemeClr val="bg1"/>
                </a:solidFill>
                <a:latin typeface="Times New Roman" pitchFamily="18" charset="0"/>
                <a:ea typeface="Times New Roman" pitchFamily="18" charset="0"/>
                <a:cs typeface="Times New Roman" pitchFamily="18" charset="0"/>
              </a:rPr>
              <a:t> </a:t>
            </a:r>
            <a:r>
              <a:rPr lang="ar-DZ" altLang="zh-CN" sz="2800" b="1" dirty="0" smtClean="0">
                <a:solidFill>
                  <a:schemeClr val="bg1"/>
                </a:solidFill>
                <a:latin typeface="Times New Roman" pitchFamily="18" charset="0"/>
                <a:ea typeface="Times New Roman" pitchFamily="18" charset="0"/>
                <a:cs typeface="Times New Roman" pitchFamily="18" charset="0"/>
              </a:rPr>
              <a:t>متناقصان بارتفاع معدل الخصم، لأنه كلما يزيد الخصم (تكلفة رأس المال)، يتراجع الربح الصافي المتبقي لكل مشروع.</a:t>
            </a:r>
            <a:endParaRPr lang="fr-FR" altLang="zh-CN" sz="2800" dirty="0" smtClean="0">
              <a:solidFill>
                <a:schemeClr val="bg1"/>
              </a:solidFill>
              <a:latin typeface="Times New Roman" pitchFamily="18" charset="0"/>
              <a:cs typeface="Times New Roman" pitchFamily="18" charset="0"/>
            </a:endParaRPr>
          </a:p>
        </p:txBody>
      </p:sp>
      <p:sp>
        <p:nvSpPr>
          <p:cNvPr id="12" name="Rectangle 11"/>
          <p:cNvSpPr/>
          <p:nvPr/>
        </p:nvSpPr>
        <p:spPr>
          <a:xfrm>
            <a:off x="228600" y="3620631"/>
            <a:ext cx="8610600" cy="2246769"/>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chemeClr val="bg1"/>
                </a:solidFill>
                <a:latin typeface="Times New Roman" pitchFamily="18" charset="0"/>
                <a:ea typeface="Times New Roman" pitchFamily="18" charset="0"/>
                <a:cs typeface="Times New Roman" pitchFamily="18" charset="0"/>
              </a:rPr>
              <a:t>    بما أن التدفقات النقدية </a:t>
            </a:r>
            <a:r>
              <a:rPr lang="ar-DZ" altLang="zh-CN" sz="2800" b="1" dirty="0" smtClean="0">
                <a:solidFill>
                  <a:srgbClr val="FF0000"/>
                </a:solidFill>
                <a:latin typeface="Times New Roman" pitchFamily="18" charset="0"/>
                <a:ea typeface="Times New Roman" pitchFamily="18" charset="0"/>
                <a:cs typeface="Times New Roman" pitchFamily="18" charset="0"/>
              </a:rPr>
              <a:t>الكبيرة</a:t>
            </a:r>
            <a:r>
              <a:rPr lang="ar-DZ" altLang="zh-CN" sz="2800" b="1" dirty="0" smtClean="0">
                <a:solidFill>
                  <a:schemeClr val="bg1"/>
                </a:solidFill>
                <a:latin typeface="Times New Roman" pitchFamily="18" charset="0"/>
                <a:ea typeface="Times New Roman" pitchFamily="18" charset="0"/>
                <a:cs typeface="Times New Roman" pitchFamily="18" charset="0"/>
              </a:rPr>
              <a:t> للمشروع </a:t>
            </a:r>
            <a:r>
              <a:rPr lang="fr-FR" altLang="zh-CN" sz="2800" b="1" dirty="0" smtClean="0">
                <a:solidFill>
                  <a:schemeClr val="bg1"/>
                </a:solidFill>
                <a:latin typeface="Times New Roman" pitchFamily="18" charset="0"/>
                <a:ea typeface="Times New Roman" pitchFamily="18" charset="0"/>
                <a:cs typeface="Times New Roman" pitchFamily="18" charset="0"/>
              </a:rPr>
              <a:t>B</a:t>
            </a:r>
            <a:r>
              <a:rPr lang="ar-DZ" altLang="zh-CN" sz="2800" b="1" dirty="0" smtClean="0">
                <a:solidFill>
                  <a:schemeClr val="bg1"/>
                </a:solidFill>
                <a:latin typeface="Times New Roman" pitchFamily="18" charset="0"/>
                <a:ea typeface="Times New Roman" pitchFamily="18" charset="0"/>
                <a:cs typeface="Times New Roman" pitchFamily="18" charset="0"/>
              </a:rPr>
              <a:t> تقع في </a:t>
            </a:r>
            <a:r>
              <a:rPr lang="ar-DZ" altLang="zh-CN" sz="2800" b="1" dirty="0" smtClean="0">
                <a:solidFill>
                  <a:srgbClr val="FF0000"/>
                </a:solidFill>
                <a:latin typeface="Times New Roman" pitchFamily="18" charset="0"/>
                <a:ea typeface="Times New Roman" pitchFamily="18" charset="0"/>
                <a:cs typeface="Times New Roman" pitchFamily="18" charset="0"/>
              </a:rPr>
              <a:t>السنوات الأخيرة</a:t>
            </a:r>
            <a:r>
              <a:rPr lang="ar-DZ" altLang="zh-CN" sz="2800" b="1" dirty="0" smtClean="0">
                <a:solidFill>
                  <a:schemeClr val="bg1"/>
                </a:solidFill>
                <a:latin typeface="Times New Roman" pitchFamily="18" charset="0"/>
                <a:ea typeface="Times New Roman" pitchFamily="18" charset="0"/>
                <a:cs typeface="Times New Roman" pitchFamily="18" charset="0"/>
              </a:rPr>
              <a:t>، فهي تتعرض </a:t>
            </a:r>
            <a:r>
              <a:rPr lang="ar-DZ" altLang="zh-CN" sz="2800" b="1" dirty="0" smtClean="0">
                <a:solidFill>
                  <a:srgbClr val="FF0000"/>
                </a:solidFill>
                <a:latin typeface="Times New Roman" pitchFamily="18" charset="0"/>
                <a:ea typeface="Times New Roman" pitchFamily="18" charset="0"/>
                <a:cs typeface="Times New Roman" pitchFamily="18" charset="0"/>
              </a:rPr>
              <a:t>للخصم الشديد</a:t>
            </a:r>
            <a:r>
              <a:rPr lang="ar-DZ" altLang="zh-CN" sz="2800" b="1" dirty="0" smtClean="0">
                <a:solidFill>
                  <a:schemeClr val="bg1"/>
                </a:solidFill>
                <a:latin typeface="Times New Roman" pitchFamily="18" charset="0"/>
                <a:ea typeface="Times New Roman" pitchFamily="18" charset="0"/>
                <a:cs typeface="Times New Roman" pitchFamily="18" charset="0"/>
              </a:rPr>
              <a:t>، أما التدفقات النقدية لـ </a:t>
            </a:r>
            <a:r>
              <a:rPr lang="en-US" altLang="zh-CN" sz="2800" b="1" dirty="0" smtClean="0">
                <a:solidFill>
                  <a:schemeClr val="bg1"/>
                </a:solidFill>
                <a:latin typeface="Times New Roman" pitchFamily="18" charset="0"/>
                <a:ea typeface="Times New Roman" pitchFamily="18" charset="0"/>
                <a:cs typeface="Times New Roman" pitchFamily="18" charset="0"/>
              </a:rPr>
              <a:t>A </a:t>
            </a:r>
            <a:r>
              <a:rPr lang="ar-DZ" altLang="zh-CN" sz="2800" b="1" dirty="0" smtClean="0">
                <a:solidFill>
                  <a:schemeClr val="bg1"/>
                </a:solidFill>
                <a:latin typeface="Times New Roman" pitchFamily="18" charset="0"/>
                <a:ea typeface="Times New Roman" pitchFamily="18" charset="0"/>
                <a:cs typeface="Times New Roman" pitchFamily="18" charset="0"/>
              </a:rPr>
              <a:t>فهي </a:t>
            </a:r>
            <a:r>
              <a:rPr lang="ar-DZ" altLang="zh-CN" sz="2800" b="1" dirty="0" smtClean="0">
                <a:solidFill>
                  <a:srgbClr val="FF0000"/>
                </a:solidFill>
                <a:latin typeface="Times New Roman" pitchFamily="18" charset="0"/>
                <a:ea typeface="Times New Roman" pitchFamily="18" charset="0"/>
                <a:cs typeface="Times New Roman" pitchFamily="18" charset="0"/>
              </a:rPr>
              <a:t>منتظمة</a:t>
            </a:r>
            <a:r>
              <a:rPr lang="ar-DZ" altLang="zh-CN" sz="2800" b="1" dirty="0" smtClean="0">
                <a:solidFill>
                  <a:schemeClr val="bg1"/>
                </a:solidFill>
                <a:latin typeface="Times New Roman" pitchFamily="18" charset="0"/>
                <a:ea typeface="Times New Roman" pitchFamily="18" charset="0"/>
                <a:cs typeface="Times New Roman" pitchFamily="18" charset="0"/>
              </a:rPr>
              <a:t>، وهو ما جعل منحنى </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B</a:t>
            </a:r>
            <a:r>
              <a:rPr lang="ar-DZ" altLang="zh-CN" sz="2800" b="1" dirty="0" smtClean="0">
                <a:solidFill>
                  <a:schemeClr val="bg1"/>
                </a:solidFill>
                <a:latin typeface="Times New Roman" pitchFamily="18" charset="0"/>
                <a:ea typeface="Times New Roman" pitchFamily="18" charset="0"/>
                <a:cs typeface="Times New Roman" pitchFamily="18" charset="0"/>
              </a:rPr>
              <a:t> أشد انحدارا، ومنحنى </a:t>
            </a:r>
            <a:r>
              <a:rPr lang="en-US" altLang="zh-CN" sz="2800" b="1" dirty="0" smtClean="0">
                <a:solidFill>
                  <a:schemeClr val="bg1"/>
                </a:solidFill>
                <a:latin typeface="Times New Roman" pitchFamily="18" charset="0"/>
                <a:ea typeface="Times New Roman" pitchFamily="18" charset="0"/>
                <a:cs typeface="Times New Roman" pitchFamily="18" charset="0"/>
              </a:rPr>
              <a:t>VAN</a:t>
            </a:r>
            <a:r>
              <a:rPr lang="en-US" altLang="zh-CN" sz="2800" b="1" baseline="-30000" dirty="0" smtClean="0">
                <a:solidFill>
                  <a:schemeClr val="bg1"/>
                </a:solidFill>
                <a:latin typeface="Times New Roman" pitchFamily="18" charset="0"/>
                <a:ea typeface="Times New Roman" pitchFamily="18" charset="0"/>
                <a:cs typeface="Times New Roman" pitchFamily="18" charset="0"/>
              </a:rPr>
              <a:t>A</a:t>
            </a:r>
            <a:r>
              <a:rPr lang="ar-DZ" altLang="zh-CN" sz="2800" b="1" dirty="0" smtClean="0">
                <a:solidFill>
                  <a:schemeClr val="bg1"/>
                </a:solidFill>
                <a:latin typeface="Times New Roman" pitchFamily="18" charset="0"/>
                <a:ea typeface="Times New Roman" pitchFamily="18" charset="0"/>
                <a:cs typeface="Times New Roman" pitchFamily="18" charset="0"/>
              </a:rPr>
              <a:t> أقل انحدارا، والاختلاف في درجة الانحدار جعل المنحنيين يتقاطعان قبل تقاطعهما مع محور الفواصل.</a:t>
            </a:r>
            <a:endParaRPr lang="fr-FR" altLang="zh-CN" sz="2800" dirty="0" smtClean="0">
              <a:solidFill>
                <a:schemeClr val="bg1"/>
              </a:solidFill>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905000" y="533400"/>
            <a:ext cx="6638997"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 معيار الدفعة المكافئة </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(AEQ)  Annuité équivalente</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5" name="Group 2"/>
          <p:cNvGrpSpPr>
            <a:grpSpLocks/>
          </p:cNvGrpSpPr>
          <p:nvPr/>
        </p:nvGrpSpPr>
        <p:grpSpPr bwMode="auto">
          <a:xfrm>
            <a:off x="381000" y="2819400"/>
            <a:ext cx="3584035" cy="1143000"/>
            <a:chOff x="1185" y="2106"/>
            <a:chExt cx="3470" cy="990"/>
          </a:xfrm>
        </p:grpSpPr>
        <p:cxnSp>
          <p:nvCxnSpPr>
            <p:cNvPr id="6" name="AutoShape 3"/>
            <p:cNvCxnSpPr>
              <a:cxnSpLocks noChangeShapeType="1"/>
            </p:cNvCxnSpPr>
            <p:nvPr/>
          </p:nvCxnSpPr>
          <p:spPr bwMode="auto">
            <a:xfrm flipH="1">
              <a:off x="2295" y="2347"/>
              <a:ext cx="1320" cy="0"/>
            </a:xfrm>
            <a:prstGeom prst="straightConnector1">
              <a:avLst/>
            </a:prstGeom>
            <a:noFill/>
            <a:ln w="38100">
              <a:solidFill>
                <a:srgbClr val="000000"/>
              </a:solidFill>
              <a:round/>
              <a:headEnd/>
              <a:tailEnd type="triangle" w="med" len="med"/>
            </a:ln>
          </p:spPr>
        </p:cxnSp>
        <p:sp>
          <p:nvSpPr>
            <p:cNvPr id="7" name="Text Box 4"/>
            <p:cNvSpPr txBox="1">
              <a:spLocks noChangeArrowheads="1"/>
            </p:cNvSpPr>
            <p:nvPr/>
          </p:nvSpPr>
          <p:spPr bwMode="auto">
            <a:xfrm>
              <a:off x="1185" y="2151"/>
              <a:ext cx="1035"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8" name="Text Box 5"/>
            <p:cNvSpPr txBox="1">
              <a:spLocks noChangeArrowheads="1"/>
            </p:cNvSpPr>
            <p:nvPr/>
          </p:nvSpPr>
          <p:spPr bwMode="auto">
            <a:xfrm>
              <a:off x="3615" y="2106"/>
              <a:ext cx="1035"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n</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سنة</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9" name="Text Box 6"/>
            <p:cNvSpPr txBox="1">
              <a:spLocks noChangeArrowheads="1"/>
            </p:cNvSpPr>
            <p:nvPr/>
          </p:nvSpPr>
          <p:spPr bwMode="auto">
            <a:xfrm>
              <a:off x="3620" y="2616"/>
              <a:ext cx="1035"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سنة</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0" name="AutoShape 7"/>
            <p:cNvCxnSpPr>
              <a:cxnSpLocks noChangeShapeType="1"/>
            </p:cNvCxnSpPr>
            <p:nvPr/>
          </p:nvCxnSpPr>
          <p:spPr bwMode="auto">
            <a:xfrm flipH="1">
              <a:off x="2295" y="2842"/>
              <a:ext cx="1320" cy="0"/>
            </a:xfrm>
            <a:prstGeom prst="straightConnector1">
              <a:avLst/>
            </a:prstGeom>
            <a:noFill/>
            <a:ln w="38100">
              <a:solidFill>
                <a:srgbClr val="000000"/>
              </a:solidFill>
              <a:round/>
              <a:headEnd/>
              <a:tailEnd type="triangle" w="med" len="med"/>
            </a:ln>
          </p:spPr>
        </p:cxnSp>
        <p:sp>
          <p:nvSpPr>
            <p:cNvPr id="11" name="Text Box 8"/>
            <p:cNvSpPr txBox="1">
              <a:spLocks noChangeArrowheads="1"/>
            </p:cNvSpPr>
            <p:nvPr/>
          </p:nvSpPr>
          <p:spPr bwMode="auto">
            <a:xfrm>
              <a:off x="1260" y="2646"/>
              <a:ext cx="960" cy="45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AEQ</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grpSp>
      <p:sp>
        <p:nvSpPr>
          <p:cNvPr id="12" name="Text Box 9"/>
          <p:cNvSpPr txBox="1">
            <a:spLocks noChangeArrowheads="1"/>
          </p:cNvSpPr>
          <p:nvPr/>
        </p:nvSpPr>
        <p:spPr bwMode="auto">
          <a:xfrm>
            <a:off x="381000" y="1216025"/>
            <a:ext cx="8229599" cy="1450975"/>
          </a:xfrm>
          <a:prstGeom prst="rect">
            <a:avLst/>
          </a:prstGeom>
          <a:solidFill>
            <a:srgbClr val="FFFF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   </a:t>
            </a:r>
            <a:r>
              <a:rPr kumimoji="0" lang="ar-DZ" sz="2800" b="1" i="0" u="none" strike="noStrike" cap="none" normalizeH="0" baseline="0" dirty="0" smtClean="0">
                <a:ln>
                  <a:noFill/>
                </a:ln>
                <a:solidFill>
                  <a:schemeClr val="bg1"/>
                </a:solidFill>
                <a:effectLst/>
                <a:latin typeface="Arial" pitchFamily="34" charset="0"/>
                <a:ea typeface="Arial" pitchFamily="34" charset="0"/>
                <a:cs typeface="Arial" pitchFamily="34" charset="0"/>
              </a:rPr>
              <a:t>    تمثل الدفعة المكافئة نصيب السنة الواحدة من عمر المشروع من القيمة الحالية الصافية، وبالتالية فهي القيمة الحالية السنوية أو القيمة الحالية لأقصر فترة من عمر المشروع، وهي سنة واحدة.</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13" name="Group 10"/>
          <p:cNvGrpSpPr>
            <a:grpSpLocks/>
          </p:cNvGrpSpPr>
          <p:nvPr/>
        </p:nvGrpSpPr>
        <p:grpSpPr bwMode="auto">
          <a:xfrm>
            <a:off x="4648200" y="2895600"/>
            <a:ext cx="3657600" cy="1066800"/>
            <a:chOff x="1260" y="3488"/>
            <a:chExt cx="2880" cy="735"/>
          </a:xfrm>
        </p:grpSpPr>
        <p:sp>
          <p:nvSpPr>
            <p:cNvPr id="14" name="Text Box 11"/>
            <p:cNvSpPr txBox="1">
              <a:spLocks noChangeArrowheads="1"/>
            </p:cNvSpPr>
            <p:nvPr/>
          </p:nvSpPr>
          <p:spPr bwMode="auto">
            <a:xfrm>
              <a:off x="1260" y="3615"/>
              <a:ext cx="1620" cy="39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AEQ=  VAN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Text Box 12"/>
            <p:cNvSpPr txBox="1">
              <a:spLocks noChangeArrowheads="1"/>
            </p:cNvSpPr>
            <p:nvPr/>
          </p:nvSpPr>
          <p:spPr bwMode="auto">
            <a:xfrm>
              <a:off x="3105" y="3488"/>
              <a:ext cx="495" cy="36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6" name="Text Box 13"/>
            <p:cNvSpPr txBox="1">
              <a:spLocks noChangeArrowheads="1"/>
            </p:cNvSpPr>
            <p:nvPr/>
          </p:nvSpPr>
          <p:spPr bwMode="auto">
            <a:xfrm>
              <a:off x="2880" y="3855"/>
              <a:ext cx="1260" cy="36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7" name="AutoShape 14"/>
            <p:cNvCxnSpPr>
              <a:cxnSpLocks noChangeShapeType="1"/>
            </p:cNvCxnSpPr>
            <p:nvPr/>
          </p:nvCxnSpPr>
          <p:spPr bwMode="auto">
            <a:xfrm>
              <a:off x="3000" y="3855"/>
              <a:ext cx="1020" cy="0"/>
            </a:xfrm>
            <a:prstGeom prst="straightConnector1">
              <a:avLst/>
            </a:prstGeom>
            <a:noFill/>
            <a:ln w="38100">
              <a:solidFill>
                <a:srgbClr val="000000"/>
              </a:solidFill>
              <a:round/>
              <a:headEnd/>
              <a:tailEnd/>
            </a:ln>
          </p:spPr>
        </p:cxnSp>
      </p:grpSp>
      <p:grpSp>
        <p:nvGrpSpPr>
          <p:cNvPr id="49159" name="Group 7"/>
          <p:cNvGrpSpPr>
            <a:grpSpLocks/>
          </p:cNvGrpSpPr>
          <p:nvPr/>
        </p:nvGrpSpPr>
        <p:grpSpPr bwMode="auto">
          <a:xfrm>
            <a:off x="229023" y="4267200"/>
            <a:ext cx="5562177" cy="1066800"/>
            <a:chOff x="1020" y="6024"/>
            <a:chExt cx="3754" cy="756"/>
          </a:xfrm>
        </p:grpSpPr>
        <p:sp>
          <p:nvSpPr>
            <p:cNvPr id="49160" name="Text Box 8"/>
            <p:cNvSpPr txBox="1">
              <a:spLocks noChangeArrowheads="1"/>
            </p:cNvSpPr>
            <p:nvPr/>
          </p:nvSpPr>
          <p:spPr bwMode="auto">
            <a:xfrm>
              <a:off x="1020" y="6183"/>
              <a:ext cx="1646" cy="43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AEQ </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X</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45.87</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9161" name="Text Box 9"/>
            <p:cNvSpPr txBox="1">
              <a:spLocks noChangeArrowheads="1"/>
            </p:cNvSpPr>
            <p:nvPr/>
          </p:nvSpPr>
          <p:spPr bwMode="auto">
            <a:xfrm>
              <a:off x="2704" y="6423"/>
              <a:ext cx="958" cy="35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49162" name="Text Box 10"/>
            <p:cNvSpPr txBox="1">
              <a:spLocks noChangeArrowheads="1"/>
            </p:cNvSpPr>
            <p:nvPr/>
          </p:nvSpPr>
          <p:spPr bwMode="auto">
            <a:xfrm>
              <a:off x="2863" y="6024"/>
              <a:ext cx="677" cy="37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0.10</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9163" name="AutoShape 11"/>
            <p:cNvCxnSpPr>
              <a:cxnSpLocks noChangeShapeType="1"/>
            </p:cNvCxnSpPr>
            <p:nvPr/>
          </p:nvCxnSpPr>
          <p:spPr bwMode="auto">
            <a:xfrm>
              <a:off x="2685" y="6424"/>
              <a:ext cx="1080" cy="0"/>
            </a:xfrm>
            <a:prstGeom prst="straightConnector1">
              <a:avLst/>
            </a:prstGeom>
            <a:noFill/>
            <a:ln w="38100">
              <a:solidFill>
                <a:srgbClr val="000000"/>
              </a:solidFill>
              <a:round/>
              <a:headEnd/>
              <a:tailEnd/>
            </a:ln>
          </p:spPr>
        </p:cxnSp>
        <p:sp>
          <p:nvSpPr>
            <p:cNvPr id="49164" name="Text Box 12"/>
            <p:cNvSpPr txBox="1">
              <a:spLocks noChangeArrowheads="1"/>
            </p:cNvSpPr>
            <p:nvPr/>
          </p:nvSpPr>
          <p:spPr bwMode="auto">
            <a:xfrm>
              <a:off x="3780" y="6183"/>
              <a:ext cx="994" cy="381"/>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12.10</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grpSp>
      <p:grpSp>
        <p:nvGrpSpPr>
          <p:cNvPr id="49165" name="Group 13"/>
          <p:cNvGrpSpPr>
            <a:grpSpLocks/>
          </p:cNvGrpSpPr>
          <p:nvPr/>
        </p:nvGrpSpPr>
        <p:grpSpPr bwMode="auto">
          <a:xfrm>
            <a:off x="304800" y="5563382"/>
            <a:ext cx="5410791" cy="1066018"/>
            <a:chOff x="1110" y="6894"/>
            <a:chExt cx="3664" cy="682"/>
          </a:xfrm>
        </p:grpSpPr>
        <p:sp>
          <p:nvSpPr>
            <p:cNvPr id="49166" name="Text Box 14"/>
            <p:cNvSpPr txBox="1">
              <a:spLocks noChangeArrowheads="1"/>
            </p:cNvSpPr>
            <p:nvPr/>
          </p:nvSpPr>
          <p:spPr bwMode="auto">
            <a:xfrm>
              <a:off x="1110" y="6995"/>
              <a:ext cx="1600" cy="3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AEQ </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Y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42.49</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49167" name="Text Box 15"/>
            <p:cNvSpPr txBox="1">
              <a:spLocks noChangeArrowheads="1"/>
            </p:cNvSpPr>
            <p:nvPr/>
          </p:nvSpPr>
          <p:spPr bwMode="auto">
            <a:xfrm>
              <a:off x="2901" y="6894"/>
              <a:ext cx="649" cy="3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0.10</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49168" name="Text Box 16"/>
            <p:cNvSpPr txBox="1">
              <a:spLocks noChangeArrowheads="1"/>
            </p:cNvSpPr>
            <p:nvPr/>
          </p:nvSpPr>
          <p:spPr bwMode="auto">
            <a:xfrm>
              <a:off x="2747" y="7235"/>
              <a:ext cx="967" cy="3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-3</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49169" name="AutoShape 17"/>
            <p:cNvCxnSpPr>
              <a:cxnSpLocks noChangeShapeType="1"/>
            </p:cNvCxnSpPr>
            <p:nvPr/>
          </p:nvCxnSpPr>
          <p:spPr bwMode="auto">
            <a:xfrm>
              <a:off x="2805" y="7235"/>
              <a:ext cx="915" cy="0"/>
            </a:xfrm>
            <a:prstGeom prst="straightConnector1">
              <a:avLst/>
            </a:prstGeom>
            <a:noFill/>
            <a:ln w="38100">
              <a:solidFill>
                <a:srgbClr val="000000"/>
              </a:solidFill>
              <a:round/>
              <a:headEnd/>
              <a:tailEnd/>
            </a:ln>
          </p:spPr>
        </p:cxnSp>
        <p:sp>
          <p:nvSpPr>
            <p:cNvPr id="49170" name="Text Box 18"/>
            <p:cNvSpPr txBox="1">
              <a:spLocks noChangeArrowheads="1"/>
            </p:cNvSpPr>
            <p:nvPr/>
          </p:nvSpPr>
          <p:spPr bwMode="auto">
            <a:xfrm>
              <a:off x="3780" y="7040"/>
              <a:ext cx="994" cy="38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17.08</a:t>
              </a:r>
              <a:endParaRPr kumimoji="0" lang="fr-FR" sz="4000" b="0" i="0" u="none" strike="noStrike" cap="none" normalizeH="0" baseline="0" dirty="0" smtClean="0">
                <a:ln>
                  <a:noFill/>
                </a:ln>
                <a:solidFill>
                  <a:srgbClr val="FF0000"/>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228599" y="2653605"/>
            <a:ext cx="8534401"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AEQ</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Y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&gt; AEQ</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X</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فالمشروع المختار هو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Y</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وهذا لأنه يولد في السنة الواحدة من عمره ( وهو 3 سنوات )، ربحا صافيا أكبر من الربح الذي تولده سنة واحدة من عمر 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X</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838200" y="522744"/>
            <a:ext cx="79248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المقارنة بين المشروعين وفق طريقة المضاعف الاقتصادي:</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258431"/>
            <a:ext cx="84582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تتمثل هذه الطريقة في تكرار المشروعين، حتى نصل لعمر مشترك متماثل، وفترة التكرار هي المضاعف المشترك الأصغر (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 لعمريهما، أو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Plus Petit Commun Multiple</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PPCM</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ثم بعد ذلك نحسب القيمة الحالية الصافية للمشروعين ( مع التكرار )، ونستخدمها في المقارنة بين المشروعين.</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1202" name="Rectangle 2"/>
          <p:cNvSpPr>
            <a:spLocks noChangeArrowheads="1"/>
          </p:cNvSpPr>
          <p:nvPr/>
        </p:nvSpPr>
        <p:spPr bwMode="auto">
          <a:xfrm>
            <a:off x="457201" y="3770293"/>
            <a:ext cx="6096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n</a:t>
            </a:r>
            <a:r>
              <a:rPr kumimoji="0" lang="fr-FR" sz="2800" b="1" i="0" u="none" strike="noStrike" cap="none" normalizeH="0" baseline="-30000" dirty="0" err="1" smtClean="0">
                <a:ln>
                  <a:noFill/>
                </a:ln>
                <a:solidFill>
                  <a:srgbClr val="FF0000"/>
                </a:solidFill>
                <a:effectLst/>
                <a:latin typeface="Times New Roman" pitchFamily="18" charset="0"/>
                <a:ea typeface="Calibri" pitchFamily="34" charset="0"/>
                <a:cs typeface="Times New Roman" pitchFamily="18" charset="0"/>
              </a:rPr>
              <a:t>X</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5 ;  </a:t>
            </a:r>
            <a:r>
              <a:rPr kumimoji="0" lang="fr-FR" sz="2800" b="1"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n</a:t>
            </a:r>
            <a:r>
              <a:rPr kumimoji="0" lang="fr-FR" sz="2800" b="1" i="0" u="none" strike="noStrike" cap="none" normalizeH="0" baseline="-30000" dirty="0" err="1" smtClean="0">
                <a:ln>
                  <a:noFill/>
                </a:ln>
                <a:solidFill>
                  <a:srgbClr val="FF0000"/>
                </a:solidFill>
                <a:effectLst/>
                <a:latin typeface="Times New Roman" pitchFamily="18" charset="0"/>
                <a:ea typeface="Calibri" pitchFamily="34" charset="0"/>
                <a:cs typeface="Times New Roman" pitchFamily="18" charset="0"/>
              </a:rPr>
              <a:t>Y</a:t>
            </a:r>
            <a:r>
              <a:rPr kumimoji="0" lang="fr-FR" sz="2800" b="1"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3   → PPCM ( 5 , 3) = 15</a:t>
            </a:r>
            <a:endParaRPr kumimoji="0" lang="en-US" sz="40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 name="Rectangle 6"/>
          <p:cNvSpPr/>
          <p:nvPr/>
        </p:nvSpPr>
        <p:spPr>
          <a:xfrm>
            <a:off x="3247521" y="4419600"/>
            <a:ext cx="5383205" cy="523220"/>
          </a:xfrm>
          <a:prstGeom prst="rect">
            <a:avLst/>
          </a:prstGeom>
        </p:spPr>
        <p:txBody>
          <a:bodyPr wrap="none">
            <a:spAutoFit/>
          </a:bodyPr>
          <a:lstStyle/>
          <a:p>
            <a:pPr algn="r" rtl="1"/>
            <a:r>
              <a:rPr lang="ar-DZ" sz="2800" b="1" dirty="0" smtClean="0">
                <a:solidFill>
                  <a:schemeClr val="bg1"/>
                </a:solidFill>
                <a:latin typeface="Times New Roman" pitchFamily="18" charset="0"/>
                <a:ea typeface="Calibri" pitchFamily="34" charset="0"/>
                <a:cs typeface="Times New Roman" pitchFamily="18" charset="0"/>
              </a:rPr>
              <a:t>المضاعف المشترك الأصغر لـ 5 </a:t>
            </a:r>
            <a:r>
              <a:rPr lang="ar-DZ" sz="2800" b="1" dirty="0" err="1" smtClean="0">
                <a:solidFill>
                  <a:schemeClr val="bg1"/>
                </a:solidFill>
                <a:latin typeface="Times New Roman" pitchFamily="18" charset="0"/>
                <a:ea typeface="Calibri" pitchFamily="34" charset="0"/>
                <a:cs typeface="Times New Roman" pitchFamily="18" charset="0"/>
              </a:rPr>
              <a:t>و</a:t>
            </a:r>
            <a:r>
              <a:rPr lang="ar-DZ" sz="2800" b="1" dirty="0" smtClean="0">
                <a:solidFill>
                  <a:schemeClr val="bg1"/>
                </a:solidFill>
                <a:latin typeface="Times New Roman" pitchFamily="18" charset="0"/>
                <a:ea typeface="Calibri" pitchFamily="34" charset="0"/>
                <a:cs typeface="Times New Roman" pitchFamily="18" charset="0"/>
              </a:rPr>
              <a:t> 3 هو 15</a:t>
            </a:r>
            <a:r>
              <a:rPr lang="fr-FR" sz="2800" b="1" dirty="0" smtClean="0">
                <a:solidFill>
                  <a:schemeClr val="bg1"/>
                </a:solidFill>
                <a:latin typeface="Times New Roman" pitchFamily="18" charset="0"/>
                <a:ea typeface="Calibri" pitchFamily="34" charset="0"/>
                <a:cs typeface="Times New Roman" pitchFamily="18" charset="0"/>
              </a:rPr>
              <a:t>. </a:t>
            </a:r>
            <a:endParaRPr lang="fr-FR" sz="2800" dirty="0"/>
          </a:p>
        </p:txBody>
      </p:sp>
      <p:grpSp>
        <p:nvGrpSpPr>
          <p:cNvPr id="51203" name="Group 3"/>
          <p:cNvGrpSpPr>
            <a:grpSpLocks/>
          </p:cNvGrpSpPr>
          <p:nvPr/>
        </p:nvGrpSpPr>
        <p:grpSpPr bwMode="auto">
          <a:xfrm>
            <a:off x="457200" y="5029197"/>
            <a:ext cx="7772400" cy="917222"/>
            <a:chOff x="5340" y="9620"/>
            <a:chExt cx="5430" cy="750"/>
          </a:xfrm>
        </p:grpSpPr>
        <p:sp>
          <p:nvSpPr>
            <p:cNvPr id="51204" name="Text Box 4"/>
            <p:cNvSpPr txBox="1">
              <a:spLocks noChangeArrowheads="1"/>
            </p:cNvSpPr>
            <p:nvPr/>
          </p:nvSpPr>
          <p:spPr bwMode="auto">
            <a:xfrm>
              <a:off x="7485" y="9620"/>
              <a:ext cx="3285" cy="74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إذن: </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يتم تكرار المشروع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X</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3 مرات</a:t>
              </a:r>
            </a:p>
            <a:p>
              <a:pPr marL="0" marR="0" lvl="0" indent="0" algn="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يتم تكرار المشروع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Y</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5 مرات</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1205" name="AutoShape 5"/>
            <p:cNvSpPr>
              <a:spLocks/>
            </p:cNvSpPr>
            <p:nvPr/>
          </p:nvSpPr>
          <p:spPr bwMode="auto">
            <a:xfrm>
              <a:off x="7500" y="9755"/>
              <a:ext cx="180" cy="615"/>
            </a:xfrm>
            <a:prstGeom prst="leftBrace">
              <a:avLst>
                <a:gd name="adj1" fmla="val 28472"/>
                <a:gd name="adj2" fmla="val 50000"/>
              </a:avLst>
            </a:prstGeom>
            <a:noFill/>
            <a:ln w="3810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51206" name="Text Box 6"/>
            <p:cNvSpPr txBox="1">
              <a:spLocks noChangeArrowheads="1"/>
            </p:cNvSpPr>
            <p:nvPr/>
          </p:nvSpPr>
          <p:spPr bwMode="auto">
            <a:xfrm>
              <a:off x="5340" y="9860"/>
              <a:ext cx="2145" cy="42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العمر المشترك 15 سنة</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gr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304800" y="457200"/>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القيمة الحالية الصافية للمشروع المكرر </a:t>
            </a:r>
            <a:r>
              <a:rPr kumimoji="0" lang="el-G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α</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a:t>
            </a: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مرة تعطى وفق القانون التالي:</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5" name="Rectangle 1"/>
          <p:cNvSpPr>
            <a:spLocks noChangeArrowheads="1"/>
          </p:cNvSpPr>
          <p:nvPr/>
        </p:nvSpPr>
        <p:spPr bwMode="auto">
          <a:xfrm>
            <a:off x="304800" y="1524000"/>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800" b="1" i="0" u="none" strike="noStrike" cap="none" normalizeH="0" dirty="0" smtClean="0">
                <a:ln>
                  <a:noFill/>
                </a:ln>
                <a:solidFill>
                  <a:srgbClr val="FF0000"/>
                </a:solidFill>
                <a:effectLst/>
                <a:latin typeface="Arial" pitchFamily="34" charset="0"/>
                <a:ea typeface="Calibri" pitchFamily="34" charset="0"/>
                <a:cs typeface="Arial" pitchFamily="34" charset="0"/>
              </a:rPr>
              <a:t>    </a:t>
            </a: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إذن </a:t>
            </a: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ليس شرط أن تتضاعف القيمة الحالية الصافية للمشروع المكرر بنفس عدد مرات التكرار، بل أن ارتفاعها يتعلق بمعامل التكرار.</a:t>
            </a:r>
            <a:endParaRPr kumimoji="0" lang="ar-DZ" sz="2800" b="0" i="0" u="none" strike="noStrike" cap="none" normalizeH="0" baseline="0" dirty="0" smtClean="0">
              <a:ln>
                <a:noFill/>
              </a:ln>
              <a:solidFill>
                <a:schemeClr val="bg1"/>
              </a:solidFill>
              <a:effectLst/>
              <a:latin typeface="Arial" pitchFamily="34" charset="0"/>
              <a:cs typeface="Arial" pitchFamily="34" charset="0"/>
            </a:endParaRPr>
          </a:p>
        </p:txBody>
      </p:sp>
      <p:grpSp>
        <p:nvGrpSpPr>
          <p:cNvPr id="52226" name="Group 2"/>
          <p:cNvGrpSpPr>
            <a:grpSpLocks/>
          </p:cNvGrpSpPr>
          <p:nvPr/>
        </p:nvGrpSpPr>
        <p:grpSpPr bwMode="auto">
          <a:xfrm>
            <a:off x="304800" y="2667001"/>
            <a:ext cx="5716005" cy="3124164"/>
            <a:chOff x="675" y="9920"/>
            <a:chExt cx="3951" cy="2049"/>
          </a:xfrm>
        </p:grpSpPr>
        <p:sp>
          <p:nvSpPr>
            <p:cNvPr id="52227" name="AutoShape 3"/>
            <p:cNvSpPr>
              <a:spLocks/>
            </p:cNvSpPr>
            <p:nvPr/>
          </p:nvSpPr>
          <p:spPr bwMode="auto">
            <a:xfrm rot="16200000">
              <a:off x="3321" y="10312"/>
              <a:ext cx="224" cy="959"/>
            </a:xfrm>
            <a:prstGeom prst="leftBrace">
              <a:avLst>
                <a:gd name="adj1" fmla="val 35677"/>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grpSp>
          <p:nvGrpSpPr>
            <p:cNvPr id="52228" name="Group 4"/>
            <p:cNvGrpSpPr>
              <a:grpSpLocks/>
            </p:cNvGrpSpPr>
            <p:nvPr/>
          </p:nvGrpSpPr>
          <p:grpSpPr bwMode="auto">
            <a:xfrm>
              <a:off x="675" y="9920"/>
              <a:ext cx="3951" cy="2049"/>
              <a:chOff x="675" y="9920"/>
              <a:chExt cx="3951" cy="2049"/>
            </a:xfrm>
          </p:grpSpPr>
          <p:sp>
            <p:nvSpPr>
              <p:cNvPr id="52229" name="Text Box 5"/>
              <p:cNvSpPr txBox="1">
                <a:spLocks noChangeArrowheads="1"/>
              </p:cNvSpPr>
              <p:nvPr/>
            </p:nvSpPr>
            <p:spPr bwMode="auto">
              <a:xfrm>
                <a:off x="923" y="10144"/>
                <a:ext cx="1912" cy="35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err="1"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err="1" smtClean="0">
                    <a:ln>
                      <a:noFill/>
                    </a:ln>
                    <a:solidFill>
                      <a:schemeClr val="bg1"/>
                    </a:solidFill>
                    <a:effectLst/>
                    <a:latin typeface="Times New Roman" pitchFamily="18" charset="0"/>
                    <a:ea typeface="Arial" pitchFamily="34" charset="0"/>
                    <a:cs typeface="Times New Roman" pitchFamily="18" charset="0"/>
                  </a:rPr>
                  <a:t>α.X</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X</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2230" name="Text Box 6"/>
              <p:cNvSpPr txBox="1">
                <a:spLocks noChangeArrowheads="1"/>
              </p:cNvSpPr>
              <p:nvPr/>
            </p:nvSpPr>
            <p:spPr bwMode="auto">
              <a:xfrm>
                <a:off x="2850" y="9920"/>
                <a:ext cx="1196" cy="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a:t>
                </a:r>
                <a:r>
                  <a:rPr kumimoji="0" lang="fr-FR" sz="2800" b="1" i="0" u="none" strike="noStrike" cap="none" normalizeH="0" baseline="30000" dirty="0" err="1" smtClean="0">
                    <a:ln>
                      <a:noFill/>
                    </a:ln>
                    <a:solidFill>
                      <a:schemeClr val="bg1"/>
                    </a:solidFill>
                    <a:effectLst/>
                    <a:latin typeface="Times New Roman" pitchFamily="18" charset="0"/>
                    <a:ea typeface="Arial" pitchFamily="34" charset="0"/>
                    <a:cs typeface="Times New Roman" pitchFamily="18" charset="0"/>
                  </a:rPr>
                  <a:t>α.n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2231" name="Text Box 7"/>
              <p:cNvSpPr txBox="1">
                <a:spLocks noChangeArrowheads="1"/>
              </p:cNvSpPr>
              <p:nvPr/>
            </p:nvSpPr>
            <p:spPr bwMode="auto">
              <a:xfrm>
                <a:off x="2907" y="10325"/>
                <a:ext cx="1091" cy="34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52232" name="AutoShape 8"/>
              <p:cNvCxnSpPr>
                <a:cxnSpLocks noChangeShapeType="1"/>
              </p:cNvCxnSpPr>
              <p:nvPr/>
            </p:nvCxnSpPr>
            <p:spPr bwMode="auto">
              <a:xfrm>
                <a:off x="2850" y="10325"/>
                <a:ext cx="1305" cy="0"/>
              </a:xfrm>
              <a:prstGeom prst="straightConnector1">
                <a:avLst/>
              </a:prstGeom>
              <a:noFill/>
              <a:ln w="9525">
                <a:solidFill>
                  <a:srgbClr val="000000"/>
                </a:solidFill>
                <a:round/>
                <a:headEnd/>
                <a:tailEnd/>
              </a:ln>
            </p:spPr>
          </p:cxnSp>
          <p:sp>
            <p:nvSpPr>
              <p:cNvPr id="52233" name="AutoShape 9"/>
              <p:cNvSpPr>
                <a:spLocks/>
              </p:cNvSpPr>
              <p:nvPr/>
            </p:nvSpPr>
            <p:spPr bwMode="auto">
              <a:xfrm rot="16200000">
                <a:off x="1270" y="10174"/>
                <a:ext cx="224" cy="959"/>
              </a:xfrm>
              <a:prstGeom prst="leftBrace">
                <a:avLst>
                  <a:gd name="adj1" fmla="val 35677"/>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52234" name="AutoShape 10"/>
              <p:cNvSpPr>
                <a:spLocks/>
              </p:cNvSpPr>
              <p:nvPr/>
            </p:nvSpPr>
            <p:spPr bwMode="auto">
              <a:xfrm rot="16200000">
                <a:off x="2283" y="10152"/>
                <a:ext cx="224" cy="959"/>
              </a:xfrm>
              <a:prstGeom prst="leftBrace">
                <a:avLst>
                  <a:gd name="adj1" fmla="val 35677"/>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52235" name="Text Box 11"/>
              <p:cNvSpPr txBox="1">
                <a:spLocks noChangeArrowheads="1"/>
              </p:cNvSpPr>
              <p:nvPr/>
            </p:nvSpPr>
            <p:spPr bwMode="auto">
              <a:xfrm>
                <a:off x="675" y="10962"/>
                <a:ext cx="1317" cy="100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ق </a:t>
                </a:r>
                <a:r>
                  <a:rPr kumimoji="0" lang="ar-DZ" sz="2800" b="1" i="0" u="none" strike="noStrike" cap="none" normalizeH="0" baseline="0" dirty="0" err="1" smtClean="0">
                    <a:ln>
                      <a:noFill/>
                    </a:ln>
                    <a:solidFill>
                      <a:schemeClr val="bg1"/>
                    </a:solidFill>
                    <a:effectLst/>
                    <a:latin typeface="Times New Roman" pitchFamily="18" charset="0"/>
                    <a:ea typeface="Arial" pitchFamily="34" charset="0"/>
                    <a:cs typeface="Times New Roman" pitchFamily="18" charset="0"/>
                  </a:rPr>
                  <a:t>ح</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ص للمشروع المكرر </a:t>
                </a:r>
                <a:r>
                  <a:rPr kumimoji="0" lang="el-GR" sz="2800" b="1" i="0" u="none" strike="noStrike" cap="none" normalizeH="0" baseline="0" dirty="0" smtClean="0">
                    <a:ln>
                      <a:noFill/>
                    </a:ln>
                    <a:solidFill>
                      <a:schemeClr val="bg1"/>
                    </a:solidFill>
                    <a:effectLst/>
                    <a:latin typeface="Times New Roman" pitchFamily="18" charset="0"/>
                    <a:cs typeface="Times New Roman" pitchFamily="18" charset="0"/>
                  </a:rPr>
                  <a:t>α</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مرة</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2236" name="Text Box 12"/>
              <p:cNvSpPr txBox="1">
                <a:spLocks noChangeArrowheads="1"/>
              </p:cNvSpPr>
              <p:nvPr/>
            </p:nvSpPr>
            <p:spPr bwMode="auto">
              <a:xfrm>
                <a:off x="2054" y="10954"/>
                <a:ext cx="1121" cy="97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ق </a:t>
                </a:r>
                <a:r>
                  <a:rPr kumimoji="0" lang="ar-DZ" sz="2800" b="1" i="0" u="none" strike="noStrike" cap="none" normalizeH="0" baseline="0" dirty="0" err="1" smtClean="0">
                    <a:ln>
                      <a:noFill/>
                    </a:ln>
                    <a:solidFill>
                      <a:schemeClr val="bg1"/>
                    </a:solidFill>
                    <a:effectLst/>
                    <a:latin typeface="Times New Roman" pitchFamily="18" charset="0"/>
                    <a:ea typeface="Arial" pitchFamily="34" charset="0"/>
                    <a:cs typeface="Times New Roman" pitchFamily="18" charset="0"/>
                  </a:rPr>
                  <a:t>ح</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ص للمشروع غير المكرر</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2237" name="Text Box 13"/>
              <p:cNvSpPr txBox="1">
                <a:spLocks noChangeArrowheads="1"/>
              </p:cNvSpPr>
              <p:nvPr/>
            </p:nvSpPr>
            <p:spPr bwMode="auto">
              <a:xfrm>
                <a:off x="3237" y="11007"/>
                <a:ext cx="1389" cy="91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معامل التكرار</a:t>
                </a:r>
              </a:p>
              <a:p>
                <a:pPr marL="0" marR="0" lvl="0" indent="0" algn="ctr" defTabSz="914400" rtl="1" eaLnBrk="1" fontAlgn="base" latinLnBrk="0" hangingPunct="1">
                  <a:lnSpc>
                    <a:spcPct val="100000"/>
                  </a:lnSpc>
                  <a:spcBef>
                    <a:spcPct val="0"/>
                  </a:spcBef>
                  <a:spcAft>
                    <a:spcPct val="0"/>
                  </a:spcAft>
                  <a:buClrTx/>
                  <a:buSzTx/>
                  <a:buFontTx/>
                  <a:buNone/>
                  <a:tabLst/>
                </a:pPr>
                <a:r>
                  <a:rPr kumimoji="0" lang="el-GR" sz="2800" b="1" i="0" u="none" strike="noStrike" cap="none" normalizeH="0" baseline="0" dirty="0" smtClean="0">
                    <a:ln>
                      <a:noFill/>
                    </a:ln>
                    <a:solidFill>
                      <a:schemeClr val="bg1"/>
                    </a:solidFill>
                    <a:effectLst/>
                    <a:latin typeface="Times New Roman" pitchFamily="18" charset="0"/>
                    <a:cs typeface="Times New Roman" pitchFamily="18" charset="0"/>
                  </a:rPr>
                  <a:t>α</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عدد مرات التكرار</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250" name="Group 2"/>
          <p:cNvGrpSpPr>
            <a:grpSpLocks/>
          </p:cNvGrpSpPr>
          <p:nvPr/>
        </p:nvGrpSpPr>
        <p:grpSpPr bwMode="auto">
          <a:xfrm>
            <a:off x="304800" y="838311"/>
            <a:ext cx="5868289" cy="1066689"/>
            <a:chOff x="870" y="12203"/>
            <a:chExt cx="4183" cy="569"/>
          </a:xfrm>
        </p:grpSpPr>
        <p:sp>
          <p:nvSpPr>
            <p:cNvPr id="53251" name="Text Box 3"/>
            <p:cNvSpPr txBox="1">
              <a:spLocks noChangeArrowheads="1"/>
            </p:cNvSpPr>
            <p:nvPr/>
          </p:nvSpPr>
          <p:spPr bwMode="auto">
            <a:xfrm>
              <a:off x="870" y="12305"/>
              <a:ext cx="1905" cy="304"/>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3X</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45.87</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3252" name="Text Box 4"/>
            <p:cNvSpPr txBox="1">
              <a:spLocks noChangeArrowheads="1"/>
            </p:cNvSpPr>
            <p:nvPr/>
          </p:nvSpPr>
          <p:spPr bwMode="auto">
            <a:xfrm>
              <a:off x="2640" y="12203"/>
              <a:ext cx="1380" cy="28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3253" name="Text Box 5"/>
            <p:cNvSpPr txBox="1">
              <a:spLocks noChangeArrowheads="1"/>
            </p:cNvSpPr>
            <p:nvPr/>
          </p:nvSpPr>
          <p:spPr bwMode="auto">
            <a:xfrm>
              <a:off x="2625" y="12492"/>
              <a:ext cx="1395" cy="280"/>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53254" name="AutoShape 6"/>
            <p:cNvCxnSpPr>
              <a:cxnSpLocks noChangeShapeType="1"/>
            </p:cNvCxnSpPr>
            <p:nvPr/>
          </p:nvCxnSpPr>
          <p:spPr bwMode="auto">
            <a:xfrm>
              <a:off x="2739" y="12485"/>
              <a:ext cx="1245" cy="0"/>
            </a:xfrm>
            <a:prstGeom prst="straightConnector1">
              <a:avLst/>
            </a:prstGeom>
            <a:noFill/>
            <a:ln w="38100">
              <a:solidFill>
                <a:srgbClr val="000000"/>
              </a:solidFill>
              <a:round/>
              <a:headEnd/>
              <a:tailEnd/>
            </a:ln>
          </p:spPr>
        </p:cxnSp>
        <p:sp>
          <p:nvSpPr>
            <p:cNvPr id="53255" name="Text Box 7"/>
            <p:cNvSpPr txBox="1">
              <a:spLocks noChangeArrowheads="1"/>
            </p:cNvSpPr>
            <p:nvPr/>
          </p:nvSpPr>
          <p:spPr bwMode="auto">
            <a:xfrm>
              <a:off x="4054" y="12341"/>
              <a:ext cx="999" cy="30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92.03</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53256" name="Group 8"/>
          <p:cNvGrpSpPr>
            <a:grpSpLocks/>
          </p:cNvGrpSpPr>
          <p:nvPr/>
        </p:nvGrpSpPr>
        <p:grpSpPr bwMode="auto">
          <a:xfrm>
            <a:off x="304800" y="2209165"/>
            <a:ext cx="5867400" cy="1219835"/>
            <a:chOff x="5505" y="12132"/>
            <a:chExt cx="4335" cy="791"/>
          </a:xfrm>
        </p:grpSpPr>
        <p:sp>
          <p:nvSpPr>
            <p:cNvPr id="53257" name="Text Box 9"/>
            <p:cNvSpPr txBox="1">
              <a:spLocks noChangeArrowheads="1"/>
            </p:cNvSpPr>
            <p:nvPr/>
          </p:nvSpPr>
          <p:spPr bwMode="auto">
            <a:xfrm>
              <a:off x="5505" y="12290"/>
              <a:ext cx="1905" cy="386"/>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5Y</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42.49</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3258" name="Text Box 10"/>
            <p:cNvSpPr txBox="1">
              <a:spLocks noChangeArrowheads="1"/>
            </p:cNvSpPr>
            <p:nvPr/>
          </p:nvSpPr>
          <p:spPr bwMode="auto">
            <a:xfrm>
              <a:off x="7319" y="12132"/>
              <a:ext cx="1339" cy="39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1- (1.10)</a:t>
              </a:r>
              <a:r>
                <a:rPr kumimoji="0" lang="fr-FR" sz="2800" b="1" i="0" u="none" strike="noStrike" cap="none" normalizeH="0" baseline="30000" smtClean="0">
                  <a:ln>
                    <a:noFill/>
                  </a:ln>
                  <a:solidFill>
                    <a:schemeClr val="bg1"/>
                  </a:solidFill>
                  <a:effectLst/>
                  <a:latin typeface="Times New Roman" pitchFamily="18" charset="0"/>
                  <a:ea typeface="Arial" pitchFamily="34" charset="0"/>
                  <a:cs typeface="Times New Roman" pitchFamily="18" charset="0"/>
                </a:rPr>
                <a:t>-15</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53259" name="Text Box 11"/>
            <p:cNvSpPr txBox="1">
              <a:spLocks noChangeArrowheads="1"/>
            </p:cNvSpPr>
            <p:nvPr/>
          </p:nvSpPr>
          <p:spPr bwMode="auto">
            <a:xfrm>
              <a:off x="7307" y="12522"/>
              <a:ext cx="1351" cy="401"/>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(1.10)</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3260" name="Text Box 12"/>
            <p:cNvSpPr txBox="1">
              <a:spLocks noChangeArrowheads="1"/>
            </p:cNvSpPr>
            <p:nvPr/>
          </p:nvSpPr>
          <p:spPr bwMode="auto">
            <a:xfrm>
              <a:off x="8624" y="12339"/>
              <a:ext cx="1216" cy="386"/>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129.95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53261" name="AutoShape 13"/>
            <p:cNvCxnSpPr>
              <a:cxnSpLocks noChangeShapeType="1"/>
            </p:cNvCxnSpPr>
            <p:nvPr/>
          </p:nvCxnSpPr>
          <p:spPr bwMode="auto">
            <a:xfrm>
              <a:off x="7319" y="12522"/>
              <a:ext cx="1245" cy="0"/>
            </a:xfrm>
            <a:prstGeom prst="straightConnector1">
              <a:avLst/>
            </a:prstGeom>
            <a:noFill/>
            <a:ln w="38100">
              <a:solidFill>
                <a:srgbClr val="000000"/>
              </a:solidFill>
              <a:round/>
              <a:headEnd/>
              <a:tailEnd/>
            </a:ln>
          </p:spPr>
        </p:cxnSp>
      </p:grpSp>
      <p:sp>
        <p:nvSpPr>
          <p:cNvPr id="53262" name="Rectangle 14"/>
          <p:cNvSpPr>
            <a:spLocks noChangeArrowheads="1"/>
          </p:cNvSpPr>
          <p:nvPr/>
        </p:nvSpPr>
        <p:spPr bwMode="auto">
          <a:xfrm>
            <a:off x="304800" y="3922693"/>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363538" algn="r"/>
              </a:tabLst>
            </a:pP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بما أن:  </a:t>
            </a:r>
            <a:r>
              <a:rPr kumimoji="0" lang="fr-FR"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VAN</a:t>
            </a:r>
            <a:r>
              <a:rPr kumimoji="0" lang="fr-FR" sz="2800" b="1" i="0" u="none" strike="noStrike" cap="none" normalizeH="0" baseline="-30000" dirty="0" smtClean="0">
                <a:ln>
                  <a:noFill/>
                </a:ln>
                <a:solidFill>
                  <a:schemeClr val="bg1"/>
                </a:solidFill>
                <a:effectLst/>
                <a:latin typeface="Arial" pitchFamily="34" charset="0"/>
                <a:ea typeface="Calibri" pitchFamily="34" charset="0"/>
                <a:cs typeface="Arial" pitchFamily="34" charset="0"/>
              </a:rPr>
              <a:t>5Y </a:t>
            </a:r>
            <a:r>
              <a:rPr kumimoji="0" lang="fr-FR" sz="2800" b="1" i="0" u="none" strike="noStrike" cap="none" normalizeH="0" baseline="0" dirty="0" smtClean="0">
                <a:ln>
                  <a:noFill/>
                </a:ln>
                <a:solidFill>
                  <a:schemeClr val="bg1"/>
                </a:solidFill>
                <a:effectLst/>
                <a:latin typeface="Arial" pitchFamily="34" charset="0"/>
                <a:ea typeface="Calibri" pitchFamily="34" charset="0"/>
                <a:cs typeface="Calibri" pitchFamily="34" charset="0"/>
              </a:rPr>
              <a:t>&gt;</a:t>
            </a:r>
            <a:r>
              <a:rPr kumimoji="0" lang="fr-FR"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VAN</a:t>
            </a:r>
            <a:r>
              <a:rPr kumimoji="0" lang="fr-FR" sz="2800" b="1" i="0" u="none" strike="noStrike" cap="none" normalizeH="0" baseline="-30000" dirty="0" smtClean="0">
                <a:ln>
                  <a:noFill/>
                </a:ln>
                <a:solidFill>
                  <a:schemeClr val="bg1"/>
                </a:solidFill>
                <a:effectLst/>
                <a:latin typeface="Arial" pitchFamily="34" charset="0"/>
                <a:ea typeface="Calibri" pitchFamily="34" charset="0"/>
                <a:cs typeface="Arial" pitchFamily="34" charset="0"/>
              </a:rPr>
              <a:t>3X</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إذن المشروع الأفضل هو </a:t>
            </a:r>
            <a:r>
              <a:rPr kumimoji="0" lang="fr-FR"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Y</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رغم أن القيمة الحالية الصافية لـ </a:t>
            </a:r>
            <a:r>
              <a:rPr kumimoji="0" lang="fr-FR"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X</a:t>
            </a:r>
            <a:r>
              <a:rPr kumimoji="0" lang="ar-DZ" sz="2800" b="1" i="0" u="none" strike="noStrike" cap="none" normalizeH="0" baseline="0" dirty="0" smtClean="0">
                <a:ln>
                  <a:noFill/>
                </a:ln>
                <a:solidFill>
                  <a:schemeClr val="bg1"/>
                </a:solidFill>
                <a:effectLst/>
                <a:latin typeface="Calibri" pitchFamily="34" charset="0"/>
                <a:ea typeface="Calibri" pitchFamily="34" charset="0"/>
                <a:cs typeface="Arial" pitchFamily="34" charset="0"/>
              </a:rPr>
              <a:t> هي الأكبر.</a:t>
            </a:r>
            <a:endParaRPr kumimoji="0" lang="ar-DZ"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ChangeArrowheads="1"/>
          </p:cNvSpPr>
          <p:nvPr/>
        </p:nvSpPr>
        <p:spPr bwMode="auto">
          <a:xfrm>
            <a:off x="2971800" y="381000"/>
            <a:ext cx="5715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363538"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عيوب طريقة المضاعف الاقتصادي:</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4"/>
          <p:cNvSpPr>
            <a:spLocks noChangeArrowheads="1"/>
          </p:cNvSpPr>
          <p:nvPr/>
        </p:nvSpPr>
        <p:spPr bwMode="auto">
          <a:xfrm>
            <a:off x="304800" y="1143000"/>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363538" algn="r"/>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تعاني هذه الطريقة من الكثير من العيوب، تجعلها قلية الاستخدام في تقييم واختيار المشاريع، من هذه العيوب:</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4"/>
          <p:cNvSpPr>
            <a:spLocks noChangeArrowheads="1"/>
          </p:cNvSpPr>
          <p:nvPr/>
        </p:nvSpPr>
        <p:spPr bwMode="auto">
          <a:xfrm>
            <a:off x="304800" y="2286000"/>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588" marR="0" lvl="0" indent="-1588"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363538"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قد يكون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العمر المشترك المكرر كبيرا جدا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وغير ممكن عمليا، مثلا: </a:t>
            </a:r>
            <a:r>
              <a:rPr kumimoji="0" lang="fr-FR"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n</a:t>
            </a:r>
            <a:r>
              <a:rPr kumimoji="0" lang="fr-FR" sz="2800" b="1" i="0" u="none" strike="noStrike" cap="none" normalizeH="0" baseline="-30000" dirty="0" err="1" smtClean="0">
                <a:ln>
                  <a:noFill/>
                </a:ln>
                <a:solidFill>
                  <a:schemeClr val="bg1"/>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7</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 </a:t>
            </a:r>
            <a:r>
              <a:rPr kumimoji="0" lang="fr-FR"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n</a:t>
            </a:r>
            <a:r>
              <a:rPr kumimoji="0" lang="fr-FR" sz="2800" b="1" i="0" u="none" strike="noStrike" cap="none" normalizeH="0" baseline="-30000" dirty="0" err="1" smtClean="0">
                <a:ln>
                  <a:noFill/>
                </a:ln>
                <a:solidFill>
                  <a:schemeClr val="bg1"/>
                </a:solidFill>
                <a:effectLst/>
                <a:latin typeface="Times New Roman" pitchFamily="18" charset="0"/>
                <a:ea typeface="Calibri"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11</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 ( 7 ، 11 ) = 77، هذا يتطلب تكرار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11 مرة وتكرار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7 مرات.</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4"/>
          <p:cNvSpPr>
            <a:spLocks noChangeArrowheads="1"/>
          </p:cNvSpPr>
          <p:nvPr/>
        </p:nvSpPr>
        <p:spPr bwMode="auto">
          <a:xfrm>
            <a:off x="304800" y="3886200"/>
            <a:ext cx="8382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588" marR="0" lvl="0" indent="-1588"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363538"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عند تكرار المشروعين، قد تحدث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تغيرات في السوق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تغير العرض والطلب على منتجات المشروعين)، وهذا بسبب تغير المنافسة، أذواق المستهلكين، أسعار المواد والأجور....، فالإيرادات والأعباء التشغيلية تتغير، ومنه التدفقات النقدية تتغير.</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Rectangle 14"/>
          <p:cNvSpPr>
            <a:spLocks noChangeArrowheads="1"/>
          </p:cNvSpPr>
          <p:nvPr/>
        </p:nvSpPr>
        <p:spPr bwMode="auto">
          <a:xfrm>
            <a:off x="304800" y="5903893"/>
            <a:ext cx="8382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1588" marR="0" lvl="0" indent="-1588" algn="justLow" defTabSz="914400" rtl="1" eaLnBrk="0" fontAlgn="base" latinLnBrk="0" hangingPunct="0">
              <a:lnSpc>
                <a:spcPct val="100000"/>
              </a:lnSpc>
              <a:spcBef>
                <a:spcPct val="0"/>
              </a:spcBef>
              <a:spcAft>
                <a:spcPct val="0"/>
              </a:spcAft>
              <a:buClr>
                <a:srgbClr val="FF0000"/>
              </a:buClr>
              <a:buSzTx/>
              <a:buFont typeface="Wingdings" pitchFamily="2" charset="2"/>
              <a:buChar char="ü"/>
              <a:tabLst>
                <a:tab pos="363538"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عند تكرار المشروعين، قد تحدث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تطورات تكنولوجية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في وسائل وطريقة الإنتاج، وبالتالي التكلفة الاستثمارية تتغير.</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6858000" y="677882"/>
            <a:ext cx="1905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363538"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ملاحظة:</a:t>
            </a:r>
            <a:endParaRPr kumimoji="0" lang="ar-DZ"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304800" y="1489770"/>
            <a:ext cx="84582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363538" algn="r"/>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يمكن استعمال طريقة المضاعف الاقتصادي في حالة كان المضاعف المشترك الأصغر لعمري المشروعين ليس كبيرا.</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7162800" y="2590800"/>
            <a:ext cx="16002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363538"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 1:</a:t>
            </a:r>
            <a:endParaRPr kumimoji="0" lang="ar-DZ"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7239000" y="4724400"/>
            <a:ext cx="1524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363538" algn="r"/>
              </a:tabLst>
            </a:pPr>
            <a:r>
              <a:rPr kumimoji="0" lang="ar-DZ"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مثال 2:</a:t>
            </a:r>
            <a:endParaRPr kumimoji="0" lang="ar-DZ"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304800" y="3124200"/>
            <a:ext cx="84582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363538" algn="r"/>
              </a:tabLst>
            </a:pPr>
            <a:r>
              <a:rPr kumimoji="0" lang="fr-FR"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n</a:t>
            </a:r>
            <a:r>
              <a:rPr kumimoji="0" lang="fr-FR" sz="2800" b="1" i="0" u="none" strike="noStrike" cap="none" normalizeH="0" baseline="-30000" dirty="0" err="1" smtClean="0">
                <a:ln>
                  <a:noFill/>
                </a:ln>
                <a:solidFill>
                  <a:schemeClr val="bg1"/>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4</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n</a:t>
            </a:r>
            <a:r>
              <a:rPr kumimoji="0" lang="fr-FR" sz="2800" b="1" i="0" u="none" strike="noStrike" cap="none" normalizeH="0" baseline="-30000" dirty="0" err="1" smtClean="0">
                <a:ln>
                  <a:noFill/>
                </a:ln>
                <a:solidFill>
                  <a:schemeClr val="bg1"/>
                </a:solidFill>
                <a:effectLst/>
                <a:latin typeface="Times New Roman" pitchFamily="18" charset="0"/>
                <a:ea typeface="Calibri"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فإن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 (4، 2) = 4، ومنه نقوم بالمشروع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مرة واحدة، ونكرر 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مرتين، فيكون العمر المشترك 4 سنوات، وهي ليست مدة كبيرة.</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Rectangle 1"/>
          <p:cNvSpPr>
            <a:spLocks noChangeArrowheads="1"/>
          </p:cNvSpPr>
          <p:nvPr/>
        </p:nvSpPr>
        <p:spPr bwMode="auto">
          <a:xfrm>
            <a:off x="304800" y="5396805"/>
            <a:ext cx="84582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363538" algn="r"/>
              </a:tabLst>
            </a:pPr>
            <a:r>
              <a:rPr kumimoji="0" lang="fr-FR"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n</a:t>
            </a:r>
            <a:r>
              <a:rPr kumimoji="0" lang="fr-FR" sz="2800" b="1" i="0" u="none" strike="noStrike" cap="none" normalizeH="0" baseline="-30000" dirty="0" err="1" smtClean="0">
                <a:ln>
                  <a:noFill/>
                </a:ln>
                <a:solidFill>
                  <a:schemeClr val="bg1"/>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3</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fr-FR"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n</a:t>
            </a:r>
            <a:r>
              <a:rPr kumimoji="0" lang="fr-FR" sz="2800" b="1" i="0" u="none" strike="noStrike" cap="none" normalizeH="0" baseline="-30000" dirty="0" err="1" smtClean="0">
                <a:ln>
                  <a:noFill/>
                </a:ln>
                <a:solidFill>
                  <a:schemeClr val="bg1"/>
                </a:solidFill>
                <a:effectLst/>
                <a:latin typeface="Times New Roman" pitchFamily="18" charset="0"/>
                <a:ea typeface="Calibri"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فإن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م</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 (3، 2) = 6، ومنه نكرر 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مرتين، ونكرر المشروع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ثلاث مرات، فيكون العمر المشترك 6 سنوات، وهي ليست مدة كبيرة.</a:t>
            </a:r>
            <a:endParaRPr kumimoji="0" lang="ar-DZ"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019800" y="533400"/>
            <a:ext cx="2743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49225" algn="r"/>
              </a:tabLst>
            </a:pPr>
            <a:r>
              <a:rPr kumimoji="0" lang="ar-SA"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التمرين </a:t>
            </a:r>
            <a:r>
              <a:rPr kumimoji="0" lang="ar-DZ"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الثالث:</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1219200"/>
            <a:ext cx="85344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149225" algn="r"/>
              </a:tabLst>
            </a:pPr>
            <a:r>
              <a:rPr kumimoji="0" lang="ar-DZ" sz="2800" b="1" i="0" u="none" strike="noStrike" cap="none" normalizeH="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ترغب مؤسسة في القيام بمشروع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تكلفته الاستثمارية 600، ومدة حياته 5 سنوات، تتوقع المؤسسة أن يولد  التدفقات النقدية السنوية الصافية التالية: 135؛ 160؛ 200؛ 255؛ وأخيرا 325.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tab pos="14922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القيمة المبقية في نهاية العمر الاقتصادي مهملة.  تطبق المؤسسة معدل خصم (تكلفة رأس المال) 8%.</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6705600" y="3657600"/>
            <a:ext cx="20574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tab pos="149225" algn="r"/>
              </a:tabLst>
            </a:pPr>
            <a:r>
              <a:rPr kumimoji="0" lang="ar-DZ" sz="2800" b="1" i="0"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المطلوب:</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228600" y="4382631"/>
            <a:ext cx="85344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tabLst>
                <a:tab pos="149225" algn="r"/>
              </a:tabLst>
            </a:pPr>
            <a:r>
              <a:rPr lang="ar-DZ" sz="2800" b="1" dirty="0" smtClean="0">
                <a:solidFill>
                  <a:schemeClr val="bg1"/>
                </a:solidFill>
                <a:latin typeface="Times New Roman" pitchFamily="18" charset="0"/>
                <a:ea typeface="Times New Roman" pitchFamily="18" charset="0"/>
                <a:cs typeface="Times New Roman" pitchFamily="18" charset="0"/>
              </a:rPr>
              <a:t>1.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أحسب فترة الاسترداد العادية، القيمة الحالية الصافية، ومؤشر الربحية للمشروع</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ماذا تستنتج؟</a:t>
            </a:r>
            <a:r>
              <a:rPr kumimoji="0" lang="ar-JO"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tabLst>
                <a:tab pos="149225" algn="r"/>
              </a:tabLst>
            </a:pP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2.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إذا ارتفع معدل الخصم (تكلفة رأس المال) إل</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ى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15% ثم 25%، هل يبقى المشروع</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مقبولا في الحالتين؟ استنتج معدل العائد الداخلي للمشروع</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28600" y="932795"/>
            <a:ext cx="85344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tabLst>
                <a:tab pos="149225" algn="r"/>
              </a:tabLst>
            </a:pP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3.</a:t>
            </a:r>
            <a:r>
              <a:rPr kumimoji="0" lang="ar-DZ" sz="2800" b="1"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أحسب الإيراد السنوي الصافي المكافئ</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(الدفعة المكافئة)</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للمشروع</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tabLst>
                <a:tab pos="149225" algn="r"/>
              </a:tabLst>
            </a:pP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4.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إذا تم احتجاز التدفقات النقدية الصافية السنوية، وأعيد استثمارها بمعدل 10%، أحسب القيمة الحالية الصافية الإجمالية للمشروع</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tabLst>
                <a:tab pos="149225" algn="r"/>
              </a:tabLst>
            </a:pP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5.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مشروع آخر</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تكلفته الاستثمارية: 450، مدة حياته: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5</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سنوات، ويعطي قيمة حالية صافية: 188.83، مع تكلفة رأسمال</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8%</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ماهو المشروع الأفضل</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r>
              <a:rPr kumimoji="0" lang="ar-JO"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أم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B</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endParaRPr>
          </a:p>
          <a:p>
            <a:pPr marL="0" marR="0" lvl="0" indent="0" algn="just" defTabSz="914400" rtl="1" eaLnBrk="0" fontAlgn="base" latinLnBrk="0" hangingPunct="0">
              <a:lnSpc>
                <a:spcPct val="100000"/>
              </a:lnSpc>
              <a:spcBef>
                <a:spcPct val="0"/>
              </a:spcBef>
              <a:spcAft>
                <a:spcPct val="0"/>
              </a:spcAft>
              <a:buClrTx/>
              <a:buSzTx/>
              <a:buFontTx/>
              <a:buNone/>
              <a:tabLst>
                <a:tab pos="149225" algn="r"/>
              </a:tabLst>
            </a:pPr>
            <a:r>
              <a:rPr kumimoji="0" lang="ar-D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6.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مشروع آخر</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C </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تكلفته الاستثمارية: 600، مدة حياته: 7 سنوات، ويعطي قيمة حالية صافي</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ة:</a:t>
            </a:r>
            <a:r>
              <a:rPr kumimoji="0" lang="ar-DZ" sz="28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285.08</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مع تكلفة رأسمال</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r>
              <a:rPr kumimoji="0" lang="ar-JO"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8%. ماهو المشروع الأفضل</a:t>
            </a:r>
            <a:r>
              <a:rPr kumimoji="0" lang="ar-DZ"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 </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أ</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C</a:t>
            </a:r>
            <a:r>
              <a:rPr kumimoji="0" lang="ar-SA"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0" i="0" u="none" strike="noStrike" cap="none" normalizeH="0" baseline="0" dirty="0" smtClean="0">
                <a:ln>
                  <a:noFill/>
                </a:ln>
                <a:solidFill>
                  <a:schemeClr val="bg1"/>
                </a:solidFill>
                <a:effectLst/>
                <a:latin typeface="Times New Roman" pitchFamily="18" charset="0"/>
                <a:cs typeface="Times New Roman" pitchFamily="18" charset="0"/>
              </a:rPr>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5403789" y="240069"/>
            <a:ext cx="3369832"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tabLst>
                <a:tab pos="155575" algn="r"/>
              </a:tabLst>
            </a:pP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1. معايير تقييم المشروع </a:t>
            </a:r>
            <a:r>
              <a:rPr kumimoji="0" lang="fr-FR"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a:t>
            </a:r>
            <a:endParaRPr kumimoji="0" lang="en-US" sz="3600" b="0" i="0" u="none" strike="noStrike" cap="none" normalizeH="0" baseline="0" dirty="0" smtClean="0">
              <a:ln>
                <a:noFill/>
              </a:ln>
              <a:solidFill>
                <a:srgbClr val="C00000"/>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5477527" y="762000"/>
            <a:ext cx="329609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tab pos="155575" algn="r"/>
              </a:tabLst>
            </a:pPr>
            <a:r>
              <a:rPr kumimoji="0" lang="ar-DZ"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أ. فترة الاسترداد العادية</a:t>
            </a:r>
            <a:r>
              <a:rPr lang="ar-DZ" sz="2800" b="1" dirty="0" smtClean="0">
                <a:solidFill>
                  <a:srgbClr val="C00000"/>
                </a:solidFill>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endParaRPr kumimoji="0" lang="en-US" sz="3600" b="0" i="0" u="none" strike="noStrike" cap="none" normalizeH="0" baseline="0" dirty="0" smtClean="0">
              <a:ln>
                <a:noFill/>
              </a:ln>
              <a:solidFill>
                <a:srgbClr val="C00000"/>
              </a:solidFill>
              <a:effectLst/>
              <a:latin typeface="Times New Roman" pitchFamily="18" charset="0"/>
              <a:cs typeface="Times New Roman" pitchFamily="18" charset="0"/>
            </a:endParaRPr>
          </a:p>
        </p:txBody>
      </p:sp>
      <p:graphicFrame>
        <p:nvGraphicFramePr>
          <p:cNvPr id="6" name="Tableau 5"/>
          <p:cNvGraphicFramePr>
            <a:graphicFrameLocks noGrp="1"/>
          </p:cNvGraphicFramePr>
          <p:nvPr/>
        </p:nvGraphicFramePr>
        <p:xfrm>
          <a:off x="228601" y="1219200"/>
          <a:ext cx="8458200" cy="1472184"/>
        </p:xfrm>
        <a:graphic>
          <a:graphicData uri="http://schemas.openxmlformats.org/drawingml/2006/table">
            <a:tbl>
              <a:tblPr rtl="1"/>
              <a:tblGrid>
                <a:gridCol w="1930021"/>
                <a:gridCol w="1353601"/>
                <a:gridCol w="1341558"/>
                <a:gridCol w="1341558"/>
                <a:gridCol w="1245731"/>
                <a:gridCol w="1245731"/>
              </a:tblGrid>
              <a:tr h="0">
                <a:tc>
                  <a:txBody>
                    <a:bodyPr/>
                    <a:lstStyle/>
                    <a:p>
                      <a:pPr marL="0" marR="0" algn="just"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السنوات</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1</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2</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3</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4</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التدفق النقدي</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smtClean="0">
                          <a:solidFill>
                            <a:schemeClr val="bg1"/>
                          </a:solidFill>
                          <a:latin typeface="Times New Roman" pitchFamily="18" charset="0"/>
                          <a:ea typeface="Calibri"/>
                          <a:cs typeface="Times New Roman" pitchFamily="18" charset="0"/>
                        </a:rPr>
                        <a:t>135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smtClean="0">
                          <a:solidFill>
                            <a:schemeClr val="bg1"/>
                          </a:solidFill>
                          <a:latin typeface="Times New Roman" pitchFamily="18" charset="0"/>
                          <a:ea typeface="Calibri"/>
                          <a:cs typeface="Times New Roman" pitchFamily="18" charset="0"/>
                        </a:rPr>
                        <a:t>160</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smtClean="0">
                          <a:solidFill>
                            <a:schemeClr val="bg1"/>
                          </a:solidFill>
                          <a:latin typeface="Times New Roman" pitchFamily="18" charset="0"/>
                          <a:ea typeface="Calibri"/>
                          <a:cs typeface="Times New Roman" pitchFamily="18" charset="0"/>
                        </a:rPr>
                        <a:t>200</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smtClean="0">
                          <a:solidFill>
                            <a:schemeClr val="bg1"/>
                          </a:solidFill>
                          <a:latin typeface="Times New Roman" pitchFamily="18" charset="0"/>
                          <a:ea typeface="Calibri"/>
                          <a:cs typeface="Times New Roman" pitchFamily="18" charset="0"/>
                        </a:rPr>
                        <a:t>255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tabLst>
                          <a:tab pos="156210" algn="r"/>
                        </a:tabLst>
                      </a:pPr>
                      <a:r>
                        <a:rPr lang="ar-DZ" sz="2800" b="1" dirty="0" smtClean="0">
                          <a:solidFill>
                            <a:schemeClr val="bg1"/>
                          </a:solidFill>
                          <a:latin typeface="Times New Roman" pitchFamily="18" charset="0"/>
                          <a:ea typeface="Calibri"/>
                          <a:cs typeface="Times New Roman" pitchFamily="18" charset="0"/>
                        </a:rPr>
                        <a:t>325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gn="just"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التدفق التراكمي</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smtClean="0">
                          <a:solidFill>
                            <a:schemeClr val="bg1"/>
                          </a:solidFill>
                          <a:latin typeface="Times New Roman" pitchFamily="18" charset="0"/>
                          <a:ea typeface="Calibri"/>
                          <a:cs typeface="Times New Roman" pitchFamily="18" charset="0"/>
                        </a:rPr>
                        <a:t>135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smtClean="0">
                          <a:solidFill>
                            <a:schemeClr val="bg1"/>
                          </a:solidFill>
                          <a:latin typeface="Times New Roman" pitchFamily="18" charset="0"/>
                          <a:ea typeface="Calibri"/>
                          <a:cs typeface="Times New Roman" pitchFamily="18" charset="0"/>
                        </a:rPr>
                        <a:t>195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smtClean="0">
                          <a:solidFill>
                            <a:schemeClr val="bg1"/>
                          </a:solidFill>
                          <a:latin typeface="Times New Roman" pitchFamily="18" charset="0"/>
                          <a:ea typeface="Calibri"/>
                          <a:cs typeface="Times New Roman" pitchFamily="18" charset="0"/>
                        </a:rPr>
                        <a:t>395</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tabLst>
                          <a:tab pos="156210" algn="r"/>
                        </a:tabLst>
                      </a:pPr>
                      <a:r>
                        <a:rPr lang="ar-DZ" sz="2800" b="1" dirty="0" smtClean="0">
                          <a:solidFill>
                            <a:schemeClr val="bg1"/>
                          </a:solidFill>
                          <a:latin typeface="Times New Roman" pitchFamily="18" charset="0"/>
                          <a:ea typeface="Calibri"/>
                          <a:cs typeface="Times New Roman" pitchFamily="18" charset="0"/>
                        </a:rPr>
                        <a:t>650</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rtl="1">
                        <a:lnSpc>
                          <a:spcPct val="115000"/>
                        </a:lnSpc>
                        <a:spcBef>
                          <a:spcPts val="0"/>
                        </a:spcBef>
                        <a:spcAft>
                          <a:spcPts val="0"/>
                        </a:spcAft>
                        <a:tabLst>
                          <a:tab pos="156210" algn="r"/>
                        </a:tabLst>
                      </a:pPr>
                      <a:r>
                        <a:rPr lang="ar-DZ" sz="2800" b="1" dirty="0">
                          <a:solidFill>
                            <a:schemeClr val="bg1"/>
                          </a:solidFill>
                          <a:latin typeface="Times New Roman" pitchFamily="18" charset="0"/>
                          <a:ea typeface="Calibri"/>
                          <a:cs typeface="Times New Roman" pitchFamily="18" charset="0"/>
                        </a:rPr>
                        <a:t>/</a:t>
                      </a:r>
                      <a:endParaRPr lang="fr-FR" sz="2800" b="1" dirty="0">
                        <a:solidFill>
                          <a:schemeClr val="bg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7" name="Connecteur droit avec flèche 6"/>
          <p:cNvCxnSpPr/>
          <p:nvPr/>
        </p:nvCxnSpPr>
        <p:spPr>
          <a:xfrm rot="5400000" flipH="1" flipV="1">
            <a:off x="1916598" y="2780506"/>
            <a:ext cx="990600" cy="158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8" name="Text Box 10"/>
          <p:cNvSpPr txBox="1">
            <a:spLocks noChangeArrowheads="1"/>
          </p:cNvSpPr>
          <p:nvPr/>
        </p:nvSpPr>
        <p:spPr bwMode="auto">
          <a:xfrm>
            <a:off x="990600" y="2819400"/>
            <a:ext cx="1371600" cy="4572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fr-FR" sz="2800" b="1" dirty="0" smtClean="0">
                <a:solidFill>
                  <a:schemeClr val="bg1"/>
                </a:solidFill>
              </a:rPr>
              <a:t>I</a:t>
            </a:r>
            <a:r>
              <a:rPr lang="fr-FR" sz="2800" b="1" baseline="-25000" dirty="0" smtClean="0">
                <a:solidFill>
                  <a:schemeClr val="bg1"/>
                </a:solidFill>
              </a:rPr>
              <a:t>0</a:t>
            </a:r>
            <a:r>
              <a:rPr lang="fr-FR" sz="2800" b="1" dirty="0" smtClean="0">
                <a:solidFill>
                  <a:schemeClr val="bg1"/>
                </a:solidFill>
              </a:rPr>
              <a:t> = </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2" name="Groupe 10"/>
          <p:cNvGrpSpPr/>
          <p:nvPr/>
        </p:nvGrpSpPr>
        <p:grpSpPr>
          <a:xfrm>
            <a:off x="304996" y="3429000"/>
            <a:ext cx="8610410" cy="2244995"/>
            <a:chOff x="304996" y="3657411"/>
            <a:chExt cx="8610410" cy="2244995"/>
          </a:xfrm>
        </p:grpSpPr>
        <p:grpSp>
          <p:nvGrpSpPr>
            <p:cNvPr id="3" name="Groupe 35"/>
            <p:cNvGrpSpPr/>
            <p:nvPr/>
          </p:nvGrpSpPr>
          <p:grpSpPr>
            <a:xfrm>
              <a:off x="304996" y="3657411"/>
              <a:ext cx="8610410" cy="2244995"/>
              <a:chOff x="304996" y="3657411"/>
              <a:chExt cx="8610410" cy="2244995"/>
            </a:xfrm>
          </p:grpSpPr>
          <p:cxnSp>
            <p:nvCxnSpPr>
              <p:cNvPr id="15" name="Connecteur droit avec flèche 14"/>
              <p:cNvCxnSpPr/>
              <p:nvPr/>
            </p:nvCxnSpPr>
            <p:spPr>
              <a:xfrm>
                <a:off x="2971800" y="5103231"/>
                <a:ext cx="509549" cy="3873"/>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nvGrpSpPr>
              <p:cNvPr id="4" name="Groupe 34"/>
              <p:cNvGrpSpPr/>
              <p:nvPr/>
            </p:nvGrpSpPr>
            <p:grpSpPr>
              <a:xfrm>
                <a:off x="304996" y="3657411"/>
                <a:ext cx="8610410" cy="2244995"/>
                <a:chOff x="304996" y="3657411"/>
                <a:chExt cx="8610410" cy="2244995"/>
              </a:xfrm>
            </p:grpSpPr>
            <p:grpSp>
              <p:nvGrpSpPr>
                <p:cNvPr id="9" name="Groupe 52"/>
                <p:cNvGrpSpPr/>
                <p:nvPr/>
              </p:nvGrpSpPr>
              <p:grpSpPr>
                <a:xfrm>
                  <a:off x="304996" y="3657411"/>
                  <a:ext cx="8610410" cy="2244995"/>
                  <a:chOff x="304996" y="3657411"/>
                  <a:chExt cx="8610410" cy="2244995"/>
                </a:xfrm>
              </p:grpSpPr>
              <p:grpSp>
                <p:nvGrpSpPr>
                  <p:cNvPr id="10" name="Group 3"/>
                  <p:cNvGrpSpPr>
                    <a:grpSpLocks/>
                  </p:cNvGrpSpPr>
                  <p:nvPr/>
                </p:nvGrpSpPr>
                <p:grpSpPr bwMode="auto">
                  <a:xfrm>
                    <a:off x="304996" y="3657411"/>
                    <a:ext cx="4537074" cy="2244995"/>
                    <a:chOff x="1441" y="8759"/>
                    <a:chExt cx="4779" cy="2152"/>
                  </a:xfrm>
                </p:grpSpPr>
                <p:sp>
                  <p:nvSpPr>
                    <p:cNvPr id="27" name="Text Box 4"/>
                    <p:cNvSpPr txBox="1">
                      <a:spLocks noChangeArrowheads="1"/>
                    </p:cNvSpPr>
                    <p:nvPr/>
                  </p:nvSpPr>
                  <p:spPr bwMode="auto">
                    <a:xfrm>
                      <a:off x="1682" y="9390"/>
                      <a:ext cx="2568"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600- 395=</a:t>
                      </a:r>
                      <a:r>
                        <a:rPr kumimoji="0" lang="fr-FR" sz="2800" b="1" i="0" u="none" strike="noStrike" cap="none" normalizeH="0" dirty="0" smtClean="0">
                          <a:ln>
                            <a:noFill/>
                          </a:ln>
                          <a:solidFill>
                            <a:schemeClr val="bg1"/>
                          </a:solidFill>
                          <a:effectLst/>
                          <a:latin typeface="Times New Roman" pitchFamily="18" charset="0"/>
                          <a:ea typeface="Arial" pitchFamily="34" charset="0"/>
                          <a:cs typeface="Arial" pitchFamily="34" charset="0"/>
                        </a:rPr>
                        <a:t> 205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8" name="Text Box 5"/>
                    <p:cNvSpPr txBox="1">
                      <a:spLocks noChangeArrowheads="1"/>
                    </p:cNvSpPr>
                    <p:nvPr/>
                  </p:nvSpPr>
                  <p:spPr bwMode="auto">
                    <a:xfrm>
                      <a:off x="4972" y="9390"/>
                      <a:ext cx="482"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x</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9" name="Text Box 6"/>
                    <p:cNvSpPr txBox="1">
                      <a:spLocks noChangeArrowheads="1"/>
                    </p:cNvSpPr>
                    <p:nvPr/>
                  </p:nvSpPr>
                  <p:spPr bwMode="auto">
                    <a:xfrm>
                      <a:off x="1767" y="8759"/>
                      <a:ext cx="1680"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باقي الاسترداد</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30" name="Text Box 7"/>
                    <p:cNvSpPr txBox="1">
                      <a:spLocks noChangeArrowheads="1"/>
                    </p:cNvSpPr>
                    <p:nvPr/>
                  </p:nvSpPr>
                  <p:spPr bwMode="auto">
                    <a:xfrm>
                      <a:off x="3415" y="9928"/>
                      <a:ext cx="835"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255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31" name="Text Box 8"/>
                    <p:cNvSpPr txBox="1">
                      <a:spLocks noChangeArrowheads="1"/>
                    </p:cNvSpPr>
                    <p:nvPr/>
                  </p:nvSpPr>
                  <p:spPr bwMode="auto">
                    <a:xfrm>
                      <a:off x="1441" y="10546"/>
                      <a:ext cx="2320"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lang="ar-DZ" sz="2400" b="1" dirty="0" smtClean="0">
                          <a:solidFill>
                            <a:srgbClr val="FF0000"/>
                          </a:solidFill>
                          <a:latin typeface="Times New Roman" pitchFamily="18" charset="0"/>
                          <a:ea typeface="Arial" pitchFamily="34" charset="0"/>
                          <a:cs typeface="Times New Roman" pitchFamily="18" charset="0"/>
                        </a:rPr>
                        <a:t>تدفق </a:t>
                      </a:r>
                      <a:r>
                        <a:rPr kumimoji="0" lang="ar-DZ" sz="24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سنة الاسترداد</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32" name="Text Box 9"/>
                    <p:cNvSpPr txBox="1">
                      <a:spLocks noChangeArrowheads="1"/>
                    </p:cNvSpPr>
                    <p:nvPr/>
                  </p:nvSpPr>
                  <p:spPr bwMode="auto">
                    <a:xfrm>
                      <a:off x="4732" y="9931"/>
                      <a:ext cx="1488"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 mois</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grpSp>
              <p:grpSp>
                <p:nvGrpSpPr>
                  <p:cNvPr id="11" name="Group 27"/>
                  <p:cNvGrpSpPr>
                    <a:grpSpLocks/>
                  </p:cNvGrpSpPr>
                  <p:nvPr/>
                </p:nvGrpSpPr>
                <p:grpSpPr bwMode="auto">
                  <a:xfrm>
                    <a:off x="5035873" y="4350234"/>
                    <a:ext cx="3879533" cy="894080"/>
                    <a:chOff x="7747" y="9229"/>
                    <a:chExt cx="4073" cy="880"/>
                  </a:xfrm>
                </p:grpSpPr>
                <p:sp>
                  <p:nvSpPr>
                    <p:cNvPr id="22" name="Text Box 28"/>
                    <p:cNvSpPr txBox="1">
                      <a:spLocks noChangeArrowheads="1"/>
                    </p:cNvSpPr>
                    <p:nvPr/>
                  </p:nvSpPr>
                  <p:spPr bwMode="auto">
                    <a:xfrm>
                      <a:off x="7747" y="9435"/>
                      <a:ext cx="56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x= </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23" name="Text Box 29"/>
                    <p:cNvSpPr txBox="1">
                      <a:spLocks noChangeArrowheads="1"/>
                    </p:cNvSpPr>
                    <p:nvPr/>
                  </p:nvSpPr>
                  <p:spPr bwMode="auto">
                    <a:xfrm>
                      <a:off x="8331" y="9229"/>
                      <a:ext cx="1569"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205× 12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Text Box 30"/>
                    <p:cNvSpPr txBox="1">
                      <a:spLocks noChangeArrowheads="1"/>
                    </p:cNvSpPr>
                    <p:nvPr/>
                  </p:nvSpPr>
                  <p:spPr bwMode="auto">
                    <a:xfrm>
                      <a:off x="8517" y="9674"/>
                      <a:ext cx="807"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255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5" name="AutoShape 31"/>
                    <p:cNvCxnSpPr>
                      <a:cxnSpLocks noChangeShapeType="1"/>
                    </p:cNvCxnSpPr>
                    <p:nvPr/>
                  </p:nvCxnSpPr>
                  <p:spPr bwMode="auto">
                    <a:xfrm>
                      <a:off x="8286" y="9660"/>
                      <a:ext cx="1275" cy="0"/>
                    </a:xfrm>
                    <a:prstGeom prst="straightConnector1">
                      <a:avLst/>
                    </a:prstGeom>
                    <a:noFill/>
                    <a:ln w="38100">
                      <a:solidFill>
                        <a:srgbClr val="000000"/>
                      </a:solidFill>
                      <a:round/>
                      <a:headEnd/>
                      <a:tailEnd/>
                    </a:ln>
                    <a:effectLst/>
                  </p:spPr>
                </p:cxnSp>
                <p:sp>
                  <p:nvSpPr>
                    <p:cNvPr id="26" name="Text Box 32"/>
                    <p:cNvSpPr txBox="1">
                      <a:spLocks noChangeArrowheads="1"/>
                    </p:cNvSpPr>
                    <p:nvPr/>
                  </p:nvSpPr>
                  <p:spPr bwMode="auto">
                    <a:xfrm>
                      <a:off x="9900" y="9447"/>
                      <a:ext cx="1920" cy="43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9.64</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mois</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grpSp>
              <p:sp>
                <p:nvSpPr>
                  <p:cNvPr id="21" name="Accolade fermante 20"/>
                  <p:cNvSpPr/>
                  <p:nvPr/>
                </p:nvSpPr>
                <p:spPr>
                  <a:xfrm>
                    <a:off x="4765975" y="4343211"/>
                    <a:ext cx="304800" cy="990600"/>
                  </a:xfrm>
                  <a:prstGeom prst="rightBrace">
                    <a:avLst/>
                  </a:prstGeom>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cxnSp>
              <p:nvCxnSpPr>
                <p:cNvPr id="18" name="Connecteur droit avec flèche 17"/>
                <p:cNvCxnSpPr/>
                <p:nvPr/>
              </p:nvCxnSpPr>
              <p:spPr>
                <a:xfrm flipV="1">
                  <a:off x="2964875" y="4551220"/>
                  <a:ext cx="685805" cy="8508"/>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grpSp>
        </p:grpSp>
        <p:cxnSp>
          <p:nvCxnSpPr>
            <p:cNvPr id="13" name="Connecteur droit avec flèche 12"/>
            <p:cNvCxnSpPr/>
            <p:nvPr/>
          </p:nvCxnSpPr>
          <p:spPr>
            <a:xfrm>
              <a:off x="1600200" y="4038600"/>
              <a:ext cx="914400" cy="3048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a:endCxn id="30" idx="2"/>
            </p:cNvCxnSpPr>
            <p:nvPr/>
          </p:nvCxnSpPr>
          <p:spPr>
            <a:xfrm flipV="1">
              <a:off x="1371600" y="5330598"/>
              <a:ext cx="1203774" cy="23200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37890" name="Rectangle 2"/>
          <p:cNvSpPr>
            <a:spLocks noChangeArrowheads="1"/>
          </p:cNvSpPr>
          <p:nvPr/>
        </p:nvSpPr>
        <p:spPr bwMode="auto">
          <a:xfrm>
            <a:off x="5029200" y="5105400"/>
            <a:ext cx="3886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1" eaLnBrk="0" fontAlgn="base" latinLnBrk="0" hangingPunct="0">
              <a:lnSpc>
                <a:spcPct val="100000"/>
              </a:lnSpc>
              <a:spcBef>
                <a:spcPct val="0"/>
              </a:spcBef>
              <a:spcAft>
                <a:spcPct val="0"/>
              </a:spcAft>
              <a:buClrTx/>
              <a:buSzTx/>
              <a:buFontTx/>
              <a:buNone/>
              <a:tabLst>
                <a:tab pos="155575" algn="r"/>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0.64 × 30= </a:t>
            </a:r>
            <a:r>
              <a:rPr lang="fr-FR" sz="2800" b="1" dirty="0" smtClean="0">
                <a:solidFill>
                  <a:srgbClr val="FF0000"/>
                </a:solidFill>
                <a:latin typeface="Times New Roman" pitchFamily="18" charset="0"/>
                <a:ea typeface="Calibri" pitchFamily="34" charset="0"/>
                <a:cs typeface="Times New Roman" pitchFamily="18" charset="0"/>
              </a:rPr>
              <a:t>19.41</a:t>
            </a:r>
            <a:r>
              <a:rPr lang="fr-FR" sz="2800" b="1" dirty="0" smtClean="0">
                <a:solidFill>
                  <a:schemeClr val="bg1"/>
                </a:solidFill>
                <a:latin typeface="Times New Roman" pitchFamily="18" charset="0"/>
                <a:ea typeface="Calibri"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jours</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Rectangle 35"/>
          <p:cNvSpPr/>
          <p:nvPr/>
        </p:nvSpPr>
        <p:spPr>
          <a:xfrm>
            <a:off x="2438400" y="2814935"/>
            <a:ext cx="364202" cy="523220"/>
          </a:xfrm>
          <a:prstGeom prst="rect">
            <a:avLst/>
          </a:prstGeom>
        </p:spPr>
        <p:txBody>
          <a:bodyPr wrap="square">
            <a:spAutoFit/>
          </a:bodyPr>
          <a:lstStyle/>
          <a:p>
            <a:r>
              <a:rPr lang="fr-FR" sz="2800" b="1" dirty="0" smtClean="0">
                <a:solidFill>
                  <a:srgbClr val="FF0000"/>
                </a:solidFill>
                <a:latin typeface="Times New Roman" pitchFamily="18" charset="0"/>
                <a:ea typeface="Arial" pitchFamily="34" charset="0"/>
                <a:cs typeface="Times New Roman" pitchFamily="18" charset="0"/>
              </a:rPr>
              <a:t>x</a:t>
            </a:r>
            <a:endParaRPr lang="fr-FR" sz="2800" dirty="0"/>
          </a:p>
        </p:txBody>
      </p:sp>
      <p:sp>
        <p:nvSpPr>
          <p:cNvPr id="37" name="Accolade ouvrante 36"/>
          <p:cNvSpPr/>
          <p:nvPr/>
        </p:nvSpPr>
        <p:spPr>
          <a:xfrm rot="15943131">
            <a:off x="2475211" y="2707288"/>
            <a:ext cx="284839" cy="227962"/>
          </a:xfrm>
          <a:prstGeom prst="leftBrace">
            <a:avLst/>
          </a:prstGeom>
          <a:solidFill>
            <a:schemeClr val="tx1"/>
          </a:solidFill>
          <a:ln w="38100">
            <a:solidFill>
              <a:srgbClr val="0066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7891" name="Rectangle 3"/>
          <p:cNvSpPr>
            <a:spLocks noChangeArrowheads="1"/>
          </p:cNvSpPr>
          <p:nvPr/>
        </p:nvSpPr>
        <p:spPr bwMode="auto">
          <a:xfrm>
            <a:off x="3810000" y="2743200"/>
            <a:ext cx="51054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555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من الجدول: سنة الاسترداد: سنة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p>
          <a:p>
            <a:pPr marL="0" marR="0" lvl="0" indent="0" algn="justLow" defTabSz="914400" rtl="1" eaLnBrk="1" fontAlgn="base" latinLnBrk="0" hangingPunct="1">
              <a:lnSpc>
                <a:spcPct val="100000"/>
              </a:lnSpc>
              <a:spcBef>
                <a:spcPct val="0"/>
              </a:spcBef>
              <a:spcAft>
                <a:spcPct val="0"/>
              </a:spcAft>
              <a:buClrTx/>
              <a:buSzTx/>
              <a:buFontTx/>
              <a:buNone/>
              <a:tabLst>
                <a:tab pos="155575" algn="r"/>
              </a:tabLst>
            </a:pP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ومنه فترة الاسترداد: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 سنوات </a:t>
            </a:r>
            <a:r>
              <a:rPr kumimoji="0" lang="ar-DZ" sz="2800" b="1" i="0" u="none" strike="noStrike" cap="none" normalizeH="0" baseline="0" dirty="0" err="1" smtClean="0">
                <a:ln>
                  <a:noFill/>
                </a:ln>
                <a:solidFill>
                  <a:schemeClr val="bg1"/>
                </a:solidFill>
                <a:effectLst/>
                <a:latin typeface="Times New Roman" pitchFamily="18" charset="0"/>
                <a:ea typeface="Calibri" pitchFamily="34" charset="0"/>
                <a:cs typeface="Times New Roman" pitchFamily="18" charset="0"/>
              </a:rPr>
              <a:t>و</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ar-DZ" sz="36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9" name="Rectangle 38"/>
          <p:cNvSpPr/>
          <p:nvPr/>
        </p:nvSpPr>
        <p:spPr>
          <a:xfrm>
            <a:off x="2286000" y="5638800"/>
            <a:ext cx="5412059" cy="523220"/>
          </a:xfrm>
          <a:prstGeom prst="rect">
            <a:avLst/>
          </a:prstGeom>
        </p:spPr>
        <p:txBody>
          <a:bodyPr wrap="none">
            <a:spAutoFit/>
          </a:bodyPr>
          <a:lstStyle/>
          <a:p>
            <a:pPr lvl="0" rtl="1" eaLnBrk="0" fontAlgn="base" hangingPunct="0">
              <a:spcBef>
                <a:spcPct val="0"/>
              </a:spcBef>
              <a:spcAft>
                <a:spcPct val="0"/>
              </a:spcAft>
              <a:tabLst>
                <a:tab pos="155575" algn="r"/>
              </a:tabLst>
            </a:pPr>
            <a:r>
              <a:rPr lang="ar-DZ" sz="2800" b="1" dirty="0" smtClean="0">
                <a:solidFill>
                  <a:srgbClr val="FF0000"/>
                </a:solidFill>
                <a:latin typeface="Times New Roman" pitchFamily="18" charset="0"/>
                <a:ea typeface="Calibri" pitchFamily="34" charset="0"/>
                <a:cs typeface="Times New Roman" pitchFamily="18" charset="0"/>
              </a:rPr>
              <a:t>ومنه: </a:t>
            </a:r>
            <a:r>
              <a:rPr lang="fr-FR" sz="2800" b="1" dirty="0" smtClean="0">
                <a:solidFill>
                  <a:srgbClr val="FF0000"/>
                </a:solidFill>
                <a:latin typeface="Times New Roman" pitchFamily="18" charset="0"/>
                <a:ea typeface="Calibri" pitchFamily="34" charset="0"/>
                <a:cs typeface="Times New Roman" pitchFamily="18" charset="0"/>
              </a:rPr>
              <a:t>DR</a:t>
            </a:r>
            <a:r>
              <a:rPr lang="fr-FR" sz="2800" b="1" baseline="-30000" dirty="0" smtClean="0">
                <a:solidFill>
                  <a:srgbClr val="FF0000"/>
                </a:solidFill>
                <a:latin typeface="Times New Roman" pitchFamily="18" charset="0"/>
                <a:ea typeface="Calibri" pitchFamily="34" charset="0"/>
                <a:cs typeface="Times New Roman" pitchFamily="18" charset="0"/>
              </a:rPr>
              <a:t>A</a:t>
            </a:r>
            <a:r>
              <a:rPr lang="fr-FR" sz="2800" b="1" dirty="0" smtClean="0">
                <a:solidFill>
                  <a:srgbClr val="FF0000"/>
                </a:solidFill>
                <a:latin typeface="Times New Roman" pitchFamily="18" charset="0"/>
                <a:ea typeface="Calibri" pitchFamily="34" charset="0"/>
                <a:cs typeface="Times New Roman" pitchFamily="18" charset="0"/>
              </a:rPr>
              <a:t>= 3 ans, 9 mois, 19 jours </a:t>
            </a:r>
            <a:endParaRPr lang="fr-FR" sz="2800" b="1" dirty="0" smtClean="0">
              <a:solidFill>
                <a:srgbClr val="FF0000"/>
              </a:solidFill>
              <a:latin typeface="Times New Roman" pitchFamily="18" charset="0"/>
              <a:cs typeface="Times New Roman" pitchFamily="18" charset="0"/>
            </a:endParaRPr>
          </a:p>
        </p:txBody>
      </p:sp>
      <p:sp>
        <p:nvSpPr>
          <p:cNvPr id="34" name="Rectangle 33"/>
          <p:cNvSpPr/>
          <p:nvPr/>
        </p:nvSpPr>
        <p:spPr>
          <a:xfrm>
            <a:off x="304800" y="6248400"/>
            <a:ext cx="8511778" cy="492443"/>
          </a:xfrm>
          <a:prstGeom prst="rect">
            <a:avLst/>
          </a:prstGeom>
        </p:spPr>
        <p:txBody>
          <a:bodyPr wrap="square">
            <a:spAutoFit/>
          </a:bodyPr>
          <a:lstStyle/>
          <a:p>
            <a:pPr algn="r" rtl="1"/>
            <a:r>
              <a:rPr lang="ar-DZ" sz="2600" b="1" dirty="0" smtClean="0">
                <a:solidFill>
                  <a:schemeClr val="bg1"/>
                </a:solidFill>
                <a:latin typeface="Times New Roman" pitchFamily="18" charset="0"/>
                <a:ea typeface="Calibri" pitchFamily="34" charset="0"/>
                <a:cs typeface="Times New Roman" pitchFamily="18" charset="0"/>
              </a:rPr>
              <a:t>إذا </a:t>
            </a:r>
            <a:r>
              <a:rPr lang="ar-DZ" sz="2600" b="1" dirty="0" err="1" smtClean="0">
                <a:solidFill>
                  <a:schemeClr val="bg1"/>
                </a:solidFill>
                <a:latin typeface="Times New Roman" pitchFamily="18" charset="0"/>
                <a:ea typeface="Calibri" pitchFamily="34" charset="0"/>
                <a:cs typeface="Times New Roman" pitchFamily="18" charset="0"/>
              </a:rPr>
              <a:t>إنطلق</a:t>
            </a:r>
            <a:r>
              <a:rPr lang="ar-DZ" sz="2600" b="1" dirty="0" smtClean="0">
                <a:solidFill>
                  <a:schemeClr val="bg1"/>
                </a:solidFill>
                <a:latin typeface="Times New Roman" pitchFamily="18" charset="0"/>
                <a:ea typeface="Calibri" pitchFamily="34" charset="0"/>
                <a:cs typeface="Times New Roman" pitchFamily="18" charset="0"/>
              </a:rPr>
              <a:t> المشروع  في </a:t>
            </a:r>
            <a:r>
              <a:rPr lang="ar-DZ" sz="2600" b="1" dirty="0" smtClean="0">
                <a:solidFill>
                  <a:srgbClr val="FF0000"/>
                </a:solidFill>
                <a:latin typeface="Times New Roman" pitchFamily="18" charset="0"/>
                <a:ea typeface="Calibri" pitchFamily="34" charset="0"/>
                <a:cs typeface="Times New Roman" pitchFamily="18" charset="0"/>
              </a:rPr>
              <a:t>01 جانفي 2020</a:t>
            </a:r>
            <a:r>
              <a:rPr lang="ar-DZ" sz="2600" b="1" dirty="0" smtClean="0">
                <a:solidFill>
                  <a:schemeClr val="bg1"/>
                </a:solidFill>
                <a:latin typeface="Times New Roman" pitchFamily="18" charset="0"/>
                <a:ea typeface="Calibri" pitchFamily="34" charset="0"/>
                <a:cs typeface="Times New Roman" pitchFamily="18" charset="0"/>
              </a:rPr>
              <a:t>؛  تاريخ الاسترداد: </a:t>
            </a:r>
            <a:r>
              <a:rPr lang="ar-DZ" sz="2600" b="1" dirty="0" smtClean="0">
                <a:solidFill>
                  <a:srgbClr val="FF0000"/>
                </a:solidFill>
                <a:latin typeface="Times New Roman" pitchFamily="18" charset="0"/>
                <a:ea typeface="Calibri" pitchFamily="34" charset="0"/>
                <a:cs typeface="Times New Roman" pitchFamily="18" charset="0"/>
              </a:rPr>
              <a:t>19 أكتوبر 2023</a:t>
            </a:r>
            <a:r>
              <a:rPr lang="ar-DZ" sz="2600" b="1" dirty="0" smtClean="0">
                <a:solidFill>
                  <a:schemeClr val="bg1"/>
                </a:solidFill>
                <a:latin typeface="Times New Roman" pitchFamily="18" charset="0"/>
                <a:ea typeface="Calibri" pitchFamily="34" charset="0"/>
                <a:cs typeface="Times New Roman" pitchFamily="18" charset="0"/>
              </a:rPr>
              <a:t> </a:t>
            </a:r>
            <a:endParaRPr lang="fr-FR" sz="26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81000"/>
            <a:ext cx="8534400" cy="1384995"/>
          </a:xfrm>
          <a:prstGeom prst="rect">
            <a:avLst/>
          </a:prstGeom>
        </p:spPr>
        <p:txBody>
          <a:bodyPr wrap="square">
            <a:spAutoFit/>
          </a:bodyPr>
          <a:lstStyle/>
          <a:p>
            <a:pPr lvl="0" algn="just" rtl="1" eaLnBrk="0" fontAlgn="base" hangingPunct="0">
              <a:spcBef>
                <a:spcPct val="0"/>
              </a:spcBef>
              <a:spcAft>
                <a:spcPct val="0"/>
              </a:spcAft>
            </a:pPr>
            <a:r>
              <a:rPr lang="ar-DZ" altLang="zh-CN" sz="2800" b="1" dirty="0" smtClean="0">
                <a:solidFill>
                  <a:schemeClr val="bg1"/>
                </a:solidFill>
                <a:latin typeface="Times New Roman" pitchFamily="18" charset="0"/>
                <a:ea typeface="Times New Roman" pitchFamily="18" charset="0"/>
                <a:cs typeface="Times New Roman" pitchFamily="18" charset="0"/>
              </a:rPr>
              <a:t>يسمى معدل الخصم الذي يتقاطع عنده المنحنيان بمعدل الخصم التماثلي </a:t>
            </a:r>
            <a:r>
              <a:rPr lang="en-US" altLang="zh-CN" sz="2400" b="1" dirty="0" smtClean="0">
                <a:solidFill>
                  <a:schemeClr val="bg1"/>
                </a:solidFill>
                <a:latin typeface="Times New Roman" pitchFamily="18" charset="0"/>
                <a:ea typeface="Times New Roman" pitchFamily="18" charset="0"/>
                <a:cs typeface="Times New Roman" pitchFamily="18" charset="0"/>
              </a:rPr>
              <a:t>Taux d'actualisation in</a:t>
            </a:r>
            <a:r>
              <a:rPr lang="fr-FR" sz="2400" b="1" dirty="0" smtClean="0">
                <a:solidFill>
                  <a:schemeClr val="bg1"/>
                </a:solidFill>
              </a:rPr>
              <a:t>différentielle</a:t>
            </a:r>
            <a:r>
              <a:rPr lang="fr-FR" sz="2800" dirty="0" smtClean="0"/>
              <a:t> </a:t>
            </a:r>
            <a:r>
              <a:rPr lang="ar-DZ" altLang="zh-CN" sz="2800" b="1" dirty="0" smtClean="0">
                <a:solidFill>
                  <a:schemeClr val="bg1"/>
                </a:solidFill>
                <a:latin typeface="Times New Roman" pitchFamily="18" charset="0"/>
                <a:ea typeface="Times New Roman" pitchFamily="18" charset="0"/>
                <a:cs typeface="Times New Roman" pitchFamily="18" charset="0"/>
              </a:rPr>
              <a:t>، لأنه يكون للمشروعين عنده نفس القيمة الحالية الصافية:</a:t>
            </a:r>
          </a:p>
        </p:txBody>
      </p:sp>
      <p:grpSp>
        <p:nvGrpSpPr>
          <p:cNvPr id="7" name="Groupe 6"/>
          <p:cNvGrpSpPr/>
          <p:nvPr/>
        </p:nvGrpSpPr>
        <p:grpSpPr>
          <a:xfrm>
            <a:off x="533400" y="4582180"/>
            <a:ext cx="3867021" cy="523220"/>
            <a:chOff x="533400" y="3429000"/>
            <a:chExt cx="3867021" cy="523220"/>
          </a:xfrm>
        </p:grpSpPr>
        <p:sp>
          <p:nvSpPr>
            <p:cNvPr id="5" name="Rectangle 4"/>
            <p:cNvSpPr/>
            <p:nvPr/>
          </p:nvSpPr>
          <p:spPr>
            <a:xfrm>
              <a:off x="533400" y="3429000"/>
              <a:ext cx="3867021" cy="523220"/>
            </a:xfrm>
            <a:prstGeom prst="rect">
              <a:avLst/>
            </a:prstGeom>
          </p:spPr>
          <p:txBody>
            <a:bodyPr wrap="none">
              <a:spAutoFit/>
            </a:bodyPr>
            <a:lstStyle/>
            <a:p>
              <a:r>
                <a:rPr lang="ar-DZ" altLang="zh-CN" sz="2800" b="1" dirty="0" smtClean="0">
                  <a:solidFill>
                    <a:srgbClr val="FF0000"/>
                  </a:solidFill>
                  <a:latin typeface="Times New Roman" pitchFamily="18" charset="0"/>
                  <a:ea typeface="Times New Roman" pitchFamily="18" charset="0"/>
                  <a:cs typeface="Times New Roman" pitchFamily="18" charset="0"/>
                </a:rPr>
                <a:t> </a:t>
              </a:r>
              <a:r>
                <a:rPr lang="en-US" altLang="zh-CN" sz="2800" b="1" dirty="0" smtClean="0">
                  <a:solidFill>
                    <a:srgbClr val="FF0000"/>
                  </a:solidFill>
                  <a:latin typeface="Times New Roman" pitchFamily="18" charset="0"/>
                  <a:ea typeface="Times New Roman" pitchFamily="18" charset="0"/>
                  <a:cs typeface="Times New Roman" pitchFamily="18" charset="0"/>
                </a:rPr>
                <a:t>i= </a:t>
              </a:r>
              <a:r>
                <a:rPr lang="en-US" altLang="zh-CN" sz="2800" b="1" dirty="0" err="1" smtClean="0">
                  <a:solidFill>
                    <a:srgbClr val="FF0000"/>
                  </a:solidFill>
                  <a:latin typeface="Times New Roman" pitchFamily="18" charset="0"/>
                  <a:ea typeface="Times New Roman" pitchFamily="18" charset="0"/>
                  <a:cs typeface="Times New Roman" pitchFamily="18" charset="0"/>
                </a:rPr>
                <a:t>TIR</a:t>
              </a:r>
              <a:r>
                <a:rPr lang="en-US" altLang="zh-CN" sz="2800" b="1" baseline="-30000" dirty="0" err="1" smtClean="0">
                  <a:solidFill>
                    <a:srgbClr val="FF0000"/>
                  </a:solidFill>
                  <a:latin typeface="Times New Roman" pitchFamily="18" charset="0"/>
                  <a:ea typeface="Times New Roman" pitchFamily="18" charset="0"/>
                  <a:cs typeface="Times New Roman" pitchFamily="18" charset="0"/>
                </a:rPr>
                <a:t>d</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             </a:t>
              </a:r>
              <a:r>
                <a:rPr lang="en-US" altLang="zh-CN" sz="2800" b="1" dirty="0" smtClean="0">
                  <a:solidFill>
                    <a:srgbClr val="FF0000"/>
                  </a:solidFill>
                  <a:latin typeface="Times New Roman" pitchFamily="18" charset="0"/>
                  <a:ea typeface="Times New Roman" pitchFamily="18" charset="0"/>
                  <a:cs typeface="Times New Roman" pitchFamily="18" charset="0"/>
                </a:rPr>
                <a:t>VAN</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B- A</a:t>
              </a:r>
              <a:r>
                <a:rPr lang="en-US" altLang="zh-CN" sz="2800" b="1" dirty="0" smtClean="0">
                  <a:solidFill>
                    <a:srgbClr val="FF0000"/>
                  </a:solidFill>
                  <a:latin typeface="Times New Roman" pitchFamily="18" charset="0"/>
                  <a:ea typeface="Times New Roman" pitchFamily="18" charset="0"/>
                  <a:cs typeface="Times New Roman" pitchFamily="18" charset="0"/>
                </a:rPr>
                <a:t>=0 </a:t>
              </a:r>
              <a:endParaRPr lang="fr-FR" sz="2800" dirty="0"/>
            </a:p>
          </p:txBody>
        </p:sp>
        <p:sp>
          <p:nvSpPr>
            <p:cNvPr id="6" name="AutoShape 13"/>
            <p:cNvSpPr>
              <a:spLocks noChangeArrowheads="1"/>
            </p:cNvSpPr>
            <p:nvPr/>
          </p:nvSpPr>
          <p:spPr bwMode="auto">
            <a:xfrm>
              <a:off x="2057400" y="36576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grpSp>
      <p:sp>
        <p:nvSpPr>
          <p:cNvPr id="9" name="Rectangle 8"/>
          <p:cNvSpPr/>
          <p:nvPr/>
        </p:nvSpPr>
        <p:spPr>
          <a:xfrm>
            <a:off x="228600" y="2806005"/>
            <a:ext cx="8534400" cy="1384995"/>
          </a:xfrm>
          <a:prstGeom prst="rect">
            <a:avLst/>
          </a:prstGeom>
        </p:spPr>
        <p:txBody>
          <a:bodyPr wrap="square">
            <a:spAutoFit/>
          </a:bodyPr>
          <a:lstStyle/>
          <a:p>
            <a:pPr lvl="0" algn="just" rtl="1" eaLnBrk="0" fontAlgn="base" hangingPunct="0">
              <a:spcBef>
                <a:spcPct val="0"/>
              </a:spcBef>
              <a:spcAft>
                <a:spcPct val="0"/>
              </a:spcAft>
            </a:pPr>
            <a:r>
              <a:rPr lang="fr-FR" altLang="zh-CN" sz="2800" b="1" dirty="0" smtClean="0">
                <a:solidFill>
                  <a:schemeClr val="bg1"/>
                </a:solidFill>
                <a:latin typeface="Times New Roman" pitchFamily="18" charset="0"/>
                <a:ea typeface="Times New Roman" pitchFamily="18" charset="0"/>
                <a:cs typeface="Times New Roman" pitchFamily="18" charset="0"/>
              </a:rPr>
              <a:t>    </a:t>
            </a:r>
            <a:r>
              <a:rPr lang="ar-DZ" altLang="zh-CN" sz="2800" b="1" dirty="0" smtClean="0">
                <a:solidFill>
                  <a:schemeClr val="bg1"/>
                </a:solidFill>
                <a:latin typeface="Times New Roman" pitchFamily="18" charset="0"/>
                <a:ea typeface="Times New Roman" pitchFamily="18" charset="0"/>
                <a:cs typeface="Times New Roman" pitchFamily="18" charset="0"/>
              </a:rPr>
              <a:t>كما يسمى معدل العائد الداخلي التفاضلي</a:t>
            </a:r>
            <a:r>
              <a:rPr lang="en-US" altLang="zh-CN" sz="2400" b="1" dirty="0" smtClean="0">
                <a:solidFill>
                  <a:schemeClr val="bg1"/>
                </a:solidFill>
                <a:latin typeface="Times New Roman" pitchFamily="18" charset="0"/>
                <a:ea typeface="Times New Roman" pitchFamily="18" charset="0"/>
                <a:cs typeface="Times New Roman" pitchFamily="18" charset="0"/>
              </a:rPr>
              <a:t>Taux de rendement interne </a:t>
            </a:r>
            <a:r>
              <a:rPr lang="fr-FR" sz="2400" b="1" dirty="0" smtClean="0">
                <a:solidFill>
                  <a:schemeClr val="bg1"/>
                </a:solidFill>
              </a:rPr>
              <a:t>différentielle</a:t>
            </a:r>
            <a:r>
              <a:rPr lang="fr-FR" sz="2400" dirty="0" smtClean="0"/>
              <a:t> </a:t>
            </a:r>
            <a:r>
              <a:rPr lang="ar-DZ" altLang="zh-CN" sz="2800" b="1" dirty="0" smtClean="0">
                <a:solidFill>
                  <a:schemeClr val="bg1"/>
                </a:solidFill>
                <a:latin typeface="Times New Roman" pitchFamily="18" charset="0"/>
                <a:ea typeface="Times New Roman" pitchFamily="18" charset="0"/>
                <a:cs typeface="Times New Roman" pitchFamily="18" charset="0"/>
              </a:rPr>
              <a:t>، لأنه عند هذا المعدل تنعدم القيمة الحالية للتدفقات النقدية التفاضلية للمشروعين:</a:t>
            </a:r>
          </a:p>
        </p:txBody>
      </p:sp>
      <p:grpSp>
        <p:nvGrpSpPr>
          <p:cNvPr id="12" name="Groupe 11"/>
          <p:cNvGrpSpPr/>
          <p:nvPr/>
        </p:nvGrpSpPr>
        <p:grpSpPr>
          <a:xfrm>
            <a:off x="2057400" y="1905000"/>
            <a:ext cx="3962400" cy="523220"/>
            <a:chOff x="2057400" y="1905000"/>
            <a:chExt cx="3962400" cy="523220"/>
          </a:xfrm>
        </p:grpSpPr>
        <p:sp>
          <p:nvSpPr>
            <p:cNvPr id="8" name="Rectangle 7"/>
            <p:cNvSpPr/>
            <p:nvPr/>
          </p:nvSpPr>
          <p:spPr>
            <a:xfrm>
              <a:off x="2057400" y="1905000"/>
              <a:ext cx="1219200" cy="523220"/>
            </a:xfrm>
            <a:prstGeom prst="rect">
              <a:avLst/>
            </a:prstGeom>
          </p:spPr>
          <p:txBody>
            <a:bodyPr wrap="square">
              <a:spAutoFit/>
            </a:bodyPr>
            <a:lstStyle/>
            <a:p>
              <a:pPr lvl="0" eaLnBrk="0" fontAlgn="base" hangingPunct="0">
                <a:spcBef>
                  <a:spcPct val="0"/>
                </a:spcBef>
                <a:spcAft>
                  <a:spcPct val="0"/>
                </a:spcAft>
              </a:pPr>
              <a:r>
                <a:rPr lang="en-US" altLang="zh-CN" sz="2800" b="1" dirty="0" smtClean="0">
                  <a:solidFill>
                    <a:srgbClr val="FF0000"/>
                  </a:solidFill>
                  <a:latin typeface="Times New Roman" pitchFamily="18" charset="0"/>
                  <a:ea typeface="Times New Roman" pitchFamily="18" charset="0"/>
                  <a:cs typeface="Times New Roman" pitchFamily="18" charset="0"/>
                </a:rPr>
                <a:t>i= </a:t>
              </a:r>
              <a:r>
                <a:rPr lang="en-US" altLang="zh-CN" sz="2800" b="1" dirty="0" err="1" smtClean="0">
                  <a:solidFill>
                    <a:srgbClr val="FF0000"/>
                  </a:solidFill>
                  <a:latin typeface="Times New Roman" pitchFamily="18" charset="0"/>
                  <a:ea typeface="Times New Roman" pitchFamily="18" charset="0"/>
                  <a:cs typeface="Times New Roman" pitchFamily="18" charset="0"/>
                </a:rPr>
                <a:t>i</a:t>
              </a:r>
              <a:r>
                <a:rPr lang="en-US" altLang="zh-CN" sz="2800" b="1" baseline="-30000" dirty="0" err="1" smtClean="0">
                  <a:solidFill>
                    <a:srgbClr val="FF0000"/>
                  </a:solidFill>
                  <a:latin typeface="Times New Roman" pitchFamily="18" charset="0"/>
                  <a:ea typeface="Times New Roman" pitchFamily="18" charset="0"/>
                  <a:cs typeface="Times New Roman" pitchFamily="18" charset="0"/>
                </a:rPr>
                <a:t>ind</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          </a:t>
              </a:r>
              <a:endParaRPr lang="fr-FR" altLang="zh-CN" sz="2800" dirty="0" smtClean="0">
                <a:solidFill>
                  <a:srgbClr val="FF0000"/>
                </a:solidFill>
                <a:latin typeface="Times New Roman" pitchFamily="18" charset="0"/>
                <a:cs typeface="Times New Roman" pitchFamily="18" charset="0"/>
              </a:endParaRPr>
            </a:p>
          </p:txBody>
        </p:sp>
        <p:sp>
          <p:nvSpPr>
            <p:cNvPr id="10" name="Rectangle 9"/>
            <p:cNvSpPr/>
            <p:nvPr/>
          </p:nvSpPr>
          <p:spPr>
            <a:xfrm>
              <a:off x="3352800" y="1905000"/>
              <a:ext cx="2667000" cy="523220"/>
            </a:xfrm>
            <a:prstGeom prst="rect">
              <a:avLst/>
            </a:prstGeom>
          </p:spPr>
          <p:txBody>
            <a:bodyPr wrap="square">
              <a:spAutoFit/>
            </a:bodyPr>
            <a:lstStyle/>
            <a:p>
              <a:pPr lvl="0" algn="ctr" eaLnBrk="0" fontAlgn="base" hangingPunct="0">
                <a:spcBef>
                  <a:spcPct val="0"/>
                </a:spcBef>
                <a:spcAft>
                  <a:spcPct val="0"/>
                </a:spcAft>
              </a:pPr>
              <a:r>
                <a:rPr lang="en-US" altLang="zh-CN" sz="2800" b="1" dirty="0" smtClean="0">
                  <a:solidFill>
                    <a:srgbClr val="FF0000"/>
                  </a:solidFill>
                  <a:latin typeface="Times New Roman" pitchFamily="18" charset="0"/>
                  <a:ea typeface="Times New Roman" pitchFamily="18" charset="0"/>
                  <a:cs typeface="Times New Roman" pitchFamily="18" charset="0"/>
                </a:rPr>
                <a:t>VAN</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A</a:t>
              </a:r>
              <a:r>
                <a:rPr lang="ar-DZ" altLang="zh-CN" sz="2800" b="1" dirty="0" smtClean="0">
                  <a:solidFill>
                    <a:srgbClr val="FF0000"/>
                  </a:solidFill>
                  <a:latin typeface="Times New Roman" pitchFamily="18" charset="0"/>
                  <a:ea typeface="Times New Roman" pitchFamily="18" charset="0"/>
                  <a:cs typeface="Times New Roman" pitchFamily="18" charset="0"/>
                </a:rPr>
                <a:t> = </a:t>
              </a:r>
              <a:r>
                <a:rPr lang="en-US" altLang="zh-CN" sz="2800" b="1" dirty="0" smtClean="0">
                  <a:solidFill>
                    <a:srgbClr val="FF0000"/>
                  </a:solidFill>
                  <a:latin typeface="Times New Roman" pitchFamily="18" charset="0"/>
                  <a:ea typeface="Times New Roman" pitchFamily="18" charset="0"/>
                  <a:cs typeface="Times New Roman" pitchFamily="18" charset="0"/>
                </a:rPr>
                <a:t>VAN</a:t>
              </a:r>
              <a:r>
                <a:rPr lang="en-US" altLang="zh-CN" sz="2800" b="1" baseline="-30000" dirty="0" smtClean="0">
                  <a:solidFill>
                    <a:srgbClr val="FF0000"/>
                  </a:solidFill>
                  <a:latin typeface="Times New Roman" pitchFamily="18" charset="0"/>
                  <a:ea typeface="Times New Roman" pitchFamily="18" charset="0"/>
                  <a:cs typeface="Times New Roman" pitchFamily="18" charset="0"/>
                </a:rPr>
                <a:t>B</a:t>
              </a:r>
              <a:endParaRPr lang="fr-FR" altLang="zh-CN" sz="2800" dirty="0" smtClean="0">
                <a:solidFill>
                  <a:srgbClr val="FF0000"/>
                </a:solidFill>
                <a:latin typeface="Times New Roman" pitchFamily="18" charset="0"/>
                <a:cs typeface="Times New Roman" pitchFamily="18" charset="0"/>
              </a:endParaRPr>
            </a:p>
          </p:txBody>
        </p:sp>
        <p:sp>
          <p:nvSpPr>
            <p:cNvPr id="11" name="AutoShape 13"/>
            <p:cNvSpPr>
              <a:spLocks noChangeArrowheads="1"/>
            </p:cNvSpPr>
            <p:nvPr/>
          </p:nvSpPr>
          <p:spPr bwMode="auto">
            <a:xfrm>
              <a:off x="3200400" y="2133600"/>
              <a:ext cx="304801" cy="220210"/>
            </a:xfrm>
            <a:prstGeom prst="rightArrow">
              <a:avLst>
                <a:gd name="adj1" fmla="val 50000"/>
                <a:gd name="adj2" fmla="val 5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sz="2000">
                <a:solidFill>
                  <a:schemeClr val="bg1"/>
                </a:solidFill>
                <a:latin typeface="Times New Roman" pitchFamily="18" charset="0"/>
                <a:cs typeface="Times New Roman" pitchFamily="18" charset="0"/>
              </a:endParaRPr>
            </a:p>
          </p:txBody>
        </p:sp>
      </p:gr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638800" y="457200"/>
            <a:ext cx="3222357" cy="523220"/>
          </a:xfrm>
          <a:prstGeom prst="rect">
            <a:avLst/>
          </a:prstGeom>
        </p:spPr>
        <p:txBody>
          <a:bodyPr wrap="none">
            <a:spAutoFit/>
          </a:bodyPr>
          <a:lstStyle/>
          <a:p>
            <a:r>
              <a:rPr lang="ar-DZ" sz="2800" b="1" dirty="0" smtClean="0">
                <a:solidFill>
                  <a:srgbClr val="FF0000"/>
                </a:solidFill>
              </a:rPr>
              <a:t>ب. القيمة الحالية الصافية:</a:t>
            </a:r>
            <a:endParaRPr lang="fr-FR" sz="2800" dirty="0">
              <a:solidFill>
                <a:srgbClr val="FF0000"/>
              </a:solidFill>
            </a:endParaRPr>
          </a:p>
        </p:txBody>
      </p:sp>
      <p:sp>
        <p:nvSpPr>
          <p:cNvPr id="26" name="Rectangle 25"/>
          <p:cNvSpPr/>
          <p:nvPr/>
        </p:nvSpPr>
        <p:spPr>
          <a:xfrm>
            <a:off x="4953000" y="1066800"/>
            <a:ext cx="3887603" cy="523220"/>
          </a:xfrm>
          <a:prstGeom prst="rect">
            <a:avLst/>
          </a:prstGeom>
        </p:spPr>
        <p:txBody>
          <a:bodyPr wrap="none">
            <a:spAutoFit/>
          </a:bodyPr>
          <a:lstStyle/>
          <a:p>
            <a:r>
              <a:rPr lang="ar-SA" sz="2800" b="1" dirty="0" smtClean="0">
                <a:solidFill>
                  <a:schemeClr val="bg1"/>
                </a:solidFill>
                <a:latin typeface="Times New Roman" pitchFamily="18" charset="0"/>
                <a:ea typeface="Calibri" pitchFamily="34" charset="0"/>
                <a:cs typeface="Times New Roman" pitchFamily="18" charset="0"/>
              </a:rPr>
              <a:t>حالة تدفقات نقدية </a:t>
            </a:r>
            <a:r>
              <a:rPr lang="ar-DZ" sz="2800" b="1" dirty="0" smtClean="0">
                <a:solidFill>
                  <a:schemeClr val="bg1"/>
                </a:solidFill>
                <a:latin typeface="Times New Roman" pitchFamily="18" charset="0"/>
                <a:ea typeface="Calibri" pitchFamily="34" charset="0"/>
                <a:cs typeface="Times New Roman" pitchFamily="18" charset="0"/>
              </a:rPr>
              <a:t>غير </a:t>
            </a:r>
            <a:r>
              <a:rPr lang="ar-SA" sz="2800" b="1" dirty="0" smtClean="0">
                <a:solidFill>
                  <a:schemeClr val="bg1"/>
                </a:solidFill>
                <a:latin typeface="Times New Roman" pitchFamily="18" charset="0"/>
                <a:ea typeface="Calibri" pitchFamily="34" charset="0"/>
                <a:cs typeface="Times New Roman" pitchFamily="18" charset="0"/>
              </a:rPr>
              <a:t>منتظمة</a:t>
            </a:r>
            <a:r>
              <a:rPr lang="ar-DZ" sz="2800" b="1" dirty="0" smtClean="0">
                <a:solidFill>
                  <a:schemeClr val="bg1"/>
                </a:solidFill>
                <a:latin typeface="Times New Roman" pitchFamily="18" charset="0"/>
                <a:ea typeface="Calibri" pitchFamily="34" charset="0"/>
                <a:cs typeface="Times New Roman" pitchFamily="18" charset="0"/>
              </a:rPr>
              <a:t>: </a:t>
            </a:r>
            <a:endParaRPr lang="fr-FR" sz="2800" dirty="0">
              <a:solidFill>
                <a:schemeClr val="bg1"/>
              </a:solidFill>
            </a:endParaRPr>
          </a:p>
        </p:txBody>
      </p:sp>
      <p:grpSp>
        <p:nvGrpSpPr>
          <p:cNvPr id="2" name="Groupe 26"/>
          <p:cNvGrpSpPr/>
          <p:nvPr/>
        </p:nvGrpSpPr>
        <p:grpSpPr>
          <a:xfrm>
            <a:off x="2590796" y="1861755"/>
            <a:ext cx="3352804" cy="1338645"/>
            <a:chOff x="304796" y="2436858"/>
            <a:chExt cx="3352804" cy="1338645"/>
          </a:xfrm>
        </p:grpSpPr>
        <p:grpSp>
          <p:nvGrpSpPr>
            <p:cNvPr id="3" name="Groupe 29"/>
            <p:cNvGrpSpPr/>
            <p:nvPr/>
          </p:nvGrpSpPr>
          <p:grpSpPr>
            <a:xfrm>
              <a:off x="304801" y="2436858"/>
              <a:ext cx="3352799" cy="1338644"/>
              <a:chOff x="304801" y="2436858"/>
              <a:chExt cx="3352799" cy="1338644"/>
            </a:xfrm>
            <a:solidFill>
              <a:srgbClr val="FF99FF"/>
            </a:solidFill>
          </p:grpSpPr>
          <p:grpSp>
            <p:nvGrpSpPr>
              <p:cNvPr id="5" name="Group 7"/>
              <p:cNvGrpSpPr>
                <a:grpSpLocks/>
              </p:cNvGrpSpPr>
              <p:nvPr/>
            </p:nvGrpSpPr>
            <p:grpSpPr bwMode="auto">
              <a:xfrm>
                <a:off x="304801" y="2436858"/>
                <a:ext cx="1447968" cy="1338644"/>
                <a:chOff x="5052" y="3652"/>
                <a:chExt cx="1020" cy="1040"/>
              </a:xfrm>
              <a:grpFill/>
            </p:grpSpPr>
            <p:sp>
              <p:nvSpPr>
                <p:cNvPr id="34" name="Zone de texte 2"/>
                <p:cNvSpPr txBox="1">
                  <a:spLocks noChangeArrowheads="1"/>
                </p:cNvSpPr>
                <p:nvPr/>
              </p:nvSpPr>
              <p:spPr bwMode="auto">
                <a:xfrm>
                  <a:off x="5052" y="4009"/>
                  <a:ext cx="731" cy="35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5" name="Zone de texte 2"/>
                <p:cNvSpPr txBox="1">
                  <a:spLocks noChangeArrowheads="1"/>
                </p:cNvSpPr>
                <p:nvPr/>
              </p:nvSpPr>
              <p:spPr bwMode="auto">
                <a:xfrm>
                  <a:off x="5696" y="4366"/>
                  <a:ext cx="375" cy="32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t=1</a:t>
                  </a:r>
                  <a:endParaRPr kumimoji="0" lang="fr-FR"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Zone de texte 2"/>
                <p:cNvSpPr txBox="1">
                  <a:spLocks noChangeArrowheads="1"/>
                </p:cNvSpPr>
                <p:nvPr/>
              </p:nvSpPr>
              <p:spPr bwMode="auto">
                <a:xfrm>
                  <a:off x="5795" y="3652"/>
                  <a:ext cx="215" cy="316"/>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n</a:t>
                  </a:r>
                  <a:endParaRPr kumimoji="0" lang="fr-FR" sz="2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7" name="Zone de texte 2"/>
                <p:cNvSpPr txBox="1">
                  <a:spLocks noChangeArrowheads="1"/>
                </p:cNvSpPr>
                <p:nvPr/>
              </p:nvSpPr>
              <p:spPr bwMode="auto">
                <a:xfrm>
                  <a:off x="5723" y="3925"/>
                  <a:ext cx="349" cy="435"/>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kumimoji="0" lang="el-GR" sz="40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Σ</a:t>
                  </a:r>
                  <a:endParaRPr kumimoji="0" lang="fr-FR" sz="32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31" name="Rectangle 30"/>
              <p:cNvSpPr/>
              <p:nvPr/>
            </p:nvSpPr>
            <p:spPr>
              <a:xfrm>
                <a:off x="1794384" y="3048000"/>
                <a:ext cx="1025016" cy="523220"/>
              </a:xfrm>
              <a:prstGeom prst="rect">
                <a:avLst/>
              </a:prstGeom>
              <a:grpFill/>
            </p:spPr>
            <p:txBody>
              <a:bodyPr wrap="square">
                <a:spAutoFit/>
              </a:bodyPr>
              <a:lstStyle/>
              <a:p>
                <a:r>
                  <a:rPr lang="fr-FR" sz="2800" b="1" dirty="0" smtClean="0">
                    <a:solidFill>
                      <a:schemeClr val="bg1"/>
                    </a:solidFill>
                    <a:latin typeface="Times New Roman" pitchFamily="18" charset="0"/>
                    <a:ea typeface="Arial" pitchFamily="34" charset="0"/>
                    <a:cs typeface="Times New Roman" pitchFamily="18" charset="0"/>
                  </a:rPr>
                  <a:t>(1+i)</a:t>
                </a:r>
                <a:r>
                  <a:rPr lang="fr-FR" sz="2800" b="1" baseline="30000" dirty="0" smtClean="0">
                    <a:solidFill>
                      <a:schemeClr val="bg1"/>
                    </a:solidFill>
                    <a:latin typeface="Times New Roman" pitchFamily="18" charset="0"/>
                    <a:ea typeface="Arial" pitchFamily="34" charset="0"/>
                    <a:cs typeface="Times New Roman" pitchFamily="18" charset="0"/>
                  </a:rPr>
                  <a:t>t</a:t>
                </a:r>
                <a:r>
                  <a:rPr lang="fr-FR" sz="2800" b="1" dirty="0" smtClean="0">
                    <a:solidFill>
                      <a:schemeClr val="bg1"/>
                    </a:solidFill>
                    <a:latin typeface="Times New Roman" pitchFamily="18" charset="0"/>
                    <a:ea typeface="Arial" pitchFamily="34" charset="0"/>
                    <a:cs typeface="Times New Roman" pitchFamily="18" charset="0"/>
                  </a:rPr>
                  <a:t> </a:t>
                </a:r>
                <a:endParaRPr lang="fr-FR" sz="2800" dirty="0"/>
              </a:p>
            </p:txBody>
          </p:sp>
          <p:sp>
            <p:nvSpPr>
              <p:cNvPr id="32" name="Rectangle 31"/>
              <p:cNvSpPr/>
              <p:nvPr/>
            </p:nvSpPr>
            <p:spPr>
              <a:xfrm>
                <a:off x="1922886" y="2514600"/>
                <a:ext cx="744114" cy="523220"/>
              </a:xfrm>
              <a:prstGeom prst="rect">
                <a:avLst/>
              </a:prstGeom>
              <a:grpFill/>
            </p:spPr>
            <p:txBody>
              <a:bodyPr wrap="square">
                <a:spAutoFit/>
              </a:bodyPr>
              <a:lstStyle/>
              <a:p>
                <a:pPr lvl="0"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CF</a:t>
                </a:r>
                <a:r>
                  <a:rPr lang="fr-FR" sz="2800" b="1" baseline="-25000" dirty="0" smtClean="0">
                    <a:solidFill>
                      <a:schemeClr val="bg1"/>
                    </a:solidFill>
                    <a:latin typeface="Times New Roman" pitchFamily="18" charset="0"/>
                    <a:ea typeface="Arial" pitchFamily="34" charset="0"/>
                    <a:cs typeface="Times New Roman" pitchFamily="18" charset="0"/>
                  </a:rPr>
                  <a:t>t</a:t>
                </a:r>
                <a:endParaRPr lang="fr-FR" sz="2800" dirty="0" smtClean="0">
                  <a:solidFill>
                    <a:schemeClr val="bg1"/>
                  </a:solidFill>
                  <a:latin typeface="Times New Roman" pitchFamily="18" charset="0"/>
                  <a:cs typeface="Times New Roman" pitchFamily="18" charset="0"/>
                </a:endParaRPr>
              </a:p>
            </p:txBody>
          </p:sp>
          <p:sp>
            <p:nvSpPr>
              <p:cNvPr id="33" name="Rectangle 32"/>
              <p:cNvSpPr/>
              <p:nvPr/>
            </p:nvSpPr>
            <p:spPr>
              <a:xfrm>
                <a:off x="2942340" y="2743200"/>
                <a:ext cx="715260" cy="523220"/>
              </a:xfrm>
              <a:prstGeom prst="rect">
                <a:avLst/>
              </a:prstGeom>
              <a:grpFill/>
            </p:spPr>
            <p:txBody>
              <a:bodyPr wrap="none">
                <a:spAutoFit/>
              </a:bodyPr>
              <a:lstStyle/>
              <a:p>
                <a:r>
                  <a:rPr lang="ar-DZ" sz="2800" b="1" baseline="-25000" dirty="0" smtClean="0">
                    <a:solidFill>
                      <a:schemeClr val="bg1"/>
                    </a:solidFill>
                    <a:latin typeface="Times New Roman" pitchFamily="18" charset="0"/>
                    <a:ea typeface="Arial" pitchFamily="34" charset="0"/>
                    <a:cs typeface="Times New Roman" pitchFamily="18" charset="0"/>
                  </a:rPr>
                  <a:t> </a:t>
                </a:r>
                <a:r>
                  <a:rPr lang="ar-SA" sz="2800" b="1" dirty="0" smtClean="0">
                    <a:solidFill>
                      <a:schemeClr val="bg1"/>
                    </a:solidFill>
                    <a:latin typeface="Times New Roman" pitchFamily="18" charset="0"/>
                    <a:ea typeface="Arial" pitchFamily="34" charset="0"/>
                    <a:cs typeface="Times New Roman" pitchFamily="18" charset="0"/>
                  </a:rPr>
                  <a:t>ـــ</a:t>
                </a:r>
                <a:r>
                  <a:rPr lang="fr-FR" sz="2800" b="1" dirty="0" smtClean="0">
                    <a:solidFill>
                      <a:schemeClr val="bg1"/>
                    </a:solidFill>
                    <a:latin typeface="Times New Roman" pitchFamily="18" charset="0"/>
                    <a:ea typeface="Arial" pitchFamily="34" charset="0"/>
                    <a:cs typeface="Times New Roman" pitchFamily="18" charset="0"/>
                  </a:rPr>
                  <a:t>I</a:t>
                </a:r>
                <a:r>
                  <a:rPr lang="fr-FR" sz="2800" b="1" baseline="-25000" dirty="0" smtClean="0">
                    <a:solidFill>
                      <a:schemeClr val="bg1"/>
                    </a:solidFill>
                    <a:latin typeface="Times New Roman" pitchFamily="18" charset="0"/>
                    <a:ea typeface="Arial" pitchFamily="34" charset="0"/>
                    <a:cs typeface="Times New Roman" pitchFamily="18" charset="0"/>
                  </a:rPr>
                  <a:t>0</a:t>
                </a:r>
                <a:endParaRPr lang="fr-FR" sz="2800" dirty="0"/>
              </a:p>
            </p:txBody>
          </p:sp>
        </p:grpSp>
        <p:cxnSp>
          <p:nvCxnSpPr>
            <p:cNvPr id="29" name="Connecteur droit 28"/>
            <p:cNvCxnSpPr/>
            <p:nvPr/>
          </p:nvCxnSpPr>
          <p:spPr>
            <a:xfrm>
              <a:off x="1828800" y="3048000"/>
              <a:ext cx="10668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7" name="Groupe 38"/>
          <p:cNvGrpSpPr/>
          <p:nvPr/>
        </p:nvGrpSpPr>
        <p:grpSpPr>
          <a:xfrm>
            <a:off x="76012" y="4033436"/>
            <a:ext cx="8915588" cy="919562"/>
            <a:chOff x="76012" y="2293285"/>
            <a:chExt cx="7391635" cy="919562"/>
          </a:xfrm>
        </p:grpSpPr>
        <p:grpSp>
          <p:nvGrpSpPr>
            <p:cNvPr id="28" name="Group 18"/>
            <p:cNvGrpSpPr>
              <a:grpSpLocks/>
            </p:cNvGrpSpPr>
            <p:nvPr/>
          </p:nvGrpSpPr>
          <p:grpSpPr bwMode="auto">
            <a:xfrm>
              <a:off x="76012" y="2293285"/>
              <a:ext cx="7391635" cy="919562"/>
              <a:chOff x="1598" y="5626"/>
              <a:chExt cx="6883" cy="854"/>
            </a:xfrm>
          </p:grpSpPr>
          <p:sp>
            <p:nvSpPr>
              <p:cNvPr id="6" name="Zone de texte 2"/>
              <p:cNvSpPr txBox="1">
                <a:spLocks noChangeArrowheads="1"/>
              </p:cNvSpPr>
              <p:nvPr/>
            </p:nvSpPr>
            <p:spPr bwMode="auto">
              <a:xfrm>
                <a:off x="1598" y="5879"/>
                <a:ext cx="9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2669" y="5656"/>
                <a:ext cx="675" cy="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Zone de texte 2"/>
              <p:cNvSpPr txBox="1">
                <a:spLocks noChangeArrowheads="1"/>
              </p:cNvSpPr>
              <p:nvPr/>
            </p:nvSpPr>
            <p:spPr bwMode="auto">
              <a:xfrm>
                <a:off x="2622" y="6086"/>
                <a:ext cx="750" cy="3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Zone de texte 2"/>
              <p:cNvSpPr txBox="1">
                <a:spLocks noChangeArrowheads="1"/>
              </p:cNvSpPr>
              <p:nvPr/>
            </p:nvSpPr>
            <p:spPr bwMode="auto">
              <a:xfrm>
                <a:off x="3758" y="5650"/>
                <a:ext cx="675" cy="40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160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Zone de texte 2"/>
              <p:cNvSpPr txBox="1">
                <a:spLocks noChangeArrowheads="1"/>
              </p:cNvSpPr>
              <p:nvPr/>
            </p:nvSpPr>
            <p:spPr bwMode="auto">
              <a:xfrm>
                <a:off x="3712" y="6101"/>
                <a:ext cx="724" cy="37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4826" y="5638"/>
                <a:ext cx="675" cy="41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4814" y="6044"/>
                <a:ext cx="758" cy="4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5901" y="6115"/>
                <a:ext cx="735"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7083" y="5641"/>
                <a:ext cx="688" cy="48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325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7010" y="6115"/>
                <a:ext cx="761" cy="36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Zone de texte 2"/>
              <p:cNvSpPr txBox="1">
                <a:spLocks noChangeArrowheads="1"/>
              </p:cNvSpPr>
              <p:nvPr/>
            </p:nvSpPr>
            <p:spPr bwMode="auto">
              <a:xfrm>
                <a:off x="3372"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17" name="Zone de texte 2"/>
              <p:cNvSpPr txBox="1">
                <a:spLocks noChangeArrowheads="1"/>
              </p:cNvSpPr>
              <p:nvPr/>
            </p:nvSpPr>
            <p:spPr bwMode="auto">
              <a:xfrm>
                <a:off x="4433"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6667" y="5897"/>
                <a:ext cx="466"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Connecteur droit 415"/>
              <p:cNvSpPr>
                <a:spLocks noChangeShapeType="1"/>
              </p:cNvSpPr>
              <p:nvPr/>
            </p:nvSpPr>
            <p:spPr bwMode="auto">
              <a:xfrm>
                <a:off x="2591"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0" name="Connecteur droit 416"/>
              <p:cNvSpPr>
                <a:spLocks noChangeShapeType="1"/>
              </p:cNvSpPr>
              <p:nvPr/>
            </p:nvSpPr>
            <p:spPr bwMode="auto">
              <a:xfrm>
                <a:off x="3656" y="607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1" name="Connecteur droit 417"/>
              <p:cNvSpPr>
                <a:spLocks noChangeShapeType="1"/>
              </p:cNvSpPr>
              <p:nvPr/>
            </p:nvSpPr>
            <p:spPr bwMode="auto">
              <a:xfrm>
                <a:off x="4791" y="6056"/>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2" name="Connecteur droit 419"/>
              <p:cNvSpPr>
                <a:spLocks noChangeShapeType="1"/>
              </p:cNvSpPr>
              <p:nvPr/>
            </p:nvSpPr>
            <p:spPr bwMode="auto">
              <a:xfrm>
                <a:off x="6982" y="610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3" name="Zone de texte 2"/>
              <p:cNvSpPr txBox="1">
                <a:spLocks noChangeArrowheads="1"/>
              </p:cNvSpPr>
              <p:nvPr/>
            </p:nvSpPr>
            <p:spPr bwMode="auto">
              <a:xfrm>
                <a:off x="7777" y="5891"/>
                <a:ext cx="704"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 name="Zone de texte 2"/>
              <p:cNvSpPr txBox="1">
                <a:spLocks noChangeArrowheads="1"/>
              </p:cNvSpPr>
              <p:nvPr/>
            </p:nvSpPr>
            <p:spPr bwMode="auto">
              <a:xfrm>
                <a:off x="5856" y="5626"/>
                <a:ext cx="781" cy="43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Connecteur droit 417"/>
              <p:cNvSpPr>
                <a:spLocks noChangeShapeType="1"/>
              </p:cNvSpPr>
              <p:nvPr/>
            </p:nvSpPr>
            <p:spPr bwMode="auto">
              <a:xfrm>
                <a:off x="5947"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grpSp>
        <p:sp>
          <p:nvSpPr>
            <p:cNvPr id="38" name="Zone de texte 2"/>
            <p:cNvSpPr txBox="1">
              <a:spLocks noChangeArrowheads="1"/>
            </p:cNvSpPr>
            <p:nvPr/>
          </p:nvSpPr>
          <p:spPr bwMode="auto">
            <a:xfrm>
              <a:off x="4343400" y="2514600"/>
              <a:ext cx="418820" cy="4285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56" name="Rectangle 55"/>
          <p:cNvSpPr/>
          <p:nvPr/>
        </p:nvSpPr>
        <p:spPr>
          <a:xfrm>
            <a:off x="990600" y="5953780"/>
            <a:ext cx="1941557" cy="523220"/>
          </a:xfrm>
          <a:prstGeom prst="rect">
            <a:avLst/>
          </a:prstGeom>
        </p:spPr>
        <p:txBody>
          <a:bodyPr wrap="none">
            <a:spAutoFit/>
          </a:bodyPr>
          <a:lstStyle/>
          <a:p>
            <a:r>
              <a:rPr lang="fr-FR" sz="2800" b="1" dirty="0" smtClean="0">
                <a:solidFill>
                  <a:srgbClr val="FF0000"/>
                </a:solidFill>
                <a:latin typeface="Times New Roman" pitchFamily="18" charset="0"/>
                <a:ea typeface="Arial" pitchFamily="34" charset="0"/>
                <a:cs typeface="Times New Roman" pitchFamily="18" charset="0"/>
              </a:rPr>
              <a:t>= 229,55&gt; 0</a:t>
            </a:r>
            <a:endParaRPr lang="fr-FR" sz="2800" dirty="0">
              <a:solidFill>
                <a:srgbClr val="FF0000"/>
              </a:solidFill>
            </a:endParaRPr>
          </a:p>
        </p:txBody>
      </p:sp>
      <p:sp>
        <p:nvSpPr>
          <p:cNvPr id="57" name="Rectangle 56"/>
          <p:cNvSpPr/>
          <p:nvPr/>
        </p:nvSpPr>
        <p:spPr>
          <a:xfrm>
            <a:off x="990600" y="5257800"/>
            <a:ext cx="6896440" cy="523220"/>
          </a:xfrm>
          <a:prstGeom prst="rect">
            <a:avLst/>
          </a:prstGeom>
        </p:spPr>
        <p:txBody>
          <a:bodyPr wrap="none">
            <a:spAutoFit/>
          </a:bodyPr>
          <a:lstStyle/>
          <a:p>
            <a:r>
              <a:rPr lang="fr-FR" sz="2800" b="1" dirty="0" smtClean="0">
                <a:solidFill>
                  <a:schemeClr val="bg1"/>
                </a:solidFill>
                <a:latin typeface="Times New Roman" pitchFamily="18" charset="0"/>
                <a:ea typeface="Arial" pitchFamily="34" charset="0"/>
                <a:cs typeface="Times New Roman" pitchFamily="18" charset="0"/>
              </a:rPr>
              <a:t>= 125+ 137,17+ 158,76+ 187,43+ 221,19- 600</a:t>
            </a:r>
            <a:endParaRPr lang="fr-FR" sz="28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05400" y="838200"/>
            <a:ext cx="3544560" cy="523220"/>
          </a:xfrm>
          <a:prstGeom prst="rect">
            <a:avLst/>
          </a:prstGeom>
        </p:spPr>
        <p:txBody>
          <a:bodyPr wrap="none">
            <a:spAutoFit/>
          </a:bodyPr>
          <a:lstStyle/>
          <a:p>
            <a:r>
              <a:rPr lang="ar-DZ" sz="2800" b="1" dirty="0" smtClean="0">
                <a:solidFill>
                  <a:srgbClr val="FF0000"/>
                </a:solidFill>
              </a:rPr>
              <a:t>ج. مؤشر الربحية للمشروع: </a:t>
            </a:r>
            <a:endParaRPr lang="fr-FR" sz="2800" dirty="0">
              <a:solidFill>
                <a:srgbClr val="FF0000"/>
              </a:solidFill>
            </a:endParaRPr>
          </a:p>
        </p:txBody>
      </p:sp>
      <p:grpSp>
        <p:nvGrpSpPr>
          <p:cNvPr id="5" name="Group 23"/>
          <p:cNvGrpSpPr>
            <a:grpSpLocks/>
          </p:cNvGrpSpPr>
          <p:nvPr/>
        </p:nvGrpSpPr>
        <p:grpSpPr bwMode="auto">
          <a:xfrm>
            <a:off x="2438400" y="1600200"/>
            <a:ext cx="2423683" cy="980259"/>
            <a:chOff x="7032" y="12677"/>
            <a:chExt cx="2203" cy="1027"/>
          </a:xfrm>
          <a:solidFill>
            <a:srgbClr val="00FF00"/>
          </a:solidFill>
        </p:grpSpPr>
        <p:sp>
          <p:nvSpPr>
            <p:cNvPr id="6" name="Zone de texte 2"/>
            <p:cNvSpPr txBox="1">
              <a:spLocks noChangeArrowheads="1"/>
            </p:cNvSpPr>
            <p:nvPr/>
          </p:nvSpPr>
          <p:spPr bwMode="auto">
            <a:xfrm>
              <a:off x="7032" y="12905"/>
              <a:ext cx="776"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Zone de texte 2"/>
            <p:cNvSpPr txBox="1">
              <a:spLocks noChangeArrowheads="1"/>
            </p:cNvSpPr>
            <p:nvPr/>
          </p:nvSpPr>
          <p:spPr bwMode="auto">
            <a:xfrm>
              <a:off x="7777" y="12677"/>
              <a:ext cx="864"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Zone de texte 2"/>
            <p:cNvSpPr txBox="1">
              <a:spLocks noChangeArrowheads="1"/>
            </p:cNvSpPr>
            <p:nvPr/>
          </p:nvSpPr>
          <p:spPr bwMode="auto">
            <a:xfrm>
              <a:off x="8001" y="13145"/>
              <a:ext cx="432"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0" name="Zone de texte 2"/>
            <p:cNvSpPr txBox="1">
              <a:spLocks noChangeArrowheads="1"/>
            </p:cNvSpPr>
            <p:nvPr/>
          </p:nvSpPr>
          <p:spPr bwMode="auto">
            <a:xfrm>
              <a:off x="8652" y="12905"/>
              <a:ext cx="583"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11" name="Group 23"/>
          <p:cNvGrpSpPr>
            <a:grpSpLocks/>
          </p:cNvGrpSpPr>
          <p:nvPr/>
        </p:nvGrpSpPr>
        <p:grpSpPr bwMode="auto">
          <a:xfrm>
            <a:off x="2362199" y="3048000"/>
            <a:ext cx="4451303" cy="980259"/>
            <a:chOff x="7032" y="12677"/>
            <a:chExt cx="4046" cy="1027"/>
          </a:xfrm>
          <a:solidFill>
            <a:schemeClr val="tx1"/>
          </a:solidFill>
        </p:grpSpPr>
        <p:sp>
          <p:nvSpPr>
            <p:cNvPr id="12" name="Zone de texte 2"/>
            <p:cNvSpPr txBox="1">
              <a:spLocks noChangeArrowheads="1"/>
            </p:cNvSpPr>
            <p:nvPr/>
          </p:nvSpPr>
          <p:spPr bwMode="auto">
            <a:xfrm>
              <a:off x="7032" y="12905"/>
              <a:ext cx="776"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7777" y="12677"/>
              <a:ext cx="11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229,55</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7988" y="13145"/>
              <a:ext cx="762"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6" name="Zone de texte 2"/>
            <p:cNvSpPr txBox="1">
              <a:spLocks noChangeArrowheads="1"/>
            </p:cNvSpPr>
            <p:nvPr/>
          </p:nvSpPr>
          <p:spPr bwMode="auto">
            <a:xfrm>
              <a:off x="9041" y="12917"/>
              <a:ext cx="2037"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1.</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38</a:t>
              </a:r>
              <a:r>
                <a:rPr kumimoji="0" lang="fr-FR" sz="2800" b="1" i="0" u="none" strike="noStrike" cap="none" normalizeH="0" dirty="0" smtClean="0">
                  <a:ln>
                    <a:noFill/>
                  </a:ln>
                  <a:solidFill>
                    <a:schemeClr val="bg1"/>
                  </a:solidFill>
                  <a:effectLst/>
                  <a:latin typeface="Times New Roman" pitchFamily="18" charset="0"/>
                  <a:ea typeface="Arial" pitchFamily="34" charset="0"/>
                  <a:cs typeface="Times New Roman" pitchFamily="18" charset="0"/>
                </a:rPr>
                <a:t> &gt; 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sp>
        <p:nvSpPr>
          <p:cNvPr id="17" name="Rectangle 16"/>
          <p:cNvSpPr/>
          <p:nvPr/>
        </p:nvSpPr>
        <p:spPr>
          <a:xfrm>
            <a:off x="304800" y="4343400"/>
            <a:ext cx="8534400" cy="1815882"/>
          </a:xfrm>
          <a:prstGeom prst="rect">
            <a:avLst/>
          </a:prstGeom>
        </p:spPr>
        <p:txBody>
          <a:bodyPr wrap="square">
            <a:spAutoFit/>
          </a:bodyPr>
          <a:lstStyle/>
          <a:p>
            <a:pPr algn="just" rtl="1"/>
            <a:r>
              <a:rPr lang="ar-DZ" sz="2800" b="1" dirty="0" smtClean="0">
                <a:solidFill>
                  <a:schemeClr val="bg1"/>
                </a:solidFill>
                <a:latin typeface="Times New Roman" pitchFamily="18" charset="0"/>
                <a:cs typeface="Times New Roman" pitchFamily="18" charset="0"/>
              </a:rPr>
              <a:t>بما أن </a:t>
            </a:r>
            <a:r>
              <a:rPr lang="fr-FR" sz="2800" b="1" dirty="0" smtClean="0">
                <a:solidFill>
                  <a:srgbClr val="FF0000"/>
                </a:solidFill>
                <a:latin typeface="Times New Roman" pitchFamily="18" charset="0"/>
                <a:cs typeface="Times New Roman" pitchFamily="18" charset="0"/>
              </a:rPr>
              <a:t>VAN</a:t>
            </a:r>
            <a:r>
              <a:rPr lang="fr-FR" sz="2800" b="1" baseline="-25000" dirty="0" smtClean="0">
                <a:solidFill>
                  <a:srgbClr val="FF0000"/>
                </a:solidFill>
                <a:latin typeface="Times New Roman" pitchFamily="18" charset="0"/>
                <a:cs typeface="Times New Roman" pitchFamily="18" charset="0"/>
              </a:rPr>
              <a:t>A</a:t>
            </a:r>
            <a:r>
              <a:rPr lang="fr-FR" sz="2800" b="1" dirty="0" smtClean="0">
                <a:solidFill>
                  <a:srgbClr val="FF0000"/>
                </a:solidFill>
                <a:latin typeface="Times New Roman" pitchFamily="18" charset="0"/>
                <a:cs typeface="Times New Roman" pitchFamily="18" charset="0"/>
              </a:rPr>
              <a:t>&gt; 0 </a:t>
            </a:r>
            <a:r>
              <a:rPr lang="ar-DZ" sz="2800" b="1" dirty="0" smtClean="0">
                <a:solidFill>
                  <a:srgbClr val="FF0000"/>
                </a:solidFill>
                <a:latin typeface="Times New Roman" pitchFamily="18" charset="0"/>
                <a:cs typeface="Times New Roman" pitchFamily="18" charset="0"/>
              </a:rPr>
              <a:t> و</a:t>
            </a:r>
            <a:r>
              <a:rPr lang="fr-FR" sz="2800" b="1" dirty="0" smtClean="0">
                <a:solidFill>
                  <a:srgbClr val="FF0000"/>
                </a:solidFill>
                <a:latin typeface="Times New Roman" pitchFamily="18" charset="0"/>
                <a:cs typeface="Times New Roman" pitchFamily="18" charset="0"/>
              </a:rPr>
              <a:t>IP</a:t>
            </a:r>
            <a:r>
              <a:rPr lang="fr-FR" sz="2800" b="1" baseline="-25000" dirty="0" smtClean="0">
                <a:solidFill>
                  <a:srgbClr val="FF0000"/>
                </a:solidFill>
                <a:latin typeface="Times New Roman" pitchFamily="18" charset="0"/>
                <a:cs typeface="Times New Roman" pitchFamily="18" charset="0"/>
              </a:rPr>
              <a:t>A</a:t>
            </a:r>
            <a:r>
              <a:rPr lang="fr-FR" sz="2800" b="1" dirty="0" smtClean="0">
                <a:solidFill>
                  <a:srgbClr val="FF0000"/>
                </a:solidFill>
                <a:latin typeface="Times New Roman" pitchFamily="18" charset="0"/>
                <a:cs typeface="Times New Roman" pitchFamily="18" charset="0"/>
              </a:rPr>
              <a:t>&gt; 1 </a:t>
            </a:r>
            <a:r>
              <a:rPr lang="ar-DZ" sz="2800" b="1" dirty="0" smtClean="0">
                <a:solidFill>
                  <a:srgbClr val="FF0000"/>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فالتدفقات النقدية للمشروع تغطي تكلفة رأس المال وتكلفة والاستثمار، وتحقق ربح نقدي </a:t>
            </a:r>
            <a:r>
              <a:rPr lang="fr-FR" sz="2800" b="1" dirty="0" smtClean="0">
                <a:solidFill>
                  <a:schemeClr val="bg1"/>
                </a:solidFill>
                <a:latin typeface="Times New Roman" pitchFamily="18" charset="0"/>
                <a:cs typeface="Times New Roman" pitchFamily="18" charset="0"/>
              </a:rPr>
              <a:t>229,55</a:t>
            </a:r>
            <a:r>
              <a:rPr lang="ar-DZ" sz="2800" b="1" dirty="0" smtClean="0">
                <a:solidFill>
                  <a:schemeClr val="bg1"/>
                </a:solidFill>
                <a:latin typeface="Times New Roman" pitchFamily="18" charset="0"/>
                <a:cs typeface="Times New Roman" pitchFamily="18" charset="0"/>
              </a:rPr>
              <a:t>؛</a:t>
            </a:r>
            <a:r>
              <a:rPr lang="fr-FR" sz="2800" b="1" dirty="0" smtClean="0">
                <a:solidFill>
                  <a:schemeClr val="bg1"/>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 وكل دينار مستثمر يحقق صافي ربح </a:t>
            </a:r>
            <a:r>
              <a:rPr lang="fr-FR" sz="2800" b="1" dirty="0" smtClean="0">
                <a:solidFill>
                  <a:schemeClr val="bg1"/>
                </a:solidFill>
                <a:latin typeface="Times New Roman" pitchFamily="18" charset="0"/>
                <a:cs typeface="Times New Roman" pitchFamily="18" charset="0"/>
              </a:rPr>
              <a:t>0,38</a:t>
            </a:r>
            <a:r>
              <a:rPr lang="ar-DZ" sz="2800" b="1" dirty="0" smtClean="0">
                <a:solidFill>
                  <a:schemeClr val="bg1"/>
                </a:solidFill>
                <a:latin typeface="Times New Roman" pitchFamily="18" charset="0"/>
                <a:cs typeface="Times New Roman" pitchFamily="18" charset="0"/>
              </a:rPr>
              <a:t>.</a:t>
            </a:r>
          </a:p>
          <a:p>
            <a:pPr algn="just" rtl="1"/>
            <a:r>
              <a:rPr lang="ar-DZ" sz="2800" b="1" dirty="0" smtClean="0">
                <a:solidFill>
                  <a:srgbClr val="FF0000"/>
                </a:solidFill>
                <a:latin typeface="Times New Roman" pitchFamily="18" charset="0"/>
                <a:cs typeface="Times New Roman" pitchFamily="18" charset="0"/>
              </a:rPr>
              <a:t> ومنه: </a:t>
            </a:r>
            <a:r>
              <a:rPr lang="ar-DZ" sz="2800" b="1" dirty="0" smtClean="0">
                <a:solidFill>
                  <a:schemeClr val="bg1"/>
                </a:solidFill>
                <a:latin typeface="Times New Roman" pitchFamily="18" charset="0"/>
                <a:cs typeface="Times New Roman" pitchFamily="18" charset="0"/>
              </a:rPr>
              <a:t>المشروع مربح، </a:t>
            </a:r>
            <a:r>
              <a:rPr lang="ar-DZ" sz="2800" b="1" dirty="0" smtClean="0">
                <a:solidFill>
                  <a:srgbClr val="FF0000"/>
                </a:solidFill>
                <a:latin typeface="Times New Roman" pitchFamily="18" charset="0"/>
                <a:cs typeface="Times New Roman" pitchFamily="18" charset="0"/>
              </a:rPr>
              <a:t>لذا: </a:t>
            </a:r>
            <a:r>
              <a:rPr lang="ar-DZ" sz="2800" b="1" dirty="0" smtClean="0">
                <a:solidFill>
                  <a:schemeClr val="bg1"/>
                </a:solidFill>
                <a:latin typeface="Times New Roman" pitchFamily="18" charset="0"/>
                <a:cs typeface="Times New Roman" pitchFamily="18" charset="0"/>
              </a:rPr>
              <a:t>أنصح المدير بتنفيذه. </a:t>
            </a:r>
            <a:endParaRPr lang="fr-FR" sz="2800" b="1" dirty="0">
              <a:solidFill>
                <a:schemeClr val="bg1"/>
              </a:solidFill>
              <a:latin typeface="Times New Roman" pitchFamily="18" charset="0"/>
              <a:cs typeface="Times New Roman"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04800"/>
            <a:ext cx="8610600" cy="523220"/>
          </a:xfrm>
          <a:prstGeom prst="rect">
            <a:avLst/>
          </a:prstGeom>
        </p:spPr>
        <p:txBody>
          <a:bodyPr wrap="square">
            <a:spAutoFit/>
          </a:bodyPr>
          <a:lstStyle/>
          <a:p>
            <a:pPr algn="just" rtl="1"/>
            <a:r>
              <a:rPr lang="ar-DZ" sz="2800" b="1" dirty="0" smtClean="0">
                <a:solidFill>
                  <a:srgbClr val="FF0000"/>
                </a:solidFill>
              </a:rPr>
              <a:t>2. ارتفاع تكلفة رأس المال إلى 15% قبيل البدء في تنفيذ المشروع:</a:t>
            </a:r>
            <a:endParaRPr lang="fr-FR" sz="2800" dirty="0">
              <a:solidFill>
                <a:srgbClr val="FF0000"/>
              </a:solidFill>
            </a:endParaRPr>
          </a:p>
        </p:txBody>
      </p:sp>
      <p:sp>
        <p:nvSpPr>
          <p:cNvPr id="5" name="Rectangle 4"/>
          <p:cNvSpPr/>
          <p:nvPr/>
        </p:nvSpPr>
        <p:spPr>
          <a:xfrm>
            <a:off x="304800" y="914400"/>
            <a:ext cx="8382001" cy="954107"/>
          </a:xfrm>
          <a:prstGeom prst="rect">
            <a:avLst/>
          </a:prstGeom>
        </p:spPr>
        <p:txBody>
          <a:bodyPr wrap="square">
            <a:spAutoFit/>
          </a:bodyPr>
          <a:lstStyle/>
          <a:p>
            <a:pPr algn="just" rtl="1"/>
            <a:r>
              <a:rPr lang="ar-DZ" sz="2800" b="1" dirty="0" smtClean="0">
                <a:solidFill>
                  <a:schemeClr val="bg1"/>
                </a:solidFill>
              </a:rPr>
              <a:t>    نحسب القيمة الحالية ومؤشر الربحية بمعدل الخصم ( تكلفة رأس المال) الجديد:</a:t>
            </a:r>
            <a:endParaRPr lang="fr-FR" sz="2800" dirty="0">
              <a:solidFill>
                <a:schemeClr val="bg1"/>
              </a:solidFill>
            </a:endParaRPr>
          </a:p>
        </p:txBody>
      </p:sp>
      <p:grpSp>
        <p:nvGrpSpPr>
          <p:cNvPr id="2" name="Groupe 5"/>
          <p:cNvGrpSpPr/>
          <p:nvPr/>
        </p:nvGrpSpPr>
        <p:grpSpPr>
          <a:xfrm>
            <a:off x="76012" y="1981200"/>
            <a:ext cx="8915588" cy="1004630"/>
            <a:chOff x="76012" y="2271767"/>
            <a:chExt cx="7391637" cy="1004630"/>
          </a:xfrm>
        </p:grpSpPr>
        <p:grpSp>
          <p:nvGrpSpPr>
            <p:cNvPr id="3" name="Group 18"/>
            <p:cNvGrpSpPr>
              <a:grpSpLocks/>
            </p:cNvGrpSpPr>
            <p:nvPr/>
          </p:nvGrpSpPr>
          <p:grpSpPr bwMode="auto">
            <a:xfrm>
              <a:off x="76012" y="2271767"/>
              <a:ext cx="7391637" cy="1004630"/>
              <a:chOff x="1598" y="5606"/>
              <a:chExt cx="6883" cy="933"/>
            </a:xfrm>
          </p:grpSpPr>
          <p:sp>
            <p:nvSpPr>
              <p:cNvPr id="9" name="Zone de texte 2"/>
              <p:cNvSpPr txBox="1">
                <a:spLocks noChangeArrowheads="1"/>
              </p:cNvSpPr>
              <p:nvPr/>
            </p:nvSpPr>
            <p:spPr bwMode="auto">
              <a:xfrm>
                <a:off x="1598" y="5879"/>
                <a:ext cx="9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Zone de texte 2"/>
              <p:cNvSpPr txBox="1">
                <a:spLocks noChangeArrowheads="1"/>
              </p:cNvSpPr>
              <p:nvPr/>
            </p:nvSpPr>
            <p:spPr bwMode="auto">
              <a:xfrm>
                <a:off x="2669" y="5640"/>
                <a:ext cx="675" cy="4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2622" y="6086"/>
                <a:ext cx="750" cy="45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3758" y="5622"/>
                <a:ext cx="675" cy="4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160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3712" y="6101"/>
                <a:ext cx="724" cy="43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4826" y="5612"/>
                <a:ext cx="675" cy="43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4814" y="6044"/>
                <a:ext cx="758" cy="4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Zone de texte 2"/>
              <p:cNvSpPr txBox="1">
                <a:spLocks noChangeArrowheads="1"/>
              </p:cNvSpPr>
              <p:nvPr/>
            </p:nvSpPr>
            <p:spPr bwMode="auto">
              <a:xfrm>
                <a:off x="5901" y="6115"/>
                <a:ext cx="735" cy="4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Zone de texte 2"/>
              <p:cNvSpPr txBox="1">
                <a:spLocks noChangeArrowheads="1"/>
              </p:cNvSpPr>
              <p:nvPr/>
            </p:nvSpPr>
            <p:spPr bwMode="auto">
              <a:xfrm>
                <a:off x="7083" y="5623"/>
                <a:ext cx="688" cy="4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325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7010" y="6115"/>
                <a:ext cx="761" cy="4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Zone de texte 2"/>
              <p:cNvSpPr txBox="1">
                <a:spLocks noChangeArrowheads="1"/>
              </p:cNvSpPr>
              <p:nvPr/>
            </p:nvSpPr>
            <p:spPr bwMode="auto">
              <a:xfrm>
                <a:off x="3372"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20" name="Zone de texte 2"/>
              <p:cNvSpPr txBox="1">
                <a:spLocks noChangeArrowheads="1"/>
              </p:cNvSpPr>
              <p:nvPr/>
            </p:nvSpPr>
            <p:spPr bwMode="auto">
              <a:xfrm>
                <a:off x="4433"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Zone de texte 2"/>
              <p:cNvSpPr txBox="1">
                <a:spLocks noChangeArrowheads="1"/>
              </p:cNvSpPr>
              <p:nvPr/>
            </p:nvSpPr>
            <p:spPr bwMode="auto">
              <a:xfrm>
                <a:off x="6667" y="5897"/>
                <a:ext cx="466"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Connecteur droit 415"/>
              <p:cNvSpPr>
                <a:spLocks noChangeShapeType="1"/>
              </p:cNvSpPr>
              <p:nvPr/>
            </p:nvSpPr>
            <p:spPr bwMode="auto">
              <a:xfrm>
                <a:off x="2591"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3" name="Connecteur droit 416"/>
              <p:cNvSpPr>
                <a:spLocks noChangeShapeType="1"/>
              </p:cNvSpPr>
              <p:nvPr/>
            </p:nvSpPr>
            <p:spPr bwMode="auto">
              <a:xfrm>
                <a:off x="3656" y="607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4" name="Connecteur droit 417"/>
              <p:cNvSpPr>
                <a:spLocks noChangeShapeType="1"/>
              </p:cNvSpPr>
              <p:nvPr/>
            </p:nvSpPr>
            <p:spPr bwMode="auto">
              <a:xfrm>
                <a:off x="4791" y="6056"/>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5" name="Connecteur droit 419"/>
              <p:cNvSpPr>
                <a:spLocks noChangeShapeType="1"/>
              </p:cNvSpPr>
              <p:nvPr/>
            </p:nvSpPr>
            <p:spPr bwMode="auto">
              <a:xfrm>
                <a:off x="6982" y="610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6" name="Zone de texte 2"/>
              <p:cNvSpPr txBox="1">
                <a:spLocks noChangeArrowheads="1"/>
              </p:cNvSpPr>
              <p:nvPr/>
            </p:nvSpPr>
            <p:spPr bwMode="auto">
              <a:xfrm>
                <a:off x="7777" y="5891"/>
                <a:ext cx="704"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7" name="Zone de texte 2"/>
              <p:cNvSpPr txBox="1">
                <a:spLocks noChangeArrowheads="1"/>
              </p:cNvSpPr>
              <p:nvPr/>
            </p:nvSpPr>
            <p:spPr bwMode="auto">
              <a:xfrm>
                <a:off x="5856" y="5606"/>
                <a:ext cx="781" cy="49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8" name="Connecteur droit 417"/>
              <p:cNvSpPr>
                <a:spLocks noChangeShapeType="1"/>
              </p:cNvSpPr>
              <p:nvPr/>
            </p:nvSpPr>
            <p:spPr bwMode="auto">
              <a:xfrm>
                <a:off x="5947"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grpSp>
        <p:sp>
          <p:nvSpPr>
            <p:cNvPr id="8" name="Zone de texte 2"/>
            <p:cNvSpPr txBox="1">
              <a:spLocks noChangeArrowheads="1"/>
            </p:cNvSpPr>
            <p:nvPr/>
          </p:nvSpPr>
          <p:spPr bwMode="auto">
            <a:xfrm>
              <a:off x="4343400" y="2514600"/>
              <a:ext cx="418820" cy="4285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6" name="Group 23"/>
          <p:cNvGrpSpPr>
            <a:grpSpLocks/>
          </p:cNvGrpSpPr>
          <p:nvPr/>
        </p:nvGrpSpPr>
        <p:grpSpPr bwMode="auto">
          <a:xfrm>
            <a:off x="-168" y="4353741"/>
            <a:ext cx="6096063" cy="980259"/>
            <a:chOff x="6880" y="12677"/>
            <a:chExt cx="5541" cy="1027"/>
          </a:xfrm>
          <a:solidFill>
            <a:schemeClr val="tx1"/>
          </a:solidFill>
        </p:grpSpPr>
        <p:sp>
          <p:nvSpPr>
            <p:cNvPr id="30" name="Zone de texte 2"/>
            <p:cNvSpPr txBox="1">
              <a:spLocks noChangeArrowheads="1"/>
            </p:cNvSpPr>
            <p:nvPr/>
          </p:nvSpPr>
          <p:spPr bwMode="auto">
            <a:xfrm>
              <a:off x="6880" y="12905"/>
              <a:ext cx="928"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a:t>
              </a:r>
              <a:r>
                <a:rPr lang="fr-FR" sz="2800" b="1" baseline="-25000" dirty="0" smtClean="0">
                  <a:solidFill>
                    <a:schemeClr val="bg1"/>
                  </a:solidFill>
                  <a:latin typeface="Times New Roman" pitchFamily="18" charset="0"/>
                  <a:ea typeface="Arial" pitchFamily="34" charset="0"/>
                  <a:cs typeface="Times New Roman" pitchFamily="18" charset="0"/>
                </a:rPr>
                <a:t>A</a:t>
              </a:r>
              <a:r>
                <a:rPr lang="fr-FR" sz="2800" b="1" dirty="0" smtClean="0">
                  <a:solidFill>
                    <a:schemeClr val="bg1"/>
                  </a:solidFill>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7777" y="12677"/>
              <a:ext cx="11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77,42</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Zone de texte 2"/>
            <p:cNvSpPr txBox="1">
              <a:spLocks noChangeArrowheads="1"/>
            </p:cNvSpPr>
            <p:nvPr/>
          </p:nvSpPr>
          <p:spPr bwMode="auto">
            <a:xfrm>
              <a:off x="7988" y="13145"/>
              <a:ext cx="762"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3"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34" name="Zone de texte 2"/>
            <p:cNvSpPr txBox="1">
              <a:spLocks noChangeArrowheads="1"/>
            </p:cNvSpPr>
            <p:nvPr/>
          </p:nvSpPr>
          <p:spPr bwMode="auto">
            <a:xfrm>
              <a:off x="8929" y="12905"/>
              <a:ext cx="349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a:t>
              </a:r>
              <a:r>
                <a:rPr lang="fr-FR" sz="2800" b="1" dirty="0" smtClean="0">
                  <a:solidFill>
                    <a:srgbClr val="FF0000"/>
                  </a:solidFill>
                  <a:latin typeface="Times New Roman" pitchFamily="18" charset="0"/>
                  <a:ea typeface="Arial" pitchFamily="34" charset="0"/>
                  <a:cs typeface="Times New Roman" pitchFamily="18" charset="0"/>
                </a:rPr>
                <a:t>1,13</a:t>
              </a:r>
              <a:r>
                <a:rPr kumimoji="0" lang="fr-FR" sz="2800" b="1" i="0" u="none" strike="noStrike" cap="none" normalizeH="0" dirty="0" smtClean="0">
                  <a:ln>
                    <a:noFill/>
                  </a:ln>
                  <a:solidFill>
                    <a:srgbClr val="FF0000"/>
                  </a:solidFill>
                  <a:effectLst/>
                  <a:latin typeface="Times New Roman" pitchFamily="18" charset="0"/>
                  <a:ea typeface="Arial" pitchFamily="34" charset="0"/>
                  <a:cs typeface="Times New Roman" pitchFamily="18" charset="0"/>
                </a:rPr>
                <a:t>&gt; 1</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35" name="Rectangle 34"/>
          <p:cNvSpPr/>
          <p:nvPr/>
        </p:nvSpPr>
        <p:spPr>
          <a:xfrm>
            <a:off x="304800" y="5396805"/>
            <a:ext cx="8458200" cy="1384995"/>
          </a:xfrm>
          <a:prstGeom prst="rect">
            <a:avLst/>
          </a:prstGeom>
        </p:spPr>
        <p:txBody>
          <a:bodyPr wrap="square">
            <a:spAutoFit/>
          </a:bodyPr>
          <a:lstStyle/>
          <a:p>
            <a:pPr algn="just" rtl="1"/>
            <a:r>
              <a:rPr lang="ar-DZ" sz="2800" b="1" dirty="0" smtClean="0">
                <a:solidFill>
                  <a:srgbClr val="FF0000"/>
                </a:solidFill>
                <a:latin typeface="Times New Roman" pitchFamily="18" charset="0"/>
                <a:cs typeface="Times New Roman" pitchFamily="18" charset="0"/>
              </a:rPr>
              <a:t>بما أن: </a:t>
            </a:r>
            <a:r>
              <a:rPr lang="fr-FR" sz="2800" b="1" dirty="0" smtClean="0">
                <a:solidFill>
                  <a:schemeClr val="bg1"/>
                </a:solidFill>
                <a:latin typeface="Times New Roman" pitchFamily="18" charset="0"/>
                <a:cs typeface="Times New Roman" pitchFamily="18" charset="0"/>
              </a:rPr>
              <a:t>VAN</a:t>
            </a:r>
            <a:r>
              <a:rPr lang="fr-FR" sz="2800" b="1" baseline="-25000" dirty="0" smtClean="0">
                <a:solidFill>
                  <a:schemeClr val="bg1"/>
                </a:solidFill>
                <a:latin typeface="Times New Roman" pitchFamily="18" charset="0"/>
                <a:cs typeface="Times New Roman" pitchFamily="18" charset="0"/>
              </a:rPr>
              <a:t>A</a:t>
            </a:r>
            <a:r>
              <a:rPr lang="fr-FR" sz="2800" b="1" dirty="0" smtClean="0">
                <a:solidFill>
                  <a:schemeClr val="bg1"/>
                </a:solidFill>
                <a:latin typeface="Times New Roman" pitchFamily="18" charset="0"/>
                <a:cs typeface="Times New Roman" pitchFamily="18" charset="0"/>
              </a:rPr>
              <a:t>&gt; 0</a:t>
            </a:r>
            <a:r>
              <a:rPr lang="ar-DZ" sz="2800" b="1" dirty="0" smtClean="0">
                <a:solidFill>
                  <a:schemeClr val="bg1"/>
                </a:solidFill>
                <a:latin typeface="Times New Roman" pitchFamily="18" charset="0"/>
                <a:cs typeface="Times New Roman" pitchFamily="18" charset="0"/>
              </a:rPr>
              <a:t> و</a:t>
            </a:r>
            <a:r>
              <a:rPr lang="fr-FR" sz="2800" b="1" dirty="0" smtClean="0">
                <a:solidFill>
                  <a:schemeClr val="bg1"/>
                </a:solidFill>
                <a:latin typeface="Times New Roman" pitchFamily="18" charset="0"/>
                <a:cs typeface="Times New Roman" pitchFamily="18" charset="0"/>
              </a:rPr>
              <a:t>IP</a:t>
            </a:r>
            <a:r>
              <a:rPr lang="fr-FR" sz="2800" b="1" baseline="-25000" dirty="0" smtClean="0">
                <a:solidFill>
                  <a:schemeClr val="bg1"/>
                </a:solidFill>
                <a:latin typeface="Times New Roman" pitchFamily="18" charset="0"/>
                <a:cs typeface="Times New Roman" pitchFamily="18" charset="0"/>
              </a:rPr>
              <a:t>A</a:t>
            </a:r>
            <a:r>
              <a:rPr lang="fr-FR" sz="2800" b="1" dirty="0" smtClean="0">
                <a:solidFill>
                  <a:schemeClr val="bg1"/>
                </a:solidFill>
                <a:latin typeface="Times New Roman" pitchFamily="18" charset="0"/>
                <a:cs typeface="Times New Roman" pitchFamily="18" charset="0"/>
              </a:rPr>
              <a:t>&gt; 1 </a:t>
            </a:r>
            <a:r>
              <a:rPr lang="ar-DZ" sz="2800" b="1" dirty="0" smtClean="0">
                <a:solidFill>
                  <a:schemeClr val="bg1"/>
                </a:solidFill>
                <a:latin typeface="Times New Roman" pitchFamily="18" charset="0"/>
                <a:cs typeface="Times New Roman" pitchFamily="18" charset="0"/>
              </a:rPr>
              <a:t>، فالتدفقات النقدية للمشروع تغطي تكلفة رأس المال وتكلفة الاستثمار معا، </a:t>
            </a:r>
            <a:r>
              <a:rPr lang="ar-DZ" sz="2800" b="1" dirty="0" smtClean="0">
                <a:solidFill>
                  <a:srgbClr val="FF0000"/>
                </a:solidFill>
                <a:latin typeface="Times New Roman" pitchFamily="18" charset="0"/>
                <a:cs typeface="Times New Roman" pitchFamily="18" charset="0"/>
              </a:rPr>
              <a:t>وتحقق ربح صافي 77.42</a:t>
            </a:r>
            <a:r>
              <a:rPr lang="ar-DZ" sz="2800" b="1" dirty="0" smtClean="0">
                <a:solidFill>
                  <a:schemeClr val="bg1"/>
                </a:solidFill>
                <a:latin typeface="Times New Roman" pitchFamily="18" charset="0"/>
                <a:cs typeface="Times New Roman" pitchFamily="18" charset="0"/>
              </a:rPr>
              <a:t>، ومنه </a:t>
            </a:r>
            <a:r>
              <a:rPr lang="ar-DZ" sz="2800" b="1" dirty="0" smtClean="0">
                <a:solidFill>
                  <a:srgbClr val="FF0000"/>
                </a:solidFill>
                <a:latin typeface="Times New Roman" pitchFamily="18" charset="0"/>
                <a:cs typeface="Times New Roman" pitchFamily="18" charset="0"/>
              </a:rPr>
              <a:t>أنصح المدير </a:t>
            </a:r>
            <a:r>
              <a:rPr lang="ar-DZ" sz="2800" b="1" dirty="0" smtClean="0">
                <a:solidFill>
                  <a:schemeClr val="bg1"/>
                </a:solidFill>
                <a:latin typeface="Times New Roman" pitchFamily="18" charset="0"/>
                <a:cs typeface="Times New Roman" pitchFamily="18" charset="0"/>
              </a:rPr>
              <a:t>بمواصلة تنفيذه. </a:t>
            </a:r>
            <a:endParaRPr lang="fr-FR" sz="2800" b="1" dirty="0">
              <a:solidFill>
                <a:schemeClr val="bg1"/>
              </a:solidFill>
              <a:latin typeface="Times New Roman" pitchFamily="18" charset="0"/>
              <a:cs typeface="Times New Roman" pitchFamily="18" charset="0"/>
            </a:endParaRPr>
          </a:p>
        </p:txBody>
      </p:sp>
      <p:sp>
        <p:nvSpPr>
          <p:cNvPr id="36" name="Rectangle 35"/>
          <p:cNvSpPr/>
          <p:nvPr/>
        </p:nvSpPr>
        <p:spPr>
          <a:xfrm>
            <a:off x="1056533" y="3200400"/>
            <a:ext cx="7325467" cy="523220"/>
          </a:xfrm>
          <a:prstGeom prst="rect">
            <a:avLst/>
          </a:prstGeom>
        </p:spPr>
        <p:txBody>
          <a:bodyPr wrap="none">
            <a:spAutoFit/>
          </a:bodyPr>
          <a:lstStyle/>
          <a:p>
            <a:r>
              <a:rPr lang="ar-DZ" sz="2800" b="1" dirty="0" smtClean="0">
                <a:solidFill>
                  <a:schemeClr val="bg1"/>
                </a:solidFill>
                <a:latin typeface="Times New Roman" pitchFamily="18" charset="0"/>
                <a:ea typeface="Arial" pitchFamily="34" charset="0"/>
                <a:cs typeface="Times New Roman" pitchFamily="18" charset="0"/>
              </a:rPr>
              <a:t>=</a:t>
            </a:r>
            <a:r>
              <a:rPr lang="fr-FR" sz="2800" b="1" dirty="0" smtClean="0">
                <a:solidFill>
                  <a:schemeClr val="bg1"/>
                </a:solidFill>
                <a:latin typeface="Times New Roman" pitchFamily="18" charset="0"/>
                <a:ea typeface="Arial" pitchFamily="34" charset="0"/>
                <a:cs typeface="Times New Roman" pitchFamily="18" charset="0"/>
              </a:rPr>
              <a:t>117,39+ 120,98+ 131,50,+ 145,97+ 161,58- 600</a:t>
            </a:r>
            <a:endParaRPr lang="fr-FR" sz="2800" dirty="0">
              <a:solidFill>
                <a:schemeClr val="bg1"/>
              </a:solidFill>
            </a:endParaRPr>
          </a:p>
        </p:txBody>
      </p:sp>
      <p:sp>
        <p:nvSpPr>
          <p:cNvPr id="37" name="Rectangle 36"/>
          <p:cNvSpPr/>
          <p:nvPr/>
        </p:nvSpPr>
        <p:spPr>
          <a:xfrm>
            <a:off x="1066800" y="3733800"/>
            <a:ext cx="1762021" cy="523220"/>
          </a:xfrm>
          <a:prstGeom prst="rect">
            <a:avLst/>
          </a:prstGeom>
        </p:spPr>
        <p:txBody>
          <a:bodyPr wrap="none">
            <a:spAutoFit/>
          </a:bodyPr>
          <a:lstStyle/>
          <a:p>
            <a:r>
              <a:rPr lang="fr-FR" sz="2800" b="1" dirty="0" smtClean="0">
                <a:solidFill>
                  <a:srgbClr val="FF0000"/>
                </a:solidFill>
                <a:latin typeface="Times New Roman" pitchFamily="18" charset="0"/>
                <a:ea typeface="Arial" pitchFamily="34" charset="0"/>
                <a:cs typeface="Times New Roman" pitchFamily="18" charset="0"/>
              </a:rPr>
              <a:t>= 77,42&gt; 0</a:t>
            </a:r>
            <a:endParaRPr lang="fr-FR" sz="2800" dirty="0">
              <a:solidFill>
                <a:srgbClr val="FF0000"/>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04800"/>
            <a:ext cx="8610600" cy="523220"/>
          </a:xfrm>
          <a:prstGeom prst="rect">
            <a:avLst/>
          </a:prstGeom>
        </p:spPr>
        <p:txBody>
          <a:bodyPr wrap="square">
            <a:spAutoFit/>
          </a:bodyPr>
          <a:lstStyle/>
          <a:p>
            <a:pPr algn="just" rtl="1"/>
            <a:r>
              <a:rPr lang="ar-DZ" sz="2800" b="1" dirty="0" smtClean="0">
                <a:solidFill>
                  <a:srgbClr val="FF0000"/>
                </a:solidFill>
              </a:rPr>
              <a:t>2. ارتفاع تكلفة رأس المال إلى 25% قبيل البدء في تنفيذ المشروع:</a:t>
            </a:r>
            <a:endParaRPr lang="fr-FR" sz="2800" dirty="0">
              <a:solidFill>
                <a:srgbClr val="FF0000"/>
              </a:solidFill>
            </a:endParaRPr>
          </a:p>
        </p:txBody>
      </p:sp>
      <p:sp>
        <p:nvSpPr>
          <p:cNvPr id="5" name="Rectangle 4"/>
          <p:cNvSpPr/>
          <p:nvPr/>
        </p:nvSpPr>
        <p:spPr>
          <a:xfrm>
            <a:off x="304800" y="990600"/>
            <a:ext cx="8382001" cy="954107"/>
          </a:xfrm>
          <a:prstGeom prst="rect">
            <a:avLst/>
          </a:prstGeom>
        </p:spPr>
        <p:txBody>
          <a:bodyPr wrap="square">
            <a:spAutoFit/>
          </a:bodyPr>
          <a:lstStyle/>
          <a:p>
            <a:pPr algn="just" rtl="1"/>
            <a:r>
              <a:rPr lang="ar-DZ" sz="2800" b="1" dirty="0" smtClean="0">
                <a:solidFill>
                  <a:schemeClr val="bg1"/>
                </a:solidFill>
              </a:rPr>
              <a:t>    نحسب القيمة الحالية ومؤشر الربحية بمعدل الخصم ( تكلفة رأس المال) الجديد:</a:t>
            </a:r>
            <a:endParaRPr lang="fr-FR" sz="2800" dirty="0">
              <a:solidFill>
                <a:schemeClr val="bg1"/>
              </a:solidFill>
            </a:endParaRPr>
          </a:p>
        </p:txBody>
      </p:sp>
      <p:grpSp>
        <p:nvGrpSpPr>
          <p:cNvPr id="2" name="Groupe 5"/>
          <p:cNvGrpSpPr/>
          <p:nvPr/>
        </p:nvGrpSpPr>
        <p:grpSpPr>
          <a:xfrm>
            <a:off x="76012" y="1981200"/>
            <a:ext cx="8915588" cy="1004630"/>
            <a:chOff x="76012" y="2271767"/>
            <a:chExt cx="7391637" cy="1004630"/>
          </a:xfrm>
        </p:grpSpPr>
        <p:grpSp>
          <p:nvGrpSpPr>
            <p:cNvPr id="3" name="Group 18"/>
            <p:cNvGrpSpPr>
              <a:grpSpLocks/>
            </p:cNvGrpSpPr>
            <p:nvPr/>
          </p:nvGrpSpPr>
          <p:grpSpPr bwMode="auto">
            <a:xfrm>
              <a:off x="76012" y="2271767"/>
              <a:ext cx="7391637" cy="1004630"/>
              <a:chOff x="1598" y="5606"/>
              <a:chExt cx="6883" cy="933"/>
            </a:xfrm>
          </p:grpSpPr>
          <p:sp>
            <p:nvSpPr>
              <p:cNvPr id="9" name="Zone de texte 2"/>
              <p:cNvSpPr txBox="1">
                <a:spLocks noChangeArrowheads="1"/>
              </p:cNvSpPr>
              <p:nvPr/>
            </p:nvSpPr>
            <p:spPr bwMode="auto">
              <a:xfrm>
                <a:off x="1598" y="5879"/>
                <a:ext cx="993"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Zone de texte 2"/>
              <p:cNvSpPr txBox="1">
                <a:spLocks noChangeArrowheads="1"/>
              </p:cNvSpPr>
              <p:nvPr/>
            </p:nvSpPr>
            <p:spPr bwMode="auto">
              <a:xfrm>
                <a:off x="2669" y="5640"/>
                <a:ext cx="675" cy="46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1" name="Zone de texte 2"/>
              <p:cNvSpPr txBox="1">
                <a:spLocks noChangeArrowheads="1"/>
              </p:cNvSpPr>
              <p:nvPr/>
            </p:nvSpPr>
            <p:spPr bwMode="auto">
              <a:xfrm>
                <a:off x="2622" y="6086"/>
                <a:ext cx="750" cy="45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 name="Zone de texte 2"/>
              <p:cNvSpPr txBox="1">
                <a:spLocks noChangeArrowheads="1"/>
              </p:cNvSpPr>
              <p:nvPr/>
            </p:nvSpPr>
            <p:spPr bwMode="auto">
              <a:xfrm>
                <a:off x="3758" y="5622"/>
                <a:ext cx="675" cy="46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160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3" name="Zone de texte 2"/>
              <p:cNvSpPr txBox="1">
                <a:spLocks noChangeArrowheads="1"/>
              </p:cNvSpPr>
              <p:nvPr/>
            </p:nvSpPr>
            <p:spPr bwMode="auto">
              <a:xfrm>
                <a:off x="3712" y="6101"/>
                <a:ext cx="724" cy="43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2</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Zone de texte 2"/>
              <p:cNvSpPr txBox="1">
                <a:spLocks noChangeArrowheads="1"/>
              </p:cNvSpPr>
              <p:nvPr/>
            </p:nvSpPr>
            <p:spPr bwMode="auto">
              <a:xfrm>
                <a:off x="4826" y="5612"/>
                <a:ext cx="675" cy="43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5" name="Zone de texte 2"/>
              <p:cNvSpPr txBox="1">
                <a:spLocks noChangeArrowheads="1"/>
              </p:cNvSpPr>
              <p:nvPr/>
            </p:nvSpPr>
            <p:spPr bwMode="auto">
              <a:xfrm>
                <a:off x="4814" y="6044"/>
                <a:ext cx="758" cy="43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6" name="Zone de texte 2"/>
              <p:cNvSpPr txBox="1">
                <a:spLocks noChangeArrowheads="1"/>
              </p:cNvSpPr>
              <p:nvPr/>
            </p:nvSpPr>
            <p:spPr bwMode="auto">
              <a:xfrm>
                <a:off x="5901" y="6115"/>
                <a:ext cx="735" cy="4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7" name="Zone de texte 2"/>
              <p:cNvSpPr txBox="1">
                <a:spLocks noChangeArrowheads="1"/>
              </p:cNvSpPr>
              <p:nvPr/>
            </p:nvSpPr>
            <p:spPr bwMode="auto">
              <a:xfrm>
                <a:off x="7083" y="5623"/>
                <a:ext cx="688" cy="49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325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8" name="Zone de texte 2"/>
              <p:cNvSpPr txBox="1">
                <a:spLocks noChangeArrowheads="1"/>
              </p:cNvSpPr>
              <p:nvPr/>
            </p:nvSpPr>
            <p:spPr bwMode="auto">
              <a:xfrm>
                <a:off x="7010" y="6115"/>
                <a:ext cx="761" cy="42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9" name="Zone de texte 2"/>
              <p:cNvSpPr txBox="1">
                <a:spLocks noChangeArrowheads="1"/>
              </p:cNvSpPr>
              <p:nvPr/>
            </p:nvSpPr>
            <p:spPr bwMode="auto">
              <a:xfrm>
                <a:off x="3372"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20" name="Zone de texte 2"/>
              <p:cNvSpPr txBox="1">
                <a:spLocks noChangeArrowheads="1"/>
              </p:cNvSpPr>
              <p:nvPr/>
            </p:nvSpPr>
            <p:spPr bwMode="auto">
              <a:xfrm>
                <a:off x="4433" y="5870"/>
                <a:ext cx="390" cy="398"/>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1" name="Zone de texte 2"/>
              <p:cNvSpPr txBox="1">
                <a:spLocks noChangeArrowheads="1"/>
              </p:cNvSpPr>
              <p:nvPr/>
            </p:nvSpPr>
            <p:spPr bwMode="auto">
              <a:xfrm>
                <a:off x="6667" y="5897"/>
                <a:ext cx="466" cy="32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2" name="Connecteur droit 415"/>
              <p:cNvSpPr>
                <a:spLocks noChangeShapeType="1"/>
              </p:cNvSpPr>
              <p:nvPr/>
            </p:nvSpPr>
            <p:spPr bwMode="auto">
              <a:xfrm>
                <a:off x="2591"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3" name="Connecteur droit 416"/>
              <p:cNvSpPr>
                <a:spLocks noChangeShapeType="1"/>
              </p:cNvSpPr>
              <p:nvPr/>
            </p:nvSpPr>
            <p:spPr bwMode="auto">
              <a:xfrm>
                <a:off x="3656" y="607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4" name="Connecteur droit 417"/>
              <p:cNvSpPr>
                <a:spLocks noChangeShapeType="1"/>
              </p:cNvSpPr>
              <p:nvPr/>
            </p:nvSpPr>
            <p:spPr bwMode="auto">
              <a:xfrm>
                <a:off x="4791" y="6056"/>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5" name="Connecteur droit 419"/>
              <p:cNvSpPr>
                <a:spLocks noChangeShapeType="1"/>
              </p:cNvSpPr>
              <p:nvPr/>
            </p:nvSpPr>
            <p:spPr bwMode="auto">
              <a:xfrm>
                <a:off x="6982" y="6107"/>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sp>
            <p:nvSpPr>
              <p:cNvPr id="26" name="Zone de texte 2"/>
              <p:cNvSpPr txBox="1">
                <a:spLocks noChangeArrowheads="1"/>
              </p:cNvSpPr>
              <p:nvPr/>
            </p:nvSpPr>
            <p:spPr bwMode="auto">
              <a:xfrm>
                <a:off x="7777" y="5891"/>
                <a:ext cx="704" cy="45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27" name="Zone de texte 2"/>
              <p:cNvSpPr txBox="1">
                <a:spLocks noChangeArrowheads="1"/>
              </p:cNvSpPr>
              <p:nvPr/>
            </p:nvSpPr>
            <p:spPr bwMode="auto">
              <a:xfrm>
                <a:off x="5856" y="5606"/>
                <a:ext cx="781" cy="49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8" name="Connecteur droit 417"/>
              <p:cNvSpPr>
                <a:spLocks noChangeShapeType="1"/>
              </p:cNvSpPr>
              <p:nvPr/>
            </p:nvSpPr>
            <p:spPr bwMode="auto">
              <a:xfrm>
                <a:off x="5947" y="6092"/>
                <a:ext cx="750" cy="0"/>
              </a:xfrm>
              <a:prstGeom prst="line">
                <a:avLst/>
              </a:prstGeom>
              <a:no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pPr algn="ctr"/>
                <a:endParaRPr lang="fr-FR" sz="2800">
                  <a:solidFill>
                    <a:schemeClr val="bg1"/>
                  </a:solidFill>
                  <a:latin typeface="Times New Roman" pitchFamily="18" charset="0"/>
                  <a:cs typeface="Times New Roman" pitchFamily="18" charset="0"/>
                </a:endParaRPr>
              </a:p>
            </p:txBody>
          </p:sp>
        </p:grpSp>
        <p:sp>
          <p:nvSpPr>
            <p:cNvPr id="8" name="Zone de texte 2"/>
            <p:cNvSpPr txBox="1">
              <a:spLocks noChangeArrowheads="1"/>
            </p:cNvSpPr>
            <p:nvPr/>
          </p:nvSpPr>
          <p:spPr bwMode="auto">
            <a:xfrm>
              <a:off x="4343400" y="2514600"/>
              <a:ext cx="418820" cy="42855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grpSp>
        <p:nvGrpSpPr>
          <p:cNvPr id="6" name="Group 23"/>
          <p:cNvGrpSpPr>
            <a:grpSpLocks/>
          </p:cNvGrpSpPr>
          <p:nvPr/>
        </p:nvGrpSpPr>
        <p:grpSpPr bwMode="auto">
          <a:xfrm>
            <a:off x="-168" y="4353741"/>
            <a:ext cx="4572322" cy="980259"/>
            <a:chOff x="6880" y="12677"/>
            <a:chExt cx="4156" cy="1027"/>
          </a:xfrm>
          <a:solidFill>
            <a:schemeClr val="tx1"/>
          </a:solidFill>
        </p:grpSpPr>
        <p:sp>
          <p:nvSpPr>
            <p:cNvPr id="30" name="Zone de texte 2"/>
            <p:cNvSpPr txBox="1">
              <a:spLocks noChangeArrowheads="1"/>
            </p:cNvSpPr>
            <p:nvPr/>
          </p:nvSpPr>
          <p:spPr bwMode="auto">
            <a:xfrm>
              <a:off x="6880" y="12905"/>
              <a:ext cx="928"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a:t>
              </a:r>
              <a:r>
                <a:rPr lang="fr-FR" sz="2800" b="1" baseline="-25000" dirty="0" smtClean="0">
                  <a:solidFill>
                    <a:schemeClr val="bg1"/>
                  </a:solidFill>
                  <a:latin typeface="Times New Roman" pitchFamily="18" charset="0"/>
                  <a:ea typeface="Arial" pitchFamily="34" charset="0"/>
                  <a:cs typeface="Times New Roman" pitchFamily="18" charset="0"/>
                </a:rPr>
                <a:t>A</a:t>
              </a:r>
              <a:r>
                <a:rPr lang="fr-FR" sz="2800" b="1" dirty="0" smtClean="0">
                  <a:solidFill>
                    <a:schemeClr val="bg1"/>
                  </a:solidFill>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Zone de texte 2"/>
            <p:cNvSpPr txBox="1">
              <a:spLocks noChangeArrowheads="1"/>
            </p:cNvSpPr>
            <p:nvPr/>
          </p:nvSpPr>
          <p:spPr bwMode="auto">
            <a:xfrm>
              <a:off x="7777" y="12677"/>
              <a:ext cx="11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-76,27</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Zone de texte 2"/>
            <p:cNvSpPr txBox="1">
              <a:spLocks noChangeArrowheads="1"/>
            </p:cNvSpPr>
            <p:nvPr/>
          </p:nvSpPr>
          <p:spPr bwMode="auto">
            <a:xfrm>
              <a:off x="7988" y="13145"/>
              <a:ext cx="762" cy="55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3"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34" name="Zone de texte 2"/>
            <p:cNvSpPr txBox="1">
              <a:spLocks noChangeArrowheads="1"/>
            </p:cNvSpPr>
            <p:nvPr/>
          </p:nvSpPr>
          <p:spPr bwMode="auto">
            <a:xfrm>
              <a:off x="8929" y="12905"/>
              <a:ext cx="2107"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 </a:t>
              </a:r>
              <a:r>
                <a:rPr lang="fr-FR" sz="2800" b="1" dirty="0" smtClean="0">
                  <a:solidFill>
                    <a:srgbClr val="FF0000"/>
                  </a:solidFill>
                  <a:latin typeface="Times New Roman" pitchFamily="18" charset="0"/>
                  <a:ea typeface="Arial" pitchFamily="34" charset="0"/>
                  <a:cs typeface="Times New Roman" pitchFamily="18" charset="0"/>
                </a:rPr>
                <a:t>0,87&lt; </a:t>
              </a:r>
              <a:r>
                <a:rPr kumimoji="0" lang="fr-FR" sz="2800" b="1" i="0" u="none" strike="noStrike" cap="none" normalizeH="0" dirty="0" smtClean="0">
                  <a:ln>
                    <a:noFill/>
                  </a:ln>
                  <a:solidFill>
                    <a:srgbClr val="FF0000"/>
                  </a:solidFill>
                  <a:effectLst/>
                  <a:latin typeface="Times New Roman" pitchFamily="18" charset="0"/>
                  <a:ea typeface="Arial" pitchFamily="34" charset="0"/>
                  <a:cs typeface="Times New Roman" pitchFamily="18" charset="0"/>
                </a:rPr>
                <a:t>1</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35" name="Rectangle 34"/>
          <p:cNvSpPr/>
          <p:nvPr/>
        </p:nvSpPr>
        <p:spPr>
          <a:xfrm>
            <a:off x="304800" y="5396805"/>
            <a:ext cx="8458200" cy="1384995"/>
          </a:xfrm>
          <a:prstGeom prst="rect">
            <a:avLst/>
          </a:prstGeom>
        </p:spPr>
        <p:txBody>
          <a:bodyPr wrap="square">
            <a:spAutoFit/>
          </a:bodyPr>
          <a:lstStyle/>
          <a:p>
            <a:pPr algn="just" rtl="1"/>
            <a:r>
              <a:rPr lang="ar-DZ" sz="2800" b="1" dirty="0" smtClean="0">
                <a:solidFill>
                  <a:srgbClr val="FF0000"/>
                </a:solidFill>
                <a:latin typeface="Times New Roman" pitchFamily="18" charset="0"/>
                <a:cs typeface="Times New Roman" pitchFamily="18" charset="0"/>
              </a:rPr>
              <a:t>بما أن: </a:t>
            </a:r>
            <a:r>
              <a:rPr lang="fr-FR" sz="2800" b="1" dirty="0" smtClean="0">
                <a:solidFill>
                  <a:schemeClr val="bg1"/>
                </a:solidFill>
                <a:latin typeface="Times New Roman" pitchFamily="18" charset="0"/>
                <a:cs typeface="Times New Roman" pitchFamily="18" charset="0"/>
              </a:rPr>
              <a:t>VAN</a:t>
            </a:r>
            <a:r>
              <a:rPr lang="fr-FR" sz="2800" b="1" baseline="-25000" dirty="0" smtClean="0">
                <a:solidFill>
                  <a:schemeClr val="bg1"/>
                </a:solidFill>
                <a:latin typeface="Times New Roman" pitchFamily="18" charset="0"/>
                <a:cs typeface="Times New Roman" pitchFamily="18" charset="0"/>
              </a:rPr>
              <a:t>A</a:t>
            </a:r>
            <a:r>
              <a:rPr lang="fr-FR" sz="2800" b="1" dirty="0" smtClean="0">
                <a:solidFill>
                  <a:schemeClr val="bg1"/>
                </a:solidFill>
                <a:latin typeface="Times New Roman" pitchFamily="18" charset="0"/>
                <a:cs typeface="Times New Roman" pitchFamily="18" charset="0"/>
              </a:rPr>
              <a:t>&lt; 0</a:t>
            </a:r>
            <a:r>
              <a:rPr lang="ar-DZ" sz="2800" b="1" dirty="0" smtClean="0">
                <a:solidFill>
                  <a:schemeClr val="bg1"/>
                </a:solidFill>
                <a:latin typeface="Times New Roman" pitchFamily="18" charset="0"/>
                <a:cs typeface="Times New Roman" pitchFamily="18" charset="0"/>
              </a:rPr>
              <a:t> و</a:t>
            </a:r>
            <a:r>
              <a:rPr lang="fr-FR" sz="2800" b="1" dirty="0" smtClean="0">
                <a:solidFill>
                  <a:schemeClr val="bg1"/>
                </a:solidFill>
                <a:latin typeface="Times New Roman" pitchFamily="18" charset="0"/>
                <a:cs typeface="Times New Roman" pitchFamily="18" charset="0"/>
              </a:rPr>
              <a:t>IP</a:t>
            </a:r>
            <a:r>
              <a:rPr lang="fr-FR" sz="2800" b="1" baseline="-25000" dirty="0" smtClean="0">
                <a:solidFill>
                  <a:schemeClr val="bg1"/>
                </a:solidFill>
                <a:latin typeface="Times New Roman" pitchFamily="18" charset="0"/>
                <a:cs typeface="Times New Roman" pitchFamily="18" charset="0"/>
              </a:rPr>
              <a:t>A</a:t>
            </a:r>
            <a:r>
              <a:rPr lang="fr-FR" sz="2800" b="1" dirty="0" smtClean="0">
                <a:solidFill>
                  <a:schemeClr val="bg1"/>
                </a:solidFill>
                <a:latin typeface="Times New Roman" pitchFamily="18" charset="0"/>
                <a:cs typeface="Times New Roman" pitchFamily="18" charset="0"/>
              </a:rPr>
              <a:t>&lt; 1 </a:t>
            </a:r>
            <a:r>
              <a:rPr lang="ar-DZ" sz="2800" b="1" dirty="0" smtClean="0">
                <a:solidFill>
                  <a:schemeClr val="bg1"/>
                </a:solidFill>
                <a:latin typeface="Times New Roman" pitchFamily="18" charset="0"/>
                <a:cs typeface="Times New Roman" pitchFamily="18" charset="0"/>
              </a:rPr>
              <a:t>، فالتدفقات النقدية للمشروع لا تغطي تكلفة رأس المال وتكلفة الاستثمار معا، ومنه </a:t>
            </a:r>
            <a:r>
              <a:rPr lang="ar-DZ" sz="2800" b="1" dirty="0" smtClean="0">
                <a:solidFill>
                  <a:srgbClr val="FF0000"/>
                </a:solidFill>
                <a:latin typeface="Times New Roman" pitchFamily="18" charset="0"/>
                <a:cs typeface="Times New Roman" pitchFamily="18" charset="0"/>
              </a:rPr>
              <a:t>لا</a:t>
            </a:r>
            <a:r>
              <a:rPr lang="ar-DZ" sz="2800" b="1" dirty="0" smtClean="0">
                <a:solidFill>
                  <a:schemeClr val="bg1"/>
                </a:solidFill>
                <a:latin typeface="Times New Roman" pitchFamily="18" charset="0"/>
                <a:cs typeface="Times New Roman" pitchFamily="18" charset="0"/>
              </a:rPr>
              <a:t> </a:t>
            </a:r>
            <a:r>
              <a:rPr lang="ar-DZ" sz="2800" b="1" dirty="0" smtClean="0">
                <a:solidFill>
                  <a:srgbClr val="FF0000"/>
                </a:solidFill>
                <a:latin typeface="Times New Roman" pitchFamily="18" charset="0"/>
                <a:cs typeface="Times New Roman" pitchFamily="18" charset="0"/>
              </a:rPr>
              <a:t>أنصح المدير </a:t>
            </a:r>
            <a:r>
              <a:rPr lang="ar-DZ" sz="2800" b="1" dirty="0" smtClean="0">
                <a:solidFill>
                  <a:schemeClr val="bg1"/>
                </a:solidFill>
                <a:latin typeface="Times New Roman" pitchFamily="18" charset="0"/>
                <a:cs typeface="Times New Roman" pitchFamily="18" charset="0"/>
              </a:rPr>
              <a:t>بمواصلة تنفيذه. </a:t>
            </a:r>
            <a:endParaRPr lang="fr-FR" sz="2800" b="1" dirty="0">
              <a:solidFill>
                <a:schemeClr val="bg1"/>
              </a:solidFill>
              <a:latin typeface="Times New Roman" pitchFamily="18" charset="0"/>
              <a:cs typeface="Times New Roman" pitchFamily="18" charset="0"/>
            </a:endParaRPr>
          </a:p>
        </p:txBody>
      </p:sp>
      <p:sp>
        <p:nvSpPr>
          <p:cNvPr id="36" name="Rectangle 35"/>
          <p:cNvSpPr/>
          <p:nvPr/>
        </p:nvSpPr>
        <p:spPr>
          <a:xfrm>
            <a:off x="1056533" y="3124200"/>
            <a:ext cx="6537367" cy="523220"/>
          </a:xfrm>
          <a:prstGeom prst="rect">
            <a:avLst/>
          </a:prstGeom>
        </p:spPr>
        <p:txBody>
          <a:bodyPr wrap="none">
            <a:spAutoFit/>
          </a:bodyPr>
          <a:lstStyle/>
          <a:p>
            <a:r>
              <a:rPr lang="fr-FR" sz="2800" b="1" dirty="0" smtClean="0">
                <a:solidFill>
                  <a:schemeClr val="bg1"/>
                </a:solidFill>
                <a:latin typeface="Times New Roman" pitchFamily="18" charset="0"/>
                <a:ea typeface="Arial" pitchFamily="34" charset="0"/>
                <a:cs typeface="Times New Roman" pitchFamily="18" charset="0"/>
              </a:rPr>
              <a:t>= 108+ 102,4+ 102,4+ 104,44+ 106,49- 600</a:t>
            </a:r>
            <a:endParaRPr lang="fr-FR" sz="2800" dirty="0">
              <a:solidFill>
                <a:schemeClr val="bg1"/>
              </a:solidFill>
            </a:endParaRPr>
          </a:p>
        </p:txBody>
      </p:sp>
      <p:sp>
        <p:nvSpPr>
          <p:cNvPr id="37" name="Rectangle 36"/>
          <p:cNvSpPr/>
          <p:nvPr/>
        </p:nvSpPr>
        <p:spPr>
          <a:xfrm>
            <a:off x="1066800" y="3733800"/>
            <a:ext cx="1972015" cy="523220"/>
          </a:xfrm>
          <a:prstGeom prst="rect">
            <a:avLst/>
          </a:prstGeom>
        </p:spPr>
        <p:txBody>
          <a:bodyPr wrap="none">
            <a:spAutoFit/>
          </a:bodyPr>
          <a:lstStyle/>
          <a:p>
            <a:r>
              <a:rPr lang="fr-FR" sz="2800" b="1" dirty="0" smtClean="0">
                <a:solidFill>
                  <a:srgbClr val="FF0000"/>
                </a:solidFill>
                <a:latin typeface="Times New Roman" pitchFamily="18" charset="0"/>
                <a:ea typeface="Arial" pitchFamily="34" charset="0"/>
                <a:cs typeface="Times New Roman" pitchFamily="18" charset="0"/>
              </a:rPr>
              <a:t>= - 76,27&lt; 0</a:t>
            </a:r>
            <a:endParaRPr lang="fr-FR" sz="2800" dirty="0">
              <a:solidFill>
                <a:srgbClr val="FF0000"/>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67200" y="0"/>
            <a:ext cx="4533613" cy="523220"/>
          </a:xfrm>
          <a:prstGeom prst="rect">
            <a:avLst/>
          </a:prstGeom>
        </p:spPr>
        <p:txBody>
          <a:bodyPr wrap="none">
            <a:spAutoFit/>
          </a:bodyPr>
          <a:lstStyle/>
          <a:p>
            <a:r>
              <a:rPr lang="ar-DZ" sz="2800" b="1" dirty="0" smtClean="0">
                <a:solidFill>
                  <a:srgbClr val="FF0000"/>
                </a:solidFill>
              </a:rPr>
              <a:t>حساب معدل العائد الداخلي للمشروع :</a:t>
            </a:r>
            <a:endParaRPr lang="fr-FR" sz="2800" dirty="0">
              <a:solidFill>
                <a:srgbClr val="FF0000"/>
              </a:solidFill>
            </a:endParaRPr>
          </a:p>
        </p:txBody>
      </p:sp>
      <p:sp>
        <p:nvSpPr>
          <p:cNvPr id="39937" name="Rectangle 1"/>
          <p:cNvSpPr>
            <a:spLocks noChangeArrowheads="1"/>
          </p:cNvSpPr>
          <p:nvPr/>
        </p:nvSpPr>
        <p:spPr bwMode="auto">
          <a:xfrm>
            <a:off x="4572000" y="914400"/>
            <a:ext cx="4415119"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155575" algn="r"/>
              </a:tabLst>
            </a:pP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15</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chemeClr val="bg1"/>
                </a:solidFill>
                <a:effectLst/>
                <a:latin typeface="Times New Roman" pitchFamily="18" charset="0"/>
                <a:ea typeface="MS Mincho" pitchFamily="49" charset="-128"/>
                <a:cs typeface="Times New Roman" pitchFamily="18" charset="0"/>
              </a:rPr>
              <a:t>⇒</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77</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,42</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&gt; 0</a:t>
            </a:r>
            <a:endParaRPr kumimoji="0" lang="fr-FR"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4532456" y="1534180"/>
            <a:ext cx="453534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tab pos="155575" algn="r"/>
              </a:tabLst>
            </a:pP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25% </a:t>
            </a:r>
            <a:r>
              <a:rPr kumimoji="0" lang="en-US" sz="2800" b="1" i="0" u="none" strike="noStrike" cap="none" normalizeH="0" baseline="0" dirty="0" smtClean="0">
                <a:ln>
                  <a:noFill/>
                </a:ln>
                <a:solidFill>
                  <a:schemeClr val="bg1"/>
                </a:solidFill>
                <a:effectLst/>
                <a:latin typeface="Times New Roman" pitchFamily="18" charset="0"/>
                <a:ea typeface="MS Mincho" pitchFamily="49" charset="-128"/>
                <a:cs typeface="Times New Roman" pitchFamily="18" charset="0"/>
              </a:rPr>
              <a:t>⇒</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en-US"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-76,27&lt; 0</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grpSp>
        <p:nvGrpSpPr>
          <p:cNvPr id="2" name="Groupe 27"/>
          <p:cNvGrpSpPr/>
          <p:nvPr/>
        </p:nvGrpSpPr>
        <p:grpSpPr>
          <a:xfrm>
            <a:off x="304800" y="-76200"/>
            <a:ext cx="5084139" cy="4572494"/>
            <a:chOff x="304800" y="838200"/>
            <a:chExt cx="5084139" cy="4572494"/>
          </a:xfrm>
        </p:grpSpPr>
        <p:grpSp>
          <p:nvGrpSpPr>
            <p:cNvPr id="3" name="Group 5"/>
            <p:cNvGrpSpPr>
              <a:grpSpLocks/>
            </p:cNvGrpSpPr>
            <p:nvPr/>
          </p:nvGrpSpPr>
          <p:grpSpPr bwMode="auto">
            <a:xfrm>
              <a:off x="304800" y="838200"/>
              <a:ext cx="5084139" cy="4572494"/>
              <a:chOff x="375" y="2612"/>
              <a:chExt cx="4747" cy="4184"/>
            </a:xfrm>
          </p:grpSpPr>
          <p:sp>
            <p:nvSpPr>
              <p:cNvPr id="8" name="Zone de texte 478"/>
              <p:cNvSpPr txBox="1">
                <a:spLocks noChangeArrowheads="1"/>
              </p:cNvSpPr>
              <p:nvPr/>
            </p:nvSpPr>
            <p:spPr bwMode="auto">
              <a:xfrm>
                <a:off x="2581" y="5610"/>
                <a:ext cx="356" cy="343"/>
              </a:xfrm>
              <a:prstGeom prst="rect">
                <a:avLst/>
              </a:prstGeom>
              <a:solidFill>
                <a:srgbClr val="FFC000"/>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i</a:t>
                </a:r>
                <a:r>
                  <a:rPr kumimoji="0" lang="fr-FR" sz="22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2</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9" name="Connecteur droit avec flèche 463"/>
              <p:cNvCxnSpPr>
                <a:cxnSpLocks noChangeShapeType="1"/>
              </p:cNvCxnSpPr>
              <p:nvPr/>
            </p:nvCxnSpPr>
            <p:spPr bwMode="auto">
              <a:xfrm>
                <a:off x="1513" y="5982"/>
                <a:ext cx="2085" cy="0"/>
              </a:xfrm>
              <a:prstGeom prst="straightConnector1">
                <a:avLst/>
              </a:prstGeom>
              <a:noFill/>
              <a:ln w="25400" algn="ctr">
                <a:solidFill>
                  <a:srgbClr val="000000"/>
                </a:solidFill>
                <a:round/>
                <a:headEnd/>
                <a:tailEnd type="arrow" w="med" len="med"/>
              </a:ln>
              <a:effectLst>
                <a:outerShdw dist="20000" dir="5400000" rotWithShape="0">
                  <a:srgbClr val="000000">
                    <a:alpha val="37999"/>
                  </a:srgbClr>
                </a:outerShdw>
              </a:effectLst>
            </p:spPr>
          </p:cxnSp>
          <p:sp>
            <p:nvSpPr>
              <p:cNvPr id="10" name="Zone de texte 465"/>
              <p:cNvSpPr txBox="1">
                <a:spLocks noChangeArrowheads="1"/>
              </p:cNvSpPr>
              <p:nvPr/>
            </p:nvSpPr>
            <p:spPr bwMode="auto">
              <a:xfrm>
                <a:off x="3667" y="5754"/>
                <a:ext cx="1455" cy="407"/>
              </a:xfrm>
              <a:prstGeom prst="rect">
                <a:avLst/>
              </a:prstGeom>
              <a:solidFill>
                <a:schemeClr val="tx1"/>
              </a:solidFill>
              <a:ln w="2540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ts val="1000"/>
                  </a:spcAft>
                  <a:buClrTx/>
                  <a:buSzTx/>
                  <a:buFontTx/>
                  <a:buNone/>
                  <a:tabLst/>
                </a:pPr>
                <a:r>
                  <a:rPr kumimoji="0" lang="ar-DZ"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معدل الخصم</a:t>
                </a: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 i</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Arc 468"/>
              <p:cNvSpPr>
                <a:spLocks/>
              </p:cNvSpPr>
              <p:nvPr/>
            </p:nvSpPr>
            <p:spPr bwMode="auto">
              <a:xfrm rot="10800000">
                <a:off x="1643" y="2612"/>
                <a:ext cx="2714" cy="4035"/>
              </a:xfrm>
              <a:custGeom>
                <a:avLst/>
                <a:gdLst>
                  <a:gd name="T0" fmla="*/ 861695 w 1723390"/>
                  <a:gd name="T1" fmla="*/ 0 h 2562225"/>
                  <a:gd name="T2" fmla="*/ 1723390 w 1723390"/>
                  <a:gd name="T3" fmla="*/ 1281113 h 2562225"/>
                  <a:gd name="T4" fmla="*/ 0 60000 65536"/>
                  <a:gd name="T5" fmla="*/ 0 60000 65536"/>
                </a:gdLst>
                <a:ahLst/>
                <a:cxnLst>
                  <a:cxn ang="T4">
                    <a:pos x="T0" y="T1"/>
                  </a:cxn>
                  <a:cxn ang="T5">
                    <a:pos x="T2" y="T3"/>
                  </a:cxn>
                </a:cxnLst>
                <a:rect l="0" t="0" r="r" b="b"/>
                <a:pathLst>
                  <a:path w="1723390" h="2562225" stroke="0">
                    <a:moveTo>
                      <a:pt x="861695" y="0"/>
                    </a:moveTo>
                    <a:cubicBezTo>
                      <a:pt x="1337596" y="0"/>
                      <a:pt x="1723390" y="573574"/>
                      <a:pt x="1723390" y="1281113"/>
                    </a:cubicBezTo>
                    <a:lnTo>
                      <a:pt x="861695" y="1281113"/>
                    </a:lnTo>
                    <a:lnTo>
                      <a:pt x="861695" y="0"/>
                    </a:lnTo>
                    <a:close/>
                  </a:path>
                  <a:path w="1723390" h="2562225" fill="none">
                    <a:moveTo>
                      <a:pt x="861695" y="0"/>
                    </a:moveTo>
                    <a:cubicBezTo>
                      <a:pt x="1337596" y="0"/>
                      <a:pt x="1723390" y="573574"/>
                      <a:pt x="1723390" y="1281113"/>
                    </a:cubicBezTo>
                  </a:path>
                </a:pathLst>
              </a:custGeom>
              <a:noFill/>
              <a:ln w="38100" cap="flat" cmpd="sng" algn="ctr">
                <a:solidFill>
                  <a:srgbClr val="FF0000"/>
                </a:solidFill>
                <a:prstDash val="solid"/>
                <a:round/>
                <a:headEnd/>
                <a:tailEnd/>
              </a:ln>
            </p:spPr>
            <p:txBody>
              <a:bodyPr vert="horz" wrap="square" lIns="91440" tIns="45720" rIns="91440" bIns="45720" numCol="1" anchor="ctr" anchorCtr="0" compatLnSpc="1">
                <a:prstTxWarp prst="textNoShape">
                  <a:avLst/>
                </a:prstTxWarp>
              </a:bodyPr>
              <a:lstStyle/>
              <a:p>
                <a:endParaRPr lang="fr-FR" sz="2200" b="1" dirty="0">
                  <a:latin typeface="Times New Roman" pitchFamily="18" charset="0"/>
                  <a:cs typeface="Times New Roman" pitchFamily="18" charset="0"/>
                </a:endParaRPr>
              </a:p>
            </p:txBody>
          </p:sp>
          <p:sp>
            <p:nvSpPr>
              <p:cNvPr id="12" name="Connecteur droit 470"/>
              <p:cNvSpPr>
                <a:spLocks noChangeShapeType="1"/>
              </p:cNvSpPr>
              <p:nvPr/>
            </p:nvSpPr>
            <p:spPr bwMode="auto">
              <a:xfrm>
                <a:off x="2677" y="5473"/>
                <a:ext cx="750" cy="0"/>
              </a:xfrm>
              <a:prstGeom prst="line">
                <a:avLst/>
              </a:prstGeom>
              <a:noFill/>
              <a:ln w="25400" algn="ctr">
                <a:solidFill>
                  <a:srgbClr val="000000"/>
                </a:solidFill>
                <a:prstDash val="solid"/>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3" name="Zone de texte 475"/>
              <p:cNvSpPr txBox="1">
                <a:spLocks noChangeArrowheads="1"/>
              </p:cNvSpPr>
              <p:nvPr/>
            </p:nvSpPr>
            <p:spPr bwMode="auto">
              <a:xfrm>
                <a:off x="2633" y="5032"/>
                <a:ext cx="1370" cy="405"/>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 </a:t>
                </a:r>
                <a:r>
                  <a:rPr kumimoji="0" lang="ar-SA"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تقريبي</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Connecteur droit 474"/>
              <p:cNvSpPr>
                <a:spLocks noChangeShapeType="1"/>
              </p:cNvSpPr>
              <p:nvPr/>
            </p:nvSpPr>
            <p:spPr bwMode="auto">
              <a:xfrm flipH="1" flipV="1">
                <a:off x="1883" y="5694"/>
                <a:ext cx="0" cy="522"/>
              </a:xfrm>
              <a:prstGeom prst="line">
                <a:avLst/>
              </a:prstGeom>
              <a:noFill/>
              <a:ln w="19050" algn="ctr">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5" name="Connecteur droit 477"/>
              <p:cNvSpPr>
                <a:spLocks noChangeShapeType="1"/>
              </p:cNvSpPr>
              <p:nvPr/>
            </p:nvSpPr>
            <p:spPr bwMode="auto">
              <a:xfrm>
                <a:off x="2723" y="6000"/>
                <a:ext cx="0" cy="642"/>
              </a:xfrm>
              <a:prstGeom prst="line">
                <a:avLst/>
              </a:prstGeom>
              <a:noFill/>
              <a:ln w="19050" algn="ctr">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6" name="Zone de texte 479"/>
              <p:cNvSpPr txBox="1">
                <a:spLocks noChangeArrowheads="1"/>
              </p:cNvSpPr>
              <p:nvPr/>
            </p:nvSpPr>
            <p:spPr bwMode="auto">
              <a:xfrm>
                <a:off x="1699" y="6180"/>
                <a:ext cx="383" cy="337"/>
              </a:xfrm>
              <a:prstGeom prst="rect">
                <a:avLst/>
              </a:prstGeom>
              <a:solidFill>
                <a:srgbClr val="FFC000"/>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i</a:t>
                </a:r>
                <a:r>
                  <a:rPr kumimoji="0" lang="fr-FR" sz="2200" b="1" i="0" u="none" strike="noStrike" cap="none" normalizeH="0" baseline="-25000" dirty="0" smtClean="0">
                    <a:ln>
                      <a:noFill/>
                    </a:ln>
                    <a:solidFill>
                      <a:srgbClr val="000000"/>
                    </a:solidFill>
                    <a:effectLst/>
                    <a:latin typeface="Times New Roman" pitchFamily="18" charset="0"/>
                    <a:ea typeface="Arial" pitchFamily="34" charset="0"/>
                    <a:cs typeface="Times New Roman" pitchFamily="18" charset="0"/>
                  </a:rPr>
                  <a:t>1</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7" name="Connecteur droit 554"/>
              <p:cNvSpPr>
                <a:spLocks noChangeShapeType="1"/>
              </p:cNvSpPr>
              <p:nvPr/>
            </p:nvSpPr>
            <p:spPr bwMode="auto">
              <a:xfrm>
                <a:off x="1909" y="5777"/>
                <a:ext cx="855" cy="840"/>
              </a:xfrm>
              <a:prstGeom prst="line">
                <a:avLst/>
              </a:prstGeom>
              <a:noFill/>
              <a:ln w="31750" algn="ctr">
                <a:solidFill>
                  <a:srgbClr val="00B050"/>
                </a:solidFill>
                <a:prstDash val="sysDash"/>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8" name="Connecteur droit 571"/>
              <p:cNvSpPr>
                <a:spLocks noChangeShapeType="1"/>
              </p:cNvSpPr>
              <p:nvPr/>
            </p:nvSpPr>
            <p:spPr bwMode="auto">
              <a:xfrm>
                <a:off x="2691" y="4953"/>
                <a:ext cx="930" cy="0"/>
              </a:xfrm>
              <a:prstGeom prst="line">
                <a:avLst/>
              </a:prstGeom>
              <a:noFill/>
              <a:ln w="25400" algn="ctr">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sz="2200">
                  <a:latin typeface="Times New Roman" pitchFamily="18" charset="0"/>
                  <a:cs typeface="Times New Roman" pitchFamily="18" charset="0"/>
                </a:endParaRPr>
              </a:p>
            </p:txBody>
          </p:sp>
          <p:sp>
            <p:nvSpPr>
              <p:cNvPr id="19" name="Zone de texte 573"/>
              <p:cNvSpPr txBox="1">
                <a:spLocks noChangeArrowheads="1"/>
              </p:cNvSpPr>
              <p:nvPr/>
            </p:nvSpPr>
            <p:spPr bwMode="auto">
              <a:xfrm>
                <a:off x="2644" y="4493"/>
                <a:ext cx="1217" cy="420"/>
              </a:xfrm>
              <a:prstGeom prst="rect">
                <a:avLst/>
              </a:prstGeom>
              <a:solidFill>
                <a:srgbClr val="FFFFFF"/>
              </a:solidFill>
              <a:ln w="63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TIR </a:t>
                </a:r>
                <a:r>
                  <a:rPr kumimoji="0" lang="ar-SA" sz="2200" b="1" i="0" u="none" strike="noStrike" cap="none" normalizeH="0" baseline="0" dirty="0" smtClean="0">
                    <a:ln>
                      <a:noFill/>
                    </a:ln>
                    <a:solidFill>
                      <a:srgbClr val="000000"/>
                    </a:solidFill>
                    <a:effectLst/>
                    <a:latin typeface="Times New Roman" pitchFamily="18" charset="0"/>
                    <a:ea typeface="Arial" pitchFamily="34" charset="0"/>
                    <a:cs typeface="Times New Roman" pitchFamily="18" charset="0"/>
                  </a:rPr>
                  <a:t>فعلي</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20" name="AutoShape 18"/>
              <p:cNvCxnSpPr>
                <a:cxnSpLocks noChangeShapeType="1"/>
              </p:cNvCxnSpPr>
              <p:nvPr/>
            </p:nvCxnSpPr>
            <p:spPr bwMode="auto">
              <a:xfrm flipV="1">
                <a:off x="1643" y="4355"/>
                <a:ext cx="0" cy="2431"/>
              </a:xfrm>
              <a:prstGeom prst="straightConnector1">
                <a:avLst/>
              </a:prstGeom>
              <a:noFill/>
              <a:ln w="25400">
                <a:solidFill>
                  <a:srgbClr val="000000"/>
                </a:solidFill>
                <a:round/>
                <a:headEnd/>
                <a:tailEnd type="triangle" w="med" len="med"/>
              </a:ln>
            </p:spPr>
          </p:cxnSp>
          <p:cxnSp>
            <p:nvCxnSpPr>
              <p:cNvPr id="21" name="AutoShape 19"/>
              <p:cNvCxnSpPr>
                <a:cxnSpLocks noChangeShapeType="1"/>
              </p:cNvCxnSpPr>
              <p:nvPr/>
            </p:nvCxnSpPr>
            <p:spPr bwMode="auto">
              <a:xfrm flipH="1">
                <a:off x="2138" y="5482"/>
                <a:ext cx="539" cy="471"/>
              </a:xfrm>
              <a:prstGeom prst="straightConnector1">
                <a:avLst/>
              </a:prstGeom>
              <a:noFill/>
              <a:ln w="25400">
                <a:solidFill>
                  <a:srgbClr val="000000"/>
                </a:solidFill>
                <a:prstDash val="solid"/>
                <a:round/>
                <a:headEnd/>
                <a:tailEnd type="triangle" w="med" len="med"/>
              </a:ln>
            </p:spPr>
          </p:cxnSp>
          <p:cxnSp>
            <p:nvCxnSpPr>
              <p:cNvPr id="22" name="AutoShape 20"/>
              <p:cNvCxnSpPr>
                <a:cxnSpLocks noChangeShapeType="1"/>
              </p:cNvCxnSpPr>
              <p:nvPr/>
            </p:nvCxnSpPr>
            <p:spPr bwMode="auto">
              <a:xfrm flipH="1">
                <a:off x="1522" y="5789"/>
                <a:ext cx="331" cy="0"/>
              </a:xfrm>
              <a:prstGeom prst="straightConnector1">
                <a:avLst/>
              </a:prstGeom>
              <a:noFill/>
              <a:ln w="19050">
                <a:solidFill>
                  <a:srgbClr val="000000"/>
                </a:solidFill>
                <a:prstDash val="dash"/>
                <a:round/>
                <a:headEnd/>
                <a:tailEnd/>
              </a:ln>
            </p:spPr>
          </p:cxnSp>
          <p:cxnSp>
            <p:nvCxnSpPr>
              <p:cNvPr id="23" name="AutoShape 21"/>
              <p:cNvCxnSpPr>
                <a:cxnSpLocks noChangeShapeType="1"/>
              </p:cNvCxnSpPr>
              <p:nvPr/>
            </p:nvCxnSpPr>
            <p:spPr bwMode="auto">
              <a:xfrm flipH="1">
                <a:off x="1582" y="6628"/>
                <a:ext cx="1171" cy="0"/>
              </a:xfrm>
              <a:prstGeom prst="straightConnector1">
                <a:avLst/>
              </a:prstGeom>
              <a:noFill/>
              <a:ln w="19050">
                <a:solidFill>
                  <a:srgbClr val="000000"/>
                </a:solidFill>
                <a:prstDash val="dash"/>
                <a:round/>
                <a:headEnd/>
                <a:tailEnd/>
              </a:ln>
            </p:spPr>
          </p:cxnSp>
          <p:sp>
            <p:nvSpPr>
              <p:cNvPr id="24" name="Text Box 22"/>
              <p:cNvSpPr txBox="1">
                <a:spLocks noChangeArrowheads="1"/>
              </p:cNvSpPr>
              <p:nvPr/>
            </p:nvSpPr>
            <p:spPr bwMode="auto">
              <a:xfrm>
                <a:off x="375" y="5624"/>
                <a:ext cx="1088" cy="417"/>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1</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&gt;0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5" name="Text Box 23"/>
              <p:cNvSpPr txBox="1">
                <a:spLocks noChangeArrowheads="1"/>
              </p:cNvSpPr>
              <p:nvPr/>
            </p:nvSpPr>
            <p:spPr bwMode="auto">
              <a:xfrm>
                <a:off x="375" y="6369"/>
                <a:ext cx="1118" cy="427"/>
              </a:xfrm>
              <a:prstGeom prst="rect">
                <a:avLst/>
              </a:prstGeom>
              <a:solidFill>
                <a:srgbClr val="FFC000"/>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a:t>
                </a:r>
                <a:r>
                  <a:rPr kumimoji="0" lang="fr-FR" sz="22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2</a:t>
                </a:r>
                <a:r>
                  <a:rPr kumimoji="0" lang="fr-FR" sz="2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&lt;0</a:t>
                </a:r>
                <a:endParaRPr kumimoji="0" lang="fr-FR" sz="22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6" name="AutoShape 24"/>
              <p:cNvCxnSpPr>
                <a:cxnSpLocks noChangeShapeType="1"/>
              </p:cNvCxnSpPr>
              <p:nvPr/>
            </p:nvCxnSpPr>
            <p:spPr bwMode="auto">
              <a:xfrm flipH="1">
                <a:off x="1973" y="4953"/>
                <a:ext cx="720" cy="1029"/>
              </a:xfrm>
              <a:prstGeom prst="straightConnector1">
                <a:avLst/>
              </a:prstGeom>
              <a:noFill/>
              <a:ln w="25400">
                <a:solidFill>
                  <a:srgbClr val="000000"/>
                </a:solidFill>
                <a:prstDash val="solid"/>
                <a:round/>
                <a:headEnd/>
                <a:tailEnd type="triangle" w="med" len="med"/>
              </a:ln>
            </p:spPr>
          </p:cxnSp>
        </p:grpSp>
        <p:sp>
          <p:nvSpPr>
            <p:cNvPr id="27" name="Zone de texte 465"/>
            <p:cNvSpPr txBox="1">
              <a:spLocks noChangeArrowheads="1"/>
            </p:cNvSpPr>
            <p:nvPr/>
          </p:nvSpPr>
          <p:spPr bwMode="auto">
            <a:xfrm>
              <a:off x="1066800" y="2819400"/>
              <a:ext cx="512139" cy="681058"/>
            </a:xfrm>
            <a:prstGeom prst="rect">
              <a:avLst/>
            </a:prstGeom>
            <a:solidFill>
              <a:schemeClr val="tx1"/>
            </a:solidFill>
            <a:ln w="25400">
              <a:solidFill>
                <a:srgbClr val="FFFFFF"/>
              </a:solidFill>
              <a:prstDash val="solid"/>
              <a:miter lim="800000"/>
              <a:headEnd/>
              <a:tailEnd/>
            </a:ln>
          </p:spPr>
          <p:txBody>
            <a:bodyPr vert="vert" wrap="square" lIns="91440" tIns="45720" rIns="91440" bIns="45720" numCol="1" anchor="t" anchorCtr="0" compatLnSpc="1">
              <a:prstTxWarp prst="textNoShape">
                <a:avLst/>
              </a:prstTxWarp>
            </a:bodyPr>
            <a:lstStyle/>
            <a:p>
              <a:pPr lvl="0" fontAlgn="base">
                <a:spcBef>
                  <a:spcPct val="0"/>
                </a:spcBef>
                <a:spcAft>
                  <a:spcPts val="1000"/>
                </a:spcAft>
              </a:pPr>
              <a:r>
                <a:rPr lang="fr-FR" sz="2200" b="1" dirty="0" smtClean="0">
                  <a:solidFill>
                    <a:schemeClr val="bg1"/>
                  </a:solidFill>
                  <a:latin typeface="Times New Roman" pitchFamily="18" charset="0"/>
                  <a:ea typeface="Arial" pitchFamily="34" charset="0"/>
                  <a:cs typeface="Times New Roman" pitchFamily="18" charset="0"/>
                </a:rPr>
                <a:t>VAN</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5" name="Groupe 28"/>
          <p:cNvGrpSpPr/>
          <p:nvPr/>
        </p:nvGrpSpPr>
        <p:grpSpPr>
          <a:xfrm>
            <a:off x="381000" y="4876800"/>
            <a:ext cx="8271184" cy="1066801"/>
            <a:chOff x="1849485" y="3581400"/>
            <a:chExt cx="7707578" cy="714639"/>
          </a:xfrm>
        </p:grpSpPr>
        <p:sp>
          <p:nvSpPr>
            <p:cNvPr id="30" name="Text Box 21"/>
            <p:cNvSpPr txBox="1">
              <a:spLocks noChangeArrowheads="1"/>
            </p:cNvSpPr>
            <p:nvPr/>
          </p:nvSpPr>
          <p:spPr bwMode="auto">
            <a:xfrm>
              <a:off x="1849485" y="3785583"/>
              <a:ext cx="1574952" cy="30627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TIR</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 </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1" name="Text Box 20"/>
            <p:cNvSpPr txBox="1">
              <a:spLocks noChangeArrowheads="1"/>
            </p:cNvSpPr>
            <p:nvPr/>
          </p:nvSpPr>
          <p:spPr bwMode="auto">
            <a:xfrm>
              <a:off x="3225496" y="3581401"/>
              <a:ext cx="1819334" cy="35731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i</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2" name="Text Box 19"/>
            <p:cNvSpPr txBox="1">
              <a:spLocks noChangeArrowheads="1"/>
            </p:cNvSpPr>
            <p:nvPr/>
          </p:nvSpPr>
          <p:spPr bwMode="auto">
            <a:xfrm>
              <a:off x="3225496" y="3940480"/>
              <a:ext cx="1819334" cy="35555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 VAN</a:t>
              </a:r>
              <a:r>
                <a:rPr kumimoji="0" lang="fr-FR" sz="24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3" name="AutoShape 18"/>
            <p:cNvSpPr>
              <a:spLocks noChangeShapeType="1"/>
            </p:cNvSpPr>
            <p:nvPr/>
          </p:nvSpPr>
          <p:spPr bwMode="auto">
            <a:xfrm>
              <a:off x="3275231" y="3940479"/>
              <a:ext cx="1757315"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4" name="Text Box 17"/>
            <p:cNvSpPr txBox="1">
              <a:spLocks noChangeArrowheads="1"/>
            </p:cNvSpPr>
            <p:nvPr/>
          </p:nvSpPr>
          <p:spPr bwMode="auto">
            <a:xfrm>
              <a:off x="5037240" y="3782061"/>
              <a:ext cx="859683" cy="30979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15+</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5" name="Text Box 16"/>
            <p:cNvSpPr txBox="1">
              <a:spLocks noChangeArrowheads="1"/>
            </p:cNvSpPr>
            <p:nvPr/>
          </p:nvSpPr>
          <p:spPr bwMode="auto">
            <a:xfrm>
              <a:off x="5949055" y="3581400"/>
              <a:ext cx="2007091" cy="3573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(25– 15) 77,42</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6" name="Text Box 15"/>
            <p:cNvSpPr txBox="1">
              <a:spLocks noChangeArrowheads="1"/>
            </p:cNvSpPr>
            <p:nvPr/>
          </p:nvSpPr>
          <p:spPr bwMode="auto">
            <a:xfrm>
              <a:off x="5927782" y="3925518"/>
              <a:ext cx="2099371" cy="37052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77,42</a:t>
              </a: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-(- 76,27)</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7" name="AutoShape 14"/>
            <p:cNvSpPr>
              <a:spLocks noChangeShapeType="1"/>
            </p:cNvSpPr>
            <p:nvPr/>
          </p:nvSpPr>
          <p:spPr bwMode="auto">
            <a:xfrm>
              <a:off x="6127822" y="3940479"/>
              <a:ext cx="1757315"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sz="2400">
                <a:solidFill>
                  <a:schemeClr val="bg1"/>
                </a:solidFill>
                <a:latin typeface="Times New Roman" pitchFamily="18" charset="0"/>
                <a:cs typeface="Times New Roman" pitchFamily="18" charset="0"/>
              </a:endParaRPr>
            </a:p>
          </p:txBody>
        </p:sp>
        <p:sp>
          <p:nvSpPr>
            <p:cNvPr id="38" name="Text Box 13"/>
            <p:cNvSpPr txBox="1">
              <a:spLocks noChangeArrowheads="1"/>
            </p:cNvSpPr>
            <p:nvPr/>
          </p:nvSpPr>
          <p:spPr bwMode="auto">
            <a:xfrm>
              <a:off x="8098160" y="3734537"/>
              <a:ext cx="1458903" cy="360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20 %</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39" name="Rectangle 38"/>
          <p:cNvSpPr/>
          <p:nvPr/>
        </p:nvSpPr>
        <p:spPr>
          <a:xfrm>
            <a:off x="3048000" y="6336268"/>
            <a:ext cx="2840329" cy="461665"/>
          </a:xfrm>
          <a:prstGeom prst="rect">
            <a:avLst/>
          </a:prstGeom>
        </p:spPr>
        <p:txBody>
          <a:bodyPr wrap="none">
            <a:spAutoFit/>
          </a:bodyPr>
          <a:lstStyle/>
          <a:p>
            <a:pPr lvl="0" fontAlgn="base">
              <a:spcBef>
                <a:spcPct val="0"/>
              </a:spcBef>
              <a:spcAft>
                <a:spcPct val="0"/>
              </a:spcAft>
            </a:pPr>
            <a:r>
              <a:rPr lang="fr-FR" sz="2400" b="1" dirty="0" smtClean="0">
                <a:solidFill>
                  <a:srgbClr val="FF0000"/>
                </a:solidFill>
                <a:latin typeface="Times New Roman" pitchFamily="18" charset="0"/>
                <a:ea typeface="Calibri" pitchFamily="34" charset="0"/>
                <a:cs typeface="Times New Roman" pitchFamily="18" charset="0"/>
              </a:rPr>
              <a:t>i=20 % → VAN</a:t>
            </a:r>
            <a:r>
              <a:rPr lang="fr-FR" sz="2400" b="1" baseline="-25000" dirty="0" smtClean="0">
                <a:solidFill>
                  <a:srgbClr val="FF0000"/>
                </a:solidFill>
                <a:latin typeface="Times New Roman" pitchFamily="18" charset="0"/>
                <a:ea typeface="Calibri" pitchFamily="34" charset="0"/>
                <a:cs typeface="Times New Roman" pitchFamily="18" charset="0"/>
              </a:rPr>
              <a:t>A</a:t>
            </a:r>
            <a:r>
              <a:rPr lang="fr-FR" sz="2400" b="1" dirty="0" smtClean="0">
                <a:solidFill>
                  <a:srgbClr val="FF0000"/>
                </a:solidFill>
                <a:latin typeface="Times New Roman" pitchFamily="18" charset="0"/>
                <a:ea typeface="Calibri" pitchFamily="34" charset="0"/>
                <a:cs typeface="Times New Roman" pitchFamily="18" charset="0"/>
              </a:rPr>
              <a:t> = 0</a:t>
            </a:r>
            <a:endParaRPr lang="fr-FR" sz="2400" dirty="0" smtClean="0">
              <a:solidFill>
                <a:srgbClr val="FF0000"/>
              </a:solidFill>
              <a:latin typeface="Times New Roman" pitchFamily="18" charset="0"/>
              <a:cs typeface="Times New Roman" pitchFamily="18" charset="0"/>
            </a:endParaRPr>
          </a:p>
        </p:txBody>
      </p:sp>
      <p:sp>
        <p:nvSpPr>
          <p:cNvPr id="51" name="Zone de texte 2"/>
          <p:cNvSpPr txBox="1">
            <a:spLocks noChangeArrowheads="1"/>
          </p:cNvSpPr>
          <p:nvPr/>
        </p:nvSpPr>
        <p:spPr bwMode="auto">
          <a:xfrm>
            <a:off x="2743200" y="533400"/>
            <a:ext cx="2819400" cy="456941"/>
          </a:xfrm>
          <a:prstGeom prst="rect">
            <a:avLst/>
          </a:prstGeom>
          <a:solidFill>
            <a:srgbClr val="FF99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i= TIR →VAN=</a:t>
            </a:r>
            <a:r>
              <a:rPr kumimoji="0" lang="ar-DZ" sz="24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0</a:t>
            </a:r>
            <a:endParaRPr kumimoji="0" lang="fr-FR"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152400"/>
            <a:ext cx="5562600" cy="523220"/>
          </a:xfrm>
          <a:prstGeom prst="rect">
            <a:avLst/>
          </a:prstGeom>
        </p:spPr>
        <p:txBody>
          <a:bodyPr wrap="square">
            <a:spAutoFit/>
          </a:bodyPr>
          <a:lstStyle/>
          <a:p>
            <a:pPr algn="just" rtl="1"/>
            <a:r>
              <a:rPr lang="ar-DZ" sz="2800" b="1" dirty="0" smtClean="0">
                <a:solidFill>
                  <a:srgbClr val="FF0000"/>
                </a:solidFill>
                <a:latin typeface="Times New Roman" pitchFamily="18" charset="0"/>
                <a:ea typeface="Times New Roman" pitchFamily="18" charset="0"/>
                <a:cs typeface="Times New Roman" pitchFamily="18" charset="0"/>
              </a:rPr>
              <a:t>3. إعادة </a:t>
            </a:r>
            <a:r>
              <a:rPr lang="ar-JO" sz="2800" b="1" dirty="0" smtClean="0">
                <a:solidFill>
                  <a:srgbClr val="FF0000"/>
                </a:solidFill>
                <a:latin typeface="Times New Roman" pitchFamily="18" charset="0"/>
                <a:ea typeface="Times New Roman" pitchFamily="18" charset="0"/>
                <a:cs typeface="Times New Roman" pitchFamily="18" charset="0"/>
              </a:rPr>
              <a:t>استثمار</a:t>
            </a:r>
            <a:r>
              <a:rPr lang="ar-DZ" sz="2800" b="1" dirty="0" smtClean="0">
                <a:solidFill>
                  <a:srgbClr val="FF0000"/>
                </a:solidFill>
                <a:latin typeface="Times New Roman" pitchFamily="18" charset="0"/>
                <a:ea typeface="Times New Roman" pitchFamily="18" charset="0"/>
                <a:cs typeface="Times New Roman" pitchFamily="18" charset="0"/>
              </a:rPr>
              <a:t>التدفقات</a:t>
            </a:r>
            <a:r>
              <a:rPr lang="ar-JO" sz="2800" b="1" dirty="0" smtClean="0">
                <a:solidFill>
                  <a:srgbClr val="FF0000"/>
                </a:solidFill>
                <a:latin typeface="Times New Roman" pitchFamily="18" charset="0"/>
                <a:ea typeface="Times New Roman" pitchFamily="18" charset="0"/>
                <a:cs typeface="Times New Roman" pitchFamily="18" charset="0"/>
              </a:rPr>
              <a:t> بمعدل 10%</a:t>
            </a:r>
            <a:r>
              <a:rPr lang="ar-DZ" sz="2800" b="1" dirty="0" smtClean="0">
                <a:solidFill>
                  <a:srgbClr val="FF0000"/>
                </a:solidFill>
                <a:latin typeface="Times New Roman" pitchFamily="18" charset="0"/>
                <a:ea typeface="Times New Roman" pitchFamily="18" charset="0"/>
                <a:cs typeface="Times New Roman" pitchFamily="18" charset="0"/>
              </a:rPr>
              <a:t>:</a:t>
            </a:r>
            <a:endParaRPr lang="fr-FR" sz="2800" dirty="0"/>
          </a:p>
        </p:txBody>
      </p:sp>
      <p:sp>
        <p:nvSpPr>
          <p:cNvPr id="5" name="Rectangle 4"/>
          <p:cNvSpPr/>
          <p:nvPr/>
        </p:nvSpPr>
        <p:spPr>
          <a:xfrm>
            <a:off x="2590800" y="609600"/>
            <a:ext cx="6086923" cy="523220"/>
          </a:xfrm>
          <a:prstGeom prst="rect">
            <a:avLst/>
          </a:prstGeom>
        </p:spPr>
        <p:txBody>
          <a:bodyPr wrap="none">
            <a:spAutoFit/>
          </a:bodyPr>
          <a:lstStyle/>
          <a:p>
            <a:pPr algn="r" rtl="1"/>
            <a:r>
              <a:rPr lang="ar-DZ" sz="2800" b="1" dirty="0" smtClean="0">
                <a:solidFill>
                  <a:schemeClr val="bg1"/>
                </a:solidFill>
                <a:latin typeface="Times New Roman" pitchFamily="18" charset="0"/>
                <a:ea typeface="Times New Roman" pitchFamily="18" charset="0"/>
                <a:cs typeface="Times New Roman" pitchFamily="18" charset="0"/>
              </a:rPr>
              <a:t>حساب </a:t>
            </a:r>
            <a:r>
              <a:rPr lang="ar-JO" sz="2800" b="1" dirty="0" smtClean="0">
                <a:solidFill>
                  <a:schemeClr val="bg1"/>
                </a:solidFill>
                <a:latin typeface="Times New Roman" pitchFamily="18" charset="0"/>
                <a:ea typeface="Times New Roman" pitchFamily="18" charset="0"/>
                <a:cs typeface="Times New Roman" pitchFamily="18" charset="0"/>
              </a:rPr>
              <a:t>القيمة الحالية الصافية الإجمالية للمشروع</a:t>
            </a:r>
            <a:r>
              <a:rPr lang="ar-DZ" sz="2800" b="1" dirty="0" smtClean="0">
                <a:solidFill>
                  <a:schemeClr val="bg1"/>
                </a:solidFill>
                <a:latin typeface="Times New Roman" pitchFamily="18" charset="0"/>
                <a:ea typeface="Calibri" pitchFamily="34" charset="0"/>
                <a:cs typeface="Times New Roman" pitchFamily="18" charset="0"/>
              </a:rPr>
              <a:t> </a:t>
            </a:r>
            <a:r>
              <a:rPr lang="en-US" sz="2800" b="1" dirty="0" smtClean="0">
                <a:solidFill>
                  <a:schemeClr val="bg1"/>
                </a:solidFill>
                <a:latin typeface="Times New Roman" pitchFamily="18" charset="0"/>
                <a:ea typeface="Calibri" pitchFamily="34" charset="0"/>
                <a:cs typeface="Times New Roman" pitchFamily="18" charset="0"/>
              </a:rPr>
              <a:t>A</a:t>
            </a:r>
            <a:endParaRPr lang="fr-FR" sz="2800" dirty="0"/>
          </a:p>
        </p:txBody>
      </p:sp>
      <p:grpSp>
        <p:nvGrpSpPr>
          <p:cNvPr id="154" name="Groupe 153"/>
          <p:cNvGrpSpPr/>
          <p:nvPr/>
        </p:nvGrpSpPr>
        <p:grpSpPr>
          <a:xfrm>
            <a:off x="-1" y="1150123"/>
            <a:ext cx="9296401" cy="5555682"/>
            <a:chOff x="-1" y="693266"/>
            <a:chExt cx="9296401" cy="5555682"/>
          </a:xfrm>
        </p:grpSpPr>
        <p:grpSp>
          <p:nvGrpSpPr>
            <p:cNvPr id="149" name="Groupe 148"/>
            <p:cNvGrpSpPr/>
            <p:nvPr/>
          </p:nvGrpSpPr>
          <p:grpSpPr>
            <a:xfrm>
              <a:off x="-1" y="693266"/>
              <a:ext cx="9296401" cy="5555682"/>
              <a:chOff x="-1" y="693266"/>
              <a:chExt cx="9296401" cy="5555682"/>
            </a:xfrm>
          </p:grpSpPr>
          <p:grpSp>
            <p:nvGrpSpPr>
              <p:cNvPr id="123" name="Groupe 122"/>
              <p:cNvGrpSpPr/>
              <p:nvPr/>
            </p:nvGrpSpPr>
            <p:grpSpPr>
              <a:xfrm>
                <a:off x="-1" y="693266"/>
                <a:ext cx="9296400" cy="5555682"/>
                <a:chOff x="-1" y="693266"/>
                <a:chExt cx="9296400" cy="5555682"/>
              </a:xfrm>
            </p:grpSpPr>
            <p:grpSp>
              <p:nvGrpSpPr>
                <p:cNvPr id="57346" name="Group 2"/>
                <p:cNvGrpSpPr>
                  <a:grpSpLocks/>
                </p:cNvGrpSpPr>
                <p:nvPr/>
              </p:nvGrpSpPr>
              <p:grpSpPr bwMode="auto">
                <a:xfrm>
                  <a:off x="-1" y="693266"/>
                  <a:ext cx="9296400" cy="5555682"/>
                  <a:chOff x="750" y="10253"/>
                  <a:chExt cx="10431" cy="6189"/>
                </a:xfrm>
              </p:grpSpPr>
              <p:cxnSp>
                <p:nvCxnSpPr>
                  <p:cNvPr id="57347" name="AutoShape 3"/>
                  <p:cNvCxnSpPr>
                    <a:cxnSpLocks noChangeShapeType="1"/>
                  </p:cNvCxnSpPr>
                  <p:nvPr/>
                </p:nvCxnSpPr>
                <p:spPr bwMode="auto">
                  <a:xfrm>
                    <a:off x="6386" y="14574"/>
                    <a:ext cx="1454" cy="2"/>
                  </a:xfrm>
                  <a:prstGeom prst="straightConnector1">
                    <a:avLst/>
                  </a:prstGeom>
                  <a:noFill/>
                  <a:ln w="38100">
                    <a:solidFill>
                      <a:srgbClr val="000000"/>
                    </a:solidFill>
                    <a:round/>
                    <a:headEnd/>
                    <a:tailEnd type="triangle" w="med" len="med"/>
                  </a:ln>
                  <a:effectLst/>
                </p:spPr>
              </p:cxnSp>
              <p:grpSp>
                <p:nvGrpSpPr>
                  <p:cNvPr id="57348" name="Group 4"/>
                  <p:cNvGrpSpPr>
                    <a:grpSpLocks/>
                  </p:cNvGrpSpPr>
                  <p:nvPr/>
                </p:nvGrpSpPr>
                <p:grpSpPr bwMode="auto">
                  <a:xfrm>
                    <a:off x="750" y="10253"/>
                    <a:ext cx="10431" cy="6189"/>
                    <a:chOff x="750" y="8949"/>
                    <a:chExt cx="10431" cy="6189"/>
                  </a:xfrm>
                </p:grpSpPr>
                <p:cxnSp>
                  <p:nvCxnSpPr>
                    <p:cNvPr id="57349" name="AutoShape 5"/>
                    <p:cNvCxnSpPr>
                      <a:cxnSpLocks noChangeShapeType="1"/>
                    </p:cNvCxnSpPr>
                    <p:nvPr/>
                  </p:nvCxnSpPr>
                  <p:spPr bwMode="auto">
                    <a:xfrm>
                      <a:off x="919" y="10154"/>
                      <a:ext cx="8580" cy="0"/>
                    </a:xfrm>
                    <a:prstGeom prst="straightConnector1">
                      <a:avLst/>
                    </a:prstGeom>
                    <a:noFill/>
                    <a:ln w="38100">
                      <a:solidFill>
                        <a:srgbClr val="000000"/>
                      </a:solidFill>
                      <a:round/>
                      <a:headEnd/>
                      <a:tailEnd type="triangle" w="med" len="med"/>
                    </a:ln>
                    <a:effectLst/>
                  </p:spPr>
                </p:cxnSp>
                <p:sp>
                  <p:nvSpPr>
                    <p:cNvPr id="57350" name="Text Box 6"/>
                    <p:cNvSpPr txBox="1">
                      <a:spLocks noChangeArrowheads="1"/>
                    </p:cNvSpPr>
                    <p:nvPr/>
                  </p:nvSpPr>
                  <p:spPr bwMode="auto">
                    <a:xfrm>
                      <a:off x="1146" y="9581"/>
                      <a:ext cx="40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0</a:t>
                      </a:r>
                      <a:endParaRPr kumimoji="0" lang="fr-FR" sz="4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57351" name="Text Box 7"/>
                    <p:cNvSpPr txBox="1">
                      <a:spLocks noChangeArrowheads="1"/>
                    </p:cNvSpPr>
                    <p:nvPr/>
                  </p:nvSpPr>
                  <p:spPr bwMode="auto">
                    <a:xfrm>
                      <a:off x="2417" y="9596"/>
                      <a:ext cx="40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52" name="Text Box 8"/>
                    <p:cNvSpPr txBox="1">
                      <a:spLocks noChangeArrowheads="1"/>
                    </p:cNvSpPr>
                    <p:nvPr/>
                  </p:nvSpPr>
                  <p:spPr bwMode="auto">
                    <a:xfrm>
                      <a:off x="3757" y="9581"/>
                      <a:ext cx="40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53" name="Text Box 9"/>
                    <p:cNvSpPr txBox="1">
                      <a:spLocks noChangeArrowheads="1"/>
                    </p:cNvSpPr>
                    <p:nvPr/>
                  </p:nvSpPr>
                  <p:spPr bwMode="auto">
                    <a:xfrm>
                      <a:off x="5025" y="9566"/>
                      <a:ext cx="40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54" name="Text Box 10"/>
                    <p:cNvSpPr txBox="1">
                      <a:spLocks noChangeArrowheads="1"/>
                    </p:cNvSpPr>
                    <p:nvPr/>
                  </p:nvSpPr>
                  <p:spPr bwMode="auto">
                    <a:xfrm>
                      <a:off x="6274" y="9581"/>
                      <a:ext cx="40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4</a:t>
                      </a:r>
                      <a:endParaRPr kumimoji="0" lang="fr-FR" sz="4000" b="0" i="0" u="none" strike="noStrike" cap="none" normalizeH="0" baseline="0" smtClean="0">
                        <a:ln>
                          <a:noFill/>
                        </a:ln>
                        <a:solidFill>
                          <a:schemeClr val="bg1"/>
                        </a:solidFill>
                        <a:effectLst/>
                        <a:latin typeface="Times New Roman" pitchFamily="18" charset="0"/>
                        <a:cs typeface="Times New Roman" pitchFamily="18" charset="0"/>
                      </a:endParaRPr>
                    </a:p>
                  </p:txBody>
                </p:sp>
                <p:sp>
                  <p:nvSpPr>
                    <p:cNvPr id="57355" name="Text Box 11"/>
                    <p:cNvSpPr txBox="1">
                      <a:spLocks noChangeArrowheads="1"/>
                    </p:cNvSpPr>
                    <p:nvPr/>
                  </p:nvSpPr>
                  <p:spPr bwMode="auto">
                    <a:xfrm>
                      <a:off x="2118" y="10230"/>
                      <a:ext cx="983"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56" name="Text Box 12"/>
                    <p:cNvSpPr txBox="1">
                      <a:spLocks noChangeArrowheads="1"/>
                    </p:cNvSpPr>
                    <p:nvPr/>
                  </p:nvSpPr>
                  <p:spPr bwMode="auto">
                    <a:xfrm>
                      <a:off x="3486" y="10215"/>
                      <a:ext cx="932"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160</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57" name="Text Box 13"/>
                    <p:cNvSpPr txBox="1">
                      <a:spLocks noChangeArrowheads="1"/>
                    </p:cNvSpPr>
                    <p:nvPr/>
                  </p:nvSpPr>
                  <p:spPr bwMode="auto">
                    <a:xfrm>
                      <a:off x="4769" y="10215"/>
                      <a:ext cx="933"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58" name="Text Box 14"/>
                    <p:cNvSpPr txBox="1">
                      <a:spLocks noChangeArrowheads="1"/>
                    </p:cNvSpPr>
                    <p:nvPr/>
                  </p:nvSpPr>
                  <p:spPr bwMode="auto">
                    <a:xfrm>
                      <a:off x="6051" y="10215"/>
                      <a:ext cx="914"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59" name="Text Box 15"/>
                    <p:cNvSpPr txBox="1">
                      <a:spLocks noChangeArrowheads="1"/>
                    </p:cNvSpPr>
                    <p:nvPr/>
                  </p:nvSpPr>
                  <p:spPr bwMode="auto">
                    <a:xfrm>
                      <a:off x="773" y="10215"/>
                      <a:ext cx="1026"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57360" name="AutoShape 16"/>
                    <p:cNvCxnSpPr>
                      <a:cxnSpLocks noChangeShapeType="1"/>
                    </p:cNvCxnSpPr>
                    <p:nvPr/>
                  </p:nvCxnSpPr>
                  <p:spPr bwMode="auto">
                    <a:xfrm>
                      <a:off x="2631" y="11202"/>
                      <a:ext cx="5216" cy="31"/>
                    </a:xfrm>
                    <a:prstGeom prst="straightConnector1">
                      <a:avLst/>
                    </a:prstGeom>
                    <a:noFill/>
                    <a:ln w="38100">
                      <a:solidFill>
                        <a:srgbClr val="000000"/>
                      </a:solidFill>
                      <a:round/>
                      <a:headEnd/>
                      <a:tailEnd type="triangle" w="med" len="med"/>
                    </a:ln>
                    <a:effectLst/>
                  </p:spPr>
                </p:cxnSp>
                <p:cxnSp>
                  <p:nvCxnSpPr>
                    <p:cNvPr id="57361" name="AutoShape 17"/>
                    <p:cNvCxnSpPr>
                      <a:cxnSpLocks noChangeShapeType="1"/>
                    </p:cNvCxnSpPr>
                    <p:nvPr/>
                  </p:nvCxnSpPr>
                  <p:spPr bwMode="auto">
                    <a:xfrm flipV="1">
                      <a:off x="3914" y="11827"/>
                      <a:ext cx="3932" cy="0"/>
                    </a:xfrm>
                    <a:prstGeom prst="straightConnector1">
                      <a:avLst/>
                    </a:prstGeom>
                    <a:noFill/>
                    <a:ln w="38100">
                      <a:solidFill>
                        <a:srgbClr val="000000"/>
                      </a:solidFill>
                      <a:round/>
                      <a:headEnd/>
                      <a:tailEnd type="triangle" w="med" len="med"/>
                    </a:ln>
                    <a:effectLst/>
                  </p:spPr>
                </p:cxnSp>
                <p:cxnSp>
                  <p:nvCxnSpPr>
                    <p:cNvPr id="57362" name="AutoShape 18"/>
                    <p:cNvCxnSpPr>
                      <a:cxnSpLocks noChangeShapeType="1"/>
                    </p:cNvCxnSpPr>
                    <p:nvPr/>
                  </p:nvCxnSpPr>
                  <p:spPr bwMode="auto">
                    <a:xfrm>
                      <a:off x="5111" y="12591"/>
                      <a:ext cx="2736" cy="2"/>
                    </a:xfrm>
                    <a:prstGeom prst="straightConnector1">
                      <a:avLst/>
                    </a:prstGeom>
                    <a:noFill/>
                    <a:ln w="38100">
                      <a:solidFill>
                        <a:srgbClr val="000000"/>
                      </a:solidFill>
                      <a:round/>
                      <a:headEnd/>
                      <a:tailEnd type="triangle" w="med" len="med"/>
                    </a:ln>
                    <a:effectLst/>
                  </p:spPr>
                </p:cxnSp>
                <p:cxnSp>
                  <p:nvCxnSpPr>
                    <p:cNvPr id="57363" name="AutoShape 19"/>
                    <p:cNvCxnSpPr>
                      <a:cxnSpLocks noChangeShapeType="1"/>
                    </p:cNvCxnSpPr>
                    <p:nvPr/>
                  </p:nvCxnSpPr>
                  <p:spPr bwMode="auto">
                    <a:xfrm rot="16200000" flipV="1">
                      <a:off x="2337" y="10900"/>
                      <a:ext cx="579" cy="10"/>
                    </a:xfrm>
                    <a:prstGeom prst="straightConnector1">
                      <a:avLst/>
                    </a:prstGeom>
                    <a:noFill/>
                    <a:ln w="38100">
                      <a:solidFill>
                        <a:srgbClr val="000000"/>
                      </a:solidFill>
                      <a:round/>
                      <a:headEnd/>
                      <a:tailEnd/>
                    </a:ln>
                    <a:effectLst/>
                  </p:spPr>
                </p:cxnSp>
                <p:cxnSp>
                  <p:nvCxnSpPr>
                    <p:cNvPr id="57364" name="AutoShape 20"/>
                    <p:cNvCxnSpPr>
                      <a:cxnSpLocks noChangeShapeType="1"/>
                    </p:cNvCxnSpPr>
                    <p:nvPr/>
                  </p:nvCxnSpPr>
                  <p:spPr bwMode="auto">
                    <a:xfrm rot="5400000" flipH="1" flipV="1">
                      <a:off x="3343" y="11254"/>
                      <a:ext cx="1143" cy="2"/>
                    </a:xfrm>
                    <a:prstGeom prst="straightConnector1">
                      <a:avLst/>
                    </a:prstGeom>
                    <a:noFill/>
                    <a:ln w="38100">
                      <a:solidFill>
                        <a:srgbClr val="000000"/>
                      </a:solidFill>
                      <a:round/>
                      <a:headEnd/>
                      <a:tailEnd/>
                    </a:ln>
                    <a:effectLst/>
                  </p:spPr>
                </p:cxnSp>
                <p:cxnSp>
                  <p:nvCxnSpPr>
                    <p:cNvPr id="57365" name="AutoShape 21"/>
                    <p:cNvCxnSpPr>
                      <a:cxnSpLocks noChangeShapeType="1"/>
                    </p:cNvCxnSpPr>
                    <p:nvPr/>
                  </p:nvCxnSpPr>
                  <p:spPr bwMode="auto">
                    <a:xfrm>
                      <a:off x="8360" y="14373"/>
                      <a:ext cx="2085" cy="0"/>
                    </a:xfrm>
                    <a:prstGeom prst="straightConnector1">
                      <a:avLst/>
                    </a:prstGeom>
                    <a:noFill/>
                    <a:ln w="38100">
                      <a:solidFill>
                        <a:srgbClr val="000000"/>
                      </a:solidFill>
                      <a:round/>
                      <a:headEnd/>
                      <a:tailEnd/>
                    </a:ln>
                    <a:effectLst/>
                  </p:spPr>
                </p:cxnSp>
                <p:cxnSp>
                  <p:nvCxnSpPr>
                    <p:cNvPr id="57366" name="AutoShape 22"/>
                    <p:cNvCxnSpPr>
                      <a:cxnSpLocks noChangeShapeType="1"/>
                    </p:cNvCxnSpPr>
                    <p:nvPr/>
                  </p:nvCxnSpPr>
                  <p:spPr bwMode="auto">
                    <a:xfrm rot="5400000" flipH="1" flipV="1">
                      <a:off x="5143" y="11997"/>
                      <a:ext cx="2547" cy="2"/>
                    </a:xfrm>
                    <a:prstGeom prst="straightConnector1">
                      <a:avLst/>
                    </a:prstGeom>
                    <a:noFill/>
                    <a:ln w="38100">
                      <a:solidFill>
                        <a:srgbClr val="000000"/>
                      </a:solidFill>
                      <a:round/>
                      <a:headEnd/>
                      <a:tailEnd/>
                    </a:ln>
                    <a:effectLst/>
                  </p:spPr>
                </p:cxnSp>
                <p:cxnSp>
                  <p:nvCxnSpPr>
                    <p:cNvPr id="57367" name="AutoShape 23"/>
                    <p:cNvCxnSpPr>
                      <a:cxnSpLocks noChangeShapeType="1"/>
                    </p:cNvCxnSpPr>
                    <p:nvPr/>
                  </p:nvCxnSpPr>
                  <p:spPr bwMode="auto">
                    <a:xfrm rot="5400000" flipH="1" flipV="1">
                      <a:off x="4216" y="11657"/>
                      <a:ext cx="1867" cy="1"/>
                    </a:xfrm>
                    <a:prstGeom prst="straightConnector1">
                      <a:avLst/>
                    </a:prstGeom>
                    <a:noFill/>
                    <a:ln w="38100">
                      <a:solidFill>
                        <a:srgbClr val="000000"/>
                      </a:solidFill>
                      <a:round/>
                      <a:headEnd/>
                      <a:tailEnd/>
                    </a:ln>
                    <a:effectLst/>
                  </p:spPr>
                </p:cxnSp>
                <p:sp>
                  <p:nvSpPr>
                    <p:cNvPr id="57368" name="Text Box 24"/>
                    <p:cNvSpPr txBox="1">
                      <a:spLocks noChangeArrowheads="1"/>
                    </p:cNvSpPr>
                    <p:nvPr/>
                  </p:nvSpPr>
                  <p:spPr bwMode="auto">
                    <a:xfrm>
                      <a:off x="7846" y="10953"/>
                      <a:ext cx="3335"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135</a:t>
                      </a:r>
                      <a:r>
                        <a:rPr kumimoji="0" lang="fr-FR"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a:t>
                      </a:r>
                      <a:r>
                        <a:rPr kumimoji="0" lang="fr-FR"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fr-FR" sz="26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5-1 </a:t>
                      </a:r>
                      <a:r>
                        <a:rPr kumimoji="0" lang="fr-FR"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=197,65</a:t>
                      </a:r>
                      <a:endParaRPr kumimoji="0" lang="fr-FR" sz="26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69" name="Text Box 25"/>
                    <p:cNvSpPr txBox="1">
                      <a:spLocks noChangeArrowheads="1"/>
                    </p:cNvSpPr>
                    <p:nvPr/>
                  </p:nvSpPr>
                  <p:spPr bwMode="auto">
                    <a:xfrm>
                      <a:off x="7847" y="11572"/>
                      <a:ext cx="3334"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160</a:t>
                      </a:r>
                      <a:r>
                        <a:rPr kumimoji="0" lang="fr-FR"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a:t>
                      </a:r>
                      <a:r>
                        <a:rPr kumimoji="0" lang="fr-FR"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fr-FR" sz="26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5-2 </a:t>
                      </a:r>
                      <a:r>
                        <a:rPr kumimoji="0" lang="fr-FR" sz="26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=212,96</a:t>
                      </a:r>
                      <a:endParaRPr kumimoji="0" lang="fr-FR" sz="26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70" name="Text Box 26"/>
                    <p:cNvSpPr txBox="1">
                      <a:spLocks noChangeArrowheads="1"/>
                    </p:cNvSpPr>
                    <p:nvPr/>
                  </p:nvSpPr>
                  <p:spPr bwMode="auto">
                    <a:xfrm>
                      <a:off x="7847" y="12930"/>
                      <a:ext cx="3334" cy="509"/>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255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a:t>
                      </a:r>
                      <a:r>
                        <a:rPr kumimoji="0" lang="ar-DZ"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4</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=280,5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71" name="Text Box 27"/>
                    <p:cNvSpPr txBox="1">
                      <a:spLocks noChangeArrowheads="1"/>
                    </p:cNvSpPr>
                    <p:nvPr/>
                  </p:nvSpPr>
                  <p:spPr bwMode="auto">
                    <a:xfrm>
                      <a:off x="7847" y="13694"/>
                      <a:ext cx="3334" cy="594"/>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325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a:t>
                      </a:r>
                      <a:r>
                        <a:rPr kumimoji="0" lang="ar-DZ"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325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72" name="Text Box 28"/>
                    <p:cNvSpPr txBox="1">
                      <a:spLocks noChangeArrowheads="1"/>
                    </p:cNvSpPr>
                    <p:nvPr/>
                  </p:nvSpPr>
                  <p:spPr bwMode="auto">
                    <a:xfrm>
                      <a:off x="8606" y="14458"/>
                      <a:ext cx="2490" cy="45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1258,11 </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73" name="Text Box 29"/>
                    <p:cNvSpPr txBox="1">
                      <a:spLocks noChangeArrowheads="1"/>
                    </p:cNvSpPr>
                    <p:nvPr/>
                  </p:nvSpPr>
                  <p:spPr bwMode="auto">
                    <a:xfrm>
                      <a:off x="750" y="13034"/>
                      <a:ext cx="1624" cy="576"/>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1258,11</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74" name="Text Box 30"/>
                    <p:cNvSpPr txBox="1">
                      <a:spLocks noChangeArrowheads="1"/>
                    </p:cNvSpPr>
                    <p:nvPr/>
                  </p:nvSpPr>
                  <p:spPr bwMode="auto">
                    <a:xfrm>
                      <a:off x="921" y="13610"/>
                      <a:ext cx="1163" cy="486"/>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57375" name="AutoShape 31"/>
                    <p:cNvCxnSpPr>
                      <a:cxnSpLocks noChangeShapeType="1"/>
                    </p:cNvCxnSpPr>
                    <p:nvPr/>
                  </p:nvCxnSpPr>
                  <p:spPr bwMode="auto">
                    <a:xfrm>
                      <a:off x="750" y="13610"/>
                      <a:ext cx="1368" cy="2"/>
                    </a:xfrm>
                    <a:prstGeom prst="straightConnector1">
                      <a:avLst/>
                    </a:prstGeom>
                    <a:noFill/>
                    <a:ln w="38100">
                      <a:solidFill>
                        <a:srgbClr val="000000"/>
                      </a:solidFill>
                      <a:round/>
                      <a:headEnd/>
                      <a:tailEnd/>
                    </a:ln>
                    <a:effectLst/>
                  </p:spPr>
                </p:cxnSp>
                <p:sp>
                  <p:nvSpPr>
                    <p:cNvPr id="57376" name="Text Box 32"/>
                    <p:cNvSpPr txBox="1">
                      <a:spLocks noChangeArrowheads="1"/>
                    </p:cNvSpPr>
                    <p:nvPr/>
                  </p:nvSpPr>
                  <p:spPr bwMode="auto">
                    <a:xfrm>
                      <a:off x="2460" y="13355"/>
                      <a:ext cx="1026" cy="509"/>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77" name="Text Box 33"/>
                    <p:cNvSpPr txBox="1">
                      <a:spLocks noChangeArrowheads="1"/>
                    </p:cNvSpPr>
                    <p:nvPr/>
                  </p:nvSpPr>
                  <p:spPr bwMode="auto">
                    <a:xfrm>
                      <a:off x="750" y="14518"/>
                      <a:ext cx="3078" cy="62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VANG</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Times New Roman" pitchFamily="18" charset="0"/>
                        </a:rPr>
                        <a:t>B</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256,24</a:t>
                      </a:r>
                      <a:endParaRPr kumimoji="0" lang="fr-FR" sz="40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57378" name="Text Box 34"/>
                    <p:cNvSpPr txBox="1">
                      <a:spLocks noChangeArrowheads="1"/>
                    </p:cNvSpPr>
                    <p:nvPr/>
                  </p:nvSpPr>
                  <p:spPr bwMode="auto">
                    <a:xfrm>
                      <a:off x="4598" y="14373"/>
                      <a:ext cx="2822" cy="595"/>
                    </a:xfrm>
                    <a:prstGeom prst="rect">
                      <a:avLst/>
                    </a:prstGeom>
                    <a:solidFill>
                      <a:srgbClr val="D8D8D8"/>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خصم بمعدل 08</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7379" name="Text Box 35"/>
                    <p:cNvSpPr txBox="1">
                      <a:spLocks noChangeArrowheads="1"/>
                    </p:cNvSpPr>
                    <p:nvPr/>
                  </p:nvSpPr>
                  <p:spPr bwMode="auto">
                    <a:xfrm>
                      <a:off x="3828" y="8949"/>
                      <a:ext cx="3848" cy="490"/>
                    </a:xfrm>
                    <a:prstGeom prst="rect">
                      <a:avLst/>
                    </a:prstGeom>
                    <a:solidFill>
                      <a:srgbClr val="D8D8D8"/>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إعادة استثمار بمعدل 10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57380" name="AutoShape 36"/>
                    <p:cNvCxnSpPr>
                      <a:cxnSpLocks noChangeShapeType="1"/>
                    </p:cNvCxnSpPr>
                    <p:nvPr/>
                  </p:nvCxnSpPr>
                  <p:spPr bwMode="auto">
                    <a:xfrm>
                      <a:off x="7646" y="9196"/>
                      <a:ext cx="1739" cy="0"/>
                    </a:xfrm>
                    <a:prstGeom prst="straightConnector1">
                      <a:avLst/>
                    </a:prstGeom>
                    <a:noFill/>
                    <a:ln w="38100">
                      <a:solidFill>
                        <a:srgbClr val="000000"/>
                      </a:solidFill>
                      <a:round/>
                      <a:headEnd/>
                      <a:tailEnd type="triangle" w="med" len="med"/>
                    </a:ln>
                    <a:effectLst/>
                  </p:spPr>
                </p:cxnSp>
                <p:cxnSp>
                  <p:nvCxnSpPr>
                    <p:cNvPr id="57381" name="AutoShape 37"/>
                    <p:cNvCxnSpPr>
                      <a:cxnSpLocks noChangeShapeType="1"/>
                    </p:cNvCxnSpPr>
                    <p:nvPr/>
                  </p:nvCxnSpPr>
                  <p:spPr bwMode="auto">
                    <a:xfrm>
                      <a:off x="2631" y="9196"/>
                      <a:ext cx="1200" cy="1"/>
                    </a:xfrm>
                    <a:prstGeom prst="straightConnector1">
                      <a:avLst/>
                    </a:prstGeom>
                    <a:noFill/>
                    <a:ln w="38100">
                      <a:solidFill>
                        <a:srgbClr val="000000"/>
                      </a:solidFill>
                      <a:round/>
                      <a:headEnd/>
                      <a:tailEnd/>
                    </a:ln>
                    <a:effectLst/>
                  </p:spPr>
                </p:cxnSp>
                <p:cxnSp>
                  <p:nvCxnSpPr>
                    <p:cNvPr id="57382" name="AutoShape 38"/>
                    <p:cNvCxnSpPr>
                      <a:cxnSpLocks noChangeShapeType="1"/>
                    </p:cNvCxnSpPr>
                    <p:nvPr/>
                  </p:nvCxnSpPr>
                  <p:spPr bwMode="auto">
                    <a:xfrm flipV="1">
                      <a:off x="8265" y="12360"/>
                      <a:ext cx="0" cy="105"/>
                    </a:xfrm>
                    <a:prstGeom prst="straightConnector1">
                      <a:avLst/>
                    </a:prstGeom>
                    <a:noFill/>
                    <a:ln w="38100">
                      <a:solidFill>
                        <a:srgbClr val="FFFFFF"/>
                      </a:solidFill>
                      <a:round/>
                      <a:headEnd/>
                      <a:tailEnd type="triangle" w="med" len="med"/>
                    </a:ln>
                    <a:effectLst/>
                  </p:spPr>
                </p:cxnSp>
                <p:cxnSp>
                  <p:nvCxnSpPr>
                    <p:cNvPr id="57384" name="AutoShape 40"/>
                    <p:cNvCxnSpPr>
                      <a:cxnSpLocks noChangeShapeType="1"/>
                    </p:cNvCxnSpPr>
                    <p:nvPr/>
                  </p:nvCxnSpPr>
                  <p:spPr bwMode="auto">
                    <a:xfrm rot="10800000">
                      <a:off x="3828" y="14713"/>
                      <a:ext cx="920" cy="2"/>
                    </a:xfrm>
                    <a:prstGeom prst="straightConnector1">
                      <a:avLst/>
                    </a:prstGeom>
                    <a:noFill/>
                    <a:ln w="38100">
                      <a:solidFill>
                        <a:srgbClr val="000000"/>
                      </a:solidFill>
                      <a:round/>
                      <a:headEnd/>
                      <a:tailEnd type="triangle" w="med" len="med"/>
                    </a:ln>
                    <a:effectLst/>
                  </p:spPr>
                </p:cxnSp>
              </p:grpSp>
            </p:grpSp>
            <p:sp>
              <p:nvSpPr>
                <p:cNvPr id="121" name="Text Box 10"/>
                <p:cNvSpPr txBox="1">
                  <a:spLocks noChangeArrowheads="1"/>
                </p:cNvSpPr>
                <p:nvPr/>
              </p:nvSpPr>
              <p:spPr bwMode="auto">
                <a:xfrm>
                  <a:off x="5989943" y="1267685"/>
                  <a:ext cx="360947" cy="403952"/>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22" name="Text Box 14"/>
                <p:cNvSpPr txBox="1">
                  <a:spLocks noChangeArrowheads="1"/>
                </p:cNvSpPr>
                <p:nvPr/>
              </p:nvSpPr>
              <p:spPr bwMode="auto">
                <a:xfrm>
                  <a:off x="5791200" y="1836727"/>
                  <a:ext cx="814582" cy="403952"/>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325</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138" name="AutoShape 3"/>
              <p:cNvCxnSpPr>
                <a:cxnSpLocks noChangeShapeType="1"/>
              </p:cNvCxnSpPr>
              <p:nvPr/>
            </p:nvCxnSpPr>
            <p:spPr bwMode="auto">
              <a:xfrm>
                <a:off x="6019800" y="5181600"/>
                <a:ext cx="304006" cy="796"/>
              </a:xfrm>
              <a:prstGeom prst="straightConnector1">
                <a:avLst/>
              </a:prstGeom>
              <a:noFill/>
              <a:ln w="38100">
                <a:solidFill>
                  <a:srgbClr val="000000"/>
                </a:solidFill>
                <a:round/>
                <a:headEnd/>
                <a:tailEnd type="triangle" w="med" len="med"/>
              </a:ln>
              <a:effectLst/>
            </p:spPr>
          </p:cxnSp>
          <p:cxnSp>
            <p:nvCxnSpPr>
              <p:cNvPr id="139" name="AutoShape 22"/>
              <p:cNvCxnSpPr>
                <a:cxnSpLocks noChangeShapeType="1"/>
              </p:cNvCxnSpPr>
              <p:nvPr/>
            </p:nvCxnSpPr>
            <p:spPr bwMode="auto">
              <a:xfrm rot="5400000" flipH="1" flipV="1">
                <a:off x="4572797" y="3733007"/>
                <a:ext cx="2895599" cy="1588"/>
              </a:xfrm>
              <a:prstGeom prst="straightConnector1">
                <a:avLst/>
              </a:prstGeom>
              <a:noFill/>
              <a:ln w="38100">
                <a:solidFill>
                  <a:srgbClr val="000000"/>
                </a:solidFill>
                <a:round/>
                <a:headEnd/>
                <a:tailEnd/>
              </a:ln>
              <a:effectLst/>
            </p:spPr>
          </p:cxnSp>
          <p:sp>
            <p:nvSpPr>
              <p:cNvPr id="148" name="Text Box 26"/>
              <p:cNvSpPr txBox="1">
                <a:spLocks noChangeArrowheads="1"/>
              </p:cNvSpPr>
              <p:nvPr/>
            </p:nvSpPr>
            <p:spPr bwMode="auto">
              <a:xfrm>
                <a:off x="6324600" y="3657600"/>
                <a:ext cx="2971800" cy="457200"/>
              </a:xfrm>
              <a:prstGeom prst="rect">
                <a:avLst/>
              </a:prstGeom>
              <a:solidFill>
                <a:srgbClr val="FFFFFF"/>
              </a:solidFill>
              <a:ln w="3810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200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ar-DZ"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r>
                  <a:rPr kumimoji="0" lang="ar-DZ"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3</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=242</a:t>
                </a:r>
                <a:endParaRPr kumimoji="0" lang="fr-FR" sz="4000" b="0" i="0" u="none" strike="noStrike" cap="none" normalizeH="0" baseline="0" dirty="0" smtClean="0">
                  <a:ln>
                    <a:noFill/>
                  </a:ln>
                  <a:solidFill>
                    <a:schemeClr val="bg1"/>
                  </a:solidFill>
                  <a:effectLst/>
                  <a:latin typeface="Times New Roman" pitchFamily="18" charset="0"/>
                  <a:cs typeface="Times New Roman" pitchFamily="18" charset="0"/>
                </a:endParaRPr>
              </a:p>
            </p:txBody>
          </p:sp>
        </p:grpSp>
        <p:cxnSp>
          <p:nvCxnSpPr>
            <p:cNvPr id="152" name="AutoShape 37"/>
            <p:cNvCxnSpPr>
              <a:cxnSpLocks noChangeShapeType="1"/>
            </p:cNvCxnSpPr>
            <p:nvPr/>
          </p:nvCxnSpPr>
          <p:spPr bwMode="auto">
            <a:xfrm>
              <a:off x="5867400" y="5867400"/>
              <a:ext cx="1069474" cy="898"/>
            </a:xfrm>
            <a:prstGeom prst="straightConnector1">
              <a:avLst/>
            </a:prstGeom>
            <a:noFill/>
            <a:ln w="38100">
              <a:solidFill>
                <a:srgbClr val="000000"/>
              </a:solidFill>
              <a:round/>
              <a:headEnd/>
              <a:tailEnd/>
            </a:ln>
            <a:effectLst/>
          </p:spPr>
        </p:cxnSp>
      </p:gr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1200" y="457200"/>
            <a:ext cx="6821098" cy="523220"/>
          </a:xfrm>
          <a:prstGeom prst="rect">
            <a:avLst/>
          </a:prstGeom>
        </p:spPr>
        <p:txBody>
          <a:bodyPr wrap="none">
            <a:spAutoFit/>
          </a:bodyPr>
          <a:lstStyle/>
          <a:p>
            <a:pPr algn="r" rtl="1"/>
            <a:r>
              <a:rPr lang="ar-DZ" sz="2800" b="1" dirty="0" smtClean="0">
                <a:solidFill>
                  <a:srgbClr val="FF0000"/>
                </a:solidFill>
                <a:latin typeface="Times New Roman" pitchFamily="18" charset="0"/>
                <a:cs typeface="Times New Roman" pitchFamily="18" charset="0"/>
              </a:rPr>
              <a:t>القيمة المكتسبة من إعادة استثمار التدفقات بمعدل </a:t>
            </a:r>
            <a:r>
              <a:rPr lang="fr-FR" sz="2800" b="1" dirty="0" smtClean="0">
                <a:solidFill>
                  <a:srgbClr val="FF0000"/>
                </a:solidFill>
                <a:latin typeface="Times New Roman" pitchFamily="18" charset="0"/>
                <a:cs typeface="Times New Roman" pitchFamily="18" charset="0"/>
              </a:rPr>
              <a:t>10</a:t>
            </a:r>
            <a:r>
              <a:rPr lang="ar-DZ" sz="2800" b="1" dirty="0" smtClean="0">
                <a:solidFill>
                  <a:srgbClr val="FF0000"/>
                </a:solidFill>
                <a:latin typeface="Times New Roman" pitchFamily="18" charset="0"/>
                <a:cs typeface="Times New Roman" pitchFamily="18" charset="0"/>
              </a:rPr>
              <a:t>%:</a:t>
            </a:r>
            <a:endParaRPr lang="fr-FR" sz="2800" dirty="0">
              <a:solidFill>
                <a:srgbClr val="FF0000"/>
              </a:solidFill>
              <a:latin typeface="Times New Roman" pitchFamily="18" charset="0"/>
              <a:cs typeface="Times New Roman" pitchFamily="18" charset="0"/>
            </a:endParaRPr>
          </a:p>
        </p:txBody>
      </p:sp>
      <p:sp>
        <p:nvSpPr>
          <p:cNvPr id="24577" name="Rectangle 1"/>
          <p:cNvSpPr>
            <a:spLocks noChangeArrowheads="1"/>
          </p:cNvSpPr>
          <p:nvPr/>
        </p:nvSpPr>
        <p:spPr bwMode="auto">
          <a:xfrm>
            <a:off x="0" y="1295400"/>
            <a:ext cx="9144000" cy="9848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V</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135(1.10)</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4 </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+ 160(1.10)</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3 </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+ 200(1.10)</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2</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+ 255(1.1</a:t>
            </a:r>
            <a:r>
              <a:rPr kumimoji="0" lang="ar-DZ"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0</a:t>
            </a:r>
            <a:r>
              <a:rPr kumimoji="0" lang="fr-FR" sz="26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1</a:t>
            </a:r>
            <a:r>
              <a:rPr lang="fr-FR" sz="2600" b="1" dirty="0" smtClean="0">
                <a:solidFill>
                  <a:schemeClr val="bg1"/>
                </a:solidFill>
                <a:latin typeface="Times New Roman" pitchFamily="18" charset="0"/>
                <a:ea typeface="Calibri" pitchFamily="34" charset="0"/>
                <a:cs typeface="Times New Roman" pitchFamily="18" charset="0"/>
              </a:rPr>
              <a:t> + 325(1.1</a:t>
            </a:r>
            <a:r>
              <a:rPr lang="ar-DZ" sz="2600" b="1" dirty="0" smtClean="0">
                <a:solidFill>
                  <a:schemeClr val="bg1"/>
                </a:solidFill>
                <a:latin typeface="Times New Roman" pitchFamily="18" charset="0"/>
                <a:ea typeface="Calibri" pitchFamily="34" charset="0"/>
                <a:cs typeface="Times New Roman" pitchFamily="18" charset="0"/>
              </a:rPr>
              <a:t>0</a:t>
            </a:r>
            <a:r>
              <a:rPr lang="fr-FR" sz="2600" b="1" dirty="0" smtClean="0">
                <a:solidFill>
                  <a:schemeClr val="bg1"/>
                </a:solidFill>
                <a:latin typeface="Times New Roman" pitchFamily="18" charset="0"/>
                <a:ea typeface="Calibri" pitchFamily="34" charset="0"/>
                <a:cs typeface="Times New Roman" pitchFamily="18" charset="0"/>
              </a:rPr>
              <a:t>)</a:t>
            </a:r>
            <a:r>
              <a:rPr lang="ar-DZ" sz="2600" b="1" baseline="30000" dirty="0" smtClean="0">
                <a:solidFill>
                  <a:schemeClr val="bg1"/>
                </a:solidFill>
                <a:latin typeface="Times New Roman" pitchFamily="18" charset="0"/>
                <a:ea typeface="Calibri" pitchFamily="34" charset="0"/>
                <a:cs typeface="Times New Roman" pitchFamily="18" charset="0"/>
              </a:rPr>
              <a:t>0</a:t>
            </a:r>
            <a:r>
              <a:rPr lang="fr-FR" sz="2600" b="1" baseline="30000" dirty="0" smtClean="0">
                <a:solidFill>
                  <a:schemeClr val="bg1"/>
                </a:solidFill>
                <a:latin typeface="Times New Roman" pitchFamily="18" charset="0"/>
                <a:ea typeface="Calibri" pitchFamily="34" charset="0"/>
                <a:cs typeface="Times New Roman" pitchFamily="18" charset="0"/>
              </a:rPr>
              <a:t> </a:t>
            </a:r>
            <a:endParaRPr kumimoji="0" lang="ar-DZ" sz="26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endParaRPr>
          </a:p>
          <a:p>
            <a:pPr marL="0" marR="0" lvl="0" indent="0" defTabSz="914400" eaLnBrk="1" fontAlgn="base" latinLnBrk="0" hangingPunct="1">
              <a:lnSpc>
                <a:spcPct val="100000"/>
              </a:lnSpc>
              <a:spcBef>
                <a:spcPct val="0"/>
              </a:spcBef>
              <a:spcAft>
                <a:spcPct val="0"/>
              </a:spcAft>
              <a:buClrTx/>
              <a:buSzTx/>
              <a:buFontTx/>
              <a:buNone/>
              <a:tabLst/>
            </a:pPr>
            <a:r>
              <a:rPr lang="ar-DZ" sz="3200" b="1" baseline="30000" dirty="0" smtClean="0">
                <a:solidFill>
                  <a:schemeClr val="bg1"/>
                </a:solidFill>
                <a:latin typeface="Times New Roman" pitchFamily="18" charset="0"/>
                <a:ea typeface="Calibri" pitchFamily="34" charset="0"/>
                <a:cs typeface="Times New Roman" pitchFamily="18" charset="0"/>
              </a:rPr>
              <a:t>      </a:t>
            </a:r>
            <a:r>
              <a:rPr kumimoji="0" lang="fr-FR" sz="32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1258,11 </a:t>
            </a:r>
            <a:endParaRPr kumimoji="0" lang="fr-FR" sz="3200" b="0" i="0" u="none" strike="noStrike" cap="none" normalizeH="0" baseline="0" dirty="0" smtClean="0">
              <a:ln>
                <a:noFill/>
              </a:ln>
              <a:solidFill>
                <a:srgbClr val="FF0000"/>
              </a:solidFill>
              <a:effectLst/>
              <a:latin typeface="Arial" pitchFamily="34" charset="0"/>
              <a:cs typeface="Arial" pitchFamily="34" charset="0"/>
            </a:endParaRPr>
          </a:p>
        </p:txBody>
      </p:sp>
      <p:grpSp>
        <p:nvGrpSpPr>
          <p:cNvPr id="2" name="Group 2"/>
          <p:cNvGrpSpPr>
            <a:grpSpLocks/>
          </p:cNvGrpSpPr>
          <p:nvPr/>
        </p:nvGrpSpPr>
        <p:grpSpPr bwMode="auto">
          <a:xfrm>
            <a:off x="304818" y="3443645"/>
            <a:ext cx="5714982" cy="1066800"/>
            <a:chOff x="692" y="13860"/>
            <a:chExt cx="4351" cy="1050"/>
          </a:xfrm>
        </p:grpSpPr>
        <p:sp>
          <p:nvSpPr>
            <p:cNvPr id="24579" name="Text Box 3"/>
            <p:cNvSpPr txBox="1">
              <a:spLocks noChangeArrowheads="1"/>
            </p:cNvSpPr>
            <p:nvPr/>
          </p:nvSpPr>
          <p:spPr bwMode="auto">
            <a:xfrm>
              <a:off x="692" y="14235"/>
              <a:ext cx="1365" cy="525"/>
            </a:xfrm>
            <a:prstGeom prst="rect">
              <a:avLst/>
            </a:prstGeom>
            <a:solidFill>
              <a:srgbClr val="FFFFFF"/>
            </a:solidFill>
            <a:ln w="31750"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VANG</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 </a:t>
              </a:r>
            </a:p>
            <a:p>
              <a:pPr marL="0" marR="0" lvl="0" indent="0"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cxnSp>
          <p:nvCxnSpPr>
            <p:cNvPr id="24580" name="AutoShape 4"/>
            <p:cNvCxnSpPr>
              <a:cxnSpLocks noChangeShapeType="1"/>
            </p:cNvCxnSpPr>
            <p:nvPr/>
          </p:nvCxnSpPr>
          <p:spPr bwMode="auto">
            <a:xfrm>
              <a:off x="2040" y="14415"/>
              <a:ext cx="1080" cy="0"/>
            </a:xfrm>
            <a:prstGeom prst="straightConnector1">
              <a:avLst/>
            </a:prstGeom>
            <a:noFill/>
            <a:ln w="31750">
              <a:solidFill>
                <a:srgbClr val="000000"/>
              </a:solidFill>
              <a:round/>
              <a:headEnd/>
              <a:tailEnd/>
            </a:ln>
            <a:effectLst/>
          </p:spPr>
        </p:cxnSp>
        <p:sp>
          <p:nvSpPr>
            <p:cNvPr id="24581" name="Text Box 5"/>
            <p:cNvSpPr txBox="1">
              <a:spLocks noChangeArrowheads="1"/>
            </p:cNvSpPr>
            <p:nvPr/>
          </p:nvSpPr>
          <p:spPr bwMode="auto">
            <a:xfrm>
              <a:off x="2084" y="13860"/>
              <a:ext cx="1079" cy="525"/>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1258,11</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582" name="Text Box 6"/>
            <p:cNvSpPr txBox="1">
              <a:spLocks noChangeArrowheads="1"/>
            </p:cNvSpPr>
            <p:nvPr/>
          </p:nvSpPr>
          <p:spPr bwMode="auto">
            <a:xfrm>
              <a:off x="2215" y="14445"/>
              <a:ext cx="798" cy="465"/>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Times New Roman" pitchFamily="18" charset="0"/>
                </a:rPr>
                <a:t>5</a:t>
              </a: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24583" name="Text Box 7"/>
            <p:cNvSpPr txBox="1">
              <a:spLocks noChangeArrowheads="1"/>
            </p:cNvSpPr>
            <p:nvPr/>
          </p:nvSpPr>
          <p:spPr bwMode="auto">
            <a:xfrm>
              <a:off x="3201" y="14160"/>
              <a:ext cx="1842" cy="525"/>
            </a:xfrm>
            <a:prstGeom prst="rect">
              <a:avLst/>
            </a:prstGeom>
            <a:solidFill>
              <a:srgbClr val="FFFFFF"/>
            </a:solidFill>
            <a:ln w="952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-600= </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256,24</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24590"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4595" name="Rectangle 19"/>
          <p:cNvSpPr>
            <a:spLocks noChangeArrowheads="1"/>
          </p:cNvSpPr>
          <p:nvPr/>
        </p:nvSpPr>
        <p:spPr bwMode="auto">
          <a:xfrm>
            <a:off x="381000" y="4825425"/>
            <a:ext cx="8382001"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نلاحظ </a:t>
            </a:r>
            <a:r>
              <a:rPr kumimoji="0" lang="ar-DZ" sz="28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ارتفاع القيمة الحالية الإجمالية</a:t>
            </a:r>
            <a:r>
              <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لأنها تتضمن</a:t>
            </a:r>
            <a:r>
              <a:rPr kumimoji="0" lang="ar-DZ" sz="2800" b="1" i="0" u="none" strike="noStrike" cap="none" normalizeH="0" dirty="0" smtClean="0">
                <a:ln>
                  <a:noFill/>
                </a:ln>
                <a:solidFill>
                  <a:schemeClr val="bg1"/>
                </a:solidFill>
                <a:effectLst/>
                <a:latin typeface="Arial" pitchFamily="34" charset="0"/>
                <a:ea typeface="Calibri" pitchFamily="34" charset="0"/>
                <a:cs typeface="Arial" pitchFamily="34" charset="0"/>
              </a:rPr>
              <a:t> القيمة الحالية العادية، والقيمة الحالية </a:t>
            </a:r>
            <a:r>
              <a:rPr lang="ar-DZ" sz="2800" b="1" dirty="0" smtClean="0">
                <a:solidFill>
                  <a:schemeClr val="bg1"/>
                </a:solidFill>
                <a:latin typeface="Arial" pitchFamily="34" charset="0"/>
                <a:ea typeface="Calibri" pitchFamily="34" charset="0"/>
                <a:cs typeface="Arial" pitchFamily="34" charset="0"/>
              </a:rPr>
              <a:t>الناتجة عن إعادة استثمار التدفقات بـ 10%</a:t>
            </a:r>
            <a:endParaRPr kumimoji="0" lang="ar-DZ" sz="2800" b="1" i="0" u="none" strike="noStrike" cap="none" normalizeH="0" baseline="0" dirty="0" smtClean="0">
              <a:ln>
                <a:noFill/>
              </a:ln>
              <a:solidFill>
                <a:schemeClr val="bg1"/>
              </a:solidFill>
              <a:effectLst/>
              <a:latin typeface="Arial" pitchFamily="34" charset="0"/>
              <a:ea typeface="Calibri" pitchFamily="34" charset="0"/>
              <a:cs typeface="Arial"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886200" y="609600"/>
            <a:ext cx="480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155575" algn="r"/>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 المفاضلة</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بين </a:t>
            </a:r>
            <a:r>
              <a:rPr kumimoji="0" lang="fr-FR"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A</a:t>
            </a:r>
            <a:r>
              <a:rPr lang="ar-DZ" sz="2800" b="1" dirty="0" smtClean="0">
                <a:solidFill>
                  <a:srgbClr val="FF0000"/>
                </a:solidFill>
                <a:latin typeface="Times New Roman" pitchFamily="18" charset="0"/>
                <a:ea typeface="Calibri" pitchFamily="34" charset="0"/>
                <a:cs typeface="Times New Roman" pitchFamily="18" charset="0"/>
              </a:rPr>
              <a:t> و</a:t>
            </a:r>
            <a:r>
              <a:rPr lang="fr-FR" sz="2800" b="1" dirty="0" smtClean="0">
                <a:solidFill>
                  <a:srgbClr val="FF0000"/>
                </a:solidFill>
                <a:latin typeface="Times New Roman" pitchFamily="18" charset="0"/>
                <a:ea typeface="Calibri" pitchFamily="34" charset="0"/>
                <a:cs typeface="Times New Roman" pitchFamily="18" charset="0"/>
              </a:rPr>
              <a:t>B</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2"/>
          <p:cNvSpPr>
            <a:spLocks noChangeArrowheads="1"/>
          </p:cNvSpPr>
          <p:nvPr/>
        </p:nvSpPr>
        <p:spPr bwMode="auto">
          <a:xfrm>
            <a:off x="609600" y="4343400"/>
            <a:ext cx="217777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eaLnBrk="1" fontAlgn="base" latinLnBrk="0" hangingPunct="1">
              <a:lnSpc>
                <a:spcPct val="100000"/>
              </a:lnSpc>
              <a:spcBef>
                <a:spcPct val="0"/>
              </a:spcBef>
              <a:spcAft>
                <a:spcPct val="0"/>
              </a:spcAft>
              <a:buClrTx/>
              <a:buSzTx/>
              <a:buFontTx/>
              <a:buNone/>
              <a:tabLst>
                <a:tab pos="155575" algn="r"/>
              </a:tabLst>
            </a:pP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IP</a:t>
            </a:r>
            <a:r>
              <a:rPr kumimoji="0" lang="fr-FR" sz="2800" b="1" i="0" u="none" strike="noStrike" cap="none" normalizeH="0" baseline="-30000" dirty="0" smtClean="0">
                <a:ln>
                  <a:noFill/>
                </a:ln>
                <a:solidFill>
                  <a:schemeClr val="bg1"/>
                </a:solidFill>
                <a:effectLst/>
                <a:latin typeface="Times New Roman" pitchFamily="18" charset="0"/>
                <a:ea typeface="Calibri" pitchFamily="34" charset="0"/>
                <a:cs typeface="Times New Roman" pitchFamily="18" charset="0"/>
              </a:rPr>
              <a:t>A</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1.38 &gt;  1</a:t>
            </a:r>
            <a:endParaRPr kumimoji="0" lang="fr-FR" sz="2800" b="1"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6" name="Group 23"/>
          <p:cNvGrpSpPr>
            <a:grpSpLocks/>
          </p:cNvGrpSpPr>
          <p:nvPr/>
        </p:nvGrpSpPr>
        <p:grpSpPr bwMode="auto">
          <a:xfrm>
            <a:off x="304800" y="5039541"/>
            <a:ext cx="4481008" cy="903900"/>
            <a:chOff x="6893" y="12677"/>
            <a:chExt cx="4073" cy="947"/>
          </a:xfrm>
          <a:solidFill>
            <a:schemeClr val="tx1"/>
          </a:solidFill>
        </p:grpSpPr>
        <p:sp>
          <p:nvSpPr>
            <p:cNvPr id="7" name="Zone de texte 2"/>
            <p:cNvSpPr txBox="1">
              <a:spLocks noChangeArrowheads="1"/>
            </p:cNvSpPr>
            <p:nvPr/>
          </p:nvSpPr>
          <p:spPr bwMode="auto">
            <a:xfrm>
              <a:off x="6893" y="12905"/>
              <a:ext cx="915" cy="57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fr-FR" sz="2800" b="1" dirty="0" smtClean="0">
                  <a:solidFill>
                    <a:schemeClr val="bg1"/>
                  </a:solidFill>
                  <a:latin typeface="Times New Roman" pitchFamily="18" charset="0"/>
                  <a:ea typeface="Arial" pitchFamily="34" charset="0"/>
                  <a:cs typeface="Times New Roman" pitchFamily="18" charset="0"/>
                </a:rPr>
                <a:t>IP </a:t>
              </a:r>
              <a:r>
                <a:rPr lang="fr-FR" sz="2800" b="1" baseline="-30000" dirty="0" smtClean="0">
                  <a:solidFill>
                    <a:schemeClr val="bg1"/>
                  </a:solidFill>
                  <a:latin typeface="Times New Roman" pitchFamily="18" charset="0"/>
                  <a:ea typeface="Calibri" pitchFamily="34" charset="0"/>
                  <a:cs typeface="Times New Roman" pitchFamily="18" charset="0"/>
                </a:rPr>
                <a:t>B</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8" name="Zone de texte 2"/>
            <p:cNvSpPr txBox="1">
              <a:spLocks noChangeArrowheads="1"/>
            </p:cNvSpPr>
            <p:nvPr/>
          </p:nvSpPr>
          <p:spPr bwMode="auto">
            <a:xfrm>
              <a:off x="7777" y="12677"/>
              <a:ext cx="1112"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fr-FR" sz="2800" b="1" dirty="0" smtClean="0">
                  <a:solidFill>
                    <a:schemeClr val="bg1"/>
                  </a:solidFill>
                  <a:latin typeface="Times New Roman" pitchFamily="18" charset="0"/>
                  <a:ea typeface="Arial" pitchFamily="34" charset="0"/>
                  <a:cs typeface="Times New Roman" pitchFamily="18" charset="0"/>
                </a:rPr>
                <a:t>188,83</a:t>
              </a:r>
              <a:endPar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9" name="Zone de texte 2"/>
            <p:cNvSpPr txBox="1">
              <a:spLocks noChangeArrowheads="1"/>
            </p:cNvSpPr>
            <p:nvPr/>
          </p:nvSpPr>
          <p:spPr bwMode="auto">
            <a:xfrm>
              <a:off x="7887" y="13145"/>
              <a:ext cx="738" cy="479"/>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450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0" name="Connecteur droit 386"/>
            <p:cNvSpPr>
              <a:spLocks noChangeShapeType="1"/>
            </p:cNvSpPr>
            <p:nvPr/>
          </p:nvSpPr>
          <p:spPr bwMode="auto">
            <a:xfrm>
              <a:off x="7793" y="13145"/>
              <a:ext cx="960" cy="0"/>
            </a:xfrm>
            <a:prstGeom prst="line">
              <a:avLst/>
            </a:prstGeom>
            <a:grpFill/>
            <a:ln w="25400" algn="ctr">
              <a:solidFill>
                <a:srgbClr val="000000"/>
              </a:solidFill>
              <a:round/>
              <a:headEnd/>
              <a:tailEnd/>
            </a:ln>
            <a:effectLst>
              <a:outerShdw dist="20000" dir="5400000" rotWithShape="0">
                <a:srgbClr val="000000">
                  <a:alpha val="37999"/>
                </a:srgbClr>
              </a:outerShdw>
            </a:effectLst>
          </p:spPr>
          <p:txBody>
            <a:bodyPr vert="horz" wrap="square" lIns="91440" tIns="45720" rIns="91440" bIns="45720" numCol="1" anchor="t" anchorCtr="0" compatLnSpc="1">
              <a:prstTxWarp prst="textNoShape">
                <a:avLst/>
              </a:prstTxWarp>
            </a:bodyPr>
            <a:lstStyle/>
            <a:p>
              <a:endParaRPr lang="fr-FR" sz="2800">
                <a:solidFill>
                  <a:schemeClr val="bg1"/>
                </a:solidFill>
                <a:latin typeface="Times New Roman" pitchFamily="18" charset="0"/>
                <a:cs typeface="Times New Roman" pitchFamily="18" charset="0"/>
              </a:endParaRPr>
            </a:p>
          </p:txBody>
        </p:sp>
        <p:sp>
          <p:nvSpPr>
            <p:cNvPr id="11" name="Zone de texte 2"/>
            <p:cNvSpPr txBox="1">
              <a:spLocks noChangeArrowheads="1"/>
            </p:cNvSpPr>
            <p:nvPr/>
          </p:nvSpPr>
          <p:spPr bwMode="auto">
            <a:xfrm>
              <a:off x="8929" y="12905"/>
              <a:ext cx="2037" cy="450"/>
            </a:xfrm>
            <a:prstGeom prst="rect">
              <a:avLst/>
            </a:prstGeom>
            <a:grp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+1</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 1,42</a:t>
              </a:r>
              <a:r>
                <a:rPr kumimoji="0" lang="fr-FR" sz="2800" b="1" i="0" u="none" strike="noStrike" cap="none" normalizeH="0" dirty="0" smtClean="0">
                  <a:ln>
                    <a:noFill/>
                  </a:ln>
                  <a:solidFill>
                    <a:srgbClr val="FF0000"/>
                  </a:solidFill>
                  <a:effectLst/>
                  <a:latin typeface="Times New Roman" pitchFamily="18" charset="0"/>
                  <a:ea typeface="Arial" pitchFamily="34" charset="0"/>
                  <a:cs typeface="Times New Roman" pitchFamily="18" charset="0"/>
                </a:rPr>
                <a:t> &gt; 1</a:t>
              </a:r>
              <a:endParaRPr kumimoji="0" lang="fr-FR" sz="2800" b="0"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sp>
        <p:nvSpPr>
          <p:cNvPr id="12" name="Rectangle 11"/>
          <p:cNvSpPr/>
          <p:nvPr/>
        </p:nvSpPr>
        <p:spPr>
          <a:xfrm>
            <a:off x="1447800" y="1143000"/>
            <a:ext cx="7239000" cy="1815882"/>
          </a:xfrm>
          <a:prstGeom prst="rect">
            <a:avLst/>
          </a:prstGeom>
        </p:spPr>
        <p:txBody>
          <a:bodyPr wrap="square">
            <a:spAutoFit/>
          </a:bodyPr>
          <a:lstStyle/>
          <a:p>
            <a:pPr lvl="0" algn="r" rtl="1"/>
            <a:r>
              <a:rPr lang="ar-DZ" sz="2800" b="1" dirty="0" smtClean="0">
                <a:solidFill>
                  <a:srgbClr val="FF0000"/>
                </a:solidFill>
                <a:latin typeface="Times New Roman" pitchFamily="18" charset="0"/>
                <a:ea typeface="Calibri" pitchFamily="34" charset="0"/>
                <a:cs typeface="Times New Roman" pitchFamily="18" charset="0"/>
              </a:rPr>
              <a:t>المشروع </a:t>
            </a:r>
            <a:r>
              <a:rPr lang="fr-FR" sz="2800" b="1" dirty="0" smtClean="0">
                <a:solidFill>
                  <a:srgbClr val="FF0000"/>
                </a:solidFill>
                <a:latin typeface="Times New Roman" pitchFamily="18" charset="0"/>
                <a:ea typeface="Calibri" pitchFamily="34" charset="0"/>
                <a:cs typeface="Times New Roman" pitchFamily="18" charset="0"/>
              </a:rPr>
              <a:t>B</a:t>
            </a:r>
            <a:r>
              <a:rPr lang="ar-DZ" sz="2800" b="1" dirty="0" smtClean="0">
                <a:solidFill>
                  <a:schemeClr val="bg1"/>
                </a:solidFill>
                <a:latin typeface="Times New Roman" pitchFamily="18" charset="0"/>
                <a:ea typeface="Calibri" pitchFamily="34" charset="0"/>
                <a:cs typeface="Times New Roman" pitchFamily="18" charset="0"/>
              </a:rPr>
              <a:t>: التكلفة الاستثمارية 450؛</a:t>
            </a:r>
            <a:endParaRPr lang="fr-FR" sz="2800" b="1" dirty="0" smtClean="0">
              <a:solidFill>
                <a:schemeClr val="bg1"/>
              </a:solidFill>
              <a:latin typeface="Times New Roman" pitchFamily="18" charset="0"/>
              <a:ea typeface="Calibri" pitchFamily="34" charset="0"/>
              <a:cs typeface="Times New Roman" pitchFamily="18" charset="0"/>
            </a:endParaRPr>
          </a:p>
          <a:p>
            <a:pPr algn="r" rtl="1"/>
            <a:r>
              <a:rPr lang="ar-DZ" sz="2800" b="1" dirty="0" smtClean="0">
                <a:solidFill>
                  <a:schemeClr val="bg1"/>
                </a:solidFill>
                <a:latin typeface="Times New Roman" pitchFamily="18" charset="0"/>
                <a:ea typeface="Calibri" pitchFamily="34" charset="0"/>
                <a:cs typeface="Times New Roman" pitchFamily="18" charset="0"/>
              </a:rPr>
              <a:t>                 العمر الاقتصادي 5 سنوات؛</a:t>
            </a:r>
          </a:p>
          <a:p>
            <a:pPr algn="r" rtl="1"/>
            <a:r>
              <a:rPr lang="ar-DZ" sz="2800" b="1" dirty="0" smtClean="0">
                <a:solidFill>
                  <a:schemeClr val="bg1"/>
                </a:solidFill>
                <a:latin typeface="Times New Roman" pitchFamily="18" charset="0"/>
                <a:ea typeface="Calibri" pitchFamily="34" charset="0"/>
                <a:cs typeface="Times New Roman" pitchFamily="18" charset="0"/>
              </a:rPr>
              <a:t>                 القيمة الحالية الصافية </a:t>
            </a:r>
            <a:r>
              <a:rPr lang="fr-FR" sz="2800" b="1" dirty="0" smtClean="0">
                <a:solidFill>
                  <a:schemeClr val="bg1"/>
                </a:solidFill>
                <a:latin typeface="Times New Roman" pitchFamily="18" charset="0"/>
                <a:ea typeface="Calibri" pitchFamily="34" charset="0"/>
                <a:cs typeface="Times New Roman" pitchFamily="18" charset="0"/>
              </a:rPr>
              <a:t>188,83</a:t>
            </a:r>
            <a:r>
              <a:rPr lang="ar-DZ" sz="2800" b="1" dirty="0" smtClean="0">
                <a:solidFill>
                  <a:schemeClr val="bg1"/>
                </a:solidFill>
                <a:latin typeface="Times New Roman" pitchFamily="18" charset="0"/>
                <a:ea typeface="Calibri" pitchFamily="34" charset="0"/>
                <a:cs typeface="Times New Roman" pitchFamily="18" charset="0"/>
              </a:rPr>
              <a:t>؛</a:t>
            </a:r>
            <a:endParaRPr lang="fr-FR" sz="2800" b="1" dirty="0" smtClean="0">
              <a:solidFill>
                <a:schemeClr val="bg1"/>
              </a:solidFill>
              <a:latin typeface="Times New Roman" pitchFamily="18" charset="0"/>
              <a:ea typeface="Calibri" pitchFamily="34" charset="0"/>
              <a:cs typeface="Times New Roman" pitchFamily="18" charset="0"/>
            </a:endParaRPr>
          </a:p>
          <a:p>
            <a:pPr algn="r" rtl="1"/>
            <a:r>
              <a:rPr lang="fr-FR" sz="2800" b="1" dirty="0" smtClean="0">
                <a:solidFill>
                  <a:schemeClr val="bg1"/>
                </a:solidFill>
                <a:latin typeface="Times New Roman" pitchFamily="18" charset="0"/>
                <a:ea typeface="Calibri" pitchFamily="34" charset="0"/>
                <a:cs typeface="Times New Roman" pitchFamily="18" charset="0"/>
              </a:rPr>
              <a:t>                 </a:t>
            </a:r>
            <a:r>
              <a:rPr lang="ar-DZ" sz="2800" b="1" dirty="0" smtClean="0">
                <a:solidFill>
                  <a:schemeClr val="bg1"/>
                </a:solidFill>
                <a:latin typeface="Times New Roman" pitchFamily="18" charset="0"/>
                <a:ea typeface="Calibri" pitchFamily="34" charset="0"/>
                <a:cs typeface="Times New Roman" pitchFamily="18" charset="0"/>
              </a:rPr>
              <a:t>معدل خصم </a:t>
            </a:r>
            <a:r>
              <a:rPr lang="fr-FR" sz="2800" b="1" dirty="0" smtClean="0">
                <a:solidFill>
                  <a:schemeClr val="bg1"/>
                </a:solidFill>
                <a:latin typeface="Times New Roman" pitchFamily="18" charset="0"/>
                <a:ea typeface="Calibri" pitchFamily="34" charset="0"/>
                <a:cs typeface="Times New Roman" pitchFamily="18" charset="0"/>
              </a:rPr>
              <a:t>8 </a:t>
            </a:r>
            <a:r>
              <a:rPr lang="ar-DZ" sz="2800" b="1" dirty="0" smtClean="0">
                <a:solidFill>
                  <a:schemeClr val="bg1"/>
                </a:solidFill>
                <a:latin typeface="Times New Roman" pitchFamily="18" charset="0"/>
                <a:ea typeface="Calibri" pitchFamily="34" charset="0"/>
                <a:cs typeface="Times New Roman" pitchFamily="18" charset="0"/>
              </a:rPr>
              <a:t>%. </a:t>
            </a:r>
            <a:endParaRPr lang="fr-FR" sz="2800" dirty="0"/>
          </a:p>
        </p:txBody>
      </p:sp>
      <p:sp>
        <p:nvSpPr>
          <p:cNvPr id="13" name="Rectangle 1"/>
          <p:cNvSpPr>
            <a:spLocks noChangeArrowheads="1"/>
          </p:cNvSpPr>
          <p:nvPr/>
        </p:nvSpPr>
        <p:spPr bwMode="auto">
          <a:xfrm>
            <a:off x="304800" y="2958405"/>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tab pos="155575" algn="r"/>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معيار المقارنة</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p>
          <a:p>
            <a:pPr marL="0" marR="0" lvl="0" indent="0" algn="just" defTabSz="914400" rtl="1" eaLnBrk="0" fontAlgn="base" latinLnBrk="0" hangingPunct="0">
              <a:lnSpc>
                <a:spcPct val="100000"/>
              </a:lnSpc>
              <a:spcBef>
                <a:spcPct val="0"/>
              </a:spcBef>
              <a:spcAft>
                <a:spcPct val="0"/>
              </a:spcAft>
              <a:buClrTx/>
              <a:buSzTx/>
              <a:buFontTx/>
              <a:buNone/>
              <a:tabLst>
                <a:tab pos="155575" algn="r"/>
              </a:tabLst>
            </a:pPr>
            <a:r>
              <a:rPr lang="ar-DZ" sz="2800" b="1" dirty="0" smtClean="0">
                <a:solidFill>
                  <a:schemeClr val="bg1"/>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a:t>
            </a:r>
            <a:r>
              <a:rPr lang="ar-DZ" sz="2800" b="1" dirty="0" smtClean="0">
                <a:solidFill>
                  <a:schemeClr val="bg1"/>
                </a:solidFill>
                <a:latin typeface="Times New Roman" pitchFamily="18" charset="0"/>
                <a:ea typeface="Calibri" pitchFamily="34" charset="0"/>
                <a:cs typeface="Times New Roman" pitchFamily="18" charset="0"/>
              </a:rPr>
              <a:t>ا</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لمشروعان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لهما نفس العمر الاقتصادي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وتكلفة استثمار مختلفة</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فإن المعيار الملائم للمقارنة هو مؤشر الربحية</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14" name="Rectangle 13"/>
          <p:cNvSpPr/>
          <p:nvPr/>
        </p:nvSpPr>
        <p:spPr>
          <a:xfrm>
            <a:off x="2895600" y="5943600"/>
            <a:ext cx="5937844" cy="523220"/>
          </a:xfrm>
          <a:prstGeom prst="rect">
            <a:avLst/>
          </a:prstGeom>
        </p:spPr>
        <p:txBody>
          <a:bodyPr wrap="none">
            <a:spAutoFit/>
          </a:bodyPr>
          <a:lstStyle/>
          <a:p>
            <a:pPr algn="just" rtl="1"/>
            <a:r>
              <a:rPr lang="ar-DZ" sz="2800" b="1" dirty="0" smtClean="0">
                <a:solidFill>
                  <a:srgbClr val="FF0000"/>
                </a:solidFill>
                <a:latin typeface="Times New Roman" pitchFamily="18" charset="0"/>
                <a:cs typeface="Times New Roman" pitchFamily="18" charset="0"/>
              </a:rPr>
              <a:t>بما أن: </a:t>
            </a:r>
            <a:r>
              <a:rPr lang="fr-FR" sz="2800" b="1" dirty="0" smtClean="0">
                <a:solidFill>
                  <a:schemeClr val="bg1"/>
                </a:solidFill>
                <a:latin typeface="Times New Roman" pitchFamily="18" charset="0"/>
                <a:cs typeface="Times New Roman" pitchFamily="18" charset="0"/>
              </a:rPr>
              <a:t>IP</a:t>
            </a:r>
            <a:r>
              <a:rPr lang="fr-FR" sz="2800" b="1" baseline="-25000" dirty="0" smtClean="0">
                <a:solidFill>
                  <a:schemeClr val="bg1"/>
                </a:solidFill>
                <a:latin typeface="Times New Roman" pitchFamily="18" charset="0"/>
                <a:cs typeface="Times New Roman" pitchFamily="18" charset="0"/>
              </a:rPr>
              <a:t>B</a:t>
            </a:r>
            <a:r>
              <a:rPr lang="fr-FR" sz="2800" b="1" dirty="0" smtClean="0">
                <a:solidFill>
                  <a:schemeClr val="bg1"/>
                </a:solidFill>
                <a:latin typeface="Times New Roman" pitchFamily="18" charset="0"/>
                <a:cs typeface="Times New Roman" pitchFamily="18" charset="0"/>
              </a:rPr>
              <a:t>&gt; IP</a:t>
            </a:r>
            <a:r>
              <a:rPr lang="fr-FR" sz="2800" b="1" baseline="-25000" dirty="0" smtClean="0">
                <a:solidFill>
                  <a:schemeClr val="bg1"/>
                </a:solidFill>
                <a:latin typeface="Times New Roman" pitchFamily="18" charset="0"/>
                <a:cs typeface="Times New Roman" pitchFamily="18" charset="0"/>
              </a:rPr>
              <a:t>A</a:t>
            </a:r>
            <a:r>
              <a:rPr lang="ar-DZ" sz="2800" b="1" dirty="0" smtClean="0">
                <a:solidFill>
                  <a:schemeClr val="bg1"/>
                </a:solidFill>
                <a:latin typeface="Times New Roman" pitchFamily="18" charset="0"/>
                <a:cs typeface="Times New Roman" pitchFamily="18" charset="0"/>
              </a:rPr>
              <a:t>،</a:t>
            </a:r>
            <a:r>
              <a:rPr lang="ar-DZ" sz="2800" b="1" baseline="-25000" dirty="0" smtClean="0">
                <a:solidFill>
                  <a:schemeClr val="bg1"/>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لذا ف</a:t>
            </a:r>
            <a:r>
              <a:rPr lang="ar-DZ" sz="2800" b="1" dirty="0" smtClean="0">
                <a:solidFill>
                  <a:srgbClr val="FF0000"/>
                </a:solidFill>
                <a:latin typeface="Times New Roman" pitchFamily="18" charset="0"/>
                <a:cs typeface="Times New Roman" pitchFamily="18" charset="0"/>
              </a:rPr>
              <a:t>المشروع الأفضل هو </a:t>
            </a:r>
            <a:r>
              <a:rPr lang="fr-FR" sz="2800" b="1" dirty="0" smtClean="0">
                <a:solidFill>
                  <a:srgbClr val="FF0000"/>
                </a:solidFill>
                <a:latin typeface="Times New Roman" pitchFamily="18" charset="0"/>
                <a:cs typeface="Times New Roman" pitchFamily="18" charset="0"/>
              </a:rPr>
              <a:t>A</a:t>
            </a:r>
            <a:r>
              <a:rPr lang="ar-DZ" sz="2800" b="1" dirty="0" smtClean="0">
                <a:solidFill>
                  <a:srgbClr val="FF0000"/>
                </a:solidFill>
                <a:latin typeface="Times New Roman" pitchFamily="18" charset="0"/>
                <a:cs typeface="Times New Roman" pitchFamily="18" charset="0"/>
              </a:rPr>
              <a:t> </a:t>
            </a:r>
            <a:endParaRPr lang="fr-FR" sz="2800" b="1" dirty="0">
              <a:solidFill>
                <a:srgbClr val="FF0000"/>
              </a:solidFill>
              <a:latin typeface="Times New Roman" pitchFamily="18" charset="0"/>
              <a:cs typeface="Times New Roman"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886200" y="228600"/>
            <a:ext cx="48006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155575" algn="r"/>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4. المفاضلة</a:t>
            </a:r>
            <a:r>
              <a:rPr kumimoji="0" lang="ar-DZ"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 بين </a:t>
            </a:r>
            <a:r>
              <a:rPr kumimoji="0" lang="fr-FR" sz="2800" b="1" i="0" u="none" strike="noStrike" cap="none" normalizeH="0" dirty="0" smtClean="0">
                <a:ln>
                  <a:noFill/>
                </a:ln>
                <a:solidFill>
                  <a:srgbClr val="FF0000"/>
                </a:solidFill>
                <a:effectLst/>
                <a:latin typeface="Times New Roman" pitchFamily="18" charset="0"/>
                <a:ea typeface="Calibri" pitchFamily="34" charset="0"/>
                <a:cs typeface="Times New Roman" pitchFamily="18" charset="0"/>
              </a:rPr>
              <a:t>A</a:t>
            </a:r>
            <a:r>
              <a:rPr lang="ar-DZ" sz="2800" b="1" dirty="0" smtClean="0">
                <a:solidFill>
                  <a:srgbClr val="FF0000"/>
                </a:solidFill>
                <a:latin typeface="Times New Roman" pitchFamily="18" charset="0"/>
                <a:ea typeface="Calibri" pitchFamily="34" charset="0"/>
                <a:cs typeface="Times New Roman" pitchFamily="18" charset="0"/>
              </a:rPr>
              <a:t> و</a:t>
            </a:r>
            <a:r>
              <a:rPr lang="fr-FR" sz="2800" b="1" dirty="0" smtClean="0">
                <a:solidFill>
                  <a:srgbClr val="FF0000"/>
                </a:solidFill>
                <a:latin typeface="Times New Roman" pitchFamily="18" charset="0"/>
                <a:ea typeface="Calibri" pitchFamily="34" charset="0"/>
                <a:cs typeface="Times New Roman" pitchFamily="18" charset="0"/>
              </a:rPr>
              <a:t>C</a:t>
            </a:r>
            <a:endParaRPr kumimoji="0" lang="en-US" sz="2800" b="1"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4"/>
          <p:cNvSpPr/>
          <p:nvPr/>
        </p:nvSpPr>
        <p:spPr>
          <a:xfrm>
            <a:off x="0" y="914400"/>
            <a:ext cx="9144000" cy="923330"/>
          </a:xfrm>
          <a:prstGeom prst="rect">
            <a:avLst/>
          </a:prstGeom>
        </p:spPr>
        <p:txBody>
          <a:bodyPr wrap="square">
            <a:spAutoFit/>
          </a:bodyPr>
          <a:lstStyle/>
          <a:p>
            <a:pPr lvl="0" algn="r" rtl="1"/>
            <a:r>
              <a:rPr lang="ar-DZ" sz="2800" b="1" dirty="0" smtClean="0">
                <a:solidFill>
                  <a:srgbClr val="FF0000"/>
                </a:solidFill>
                <a:latin typeface="Times New Roman" pitchFamily="18" charset="0"/>
                <a:ea typeface="Calibri" pitchFamily="34" charset="0"/>
                <a:cs typeface="Times New Roman" pitchFamily="18" charset="0"/>
              </a:rPr>
              <a:t>المشروع </a:t>
            </a:r>
            <a:r>
              <a:rPr lang="fr-FR" sz="2800" b="1" dirty="0" smtClean="0">
                <a:solidFill>
                  <a:srgbClr val="FF0000"/>
                </a:solidFill>
                <a:latin typeface="Times New Roman" pitchFamily="18" charset="0"/>
                <a:ea typeface="Calibri" pitchFamily="34" charset="0"/>
                <a:cs typeface="Times New Roman" pitchFamily="18" charset="0"/>
              </a:rPr>
              <a:t>C</a:t>
            </a:r>
            <a:r>
              <a:rPr lang="ar-DZ" sz="2800" b="1" dirty="0" smtClean="0">
                <a:solidFill>
                  <a:schemeClr val="bg1"/>
                </a:solidFill>
                <a:latin typeface="Times New Roman" pitchFamily="18" charset="0"/>
                <a:ea typeface="Calibri" pitchFamily="34" charset="0"/>
                <a:cs typeface="Times New Roman" pitchFamily="18" charset="0"/>
              </a:rPr>
              <a:t>:</a:t>
            </a:r>
          </a:p>
          <a:p>
            <a:pPr lvl="0" algn="r" rtl="1"/>
            <a:r>
              <a:rPr lang="ar-DZ" sz="2600" b="1" dirty="0" smtClean="0">
                <a:solidFill>
                  <a:schemeClr val="bg1"/>
                </a:solidFill>
                <a:latin typeface="Times New Roman" pitchFamily="18" charset="0"/>
                <a:ea typeface="Calibri" pitchFamily="34" charset="0"/>
                <a:cs typeface="Times New Roman" pitchFamily="18" charset="0"/>
              </a:rPr>
              <a:t> تكلفة استثمارية </a:t>
            </a:r>
            <a:r>
              <a:rPr lang="fr-FR" sz="2600" b="1" dirty="0" smtClean="0">
                <a:solidFill>
                  <a:schemeClr val="bg1"/>
                </a:solidFill>
                <a:latin typeface="Times New Roman" pitchFamily="18" charset="0"/>
                <a:ea typeface="Calibri" pitchFamily="34" charset="0"/>
                <a:cs typeface="Times New Roman" pitchFamily="18" charset="0"/>
              </a:rPr>
              <a:t>600</a:t>
            </a:r>
            <a:r>
              <a:rPr lang="ar-DZ" sz="2600" b="1" dirty="0" smtClean="0">
                <a:solidFill>
                  <a:schemeClr val="bg1"/>
                </a:solidFill>
                <a:latin typeface="Times New Roman" pitchFamily="18" charset="0"/>
                <a:ea typeface="Calibri" pitchFamily="34" charset="0"/>
                <a:cs typeface="Times New Roman" pitchFamily="18" charset="0"/>
              </a:rPr>
              <a:t>؛ عمر اقتصادي </a:t>
            </a:r>
            <a:r>
              <a:rPr lang="fr-FR" sz="2600" b="1" dirty="0" smtClean="0">
                <a:solidFill>
                  <a:schemeClr val="bg1"/>
                </a:solidFill>
                <a:latin typeface="Times New Roman" pitchFamily="18" charset="0"/>
                <a:ea typeface="Calibri" pitchFamily="34" charset="0"/>
                <a:cs typeface="Times New Roman" pitchFamily="18" charset="0"/>
              </a:rPr>
              <a:t>7</a:t>
            </a:r>
            <a:r>
              <a:rPr lang="ar-DZ" sz="2600" b="1" dirty="0" smtClean="0">
                <a:solidFill>
                  <a:schemeClr val="bg1"/>
                </a:solidFill>
                <a:latin typeface="Times New Roman" pitchFamily="18" charset="0"/>
                <a:ea typeface="Calibri" pitchFamily="34" charset="0"/>
                <a:cs typeface="Times New Roman" pitchFamily="18" charset="0"/>
              </a:rPr>
              <a:t> سنة؛ </a:t>
            </a:r>
            <a:r>
              <a:rPr lang="ar-DZ" sz="2600" b="1" dirty="0" err="1" smtClean="0">
                <a:solidFill>
                  <a:schemeClr val="bg1"/>
                </a:solidFill>
                <a:latin typeface="Times New Roman" pitchFamily="18" charset="0"/>
                <a:ea typeface="Calibri" pitchFamily="34" charset="0"/>
                <a:cs typeface="Times New Roman" pitchFamily="18" charset="0"/>
              </a:rPr>
              <a:t>ق</a:t>
            </a:r>
            <a:r>
              <a:rPr lang="ar-DZ" sz="2600" b="1" dirty="0" smtClean="0">
                <a:solidFill>
                  <a:schemeClr val="bg1"/>
                </a:solidFill>
                <a:latin typeface="Times New Roman" pitchFamily="18" charset="0"/>
                <a:ea typeface="Calibri" pitchFamily="34" charset="0"/>
                <a:cs typeface="Times New Roman" pitchFamily="18" charset="0"/>
              </a:rPr>
              <a:t> ح ص </a:t>
            </a:r>
            <a:r>
              <a:rPr lang="fr-FR" sz="2600" b="1" dirty="0" smtClean="0">
                <a:solidFill>
                  <a:schemeClr val="bg1"/>
                </a:solidFill>
                <a:latin typeface="Times New Roman" pitchFamily="18" charset="0"/>
                <a:ea typeface="Calibri" pitchFamily="34" charset="0"/>
                <a:cs typeface="Times New Roman" pitchFamily="18" charset="0"/>
              </a:rPr>
              <a:t>285,08</a:t>
            </a:r>
            <a:r>
              <a:rPr lang="ar-DZ" sz="2600" b="1" dirty="0" smtClean="0">
                <a:solidFill>
                  <a:schemeClr val="bg1"/>
                </a:solidFill>
                <a:latin typeface="Times New Roman" pitchFamily="18" charset="0"/>
                <a:ea typeface="Calibri" pitchFamily="34" charset="0"/>
                <a:cs typeface="Times New Roman" pitchFamily="18" charset="0"/>
              </a:rPr>
              <a:t>؛</a:t>
            </a:r>
            <a:r>
              <a:rPr lang="fr-FR" sz="2600" b="1" dirty="0" smtClean="0">
                <a:solidFill>
                  <a:schemeClr val="bg1"/>
                </a:solidFill>
                <a:latin typeface="Times New Roman" pitchFamily="18" charset="0"/>
                <a:ea typeface="Calibri" pitchFamily="34" charset="0"/>
                <a:cs typeface="Times New Roman" pitchFamily="18" charset="0"/>
              </a:rPr>
              <a:t> </a:t>
            </a:r>
            <a:r>
              <a:rPr lang="ar-DZ" sz="2600" b="1" dirty="0" smtClean="0">
                <a:solidFill>
                  <a:schemeClr val="bg1"/>
                </a:solidFill>
                <a:latin typeface="Times New Roman" pitchFamily="18" charset="0"/>
                <a:ea typeface="Calibri" pitchFamily="34" charset="0"/>
                <a:cs typeface="Times New Roman" pitchFamily="18" charset="0"/>
              </a:rPr>
              <a:t>معدل خصم </a:t>
            </a:r>
            <a:r>
              <a:rPr lang="fr-FR" sz="2600" b="1" dirty="0" smtClean="0">
                <a:solidFill>
                  <a:schemeClr val="bg1"/>
                </a:solidFill>
                <a:latin typeface="Times New Roman" pitchFamily="18" charset="0"/>
                <a:ea typeface="Calibri" pitchFamily="34" charset="0"/>
                <a:cs typeface="Times New Roman" pitchFamily="18" charset="0"/>
              </a:rPr>
              <a:t>8 </a:t>
            </a:r>
            <a:r>
              <a:rPr lang="ar-DZ" sz="2600" b="1" dirty="0" smtClean="0">
                <a:solidFill>
                  <a:schemeClr val="bg1"/>
                </a:solidFill>
                <a:latin typeface="Times New Roman" pitchFamily="18" charset="0"/>
                <a:ea typeface="Calibri" pitchFamily="34" charset="0"/>
                <a:cs typeface="Times New Roman" pitchFamily="18" charset="0"/>
              </a:rPr>
              <a:t>%. </a:t>
            </a:r>
            <a:endParaRPr lang="fr-FR" sz="2600" dirty="0"/>
          </a:p>
        </p:txBody>
      </p:sp>
      <p:sp>
        <p:nvSpPr>
          <p:cNvPr id="6" name="Rectangle 1"/>
          <p:cNvSpPr>
            <a:spLocks noChangeArrowheads="1"/>
          </p:cNvSpPr>
          <p:nvPr/>
        </p:nvSpPr>
        <p:spPr bwMode="auto">
          <a:xfrm>
            <a:off x="533400" y="1815405"/>
            <a:ext cx="8382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tab pos="155575" algn="r"/>
              </a:tabLst>
            </a:pP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معيار المقارنة</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p>
          <a:p>
            <a:pPr marL="0" marR="0" lvl="0" indent="0" algn="just" defTabSz="914400" rtl="1" eaLnBrk="0" fontAlgn="base" latinLnBrk="0" hangingPunct="0">
              <a:lnSpc>
                <a:spcPct val="100000"/>
              </a:lnSpc>
              <a:spcBef>
                <a:spcPct val="0"/>
              </a:spcBef>
              <a:spcAft>
                <a:spcPct val="0"/>
              </a:spcAft>
              <a:buClrTx/>
              <a:buSzTx/>
              <a:buFontTx/>
              <a:buNone/>
              <a:tabLst>
                <a:tab pos="155575" algn="r"/>
              </a:tabLst>
            </a:pPr>
            <a:r>
              <a:rPr lang="ar-DZ" sz="2800" b="1" dirty="0" smtClean="0">
                <a:solidFill>
                  <a:schemeClr val="bg1"/>
                </a:solidFill>
                <a:latin typeface="Times New Roman" pitchFamily="18" charset="0"/>
                <a:ea typeface="Calibri" pitchFamily="34" charset="0"/>
                <a:cs typeface="Times New Roman" pitchFamily="18" charset="0"/>
              </a:rPr>
              <a:t>    </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بما أن </a:t>
            </a:r>
            <a:r>
              <a:rPr lang="ar-DZ" sz="2800" b="1" dirty="0" smtClean="0">
                <a:solidFill>
                  <a:schemeClr val="bg1"/>
                </a:solidFill>
                <a:latin typeface="Times New Roman" pitchFamily="18" charset="0"/>
                <a:ea typeface="Calibri" pitchFamily="34" charset="0"/>
                <a:cs typeface="Times New Roman" pitchFamily="18" charset="0"/>
              </a:rPr>
              <a:t>ا</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لمشروعان </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A</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و</a:t>
            </a:r>
            <a:r>
              <a:rPr kumimoji="0" lang="fr-FR"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B</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لهما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عمر اقتصادي مختلف</a:t>
            </a:r>
            <a:r>
              <a:rPr kumimoji="0" lang="ar-DZ"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 فإن المعيار الملائم للمقارنة هو </a:t>
            </a:r>
            <a:r>
              <a:rPr kumimoji="0" lang="ar-DZ"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الدفعة المكافئة</a:t>
            </a:r>
            <a:r>
              <a:rPr lang="ar-DZ" sz="2800" b="1" dirty="0" smtClean="0">
                <a:solidFill>
                  <a:srgbClr val="FF0000"/>
                </a:solidFill>
                <a:latin typeface="Times New Roman" pitchFamily="18" charset="0"/>
                <a:ea typeface="Calibri" pitchFamily="34" charset="0"/>
                <a:cs typeface="Times New Roman" pitchFamily="18" charset="0"/>
              </a:rPr>
              <a:t>:</a:t>
            </a:r>
            <a:endParaRPr kumimoji="0" lang="en-US" sz="2800" b="1" i="0" u="none" strike="noStrike" cap="none" normalizeH="0" baseline="0" dirty="0" smtClean="0">
              <a:ln>
                <a:noFill/>
              </a:ln>
              <a:solidFill>
                <a:srgbClr val="FF0000"/>
              </a:solidFill>
              <a:effectLst/>
              <a:latin typeface="Times New Roman" pitchFamily="18" charset="0"/>
              <a:cs typeface="Times New Roman" pitchFamily="18" charset="0"/>
            </a:endParaRPr>
          </a:p>
        </p:txBody>
      </p:sp>
      <p:grpSp>
        <p:nvGrpSpPr>
          <p:cNvPr id="7" name="Group 10"/>
          <p:cNvGrpSpPr>
            <a:grpSpLocks/>
          </p:cNvGrpSpPr>
          <p:nvPr/>
        </p:nvGrpSpPr>
        <p:grpSpPr bwMode="auto">
          <a:xfrm>
            <a:off x="838200" y="2819400"/>
            <a:ext cx="3657600" cy="1066800"/>
            <a:chOff x="1260" y="3488"/>
            <a:chExt cx="2880" cy="735"/>
          </a:xfrm>
        </p:grpSpPr>
        <p:sp>
          <p:nvSpPr>
            <p:cNvPr id="8" name="Text Box 11"/>
            <p:cNvSpPr txBox="1">
              <a:spLocks noChangeArrowheads="1"/>
            </p:cNvSpPr>
            <p:nvPr/>
          </p:nvSpPr>
          <p:spPr bwMode="auto">
            <a:xfrm>
              <a:off x="1260" y="3615"/>
              <a:ext cx="1620" cy="39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AEQ=  VAN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9" name="Text Box 12"/>
            <p:cNvSpPr txBox="1">
              <a:spLocks noChangeArrowheads="1"/>
            </p:cNvSpPr>
            <p:nvPr/>
          </p:nvSpPr>
          <p:spPr bwMode="auto">
            <a:xfrm>
              <a:off x="3105" y="3488"/>
              <a:ext cx="495" cy="36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i</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0" name="Text Box 13"/>
            <p:cNvSpPr txBox="1">
              <a:spLocks noChangeArrowheads="1"/>
            </p:cNvSpPr>
            <p:nvPr/>
          </p:nvSpPr>
          <p:spPr bwMode="auto">
            <a:xfrm>
              <a:off x="2880" y="3855"/>
              <a:ext cx="1260" cy="36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(1+i)</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-n</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1" name="AutoShape 14"/>
            <p:cNvCxnSpPr>
              <a:cxnSpLocks noChangeShapeType="1"/>
            </p:cNvCxnSpPr>
            <p:nvPr/>
          </p:nvCxnSpPr>
          <p:spPr bwMode="auto">
            <a:xfrm>
              <a:off x="3000" y="3855"/>
              <a:ext cx="1020" cy="0"/>
            </a:xfrm>
            <a:prstGeom prst="straightConnector1">
              <a:avLst/>
            </a:prstGeom>
            <a:noFill/>
            <a:ln w="38100">
              <a:solidFill>
                <a:srgbClr val="000000"/>
              </a:solidFill>
              <a:round/>
              <a:headEnd/>
              <a:tailEnd/>
            </a:ln>
          </p:spPr>
        </p:cxnSp>
      </p:grpSp>
      <p:grpSp>
        <p:nvGrpSpPr>
          <p:cNvPr id="12" name="Group 7"/>
          <p:cNvGrpSpPr>
            <a:grpSpLocks/>
          </p:cNvGrpSpPr>
          <p:nvPr/>
        </p:nvGrpSpPr>
        <p:grpSpPr bwMode="auto">
          <a:xfrm>
            <a:off x="151764" y="4191000"/>
            <a:ext cx="5791836" cy="1066800"/>
            <a:chOff x="865" y="6024"/>
            <a:chExt cx="3909" cy="756"/>
          </a:xfrm>
        </p:grpSpPr>
        <p:sp>
          <p:nvSpPr>
            <p:cNvPr id="13" name="Text Box 8"/>
            <p:cNvSpPr txBox="1">
              <a:spLocks noChangeArrowheads="1"/>
            </p:cNvSpPr>
            <p:nvPr/>
          </p:nvSpPr>
          <p:spPr bwMode="auto">
            <a:xfrm>
              <a:off x="865" y="6183"/>
              <a:ext cx="1801" cy="435"/>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AEQ </a:t>
              </a:r>
              <a:r>
                <a:rPr kumimoji="0" lang="fr-FR"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A</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229,55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4" name="Text Box 9"/>
            <p:cNvSpPr txBox="1">
              <a:spLocks noChangeArrowheads="1"/>
            </p:cNvSpPr>
            <p:nvPr/>
          </p:nvSpPr>
          <p:spPr bwMode="auto">
            <a:xfrm>
              <a:off x="2704" y="6423"/>
              <a:ext cx="958" cy="357"/>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1- 1,08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15" name="Text Box 10"/>
            <p:cNvSpPr txBox="1">
              <a:spLocks noChangeArrowheads="1"/>
            </p:cNvSpPr>
            <p:nvPr/>
          </p:nvSpPr>
          <p:spPr bwMode="auto">
            <a:xfrm>
              <a:off x="2863" y="6024"/>
              <a:ext cx="677" cy="37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0,08</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16" name="AutoShape 11"/>
            <p:cNvCxnSpPr>
              <a:cxnSpLocks noChangeShapeType="1"/>
            </p:cNvCxnSpPr>
            <p:nvPr/>
          </p:nvCxnSpPr>
          <p:spPr bwMode="auto">
            <a:xfrm>
              <a:off x="2685" y="6424"/>
              <a:ext cx="1080" cy="0"/>
            </a:xfrm>
            <a:prstGeom prst="straightConnector1">
              <a:avLst/>
            </a:prstGeom>
            <a:noFill/>
            <a:ln w="38100">
              <a:solidFill>
                <a:srgbClr val="000000"/>
              </a:solidFill>
              <a:round/>
              <a:headEnd/>
              <a:tailEnd/>
            </a:ln>
          </p:spPr>
        </p:cxnSp>
        <p:sp>
          <p:nvSpPr>
            <p:cNvPr id="17" name="Text Box 12"/>
            <p:cNvSpPr txBox="1">
              <a:spLocks noChangeArrowheads="1"/>
            </p:cNvSpPr>
            <p:nvPr/>
          </p:nvSpPr>
          <p:spPr bwMode="auto">
            <a:xfrm>
              <a:off x="3780" y="6183"/>
              <a:ext cx="994" cy="381"/>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57,49</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grpSp>
      <p:grpSp>
        <p:nvGrpSpPr>
          <p:cNvPr id="18" name="Group 13"/>
          <p:cNvGrpSpPr>
            <a:grpSpLocks/>
          </p:cNvGrpSpPr>
          <p:nvPr/>
        </p:nvGrpSpPr>
        <p:grpSpPr bwMode="auto">
          <a:xfrm>
            <a:off x="152695" y="5410200"/>
            <a:ext cx="5562896" cy="1066018"/>
            <a:chOff x="1007" y="6894"/>
            <a:chExt cx="3767" cy="682"/>
          </a:xfrm>
        </p:grpSpPr>
        <p:sp>
          <p:nvSpPr>
            <p:cNvPr id="19" name="Text Box 14"/>
            <p:cNvSpPr txBox="1">
              <a:spLocks noChangeArrowheads="1"/>
            </p:cNvSpPr>
            <p:nvPr/>
          </p:nvSpPr>
          <p:spPr bwMode="auto">
            <a:xfrm>
              <a:off x="1007" y="6995"/>
              <a:ext cx="1703" cy="386"/>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AEQ </a:t>
              </a:r>
              <a:r>
                <a:rPr lang="fr-FR" sz="2800" b="1" baseline="-25000" dirty="0" smtClean="0">
                  <a:solidFill>
                    <a:schemeClr val="bg1"/>
                  </a:solidFill>
                  <a:latin typeface="Times New Roman" pitchFamily="18" charset="0"/>
                  <a:ea typeface="Arial" pitchFamily="34" charset="0"/>
                  <a:cs typeface="Arial" pitchFamily="34" charset="0"/>
                </a:rPr>
                <a:t>C</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285,08</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20" name="Text Box 15"/>
            <p:cNvSpPr txBox="1">
              <a:spLocks noChangeArrowheads="1"/>
            </p:cNvSpPr>
            <p:nvPr/>
          </p:nvSpPr>
          <p:spPr bwMode="auto">
            <a:xfrm>
              <a:off x="2901" y="6894"/>
              <a:ext cx="649" cy="3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0,08</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sp>
          <p:nvSpPr>
            <p:cNvPr id="21" name="Text Box 16"/>
            <p:cNvSpPr txBox="1">
              <a:spLocks noChangeArrowheads="1"/>
            </p:cNvSpPr>
            <p:nvPr/>
          </p:nvSpPr>
          <p:spPr bwMode="auto">
            <a:xfrm>
              <a:off x="2747" y="7235"/>
              <a:ext cx="967" cy="341"/>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1- 1,08</a:t>
              </a:r>
              <a:r>
                <a:rPr kumimoji="0" lang="fr-FR" sz="2800" b="1" i="0" u="none" strike="noStrike" cap="none" normalizeH="0" baseline="30000" dirty="0" smtClean="0">
                  <a:ln>
                    <a:noFill/>
                  </a:ln>
                  <a:solidFill>
                    <a:schemeClr val="bg1"/>
                  </a:solidFill>
                  <a:effectLst/>
                  <a:latin typeface="Times New Roman" pitchFamily="18" charset="0"/>
                  <a:ea typeface="Arial" pitchFamily="34" charset="0"/>
                  <a:cs typeface="Arial" pitchFamily="34" charset="0"/>
                </a:rPr>
                <a:t>-7</a:t>
              </a:r>
              <a:endParaRPr kumimoji="0" lang="fr-FR" sz="40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22" name="AutoShape 17"/>
            <p:cNvCxnSpPr>
              <a:cxnSpLocks noChangeShapeType="1"/>
            </p:cNvCxnSpPr>
            <p:nvPr/>
          </p:nvCxnSpPr>
          <p:spPr bwMode="auto">
            <a:xfrm>
              <a:off x="2805" y="7235"/>
              <a:ext cx="915" cy="0"/>
            </a:xfrm>
            <a:prstGeom prst="straightConnector1">
              <a:avLst/>
            </a:prstGeom>
            <a:noFill/>
            <a:ln w="38100">
              <a:solidFill>
                <a:srgbClr val="000000"/>
              </a:solidFill>
              <a:round/>
              <a:headEnd/>
              <a:tailEnd/>
            </a:ln>
          </p:spPr>
        </p:cxnSp>
        <p:sp>
          <p:nvSpPr>
            <p:cNvPr id="23" name="Text Box 18"/>
            <p:cNvSpPr txBox="1">
              <a:spLocks noChangeArrowheads="1"/>
            </p:cNvSpPr>
            <p:nvPr/>
          </p:nvSpPr>
          <p:spPr bwMode="auto">
            <a:xfrm>
              <a:off x="3780" y="7040"/>
              <a:ext cx="994" cy="388"/>
            </a:xfrm>
            <a:prstGeom prst="rect">
              <a:avLst/>
            </a:prstGeom>
            <a:solidFill>
              <a:srgbClr val="FFFFFF"/>
            </a:solidFill>
            <a:ln w="3810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a:t>
              </a:r>
              <a:r>
                <a:rPr lang="fr-FR" sz="2800" b="1" dirty="0" smtClean="0">
                  <a:solidFill>
                    <a:srgbClr val="FF0000"/>
                  </a:solidFill>
                  <a:latin typeface="Times New Roman" pitchFamily="18" charset="0"/>
                  <a:ea typeface="Arial" pitchFamily="34" charset="0"/>
                  <a:cs typeface="Arial" pitchFamily="34" charset="0"/>
                </a:rPr>
                <a:t>54,75</a:t>
              </a:r>
              <a:endParaRPr kumimoji="0" lang="fr-FR" sz="4000" b="0" i="0" u="none" strike="noStrike" cap="none" normalizeH="0" baseline="0" dirty="0" smtClean="0">
                <a:ln>
                  <a:noFill/>
                </a:ln>
                <a:solidFill>
                  <a:srgbClr val="FF0000"/>
                </a:solidFill>
                <a:effectLst/>
                <a:latin typeface="Arial" pitchFamily="34" charset="0"/>
                <a:cs typeface="Arial" pitchFamily="34" charset="0"/>
              </a:endParaRPr>
            </a:p>
          </p:txBody>
        </p:sp>
      </p:grpSp>
      <p:sp>
        <p:nvSpPr>
          <p:cNvPr id="24" name="Rectangle 23"/>
          <p:cNvSpPr/>
          <p:nvPr/>
        </p:nvSpPr>
        <p:spPr>
          <a:xfrm>
            <a:off x="5539270" y="5903893"/>
            <a:ext cx="3528530" cy="954107"/>
          </a:xfrm>
          <a:prstGeom prst="rect">
            <a:avLst/>
          </a:prstGeom>
        </p:spPr>
        <p:txBody>
          <a:bodyPr wrap="none">
            <a:spAutoFit/>
          </a:bodyPr>
          <a:lstStyle/>
          <a:p>
            <a:pPr algn="just" rtl="1"/>
            <a:r>
              <a:rPr lang="ar-DZ" sz="2800" b="1" dirty="0" smtClean="0">
                <a:solidFill>
                  <a:srgbClr val="FF0000"/>
                </a:solidFill>
                <a:latin typeface="Times New Roman" pitchFamily="18" charset="0"/>
                <a:cs typeface="Times New Roman" pitchFamily="18" charset="0"/>
              </a:rPr>
              <a:t>بما أن: </a:t>
            </a:r>
            <a:r>
              <a:rPr lang="fr-FR" sz="2800" b="1" dirty="0" smtClean="0">
                <a:solidFill>
                  <a:schemeClr val="bg1"/>
                </a:solidFill>
                <a:latin typeface="Times New Roman" pitchFamily="18" charset="0"/>
                <a:cs typeface="Times New Roman" pitchFamily="18" charset="0"/>
              </a:rPr>
              <a:t>AEQ</a:t>
            </a:r>
            <a:r>
              <a:rPr lang="fr-FR" sz="2800" b="1" baseline="-25000" dirty="0" smtClean="0">
                <a:solidFill>
                  <a:schemeClr val="bg1"/>
                </a:solidFill>
                <a:latin typeface="Times New Roman" pitchFamily="18" charset="0"/>
                <a:cs typeface="Times New Roman" pitchFamily="18" charset="0"/>
              </a:rPr>
              <a:t>A</a:t>
            </a:r>
            <a:r>
              <a:rPr lang="fr-FR" sz="2800" b="1" dirty="0" smtClean="0">
                <a:solidFill>
                  <a:schemeClr val="bg1"/>
                </a:solidFill>
                <a:latin typeface="Times New Roman" pitchFamily="18" charset="0"/>
                <a:cs typeface="Times New Roman" pitchFamily="18" charset="0"/>
              </a:rPr>
              <a:t>&gt; AEQ</a:t>
            </a:r>
            <a:r>
              <a:rPr lang="fr-FR" sz="2800" b="1" baseline="-25000" dirty="0" smtClean="0">
                <a:solidFill>
                  <a:schemeClr val="bg1"/>
                </a:solidFill>
                <a:latin typeface="Times New Roman" pitchFamily="18" charset="0"/>
                <a:cs typeface="Times New Roman" pitchFamily="18" charset="0"/>
              </a:rPr>
              <a:t>B</a:t>
            </a:r>
            <a:r>
              <a:rPr lang="ar-DZ" sz="2800" b="1" dirty="0" smtClean="0">
                <a:solidFill>
                  <a:schemeClr val="bg1"/>
                </a:solidFill>
                <a:latin typeface="Times New Roman" pitchFamily="18" charset="0"/>
                <a:cs typeface="Times New Roman" pitchFamily="18" charset="0"/>
              </a:rPr>
              <a:t>؛</a:t>
            </a:r>
          </a:p>
          <a:p>
            <a:pPr algn="just" rtl="1"/>
            <a:r>
              <a:rPr lang="ar-DZ" sz="2800" b="1" baseline="-25000" dirty="0" smtClean="0">
                <a:solidFill>
                  <a:schemeClr val="bg1"/>
                </a:solidFill>
                <a:latin typeface="Times New Roman" pitchFamily="18" charset="0"/>
                <a:cs typeface="Times New Roman" pitchFamily="18" charset="0"/>
              </a:rPr>
              <a:t> </a:t>
            </a:r>
            <a:r>
              <a:rPr lang="ar-DZ" sz="2800" b="1" dirty="0" smtClean="0">
                <a:solidFill>
                  <a:schemeClr val="bg1"/>
                </a:solidFill>
                <a:latin typeface="Times New Roman" pitchFamily="18" charset="0"/>
                <a:cs typeface="Times New Roman" pitchFamily="18" charset="0"/>
              </a:rPr>
              <a:t>لذا ف</a:t>
            </a:r>
            <a:r>
              <a:rPr lang="ar-DZ" sz="2800" b="1" dirty="0" smtClean="0">
                <a:solidFill>
                  <a:srgbClr val="FF0000"/>
                </a:solidFill>
                <a:latin typeface="Times New Roman" pitchFamily="18" charset="0"/>
                <a:cs typeface="Times New Roman" pitchFamily="18" charset="0"/>
              </a:rPr>
              <a:t>المشروع الأفضل هو </a:t>
            </a:r>
            <a:r>
              <a:rPr lang="fr-FR" sz="2800" b="1" dirty="0" smtClean="0">
                <a:solidFill>
                  <a:srgbClr val="FF0000"/>
                </a:solidFill>
                <a:latin typeface="Times New Roman" pitchFamily="18" charset="0"/>
                <a:cs typeface="Times New Roman" pitchFamily="18" charset="0"/>
              </a:rPr>
              <a:t>A</a:t>
            </a:r>
            <a:r>
              <a:rPr lang="ar-DZ" sz="2800" b="1" dirty="0" smtClean="0">
                <a:solidFill>
                  <a:srgbClr val="FF0000"/>
                </a:solidFill>
                <a:latin typeface="Times New Roman" pitchFamily="18" charset="0"/>
                <a:cs typeface="Times New Roman" pitchFamily="18" charset="0"/>
              </a:rPr>
              <a:t> </a:t>
            </a:r>
            <a:endParaRPr lang="fr-FR" sz="2800" b="1" dirty="0">
              <a:solidFill>
                <a:srgbClr val="FF0000"/>
              </a:solidFill>
              <a:latin typeface="Times New Roman" pitchFamily="18" charset="0"/>
              <a:cs typeface="Times New Roman"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76200" y="228723"/>
            <a:ext cx="8924925" cy="2057278"/>
            <a:chOff x="345" y="753"/>
            <a:chExt cx="8625" cy="1947"/>
          </a:xfrm>
        </p:grpSpPr>
        <p:cxnSp>
          <p:nvCxnSpPr>
            <p:cNvPr id="1027" name="AutoShape 3"/>
            <p:cNvCxnSpPr>
              <a:cxnSpLocks noChangeShapeType="1"/>
            </p:cNvCxnSpPr>
            <p:nvPr/>
          </p:nvCxnSpPr>
          <p:spPr bwMode="auto">
            <a:xfrm>
              <a:off x="870" y="2070"/>
              <a:ext cx="8100" cy="0"/>
            </a:xfrm>
            <a:prstGeom prst="straightConnector1">
              <a:avLst/>
            </a:prstGeom>
            <a:noFill/>
            <a:ln w="9525">
              <a:solidFill>
                <a:srgbClr val="000000"/>
              </a:solidFill>
              <a:round/>
              <a:headEnd/>
              <a:tailEnd type="triangle" w="med" len="med"/>
            </a:ln>
          </p:spPr>
        </p:cxnSp>
        <p:cxnSp>
          <p:nvCxnSpPr>
            <p:cNvPr id="1028" name="AutoShape 4"/>
            <p:cNvCxnSpPr>
              <a:cxnSpLocks noChangeShapeType="1"/>
            </p:cNvCxnSpPr>
            <p:nvPr/>
          </p:nvCxnSpPr>
          <p:spPr bwMode="auto">
            <a:xfrm>
              <a:off x="1606" y="1905"/>
              <a:ext cx="1" cy="285"/>
            </a:xfrm>
            <a:prstGeom prst="straightConnector1">
              <a:avLst/>
            </a:prstGeom>
            <a:noFill/>
            <a:ln w="9525">
              <a:solidFill>
                <a:srgbClr val="000000"/>
              </a:solidFill>
              <a:round/>
              <a:headEnd/>
              <a:tailEnd/>
            </a:ln>
          </p:spPr>
        </p:cxnSp>
        <p:sp>
          <p:nvSpPr>
            <p:cNvPr id="1029" name="Text Box 5"/>
            <p:cNvSpPr txBox="1">
              <a:spLocks noChangeArrowheads="1"/>
            </p:cNvSpPr>
            <p:nvPr/>
          </p:nvSpPr>
          <p:spPr bwMode="auto">
            <a:xfrm>
              <a:off x="1395" y="139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cxnSp>
          <p:nvCxnSpPr>
            <p:cNvPr id="1030" name="AutoShape 6"/>
            <p:cNvCxnSpPr>
              <a:cxnSpLocks noChangeShapeType="1"/>
            </p:cNvCxnSpPr>
            <p:nvPr/>
          </p:nvCxnSpPr>
          <p:spPr bwMode="auto">
            <a:xfrm>
              <a:off x="2956" y="1905"/>
              <a:ext cx="1" cy="285"/>
            </a:xfrm>
            <a:prstGeom prst="straightConnector1">
              <a:avLst/>
            </a:prstGeom>
            <a:noFill/>
            <a:ln w="9525">
              <a:solidFill>
                <a:srgbClr val="000000"/>
              </a:solidFill>
              <a:round/>
              <a:headEnd/>
              <a:tailEnd/>
            </a:ln>
          </p:spPr>
        </p:cxnSp>
        <p:sp>
          <p:nvSpPr>
            <p:cNvPr id="1031" name="Text Box 7"/>
            <p:cNvSpPr txBox="1">
              <a:spLocks noChangeArrowheads="1"/>
            </p:cNvSpPr>
            <p:nvPr/>
          </p:nvSpPr>
          <p:spPr bwMode="auto">
            <a:xfrm>
              <a:off x="2730" y="139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cxnSp>
          <p:nvCxnSpPr>
            <p:cNvPr id="1032" name="AutoShape 8"/>
            <p:cNvCxnSpPr>
              <a:cxnSpLocks noChangeShapeType="1"/>
            </p:cNvCxnSpPr>
            <p:nvPr/>
          </p:nvCxnSpPr>
          <p:spPr bwMode="auto">
            <a:xfrm>
              <a:off x="4245" y="1935"/>
              <a:ext cx="1" cy="285"/>
            </a:xfrm>
            <a:prstGeom prst="straightConnector1">
              <a:avLst/>
            </a:prstGeom>
            <a:noFill/>
            <a:ln w="9525">
              <a:solidFill>
                <a:srgbClr val="000000"/>
              </a:solidFill>
              <a:round/>
              <a:headEnd/>
              <a:tailEnd/>
            </a:ln>
          </p:spPr>
        </p:cxnSp>
        <p:sp>
          <p:nvSpPr>
            <p:cNvPr id="1033" name="Text Box 9"/>
            <p:cNvSpPr txBox="1">
              <a:spLocks noChangeArrowheads="1"/>
            </p:cNvSpPr>
            <p:nvPr/>
          </p:nvSpPr>
          <p:spPr bwMode="auto">
            <a:xfrm>
              <a:off x="4019" y="142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cxnSp>
          <p:nvCxnSpPr>
            <p:cNvPr id="1034" name="AutoShape 10"/>
            <p:cNvCxnSpPr>
              <a:cxnSpLocks noChangeShapeType="1"/>
            </p:cNvCxnSpPr>
            <p:nvPr/>
          </p:nvCxnSpPr>
          <p:spPr bwMode="auto">
            <a:xfrm>
              <a:off x="5581" y="1905"/>
              <a:ext cx="1" cy="285"/>
            </a:xfrm>
            <a:prstGeom prst="straightConnector1">
              <a:avLst/>
            </a:prstGeom>
            <a:noFill/>
            <a:ln w="9525">
              <a:solidFill>
                <a:srgbClr val="000000"/>
              </a:solidFill>
              <a:round/>
              <a:headEnd/>
              <a:tailEnd/>
            </a:ln>
          </p:spPr>
        </p:cxnSp>
        <p:sp>
          <p:nvSpPr>
            <p:cNvPr id="1035" name="Text Box 11"/>
            <p:cNvSpPr txBox="1">
              <a:spLocks noChangeArrowheads="1"/>
            </p:cNvSpPr>
            <p:nvPr/>
          </p:nvSpPr>
          <p:spPr bwMode="auto">
            <a:xfrm>
              <a:off x="5325" y="142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cxnSp>
          <p:nvCxnSpPr>
            <p:cNvPr id="1036" name="AutoShape 12"/>
            <p:cNvCxnSpPr>
              <a:cxnSpLocks noChangeShapeType="1"/>
            </p:cNvCxnSpPr>
            <p:nvPr/>
          </p:nvCxnSpPr>
          <p:spPr bwMode="auto">
            <a:xfrm>
              <a:off x="6779" y="1920"/>
              <a:ext cx="1" cy="285"/>
            </a:xfrm>
            <a:prstGeom prst="straightConnector1">
              <a:avLst/>
            </a:prstGeom>
            <a:noFill/>
            <a:ln w="9525">
              <a:solidFill>
                <a:srgbClr val="000000"/>
              </a:solidFill>
              <a:round/>
              <a:headEnd/>
              <a:tailEnd/>
            </a:ln>
          </p:spPr>
        </p:cxnSp>
        <p:sp>
          <p:nvSpPr>
            <p:cNvPr id="1037" name="Text Box 13"/>
            <p:cNvSpPr txBox="1">
              <a:spLocks noChangeArrowheads="1"/>
            </p:cNvSpPr>
            <p:nvPr/>
          </p:nvSpPr>
          <p:spPr bwMode="auto">
            <a:xfrm>
              <a:off x="6523" y="1410"/>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cxnSp>
          <p:nvCxnSpPr>
            <p:cNvPr id="1038" name="AutoShape 14"/>
            <p:cNvCxnSpPr>
              <a:cxnSpLocks noChangeShapeType="1"/>
            </p:cNvCxnSpPr>
            <p:nvPr/>
          </p:nvCxnSpPr>
          <p:spPr bwMode="auto">
            <a:xfrm>
              <a:off x="8071" y="1935"/>
              <a:ext cx="1" cy="285"/>
            </a:xfrm>
            <a:prstGeom prst="straightConnector1">
              <a:avLst/>
            </a:prstGeom>
            <a:noFill/>
            <a:ln w="9525">
              <a:solidFill>
                <a:srgbClr val="000000"/>
              </a:solidFill>
              <a:round/>
              <a:headEnd/>
              <a:tailEnd/>
            </a:ln>
          </p:spPr>
        </p:cxnSp>
        <p:sp>
          <p:nvSpPr>
            <p:cNvPr id="1039" name="Text Box 15"/>
            <p:cNvSpPr txBox="1">
              <a:spLocks noChangeArrowheads="1"/>
            </p:cNvSpPr>
            <p:nvPr/>
          </p:nvSpPr>
          <p:spPr bwMode="auto">
            <a:xfrm>
              <a:off x="7815" y="142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sp>
          <p:nvSpPr>
            <p:cNvPr id="1040" name="Text Box 16"/>
            <p:cNvSpPr txBox="1">
              <a:spLocks noChangeArrowheads="1"/>
            </p:cNvSpPr>
            <p:nvPr/>
          </p:nvSpPr>
          <p:spPr bwMode="auto">
            <a:xfrm>
              <a:off x="1200" y="2265"/>
              <a:ext cx="88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-600</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sp>
          <p:nvSpPr>
            <p:cNvPr id="1041" name="Text Box 17"/>
            <p:cNvSpPr txBox="1">
              <a:spLocks noChangeArrowheads="1"/>
            </p:cNvSpPr>
            <p:nvPr/>
          </p:nvSpPr>
          <p:spPr bwMode="auto">
            <a:xfrm>
              <a:off x="2550" y="2265"/>
              <a:ext cx="79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135</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sp>
          <p:nvSpPr>
            <p:cNvPr id="1042" name="Text Box 18"/>
            <p:cNvSpPr txBox="1">
              <a:spLocks noChangeArrowheads="1"/>
            </p:cNvSpPr>
            <p:nvPr/>
          </p:nvSpPr>
          <p:spPr bwMode="auto">
            <a:xfrm>
              <a:off x="3810" y="2295"/>
              <a:ext cx="87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160</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sp>
          <p:nvSpPr>
            <p:cNvPr id="1043" name="Text Box 19"/>
            <p:cNvSpPr txBox="1">
              <a:spLocks noChangeArrowheads="1"/>
            </p:cNvSpPr>
            <p:nvPr/>
          </p:nvSpPr>
          <p:spPr bwMode="auto">
            <a:xfrm>
              <a:off x="5175" y="2295"/>
              <a:ext cx="81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200</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sp>
          <p:nvSpPr>
            <p:cNvPr id="1044" name="Text Box 20"/>
            <p:cNvSpPr txBox="1">
              <a:spLocks noChangeArrowheads="1"/>
            </p:cNvSpPr>
            <p:nvPr/>
          </p:nvSpPr>
          <p:spPr bwMode="auto">
            <a:xfrm>
              <a:off x="6360" y="2280"/>
              <a:ext cx="87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255</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sp>
          <p:nvSpPr>
            <p:cNvPr id="1045" name="Text Box 21"/>
            <p:cNvSpPr txBox="1">
              <a:spLocks noChangeArrowheads="1"/>
            </p:cNvSpPr>
            <p:nvPr/>
          </p:nvSpPr>
          <p:spPr bwMode="auto">
            <a:xfrm>
              <a:off x="7665" y="2295"/>
              <a:ext cx="82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325</a:t>
              </a:r>
              <a:endParaRPr kumimoji="0" lang="fr-FR" sz="3600" b="0" i="0" u="none" strike="noStrike" cap="none" normalizeH="0" baseline="0" smtClean="0">
                <a:ln>
                  <a:noFill/>
                </a:ln>
                <a:solidFill>
                  <a:schemeClr val="bg1"/>
                </a:solidFill>
                <a:effectLst/>
                <a:latin typeface="Arial" pitchFamily="34" charset="0"/>
                <a:cs typeface="Arial" pitchFamily="34" charset="0"/>
              </a:endParaRPr>
            </a:p>
          </p:txBody>
        </p:sp>
        <p:sp>
          <p:nvSpPr>
            <p:cNvPr id="1046" name="Text Box 22"/>
            <p:cNvSpPr txBox="1">
              <a:spLocks noChangeArrowheads="1"/>
            </p:cNvSpPr>
            <p:nvPr/>
          </p:nvSpPr>
          <p:spPr bwMode="auto">
            <a:xfrm>
              <a:off x="345" y="753"/>
              <a:ext cx="2798"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VAN</a:t>
              </a:r>
              <a:r>
                <a:rPr kumimoji="0" lang="fr-FR" sz="28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A</a:t>
              </a:r>
              <a:r>
                <a:rPr kumimoji="0" lang="fr-FR"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 229,55</a:t>
              </a:r>
              <a:endParaRPr kumimoji="0" lang="fr-FR" sz="3600" b="0" i="0" u="none" strike="noStrike" cap="none" normalizeH="0" baseline="0" dirty="0" smtClean="0">
                <a:ln>
                  <a:noFill/>
                </a:ln>
                <a:solidFill>
                  <a:srgbClr val="FF0000"/>
                </a:solidFill>
                <a:effectLst/>
                <a:latin typeface="Arial" pitchFamily="34" charset="0"/>
                <a:cs typeface="Arial" pitchFamily="34" charset="0"/>
              </a:endParaRPr>
            </a:p>
          </p:txBody>
        </p:sp>
      </p:grpSp>
      <p:grpSp>
        <p:nvGrpSpPr>
          <p:cNvPr id="85" name="Groupe 84"/>
          <p:cNvGrpSpPr/>
          <p:nvPr/>
        </p:nvGrpSpPr>
        <p:grpSpPr>
          <a:xfrm>
            <a:off x="152400" y="2619375"/>
            <a:ext cx="8924925" cy="1876425"/>
            <a:chOff x="152400" y="2619375"/>
            <a:chExt cx="8924925" cy="1876425"/>
          </a:xfrm>
        </p:grpSpPr>
        <p:grpSp>
          <p:nvGrpSpPr>
            <p:cNvPr id="1047" name="Group 23"/>
            <p:cNvGrpSpPr>
              <a:grpSpLocks/>
            </p:cNvGrpSpPr>
            <p:nvPr/>
          </p:nvGrpSpPr>
          <p:grpSpPr bwMode="auto">
            <a:xfrm>
              <a:off x="152400" y="2619375"/>
              <a:ext cx="8924925" cy="1876425"/>
              <a:chOff x="345" y="3045"/>
              <a:chExt cx="8625" cy="1875"/>
            </a:xfrm>
          </p:grpSpPr>
          <p:cxnSp>
            <p:nvCxnSpPr>
              <p:cNvPr id="1048" name="AutoShape 24"/>
              <p:cNvCxnSpPr>
                <a:cxnSpLocks noChangeShapeType="1"/>
              </p:cNvCxnSpPr>
              <p:nvPr/>
            </p:nvCxnSpPr>
            <p:spPr bwMode="auto">
              <a:xfrm>
                <a:off x="870" y="4290"/>
                <a:ext cx="8100" cy="0"/>
              </a:xfrm>
              <a:prstGeom prst="straightConnector1">
                <a:avLst/>
              </a:prstGeom>
              <a:noFill/>
              <a:ln w="9525">
                <a:solidFill>
                  <a:srgbClr val="000000"/>
                </a:solidFill>
                <a:round/>
                <a:headEnd/>
                <a:tailEnd type="triangle" w="med" len="med"/>
              </a:ln>
            </p:spPr>
          </p:cxnSp>
          <p:cxnSp>
            <p:nvCxnSpPr>
              <p:cNvPr id="1049" name="AutoShape 25"/>
              <p:cNvCxnSpPr>
                <a:cxnSpLocks noChangeShapeType="1"/>
              </p:cNvCxnSpPr>
              <p:nvPr/>
            </p:nvCxnSpPr>
            <p:spPr bwMode="auto">
              <a:xfrm>
                <a:off x="1606" y="4125"/>
                <a:ext cx="1" cy="285"/>
              </a:xfrm>
              <a:prstGeom prst="straightConnector1">
                <a:avLst/>
              </a:prstGeom>
              <a:noFill/>
              <a:ln w="9525">
                <a:solidFill>
                  <a:srgbClr val="000000"/>
                </a:solidFill>
                <a:round/>
                <a:headEnd/>
                <a:tailEnd/>
              </a:ln>
            </p:spPr>
          </p:cxnSp>
          <p:sp>
            <p:nvSpPr>
              <p:cNvPr id="1050" name="Text Box 26"/>
              <p:cNvSpPr txBox="1">
                <a:spLocks noChangeArrowheads="1"/>
              </p:cNvSpPr>
              <p:nvPr/>
            </p:nvSpPr>
            <p:spPr bwMode="auto">
              <a:xfrm>
                <a:off x="1395" y="361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051" name="AutoShape 27"/>
              <p:cNvCxnSpPr>
                <a:cxnSpLocks noChangeShapeType="1"/>
              </p:cNvCxnSpPr>
              <p:nvPr/>
            </p:nvCxnSpPr>
            <p:spPr bwMode="auto">
              <a:xfrm>
                <a:off x="2956" y="4125"/>
                <a:ext cx="1" cy="285"/>
              </a:xfrm>
              <a:prstGeom prst="straightConnector1">
                <a:avLst/>
              </a:prstGeom>
              <a:noFill/>
              <a:ln w="9525">
                <a:solidFill>
                  <a:srgbClr val="000000"/>
                </a:solidFill>
                <a:round/>
                <a:headEnd/>
                <a:tailEnd/>
              </a:ln>
            </p:spPr>
          </p:cxnSp>
          <p:sp>
            <p:nvSpPr>
              <p:cNvPr id="1052" name="Text Box 28"/>
              <p:cNvSpPr txBox="1">
                <a:spLocks noChangeArrowheads="1"/>
              </p:cNvSpPr>
              <p:nvPr/>
            </p:nvSpPr>
            <p:spPr bwMode="auto">
              <a:xfrm>
                <a:off x="2730" y="361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053" name="AutoShape 29"/>
              <p:cNvCxnSpPr>
                <a:cxnSpLocks noChangeShapeType="1"/>
              </p:cNvCxnSpPr>
              <p:nvPr/>
            </p:nvCxnSpPr>
            <p:spPr bwMode="auto">
              <a:xfrm>
                <a:off x="4245" y="4155"/>
                <a:ext cx="1" cy="285"/>
              </a:xfrm>
              <a:prstGeom prst="straightConnector1">
                <a:avLst/>
              </a:prstGeom>
              <a:noFill/>
              <a:ln w="9525">
                <a:solidFill>
                  <a:srgbClr val="000000"/>
                </a:solidFill>
                <a:round/>
                <a:headEnd/>
                <a:tailEnd/>
              </a:ln>
            </p:spPr>
          </p:cxnSp>
          <p:sp>
            <p:nvSpPr>
              <p:cNvPr id="1054" name="Text Box 30"/>
              <p:cNvSpPr txBox="1">
                <a:spLocks noChangeArrowheads="1"/>
              </p:cNvSpPr>
              <p:nvPr/>
            </p:nvSpPr>
            <p:spPr bwMode="auto">
              <a:xfrm>
                <a:off x="4019" y="364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055" name="AutoShape 31"/>
              <p:cNvCxnSpPr>
                <a:cxnSpLocks noChangeShapeType="1"/>
              </p:cNvCxnSpPr>
              <p:nvPr/>
            </p:nvCxnSpPr>
            <p:spPr bwMode="auto">
              <a:xfrm>
                <a:off x="5581" y="4125"/>
                <a:ext cx="1" cy="285"/>
              </a:xfrm>
              <a:prstGeom prst="straightConnector1">
                <a:avLst/>
              </a:prstGeom>
              <a:noFill/>
              <a:ln w="9525">
                <a:solidFill>
                  <a:srgbClr val="000000"/>
                </a:solidFill>
                <a:round/>
                <a:headEnd/>
                <a:tailEnd/>
              </a:ln>
            </p:spPr>
          </p:cxnSp>
          <p:sp>
            <p:nvSpPr>
              <p:cNvPr id="1056" name="Text Box 32"/>
              <p:cNvSpPr txBox="1">
                <a:spLocks noChangeArrowheads="1"/>
              </p:cNvSpPr>
              <p:nvPr/>
            </p:nvSpPr>
            <p:spPr bwMode="auto">
              <a:xfrm>
                <a:off x="5325" y="364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057" name="AutoShape 33"/>
              <p:cNvCxnSpPr>
                <a:cxnSpLocks noChangeShapeType="1"/>
              </p:cNvCxnSpPr>
              <p:nvPr/>
            </p:nvCxnSpPr>
            <p:spPr bwMode="auto">
              <a:xfrm>
                <a:off x="6779" y="4140"/>
                <a:ext cx="1" cy="285"/>
              </a:xfrm>
              <a:prstGeom prst="straightConnector1">
                <a:avLst/>
              </a:prstGeom>
              <a:noFill/>
              <a:ln w="9525">
                <a:solidFill>
                  <a:srgbClr val="000000"/>
                </a:solidFill>
                <a:round/>
                <a:headEnd/>
                <a:tailEnd/>
              </a:ln>
            </p:spPr>
          </p:cxnSp>
          <p:sp>
            <p:nvSpPr>
              <p:cNvPr id="1058" name="Text Box 34"/>
              <p:cNvSpPr txBox="1">
                <a:spLocks noChangeArrowheads="1"/>
              </p:cNvSpPr>
              <p:nvPr/>
            </p:nvSpPr>
            <p:spPr bwMode="auto">
              <a:xfrm>
                <a:off x="6523" y="3630"/>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1059" name="AutoShape 35"/>
              <p:cNvCxnSpPr>
                <a:cxnSpLocks noChangeShapeType="1"/>
              </p:cNvCxnSpPr>
              <p:nvPr/>
            </p:nvCxnSpPr>
            <p:spPr bwMode="auto">
              <a:xfrm>
                <a:off x="8071" y="4155"/>
                <a:ext cx="1" cy="285"/>
              </a:xfrm>
              <a:prstGeom prst="straightConnector1">
                <a:avLst/>
              </a:prstGeom>
              <a:noFill/>
              <a:ln w="9525">
                <a:solidFill>
                  <a:srgbClr val="000000"/>
                </a:solidFill>
                <a:round/>
                <a:headEnd/>
                <a:tailEnd/>
              </a:ln>
            </p:spPr>
          </p:cxnSp>
          <p:sp>
            <p:nvSpPr>
              <p:cNvPr id="1060" name="Text Box 36"/>
              <p:cNvSpPr txBox="1">
                <a:spLocks noChangeArrowheads="1"/>
              </p:cNvSpPr>
              <p:nvPr/>
            </p:nvSpPr>
            <p:spPr bwMode="auto">
              <a:xfrm>
                <a:off x="7815" y="364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61" name="Text Box 37"/>
              <p:cNvSpPr txBox="1">
                <a:spLocks noChangeArrowheads="1"/>
              </p:cNvSpPr>
              <p:nvPr/>
            </p:nvSpPr>
            <p:spPr bwMode="auto">
              <a:xfrm>
                <a:off x="1200" y="4485"/>
                <a:ext cx="88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1062" name="Text Box 38"/>
              <p:cNvSpPr txBox="1">
                <a:spLocks noChangeArrowheads="1"/>
              </p:cNvSpPr>
              <p:nvPr/>
            </p:nvSpPr>
            <p:spPr bwMode="auto">
              <a:xfrm>
                <a:off x="2475" y="4485"/>
                <a:ext cx="96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57,49</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63" name="Text Box 39"/>
              <p:cNvSpPr txBox="1">
                <a:spLocks noChangeArrowheads="1"/>
              </p:cNvSpPr>
              <p:nvPr/>
            </p:nvSpPr>
            <p:spPr bwMode="auto">
              <a:xfrm>
                <a:off x="3735" y="4515"/>
                <a:ext cx="102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57,49</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64" name="Text Box 40"/>
              <p:cNvSpPr txBox="1">
                <a:spLocks noChangeArrowheads="1"/>
              </p:cNvSpPr>
              <p:nvPr/>
            </p:nvSpPr>
            <p:spPr bwMode="auto">
              <a:xfrm>
                <a:off x="5085" y="4515"/>
                <a:ext cx="99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57,49</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65" name="Text Box 41"/>
              <p:cNvSpPr txBox="1">
                <a:spLocks noChangeArrowheads="1"/>
              </p:cNvSpPr>
              <p:nvPr/>
            </p:nvSpPr>
            <p:spPr bwMode="auto">
              <a:xfrm>
                <a:off x="6300" y="4500"/>
                <a:ext cx="97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57,49</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66" name="Text Box 42"/>
              <p:cNvSpPr txBox="1">
                <a:spLocks noChangeArrowheads="1"/>
              </p:cNvSpPr>
              <p:nvPr/>
            </p:nvSpPr>
            <p:spPr bwMode="auto">
              <a:xfrm>
                <a:off x="7545" y="4515"/>
                <a:ext cx="10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57,49</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1067" name="Text Box 43"/>
              <p:cNvSpPr txBox="1">
                <a:spLocks noChangeArrowheads="1"/>
              </p:cNvSpPr>
              <p:nvPr/>
            </p:nvSpPr>
            <p:spPr bwMode="auto">
              <a:xfrm>
                <a:off x="345" y="3045"/>
                <a:ext cx="2310"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VAN</a:t>
                </a:r>
                <a:r>
                  <a:rPr kumimoji="0" lang="fr-FR" sz="2400" b="1" i="0" u="none" strike="noStrike" cap="none" normalizeH="0" baseline="-25000" dirty="0" smtClean="0">
                    <a:ln>
                      <a:noFill/>
                    </a:ln>
                    <a:solidFill>
                      <a:srgbClr val="FF0000"/>
                    </a:solidFill>
                    <a:effectLst/>
                    <a:latin typeface="Times New Roman" pitchFamily="18" charset="0"/>
                    <a:ea typeface="Arial" pitchFamily="34" charset="0"/>
                    <a:cs typeface="Arial" pitchFamily="34" charset="0"/>
                  </a:rPr>
                  <a:t>A</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 229,55</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grpSp>
        <p:cxnSp>
          <p:nvCxnSpPr>
            <p:cNvPr id="68" name="Connecteur droit avec flèche 67"/>
            <p:cNvCxnSpPr>
              <a:stCxn id="1067" idx="3"/>
              <a:endCxn id="1052" idx="0"/>
            </p:cNvCxnSpPr>
            <p:nvPr/>
          </p:nvCxnSpPr>
          <p:spPr>
            <a:xfrm>
              <a:off x="2542728" y="2867063"/>
              <a:ext cx="302672" cy="322745"/>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0" name="Connecteur droit avec flèche 69"/>
            <p:cNvCxnSpPr>
              <a:stCxn id="1067" idx="3"/>
              <a:endCxn id="1054" idx="0"/>
            </p:cNvCxnSpPr>
            <p:nvPr/>
          </p:nvCxnSpPr>
          <p:spPr>
            <a:xfrm>
              <a:off x="2542728" y="2867063"/>
              <a:ext cx="1636495" cy="352768"/>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2" name="Connecteur droit avec flèche 71"/>
            <p:cNvCxnSpPr>
              <a:stCxn id="1067" idx="3"/>
              <a:endCxn id="1056" idx="0"/>
            </p:cNvCxnSpPr>
            <p:nvPr/>
          </p:nvCxnSpPr>
          <p:spPr>
            <a:xfrm>
              <a:off x="2542728" y="2867063"/>
              <a:ext cx="2987910" cy="352768"/>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a:stCxn id="1067" idx="3"/>
              <a:endCxn id="1058" idx="0"/>
            </p:cNvCxnSpPr>
            <p:nvPr/>
          </p:nvCxnSpPr>
          <p:spPr>
            <a:xfrm>
              <a:off x="2542728" y="2867063"/>
              <a:ext cx="4227569" cy="337757"/>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77" name="Connecteur droit avec flèche 76"/>
            <p:cNvCxnSpPr>
              <a:stCxn id="1067" idx="3"/>
            </p:cNvCxnSpPr>
            <p:nvPr/>
          </p:nvCxnSpPr>
          <p:spPr>
            <a:xfrm>
              <a:off x="2542728" y="2867063"/>
              <a:ext cx="5610672" cy="257137"/>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grpSp>
      <p:grpSp>
        <p:nvGrpSpPr>
          <p:cNvPr id="84" name="Groupe 83"/>
          <p:cNvGrpSpPr/>
          <p:nvPr/>
        </p:nvGrpSpPr>
        <p:grpSpPr>
          <a:xfrm>
            <a:off x="76200" y="4800600"/>
            <a:ext cx="8924925" cy="1876425"/>
            <a:chOff x="76200" y="4800600"/>
            <a:chExt cx="8924925" cy="1876425"/>
          </a:xfrm>
        </p:grpSpPr>
        <p:grpSp>
          <p:nvGrpSpPr>
            <p:cNvPr id="46" name="Group 23"/>
            <p:cNvGrpSpPr>
              <a:grpSpLocks/>
            </p:cNvGrpSpPr>
            <p:nvPr/>
          </p:nvGrpSpPr>
          <p:grpSpPr bwMode="auto">
            <a:xfrm>
              <a:off x="76200" y="4800600"/>
              <a:ext cx="8924925" cy="1876425"/>
              <a:chOff x="345" y="3045"/>
              <a:chExt cx="8625" cy="1875"/>
            </a:xfrm>
          </p:grpSpPr>
          <p:cxnSp>
            <p:nvCxnSpPr>
              <p:cNvPr id="47" name="AutoShape 24"/>
              <p:cNvCxnSpPr>
                <a:cxnSpLocks noChangeShapeType="1"/>
              </p:cNvCxnSpPr>
              <p:nvPr/>
            </p:nvCxnSpPr>
            <p:spPr bwMode="auto">
              <a:xfrm>
                <a:off x="870" y="4290"/>
                <a:ext cx="8100" cy="0"/>
              </a:xfrm>
              <a:prstGeom prst="straightConnector1">
                <a:avLst/>
              </a:prstGeom>
              <a:noFill/>
              <a:ln w="9525">
                <a:solidFill>
                  <a:srgbClr val="000000"/>
                </a:solidFill>
                <a:round/>
                <a:headEnd/>
                <a:tailEnd type="triangle" w="med" len="med"/>
              </a:ln>
            </p:spPr>
          </p:cxnSp>
          <p:cxnSp>
            <p:nvCxnSpPr>
              <p:cNvPr id="48" name="AutoShape 25"/>
              <p:cNvCxnSpPr>
                <a:cxnSpLocks noChangeShapeType="1"/>
              </p:cNvCxnSpPr>
              <p:nvPr/>
            </p:nvCxnSpPr>
            <p:spPr bwMode="auto">
              <a:xfrm>
                <a:off x="1606" y="4125"/>
                <a:ext cx="1" cy="285"/>
              </a:xfrm>
              <a:prstGeom prst="straightConnector1">
                <a:avLst/>
              </a:prstGeom>
              <a:noFill/>
              <a:ln w="9525">
                <a:solidFill>
                  <a:srgbClr val="000000"/>
                </a:solidFill>
                <a:round/>
                <a:headEnd/>
                <a:tailEnd/>
              </a:ln>
            </p:spPr>
          </p:cxnSp>
          <p:sp>
            <p:nvSpPr>
              <p:cNvPr id="49" name="Text Box 26"/>
              <p:cNvSpPr txBox="1">
                <a:spLocks noChangeArrowheads="1"/>
              </p:cNvSpPr>
              <p:nvPr/>
            </p:nvSpPr>
            <p:spPr bwMode="auto">
              <a:xfrm>
                <a:off x="1395" y="361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0</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50" name="AutoShape 27"/>
              <p:cNvCxnSpPr>
                <a:cxnSpLocks noChangeShapeType="1"/>
              </p:cNvCxnSpPr>
              <p:nvPr/>
            </p:nvCxnSpPr>
            <p:spPr bwMode="auto">
              <a:xfrm>
                <a:off x="2956" y="4125"/>
                <a:ext cx="1" cy="285"/>
              </a:xfrm>
              <a:prstGeom prst="straightConnector1">
                <a:avLst/>
              </a:prstGeom>
              <a:noFill/>
              <a:ln w="9525">
                <a:solidFill>
                  <a:srgbClr val="000000"/>
                </a:solidFill>
                <a:round/>
                <a:headEnd/>
                <a:tailEnd/>
              </a:ln>
            </p:spPr>
          </p:cxnSp>
          <p:sp>
            <p:nvSpPr>
              <p:cNvPr id="51" name="Text Box 28"/>
              <p:cNvSpPr txBox="1">
                <a:spLocks noChangeArrowheads="1"/>
              </p:cNvSpPr>
              <p:nvPr/>
            </p:nvSpPr>
            <p:spPr bwMode="auto">
              <a:xfrm>
                <a:off x="2730" y="361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52" name="AutoShape 29"/>
              <p:cNvCxnSpPr>
                <a:cxnSpLocks noChangeShapeType="1"/>
              </p:cNvCxnSpPr>
              <p:nvPr/>
            </p:nvCxnSpPr>
            <p:spPr bwMode="auto">
              <a:xfrm>
                <a:off x="4245" y="4155"/>
                <a:ext cx="1" cy="285"/>
              </a:xfrm>
              <a:prstGeom prst="straightConnector1">
                <a:avLst/>
              </a:prstGeom>
              <a:noFill/>
              <a:ln w="9525">
                <a:solidFill>
                  <a:srgbClr val="000000"/>
                </a:solidFill>
                <a:round/>
                <a:headEnd/>
                <a:tailEnd/>
              </a:ln>
            </p:spPr>
          </p:cxnSp>
          <p:sp>
            <p:nvSpPr>
              <p:cNvPr id="53" name="Text Box 30"/>
              <p:cNvSpPr txBox="1">
                <a:spLocks noChangeArrowheads="1"/>
              </p:cNvSpPr>
              <p:nvPr/>
            </p:nvSpPr>
            <p:spPr bwMode="auto">
              <a:xfrm>
                <a:off x="4019" y="364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54" name="AutoShape 31"/>
              <p:cNvCxnSpPr>
                <a:cxnSpLocks noChangeShapeType="1"/>
              </p:cNvCxnSpPr>
              <p:nvPr/>
            </p:nvCxnSpPr>
            <p:spPr bwMode="auto">
              <a:xfrm>
                <a:off x="5581" y="4125"/>
                <a:ext cx="1" cy="285"/>
              </a:xfrm>
              <a:prstGeom prst="straightConnector1">
                <a:avLst/>
              </a:prstGeom>
              <a:noFill/>
              <a:ln w="9525">
                <a:solidFill>
                  <a:srgbClr val="000000"/>
                </a:solidFill>
                <a:round/>
                <a:headEnd/>
                <a:tailEnd/>
              </a:ln>
            </p:spPr>
          </p:cxnSp>
          <p:sp>
            <p:nvSpPr>
              <p:cNvPr id="55" name="Text Box 32"/>
              <p:cNvSpPr txBox="1">
                <a:spLocks noChangeArrowheads="1"/>
              </p:cNvSpPr>
              <p:nvPr/>
            </p:nvSpPr>
            <p:spPr bwMode="auto">
              <a:xfrm>
                <a:off x="5325" y="364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3</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56" name="AutoShape 33"/>
              <p:cNvCxnSpPr>
                <a:cxnSpLocks noChangeShapeType="1"/>
              </p:cNvCxnSpPr>
              <p:nvPr/>
            </p:nvCxnSpPr>
            <p:spPr bwMode="auto">
              <a:xfrm>
                <a:off x="6779" y="4140"/>
                <a:ext cx="1" cy="285"/>
              </a:xfrm>
              <a:prstGeom prst="straightConnector1">
                <a:avLst/>
              </a:prstGeom>
              <a:noFill/>
              <a:ln w="9525">
                <a:solidFill>
                  <a:srgbClr val="000000"/>
                </a:solidFill>
                <a:round/>
                <a:headEnd/>
                <a:tailEnd/>
              </a:ln>
            </p:spPr>
          </p:cxnSp>
          <p:sp>
            <p:nvSpPr>
              <p:cNvPr id="57" name="Text Box 34"/>
              <p:cNvSpPr txBox="1">
                <a:spLocks noChangeArrowheads="1"/>
              </p:cNvSpPr>
              <p:nvPr/>
            </p:nvSpPr>
            <p:spPr bwMode="auto">
              <a:xfrm>
                <a:off x="6523" y="3630"/>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4</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cxnSp>
            <p:nvCxnSpPr>
              <p:cNvPr id="58" name="AutoShape 35"/>
              <p:cNvCxnSpPr>
                <a:cxnSpLocks noChangeShapeType="1"/>
              </p:cNvCxnSpPr>
              <p:nvPr/>
            </p:nvCxnSpPr>
            <p:spPr bwMode="auto">
              <a:xfrm>
                <a:off x="8071" y="4155"/>
                <a:ext cx="1" cy="285"/>
              </a:xfrm>
              <a:prstGeom prst="straightConnector1">
                <a:avLst/>
              </a:prstGeom>
              <a:noFill/>
              <a:ln w="9525">
                <a:solidFill>
                  <a:srgbClr val="000000"/>
                </a:solidFill>
                <a:round/>
                <a:headEnd/>
                <a:tailEnd/>
              </a:ln>
            </p:spPr>
          </p:cxnSp>
          <p:sp>
            <p:nvSpPr>
              <p:cNvPr id="59" name="Text Box 36"/>
              <p:cNvSpPr txBox="1">
                <a:spLocks noChangeArrowheads="1"/>
              </p:cNvSpPr>
              <p:nvPr/>
            </p:nvSpPr>
            <p:spPr bwMode="auto">
              <a:xfrm>
                <a:off x="7815" y="3645"/>
                <a:ext cx="4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5</a:t>
                </a:r>
                <a:endParaRPr kumimoji="0" lang="fr-FR" sz="2400" b="0" i="0" u="none" strike="noStrike" cap="none" normalizeH="0" baseline="0" smtClean="0">
                  <a:ln>
                    <a:noFill/>
                  </a:ln>
                  <a:solidFill>
                    <a:schemeClr val="bg1"/>
                  </a:solidFill>
                  <a:effectLst/>
                  <a:latin typeface="Arial" pitchFamily="34" charset="0"/>
                  <a:cs typeface="Arial" pitchFamily="34" charset="0"/>
                </a:endParaRPr>
              </a:p>
            </p:txBody>
          </p:sp>
          <p:sp>
            <p:nvSpPr>
              <p:cNvPr id="60" name="Text Box 37"/>
              <p:cNvSpPr txBox="1">
                <a:spLocks noChangeArrowheads="1"/>
              </p:cNvSpPr>
              <p:nvPr/>
            </p:nvSpPr>
            <p:spPr bwMode="auto">
              <a:xfrm>
                <a:off x="1200" y="4485"/>
                <a:ext cx="88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1" name="Text Box 38"/>
              <p:cNvSpPr txBox="1">
                <a:spLocks noChangeArrowheads="1"/>
              </p:cNvSpPr>
              <p:nvPr/>
            </p:nvSpPr>
            <p:spPr bwMode="auto">
              <a:xfrm>
                <a:off x="2475" y="4485"/>
                <a:ext cx="96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54,75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2" name="Text Box 39"/>
              <p:cNvSpPr txBox="1">
                <a:spLocks noChangeArrowheads="1"/>
              </p:cNvSpPr>
              <p:nvPr/>
            </p:nvSpPr>
            <p:spPr bwMode="auto">
              <a:xfrm>
                <a:off x="3735" y="4515"/>
                <a:ext cx="102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54,75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3" name="Text Box 40"/>
              <p:cNvSpPr txBox="1">
                <a:spLocks noChangeArrowheads="1"/>
              </p:cNvSpPr>
              <p:nvPr/>
            </p:nvSpPr>
            <p:spPr bwMode="auto">
              <a:xfrm>
                <a:off x="5085" y="4515"/>
                <a:ext cx="990"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54,75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4" name="Text Box 41"/>
              <p:cNvSpPr txBox="1">
                <a:spLocks noChangeArrowheads="1"/>
              </p:cNvSpPr>
              <p:nvPr/>
            </p:nvSpPr>
            <p:spPr bwMode="auto">
              <a:xfrm>
                <a:off x="6300" y="4500"/>
                <a:ext cx="97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54,75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5" name="Text Box 42"/>
              <p:cNvSpPr txBox="1">
                <a:spLocks noChangeArrowheads="1"/>
              </p:cNvSpPr>
              <p:nvPr/>
            </p:nvSpPr>
            <p:spPr bwMode="auto">
              <a:xfrm>
                <a:off x="7545" y="4515"/>
                <a:ext cx="1035" cy="40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54,75</a:t>
                </a:r>
                <a:endParaRPr kumimoji="0" lang="fr-FR" sz="2400" b="0" i="0" u="none" strike="noStrike" cap="none" normalizeH="0" baseline="0" dirty="0" smtClean="0">
                  <a:ln>
                    <a:noFill/>
                  </a:ln>
                  <a:solidFill>
                    <a:schemeClr val="bg1"/>
                  </a:solidFill>
                  <a:effectLst/>
                  <a:latin typeface="Arial" pitchFamily="34" charset="0"/>
                  <a:cs typeface="Arial" pitchFamily="34" charset="0"/>
                </a:endParaRPr>
              </a:p>
            </p:txBody>
          </p:sp>
          <p:sp>
            <p:nvSpPr>
              <p:cNvPr id="66" name="Text Box 43"/>
              <p:cNvSpPr txBox="1">
                <a:spLocks noChangeArrowheads="1"/>
              </p:cNvSpPr>
              <p:nvPr/>
            </p:nvSpPr>
            <p:spPr bwMode="auto">
              <a:xfrm>
                <a:off x="345" y="3045"/>
                <a:ext cx="2310" cy="495"/>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1" i="0" u="none" strike="noStrike" cap="none" normalizeH="0" baseline="0" smtClean="0">
                    <a:ln>
                      <a:noFill/>
                    </a:ln>
                    <a:solidFill>
                      <a:srgbClr val="FF0000"/>
                    </a:solidFill>
                    <a:effectLst/>
                    <a:latin typeface="Times New Roman" pitchFamily="18" charset="0"/>
                    <a:ea typeface="Arial" pitchFamily="34" charset="0"/>
                    <a:cs typeface="Arial" pitchFamily="34" charset="0"/>
                  </a:rPr>
                  <a:t>VAN</a:t>
                </a:r>
                <a:r>
                  <a:rPr kumimoji="0" lang="fr-FR" sz="2400" b="1" i="0" u="none" strike="noStrike" cap="none" normalizeH="0" baseline="-25000" smtClean="0">
                    <a:ln>
                      <a:noFill/>
                    </a:ln>
                    <a:solidFill>
                      <a:srgbClr val="FF0000"/>
                    </a:solidFill>
                    <a:effectLst/>
                    <a:latin typeface="Times New Roman" pitchFamily="18" charset="0"/>
                    <a:ea typeface="Arial" pitchFamily="34" charset="0"/>
                    <a:cs typeface="Arial" pitchFamily="34" charset="0"/>
                  </a:rPr>
                  <a:t>C</a:t>
                </a:r>
                <a:r>
                  <a:rPr kumimoji="0" lang="fr-FR" sz="2400" b="1" i="0" u="none" strike="noStrike" cap="none" normalizeH="0" baseline="0" smtClean="0">
                    <a:ln>
                      <a:noFill/>
                    </a:ln>
                    <a:solidFill>
                      <a:srgbClr val="FF0000"/>
                    </a:solidFill>
                    <a:effectLst/>
                    <a:latin typeface="Times New Roman" pitchFamily="18" charset="0"/>
                    <a:ea typeface="Arial" pitchFamily="34" charset="0"/>
                    <a:cs typeface="Arial" pitchFamily="34" charset="0"/>
                  </a:rPr>
                  <a:t>= </a:t>
                </a:r>
                <a:r>
                  <a:rPr kumimoji="0" lang="fr-FR" sz="24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285,08</a:t>
                </a:r>
                <a:endParaRPr kumimoji="0" lang="fr-FR" sz="2400" b="0" i="0" u="none" strike="noStrike" cap="none" normalizeH="0" baseline="0" dirty="0" smtClean="0">
                  <a:ln>
                    <a:noFill/>
                  </a:ln>
                  <a:solidFill>
                    <a:srgbClr val="FF0000"/>
                  </a:solidFill>
                  <a:effectLst/>
                  <a:latin typeface="Arial" pitchFamily="34" charset="0"/>
                  <a:cs typeface="Arial" pitchFamily="34" charset="0"/>
                </a:endParaRPr>
              </a:p>
            </p:txBody>
          </p:sp>
        </p:grpSp>
        <p:cxnSp>
          <p:nvCxnSpPr>
            <p:cNvPr id="79" name="Connecteur droit avec flèche 78"/>
            <p:cNvCxnSpPr/>
            <p:nvPr/>
          </p:nvCxnSpPr>
          <p:spPr>
            <a:xfrm>
              <a:off x="2438400" y="5105400"/>
              <a:ext cx="302672" cy="322745"/>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0" name="Connecteur droit avec flèche 79"/>
            <p:cNvCxnSpPr/>
            <p:nvPr/>
          </p:nvCxnSpPr>
          <p:spPr>
            <a:xfrm>
              <a:off x="2438400" y="5105400"/>
              <a:ext cx="1636495" cy="352768"/>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1" name="Connecteur droit avec flèche 80"/>
            <p:cNvCxnSpPr/>
            <p:nvPr/>
          </p:nvCxnSpPr>
          <p:spPr>
            <a:xfrm>
              <a:off x="2438400" y="5105400"/>
              <a:ext cx="2987910" cy="352768"/>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2" name="Connecteur droit avec flèche 81"/>
            <p:cNvCxnSpPr/>
            <p:nvPr/>
          </p:nvCxnSpPr>
          <p:spPr>
            <a:xfrm>
              <a:off x="2438400" y="5105400"/>
              <a:ext cx="4227569" cy="337757"/>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83" name="Connecteur droit avec flèche 82"/>
            <p:cNvCxnSpPr/>
            <p:nvPr/>
          </p:nvCxnSpPr>
          <p:spPr>
            <a:xfrm>
              <a:off x="2438400" y="5105400"/>
              <a:ext cx="5610672" cy="257137"/>
            </a:xfrm>
            <a:prstGeom prst="straightConnector1">
              <a:avLst/>
            </a:prstGeom>
            <a:ln w="2540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228600" y="0"/>
            <a:ext cx="8610600" cy="3352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tabLst>
                <a:tab pos="103188" algn="r"/>
              </a:tabLst>
            </a:pPr>
            <a:r>
              <a:rPr kumimoji="0" lang="fr-FR"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3</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r>
              <a:rPr kumimoji="0" lang="ar-DZ" altLang="zh-CN" sz="2800" b="1" i="0" u="none"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SA"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تحديد معدل التماثل (معدل العائد الداخلي التفاضلي) بيانيا وحسابيا:</a:t>
            </a:r>
            <a:endParaRPr kumimoji="0" lang="fr-FR" altLang="zh-CN"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SA"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بيانيا </a:t>
            </a:r>
            <a:r>
              <a:rPr kumimoji="0" lang="ar-DZ" altLang="zh-CN"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p>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يكون معدل التماثل عند تقاطع المنحنيين الب</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a:t>
            </a:r>
            <a:r>
              <a:rPr kumimoji="0" lang="ar-SA" altLang="zh-CN"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انيين</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لـ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SA"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وهو يساوي تقريبا: </a:t>
            </a:r>
            <a:r>
              <a:rPr kumimoji="0" lang="en-US" altLang="zh-CN" sz="28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err="1" smtClean="0">
                <a:ln>
                  <a:noFill/>
                </a:ln>
                <a:solidFill>
                  <a:srgbClr val="FF0000"/>
                </a:solidFill>
                <a:effectLst/>
                <a:latin typeface="Times New Roman" pitchFamily="18" charset="0"/>
                <a:ea typeface="Times New Roman" pitchFamily="18" charset="0"/>
                <a:cs typeface="Times New Roman" pitchFamily="18" charset="0"/>
              </a:rPr>
              <a:t>ind</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altLang="zh-CN" sz="28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TIR</a:t>
            </a:r>
            <a:r>
              <a:rPr kumimoji="0" lang="en-US" altLang="zh-CN" sz="2800" b="1" i="0" u="none" strike="noStrike" cap="none" normalizeH="0" baseline="-30000" dirty="0" err="1" smtClean="0">
                <a:ln>
                  <a:noFill/>
                </a:ln>
                <a:solidFill>
                  <a:srgbClr val="FF0000"/>
                </a:solidFill>
                <a:effectLst/>
                <a:latin typeface="Times New Roman" pitchFamily="18" charset="0"/>
                <a:ea typeface="Times New Roman" pitchFamily="18" charset="0"/>
                <a:cs typeface="Times New Roman" pitchFamily="18" charset="0"/>
              </a:rPr>
              <a:t>d</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19%</a:t>
            </a:r>
            <a:endParaRPr kumimoji="0" lang="fr-FR" altLang="zh-CN"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SA" altLang="zh-CN" sz="3200" b="1" i="0"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حساب</a:t>
            </a:r>
            <a:r>
              <a:rPr kumimoji="0" lang="ar-DZ" altLang="zh-CN" sz="3200" b="1" i="0"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يا:</a:t>
            </a:r>
            <a:endParaRPr kumimoji="0" lang="fr-FR" altLang="zh-CN" sz="3200" b="0" i="0"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نلاحظ من الشكل أن معدل تماثل المشروعين يقع بين 15% </a:t>
            </a:r>
            <a:r>
              <a:rPr kumimoji="0" lang="ar-SA" altLang="zh-CN"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و</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20% (عند نقطة تقاطع المنحنيين)، نضع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 VAN</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VAN</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endParaRPr kumimoji="0" lang="ar-SA" altLang="zh-CN"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5" name="Rectangle 1"/>
          <p:cNvSpPr>
            <a:spLocks noChangeArrowheads="1"/>
          </p:cNvSpPr>
          <p:nvPr/>
        </p:nvSpPr>
        <p:spPr bwMode="auto">
          <a:xfrm>
            <a:off x="228600" y="3339167"/>
            <a:ext cx="8610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eaLnBrk="1" fontAlgn="base" latinLnBrk="0" hangingPunct="1">
              <a:lnSpc>
                <a:spcPct val="100000"/>
              </a:lnSpc>
              <a:spcBef>
                <a:spcPct val="0"/>
              </a:spcBef>
              <a:spcAft>
                <a:spcPct val="0"/>
              </a:spcAft>
              <a:buClrTx/>
              <a:buSzTx/>
              <a:tabLst>
                <a:tab pos="103188" algn="r"/>
              </a:tabLst>
            </a:pP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15%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814,90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687,37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127,53&gt; 0   </a:t>
            </a:r>
            <a:endParaRPr kumimoji="0" lang="fr-FR" altLang="zh-CN"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6" name="Rectangle 1"/>
          <p:cNvSpPr>
            <a:spLocks noChangeArrowheads="1"/>
          </p:cNvSpPr>
          <p:nvPr/>
        </p:nvSpPr>
        <p:spPr bwMode="auto">
          <a:xfrm>
            <a:off x="228600" y="3957935"/>
            <a:ext cx="8610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eaLnBrk="0" fontAlgn="base" latinLnBrk="0" hangingPunct="0">
              <a:lnSpc>
                <a:spcPct val="100000"/>
              </a:lnSpc>
              <a:spcBef>
                <a:spcPct val="0"/>
              </a:spcBef>
              <a:spcAft>
                <a:spcPct val="0"/>
              </a:spcAft>
              <a:buClrTx/>
              <a:buSzTx/>
              <a:buFontTx/>
              <a:buNone/>
              <a:tabLst>
                <a:tab pos="103188" algn="r"/>
              </a:tabLst>
            </a:pP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20%       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246,40    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289,67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-43,27&lt; 0   </a:t>
            </a:r>
            <a:endParaRPr kumimoji="0" lang="fr-FR" altLang="zh-CN"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228600" y="4737318"/>
            <a:ext cx="86106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tab pos="103188" algn="r"/>
              </a:tabLst>
            </a:pP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نلاحظ أنه لدينا قيمتان لـ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الأولى ذات قيمة موجبة عند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1</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والثانية ذات قيمة سالبة عند </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2</a:t>
            </a:r>
            <a:r>
              <a:rPr kumimoji="0" lang="ar-SA"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و</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بالتالي تكون </a:t>
            </a:r>
            <a:r>
              <a:rPr kumimoji="0" lang="fr-FR"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Δ</a:t>
            </a:r>
            <a:r>
              <a:rPr kumimoji="0" lang="en-US"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معدومة (للمشروع</a:t>
            </a:r>
            <a:r>
              <a:rPr kumimoji="0" lang="ar-DZ"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ن نفس القيمة الحالية الصافية) عند معدل خصم يقع </a:t>
            </a:r>
            <a:r>
              <a:rPr kumimoji="0" lang="ar-SA"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بين</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1 </a:t>
            </a:r>
            <a:r>
              <a:rPr kumimoji="0" lang="ar-DZ"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SA"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و</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smtClean="0">
                <a:ln>
                  <a:noFill/>
                </a:ln>
                <a:solidFill>
                  <a:srgbClr val="FF0000"/>
                </a:solidFill>
                <a:effectLst/>
                <a:latin typeface="Times New Roman" pitchFamily="18" charset="0"/>
                <a:ea typeface="Times New Roman" pitchFamily="18" charset="0"/>
                <a:cs typeface="Times New Roman" pitchFamily="18" charset="0"/>
              </a:rPr>
              <a:t>2 </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وهو معدل تمثل المشروعين </a:t>
            </a:r>
            <a:r>
              <a:rPr kumimoji="0" lang="en-US" altLang="zh-CN" sz="28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err="1" smtClean="0">
                <a:ln>
                  <a:noFill/>
                </a:ln>
                <a:solidFill>
                  <a:schemeClr val="bg1"/>
                </a:solidFill>
                <a:effectLst/>
                <a:latin typeface="Times New Roman" pitchFamily="18" charset="0"/>
                <a:ea typeface="Times New Roman" pitchFamily="18" charset="0"/>
                <a:cs typeface="Times New Roman" pitchFamily="18" charset="0"/>
              </a:rPr>
              <a:t>ind</a:t>
            </a:r>
            <a:r>
              <a:rPr kumimoji="0" lang="en-US" altLang="zh-CN" sz="28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SA" altLang="zh-CN" sz="28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fr-FR" altLang="zh-CN" sz="2800" b="0" i="0" u="none" strike="noStrike" cap="none" normalizeH="0" baseline="0" dirty="0" smtClean="0">
              <a:ln>
                <a:noFill/>
              </a:ln>
              <a:solidFill>
                <a:schemeClr val="bg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24580"/>
            <a:ext cx="8382000" cy="523220"/>
          </a:xfrm>
          <a:prstGeom prst="rect">
            <a:avLst/>
          </a:prstGeom>
        </p:spPr>
        <p:txBody>
          <a:bodyPr wrap="square">
            <a:spAutoFit/>
          </a:bodyPr>
          <a:lstStyle/>
          <a:p>
            <a:pPr lvl="0" algn="r" rtl="1" eaLnBrk="0" fontAlgn="base" hangingPunct="0">
              <a:spcBef>
                <a:spcPct val="0"/>
              </a:spcBef>
              <a:spcAft>
                <a:spcPct val="0"/>
              </a:spcAft>
              <a:tabLst>
                <a:tab pos="103188" algn="r"/>
              </a:tabLst>
            </a:pPr>
            <a:r>
              <a:rPr lang="ar-SA" altLang="zh-CN" sz="2800" b="1" dirty="0" smtClean="0">
                <a:solidFill>
                  <a:srgbClr val="FF0000"/>
                </a:solidFill>
                <a:latin typeface="Times New Roman" pitchFamily="18" charset="0"/>
                <a:ea typeface="Times New Roman" pitchFamily="18" charset="0"/>
                <a:cs typeface="Times New Roman" pitchFamily="18" charset="0"/>
              </a:rPr>
              <a:t>يحسب معدل تماثل المشروعين بنفس طريقة حساب معدل العائد الداخلي:</a:t>
            </a:r>
            <a:endParaRPr lang="ar-SA" altLang="zh-CN" sz="2800" dirty="0" smtClean="0">
              <a:solidFill>
                <a:srgbClr val="FF0000"/>
              </a:solidFill>
              <a:latin typeface="Times New Roman" pitchFamily="18" charset="0"/>
              <a:cs typeface="Times New Roman" pitchFamily="18" charset="0"/>
            </a:endParaRPr>
          </a:p>
        </p:txBody>
      </p:sp>
      <p:grpSp>
        <p:nvGrpSpPr>
          <p:cNvPr id="10" name="Groupe 9"/>
          <p:cNvGrpSpPr/>
          <p:nvPr/>
        </p:nvGrpSpPr>
        <p:grpSpPr>
          <a:xfrm>
            <a:off x="228600" y="2209800"/>
            <a:ext cx="4114801" cy="990600"/>
            <a:chOff x="373063" y="6364288"/>
            <a:chExt cx="2177415" cy="493712"/>
          </a:xfrm>
        </p:grpSpPr>
        <p:sp>
          <p:nvSpPr>
            <p:cNvPr id="76802" name="Text Box 2"/>
            <p:cNvSpPr txBox="1">
              <a:spLocks noChangeArrowheads="1"/>
            </p:cNvSpPr>
            <p:nvPr/>
          </p:nvSpPr>
          <p:spPr bwMode="auto">
            <a:xfrm>
              <a:off x="373063" y="6496050"/>
              <a:ext cx="522287"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ind</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76803" name="Text Box 3"/>
            <p:cNvSpPr txBox="1">
              <a:spLocks noChangeArrowheads="1"/>
            </p:cNvSpPr>
            <p:nvPr/>
          </p:nvSpPr>
          <p:spPr bwMode="auto">
            <a:xfrm>
              <a:off x="838200" y="6496050"/>
              <a:ext cx="400050"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76804" name="Text Box 4"/>
            <p:cNvSpPr txBox="1">
              <a:spLocks noChangeArrowheads="1"/>
            </p:cNvSpPr>
            <p:nvPr/>
          </p:nvSpPr>
          <p:spPr bwMode="auto">
            <a:xfrm>
              <a:off x="1254442" y="6364288"/>
              <a:ext cx="1175068"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2</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-i</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smtClean="0">
                  <a:ln>
                    <a:noFill/>
                  </a:ln>
                  <a:solidFill>
                    <a:schemeClr val="bg1"/>
                  </a:solidFill>
                  <a:effectLst/>
                  <a:latin typeface="Times New Roman" pitchFamily="18" charset="0"/>
                  <a:ea typeface="Arial" pitchFamily="34" charset="0"/>
                  <a:cs typeface="Times New Roman" pitchFamily="18" charset="0"/>
                </a:rPr>
                <a:t>Δ</a:t>
              </a: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smtClean="0">
                  <a:ln>
                    <a:noFill/>
                  </a:ln>
                  <a:solidFill>
                    <a:schemeClr val="bg1"/>
                  </a:solidFill>
                  <a:effectLst/>
                  <a:latin typeface="Times New Roman" pitchFamily="18" charset="0"/>
                  <a:ea typeface="Arial" pitchFamily="34" charset="0"/>
                  <a:cs typeface="Arial" pitchFamily="34" charset="0"/>
                </a:rPr>
                <a:t>1</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76805" name="Text Box 5"/>
            <p:cNvSpPr txBox="1">
              <a:spLocks noChangeArrowheads="1"/>
            </p:cNvSpPr>
            <p:nvPr/>
          </p:nvSpPr>
          <p:spPr bwMode="auto">
            <a:xfrm>
              <a:off x="1162050" y="6591300"/>
              <a:ext cx="1388428"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Δ</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1</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Δ</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VAN</a:t>
              </a:r>
              <a:r>
                <a:rPr kumimoji="0" lang="en-US" sz="2800" b="1" i="0" u="none" strike="noStrike" cap="none" normalizeH="0" baseline="-25000" dirty="0" smtClean="0">
                  <a:ln>
                    <a:noFill/>
                  </a:ln>
                  <a:solidFill>
                    <a:schemeClr val="bg1"/>
                  </a:solidFill>
                  <a:effectLst/>
                  <a:latin typeface="Times New Roman" pitchFamily="18" charset="0"/>
                  <a:ea typeface="Arial" pitchFamily="34" charset="0"/>
                  <a:cs typeface="Arial" pitchFamily="34" charset="0"/>
                </a:rPr>
                <a:t>2</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76806" name="AutoShape 6"/>
            <p:cNvCxnSpPr>
              <a:cxnSpLocks noChangeShapeType="1"/>
            </p:cNvCxnSpPr>
            <p:nvPr/>
          </p:nvCxnSpPr>
          <p:spPr bwMode="auto">
            <a:xfrm>
              <a:off x="1162050" y="6619875"/>
              <a:ext cx="1219200" cy="0"/>
            </a:xfrm>
            <a:prstGeom prst="straightConnector1">
              <a:avLst/>
            </a:prstGeom>
            <a:noFill/>
            <a:ln w="31750">
              <a:solidFill>
                <a:srgbClr val="000000"/>
              </a:solidFill>
              <a:round/>
              <a:headEnd/>
              <a:tailEnd/>
            </a:ln>
          </p:spPr>
        </p:cxnSp>
      </p:grpSp>
      <p:grpSp>
        <p:nvGrpSpPr>
          <p:cNvPr id="17" name="Groupe 16"/>
          <p:cNvGrpSpPr/>
          <p:nvPr/>
        </p:nvGrpSpPr>
        <p:grpSpPr>
          <a:xfrm>
            <a:off x="457200" y="3886200"/>
            <a:ext cx="5949557" cy="838200"/>
            <a:chOff x="2152401" y="6326188"/>
            <a:chExt cx="2779802" cy="531812"/>
          </a:xfrm>
        </p:grpSpPr>
        <p:sp>
          <p:nvSpPr>
            <p:cNvPr id="76808" name="Text Box 8"/>
            <p:cNvSpPr txBox="1">
              <a:spLocks noChangeArrowheads="1"/>
            </p:cNvSpPr>
            <p:nvPr/>
          </p:nvSpPr>
          <p:spPr bwMode="auto">
            <a:xfrm>
              <a:off x="2152401" y="6450628"/>
              <a:ext cx="712057"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lang="en-US" sz="2800" b="1" dirty="0" err="1" smtClean="0">
                  <a:solidFill>
                    <a:schemeClr val="bg1"/>
                  </a:solidFill>
                  <a:latin typeface="Times New Roman" pitchFamily="18" charset="0"/>
                  <a:ea typeface="Arial" pitchFamily="34" charset="0"/>
                  <a:cs typeface="Arial" pitchFamily="34" charset="0"/>
                </a:rPr>
                <a:t>i</a:t>
              </a:r>
              <a:r>
                <a:rPr lang="en-US" sz="2800" b="1" baseline="-25000" dirty="0" err="1" smtClean="0">
                  <a:solidFill>
                    <a:schemeClr val="bg1"/>
                  </a:solidFill>
                  <a:latin typeface="Times New Roman" pitchFamily="18" charset="0"/>
                  <a:ea typeface="Arial" pitchFamily="34" charset="0"/>
                  <a:cs typeface="Arial" pitchFamily="34" charset="0"/>
                </a:rPr>
                <a:t>ind</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15+</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sp>
          <p:nvSpPr>
            <p:cNvPr id="76809" name="Text Box 9"/>
            <p:cNvSpPr txBox="1">
              <a:spLocks noChangeArrowheads="1"/>
            </p:cNvSpPr>
            <p:nvPr/>
          </p:nvSpPr>
          <p:spPr bwMode="auto">
            <a:xfrm>
              <a:off x="2905125" y="6326188"/>
              <a:ext cx="1123950"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(20-15) </a:t>
              </a:r>
              <a:r>
                <a:rPr kumimoji="0" lang="fr-FR" sz="2800" b="1" i="0" u="none" strike="noStrike" cap="none" normalizeH="0" baseline="0" smtClean="0">
                  <a:ln>
                    <a:noFill/>
                  </a:ln>
                  <a:solidFill>
                    <a:schemeClr val="bg1"/>
                  </a:solidFill>
                  <a:effectLst/>
                  <a:latin typeface="Times New Roman" pitchFamily="18" charset="0"/>
                  <a:ea typeface="Arial" pitchFamily="34" charset="0"/>
                  <a:cs typeface="Arial" pitchFamily="34" charset="0"/>
                </a:rPr>
                <a:t>127,53</a:t>
              </a:r>
              <a:endParaRPr kumimoji="0" lang="fr-FR" sz="2800" b="0" i="0" u="none" strike="noStrike" cap="none" normalizeH="0" baseline="0" smtClean="0">
                <a:ln>
                  <a:noFill/>
                </a:ln>
                <a:solidFill>
                  <a:schemeClr val="bg1"/>
                </a:solidFill>
                <a:effectLst/>
                <a:latin typeface="Arial" pitchFamily="34" charset="0"/>
                <a:cs typeface="Arial" pitchFamily="34" charset="0"/>
              </a:endParaRPr>
            </a:p>
          </p:txBody>
        </p:sp>
        <p:sp>
          <p:nvSpPr>
            <p:cNvPr id="76810" name="Text Box 10"/>
            <p:cNvSpPr txBox="1">
              <a:spLocks noChangeArrowheads="1"/>
            </p:cNvSpPr>
            <p:nvPr/>
          </p:nvSpPr>
          <p:spPr bwMode="auto">
            <a:xfrm>
              <a:off x="2905125" y="6591300"/>
              <a:ext cx="1123950"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127,53 </a:t>
              </a:r>
              <a:r>
                <a:rPr kumimoji="0" lang="en-US"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a:t>
              </a:r>
              <a:r>
                <a:rPr kumimoji="0" lang="en-US"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 </a:t>
              </a:r>
              <a:r>
                <a:rPr kumimoji="0" lang="fr-FR" sz="2800" b="1" i="0" u="none" strike="noStrike" cap="none" normalizeH="0" baseline="0" dirty="0" smtClean="0">
                  <a:ln>
                    <a:noFill/>
                  </a:ln>
                  <a:solidFill>
                    <a:schemeClr val="bg1"/>
                  </a:solidFill>
                  <a:effectLst/>
                  <a:latin typeface="Times New Roman" pitchFamily="18" charset="0"/>
                  <a:ea typeface="Arial" pitchFamily="34" charset="0"/>
                  <a:cs typeface="Arial" pitchFamily="34" charset="0"/>
                </a:rPr>
                <a:t>43,27</a:t>
              </a:r>
              <a:endParaRPr kumimoji="0" lang="fr-FR" sz="2800" b="0" i="0" u="none" strike="noStrike" cap="none" normalizeH="0" baseline="0" dirty="0" smtClean="0">
                <a:ln>
                  <a:noFill/>
                </a:ln>
                <a:solidFill>
                  <a:schemeClr val="bg1"/>
                </a:solidFill>
                <a:effectLst/>
                <a:latin typeface="Arial" pitchFamily="34" charset="0"/>
                <a:cs typeface="Arial" pitchFamily="34" charset="0"/>
              </a:endParaRPr>
            </a:p>
          </p:txBody>
        </p:sp>
        <p:cxnSp>
          <p:nvCxnSpPr>
            <p:cNvPr id="76811" name="AutoShape 11"/>
            <p:cNvCxnSpPr>
              <a:cxnSpLocks noChangeShapeType="1"/>
            </p:cNvCxnSpPr>
            <p:nvPr/>
          </p:nvCxnSpPr>
          <p:spPr bwMode="auto">
            <a:xfrm>
              <a:off x="2867025" y="6600825"/>
              <a:ext cx="1219200" cy="0"/>
            </a:xfrm>
            <a:prstGeom prst="straightConnector1">
              <a:avLst/>
            </a:prstGeom>
            <a:noFill/>
            <a:ln w="31750">
              <a:solidFill>
                <a:srgbClr val="000000"/>
              </a:solidFill>
              <a:round/>
              <a:headEnd/>
              <a:tailEnd/>
            </a:ln>
          </p:spPr>
        </p:cxnSp>
        <p:sp>
          <p:nvSpPr>
            <p:cNvPr id="76812" name="Text Box 12"/>
            <p:cNvSpPr txBox="1">
              <a:spLocks noChangeArrowheads="1"/>
            </p:cNvSpPr>
            <p:nvPr/>
          </p:nvSpPr>
          <p:spPr bwMode="auto">
            <a:xfrm>
              <a:off x="4074953" y="6427275"/>
              <a:ext cx="857250" cy="266700"/>
            </a:xfrm>
            <a:prstGeom prst="rect">
              <a:avLst/>
            </a:prstGeom>
            <a:solidFill>
              <a:srgbClr val="FFFFFF"/>
            </a:solidFill>
            <a:ln w="31750">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800" b="1"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 18,73%</a:t>
              </a:r>
              <a:endParaRPr kumimoji="0" lang="fr-FR" sz="2800" b="0" i="0" u="none" strike="noStrike" cap="none" normalizeH="0" baseline="0" dirty="0" smtClean="0">
                <a:ln>
                  <a:noFill/>
                </a:ln>
                <a:solidFill>
                  <a:srgbClr val="FF0000"/>
                </a:solidFill>
                <a:effectLst/>
                <a:latin typeface="Arial" pitchFamily="34" charset="0"/>
                <a:cs typeface="Arial" pitchFamily="34" charset="0"/>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p:cNvSpPr>
            <a:spLocks noChangeArrowheads="1"/>
          </p:cNvSpPr>
          <p:nvPr/>
        </p:nvSpPr>
        <p:spPr bwMode="auto">
          <a:xfrm>
            <a:off x="1905000" y="609600"/>
            <a:ext cx="69342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tabLst>
                <a:tab pos="160338" algn="r"/>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4. المقارنة بين المشروعين حسب تغيرات معدل الخصم:</a:t>
            </a:r>
            <a:endParaRPr kumimoji="0" lang="ar-DZ" altLang="zh-CN"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5" name="Rectangle 13"/>
          <p:cNvSpPr>
            <a:spLocks noChangeArrowheads="1"/>
          </p:cNvSpPr>
          <p:nvPr/>
        </p:nvSpPr>
        <p:spPr bwMode="auto">
          <a:xfrm>
            <a:off x="228600" y="1554540"/>
            <a:ext cx="8610600"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buFont typeface="Wingdings" pitchFamily="2" charset="2"/>
              <a:buChar char="ü"/>
              <a:tabLst>
                <a:tab pos="160338" algn="r"/>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من أجل </a:t>
            </a:r>
            <a:r>
              <a:rPr kumimoji="0" lang="en-US" altLang="zh-CN" sz="28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i</a:t>
            </a:r>
            <a:r>
              <a:rPr kumimoji="0" lang="en-US" altLang="zh-CN" sz="2800" b="1" i="0" u="none" strike="noStrike" cap="none" normalizeH="0" baseline="-30000" dirty="0" err="1" smtClean="0">
                <a:ln>
                  <a:noFill/>
                </a:ln>
                <a:solidFill>
                  <a:srgbClr val="FF0000"/>
                </a:solidFill>
                <a:effectLst/>
                <a:latin typeface="Times New Roman" pitchFamily="18" charset="0"/>
                <a:ea typeface="Times New Roman" pitchFamily="18" charset="0"/>
                <a:cs typeface="Times New Roman" pitchFamily="18" charset="0"/>
              </a:rPr>
              <a:t>ind</a:t>
            </a:r>
            <a:r>
              <a:rPr kumimoji="0" lang="en-US"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i&lt;</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p>
          <a:p>
            <a:pPr lvl="0" algn="just" rtl="1" eaLnBrk="0" fontAlgn="base" hangingPunct="0">
              <a:spcBef>
                <a:spcPct val="0"/>
              </a:spcBef>
              <a:spcAft>
                <a:spcPct val="0"/>
              </a:spcAft>
              <a:tabLst>
                <a:tab pos="160338" algn="r"/>
              </a:tabLst>
            </a:pPr>
            <a:r>
              <a:rPr lang="ar-DZ" altLang="zh-CN" sz="2400" b="1" dirty="0" smtClean="0">
                <a:solidFill>
                  <a:srgbClr val="FF0000"/>
                </a:solidFill>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يكون </a:t>
            </a:r>
            <a:r>
              <a:rPr lang="fr-FR" altLang="zh-CN" sz="2400" b="1" dirty="0" smtClean="0">
                <a:solidFill>
                  <a:schemeClr val="bg1"/>
                </a:solidFill>
                <a:latin typeface="Times New Roman" pitchFamily="18" charset="0"/>
                <a:ea typeface="Times New Roman" pitchFamily="18" charset="0"/>
                <a:cs typeface="Times New Roman" pitchFamily="18" charset="0"/>
              </a:rPr>
              <a:t>&gt;</a:t>
            </a:r>
            <a:r>
              <a:rPr lang="en-US" altLang="zh-CN" sz="2400" b="1" dirty="0" smtClean="0">
                <a:solidFill>
                  <a:schemeClr val="bg1"/>
                </a:solidFill>
                <a:latin typeface="Times New Roman" pitchFamily="18" charset="0"/>
                <a:ea typeface="Times New Roman" pitchFamily="18" charset="0"/>
                <a:cs typeface="Times New Roman" pitchFamily="18" charset="0"/>
              </a:rPr>
              <a:t>VAN</a:t>
            </a:r>
            <a:r>
              <a:rPr lang="en-US" altLang="zh-CN" sz="2400" b="1" baseline="-30000" dirty="0" smtClean="0">
                <a:solidFill>
                  <a:schemeClr val="bg1"/>
                </a:solidFill>
                <a:latin typeface="Times New Roman" pitchFamily="18" charset="0"/>
                <a:ea typeface="Times New Roman" pitchFamily="18" charset="0"/>
                <a:cs typeface="Times New Roman" pitchFamily="18" charset="0"/>
              </a:rPr>
              <a:t>A</a:t>
            </a:r>
            <a:r>
              <a:rPr lang="en-US" altLang="zh-CN" sz="2400" b="1" dirty="0" smtClean="0">
                <a:solidFill>
                  <a:schemeClr val="bg1"/>
                </a:solidFill>
                <a:latin typeface="Times New Roman" pitchFamily="18" charset="0"/>
                <a:ea typeface="Times New Roman" pitchFamily="18" charset="0"/>
                <a:cs typeface="Times New Roman" pitchFamily="18" charset="0"/>
              </a:rPr>
              <a:t> </a:t>
            </a:r>
            <a:r>
              <a:rPr lang="ar-DZ" altLang="zh-CN" sz="2400" b="1" dirty="0" smtClean="0">
                <a:solidFill>
                  <a:schemeClr val="bg1"/>
                </a:solidFill>
                <a:latin typeface="Times New Roman" pitchFamily="18" charset="0"/>
                <a:ea typeface="Times New Roman" pitchFamily="18" charset="0"/>
                <a:cs typeface="Times New Roman" pitchFamily="18" charset="0"/>
              </a:rPr>
              <a:t>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fr-FR"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(منحنى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فوق منحنى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مما يعني المشروع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أفضل من المشروع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حسب معيار </a:t>
            </a:r>
            <a:r>
              <a:rPr kumimoji="0" lang="ar-DZ" altLang="zh-CN" sz="24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ق</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 </a:t>
            </a:r>
            <a:r>
              <a:rPr kumimoji="0" lang="ar-DZ" altLang="zh-CN" sz="24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ص</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لكن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&lt;</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مما يعني أن المشروع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أفضل من المشروع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حسب معيار معدل العائد الداخلي، أي أنه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المعياران متعارضان. </a:t>
            </a:r>
            <a:endParaRPr kumimoji="0" lang="fr-FR" altLang="zh-CN" sz="2400" b="0" i="0" u="none" strike="noStrike" cap="none" normalizeH="0" baseline="0" dirty="0" smtClean="0">
              <a:ln>
                <a:noFill/>
              </a:ln>
              <a:solidFill>
                <a:srgbClr val="FF0000"/>
              </a:solidFill>
              <a:effectLst/>
              <a:latin typeface="Arial" pitchFamily="34" charset="0"/>
              <a:cs typeface="Arial" pitchFamily="34" charset="0"/>
            </a:endParaRPr>
          </a:p>
        </p:txBody>
      </p:sp>
      <p:sp>
        <p:nvSpPr>
          <p:cNvPr id="6" name="Rectangle 13"/>
          <p:cNvSpPr>
            <a:spLocks noChangeArrowheads="1"/>
          </p:cNvSpPr>
          <p:nvPr/>
        </p:nvSpPr>
        <p:spPr bwMode="auto">
          <a:xfrm>
            <a:off x="228600" y="3931384"/>
            <a:ext cx="86106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buFont typeface="Wingdings" pitchFamily="2" charset="2"/>
              <a:buChar char="ü"/>
              <a:tabLst>
                <a:tab pos="160338" algn="r"/>
              </a:tabLst>
            </a:pP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من أجل</a:t>
            </a:r>
            <a:r>
              <a:rPr kumimoji="0" lang="fr-FR"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i&gt;</a:t>
            </a:r>
            <a:r>
              <a:rPr lang="fr-FR" altLang="zh-CN" sz="2800" b="1" dirty="0" smtClean="0">
                <a:solidFill>
                  <a:srgbClr val="FF0000"/>
                </a:solidFill>
                <a:latin typeface="Times New Roman" pitchFamily="18" charset="0"/>
                <a:ea typeface="Times New Roman" pitchFamily="18" charset="0"/>
                <a:cs typeface="Times New Roman" pitchFamily="18" charset="0"/>
              </a:rPr>
              <a:t>i</a:t>
            </a:r>
            <a:r>
              <a:rPr lang="en-US" altLang="zh-CN" sz="2800" b="1" baseline="-30000" dirty="0" err="1" smtClean="0">
                <a:solidFill>
                  <a:srgbClr val="FF0000"/>
                </a:solidFill>
                <a:latin typeface="Times New Roman" pitchFamily="18" charset="0"/>
                <a:ea typeface="Times New Roman" pitchFamily="18" charset="0"/>
                <a:cs typeface="Times New Roman" pitchFamily="18" charset="0"/>
              </a:rPr>
              <a:t>ind</a:t>
            </a:r>
            <a:r>
              <a:rPr lang="en-US" altLang="zh-CN" sz="2800" b="1" dirty="0" smtClean="0">
                <a:solidFill>
                  <a:srgbClr val="FF0000"/>
                </a:solidFill>
                <a:latin typeface="Times New Roman" pitchFamily="18" charset="0"/>
                <a:ea typeface="Times New Roman" pitchFamily="18" charset="0"/>
                <a:cs typeface="Times New Roman" pitchFamily="18" charset="0"/>
              </a:rPr>
              <a:t> </a:t>
            </a:r>
            <a:r>
              <a:rPr kumimoji="0" lang="ar-DZ" altLang="zh-CN"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p>
          <a:p>
            <a:pPr lvl="0" algn="just" rtl="1" eaLnBrk="0" fontAlgn="base" hangingPunct="0">
              <a:spcBef>
                <a:spcPct val="0"/>
              </a:spcBef>
              <a:spcAft>
                <a:spcPct val="0"/>
              </a:spcAft>
              <a:tabLst>
                <a:tab pos="160338" algn="r"/>
              </a:tabLst>
            </a:pPr>
            <a:r>
              <a:rPr lang="ar-DZ" altLang="zh-CN" sz="2400" b="1" dirty="0" smtClean="0">
                <a:solidFill>
                  <a:srgbClr val="FF0000"/>
                </a:solidFill>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يكون</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VAN</a:t>
            </a:r>
            <a:r>
              <a:rPr kumimoji="0" lang="fr-FR"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&gt;</a:t>
            </a:r>
            <a:r>
              <a:rPr lang="en-US" altLang="zh-CN" sz="2400" b="1" dirty="0" smtClean="0">
                <a:solidFill>
                  <a:schemeClr val="bg1"/>
                </a:solidFill>
                <a:latin typeface="Times New Roman" pitchFamily="18" charset="0"/>
                <a:ea typeface="Times New Roman" pitchFamily="18" charset="0"/>
                <a:cs typeface="Times New Roman" pitchFamily="18" charset="0"/>
              </a:rPr>
              <a:t>VAN</a:t>
            </a:r>
            <a:r>
              <a:rPr lang="en-US" altLang="zh-CN" sz="2400" b="1" baseline="-30000" dirty="0" smtClean="0">
                <a:solidFill>
                  <a:schemeClr val="bg1"/>
                </a:solidFill>
                <a:latin typeface="Times New Roman" pitchFamily="18" charset="0"/>
                <a:ea typeface="Times New Roman" pitchFamily="18" charset="0"/>
                <a:cs typeface="Times New Roman" pitchFamily="18" charset="0"/>
              </a:rPr>
              <a:t>B</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(منحنى</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فوق منحنى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مما يعني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أفضل من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حسب معيار </a:t>
            </a:r>
            <a:r>
              <a:rPr kumimoji="0" lang="ar-DZ" altLang="zh-CN" sz="24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ق</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 </a:t>
            </a:r>
            <a:r>
              <a:rPr kumimoji="0" lang="ar-DZ" altLang="zh-CN" sz="2400" b="1"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ص</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وكذلك دائما </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B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&lt;</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TIR</a:t>
            </a:r>
            <a:r>
              <a:rPr kumimoji="0" lang="en-US" altLang="zh-CN" sz="2400" b="1" i="0" u="none" strike="noStrike" cap="none" normalizeH="0" baseline="-30000" dirty="0" smtClean="0">
                <a:ln>
                  <a:noFill/>
                </a:ln>
                <a:solidFill>
                  <a:schemeClr val="bg1"/>
                </a:solidFill>
                <a:effectLst/>
                <a:latin typeface="Times New Roman" pitchFamily="18" charset="0"/>
                <a:ea typeface="Times New Roman" pitchFamily="18" charset="0"/>
                <a:cs typeface="Times New Roman" pitchFamily="18" charset="0"/>
              </a:rPr>
              <a:t>A</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مما يعني أن المشروع</a:t>
            </a:r>
            <a:r>
              <a:rPr kumimoji="0" lang="en-US"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 </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أفضل من المشروع </a:t>
            </a:r>
            <a:r>
              <a:rPr kumimoji="0" lang="fr-FR"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B</a:t>
            </a:r>
            <a:r>
              <a:rPr kumimoji="0" lang="ar-DZ" altLang="zh-CN" sz="2400" b="1"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حسب معيار معدل العائد الداخلي، أي أن </a:t>
            </a:r>
            <a:r>
              <a:rPr kumimoji="0" lang="ar-DZ" altLang="zh-CN"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المعياران متوافقان. </a:t>
            </a:r>
            <a:endParaRPr kumimoji="0" lang="ar-DZ" altLang="zh-CN"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2732</TotalTime>
  <Words>6047</Words>
  <Application>Microsoft Office PowerPoint</Application>
  <PresentationFormat>Affichage à l'écran (4:3)</PresentationFormat>
  <Paragraphs>1100</Paragraphs>
  <Slides>69</Slides>
  <Notes>0</Notes>
  <HiddenSlides>0</HiddenSlides>
  <MMClips>0</MMClips>
  <ScaleCrop>false</ScaleCrop>
  <HeadingPairs>
    <vt:vector size="4" baseType="variant">
      <vt:variant>
        <vt:lpstr>Thème</vt:lpstr>
      </vt:variant>
      <vt:variant>
        <vt:i4>1</vt:i4>
      </vt:variant>
      <vt:variant>
        <vt:lpstr>Titres des diapositives</vt:lpstr>
      </vt:variant>
      <vt:variant>
        <vt:i4>69</vt:i4>
      </vt:variant>
    </vt:vector>
  </HeadingPairs>
  <TitlesOfParts>
    <vt:vector size="70" baseType="lpstr">
      <vt:lpstr>Apex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Diapositive 64</vt:lpstr>
      <vt:lpstr>Diapositive 65</vt:lpstr>
      <vt:lpstr>Diapositive 66</vt:lpstr>
      <vt:lpstr>Diapositive 67</vt:lpstr>
      <vt:lpstr>Diapositive 68</vt:lpstr>
      <vt:lpstr>Diapositive 69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261</cp:revision>
  <dcterms:created xsi:type="dcterms:W3CDTF">2020-05-15T08:19:01Z</dcterms:created>
  <dcterms:modified xsi:type="dcterms:W3CDTF">2021-04-14T14:16:24Z</dcterms:modified>
</cp:coreProperties>
</file>