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71" r:id="rId6"/>
    <p:sldId id="262" r:id="rId7"/>
    <p:sldId id="268" r:id="rId8"/>
    <p:sldId id="263" r:id="rId9"/>
    <p:sldId id="267" r:id="rId10"/>
    <p:sldId id="264" r:id="rId11"/>
    <p:sldId id="265" r:id="rId12"/>
    <p:sldId id="273" r:id="rId13"/>
    <p:sldId id="269" r:id="rId14"/>
    <p:sldId id="266" r:id="rId15"/>
    <p:sldId id="270" r:id="rId16"/>
    <p:sldId id="274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8001000" cy="147002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800" b="1" dirty="0" smtClean="0"/>
              <a:t>Module </a:t>
            </a:r>
            <a:br>
              <a:rPr lang="en-US" sz="2800" b="1" dirty="0" smtClean="0"/>
            </a:br>
            <a:r>
              <a:rPr lang="en-US" sz="3600" b="1" dirty="0" err="1" smtClean="0"/>
              <a:t>Recherche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documentaire</a:t>
            </a:r>
            <a:r>
              <a:rPr lang="en-US" sz="3600" b="1" dirty="0" smtClean="0"/>
              <a:t> et conception de </a:t>
            </a:r>
            <a:r>
              <a:rPr lang="en-US" sz="3600" b="1" dirty="0" err="1" smtClean="0"/>
              <a:t>mémoire</a:t>
            </a:r>
            <a:r>
              <a:rPr lang="en-US" sz="3600" b="1" dirty="0" smtClean="0"/>
              <a:t>  </a:t>
            </a:r>
            <a:endParaRPr lang="en-US" sz="28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38200" y="4419600"/>
            <a:ext cx="6400800" cy="1752600"/>
          </a:xfrm>
        </p:spPr>
        <p:txBody>
          <a:bodyPr>
            <a:normAutofit/>
          </a:bodyPr>
          <a:lstStyle/>
          <a:p>
            <a:pPr algn="l"/>
            <a:endParaRPr lang="fr-BE" sz="1800" dirty="0" smtClean="0">
              <a:solidFill>
                <a:schemeClr val="tx1"/>
              </a:solidFill>
            </a:endParaRPr>
          </a:p>
          <a:p>
            <a:pPr algn="l"/>
            <a:endParaRPr lang="fr-BE" sz="1800" dirty="0">
              <a:solidFill>
                <a:schemeClr val="tx1"/>
              </a:solidFill>
            </a:endParaRPr>
          </a:p>
          <a:p>
            <a:pPr algn="l"/>
            <a:endParaRPr lang="fr-BE" sz="1800" dirty="0" smtClean="0">
              <a:solidFill>
                <a:schemeClr val="tx1"/>
              </a:solidFill>
            </a:endParaRPr>
          </a:p>
          <a:p>
            <a:pPr algn="l"/>
            <a:endParaRPr lang="fr-BE" sz="1800" dirty="0">
              <a:solidFill>
                <a:schemeClr val="tx1"/>
              </a:solidFill>
            </a:endParaRPr>
          </a:p>
          <a:p>
            <a:pPr algn="l"/>
            <a:r>
              <a:rPr lang="fr-BE" sz="1800" dirty="0" smtClean="0">
                <a:solidFill>
                  <a:schemeClr val="tx1"/>
                </a:solidFill>
              </a:rPr>
              <a:t>                                                         année 2020-2021</a:t>
            </a:r>
            <a:endParaRPr lang="fr-BE" sz="1800" dirty="0">
              <a:solidFill>
                <a:schemeClr val="tx1"/>
              </a:solidFill>
            </a:endParaRPr>
          </a:p>
        </p:txBody>
      </p:sp>
      <p:sp>
        <p:nvSpPr>
          <p:cNvPr id="5" name="Titre 15"/>
          <p:cNvSpPr txBox="1">
            <a:spLocks/>
          </p:cNvSpPr>
          <p:nvPr/>
        </p:nvSpPr>
        <p:spPr>
          <a:xfrm>
            <a:off x="1066800" y="0"/>
            <a:ext cx="6985000" cy="292735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DZ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الجمهورية الجزائرية الديمقراطية الشعبية</a:t>
            </a:r>
            <a:br>
              <a:rPr lang="ar-DZ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b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b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Université Mohamed </a:t>
            </a:r>
            <a:r>
              <a:rPr lang="fr-FR" sz="1400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Khider</a:t>
            </a:r>
            <a: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Biskra</a:t>
            </a:r>
            <a:b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Faculté des Sciences et de la Technologie</a:t>
            </a:r>
            <a:b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Département de Génie Electrique</a:t>
            </a:r>
          </a:p>
          <a:p>
            <a:pPr algn="ctr"/>
            <a:r>
              <a:rPr lang="fr-FR" sz="1400" b="1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Master 2 Energies renouvelables</a:t>
            </a:r>
            <a:r>
              <a:rPr lang="fr-FR" sz="1400" b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fr-FR" sz="1400" b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fr-FR" sz="1400" b="1" dirty="0" smtClean="0">
              <a:solidFill>
                <a:schemeClr val="accent5">
                  <a:lumMod val="10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>
              <a:spcBef>
                <a:spcPts val="0"/>
              </a:spcBef>
              <a:defRPr/>
            </a:pPr>
            <a:endParaRPr lang="fr-FR" sz="1400" dirty="0">
              <a:solidFill>
                <a:schemeClr val="tx1"/>
              </a:solidFill>
            </a:endParaRPr>
          </a:p>
        </p:txBody>
      </p:sp>
      <p:pic>
        <p:nvPicPr>
          <p:cNvPr id="6" name="Picture 2" descr="http://www.univ-biskra.dz/images/stories/universite/logo_univ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81000"/>
            <a:ext cx="657192" cy="86365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Picture 2" descr="http://www.univ-biskra.dz/images/stories/universite/logo_univ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657192" cy="86365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685800"/>
            <a:ext cx="41148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Doit-il  rédiger  un  travail  de  </a:t>
            </a:r>
            <a:r>
              <a:rPr lang="fr-FR" dirty="0" smtClean="0"/>
              <a:t>recherche?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81600" y="685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>un  rapport,  </a:t>
            </a:r>
            <a:r>
              <a:rPr lang="fr-FR" dirty="0" smtClean="0"/>
              <a:t>mémoire un  compte-rendu</a:t>
            </a:r>
          </a:p>
          <a:p>
            <a:r>
              <a:rPr lang="fr-FR" dirty="0" smtClean="0"/>
              <a:t>, </a:t>
            </a:r>
            <a:r>
              <a:rPr lang="fr-FR" dirty="0"/>
              <a:t>une bibliographie, </a:t>
            </a:r>
            <a:r>
              <a:rPr lang="fr-FR" dirty="0" err="1"/>
              <a:t>etc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1600200"/>
            <a:ext cx="41148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professeur  </a:t>
            </a:r>
            <a:r>
              <a:rPr lang="fr-FR" dirty="0"/>
              <a:t>a-t-il  exigé  un  type  de  document  en  particulier</a:t>
            </a:r>
            <a:r>
              <a:rPr lang="fr-FR" dirty="0" smtClean="0"/>
              <a:t>?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3400" y="2590800"/>
            <a:ext cx="41148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A-t-il exigé un certain nombre de références?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3400" y="3505200"/>
            <a:ext cx="41148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A-t-il demandé que le travail ait un certain nombre de pages?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76800" y="1752600"/>
            <a:ext cx="3435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Exemple : des </a:t>
            </a:r>
            <a:r>
              <a:rPr lang="fr-FR" dirty="0"/>
              <a:t>articles scientifiques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3400" y="4267200"/>
            <a:ext cx="41148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  problème  soumis  doit-il  être  abordé  de  manière  générale  ou exhaustive?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33400" y="5029200"/>
            <a:ext cx="41148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•  Quel est le temps alloué pour accomplir le travail?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/>
      <p:bldP spid="1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3200" b="1" dirty="0" smtClean="0"/>
              <a:t>3. Définition </a:t>
            </a:r>
            <a:r>
              <a:rPr lang="fr-FR" sz="3200" b="1" dirty="0"/>
              <a:t>du sujet</a:t>
            </a:r>
            <a:endParaRPr lang="en-US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Dans cette </a:t>
            </a:r>
            <a:r>
              <a:rPr lang="fr-FR" sz="2400" dirty="0" smtClean="0"/>
              <a:t>étape on comprend la nature, les objectifs et l'étendue du travail à exécuter, </a:t>
            </a:r>
            <a:endParaRPr lang="en-US" sz="2400" b="1" dirty="0"/>
          </a:p>
          <a:p>
            <a:r>
              <a:rPr lang="fr-FR" sz="2400" b="1" dirty="0" smtClean="0"/>
              <a:t>Technique </a:t>
            </a:r>
            <a:r>
              <a:rPr lang="fr-FR" sz="2400" b="1" dirty="0"/>
              <a:t>du questionnement </a:t>
            </a:r>
            <a:r>
              <a:rPr lang="fr-FR" sz="2400" b="1" dirty="0" smtClean="0"/>
              <a:t>3QO</a:t>
            </a:r>
          </a:p>
          <a:p>
            <a:r>
              <a:rPr lang="fr-FR" sz="2400" b="1" dirty="0" smtClean="0"/>
              <a:t>CP </a:t>
            </a:r>
            <a:endParaRPr lang="en-US" sz="2400" b="1" dirty="0"/>
          </a:p>
        </p:txBody>
      </p:sp>
      <p:pic>
        <p:nvPicPr>
          <p:cNvPr id="4" name="Image 3" descr="Méthodo-recherch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815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1143000"/>
          </a:xfrm>
        </p:spPr>
        <p:txBody>
          <a:bodyPr/>
          <a:lstStyle/>
          <a:p>
            <a:r>
              <a:rPr lang="fr-FR" b="1" dirty="0" smtClean="0"/>
              <a:t>Intitulé du sujet?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3352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fr-FR" sz="4400" b="1" dirty="0" smtClean="0"/>
              <a:t>mots clés</a:t>
            </a: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3200" b="1" dirty="0" smtClean="0"/>
              <a:t>3. Définition </a:t>
            </a:r>
            <a:r>
              <a:rPr lang="fr-FR" sz="3200" b="1" dirty="0"/>
              <a:t>du sujet</a:t>
            </a:r>
            <a:endParaRPr lang="en-US" sz="32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3.1 Intitulé </a:t>
            </a:r>
            <a:r>
              <a:rPr lang="fr-FR" b="1" dirty="0"/>
              <a:t>du </a:t>
            </a:r>
            <a:r>
              <a:rPr lang="fr-FR" b="1" dirty="0" smtClean="0"/>
              <a:t>sujet</a:t>
            </a:r>
          </a:p>
          <a:p>
            <a:pPr algn="just">
              <a:buNone/>
            </a:pPr>
            <a:r>
              <a:rPr lang="fr-FR" sz="2400" dirty="0" smtClean="0"/>
              <a:t>    Le </a:t>
            </a:r>
            <a:r>
              <a:rPr lang="fr-FR" sz="2400" dirty="0"/>
              <a:t>sujet doit être exprimé en une phrase courte, si possible sous  forme de question et à l'aide de termes significatifs. Cet énoncé de recherche doit être le plus précis possible.</a:t>
            </a:r>
            <a:endParaRPr lang="en-US" sz="2400" b="1" dirty="0"/>
          </a:p>
          <a:p>
            <a:pPr>
              <a:buNone/>
            </a:pPr>
            <a:r>
              <a:rPr lang="fr-FR" sz="2800" b="1" dirty="0" smtClean="0"/>
              <a:t>3.2 </a:t>
            </a:r>
            <a:r>
              <a:rPr lang="fr-FR" b="1" dirty="0" smtClean="0"/>
              <a:t>mots </a:t>
            </a:r>
            <a:r>
              <a:rPr lang="fr-FR" b="1" dirty="0"/>
              <a:t>clés concernant le </a:t>
            </a:r>
            <a:r>
              <a:rPr lang="fr-FR" b="1" dirty="0" smtClean="0"/>
              <a:t>sujet</a:t>
            </a:r>
          </a:p>
          <a:p>
            <a:pPr algn="just">
              <a:buNone/>
            </a:pPr>
            <a:r>
              <a:rPr lang="fr-FR" sz="2400" dirty="0" smtClean="0"/>
              <a:t>     Il </a:t>
            </a:r>
            <a:r>
              <a:rPr lang="fr-FR" sz="2400" dirty="0"/>
              <a:t>s'agit d'un ensemble </a:t>
            </a:r>
            <a:r>
              <a:rPr lang="fr-FR" sz="2400" dirty="0" smtClean="0"/>
              <a:t>des </a:t>
            </a:r>
            <a:r>
              <a:rPr lang="fr-FR" sz="2400" dirty="0" err="1" smtClean="0"/>
              <a:t>terms</a:t>
            </a:r>
            <a:r>
              <a:rPr lang="fr-FR" sz="2400" dirty="0" smtClean="0"/>
              <a:t> </a:t>
            </a:r>
            <a:r>
              <a:rPr lang="fr-FR" sz="2400" dirty="0"/>
              <a:t>qui </a:t>
            </a:r>
            <a:r>
              <a:rPr lang="fr-FR" sz="2400" dirty="0" smtClean="0"/>
              <a:t>permettent</a:t>
            </a:r>
          </a:p>
          <a:p>
            <a:pPr algn="just">
              <a:buNone/>
            </a:pPr>
            <a:r>
              <a:rPr lang="fr-FR" sz="2400" dirty="0"/>
              <a:t> </a:t>
            </a:r>
            <a:r>
              <a:rPr lang="fr-FR" sz="2400" dirty="0" smtClean="0"/>
              <a:t>  </a:t>
            </a:r>
            <a:r>
              <a:rPr lang="fr-FR" sz="2400" dirty="0"/>
              <a:t>de caractériser un document (texte, image, vidéo, </a:t>
            </a:r>
            <a:r>
              <a:rPr lang="fr-FR" sz="2400" dirty="0" err="1"/>
              <a:t>etc</a:t>
            </a:r>
            <a:r>
              <a:rPr lang="fr-FR" sz="2400" dirty="0"/>
              <a:t>)</a:t>
            </a:r>
            <a:r>
              <a:rPr lang="fr-FR" dirty="0"/>
              <a:t>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661988"/>
            <a:ext cx="86010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400" b="1" dirty="0"/>
              <a:t>I.5  Rassembler l'information de base 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/>
          </a:bodyPr>
          <a:lstStyle/>
          <a:p>
            <a:r>
              <a:rPr lang="fr-FR" sz="2400" dirty="0" smtClean="0"/>
              <a:t>Consultation des </a:t>
            </a:r>
            <a:r>
              <a:rPr lang="fr-FR" sz="2400" dirty="0"/>
              <a:t>ouvrages de référence qui donnent sous forme de synthèse un aperçu de l'état du savoir concernant le domaine étudié.</a:t>
            </a:r>
            <a:endParaRPr lang="en-US" sz="2400" b="1" dirty="0"/>
          </a:p>
          <a:p>
            <a:r>
              <a:rPr lang="fr-FR" sz="2400" dirty="0"/>
              <a:t>Les ouvrages de référence </a:t>
            </a:r>
            <a:r>
              <a:rPr lang="fr-FR" sz="2400" dirty="0" smtClean="0"/>
              <a:t>sont:</a:t>
            </a:r>
            <a:endParaRPr lang="en-US" sz="2400" b="1" dirty="0"/>
          </a:p>
          <a:p>
            <a:endParaRPr lang="en-US" sz="2400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685800" y="3657600"/>
            <a:ext cx="3429000" cy="1371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b="1" dirty="0" smtClean="0"/>
              <a:t>             </a:t>
            </a:r>
          </a:p>
          <a:p>
            <a:r>
              <a:rPr lang="fr-FR" sz="2000" b="1" dirty="0"/>
              <a:t> </a:t>
            </a:r>
            <a:r>
              <a:rPr lang="fr-FR" sz="2000" b="1" dirty="0" smtClean="0"/>
              <a:t>              Les dictionnaires</a:t>
            </a:r>
          </a:p>
          <a:p>
            <a:r>
              <a:rPr lang="fr-FR" sz="2000" b="1" dirty="0" smtClean="0"/>
              <a:t> </a:t>
            </a:r>
            <a:r>
              <a:rPr lang="fr-FR" dirty="0"/>
              <a:t>donnent la définition linguistique et la signification d'un terme.</a:t>
            </a:r>
            <a:endParaRPr lang="en-US" b="1" dirty="0"/>
          </a:p>
          <a:p>
            <a:pPr algn="ctr"/>
            <a:endParaRPr lang="en-US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4876800" y="3657600"/>
            <a:ext cx="3429000" cy="1371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b="1" dirty="0" smtClean="0"/>
              <a:t>         Les encyclopédies </a:t>
            </a:r>
          </a:p>
          <a:p>
            <a:r>
              <a:rPr lang="fr-FR" dirty="0" smtClean="0"/>
              <a:t>permettent d'avoir une vue d'ensemble d'un sujet.</a:t>
            </a:r>
            <a:endParaRPr lang="en-US" b="1" dirty="0" smtClean="0"/>
          </a:p>
          <a:p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Exercice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soit le sujet du PFE « Simulation et validation expérimentale de commande robuste d’une machine synchrone »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Déduire les mots clés du sujet</a:t>
            </a:r>
          </a:p>
          <a:p>
            <a:pPr>
              <a:buNone/>
            </a:pPr>
            <a:r>
              <a:rPr lang="fr-FR" dirty="0" smtClean="0"/>
              <a:t>Appliquer la </a:t>
            </a:r>
            <a:r>
              <a:rPr lang="en-US" dirty="0" err="1" smtClean="0"/>
              <a:t>méthode</a:t>
            </a:r>
            <a:r>
              <a:rPr lang="en-US" dirty="0" smtClean="0"/>
              <a:t> QQOQCP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Exercice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975" y="1967706"/>
            <a:ext cx="725805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  du module</a:t>
            </a:r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685800" y="1828800"/>
            <a:ext cx="7894854" cy="28050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Unité d’enseignement: UET 2.1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Matière: Recherche documentaire et conception de mémoire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VHS: 22h30 (Cours: 1h30)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Crédits: 2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Coefficient: 1</a:t>
            </a:r>
            <a:endParaRPr lang="en-US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762000" y="14478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 smtClean="0"/>
              <a:t>Objectifs de l’enseignement :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dirty="0" smtClean="0"/>
              <a:t> Donner  l’étudiant la méthodologie de recherche d’information dans son projet de fin d’études. 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dirty="0"/>
              <a:t> </a:t>
            </a:r>
            <a:r>
              <a:rPr lang="fr-FR" sz="2400" dirty="0" smtClean="0"/>
              <a:t> L’aider franchir les différentes étapes menant  la rédaction d’un document scientifique.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dirty="0"/>
              <a:t> </a:t>
            </a:r>
            <a:r>
              <a:rPr lang="fr-FR" sz="2400" dirty="0" smtClean="0"/>
              <a:t>Lui signifier l'importance de la communication et lui apprendre à présenter de  manière rigoureuse et pédagogique le travail effectué.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Contenu</a:t>
            </a:r>
            <a:r>
              <a:rPr lang="en-US" dirty="0" smtClean="0"/>
              <a:t> de la </a:t>
            </a:r>
            <a:r>
              <a:rPr lang="en-US" dirty="0" err="1" smtClean="0"/>
              <a:t>matière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Partie</a:t>
            </a:r>
            <a:r>
              <a:rPr lang="en-US" dirty="0" smtClean="0"/>
              <a:t> 1: </a:t>
            </a:r>
            <a:r>
              <a:rPr lang="en-US" dirty="0" err="1" smtClean="0"/>
              <a:t>Recherche</a:t>
            </a:r>
            <a:r>
              <a:rPr lang="en-US" dirty="0" smtClean="0"/>
              <a:t> </a:t>
            </a:r>
            <a:r>
              <a:rPr lang="en-US" dirty="0" err="1" smtClean="0"/>
              <a:t>documentaire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2057400"/>
            <a:ext cx="8440324" cy="30469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b="1" dirty="0" smtClean="0"/>
              <a:t>Chapitre I-1 : Définition du sujet                                 </a:t>
            </a:r>
            <a:r>
              <a:rPr lang="fr-FR" sz="2400" dirty="0" smtClean="0">
                <a:solidFill>
                  <a:srgbClr val="FF0000"/>
                </a:solidFill>
              </a:rPr>
              <a:t>(02  Semaines) </a:t>
            </a:r>
          </a:p>
          <a:p>
            <a:r>
              <a:rPr lang="fr-FR" sz="2400" dirty="0" smtClean="0"/>
              <a:t>-  Intitulé du sujet </a:t>
            </a:r>
          </a:p>
          <a:p>
            <a:r>
              <a:rPr lang="fr-FR" sz="2400" dirty="0" smtClean="0"/>
              <a:t>-  Liste des mots clés concernant le sujet </a:t>
            </a:r>
          </a:p>
          <a:p>
            <a:pPr>
              <a:buFontTx/>
              <a:buChar char="-"/>
            </a:pPr>
            <a:r>
              <a:rPr lang="fr-FR" sz="2400" dirty="0" smtClean="0"/>
              <a:t>Rassembler l'information de base (acquisition du </a:t>
            </a:r>
          </a:p>
          <a:p>
            <a:r>
              <a:rPr lang="fr-FR" sz="2400" dirty="0" smtClean="0"/>
              <a:t>       vocabulaire spécialisé, </a:t>
            </a:r>
          </a:p>
          <a:p>
            <a:r>
              <a:rPr lang="fr-FR" sz="2400" dirty="0" smtClean="0"/>
              <a:t>signification des termes, définition linguistique) </a:t>
            </a:r>
          </a:p>
          <a:p>
            <a:r>
              <a:rPr lang="fr-FR" sz="2400" dirty="0" smtClean="0"/>
              <a:t>-  Les informations recherchées  </a:t>
            </a:r>
          </a:p>
          <a:p>
            <a:r>
              <a:rPr lang="fr-FR" sz="2400" dirty="0" smtClean="0"/>
              <a:t>-  Faire le point sur ses connaissances dans le domaine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8686800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 smtClean="0"/>
              <a:t>Chapitre I-2 : Sélectionner les sources d'information                                             							</a:t>
            </a:r>
            <a:r>
              <a:rPr lang="fr-FR" sz="2400" dirty="0" smtClean="0"/>
              <a:t>(02  Semaines) </a:t>
            </a:r>
          </a:p>
          <a:p>
            <a:r>
              <a:rPr lang="fr-FR" sz="2400" dirty="0" smtClean="0"/>
              <a:t>-  Type de documents (Livres, Thèses, Mémoires, Articles de périodiques, Actes de colloques, Documents audiovisuels…) </a:t>
            </a:r>
          </a:p>
          <a:p>
            <a:r>
              <a:rPr lang="fr-FR" sz="2400" dirty="0" smtClean="0"/>
              <a:t>-  Type de ressources (Bibliothèques, Internet…) </a:t>
            </a:r>
          </a:p>
          <a:p>
            <a:r>
              <a:rPr lang="fr-FR" sz="2400" dirty="0" smtClean="0"/>
              <a:t>-  Evaluer la qualité et la pertinence des sources d’information 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57200" y="2057400"/>
            <a:ext cx="86868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 smtClean="0"/>
              <a:t>Chapitre I-3 : Localiser les documents                             (01  Semaine)  </a:t>
            </a:r>
          </a:p>
          <a:p>
            <a:r>
              <a:rPr lang="fr-FR" sz="2400" dirty="0" smtClean="0"/>
              <a:t>-  Les techniques de recherche </a:t>
            </a:r>
          </a:p>
          <a:p>
            <a:r>
              <a:rPr lang="fr-FR" sz="2400" dirty="0" smtClean="0"/>
              <a:t>-  Les opérateurs de recherche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57200" y="2133600"/>
            <a:ext cx="8686800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 smtClean="0"/>
              <a:t> </a:t>
            </a:r>
          </a:p>
          <a:p>
            <a:r>
              <a:rPr lang="fr-FR" sz="2400" b="1" dirty="0" smtClean="0"/>
              <a:t>Chapitre I-4 : Traiter l’information                               (02  Semaines) </a:t>
            </a:r>
          </a:p>
          <a:p>
            <a:r>
              <a:rPr lang="fr-FR" sz="2400" dirty="0" smtClean="0"/>
              <a:t>-  Organisation du travail </a:t>
            </a:r>
          </a:p>
          <a:p>
            <a:r>
              <a:rPr lang="fr-FR" sz="2400" dirty="0" smtClean="0"/>
              <a:t>-  Les questions de départ </a:t>
            </a:r>
          </a:p>
          <a:p>
            <a:r>
              <a:rPr lang="fr-FR" sz="2400" dirty="0" smtClean="0"/>
              <a:t>-  Synthèse des documents retenus </a:t>
            </a:r>
          </a:p>
          <a:p>
            <a:r>
              <a:rPr lang="fr-FR" sz="2400" dirty="0" smtClean="0"/>
              <a:t>-  Liens entre différentes parties </a:t>
            </a:r>
          </a:p>
          <a:p>
            <a:r>
              <a:rPr lang="fr-FR" sz="2400" dirty="0" smtClean="0"/>
              <a:t>-  Plan final de la recherche documentaire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57200" y="2057400"/>
            <a:ext cx="8686800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 smtClean="0"/>
              <a:t>Chapitre I-5 : Présentation de la bibliographie                              (01  Semaine) </a:t>
            </a:r>
          </a:p>
          <a:p>
            <a:r>
              <a:rPr lang="fr-FR" sz="2400" dirty="0" smtClean="0"/>
              <a:t>-  Les systèmes de présentation d’une bibliographie (Le système              Harvard, Le système Vancouver, Le système mixte…) </a:t>
            </a:r>
          </a:p>
          <a:p>
            <a:r>
              <a:rPr lang="fr-FR" sz="2400" dirty="0" smtClean="0"/>
              <a:t>-  Présentation des documents. </a:t>
            </a:r>
          </a:p>
          <a:p>
            <a:r>
              <a:rPr lang="fr-FR" sz="2400" dirty="0" smtClean="0"/>
              <a:t>-  Citation des sources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6" grpId="2" animBg="1"/>
      <p:bldP spid="8" grpId="0" animBg="1"/>
      <p:bldP spid="8" grpId="1" animBg="1"/>
      <p:bldP spid="9" grpId="0" animBg="1"/>
      <p:bldP spid="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Contenu</a:t>
            </a:r>
            <a:r>
              <a:rPr lang="en-US" dirty="0" smtClean="0"/>
              <a:t> de la </a:t>
            </a:r>
            <a:r>
              <a:rPr lang="en-US" dirty="0" err="1" smtClean="0"/>
              <a:t>matière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Partie</a:t>
            </a:r>
            <a:r>
              <a:rPr lang="en-US" dirty="0" smtClean="0"/>
              <a:t> 2: Conception de </a:t>
            </a:r>
            <a:r>
              <a:rPr lang="en-US" dirty="0" err="1" smtClean="0"/>
              <a:t>mémoire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990600" y="1981200"/>
            <a:ext cx="7391400" cy="3682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dirty="0" smtClean="0"/>
              <a:t>Chapitre II-1 : Plan et étapes du mémoire</a:t>
            </a:r>
          </a:p>
          <a:p>
            <a:pPr>
              <a:lnSpc>
                <a:spcPct val="200000"/>
              </a:lnSpc>
            </a:pPr>
            <a:r>
              <a:rPr lang="fr-FR" sz="2400" dirty="0" smtClean="0"/>
              <a:t>Chapitre II- 2 : Techniques et normes de rédaction  </a:t>
            </a:r>
          </a:p>
          <a:p>
            <a:pPr>
              <a:lnSpc>
                <a:spcPct val="200000"/>
              </a:lnSpc>
            </a:pPr>
            <a:r>
              <a:rPr lang="fr-FR" sz="2400" dirty="0" smtClean="0"/>
              <a:t>Chapitre II-3 : Atelier : Etude critique d’un manuscrit</a:t>
            </a:r>
          </a:p>
          <a:p>
            <a:pPr>
              <a:lnSpc>
                <a:spcPct val="200000"/>
              </a:lnSpc>
            </a:pPr>
            <a:r>
              <a:rPr lang="fr-FR" sz="2400" dirty="0" smtClean="0"/>
              <a:t>Chapitre II-4 : Exposés oraux et soutenances</a:t>
            </a:r>
          </a:p>
          <a:p>
            <a:pPr>
              <a:lnSpc>
                <a:spcPct val="200000"/>
              </a:lnSpc>
            </a:pPr>
            <a:r>
              <a:rPr lang="fr-FR" sz="2400" dirty="0" smtClean="0"/>
              <a:t>Chapitre II-5 : Comment éviter le plagiat ? 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990600" y="2971800"/>
            <a:ext cx="7372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C’est</a:t>
            </a:r>
            <a:r>
              <a:rPr lang="en-US" sz="3600" dirty="0" smtClean="0"/>
              <a:t> quoi la </a:t>
            </a:r>
            <a:r>
              <a:rPr lang="en-US" sz="3600" dirty="0" err="1" smtClean="0"/>
              <a:t>recherche</a:t>
            </a:r>
            <a:r>
              <a:rPr lang="en-US" sz="3600" dirty="0" smtClean="0"/>
              <a:t> </a:t>
            </a:r>
            <a:r>
              <a:rPr lang="en-US" sz="3600" dirty="0" err="1" smtClean="0"/>
              <a:t>documentaire</a:t>
            </a:r>
            <a:r>
              <a:rPr lang="en-US" sz="3600" dirty="0" smtClean="0"/>
              <a:t>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/>
              <a:t>1</a:t>
            </a:r>
            <a:r>
              <a:rPr lang="fr-FR" b="1" dirty="0" smtClean="0"/>
              <a:t>. Recherche documentaire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    </a:t>
            </a:r>
            <a:r>
              <a:rPr lang="fr-FR" sz="2400" b="1" dirty="0" smtClean="0"/>
              <a:t>Définition:</a:t>
            </a:r>
          </a:p>
          <a:p>
            <a:pPr>
              <a:buNone/>
            </a:pPr>
            <a:r>
              <a:rPr lang="fr-FR" sz="2400" b="1" dirty="0"/>
              <a:t> </a:t>
            </a:r>
            <a:r>
              <a:rPr lang="fr-FR" sz="2400" b="1" dirty="0" smtClean="0"/>
              <a:t>  </a:t>
            </a:r>
            <a:r>
              <a:rPr lang="fr-FR" sz="2400" dirty="0" smtClean="0"/>
              <a:t> Une démarche </a:t>
            </a:r>
            <a:r>
              <a:rPr lang="fr-FR" sz="2400" dirty="0"/>
              <a:t>qui consiste à  </a:t>
            </a:r>
            <a:r>
              <a:rPr lang="fr-FR" sz="2400" dirty="0">
                <a:solidFill>
                  <a:srgbClr val="FF0000"/>
                </a:solidFill>
              </a:rPr>
              <a:t>identifier</a:t>
            </a:r>
            <a:r>
              <a:rPr lang="fr-FR" sz="2400" dirty="0"/>
              <a:t>, </a:t>
            </a:r>
            <a:r>
              <a:rPr lang="fr-FR" sz="2400" dirty="0">
                <a:solidFill>
                  <a:srgbClr val="FF0000"/>
                </a:solidFill>
              </a:rPr>
              <a:t>collecter et traiter </a:t>
            </a:r>
            <a:r>
              <a:rPr lang="fr-FR" sz="2400" dirty="0"/>
              <a:t>des informations sur un sujet donné, en s’appuyant sur des </a:t>
            </a:r>
            <a:r>
              <a:rPr lang="fr-FR" sz="2400" dirty="0">
                <a:solidFill>
                  <a:srgbClr val="FF0000"/>
                </a:solidFill>
              </a:rPr>
              <a:t>sources fiables</a:t>
            </a:r>
            <a:r>
              <a:rPr lang="fr-FR" sz="2400" dirty="0"/>
              <a:t>. </a:t>
            </a:r>
            <a:r>
              <a:rPr lang="fr-FR" sz="2400" dirty="0" smtClean="0"/>
              <a:t>Elle est </a:t>
            </a:r>
            <a:r>
              <a:rPr lang="fr-FR" sz="2400" dirty="0"/>
              <a:t>un exercice délicat, qui demande une attitude méthodique et rigoureuse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/>
              <a:t>1</a:t>
            </a:r>
            <a:r>
              <a:rPr lang="fr-FR" b="1" dirty="0" smtClean="0"/>
              <a:t>. Recherche documentaire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    </a:t>
            </a:r>
            <a:r>
              <a:rPr lang="fr-FR" sz="2400" b="1" dirty="0" smtClean="0"/>
              <a:t>Objectif  de la RD</a:t>
            </a:r>
          </a:p>
          <a:p>
            <a:pPr>
              <a:buNone/>
            </a:pPr>
            <a:r>
              <a:rPr lang="fr-FR" sz="2400" dirty="0" smtClean="0"/>
              <a:t>     faciliter </a:t>
            </a:r>
            <a:r>
              <a:rPr lang="fr-FR" sz="2400" dirty="0"/>
              <a:t>la production d'un travail  universitaire de qualité (thèse, article, mémoire, etc.) alliant richesse documentaire et rigueur scientifique. </a:t>
            </a:r>
            <a:endParaRPr lang="en-US" sz="2400" b="1" dirty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7967663" cy="6076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fr-FR" sz="3600" b="1" dirty="0" smtClean="0"/>
              <a:t>2. </a:t>
            </a:r>
            <a:r>
              <a:rPr lang="fr-FR" sz="3600" b="1" dirty="0"/>
              <a:t>Définition des besoins d’information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    L’étudiant </a:t>
            </a:r>
            <a:r>
              <a:rPr lang="fr-FR" sz="2400" dirty="0"/>
              <a:t>doit définir ses besoins en fonction de ce qui est demandé par le professeur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7650</TotalTime>
  <Words>677</Words>
  <Application>Microsoft Office PowerPoint</Application>
  <PresentationFormat>Affichage à l'écran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Thème Office</vt:lpstr>
      <vt:lpstr>Module  Recherche documentaire et conception de mémoire  </vt:lpstr>
      <vt:lpstr>Canvas  du module</vt:lpstr>
      <vt:lpstr>Contenu de la matière Partie 1: Recherche documentaire</vt:lpstr>
      <vt:lpstr>Contenu de la matière Partie 2: Conception de mémoire </vt:lpstr>
      <vt:lpstr>Présentation PowerPoint</vt:lpstr>
      <vt:lpstr>1. Recherche documentaire  </vt:lpstr>
      <vt:lpstr>1. Recherche documentaire  </vt:lpstr>
      <vt:lpstr>Présentation PowerPoint</vt:lpstr>
      <vt:lpstr>2. Définition des besoins d’information </vt:lpstr>
      <vt:lpstr>Présentation PowerPoint</vt:lpstr>
      <vt:lpstr>3. Définition du sujet</vt:lpstr>
      <vt:lpstr>Intitulé du sujet?</vt:lpstr>
      <vt:lpstr>3. Définition du sujet</vt:lpstr>
      <vt:lpstr>Présentation PowerPoint</vt:lpstr>
      <vt:lpstr>I.5  Rassembler l'information de base  </vt:lpstr>
      <vt:lpstr>Exercice</vt:lpstr>
      <vt:lpstr>Exercice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 Recherche documentaire et conception de mémoire</dc:title>
  <dc:creator>okba</dc:creator>
  <cp:lastModifiedBy>GE</cp:lastModifiedBy>
  <cp:revision>9</cp:revision>
  <dcterms:created xsi:type="dcterms:W3CDTF">2019-10-09T05:16:14Z</dcterms:created>
  <dcterms:modified xsi:type="dcterms:W3CDTF">2021-01-23T08:42:07Z</dcterms:modified>
</cp:coreProperties>
</file>