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notesMasterIdLst>
    <p:notesMasterId r:id="rId20"/>
  </p:notesMasterIdLst>
  <p:sldIdLst>
    <p:sldId id="438" r:id="rId2"/>
    <p:sldId id="453" r:id="rId3"/>
    <p:sldId id="454" r:id="rId4"/>
    <p:sldId id="439" r:id="rId5"/>
    <p:sldId id="440" r:id="rId6"/>
    <p:sldId id="441" r:id="rId7"/>
    <p:sldId id="442" r:id="rId8"/>
    <p:sldId id="443" r:id="rId9"/>
    <p:sldId id="444" r:id="rId10"/>
    <p:sldId id="452" r:id="rId11"/>
    <p:sldId id="455" r:id="rId12"/>
    <p:sldId id="456" r:id="rId13"/>
    <p:sldId id="446" r:id="rId14"/>
    <p:sldId id="447" r:id="rId15"/>
    <p:sldId id="448" r:id="rId16"/>
    <p:sldId id="449" r:id="rId17"/>
    <p:sldId id="450" r:id="rId18"/>
    <p:sldId id="451"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6600"/>
    <a:srgbClr val="00FFFF"/>
    <a:srgbClr val="FF0000"/>
    <a:srgbClr val="33CC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3791" autoAdjust="0"/>
    <p:restoredTop sz="94660"/>
  </p:normalViewPr>
  <p:slideViewPr>
    <p:cSldViewPr>
      <p:cViewPr>
        <p:scale>
          <a:sx n="70" d="100"/>
          <a:sy n="70" d="100"/>
        </p:scale>
        <p:origin x="-136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9A653F-4BAA-413E-B45B-1BCC1AC9C6B1}" type="datetimeFigureOut">
              <a:rPr lang="fr-FR" smtClean="0"/>
              <a:pPr/>
              <a:t>01/04/2021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57EF49-5560-4773-97E2-055231CDE73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8" name="Espace réservé du numéro de diapositive 7"/>
          <p:cNvSpPr>
            <a:spLocks noGrp="1"/>
          </p:cNvSpPr>
          <p:nvPr>
            <p:ph type="sldNum" sz="quarter" idx="11"/>
          </p:nvPr>
        </p:nvSpPr>
        <p:spPr/>
        <p:txBody>
          <a:bodyPr/>
          <a:lstStyle/>
          <a:p>
            <a:fld id="{C20F7604-3A79-4343-B17C-C88422926C2A}" type="slidenum">
              <a:rPr lang="fr-FR" smtClean="0"/>
              <a:pPr/>
              <a:t>‹N°›</a:t>
            </a:fld>
            <a:endParaRPr lang="fr-FR"/>
          </a:p>
        </p:txBody>
      </p:sp>
      <p:sp>
        <p:nvSpPr>
          <p:cNvPr id="9" name="Espace réservé du pied de page 8"/>
          <p:cNvSpPr>
            <a:spLocks noGrp="1"/>
          </p:cNvSpPr>
          <p:nvPr>
            <p:ph type="ftr" sz="quarter" idx="12"/>
          </p:nvPr>
        </p:nvSpPr>
        <p:spPr/>
        <p:txBody>
          <a:bodyPr/>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C394D8-FFFB-4D96-B77B-7DBF80C3EA5A}" type="datetimeFigureOut">
              <a:rPr lang="fr-FR" smtClean="0"/>
              <a:pPr/>
              <a:t>01/04/2021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156448" y="6422064"/>
            <a:ext cx="762000" cy="365125"/>
          </a:xfrm>
        </p:spPr>
        <p:txBody>
          <a:bodyPr/>
          <a:lstStyle/>
          <a:p>
            <a:fld id="{C20F7604-3A79-4343-B17C-C88422926C2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C0C394D8-FFFB-4D96-B77B-7DBF80C3EA5A}" type="datetimeFigureOut">
              <a:rPr lang="fr-FR" smtClean="0"/>
              <a:pPr/>
              <a:t>01/04/2021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C0C394D8-FFFB-4D96-B77B-7DBF80C3EA5A}" type="datetimeFigureOut">
              <a:rPr lang="fr-FR" smtClean="0"/>
              <a:pPr/>
              <a:t>01/04/2021</a:t>
            </a:fld>
            <a:endParaRPr lang="fr-FR"/>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FR"/>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C20F7604-3A79-4343-B17C-C88422926C2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الجمهــورية الجزائــرية الديمقــراطية الشعبيـــة</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latin typeface="Times New Roman" pitchFamily="18" charset="0"/>
                <a:cs typeface="Times New Roman" pitchFamily="18" charset="0"/>
              </a:rPr>
              <a:t>وزارة </a:t>
            </a:r>
            <a:r>
              <a:rPr lang="ar-DZ" sz="2400" b="1" dirty="0">
                <a:latin typeface="Times New Roman" pitchFamily="18" charset="0"/>
                <a:cs typeface="Times New Roman" pitchFamily="18" charset="0"/>
              </a:rPr>
              <a:t>التعليــم العــالي </a:t>
            </a:r>
            <a:r>
              <a:rPr lang="ar-DZ" sz="2400" b="1" dirty="0" smtClean="0">
                <a:latin typeface="Times New Roman" pitchFamily="18" charset="0"/>
                <a:cs typeface="Times New Roman" pitchFamily="18" charset="0"/>
              </a:rPr>
              <a:t>والبحــث </a:t>
            </a:r>
            <a:r>
              <a:rPr lang="ar-DZ" sz="2400" b="1" dirty="0">
                <a:latin typeface="Times New Roman" pitchFamily="18" charset="0"/>
                <a:cs typeface="Times New Roman" pitchFamily="18" charset="0"/>
              </a:rPr>
              <a:t>العلمـي</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latin typeface="Times New Roman" pitchFamily="18" charset="0"/>
                <a:cs typeface="Times New Roman" pitchFamily="18" charset="0"/>
              </a:rPr>
              <a:t>جــامعة </a:t>
            </a:r>
            <a:r>
              <a:rPr lang="ar-DZ" sz="2400" b="1" i="1" dirty="0">
                <a:latin typeface="Times New Roman" pitchFamily="18" charset="0"/>
                <a:cs typeface="Times New Roman" pitchFamily="18" charset="0"/>
              </a:rPr>
              <a:t>محــمد خيضــر – بسكرة –</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كــلية العلــوم الاقتصــادية </a:t>
            </a:r>
            <a:r>
              <a:rPr lang="ar-DZ" sz="2400" b="1" i="1" dirty="0" smtClean="0">
                <a:latin typeface="Times New Roman" pitchFamily="18" charset="0"/>
                <a:cs typeface="Times New Roman" pitchFamily="18" charset="0"/>
              </a:rPr>
              <a:t>والتجــارية وعلــوم </a:t>
            </a:r>
            <a:r>
              <a:rPr lang="ar-DZ" sz="2400" b="1" i="1" dirty="0">
                <a:latin typeface="Times New Roman" pitchFamily="18" charset="0"/>
                <a:cs typeface="Times New Roman" pitchFamily="18" charset="0"/>
              </a:rPr>
              <a:t>التسييــر</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قسم العلوم التجارية</a:t>
            </a:r>
            <a:endParaRPr lang="fr-FR" sz="2400" b="1" i="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فرع علوم </a:t>
            </a:r>
            <a:r>
              <a:rPr lang="ar-DZ" sz="2400" b="1" i="1" dirty="0" smtClean="0">
                <a:latin typeface="Times New Roman" pitchFamily="18" charset="0"/>
                <a:cs typeface="Times New Roman" pitchFamily="18" charset="0"/>
              </a:rPr>
              <a:t>مالية ومحاسبية</a:t>
            </a:r>
            <a:endParaRPr lang="en-US" sz="2400" b="1" i="1" dirty="0">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latin typeface="Times New Roman" pitchFamily="18" charset="0"/>
                <a:ea typeface="Tahoma" pitchFamily="34" charset="0"/>
                <a:cs typeface="Times New Roman" pitchFamily="18" charset="0"/>
              </a:rPr>
              <a:t>سنة </a:t>
            </a:r>
            <a:r>
              <a:rPr lang="ar-DZ" sz="2400" b="1" dirty="0" smtClean="0">
                <a:latin typeface="Times New Roman" pitchFamily="18" charset="0"/>
                <a:ea typeface="Tahoma" pitchFamily="34" charset="0"/>
                <a:cs typeface="Times New Roman" pitchFamily="18" charset="0"/>
              </a:rPr>
              <a:t>ثالثة </a:t>
            </a:r>
            <a:r>
              <a:rPr lang="ar-DZ" sz="2400" b="1" smtClean="0">
                <a:latin typeface="Times New Roman" pitchFamily="18" charset="0"/>
                <a:ea typeface="Tahoma" pitchFamily="34" charset="0"/>
                <a:cs typeface="Times New Roman" pitchFamily="18" charset="0"/>
              </a:rPr>
              <a:t>مالية المؤسسة</a:t>
            </a:r>
            <a:endParaRPr lang="ar-DZ" b="1" dirty="0">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rgbClr val="FF0000"/>
                </a:solidFill>
                <a:latin typeface="Times New Roman" pitchFamily="18" charset="0"/>
                <a:ea typeface="Tahoma" pitchFamily="34" charset="0"/>
                <a:cs typeface="Times New Roman" pitchFamily="18" charset="0"/>
              </a:rPr>
              <a:t>مقياس: تسيير </a:t>
            </a:r>
            <a:r>
              <a:rPr lang="ar-DZ" sz="4000" b="1" dirty="0" smtClean="0">
                <a:solidFill>
                  <a:srgbClr val="FF0000"/>
                </a:solidFill>
                <a:latin typeface="Times New Roman" pitchFamily="18" charset="0"/>
                <a:ea typeface="Tahoma" pitchFamily="34" charset="0"/>
                <a:cs typeface="Times New Roman" pitchFamily="18" charset="0"/>
              </a:rPr>
              <a:t>مالي 2</a:t>
            </a:r>
            <a:endParaRPr lang="ar-DZ" sz="4000" b="1" dirty="0">
              <a:solidFill>
                <a:srgbClr val="FF0000"/>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latin typeface="Times New Roman" pitchFamily="18" charset="0"/>
                <a:cs typeface="Times New Roman" pitchFamily="18" charset="0"/>
              </a:rPr>
              <a:t>الموسم الجامعي: 2020/2019</a:t>
            </a:r>
            <a:endParaRPr lang="ar-DZ" sz="2800" b="1" dirty="0">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274195"/>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01:</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400" b="1" dirty="0" smtClean="0">
                <a:solidFill>
                  <a:srgbClr val="FF0000"/>
                </a:solidFill>
                <a:latin typeface="Adobe Arabic"/>
                <a:ea typeface="Adobe Arabic"/>
                <a:cs typeface="Adobe Arabic"/>
              </a:rPr>
              <a:t>الفصل الأول</a:t>
            </a:r>
            <a:r>
              <a:rPr lang="ar-DZ" sz="4400" b="1" dirty="0" smtClean="0">
                <a:solidFill>
                  <a:srgbClr val="FF0000"/>
                </a:solidFill>
                <a:latin typeface="Times New Roman" pitchFamily="18" charset="0"/>
                <a:ea typeface="Adobe Arabic"/>
                <a:cs typeface="Times New Roman" pitchFamily="18" charset="0"/>
              </a:rPr>
              <a:t>:</a:t>
            </a:r>
            <a:r>
              <a:rPr lang="ar-DZ" sz="4400" b="1" dirty="0" smtClean="0">
                <a:solidFill>
                  <a:srgbClr val="FF0000"/>
                </a:solidFill>
                <a:latin typeface="Adobe Arabic"/>
                <a:ea typeface="Adobe Arabic"/>
                <a:cs typeface="Times New Roman" pitchFamily="18" charset="0"/>
              </a:rPr>
              <a:t> السياسات المالية للمؤسسة</a:t>
            </a:r>
            <a:endParaRPr lang="ar-DZ" sz="2800" b="1" dirty="0" smtClean="0">
              <a:solidFill>
                <a:srgbClr val="FF0000"/>
              </a:solidFill>
              <a:latin typeface="Adobe Arabic"/>
              <a:ea typeface="Adobe Arabic"/>
              <a:cs typeface="Adobe Arabic"/>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e 18"/>
          <p:cNvGrpSpPr/>
          <p:nvPr/>
        </p:nvGrpSpPr>
        <p:grpSpPr>
          <a:xfrm>
            <a:off x="609858" y="2144300"/>
            <a:ext cx="7771841" cy="4713700"/>
            <a:chOff x="609858" y="1371610"/>
            <a:chExt cx="7771841" cy="4713700"/>
          </a:xfrm>
        </p:grpSpPr>
        <p:grpSp>
          <p:nvGrpSpPr>
            <p:cNvPr id="1026" name="Group 2"/>
            <p:cNvGrpSpPr>
              <a:grpSpLocks/>
            </p:cNvGrpSpPr>
            <p:nvPr/>
          </p:nvGrpSpPr>
          <p:grpSpPr bwMode="auto">
            <a:xfrm>
              <a:off x="609858" y="1371610"/>
              <a:ext cx="7771841" cy="3886496"/>
              <a:chOff x="1542" y="2889"/>
              <a:chExt cx="7849" cy="3804"/>
            </a:xfrm>
          </p:grpSpPr>
          <p:sp>
            <p:nvSpPr>
              <p:cNvPr id="1027" name="Oval 3"/>
              <p:cNvSpPr>
                <a:spLocks noChangeArrowheads="1"/>
              </p:cNvSpPr>
              <p:nvPr/>
            </p:nvSpPr>
            <p:spPr bwMode="auto">
              <a:xfrm>
                <a:off x="3158" y="3933"/>
                <a:ext cx="4617" cy="1492"/>
              </a:xfrm>
              <a:prstGeom prst="ellipse">
                <a:avLst/>
              </a:prstGeom>
              <a:solidFill>
                <a:srgbClr val="FFFFFF"/>
              </a:solidFill>
              <a:ln w="9525">
                <a:solidFill>
                  <a:srgbClr val="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3773" y="4231"/>
                <a:ext cx="3463" cy="100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السياسة المالية </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هي قرارات تخصيص الموارد المالية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3620" y="2889"/>
                <a:ext cx="3463" cy="586"/>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تحقيق الأهداف الإستراتيجية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7065" y="5778"/>
                <a:ext cx="2326" cy="84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ضمن القيود المالية المفروضة.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1542" y="5778"/>
                <a:ext cx="2403" cy="915"/>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والإمكانيات المالية المتاحة للمؤسسة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2" name="AutoShape 8"/>
              <p:cNvCxnSpPr>
                <a:cxnSpLocks noChangeShapeType="1"/>
              </p:cNvCxnSpPr>
              <p:nvPr/>
            </p:nvCxnSpPr>
            <p:spPr bwMode="auto">
              <a:xfrm rot="5400000" flipH="1" flipV="1">
                <a:off x="5131" y="3821"/>
                <a:ext cx="671" cy="2"/>
              </a:xfrm>
              <a:prstGeom prst="straightConnector1">
                <a:avLst/>
              </a:prstGeom>
              <a:noFill/>
              <a:ln w="38100">
                <a:solidFill>
                  <a:srgbClr val="000000"/>
                </a:solidFill>
                <a:round/>
                <a:headEnd/>
                <a:tailEnd type="triangle" w="med" len="med"/>
              </a:ln>
            </p:spPr>
          </p:cxnSp>
          <p:cxnSp>
            <p:nvCxnSpPr>
              <p:cNvPr id="1033" name="AutoShape 9"/>
              <p:cNvCxnSpPr>
                <a:cxnSpLocks noChangeShapeType="1"/>
              </p:cNvCxnSpPr>
              <p:nvPr/>
            </p:nvCxnSpPr>
            <p:spPr bwMode="auto">
              <a:xfrm rot="16200000" flipH="1">
                <a:off x="6441" y="5154"/>
                <a:ext cx="726" cy="521"/>
              </a:xfrm>
              <a:prstGeom prst="straightConnector1">
                <a:avLst/>
              </a:prstGeom>
              <a:noFill/>
              <a:ln w="38100">
                <a:solidFill>
                  <a:srgbClr val="000000"/>
                </a:solidFill>
                <a:round/>
                <a:headEnd/>
                <a:tailEnd type="triangle" w="med" len="med"/>
              </a:ln>
            </p:spPr>
          </p:cxnSp>
          <p:cxnSp>
            <p:nvCxnSpPr>
              <p:cNvPr id="1034" name="AutoShape 10"/>
              <p:cNvCxnSpPr>
                <a:cxnSpLocks noChangeShapeType="1"/>
              </p:cNvCxnSpPr>
              <p:nvPr/>
            </p:nvCxnSpPr>
            <p:spPr bwMode="auto">
              <a:xfrm rot="5400000">
                <a:off x="3841" y="5230"/>
                <a:ext cx="651" cy="444"/>
              </a:xfrm>
              <a:prstGeom prst="straightConnector1">
                <a:avLst/>
              </a:prstGeom>
              <a:noFill/>
              <a:ln w="38100">
                <a:solidFill>
                  <a:srgbClr val="000000"/>
                </a:solidFill>
                <a:round/>
                <a:headEnd/>
                <a:tailEnd type="triangle" w="med" len="med"/>
              </a:ln>
            </p:spPr>
          </p:cxnSp>
        </p:grpSp>
        <p:sp>
          <p:nvSpPr>
            <p:cNvPr id="13" name="Text Box 5"/>
            <p:cNvSpPr txBox="1">
              <a:spLocks noChangeArrowheads="1"/>
            </p:cNvSpPr>
            <p:nvPr/>
          </p:nvSpPr>
          <p:spPr bwMode="auto">
            <a:xfrm>
              <a:off x="3657600" y="5486401"/>
              <a:ext cx="1828800" cy="59890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البيئة المالية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4" name="AutoShape 10"/>
            <p:cNvCxnSpPr>
              <a:cxnSpLocks noChangeShapeType="1"/>
            </p:cNvCxnSpPr>
            <p:nvPr/>
          </p:nvCxnSpPr>
          <p:spPr bwMode="auto">
            <a:xfrm flipV="1">
              <a:off x="5334000" y="5257801"/>
              <a:ext cx="751668" cy="228600"/>
            </a:xfrm>
            <a:prstGeom prst="straightConnector1">
              <a:avLst/>
            </a:prstGeom>
            <a:noFill/>
            <a:ln w="38100">
              <a:solidFill>
                <a:srgbClr val="000000"/>
              </a:solidFill>
              <a:round/>
              <a:headEnd/>
              <a:tailEnd type="triangle" w="med" len="med"/>
            </a:ln>
          </p:spPr>
        </p:cxnSp>
        <p:cxnSp>
          <p:nvCxnSpPr>
            <p:cNvPr id="16" name="AutoShape 10"/>
            <p:cNvCxnSpPr>
              <a:cxnSpLocks noChangeShapeType="1"/>
            </p:cNvCxnSpPr>
            <p:nvPr/>
          </p:nvCxnSpPr>
          <p:spPr bwMode="auto">
            <a:xfrm rot="10800000">
              <a:off x="2971800" y="5257801"/>
              <a:ext cx="715182" cy="304575"/>
            </a:xfrm>
            <a:prstGeom prst="straightConnector1">
              <a:avLst/>
            </a:prstGeom>
            <a:noFill/>
            <a:ln w="38100">
              <a:solidFill>
                <a:srgbClr val="000000"/>
              </a:solidFill>
              <a:round/>
              <a:headEnd/>
              <a:tailEnd type="triangle" w="med" len="med"/>
            </a:ln>
          </p:spPr>
        </p:cxnSp>
      </p:grpSp>
      <p:sp>
        <p:nvSpPr>
          <p:cNvPr id="25" name="Rectangle 1"/>
          <p:cNvSpPr>
            <a:spLocks noChangeArrowheads="1"/>
          </p:cNvSpPr>
          <p:nvPr/>
        </p:nvSpPr>
        <p:spPr bwMode="auto">
          <a:xfrm>
            <a:off x="228600" y="685800"/>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القرارات التي تهدف إلى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تخصيص الموارد المالية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الضرورية لتحقيق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الأهداف الإستراتيجية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وذلك ضمن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القيود المالية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التي تفرضها الوضعية المالية للمؤسسة، 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الإمكانات المالية المتاحة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6" name="Rectangle 1"/>
          <p:cNvSpPr>
            <a:spLocks noChangeArrowheads="1"/>
          </p:cNvSpPr>
          <p:nvPr/>
        </p:nvSpPr>
        <p:spPr bwMode="auto">
          <a:xfrm>
            <a:off x="2895600" y="76200"/>
            <a:ext cx="5867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تعريف السياسة المالية للمؤسسة:</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2133600"/>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3200" b="1" i="0" u="none" strike="noStrike" cap="none" normalizeH="0" dirty="0" smtClean="0">
                <a:ln>
                  <a:noFill/>
                </a:ln>
                <a:solidFill>
                  <a:schemeClr val="tx1">
                    <a:lumMod val="95000"/>
                    <a:lumOff val="5000"/>
                  </a:schemeClr>
                </a:solidFill>
                <a:effectLst/>
                <a:latin typeface="Calibri" pitchFamily="34" charset="0"/>
                <a:ea typeface="Times New Roman" pitchFamily="18" charset="0"/>
                <a:cs typeface="Arial" pitchFamily="34" charset="0"/>
              </a:rPr>
              <a:t>   يبقى </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Times New Roman" pitchFamily="18" charset="0"/>
                <a:cs typeface="Arial" pitchFamily="34" charset="0"/>
              </a:rPr>
              <a:t>إعداد السياسات المالية من مسؤوليات الإدارة العليا للمؤسسة، ولا تساهم الإدارة المالية إلا بتقديم المقترحات والتوصيات، ولكن تحضير وتنفيذ السياسات المالية يبقى بالكامل على عاتق المدير المالي، بالإضافة على إشرافه على وظائف المحاسبة، الخدمات الإدارية، رقابة التسيير، تسيير الخزينة.</a:t>
            </a:r>
            <a:endParaRPr kumimoji="0" lang="ar-DZ" altLang="zh-CN" sz="32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6" name="Rectangle 5"/>
          <p:cNvSpPr/>
          <p:nvPr/>
        </p:nvSpPr>
        <p:spPr>
          <a:xfrm>
            <a:off x="4568456" y="838200"/>
            <a:ext cx="4015843" cy="584775"/>
          </a:xfrm>
          <a:prstGeom prst="rect">
            <a:avLst/>
          </a:prstGeom>
        </p:spPr>
        <p:txBody>
          <a:bodyPr wrap="none">
            <a:spAutoFit/>
          </a:bodyPr>
          <a:lstStyle/>
          <a:p>
            <a:pPr algn="r" rtl="1"/>
            <a:r>
              <a:rPr lang="ar-DZ" altLang="zh-CN" sz="3200" b="1" dirty="0" smtClean="0">
                <a:solidFill>
                  <a:srgbClr val="FF0000"/>
                </a:solidFill>
                <a:latin typeface="Calibri" pitchFamily="34" charset="0"/>
                <a:ea typeface="Times New Roman" pitchFamily="18" charset="0"/>
                <a:cs typeface="Arial" pitchFamily="34" charset="0"/>
              </a:rPr>
              <a:t>إعداد </a:t>
            </a:r>
            <a:r>
              <a:rPr lang="ar-DZ" altLang="zh-CN" sz="3200" b="1" dirty="0" smtClean="0">
                <a:solidFill>
                  <a:srgbClr val="FF0000"/>
                </a:solidFill>
                <a:latin typeface="Calibri" pitchFamily="34" charset="0"/>
                <a:ea typeface="Times New Roman" pitchFamily="18" charset="0"/>
                <a:cs typeface="Arial" pitchFamily="34" charset="0"/>
              </a:rPr>
              <a:t>وتنفيذ السياسة المالية </a:t>
            </a:r>
            <a:endParaRPr lang="fr-FR" sz="3200"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0" y="2057400"/>
            <a:ext cx="8534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تأتي </a:t>
            </a:r>
            <a:r>
              <a:rPr lang="ar-DZ" altLang="zh-CN" sz="3200" b="1" dirty="0" smtClean="0">
                <a:solidFill>
                  <a:schemeClr val="tx1">
                    <a:lumMod val="95000"/>
                    <a:lumOff val="5000"/>
                  </a:schemeClr>
                </a:solidFill>
                <a:latin typeface="Calibri" pitchFamily="34" charset="0"/>
                <a:ea typeface="SimSun" pitchFamily="2" charset="-122"/>
                <a:cs typeface="Arial" pitchFamily="34" charset="0"/>
              </a:rPr>
              <a:t>السياسة </a:t>
            </a:r>
            <a:r>
              <a:rPr lang="ar-DZ" altLang="zh-CN" sz="3200" b="1" dirty="0" smtClean="0">
                <a:solidFill>
                  <a:schemeClr val="tx1">
                    <a:lumMod val="95000"/>
                    <a:lumOff val="5000"/>
                  </a:schemeClr>
                </a:solidFill>
                <a:latin typeface="Calibri" pitchFamily="34" charset="0"/>
                <a:ea typeface="SimSun" pitchFamily="2" charset="-122"/>
                <a:cs typeface="Arial" pitchFamily="34" charset="0"/>
              </a:rPr>
              <a:t>المالية </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قبل الإستراتيجية المالية، لتحدد الإطار العام لإستراتيجية تمويل المشروع داخل المؤسسة، والسياسة المالية تحدد توجه اختيار مصادر التمويل: إما قرض </a:t>
            </a:r>
            <a:r>
              <a:rPr kumimoji="0" lang="ar-DZ" altLang="zh-CN" sz="3200" b="1" i="0" u="none" strike="noStrike" cap="none" normalizeH="0" baseline="0" dirty="0" err="1" smtClean="0">
                <a:ln>
                  <a:noFill/>
                </a:ln>
                <a:solidFill>
                  <a:schemeClr val="tx1">
                    <a:lumMod val="95000"/>
                    <a:lumOff val="5000"/>
                  </a:schemeClr>
                </a:solidFill>
                <a:effectLst/>
                <a:latin typeface="Calibri" pitchFamily="34" charset="0"/>
                <a:ea typeface="SimSun" pitchFamily="2" charset="-122"/>
                <a:cs typeface="Arial" pitchFamily="34" charset="0"/>
              </a:rPr>
              <a:t>ط</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أو </a:t>
            </a:r>
            <a:r>
              <a:rPr kumimoji="0" lang="ar-DZ" altLang="zh-CN" sz="3200" b="1" i="0" u="none" strike="noStrike" cap="none" normalizeH="0" baseline="0" dirty="0" err="1" smtClean="0">
                <a:ln>
                  <a:noFill/>
                </a:ln>
                <a:solidFill>
                  <a:schemeClr val="tx1">
                    <a:lumMod val="95000"/>
                    <a:lumOff val="5000"/>
                  </a:schemeClr>
                </a:solidFill>
                <a:effectLst/>
                <a:latin typeface="Calibri" pitchFamily="34" charset="0"/>
                <a:ea typeface="SimSun" pitchFamily="2" charset="-122"/>
                <a:cs typeface="Arial" pitchFamily="34" charset="0"/>
              </a:rPr>
              <a:t>ق</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الأجل، والمساهمة في إصدار سندات خاصة أو اكتتاب عام، في حين أن الإستراتيجية ليست سوى وسيلة لتنفيذ سياسة التمويل</a:t>
            </a:r>
            <a:r>
              <a:rPr kumimoji="0" lang="fr-FR"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a:t>
            </a:r>
            <a:endParaRPr kumimoji="0" lang="fr-FR" altLang="zh-CN" sz="32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5" name="Rectangle 4"/>
          <p:cNvSpPr/>
          <p:nvPr/>
        </p:nvSpPr>
        <p:spPr>
          <a:xfrm>
            <a:off x="4267200" y="838200"/>
            <a:ext cx="4362092" cy="584775"/>
          </a:xfrm>
          <a:prstGeom prst="rect">
            <a:avLst/>
          </a:prstGeom>
        </p:spPr>
        <p:txBody>
          <a:bodyPr wrap="none">
            <a:spAutoFit/>
          </a:bodyPr>
          <a:lstStyle/>
          <a:p>
            <a:r>
              <a:rPr lang="ar-DZ" altLang="zh-CN" sz="3200" b="1" dirty="0" smtClean="0">
                <a:solidFill>
                  <a:srgbClr val="FF0000"/>
                </a:solidFill>
                <a:latin typeface="Calibri" pitchFamily="34" charset="0"/>
                <a:ea typeface="SimSun" pitchFamily="2" charset="-122"/>
                <a:cs typeface="Arial" pitchFamily="34" charset="0"/>
              </a:rPr>
              <a:t>السياسة المالية  </a:t>
            </a:r>
            <a:r>
              <a:rPr lang="ar-DZ" altLang="zh-CN" sz="3200" b="1" dirty="0" smtClean="0">
                <a:solidFill>
                  <a:srgbClr val="FF0000"/>
                </a:solidFill>
                <a:latin typeface="Calibri" pitchFamily="34" charset="0"/>
                <a:ea typeface="SimSun" pitchFamily="2" charset="-122"/>
                <a:cs typeface="Arial" pitchFamily="34" charset="0"/>
              </a:rPr>
              <a:t>والإستراتيجية </a:t>
            </a:r>
            <a:endParaRPr lang="fr-FR" sz="3200"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038600" y="572869"/>
            <a:ext cx="4724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5.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أهداف السياسة المالية</a:t>
            </a:r>
            <a:r>
              <a:rPr kumimoji="0" lang="fr-FR" sz="36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81000" y="1447800"/>
            <a:ext cx="838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ضمان مستوى أمثل من </a:t>
            </a: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السيولة المالية</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ال</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قدرة على مواجهة الاستحقاقات المالية في وقتها، وتجنب مخاطر التوقف عن السداد</a:t>
            </a:r>
            <a:r>
              <a:rPr kumimoji="0" lang="fr-FR"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381000" y="3352800"/>
            <a:ext cx="838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buClr>
                <a:srgbClr val="FF0000"/>
              </a:buClr>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تحقيق </a:t>
            </a: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مردودية عالية ←</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SA" sz="3200" b="1" i="0" u="none" strike="noStrike" cap="none" normalizeH="0" baseline="0" dirty="0" err="1" smtClean="0">
                <a:ln>
                  <a:noFill/>
                </a:ln>
                <a:solidFill>
                  <a:schemeClr val="tx1"/>
                </a:solidFill>
                <a:effectLst/>
                <a:latin typeface="Simplified Arabic"/>
                <a:ea typeface="Calibri" pitchFamily="34" charset="0"/>
                <a:cs typeface="Arial" pitchFamily="34" charset="0"/>
              </a:rPr>
              <a:t>تدنية</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 تكاليف الاستدانة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و</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الأموال الخاصة←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دراسة تكلفة مصادر التمويل واختيار هيكل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م</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ي</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 يحقق مردودية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مالية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lang="ar-SA" sz="3200" b="1" dirty="0" smtClean="0">
                <a:latin typeface="Simplified Arabic"/>
                <a:ea typeface="Calibri" pitchFamily="34" charset="0"/>
                <a:cs typeface="Arial" pitchFamily="34" charset="0"/>
              </a:rPr>
              <a:t>عالية</a:t>
            </a:r>
            <a:r>
              <a:rPr lang="ar-DZ" sz="3200" b="1" dirty="0" smtClean="0">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
          <p:cNvSpPr>
            <a:spLocks noChangeArrowheads="1"/>
          </p:cNvSpPr>
          <p:nvPr/>
        </p:nvSpPr>
        <p:spPr bwMode="auto">
          <a:xfrm>
            <a:off x="381000" y="53340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توفير </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التمويل</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لدورتي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الاستثمار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و</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الاستغلال، بالنوعية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الكمية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التوقيت</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 Arabic"/>
                <a:ea typeface="Calibri" pitchFamily="34" charset="0"/>
                <a:cs typeface="Arial" pitchFamily="34" charset="0"/>
              </a:rPr>
              <a:t> وال</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تكلفة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المناسبة</a:t>
            </a:r>
            <a:r>
              <a:rPr kumimoji="0" lang="fr-FR"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419600" y="390942"/>
            <a:ext cx="4419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60338"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7.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متغيرات السياسة المالية</a:t>
            </a:r>
            <a:r>
              <a:rPr kumimoji="0" lang="fr-FR" sz="36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54" name="Rectangle 2"/>
          <p:cNvSpPr>
            <a:spLocks noChangeArrowheads="1"/>
          </p:cNvSpPr>
          <p:nvPr/>
        </p:nvSpPr>
        <p:spPr bwMode="auto">
          <a:xfrm>
            <a:off x="304800" y="14478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buClr>
                <a:srgbClr val="FF0000"/>
              </a:buClr>
              <a:buFont typeface="Wingdings" pitchFamily="2" charset="2"/>
              <a:buChar char="ü"/>
              <a:tabLst>
                <a:tab pos="306388" algn="r"/>
                <a:tab pos="363538" algn="r"/>
              </a:tabLst>
            </a:pP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الاستقلالية</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lang="ar-SA" sz="3200" b="1" dirty="0" smtClean="0">
                <a:latin typeface="Calibri" pitchFamily="34" charset="0"/>
                <a:ea typeface="Calibri" pitchFamily="34" charset="0"/>
                <a:cs typeface="Arial" pitchFamily="34" charset="0"/>
              </a:rPr>
              <a:t>تعكس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هيكل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رأس المال(حقوق ملكية</a:t>
            </a:r>
            <a:r>
              <a:rPr kumimoji="0" lang="ar-DZ" sz="3200" b="1" i="0" u="none" strike="noStrike" cap="none" normalizeH="0" dirty="0" smtClean="0">
                <a:ln>
                  <a:noFill/>
                </a:ln>
                <a:solidFill>
                  <a:schemeClr val="tx1"/>
                </a:solidFill>
                <a:effectLst/>
                <a:latin typeface="Calibri" pitchFamily="34" charset="0"/>
                <a:ea typeface="Calibri" pitchFamily="34" charset="0"/>
                <a:cs typeface="Arial" pitchFamily="34" charset="0"/>
              </a:rPr>
              <a:t> وديون)</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أي سلطة المساهمين</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اتجاه الدائنين</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304800" y="5638800"/>
            <a:ext cx="8458200" cy="1077218"/>
          </a:xfrm>
          <a:prstGeom prst="rect">
            <a:avLst/>
          </a:prstGeom>
        </p:spPr>
        <p:txBody>
          <a:bodyPr wrap="square">
            <a:spAutoFit/>
          </a:bodyPr>
          <a:lstStyle/>
          <a:p>
            <a:pPr algn="just" rtl="1">
              <a:buClr>
                <a:srgbClr val="FF0000"/>
              </a:buClr>
              <a:buFont typeface="Wingdings" pitchFamily="2" charset="2"/>
              <a:buChar char="ü"/>
            </a:pPr>
            <a:r>
              <a:rPr lang="ar-SA" sz="3200" b="1" dirty="0" smtClean="0">
                <a:solidFill>
                  <a:srgbClr val="FF0000"/>
                </a:solidFill>
                <a:latin typeface="Times New Roman" pitchFamily="18" charset="0"/>
                <a:cs typeface="Times New Roman" pitchFamily="18" charset="0"/>
              </a:rPr>
              <a:t>السيولة والملاءة</a:t>
            </a: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لا يمثلان</a:t>
            </a:r>
            <a:r>
              <a:rPr lang="ar-SA" sz="3200" b="1" dirty="0" smtClean="0">
                <a:latin typeface="Times New Roman" pitchFamily="18" charset="0"/>
                <a:cs typeface="Times New Roman" pitchFamily="18" charset="0"/>
              </a:rPr>
              <a:t> أهدافًا للسياسة المالية، ولكن يمكن </a:t>
            </a:r>
            <a:r>
              <a:rPr lang="ar-DZ" sz="3200" b="1" dirty="0" smtClean="0">
                <a:latin typeface="Times New Roman" pitchFamily="18" charset="0"/>
                <a:cs typeface="Times New Roman" pitchFamily="18" charset="0"/>
              </a:rPr>
              <a:t>اعتبارهما </a:t>
            </a:r>
            <a:r>
              <a:rPr lang="ar-SA" sz="3200" b="1" dirty="0" smtClean="0">
                <a:latin typeface="Times New Roman" pitchFamily="18" charset="0"/>
                <a:cs typeface="Times New Roman" pitchFamily="18" charset="0"/>
              </a:rPr>
              <a:t>قيود يجب</a:t>
            </a:r>
            <a:r>
              <a:rPr lang="ar-DZ" sz="3200" b="1" dirty="0" smtClean="0">
                <a:latin typeface="Times New Roman" pitchFamily="18" charset="0"/>
                <a:cs typeface="Times New Roman" pitchFamily="18" charset="0"/>
              </a:rPr>
              <a:t> احترامها.</a:t>
            </a:r>
            <a:endParaRPr lang="fr-FR" sz="3200" b="1" dirty="0">
              <a:latin typeface="Times New Roman" pitchFamily="18" charset="0"/>
              <a:cs typeface="Times New Roman" pitchFamily="18" charset="0"/>
            </a:endParaRPr>
          </a:p>
        </p:txBody>
      </p:sp>
      <p:sp>
        <p:nvSpPr>
          <p:cNvPr id="6" name="Rectangle 2"/>
          <p:cNvSpPr>
            <a:spLocks noChangeArrowheads="1"/>
          </p:cNvSpPr>
          <p:nvPr/>
        </p:nvSpPr>
        <p:spPr bwMode="auto">
          <a:xfrm>
            <a:off x="304800" y="28194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306388" algn="r"/>
                <a:tab pos="363538" algn="r"/>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المردودية:</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lang="ar-DZ" sz="3200" b="1" dirty="0" smtClean="0">
                <a:latin typeface="Calibri" pitchFamily="34" charset="0"/>
                <a:ea typeface="Calibri" pitchFamily="34" charset="0"/>
                <a:cs typeface="Arial" pitchFamily="34" charset="0"/>
              </a:rPr>
              <a:t>تعكس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تكلفة رأس المال (مقارنة تكلفة الموارد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مع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ربحية الأصول وربحية حقوق الملكية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مع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توزيع الأرباح).</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304800" y="43434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306388" algn="r"/>
                <a:tab pos="363538" algn="r"/>
              </a:tabLst>
            </a:pP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النمو</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يعكس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كفاية الموارد المالية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ل</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تحقيق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أهداف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التوسع في الحصة السوقية( رقم الأعمال)</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4191000" y="595729"/>
            <a:ext cx="4495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8. قيود السياسة المالية:</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27327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توزيع الأرباح على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الملاك يع</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زز</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الأموال الخاصة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رفع الاستقلالية المالية،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تتحسن قدرة المؤسسة على الاستدانة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228600" y="41043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إصدار أسهم جديدة يعني دخول مساهمين جدد وهو ما لا يقبل به المساهمين القدامى، لأنه يضعف من سيطرتهم على الشركة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228600" y="54864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التمويل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بحقوق ملكية</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يحمي من التصفية إذا قلت الإيرادات، لكن يؤدي لزيادة تكلفة التمويل في أوقات الكساد</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228600" y="13611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إفراط الاستدانة لتمويل النمو</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زيادة المخاطر المالية</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فقدان الاستقلالية ورفع تكاليف الاستدانة</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استهلاك</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أرباح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لنمو</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4800" y="9772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صعوبة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تحقيق مستويات مثلى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المردودية،</a:t>
            </a: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الاستقلالية والنمو</a:t>
            </a:r>
            <a:r>
              <a:rPr lang="ar-DZ" sz="2800" b="1" dirty="0" smtClean="0">
                <a:latin typeface="Simplified Arabic"/>
                <a:ea typeface="Calibri" pitchFamily="34" charset="0"/>
                <a:cs typeface="Arial" pitchFamily="34" charset="0"/>
              </a:rPr>
              <a:t>: بسبب وجود قيود وتعارض بينها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ترتيب</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المتغيرات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وفق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أولويات</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و</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ظروف</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و</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إمكانيات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المؤسسة</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3124200" y="2615625"/>
            <a:ext cx="5569153" cy="584775"/>
          </a:xfrm>
          <a:prstGeom prst="rect">
            <a:avLst/>
          </a:prstGeom>
        </p:spPr>
        <p:txBody>
          <a:bodyPr wrap="none">
            <a:spAutoFit/>
          </a:bodyPr>
          <a:lstStyle/>
          <a:p>
            <a:pPr algn="r" rtl="1"/>
            <a:r>
              <a:rPr lang="ar-DZ" sz="3200" b="1" dirty="0" smtClean="0">
                <a:solidFill>
                  <a:srgbClr val="FF0000"/>
                </a:solidFill>
                <a:latin typeface="Arial" pitchFamily="34" charset="0"/>
                <a:cs typeface="Arial" pitchFamily="34" charset="0"/>
              </a:rPr>
              <a:t>أ. سياسة المردودية- الاستقلالية- النمو: </a:t>
            </a:r>
            <a:endParaRPr lang="fr-FR" sz="3200" dirty="0">
              <a:solidFill>
                <a:srgbClr val="FF0000"/>
              </a:solidFill>
              <a:latin typeface="Arial" pitchFamily="34" charset="0"/>
              <a:cs typeface="Arial" pitchFamily="34" charset="0"/>
            </a:endParaRPr>
          </a:p>
        </p:txBody>
      </p:sp>
      <p:sp>
        <p:nvSpPr>
          <p:cNvPr id="6" name="Rectangle 5"/>
          <p:cNvSpPr/>
          <p:nvPr/>
        </p:nvSpPr>
        <p:spPr>
          <a:xfrm>
            <a:off x="381000" y="3263205"/>
            <a:ext cx="8305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البحث عن أعلى مستويات لمردودية الأموال الخاصة، مع أدنى مستوى للاستدانة، وبالتالي أعلى درجات الاستقلالية المالية، ولكن ذلك يكون على حساب النمو على المدى الطويل.</a:t>
            </a:r>
            <a:endParaRPr lang="fr-FR" sz="2800" b="1" dirty="0">
              <a:latin typeface="Times New Roman" pitchFamily="18" charset="0"/>
              <a:cs typeface="Times New Roman" pitchFamily="18" charset="0"/>
            </a:endParaRPr>
          </a:p>
        </p:txBody>
      </p:sp>
      <p:sp>
        <p:nvSpPr>
          <p:cNvPr id="25602" name="Rectangle 2"/>
          <p:cNvSpPr>
            <a:spLocks noChangeArrowheads="1"/>
          </p:cNvSpPr>
          <p:nvPr/>
        </p:nvSpPr>
        <p:spPr bwMode="auto">
          <a:xfrm>
            <a:off x="2438400" y="4825425"/>
            <a:ext cx="6324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60338" algn="r"/>
              </a:tabLst>
            </a:pP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ب. </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سياسة المردودية- النمو- الاستقلالية</a:t>
            </a: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a:t>
            </a:r>
          </a:p>
        </p:txBody>
      </p:sp>
      <p:sp>
        <p:nvSpPr>
          <p:cNvPr id="8" name="Rectangle 2"/>
          <p:cNvSpPr>
            <a:spLocks noChangeArrowheads="1"/>
          </p:cNvSpPr>
          <p:nvPr/>
        </p:nvSpPr>
        <p:spPr bwMode="auto">
          <a:xfrm>
            <a:off x="228600" y="54730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60338" algn="r"/>
              </a:tabLst>
            </a:pPr>
            <a:r>
              <a:rPr kumimoji="0" lang="ar-DZ" sz="28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تحقيق ربحية عالية، مع إعادة استثمار الأرباح بما يسمح تحقيق معدلات نمو مرتفعة في الأجل الطويل، لكن النمو يتطلب اللجوء للاستدانة، وهو ما يؤثر سلبا على الأمان المالي</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1"/>
          <p:cNvSpPr>
            <a:spLocks noChangeArrowheads="1"/>
          </p:cNvSpPr>
          <p:nvPr/>
        </p:nvSpPr>
        <p:spPr bwMode="auto">
          <a:xfrm>
            <a:off x="4191000" y="228600"/>
            <a:ext cx="4495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أشكال السياسة المالية:</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533400"/>
            <a:ext cx="6172200" cy="584775"/>
          </a:xfrm>
          <a:prstGeom prst="rect">
            <a:avLst/>
          </a:prstGeom>
        </p:spPr>
        <p:txBody>
          <a:bodyPr wrap="square">
            <a:spAutoFit/>
          </a:bodyPr>
          <a:lstStyle/>
          <a:p>
            <a:pPr algn="r" rtl="1"/>
            <a:r>
              <a:rPr lang="ar-DZ" sz="3200" b="1" dirty="0" smtClean="0">
                <a:solidFill>
                  <a:srgbClr val="FF0000"/>
                </a:solidFill>
                <a:latin typeface="Arial" pitchFamily="34" charset="0"/>
                <a:cs typeface="Arial" pitchFamily="34" charset="0"/>
              </a:rPr>
              <a:t>ج. سياسة الاستقلالية- المردودية-  النمو:</a:t>
            </a:r>
            <a:endParaRPr lang="fr-FR" sz="2800" b="1" dirty="0">
              <a:latin typeface="Arial" pitchFamily="34" charset="0"/>
              <a:cs typeface="Arial" pitchFamily="34" charset="0"/>
            </a:endParaRPr>
          </a:p>
        </p:txBody>
      </p:sp>
      <p:sp>
        <p:nvSpPr>
          <p:cNvPr id="5" name="Rectangle 4"/>
          <p:cNvSpPr/>
          <p:nvPr/>
        </p:nvSpPr>
        <p:spPr>
          <a:xfrm>
            <a:off x="304800" y="1143000"/>
            <a:ext cx="8382000" cy="954107"/>
          </a:xfrm>
          <a:prstGeom prst="rect">
            <a:avLst/>
          </a:prstGeom>
        </p:spPr>
        <p:txBody>
          <a:bodyPr wrap="square">
            <a:spAutoFit/>
          </a:bodyPr>
          <a:lstStyle/>
          <a:p>
            <a:pPr algn="just" rtl="1"/>
            <a:r>
              <a:rPr lang="ar-DZ" sz="2800" b="1" dirty="0" smtClean="0">
                <a:latin typeface="Arial" pitchFamily="34" charset="0"/>
                <a:cs typeface="Arial" pitchFamily="34" charset="0"/>
              </a:rPr>
              <a:t>    تعطي الأولوية للاستقلالية على حساب النمو← تحسين مستمر للربحية لضمان تمويل احتياجاتها المالية من مصادر داخلية.</a:t>
            </a:r>
            <a:endParaRPr lang="fr-FR" sz="2800" b="1" dirty="0">
              <a:latin typeface="Arial" pitchFamily="34" charset="0"/>
              <a:cs typeface="Arial" pitchFamily="34" charset="0"/>
            </a:endParaRPr>
          </a:p>
        </p:txBody>
      </p:sp>
      <p:sp>
        <p:nvSpPr>
          <p:cNvPr id="26625" name="Rectangle 1"/>
          <p:cNvSpPr>
            <a:spLocks noChangeArrowheads="1"/>
          </p:cNvSpPr>
          <p:nvPr/>
        </p:nvSpPr>
        <p:spPr bwMode="auto">
          <a:xfrm>
            <a:off x="2743200" y="2537936"/>
            <a:ext cx="6096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د. سياسة الاستقلالية- النمو- المردودية</a:t>
            </a:r>
            <a:r>
              <a:rPr kumimoji="0" lang="fr-FR" sz="32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26626" name="Rectangle 2"/>
          <p:cNvSpPr>
            <a:spLocks noChangeArrowheads="1"/>
          </p:cNvSpPr>
          <p:nvPr/>
        </p:nvSpPr>
        <p:spPr bwMode="auto">
          <a:xfrm>
            <a:off x="2590800" y="4520625"/>
            <a:ext cx="6172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هـ. سياسة النمو- المردودية- الاستقلالية</a:t>
            </a:r>
            <a:r>
              <a:rPr kumimoji="0" lang="ar-DZ"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228600" y="3313093"/>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DZ" sz="28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عطي الأولوية للاستقلالية، مع الاهتمام بالتوسع في المدى الطويل←</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تتخلى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عن هدف الربح في الحاضر من أجل السيطرة على السوق مستقبلا</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304800" y="5294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03188" algn="r"/>
                <a:tab pos="160338" algn="r"/>
                <a:tab pos="422275" algn="r"/>
              </a:tabLst>
            </a:pP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أولوية النمو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تتطلب</a:t>
            </a: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a:t>
            </a:r>
            <a:r>
              <a:rPr lang="ar-DZ" sz="2800" b="1" dirty="0" err="1" smtClean="0">
                <a:latin typeface="Simplified Arabic"/>
                <a:ea typeface="Calibri" pitchFamily="34" charset="0"/>
                <a:cs typeface="Arial" pitchFamily="34" charset="0"/>
              </a:rPr>
              <a:t>ا</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لاستدانة بشكل واسع</a:t>
            </a:r>
            <a:r>
              <a:rPr kumimoji="0" lang="ar-DZ" sz="2800" b="1" i="0" u="none" strike="noStrike" cap="none" normalizeH="0" baseline="0" dirty="0" err="1" smtClean="0">
                <a:ln>
                  <a:noFill/>
                </a:ln>
                <a:solidFill>
                  <a:schemeClr val="tx1"/>
                </a:solidFill>
                <a:effectLst/>
                <a:latin typeface="Simplified Arabic"/>
                <a:ea typeface="Calibri" pitchFamily="34" charset="0"/>
                <a:cs typeface="Arial" pitchFamily="34" charset="0"/>
              </a:rPr>
              <a:t>(</a:t>
            </a:r>
            <a:r>
              <a:rPr lang="ar-SA" sz="2800" b="1" dirty="0" smtClean="0">
                <a:latin typeface="Simplified Arabic"/>
                <a:ea typeface="Calibri" pitchFamily="34" charset="0"/>
                <a:cs typeface="Arial" pitchFamily="34" charset="0"/>
              </a:rPr>
              <a:t>تخلى عن هدف الاستقلالية</a:t>
            </a:r>
            <a:r>
              <a:rPr lang="ar-DZ" sz="2800" b="1" dirty="0" smtClean="0">
                <a:latin typeface="Simplified Arabic"/>
                <a:ea typeface="Calibri" pitchFamily="34" charset="0"/>
                <a:cs typeface="Arial" pitchFamily="34" charset="0"/>
              </a:rPr>
              <a:t>)</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مع أفضلية تحسين الربحية</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667000" y="543580"/>
            <a:ext cx="6096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و. سياسة النمو- الاستقلالية- المردودية</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81000" y="12556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توجه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ل</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لنمو مع الاعتماد على التمويل الذاتي، مما يؤثر سلبا على الربحية في الأجل القصير، في ظل غياب الاستفادة من الرفع المالي</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27650" name="Rectangle 2"/>
          <p:cNvSpPr>
            <a:spLocks noChangeArrowheads="1"/>
          </p:cNvSpPr>
          <p:nvPr/>
        </p:nvSpPr>
        <p:spPr bwMode="auto">
          <a:xfrm>
            <a:off x="304800" y="2366189"/>
            <a:ext cx="85344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 pos="422275" algn="r"/>
              </a:tabLst>
            </a:pPr>
            <a:r>
              <a:rPr kumimoji="0" lang="ar-DZ" altLang="zh-CN" sz="3200" b="1" i="0" u="none" strike="noStrike" cap="none" normalizeH="0" baseline="0" smtClean="0">
                <a:ln>
                  <a:noFill/>
                </a:ln>
                <a:solidFill>
                  <a:srgbClr val="FF0000"/>
                </a:solidFill>
                <a:effectLst/>
                <a:latin typeface="Simplified Arabic"/>
                <a:cs typeface="Arial" pitchFamily="34" charset="0"/>
              </a:rPr>
              <a:t>7. </a:t>
            </a:r>
            <a:r>
              <a:rPr kumimoji="0" lang="ar-SA" altLang="zh-CN" sz="3200" b="1" i="0" u="none" strike="noStrike" cap="none" normalizeH="0" baseline="0" smtClean="0">
                <a:ln>
                  <a:noFill/>
                </a:ln>
                <a:solidFill>
                  <a:srgbClr val="FF0000"/>
                </a:solidFill>
                <a:effectLst/>
                <a:latin typeface="Simplified Arabic"/>
                <a:cs typeface="Arial" pitchFamily="34" charset="0"/>
              </a:rPr>
              <a:t>بعض </a:t>
            </a:r>
            <a:r>
              <a:rPr kumimoji="0" lang="ar-SA" altLang="zh-CN" sz="3200" b="1" i="0" u="none" strike="noStrike" cap="none" normalizeH="0" baseline="0" dirty="0" smtClean="0">
                <a:ln>
                  <a:noFill/>
                </a:ln>
                <a:solidFill>
                  <a:srgbClr val="FF0000"/>
                </a:solidFill>
                <a:effectLst/>
                <a:latin typeface="Simplified Arabic"/>
                <a:cs typeface="Arial" pitchFamily="34" charset="0"/>
              </a:rPr>
              <a:t>قواعد السياسة التمويلية</a:t>
            </a:r>
            <a:r>
              <a:rPr kumimoji="0" lang="fr-FR" altLang="zh-CN" sz="3200" b="1" i="0" u="none" strike="noStrike" cap="none" normalizeH="0" baseline="0" dirty="0" smtClean="0">
                <a:ln>
                  <a:noFill/>
                </a:ln>
                <a:solidFill>
                  <a:srgbClr val="FF0000"/>
                </a:solidFill>
                <a:effectLst/>
                <a:latin typeface="Simplified Arabic"/>
                <a:cs typeface="Arial" pitchFamily="34" charset="0"/>
              </a:rPr>
              <a:t>:</a:t>
            </a:r>
            <a:endParaRPr kumimoji="0" lang="fr-FR" altLang="zh-CN"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التوازن المالي الأدنى</a:t>
            </a:r>
            <a:r>
              <a:rPr lang="ar-DZ" altLang="zh-CN" sz="3200" b="1" dirty="0" smtClean="0">
                <a:latin typeface="Simplified Arabic"/>
                <a:ea typeface="Calibri" pitchFamily="34" charset="0"/>
                <a:cs typeface="Arial" pitchFamily="34" charset="0"/>
              </a:rPr>
              <a:t>: الاستثمارات تمول بموارد دائمة واستخدامات الاستغلال بديون </a:t>
            </a:r>
            <a:r>
              <a:rPr lang="ar-DZ" altLang="zh-CN" sz="3200" b="1" dirty="0" err="1" smtClean="0">
                <a:latin typeface="Simplified Arabic"/>
                <a:ea typeface="Calibri" pitchFamily="34" charset="0"/>
                <a:cs typeface="Arial" pitchFamily="34" charset="0"/>
              </a:rPr>
              <a:t>ق</a:t>
            </a:r>
            <a:r>
              <a:rPr lang="ar-DZ" altLang="zh-CN" sz="3200" b="1" dirty="0" smtClean="0">
                <a:latin typeface="Simplified Arabic"/>
                <a:ea typeface="Calibri" pitchFamily="34" charset="0"/>
                <a:cs typeface="Arial" pitchFamily="34" charset="0"/>
              </a:rPr>
              <a:t> أ.</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a:p>
            <a:pPr lvl="0" algn="justLow" rtl="1" eaLnBrk="0" fontAlgn="base" hangingPunct="0">
              <a:spcBef>
                <a:spcPct val="0"/>
              </a:spcBef>
              <a:spcAft>
                <a:spcPct val="0"/>
              </a:spcAft>
              <a:buClr>
                <a:srgbClr val="FF0000"/>
              </a:buClr>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الاستدانة العظمى: مجموع الديون </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المالية </a:t>
            </a: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يجب ألا يفوق الأموال الخاصة</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القدرة على السداد: الديون المالية يجب ألا تفوق </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4 </a:t>
            </a: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أضعاف قدرة التمويل الذاتي السنوية</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الحد الأدنى للتمويل الذاتي</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يجب تمويل ثلث الاستثمارات على الأقل ذاتيا</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1554540"/>
            <a:ext cx="8610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المالية</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فرع في علم الاقتصاد يهتم بالجوانب المالية للأنشطة الاقتصادية المختلفة، وتنقسم بدورها إلى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فروع متعددة</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مالية الأشخاص، مالية المؤسسات، مالية عمومية ومالية دولية</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7467600" y="457200"/>
            <a:ext cx="1148071" cy="646331"/>
          </a:xfrm>
          <a:prstGeom prst="rect">
            <a:avLst/>
          </a:prstGeom>
        </p:spPr>
        <p:txBody>
          <a:bodyPr wrap="none">
            <a:spAutoFit/>
          </a:bodyPr>
          <a:lstStyle/>
          <a:p>
            <a:r>
              <a:rPr lang="ar-DZ" sz="3600" b="1" dirty="0" smtClean="0">
                <a:solidFill>
                  <a:srgbClr val="FF0000"/>
                </a:solidFill>
                <a:latin typeface="Calibri" pitchFamily="34" charset="0"/>
                <a:ea typeface="Calibri" pitchFamily="34" charset="0"/>
                <a:cs typeface="Arial" pitchFamily="34" charset="0"/>
              </a:rPr>
              <a:t>تمهيد:</a:t>
            </a:r>
            <a:endParaRPr lang="fr-FR" sz="3600" dirty="0"/>
          </a:p>
        </p:txBody>
      </p:sp>
      <p:sp>
        <p:nvSpPr>
          <p:cNvPr id="4" name="Rectangle 1"/>
          <p:cNvSpPr>
            <a:spLocks noChangeArrowheads="1"/>
          </p:cNvSpPr>
          <p:nvPr/>
        </p:nvSpPr>
        <p:spPr bwMode="auto">
          <a:xfrm>
            <a:off x="228600" y="3840540"/>
            <a:ext cx="8610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تشمل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مالية المؤسسة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موضوعان كبيران هما</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التحليل والتشخيص المالي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(دراسة الوضعية المالية للمؤسسة)، و</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الإدارة المالية</a:t>
            </a:r>
            <a:r>
              <a:rPr kumimoji="0" lang="ar-DZ" sz="3200" b="1" i="0" u="none" strike="noStrike" cap="none" normalizeH="0" baseline="0" dirty="0" smtClean="0">
                <a:ln>
                  <a:noFill/>
                </a:ln>
                <a:effectLst/>
                <a:latin typeface="Calibri" pitchFamily="34" charset="0"/>
                <a:ea typeface="Calibri" pitchFamily="34" charset="0"/>
                <a:cs typeface="Arial" pitchFamily="34" charset="0"/>
              </a:rPr>
              <a:t>(القرارات</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المالية، التنبؤات المالية</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1272600"/>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القرارات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المالية نوعان:</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قرارات مالية ق أ: </a:t>
            </a:r>
            <a:r>
              <a:rPr kumimoji="0" lang="ar-DZ" sz="3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تتعلق بتسيير رأس المال العامل، تسيير الخزينة.</a:t>
            </a:r>
            <a:endParaRPr kumimoji="0" lang="fr-FR" sz="3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قرارات مالية ط أ: </a:t>
            </a:r>
            <a:r>
              <a:rPr kumimoji="0" lang="ar-DZ" sz="3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تضم قرارات الاستثمار، التمويل وتوزيع الأرباح.</a:t>
            </a:r>
            <a:endParaRPr kumimoji="0" lang="en-US" sz="30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يستند صنع واتخاذ القرارات المالية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ق</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ط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أ</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على مجموعة من القواعد والمبادئ تسمى</a:t>
            </a:r>
            <a:r>
              <a:rPr kumimoji="0" lang="fr-FR"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السياسات المالية</a:t>
            </a:r>
            <a:r>
              <a:rPr kumimoji="0" lang="fr-FR"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r>
              <a:rPr kumimoji="0" lang="fr-FR" sz="3200" b="1"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5357250" y="838200"/>
            <a:ext cx="317907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السياسة في لغة:</a:t>
            </a:r>
            <a:endParaRPr lang="fr-FR" sz="3600" dirty="0">
              <a:solidFill>
                <a:srgbClr val="FF0000"/>
              </a:solidFill>
              <a:latin typeface="Times New Roman" pitchFamily="18" charset="0"/>
              <a:cs typeface="Times New Roman" pitchFamily="18" charset="0"/>
            </a:endParaRPr>
          </a:p>
        </p:txBody>
      </p:sp>
      <p:sp>
        <p:nvSpPr>
          <p:cNvPr id="6" name="Rectangle 5"/>
          <p:cNvSpPr/>
          <p:nvPr/>
        </p:nvSpPr>
        <p:spPr>
          <a:xfrm>
            <a:off x="228600" y="1981200"/>
            <a:ext cx="8534400" cy="1569660"/>
          </a:xfrm>
          <a:prstGeom prst="rect">
            <a:avLst/>
          </a:prstGeom>
        </p:spPr>
        <p:txBody>
          <a:bodyPr wrap="square">
            <a:spAutoFit/>
          </a:bodyPr>
          <a:lstStyle/>
          <a:p>
            <a:pPr algn="justLow" rtl="1"/>
            <a:r>
              <a:rPr lang="ar-DZ" sz="3200" b="1" dirty="0" smtClean="0">
                <a:latin typeface="Times New Roman" pitchFamily="18" charset="0"/>
                <a:cs typeface="Times New Roman" pitchFamily="18" charset="0"/>
              </a:rPr>
              <a:t> </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تعود  كلمة السياسة (</a:t>
            </a:r>
            <a:r>
              <a:rPr lang="fr-FR" sz="3200" b="1" dirty="0" smtClean="0">
                <a:latin typeface="Times New Roman" pitchFamily="18" charset="0"/>
                <a:cs typeface="Times New Roman" pitchFamily="18" charset="0"/>
              </a:rPr>
              <a:t>Politique</a:t>
            </a:r>
            <a:r>
              <a:rPr lang="ar-SA" sz="3200" b="1" dirty="0" smtClean="0">
                <a:latin typeface="Times New Roman" pitchFamily="18" charset="0"/>
                <a:cs typeface="Times New Roman" pitchFamily="18" charset="0"/>
              </a:rPr>
              <a:t>، </a:t>
            </a:r>
            <a:r>
              <a:rPr lang="fr-FR" sz="3200" b="1" dirty="0" smtClean="0">
                <a:latin typeface="Times New Roman" pitchFamily="18" charset="0"/>
                <a:cs typeface="Times New Roman" pitchFamily="18" charset="0"/>
              </a:rPr>
              <a:t>Politic</a:t>
            </a:r>
            <a:r>
              <a:rPr lang="ar-SA" sz="3200" b="1" dirty="0" smtClean="0">
                <a:latin typeface="Times New Roman" pitchFamily="18" charset="0"/>
                <a:cs typeface="Times New Roman" pitchFamily="18" charset="0"/>
              </a:rPr>
              <a:t>)،  إلى الإغريقية القديمة </a:t>
            </a:r>
            <a:r>
              <a:rPr lang="fr-FR" sz="3200" b="1" dirty="0" smtClean="0">
                <a:solidFill>
                  <a:srgbClr val="FF0000"/>
                </a:solidFill>
                <a:latin typeface="Times New Roman" pitchFamily="18" charset="0"/>
                <a:cs typeface="Times New Roman" pitchFamily="18" charset="0"/>
              </a:rPr>
              <a:t>πολιτικός</a:t>
            </a: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a:t>
            </a:r>
            <a:r>
              <a:rPr lang="fr-FR" sz="3200" b="1" dirty="0" smtClean="0">
                <a:latin typeface="Times New Roman" pitchFamily="18" charset="0"/>
                <a:cs typeface="Times New Roman" pitchFamily="18" charset="0"/>
              </a:rPr>
              <a:t>politikos</a:t>
            </a:r>
            <a:r>
              <a:rPr lang="ar-SA" sz="3200" b="1" dirty="0" smtClean="0">
                <a:latin typeface="Times New Roman" pitchFamily="18" charset="0"/>
                <a:cs typeface="Times New Roman" pitchFamily="18" charset="0"/>
              </a:rPr>
              <a:t>)، وانتقلت إلى اللاتينية </a:t>
            </a:r>
            <a:r>
              <a:rPr lang="fr-FR" sz="3200" b="1" dirty="0" smtClean="0">
                <a:latin typeface="Times New Roman" pitchFamily="18" charset="0"/>
                <a:cs typeface="Times New Roman" pitchFamily="18" charset="0"/>
              </a:rPr>
              <a:t>Politicus</a:t>
            </a:r>
            <a:r>
              <a:rPr lang="ar-DZ" sz="3200" b="1" dirty="0" smtClean="0">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
        <p:nvSpPr>
          <p:cNvPr id="8" name="Rectangle 7"/>
          <p:cNvSpPr/>
          <p:nvPr/>
        </p:nvSpPr>
        <p:spPr>
          <a:xfrm>
            <a:off x="228600" y="3657600"/>
            <a:ext cx="8534400" cy="1569660"/>
          </a:xfrm>
          <a:prstGeom prst="rect">
            <a:avLst/>
          </a:prstGeom>
        </p:spPr>
        <p:txBody>
          <a:bodyPr wrap="square">
            <a:spAutoFit/>
          </a:bodyPr>
          <a:lstStyle/>
          <a:p>
            <a:pPr algn="justLow" rtl="1"/>
            <a:r>
              <a:rPr lang="fr-FR"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تتكون من مقطعي</a:t>
            </a:r>
            <a:r>
              <a:rPr lang="ar-DZ" sz="3200" b="1" dirty="0" smtClean="0">
                <a:latin typeface="Times New Roman" pitchFamily="18" charset="0"/>
                <a:cs typeface="Times New Roman" pitchFamily="18" charset="0"/>
              </a:rPr>
              <a:t>ن </a:t>
            </a:r>
            <a:r>
              <a:rPr lang="fr-FR" sz="3200" b="1" dirty="0" smtClean="0">
                <a:solidFill>
                  <a:srgbClr val="FF0000"/>
                </a:solidFill>
                <a:latin typeface="Times New Roman" pitchFamily="18" charset="0"/>
                <a:cs typeface="Times New Roman" pitchFamily="18" charset="0"/>
              </a:rPr>
              <a:t>πολίτης </a:t>
            </a:r>
            <a:r>
              <a:rPr lang="ar-DZ" sz="3200" b="1" dirty="0" smtClean="0">
                <a:latin typeface="Times New Roman" pitchFamily="18" charset="0"/>
                <a:cs typeface="Times New Roman" pitchFamily="18" charset="0"/>
              </a:rPr>
              <a:t>(</a:t>
            </a:r>
            <a:r>
              <a:rPr lang="fr-FR" sz="3200" b="1" dirty="0" smtClean="0">
                <a:latin typeface="Times New Roman" pitchFamily="18" charset="0"/>
                <a:cs typeface="Times New Roman" pitchFamily="18" charset="0"/>
              </a:rPr>
              <a:t>Politis</a:t>
            </a:r>
            <a:r>
              <a:rPr lang="ar-DZ" sz="3200" b="1" dirty="0" smtClean="0">
                <a:latin typeface="Times New Roman" pitchFamily="18" charset="0"/>
                <a:cs typeface="Times New Roman" pitchFamily="18" charset="0"/>
              </a:rPr>
              <a:t>)</a:t>
            </a:r>
            <a:r>
              <a:rPr lang="fr-FR"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وتعني المواطن،</a:t>
            </a:r>
            <a:r>
              <a:rPr lang="ar-DZ" sz="3200" b="1" dirty="0" smtClean="0">
                <a:latin typeface="Times New Roman" pitchFamily="18" charset="0"/>
                <a:cs typeface="Times New Roman" pitchFamily="18" charset="0"/>
              </a:rPr>
              <a:t> و </a:t>
            </a:r>
            <a:r>
              <a:rPr lang="fr-FR" sz="3200" b="1" dirty="0" smtClean="0">
                <a:latin typeface="Times New Roman" pitchFamily="18" charset="0"/>
                <a:cs typeface="Times New Roman" pitchFamily="18" charset="0"/>
              </a:rPr>
              <a:t>(</a:t>
            </a:r>
            <a:r>
              <a:rPr lang="fr-FR" sz="3200" b="1" dirty="0" err="1" smtClean="0">
                <a:latin typeface="Times New Roman" pitchFamily="18" charset="0"/>
                <a:cs typeface="Times New Roman" pitchFamily="18" charset="0"/>
              </a:rPr>
              <a:t>ikos</a:t>
            </a:r>
            <a:r>
              <a:rPr lang="fr-FR" sz="3200" b="1" dirty="0" smtClean="0">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-ικός</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و</a:t>
            </a:r>
            <a:r>
              <a:rPr lang="ar-SA" sz="3200" b="1" dirty="0" smtClean="0">
                <a:latin typeface="Times New Roman" pitchFamily="18" charset="0"/>
                <a:cs typeface="Times New Roman" pitchFamily="18" charset="0"/>
              </a:rPr>
              <a:t>تعني متعلق بـ، أي </a:t>
            </a:r>
            <a:r>
              <a:rPr lang="ar-DZ" sz="3200" b="1" dirty="0" smtClean="0">
                <a:latin typeface="Times New Roman" pitchFamily="18" charset="0"/>
                <a:cs typeface="Times New Roman" pitchFamily="18" charset="0"/>
              </a:rPr>
              <a:t>الكلمة </a:t>
            </a:r>
            <a:r>
              <a:rPr lang="ar-SA" sz="3200" b="1" dirty="0" smtClean="0">
                <a:latin typeface="Times New Roman" pitchFamily="18" charset="0"/>
                <a:cs typeface="Times New Roman" pitchFamily="18" charset="0"/>
              </a:rPr>
              <a:t>كل ما هو متعلق بمجتمع المواطنين</a:t>
            </a:r>
            <a:r>
              <a:rPr lang="ar-DZ" sz="3200" b="1" dirty="0" smtClean="0">
                <a:latin typeface="Times New Roman" pitchFamily="18" charset="0"/>
                <a:cs typeface="Times New Roman" pitchFamily="18" charset="0"/>
              </a:rPr>
              <a:t>.</a:t>
            </a:r>
          </a:p>
        </p:txBody>
      </p:sp>
      <p:sp>
        <p:nvSpPr>
          <p:cNvPr id="9" name="Rectangle 8"/>
          <p:cNvSpPr/>
          <p:nvPr/>
        </p:nvSpPr>
        <p:spPr>
          <a:xfrm>
            <a:off x="228600" y="5168205"/>
            <a:ext cx="8534400" cy="1569660"/>
          </a:xfrm>
          <a:prstGeom prst="rect">
            <a:avLst/>
          </a:prstGeom>
        </p:spPr>
        <p:txBody>
          <a:bodyPr wrap="square">
            <a:spAutoFit/>
          </a:bodyPr>
          <a:lstStyle/>
          <a:p>
            <a:pPr algn="justLow" rtl="1"/>
            <a:r>
              <a:rPr lang="fr-FR"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وقد تتكون من المقطعين </a:t>
            </a:r>
            <a:r>
              <a:rPr lang="fr-FR" sz="3200" b="1" dirty="0" err="1" smtClean="0">
                <a:solidFill>
                  <a:srgbClr val="FF0000"/>
                </a:solidFill>
                <a:latin typeface="Times New Roman" pitchFamily="18" charset="0"/>
                <a:cs typeface="Times New Roman" pitchFamily="18" charset="0"/>
              </a:rPr>
              <a:t>πόλις</a:t>
            </a:r>
            <a:r>
              <a:rPr lang="ar-SA" sz="3200" b="1" dirty="0" smtClean="0">
                <a:latin typeface="Times New Roman" pitchFamily="18" charset="0"/>
                <a:cs typeface="Times New Roman" pitchFamily="18" charset="0"/>
              </a:rPr>
              <a:t>(</a:t>
            </a:r>
            <a:r>
              <a:rPr lang="fr-FR" sz="3200" b="1" dirty="0" err="1" smtClean="0">
                <a:solidFill>
                  <a:srgbClr val="FF0000"/>
                </a:solidFill>
                <a:latin typeface="Times New Roman" pitchFamily="18" charset="0"/>
                <a:cs typeface="Times New Roman" pitchFamily="18" charset="0"/>
              </a:rPr>
              <a:t>pólis</a:t>
            </a:r>
            <a:r>
              <a:rPr lang="ar-SA" sz="3200" b="1" dirty="0" smtClean="0">
                <a:latin typeface="Times New Roman" pitchFamily="18" charset="0"/>
                <a:cs typeface="Times New Roman" pitchFamily="18" charset="0"/>
              </a:rPr>
              <a:t>) وتعني شؤون المدينة </a:t>
            </a:r>
            <a:r>
              <a:rPr lang="fr-FR" sz="3200" b="1" dirty="0" smtClean="0">
                <a:solidFill>
                  <a:srgbClr val="FF0000"/>
                </a:solidFill>
                <a:latin typeface="Times New Roman" pitchFamily="18" charset="0"/>
                <a:cs typeface="Times New Roman" pitchFamily="18" charset="0"/>
              </a:rPr>
              <a:t>Cité</a:t>
            </a:r>
            <a:r>
              <a:rPr lang="ar-SA" sz="3200" b="1" dirty="0" smtClean="0">
                <a:latin typeface="Times New Roman" pitchFamily="18" charset="0"/>
                <a:cs typeface="Times New Roman" pitchFamily="18" charset="0"/>
              </a:rPr>
              <a:t> و </a:t>
            </a:r>
            <a:r>
              <a:rPr lang="fr-FR" sz="3200" b="1" dirty="0" smtClean="0">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-ικός</a:t>
            </a:r>
            <a:r>
              <a:rPr lang="ar-SA" sz="3200" b="1" dirty="0" smtClean="0">
                <a:latin typeface="Times New Roman" pitchFamily="18" charset="0"/>
                <a:cs typeface="Times New Roman" pitchFamily="18" charset="0"/>
              </a:rPr>
              <a:t>وتعني متعلق بـ، أي الكلمة تعني كل ما هو متعلق بشؤون المدينة (وهي </a:t>
            </a:r>
            <a:r>
              <a:rPr lang="ar-SA" sz="3200" b="1" dirty="0" smtClean="0">
                <a:solidFill>
                  <a:srgbClr val="FF0000"/>
                </a:solidFill>
                <a:latin typeface="Times New Roman" pitchFamily="18" charset="0"/>
                <a:cs typeface="Times New Roman" pitchFamily="18" charset="0"/>
              </a:rPr>
              <a:t>مجتمع من المواطنين</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616327"/>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إذن كلمة </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r>
              <a:rPr lang="ar-DZ" sz="3200" b="1" dirty="0" smtClean="0">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سياسة</a:t>
            </a:r>
            <a:r>
              <a:rPr lang="ar-DZ" sz="3200" b="1" dirty="0" smtClean="0">
                <a:solidFill>
                  <a:srgbClr val="222222"/>
                </a:solidFill>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هي ترجمة </a:t>
            </a:r>
            <a:r>
              <a:rPr kumimoji="0" lang="ar-SA" sz="3200" b="1" i="0" u="none" strike="noStrike" cap="none" normalizeH="0" baseline="0" dirty="0" err="1" smtClean="0">
                <a:ln>
                  <a:noFill/>
                </a:ln>
                <a:solidFill>
                  <a:srgbClr val="222222"/>
                </a:solidFill>
                <a:effectLst/>
                <a:latin typeface="Times New Roman" pitchFamily="18" charset="0"/>
                <a:ea typeface="Calibri" pitchFamily="34" charset="0"/>
                <a:cs typeface="Times New Roman" pitchFamily="18" charset="0"/>
              </a:rPr>
              <a:t>ل</a:t>
            </a:r>
            <a:r>
              <a:rPr kumimoji="0" lang="ar-DZ"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ـ</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Politics</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المشتقة من اليونانية</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Polis</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دولة المدينة، لأن المدن اليونانية القديمة كانت وحدات سياسية قائمة بذاتها </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دول</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ar-DZ" sz="3200" b="1" i="0" u="none" strike="noStrike" cap="none" normalizeH="0" baseline="0" dirty="0" smtClean="0">
              <a:ln>
                <a:noFill/>
              </a:ln>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9613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lang="ar-DZ" sz="3200" b="1" dirty="0" smtClean="0">
                <a:solidFill>
                  <a:srgbClr val="222222"/>
                </a:solidFill>
                <a:latin typeface="Times New Roman" pitchFamily="18" charset="0"/>
                <a:ea typeface="Calibri" pitchFamily="34" charset="0"/>
                <a:cs typeface="Times New Roman" pitchFamily="18" charset="0"/>
              </a:rPr>
              <a:t>   </a:t>
            </a:r>
            <a:r>
              <a:rPr lang="ar-DZ" sz="3200" b="1" dirty="0" err="1" smtClean="0">
                <a:latin typeface="Times New Roman" pitchFamily="18" charset="0"/>
                <a:ea typeface="Calibri" pitchFamily="34" charset="0"/>
                <a:cs typeface="Times New Roman" pitchFamily="18" charset="0"/>
              </a:rPr>
              <a:t>ار</a:t>
            </a:r>
            <a:r>
              <a:rPr kumimoji="0" lang="ar-SA" sz="3200" b="1" i="0" u="none" strike="noStrike" cap="none" normalizeH="0" baseline="0" dirty="0" err="1" smtClean="0">
                <a:ln>
                  <a:noFill/>
                </a:ln>
                <a:effectLst/>
                <a:latin typeface="Times New Roman" pitchFamily="18" charset="0"/>
                <a:ea typeface="Calibri" pitchFamily="34" charset="0"/>
                <a:cs typeface="Times New Roman" pitchFamily="18" charset="0"/>
              </a:rPr>
              <a:t>تبطت</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الكلمة من البداية بالدولة، </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وصارت </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السياسة هي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علم الدولة</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أو العلم الذي يعتني بكيفية إدارة شؤون الدولة</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304800" y="45615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ومنه</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فالسياسة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Politique</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هي فن وليس علم، حيث أنها تتعلق بإدارة المدينة في واقعها العملي وليس النظري.</a:t>
            </a:r>
            <a:endParaRPr kumimoji="0" lang="ar-DZ"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381000" y="2820412"/>
            <a:ext cx="8382000"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bmk="">
                <a:ln>
                  <a:noFill/>
                </a:ln>
                <a:solidFill>
                  <a:srgbClr val="222222"/>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يعرِّف معجم</a:t>
            </a:r>
            <a:r>
              <a:rPr kumimoji="0" lang="fr-FR"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 Le Petit Larousse </a:t>
            </a:r>
            <a:r>
              <a:rPr kumimoji="0" lang="ar-SA"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السياسة</a:t>
            </a:r>
            <a:r>
              <a:rPr kumimoji="0" lang="fr-FR"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 La Politique </a:t>
            </a:r>
            <a:r>
              <a:rPr kumimoji="0" lang="ar-DZ"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 ب</a:t>
            </a:r>
            <a:r>
              <a:rPr kumimoji="0" lang="ar-SA"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أنها: " </a:t>
            </a:r>
            <a:r>
              <a:rPr kumimoji="0" lang="ar-SA" sz="3200" b="1" i="0" u="none" strike="noStrike" cap="none" normalizeH="0" baseline="0" dirty="0" smtClean="0" bmk="">
                <a:ln>
                  <a:noFill/>
                </a:ln>
                <a:solidFill>
                  <a:srgbClr val="FF0000"/>
                </a:solidFill>
                <a:effectLst/>
                <a:latin typeface="Times New Roman" pitchFamily="18" charset="0"/>
                <a:ea typeface="Calibri" pitchFamily="34" charset="0"/>
                <a:cs typeface="Times New Roman" pitchFamily="18" charset="0"/>
              </a:rPr>
              <a:t>إدارة الدولة </a:t>
            </a:r>
            <a:r>
              <a:rPr kumimoji="0" lang="ar-SA"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وتحديد أشكال نشاطها </a:t>
            </a:r>
            <a:r>
              <a:rPr kumimoji="0" lang="ar-SA" sz="3200" b="1" i="0" u="none" strike="noStrike" cap="none" normalizeH="0" baseline="0" dirty="0" err="1" smtClean="0" bmk="">
                <a:ln>
                  <a:noFill/>
                </a:ln>
                <a:solidFill>
                  <a:srgbClr val="222222"/>
                </a:solidFill>
                <a:effectLst/>
                <a:latin typeface="Times New Roman" pitchFamily="18" charset="0"/>
                <a:ea typeface="Calibri" pitchFamily="34" charset="0"/>
                <a:cs typeface="Times New Roman" pitchFamily="18" charset="0"/>
              </a:rPr>
              <a:t>و</a:t>
            </a:r>
            <a:r>
              <a:rPr kumimoji="0" lang="ar-SA"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 مجموعة الشؤون التي تهم الدولة</a:t>
            </a:r>
            <a:r>
              <a:rPr kumimoji="0" lang="fr-FR" sz="3200" b="1" i="0" u="none" strike="noStrike" cap="none" normalizeH="0" baseline="0" dirty="0" smtClean="0" bmk="">
                <a:ln>
                  <a:noFill/>
                </a:ln>
                <a:solidFill>
                  <a:srgbClr val="222222"/>
                </a:solidFill>
                <a:effectLst/>
                <a:latin typeface="Times New Roman" pitchFamily="18" charset="0"/>
                <a:ea typeface="Calibri" pitchFamily="34" charset="0"/>
                <a:cs typeface="Times New Roman" pitchFamily="18" charset="0"/>
              </a:rPr>
              <a:t>".</a:t>
            </a:r>
            <a:endParaRPr kumimoji="0" lang="fr-FR"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81000" y="5059740"/>
            <a:ext cx="8382000"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rgbClr val="222222"/>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أما كتاب</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Dalloz) Lexique de politique </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فيعرِّف كلمة</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r>
              <a:rPr lang="ar-SA" sz="3200" b="1" dirty="0" smtClean="0">
                <a:solidFill>
                  <a:srgbClr val="222222"/>
                </a:solidFill>
                <a:latin typeface="Times New Roman" pitchFamily="18" charset="0"/>
                <a:ea typeface="Calibri" pitchFamily="34" charset="0"/>
                <a:cs typeface="Times New Roman" pitchFamily="18" charset="0"/>
              </a:rPr>
              <a:t>السياسة </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Politique</a:t>
            </a:r>
            <a:r>
              <a:rPr kumimoji="0" lang="ar-DZ"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ك</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فن حكم المدينة </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بغية الوصول إلى ما يعتبر الغاية العليا للمجتمع</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a:t>
            </a:r>
            <a:endParaRPr kumimoji="0" lang="fr-FR"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p:nvPr/>
        </p:nvSpPr>
        <p:spPr>
          <a:xfrm>
            <a:off x="228600" y="533400"/>
            <a:ext cx="8534400" cy="1815882"/>
          </a:xfrm>
          <a:prstGeom prst="rect">
            <a:avLst/>
          </a:prstGeom>
        </p:spPr>
        <p:txBody>
          <a:bodyPr wrap="square">
            <a:spAutoFit/>
          </a:bodyPr>
          <a:lstStyle/>
          <a:p>
            <a:pPr algn="justLow"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ظهرت الكلمة أول </a:t>
            </a:r>
            <a:r>
              <a:rPr lang="ar-DZ" sz="2800" b="1" dirty="0" smtClean="0">
                <a:latin typeface="Times New Roman" pitchFamily="18" charset="0"/>
                <a:cs typeface="Times New Roman" pitchFamily="18" charset="0"/>
              </a:rPr>
              <a:t>مرة </a:t>
            </a:r>
            <a:r>
              <a:rPr lang="ar-SA" sz="2800" b="1" dirty="0" smtClean="0">
                <a:latin typeface="Times New Roman" pitchFamily="18" charset="0"/>
                <a:cs typeface="Times New Roman" pitchFamily="18" charset="0"/>
              </a:rPr>
              <a:t>كعنوان كتاب لأرسطو </a:t>
            </a:r>
            <a:r>
              <a:rPr lang="ar-SA" sz="2800" b="1" dirty="0" smtClean="0">
                <a:solidFill>
                  <a:srgbClr val="FF0000"/>
                </a:solidFill>
                <a:latin typeface="Times New Roman" pitchFamily="18" charset="0"/>
                <a:cs typeface="Times New Roman" pitchFamily="18" charset="0"/>
              </a:rPr>
              <a:t>السياسة</a:t>
            </a:r>
            <a:r>
              <a:rPr lang="ar-SA" sz="2800" b="1" dirty="0" smtClean="0">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Πολιτικά</a:t>
            </a:r>
            <a:r>
              <a:rPr lang="ar-SA" sz="2800" b="1" dirty="0" smtClean="0">
                <a:latin typeface="Times New Roman" pitchFamily="18" charset="0"/>
                <a:cs typeface="Times New Roman" pitchFamily="18" charset="0"/>
              </a:rPr>
              <a:t> (باللاتينية </a:t>
            </a:r>
            <a:r>
              <a:rPr lang="fr-FR" sz="2800" b="1" dirty="0" smtClean="0">
                <a:solidFill>
                  <a:srgbClr val="FF0000"/>
                </a:solidFill>
                <a:latin typeface="Times New Roman" pitchFamily="18" charset="0"/>
                <a:cs typeface="Times New Roman" pitchFamily="18" charset="0"/>
              </a:rPr>
              <a:t>Politiká</a:t>
            </a:r>
            <a:r>
              <a:rPr lang="ar-SA" sz="2800" b="1" dirty="0" smtClean="0">
                <a:latin typeface="Times New Roman" pitchFamily="18" charset="0"/>
                <a:cs typeface="Times New Roman" pitchFamily="18" charset="0"/>
              </a:rPr>
              <a:t>)، وصار عنوان الكتاب في الإنجليزية الأولى </a:t>
            </a:r>
            <a:r>
              <a:rPr lang="fr-FR" sz="2800" b="1" dirty="0" smtClean="0">
                <a:solidFill>
                  <a:srgbClr val="FF0000"/>
                </a:solidFill>
                <a:latin typeface="Times New Roman" pitchFamily="18" charset="0"/>
                <a:cs typeface="Times New Roman" pitchFamily="18" charset="0"/>
              </a:rPr>
              <a:t>Polettiques</a:t>
            </a:r>
            <a:r>
              <a:rPr lang="ar-SA" sz="2800" b="1" dirty="0" smtClean="0">
                <a:latin typeface="Times New Roman" pitchFamily="18" charset="0"/>
                <a:cs typeface="Times New Roman" pitchFamily="18" charset="0"/>
              </a:rPr>
              <a:t>، ثم في الإنجليزية المعاصرة </a:t>
            </a:r>
            <a:r>
              <a:rPr lang="fr-FR" sz="2800" b="1" dirty="0" smtClean="0">
                <a:latin typeface="Times New Roman" pitchFamily="18" charset="0"/>
                <a:cs typeface="Times New Roman" pitchFamily="18" charset="0"/>
              </a:rPr>
              <a:t>Politics</a:t>
            </a:r>
            <a:r>
              <a:rPr lang="ar-SA" sz="2800" b="1" dirty="0" smtClean="0">
                <a:latin typeface="Times New Roman" pitchFamily="18" charset="0"/>
                <a:cs typeface="Times New Roman" pitchFamily="18" charset="0"/>
              </a:rPr>
              <a:t> (مفرد </a:t>
            </a:r>
            <a:r>
              <a:rPr lang="fr-FR" sz="2800" b="1" dirty="0" smtClean="0">
                <a:solidFill>
                  <a:srgbClr val="FF0000"/>
                </a:solidFill>
                <a:latin typeface="Times New Roman" pitchFamily="18" charset="0"/>
                <a:cs typeface="Times New Roman" pitchFamily="18" charset="0"/>
              </a:rPr>
              <a:t>Politic</a:t>
            </a:r>
            <a:r>
              <a:rPr lang="ar-SA" sz="2800" b="1" dirty="0" smtClean="0">
                <a:latin typeface="Times New Roman" pitchFamily="18" charset="0"/>
                <a:cs typeface="Times New Roman" pitchFamily="18" charset="0"/>
              </a:rPr>
              <a:t>) في منتصف </a:t>
            </a:r>
            <a:r>
              <a:rPr lang="ar-SA" sz="2800" b="1" dirty="0" err="1" smtClean="0">
                <a:latin typeface="Times New Roman" pitchFamily="18" charset="0"/>
                <a:cs typeface="Times New Roman" pitchFamily="18" charset="0"/>
              </a:rPr>
              <a:t>ق</a:t>
            </a:r>
            <a:r>
              <a:rPr lang="ar-SA" sz="2800" b="1" dirty="0" smtClean="0">
                <a:latin typeface="Times New Roman" pitchFamily="18" charset="0"/>
                <a:cs typeface="Times New Roman" pitchFamily="18" charset="0"/>
              </a:rPr>
              <a:t> 15</a:t>
            </a:r>
            <a:r>
              <a:rPr lang="ar-DZ" sz="2800" b="1" dirty="0" smtClean="0">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04800" y="490734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وجاء في الحديث الشريف، عن النبي صلى الله عليه وسلم أنه قال: "كان بنو إسرائيل يسوسهم أنبياؤهم" أي </a:t>
            </a: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يتولون أمورهم</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كما يفعل الولاة بالرعية</a:t>
            </a:r>
            <a:r>
              <a:rPr lang="ar-DZ" sz="3200" b="1" dirty="0" smtClean="0">
                <a:latin typeface="Calibri" pitchFamily="34" charset="0"/>
                <a:ea typeface="Calibri" pitchFamily="34" charset="0"/>
                <a:cs typeface="Arial" pitchFamily="34" charset="0"/>
              </a:rPr>
              <a:t>.</a:t>
            </a:r>
          </a:p>
        </p:txBody>
      </p:sp>
      <p:sp>
        <p:nvSpPr>
          <p:cNvPr id="7" name="Rectangle 1"/>
          <p:cNvSpPr>
            <a:spLocks noChangeArrowheads="1"/>
          </p:cNvSpPr>
          <p:nvPr/>
        </p:nvSpPr>
        <p:spPr bwMode="auto">
          <a:xfrm>
            <a:off x="228600" y="289560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يقول الفيروزبادي في كتاب القاموس المحيط: سست الرعية سياسة، أي أمرتها ونهيتها</a:t>
            </a:r>
            <a:r>
              <a:rPr lang="ar-DZ" sz="3200" b="1" dirty="0" smtClean="0">
                <a:latin typeface="Calibri" pitchFamily="34" charset="0"/>
                <a:ea typeface="Calibri" pitchFamily="34" charset="0"/>
                <a:cs typeface="Arial" pitchFamily="34" charset="0"/>
              </a:rPr>
              <a:t>،</a:t>
            </a:r>
            <a:r>
              <a:rPr kumimoji="0" lang="fr-FR"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ويقول </a:t>
            </a: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ابن حجر</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يسوس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الشيئ</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أي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يتعهده</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بما يصلحه</a:t>
            </a:r>
            <a:r>
              <a:rPr kumimoji="0" lang="fr-FR" sz="3200" b="1" i="0" u="none" strike="noStrike" cap="none" normalizeH="0" baseline="0" dirty="0" smtClean="0">
                <a:ln>
                  <a:noFill/>
                </a:ln>
                <a:solidFill>
                  <a:schemeClr val="tx1"/>
                </a:solidFill>
                <a:effectLst/>
                <a:latin typeface="Arial" pitchFamily="34" charset="0"/>
                <a:cs typeface="Arial" pitchFamily="34" charset="0"/>
              </a:rPr>
              <a:t> </a:t>
            </a:r>
            <a:r>
              <a:rPr kumimoji="0" lang="ar-DZ" sz="3200" b="1" i="0" u="none" strike="noStrike" cap="none" normalizeH="0" baseline="0" dirty="0" smtClean="0">
                <a:ln>
                  <a:noFill/>
                </a:ln>
                <a:solidFill>
                  <a:schemeClr val="tx1"/>
                </a:solidFill>
                <a:effectLst/>
                <a:latin typeface="Arial"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381000" y="685800"/>
            <a:ext cx="8382000"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جاء في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لسان العرب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لإبن</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منظور أن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السياسة</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مصدر للفعل ساس يسوس، وساس الأمر سياسة: قام به، وسوسه القوم: جعلوه يسوسه</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يتولى أمورهم ويرعاهم.</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4800600" y="533400"/>
            <a:ext cx="3886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السياسة </a:t>
            </a:r>
            <a:r>
              <a:rPr kumimoji="0" lang="ar-SA" sz="3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إصطلاح</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95400"/>
            <a:ext cx="8382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يميز العلماء بين</a:t>
            </a:r>
            <a:r>
              <a:rPr lang="ar-DZ" sz="3200" b="1" dirty="0" smtClean="0">
                <a:latin typeface="Times New Roman" pitchFamily="18" charset="0"/>
                <a:ea typeface="Calibri" pitchFamily="34" charset="0"/>
                <a:cs typeface="Times New Roman" pitchFamily="18" charset="0"/>
              </a:rPr>
              <a:t>:</a:t>
            </a:r>
          </a:p>
          <a:p>
            <a:pPr lvl="0" algn="just" rtl="1" fontAlgn="base">
              <a:spcBef>
                <a:spcPct val="0"/>
              </a:spcBef>
              <a:spcAft>
                <a:spcPct val="0"/>
              </a:spcAf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مصطلح السياسة المعرف بالألف واللام</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الذي يقابل كلمة</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Politics</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تعني علم أو فن الحكم .</a:t>
            </a:r>
            <a:endPar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مصطلح سياسة المجرد من الألف واللام، والذي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قابل كلمة</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Policy</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يعني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ما ت</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ضع</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 الدولة وتنفذه من خطط وبرامج عمل</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lang="ar-DZ" sz="3200" b="1" dirty="0" smtClean="0">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نقول سياسة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خا</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Foreign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سياسة مالي</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Financial</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سياسة اجتماعية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social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وسياسة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اقتصادية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Economic</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لتشكل مجتمعة سياسا</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Policies</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وتشمل الجوانب العملية الهادفة لتحقيق غايات الدولة</a:t>
            </a:r>
            <a:r>
              <a:rPr kumimoji="0" lang="fr-FR" sz="3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810000" y="533400"/>
            <a:ext cx="4876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تعريف سياسة المؤسسة:</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788855"/>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مجموعة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المبادئ والقواعد العامة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التي تضعها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الإدارة العليا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المؤسسة، لتسترشد بها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باقي الإدارات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ممارسة أنشطتها واتخاذ قراراتها، وهي </a:t>
            </a:r>
            <a:r>
              <a:rPr lang="ar-DZ" sz="3200" b="1" dirty="0" smtClean="0">
                <a:solidFill>
                  <a:srgbClr val="FF0000"/>
                </a:solidFill>
                <a:latin typeface="Times New Roman" pitchFamily="18" charset="0"/>
                <a:ea typeface="Calibri" pitchFamily="34" charset="0"/>
                <a:cs typeface="Times New Roman" pitchFamily="18" charset="0"/>
              </a:rPr>
              <a:t>دستور العمل الدائم </a:t>
            </a:r>
            <a:r>
              <a:rPr lang="ar-DZ" sz="3200" b="1" dirty="0" smtClean="0">
                <a:latin typeface="Times New Roman" pitchFamily="18" charset="0"/>
                <a:ea typeface="Calibri" pitchFamily="34" charset="0"/>
                <a:cs typeface="Times New Roman" pitchFamily="18" charset="0"/>
              </a:rPr>
              <a:t>الذي يبين ما ينبغي القيام به أو عدم القيام به من سلوك وتصرف، وهي تتخذ شكل تعليمات وأوامر، مقترنة بجزاءات عند مخالفتها. </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9373</TotalTime>
  <Words>1314</Words>
  <Application>Microsoft Office PowerPoint</Application>
  <PresentationFormat>Affichage à l'écran (4:3)</PresentationFormat>
  <Paragraphs>86</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Technique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الفصل السادس: تكاليف التمويل</dc:title>
  <dc:creator>Admin</dc:creator>
  <cp:lastModifiedBy>Admin</cp:lastModifiedBy>
  <cp:revision>856</cp:revision>
  <dcterms:created xsi:type="dcterms:W3CDTF">2020-04-19T16:01:24Z</dcterms:created>
  <dcterms:modified xsi:type="dcterms:W3CDTF">2021-04-01T13:43:47Z</dcterms:modified>
</cp:coreProperties>
</file>