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80" r:id="rId4"/>
    <p:sldId id="279" r:id="rId5"/>
    <p:sldId id="290" r:id="rId6"/>
    <p:sldId id="299" r:id="rId7"/>
    <p:sldId id="278" r:id="rId8"/>
    <p:sldId id="277" r:id="rId9"/>
    <p:sldId id="282" r:id="rId10"/>
    <p:sldId id="281" r:id="rId11"/>
    <p:sldId id="284" r:id="rId12"/>
    <p:sldId id="283" r:id="rId13"/>
    <p:sldId id="286" r:id="rId14"/>
    <p:sldId id="285" r:id="rId15"/>
    <p:sldId id="287" r:id="rId16"/>
    <p:sldId id="288" r:id="rId17"/>
    <p:sldId id="263" r:id="rId18"/>
    <p:sldId id="270" r:id="rId19"/>
    <p:sldId id="258" r:id="rId20"/>
    <p:sldId id="272" r:id="rId21"/>
    <p:sldId id="262" r:id="rId22"/>
    <p:sldId id="271" r:id="rId23"/>
    <p:sldId id="273" r:id="rId24"/>
    <p:sldId id="259" r:id="rId25"/>
    <p:sldId id="289" r:id="rId26"/>
    <p:sldId id="298" r:id="rId27"/>
    <p:sldId id="295" r:id="rId28"/>
    <p:sldId id="297" r:id="rId29"/>
    <p:sldId id="296" r:id="rId30"/>
    <p:sldId id="300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57" autoAdjust="0"/>
    <p:restoredTop sz="94660"/>
  </p:normalViewPr>
  <p:slideViewPr>
    <p:cSldViewPr>
      <p:cViewPr>
        <p:scale>
          <a:sx n="64" d="100"/>
          <a:sy n="64" d="100"/>
        </p:scale>
        <p:origin x="-157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C88E0-C57E-4C74-8E35-AAA7EABBF80B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32681-88CB-4183-AD31-1E36519EBA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5918" y="1000108"/>
            <a:ext cx="7772400" cy="1398587"/>
          </a:xfrm>
        </p:spPr>
        <p:txBody>
          <a:bodyPr>
            <a:normAutofit fontScale="90000"/>
          </a:bodyPr>
          <a:lstStyle/>
          <a:p>
            <a:pPr rtl="1">
              <a:lnSpc>
                <a:spcPct val="150000"/>
              </a:lnSpc>
            </a:pPr>
            <a:r>
              <a:rPr lang="ar-DZ" sz="3600" b="1" dirty="0" smtClean="0"/>
              <a:t> </a:t>
            </a:r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ماهية </a:t>
            </a:r>
            <a:r>
              <a:rPr lang="ar-DZ" b="1" dirty="0" smtClean="0"/>
              <a:t>التربص </a:t>
            </a:r>
            <a:r>
              <a:rPr lang="ar-DZ" b="1" dirty="0" smtClean="0"/>
              <a:t>الميداني........؟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43372" y="3214686"/>
            <a:ext cx="3214678" cy="1752600"/>
          </a:xfrm>
        </p:spPr>
        <p:txBody>
          <a:bodyPr>
            <a:normAutofit fontScale="55000" lnSpcReduction="20000"/>
          </a:bodyPr>
          <a:lstStyle/>
          <a:p>
            <a:pPr algn="r" rtl="1"/>
            <a:r>
              <a:rPr lang="ar-DZ" b="1" dirty="0" smtClean="0">
                <a:solidFill>
                  <a:schemeClr val="tx1"/>
                </a:solidFill>
                <a:cs typeface="+mj-cs"/>
              </a:rPr>
              <a:t>تقديم </a:t>
            </a:r>
            <a:r>
              <a:rPr lang="ar-DZ" b="1" dirty="0" smtClean="0">
                <a:solidFill>
                  <a:schemeClr val="tx1"/>
                </a:solidFill>
                <a:cs typeface="+mj-cs"/>
              </a:rPr>
              <a:t>:</a:t>
            </a:r>
            <a:endParaRPr lang="ar-DZ" b="1" dirty="0" smtClean="0">
              <a:solidFill>
                <a:schemeClr val="tx1"/>
              </a:solidFill>
              <a:cs typeface="+mj-cs"/>
            </a:endParaRPr>
          </a:p>
          <a:p>
            <a:pPr rtl="1">
              <a:lnSpc>
                <a:spcPct val="170000"/>
              </a:lnSpc>
            </a:pPr>
            <a:r>
              <a:rPr lang="ar-DZ" b="1" dirty="0" smtClean="0">
                <a:solidFill>
                  <a:schemeClr val="tx1"/>
                </a:solidFill>
                <a:cs typeface="+mj-cs"/>
              </a:rPr>
              <a:t>د.سليمة </a:t>
            </a:r>
            <a:r>
              <a:rPr lang="ar-DZ" b="1" dirty="0" smtClean="0">
                <a:solidFill>
                  <a:schemeClr val="tx1"/>
                </a:solidFill>
                <a:cs typeface="+mj-cs"/>
              </a:rPr>
              <a:t>حمودة</a:t>
            </a:r>
          </a:p>
          <a:p>
            <a:pPr rtl="1">
              <a:lnSpc>
                <a:spcPct val="170000"/>
              </a:lnSpc>
            </a:pPr>
            <a:r>
              <a:rPr lang="ar-DZ" b="1" dirty="0" smtClean="0">
                <a:solidFill>
                  <a:schemeClr val="tx1"/>
                </a:solidFill>
                <a:cs typeface="+mj-cs"/>
              </a:rPr>
              <a:t>كلية العلوم </a:t>
            </a:r>
            <a:r>
              <a:rPr lang="ar-DZ" b="1" dirty="0" err="1" smtClean="0">
                <a:solidFill>
                  <a:schemeClr val="tx1"/>
                </a:solidFill>
                <a:cs typeface="+mj-cs"/>
              </a:rPr>
              <a:t>الانسانية</a:t>
            </a:r>
            <a:r>
              <a:rPr lang="ar-DZ" b="1" dirty="0" smtClean="0">
                <a:solidFill>
                  <a:schemeClr val="tx1"/>
                </a:solidFill>
                <a:cs typeface="+mj-cs"/>
              </a:rPr>
              <a:t> والاجتماعية </a:t>
            </a:r>
          </a:p>
          <a:p>
            <a:pPr rtl="1">
              <a:lnSpc>
                <a:spcPct val="170000"/>
              </a:lnSpc>
            </a:pPr>
            <a:r>
              <a:rPr lang="ar-DZ" b="1" dirty="0" smtClean="0">
                <a:solidFill>
                  <a:schemeClr val="tx1"/>
                </a:solidFill>
                <a:cs typeface="+mj-cs"/>
              </a:rPr>
              <a:t>جامعة محمد </a:t>
            </a:r>
            <a:r>
              <a:rPr lang="ar-DZ" b="1" dirty="0" err="1" smtClean="0">
                <a:solidFill>
                  <a:schemeClr val="tx1"/>
                </a:solidFill>
                <a:cs typeface="+mj-cs"/>
              </a:rPr>
              <a:t>خيضر</a:t>
            </a:r>
            <a:r>
              <a:rPr lang="ar-DZ" b="1" dirty="0" smtClean="0">
                <a:solidFill>
                  <a:schemeClr val="tx1"/>
                </a:solidFill>
                <a:cs typeface="+mj-cs"/>
              </a:rPr>
              <a:t> بسكرة </a:t>
            </a:r>
          </a:p>
          <a:p>
            <a:pPr rtl="1">
              <a:lnSpc>
                <a:spcPct val="170000"/>
              </a:lnSpc>
            </a:pPr>
            <a:endParaRPr lang="ar-DZ" b="1" dirty="0" smtClean="0">
              <a:solidFill>
                <a:schemeClr val="tx1"/>
              </a:solidFill>
              <a:cs typeface="+mj-cs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00298" y="571481"/>
            <a:ext cx="3863558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implified Arabic" pitchFamily="2" charset="-78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 descr="https://encrypted-tbn3.gstatic.com/images?q=tbn:ANd9GcTarzmaERLcUh2FJLszytt5hyHEczvw6Rr1Qgwj_N0CqjZJ80RWV3mzbA6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2619375" cy="1743076"/>
          </a:xfrm>
          <a:prstGeom prst="rect">
            <a:avLst/>
          </a:prstGeom>
          <a:noFill/>
        </p:spPr>
      </p:pic>
      <p:pic>
        <p:nvPicPr>
          <p:cNvPr id="6" name="Picture 2" descr="C:\Users\lenovo\Desktop\image pour le stage\images (1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29132"/>
            <a:ext cx="4786314" cy="1911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-المادة رقم 01</a:t>
            </a:r>
            <a:r>
              <a:rPr lang="ar-SA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200000"/>
              </a:lnSpc>
            </a:pPr>
            <a:r>
              <a:rPr lang="ar-SA" dirty="0" smtClean="0"/>
              <a:t>يهدف هدا القرار </a:t>
            </a:r>
            <a:r>
              <a:rPr lang="ar-SA" dirty="0" err="1" smtClean="0"/>
              <a:t>الى</a:t>
            </a:r>
            <a:r>
              <a:rPr lang="ar-SA" dirty="0" smtClean="0"/>
              <a:t> تحديد طبيعة </a:t>
            </a:r>
            <a:r>
              <a:rPr lang="ar-SA" dirty="0" err="1" smtClean="0"/>
              <a:t>التربصات</a:t>
            </a:r>
            <a:r>
              <a:rPr lang="ar-SA" dirty="0" smtClean="0"/>
              <a:t> الميدانية وفي الوسط المهني لفائدة </a:t>
            </a:r>
            <a:r>
              <a:rPr lang="ar-SA" dirty="0" smtClean="0"/>
              <a:t>الطلبة</a:t>
            </a:r>
            <a:r>
              <a:rPr lang="ar-DZ" dirty="0" smtClean="0"/>
              <a:t>،</a:t>
            </a:r>
            <a:r>
              <a:rPr lang="ar-SA" dirty="0" smtClean="0"/>
              <a:t>و </a:t>
            </a:r>
            <a:r>
              <a:rPr lang="ar-SA" dirty="0" err="1" smtClean="0"/>
              <a:t>كيفيات</a:t>
            </a:r>
            <a:r>
              <a:rPr lang="ar-SA" dirty="0" smtClean="0"/>
              <a:t> تقييمها </a:t>
            </a:r>
            <a:r>
              <a:rPr lang="ar-SA" dirty="0" err="1" smtClean="0"/>
              <a:t>و</a:t>
            </a:r>
            <a:r>
              <a:rPr lang="ar-SA" dirty="0" smtClean="0"/>
              <a:t> مراقبتها </a:t>
            </a:r>
            <a:r>
              <a:rPr lang="ar-SA" dirty="0" err="1" smtClean="0"/>
              <a:t>و</a:t>
            </a:r>
            <a:r>
              <a:rPr lang="ar-SA" dirty="0" smtClean="0"/>
              <a:t> برمجتها.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المادة رقم 02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buNone/>
            </a:pPr>
            <a:r>
              <a:rPr lang="ar-SA" dirty="0" smtClean="0"/>
              <a:t>تعتبر </a:t>
            </a:r>
            <a:r>
              <a:rPr lang="ar-SA" dirty="0" err="1" smtClean="0"/>
              <a:t>تربصات</a:t>
            </a:r>
            <a:r>
              <a:rPr lang="ar-SA" dirty="0" smtClean="0"/>
              <a:t> الوسط </a:t>
            </a:r>
            <a:r>
              <a:rPr lang="ar-SA" dirty="0" smtClean="0"/>
              <a:t>المهن</a:t>
            </a:r>
            <a:r>
              <a:rPr lang="ar-DZ" dirty="0" smtClean="0"/>
              <a:t>ي</a:t>
            </a:r>
            <a:r>
              <a:rPr lang="fr-FR" dirty="0" smtClean="0"/>
              <a:t>,</a:t>
            </a:r>
            <a:r>
              <a:rPr lang="ar-SA" dirty="0" smtClean="0"/>
              <a:t>كل من: </a:t>
            </a:r>
            <a:endParaRPr lang="fr-FR" dirty="0" smtClean="0"/>
          </a:p>
          <a:p>
            <a:pPr algn="r">
              <a:lnSpc>
                <a:spcPct val="150000"/>
              </a:lnSpc>
              <a:buNone/>
            </a:pPr>
            <a:r>
              <a:rPr lang="ar-SA" dirty="0" smtClean="0"/>
              <a:t>-</a:t>
            </a:r>
            <a:r>
              <a:rPr lang="ar-SA" dirty="0" err="1" smtClean="0"/>
              <a:t>التربصات</a:t>
            </a:r>
            <a:r>
              <a:rPr lang="ar-SA" dirty="0" smtClean="0"/>
              <a:t> المدرجة في النظام الكلاسيكي</a:t>
            </a:r>
          </a:p>
          <a:p>
            <a:pPr algn="r">
              <a:lnSpc>
                <a:spcPct val="150000"/>
              </a:lnSpc>
              <a:buNone/>
            </a:pPr>
            <a:r>
              <a:rPr lang="ar-SA" dirty="0" smtClean="0"/>
              <a:t>: تربص </a:t>
            </a:r>
            <a:r>
              <a:rPr lang="ar-SA" dirty="0" err="1" smtClean="0"/>
              <a:t>الادماج</a:t>
            </a:r>
            <a:r>
              <a:rPr lang="ar-SA" dirty="0" smtClean="0"/>
              <a:t> وتربص نهاية الدراسة </a:t>
            </a:r>
            <a:r>
              <a:rPr lang="fr-FR" dirty="0" smtClean="0"/>
              <a:t>LMD </a:t>
            </a:r>
            <a:r>
              <a:rPr lang="ar-SA" dirty="0" err="1" smtClean="0"/>
              <a:t>التربصات</a:t>
            </a:r>
            <a:endParaRPr lang="ar-SA" dirty="0" smtClean="0"/>
          </a:p>
          <a:p>
            <a:pPr algn="r">
              <a:lnSpc>
                <a:spcPct val="150000"/>
              </a:lnSpc>
              <a:buNone/>
            </a:pPr>
            <a:r>
              <a:rPr lang="ar-SA" dirty="0" smtClean="0"/>
              <a:t>بالنسبة للسنة الثالثة </a:t>
            </a:r>
            <a:r>
              <a:rPr lang="ar-SA" dirty="0" err="1" smtClean="0"/>
              <a:t>و</a:t>
            </a:r>
            <a:r>
              <a:rPr lang="ar-SA" dirty="0" smtClean="0"/>
              <a:t> تربص نهاية الدراسة في </a:t>
            </a:r>
            <a:r>
              <a:rPr lang="ar-SA" dirty="0" err="1" smtClean="0"/>
              <a:t>الماستر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المادة رقم 03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ar-SA" dirty="0" smtClean="0"/>
              <a:t>تخص </a:t>
            </a:r>
            <a:r>
              <a:rPr lang="ar-SA" dirty="0" err="1" smtClean="0"/>
              <a:t>التربصات</a:t>
            </a:r>
            <a:r>
              <a:rPr lang="ar-SA" dirty="0" smtClean="0"/>
              <a:t> الميدانية وفي الوسط المهني</a:t>
            </a:r>
            <a:endParaRPr lang="fr-FR" dirty="0" smtClean="0"/>
          </a:p>
          <a:p>
            <a:pPr algn="r" rtl="1">
              <a:lnSpc>
                <a:spcPct val="150000"/>
              </a:lnSpc>
              <a:buNone/>
            </a:pPr>
            <a:r>
              <a:rPr lang="ar-SA" dirty="0" smtClean="0"/>
              <a:t> كل التخصصات التي توفرها مؤسسات التكوين العالي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928802"/>
            <a:ext cx="8229600" cy="1143000"/>
          </a:xfrm>
        </p:spPr>
        <p:txBody>
          <a:bodyPr/>
          <a:lstStyle/>
          <a:p>
            <a:r>
              <a:rPr lang="ar-SA" b="1" dirty="0" smtClean="0"/>
              <a:t>الفصل الثاني(تكوينات نظام الكلاسيكي)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3429000"/>
            <a:ext cx="8229600" cy="1625593"/>
          </a:xfrm>
        </p:spPr>
        <p:txBody>
          <a:bodyPr/>
          <a:lstStyle/>
          <a:p>
            <a:pPr algn="r" rtl="1"/>
            <a:r>
              <a:rPr lang="ar-SA" dirty="0" smtClean="0"/>
              <a:t>من المادة رقم 04 </a:t>
            </a:r>
            <a:r>
              <a:rPr lang="ar-SA" dirty="0" err="1" smtClean="0"/>
              <a:t>الى</a:t>
            </a:r>
            <a:r>
              <a:rPr lang="ar-SA" dirty="0" smtClean="0"/>
              <a:t> المادة رقم 10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b="1" dirty="0" smtClean="0"/>
              <a:t>الفصل الثالث( تكوينات نظام </a:t>
            </a:r>
            <a:r>
              <a:rPr lang="fr-FR" b="1" dirty="0" smtClean="0"/>
              <a:t>LMD</a:t>
            </a:r>
            <a:r>
              <a:rPr lang="ar-SA" b="1" dirty="0" smtClean="0"/>
              <a:t>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lnSpc>
                <a:spcPct val="150000"/>
              </a:lnSpc>
              <a:buNone/>
            </a:pPr>
            <a:r>
              <a:rPr lang="ar-SA" b="1" dirty="0" smtClean="0"/>
              <a:t>المادة رقم 11</a:t>
            </a:r>
          </a:p>
          <a:p>
            <a:pPr algn="r">
              <a:lnSpc>
                <a:spcPct val="150000"/>
              </a:lnSpc>
              <a:buNone/>
            </a:pPr>
            <a:r>
              <a:rPr lang="ar-SA" dirty="0" smtClean="0"/>
              <a:t>يمكن تربص نهاية السنة للطالب في السنة الثالثة ليسانس من التعرف على ظروف العمل في الوسط </a:t>
            </a:r>
            <a:r>
              <a:rPr lang="ar-SA" dirty="0" smtClean="0"/>
              <a:t>المهني</a:t>
            </a:r>
            <a:r>
              <a:rPr lang="ar-DZ" dirty="0" smtClean="0"/>
              <a:t>،</a:t>
            </a:r>
            <a:r>
              <a:rPr lang="ar-SA" dirty="0" smtClean="0"/>
              <a:t>و </a:t>
            </a:r>
            <a:r>
              <a:rPr lang="ar-SA" dirty="0" smtClean="0"/>
              <a:t>تطبيق معلوماته النظرية </a:t>
            </a:r>
            <a:r>
              <a:rPr lang="ar-SA" dirty="0" err="1" smtClean="0"/>
              <a:t>و</a:t>
            </a:r>
            <a:r>
              <a:rPr lang="ar-SA" dirty="0" smtClean="0"/>
              <a:t> التطبيقية المكتسبة خلال تكوينه</a:t>
            </a:r>
            <a:r>
              <a:rPr lang="ar-SA" b="1" dirty="0" smtClean="0"/>
              <a:t>. 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المادة رقم 12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ar-SA" dirty="0" smtClean="0"/>
              <a:t>يختتم تربص طلبة الليسانس بتحرير </a:t>
            </a:r>
            <a:r>
              <a:rPr lang="ar-SA" dirty="0" err="1" smtClean="0"/>
              <a:t>م</a:t>
            </a:r>
            <a:r>
              <a:rPr lang="ar-DZ" dirty="0" smtClean="0"/>
              <a:t>ذ</a:t>
            </a:r>
            <a:r>
              <a:rPr lang="ar-SA" dirty="0" smtClean="0"/>
              <a:t>كرة  </a:t>
            </a:r>
            <a:r>
              <a:rPr lang="ar-SA" dirty="0" smtClean="0"/>
              <a:t>نهاية  الدراسة </a:t>
            </a:r>
            <a:r>
              <a:rPr lang="ar-SA" dirty="0" err="1" smtClean="0"/>
              <a:t>و</a:t>
            </a:r>
            <a:r>
              <a:rPr lang="ar-SA" dirty="0" smtClean="0"/>
              <a:t> تقرير التربص وفقا </a:t>
            </a:r>
            <a:r>
              <a:rPr lang="ar-SA" dirty="0" err="1" smtClean="0"/>
              <a:t>لاهداف</a:t>
            </a:r>
            <a:r>
              <a:rPr lang="ar-SA" dirty="0" smtClean="0"/>
              <a:t> التكوين</a:t>
            </a:r>
            <a:r>
              <a:rPr lang="fr-FR" dirty="0" smtClean="0"/>
              <a:t>.</a:t>
            </a:r>
            <a:endParaRPr lang="ar-SA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ar-SA" b="1" dirty="0" smtClean="0"/>
              <a:t>المادة 13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286280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SA" dirty="0" smtClean="0"/>
              <a:t>يمكن تربص نهاية الدراسة الطالب </a:t>
            </a:r>
            <a:r>
              <a:rPr lang="ar-SA" dirty="0" err="1" smtClean="0"/>
              <a:t>ال</a:t>
            </a:r>
            <a:r>
              <a:rPr lang="ar-DZ" dirty="0" smtClean="0"/>
              <a:t>ذ</a:t>
            </a:r>
            <a:r>
              <a:rPr lang="ar-SA" dirty="0" smtClean="0"/>
              <a:t>ي </a:t>
            </a:r>
            <a:r>
              <a:rPr lang="ar-SA" dirty="0" smtClean="0"/>
              <a:t>يحضر شهادة </a:t>
            </a:r>
            <a:r>
              <a:rPr lang="ar-SA" dirty="0" err="1" smtClean="0"/>
              <a:t>الماستر</a:t>
            </a:r>
            <a:r>
              <a:rPr lang="ar-SA" dirty="0" smtClean="0"/>
              <a:t> من وضعه في جو </a:t>
            </a:r>
            <a:r>
              <a:rPr lang="ar-SA" dirty="0" smtClean="0">
                <a:solidFill>
                  <a:srgbClr val="FF0000"/>
                </a:solidFill>
              </a:rPr>
              <a:t>مهني</a:t>
            </a:r>
            <a:r>
              <a:rPr lang="ar-DZ" dirty="0" smtClean="0">
                <a:solidFill>
                  <a:srgbClr val="FF0000"/>
                </a:solidFill>
              </a:rPr>
              <a:t>،</a:t>
            </a:r>
            <a:r>
              <a:rPr lang="ar-SA" dirty="0" smtClean="0">
                <a:solidFill>
                  <a:srgbClr val="FF0000"/>
                </a:solidFill>
              </a:rPr>
              <a:t>عملي </a:t>
            </a:r>
            <a:r>
              <a:rPr lang="ar-SA" dirty="0" smtClean="0"/>
              <a:t>حيث يبدأ معه عملا يناسب مساره </a:t>
            </a:r>
            <a:r>
              <a:rPr lang="ar-SA" dirty="0" err="1" smtClean="0"/>
              <a:t>البيداغوجي</a:t>
            </a:r>
            <a:r>
              <a:rPr lang="ar-DZ" dirty="0" smtClean="0"/>
              <a:t>،</a:t>
            </a:r>
            <a:r>
              <a:rPr lang="ar-SA" dirty="0" smtClean="0"/>
              <a:t>و </a:t>
            </a:r>
            <a:r>
              <a:rPr lang="ar-SA" dirty="0" smtClean="0"/>
              <a:t>تخصصه </a:t>
            </a:r>
            <a:r>
              <a:rPr lang="ar-SA" dirty="0" err="1" smtClean="0"/>
              <a:t>و</a:t>
            </a:r>
            <a:r>
              <a:rPr lang="ar-SA" dirty="0" smtClean="0"/>
              <a:t> يقوم خلاله بتطبيق المعلومات النظرية المكتسبة خلال تكوينه. </a:t>
            </a:r>
            <a:endParaRPr lang="fr-FR" dirty="0" smtClean="0"/>
          </a:p>
          <a:p>
            <a:pPr algn="r" rtl="1">
              <a:lnSpc>
                <a:spcPct val="150000"/>
              </a:lnSpc>
            </a:pPr>
            <a:r>
              <a:rPr lang="ar-SA" dirty="0" smtClean="0"/>
              <a:t>كما يمكن هدا التربص الطالب من </a:t>
            </a:r>
            <a:r>
              <a:rPr lang="ar-SA" dirty="0" smtClean="0">
                <a:solidFill>
                  <a:srgbClr val="FF0000"/>
                </a:solidFill>
              </a:rPr>
              <a:t>تعميق</a:t>
            </a:r>
            <a:r>
              <a:rPr lang="ar-SA" dirty="0" smtClean="0"/>
              <a:t> معرفته </a:t>
            </a:r>
            <a:r>
              <a:rPr lang="ar-SA" dirty="0" smtClean="0">
                <a:solidFill>
                  <a:srgbClr val="FF0000"/>
                </a:solidFill>
              </a:rPr>
              <a:t>بالوسط المهني </a:t>
            </a:r>
            <a:r>
              <a:rPr lang="ar-SA" dirty="0" err="1" smtClean="0"/>
              <a:t>و</a:t>
            </a:r>
            <a:r>
              <a:rPr lang="ar-SA" dirty="0" smtClean="0"/>
              <a:t> الدراية </a:t>
            </a:r>
            <a:r>
              <a:rPr lang="ar-SA" dirty="0" smtClean="0">
                <a:solidFill>
                  <a:srgbClr val="FF0000"/>
                </a:solidFill>
              </a:rPr>
              <a:t>بمكاسب </a:t>
            </a:r>
            <a:r>
              <a:rPr lang="ar-SA" dirty="0" err="1" smtClean="0">
                <a:solidFill>
                  <a:srgbClr val="FF0000"/>
                </a:solidFill>
              </a:rPr>
              <a:t>و</a:t>
            </a:r>
            <a:r>
              <a:rPr lang="ar-SA" dirty="0" smtClean="0">
                <a:solidFill>
                  <a:srgbClr val="FF0000"/>
                </a:solidFill>
              </a:rPr>
              <a:t> قيود </a:t>
            </a:r>
            <a:r>
              <a:rPr lang="ar-SA" dirty="0" err="1" smtClean="0"/>
              <a:t>ه</a:t>
            </a:r>
            <a:r>
              <a:rPr lang="ar-DZ" dirty="0" smtClean="0"/>
              <a:t>ذ</a:t>
            </a:r>
            <a:r>
              <a:rPr lang="ar-SA" dirty="0" smtClean="0"/>
              <a:t>ا </a:t>
            </a:r>
            <a:r>
              <a:rPr lang="ar-SA" dirty="0" smtClean="0"/>
              <a:t>الأخير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ar-DZ" b="1" dirty="0" smtClean="0">
                <a:cs typeface="Simplified Arabic" pitchFamily="2" charset="-78"/>
              </a:rPr>
              <a:t>خطوات التربص الميداني 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pic>
        <p:nvPicPr>
          <p:cNvPr id="8196" name="Picture 4" descr="https://encrypted-tbn2.gstatic.com/images?q=tbn:ANd9GcTf3qO8oXjNWrOMPQ2QDQJ2SF3yceZpsgH4IHd1gj8vDebj7SFMSDuBdtm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500306"/>
            <a:ext cx="6000793" cy="3774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071670" y="2571744"/>
            <a:ext cx="8229600" cy="1225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Simplified Arabic" pitchFamily="2" charset="-78"/>
              </a:rPr>
              <a:t>اختيار</a:t>
            </a:r>
            <a:r>
              <a:rPr kumimoji="0" lang="ar-DZ" sz="8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Simplified Arabic" pitchFamily="2" charset="-78"/>
              </a:rPr>
              <a:t> ميدان التربص</a:t>
            </a:r>
            <a:r>
              <a:rPr kumimoji="0" lang="ar-D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D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78" name="AutoShape 2" descr="Résultat de recherche d'images pour &quot;stage étudian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80" name="AutoShape 4" descr="Résultat de recherche d'images pour &quot;stage étudian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82" name="AutoShape 6" descr="Résultat de recherche d'images pour &quot;stage étudian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84" name="AutoShape 8" descr="Résultat de recherche d'images pour &quot;stage étudian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86" name="AutoShape 10" descr="Résultat de recherche d'images pour &quot;stage étudian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4588" name="Picture 12" descr="Résultat de recherche d'images pour &quot;stage étudiant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643314"/>
            <a:ext cx="6000792" cy="2786082"/>
          </a:xfrm>
          <a:prstGeom prst="rect">
            <a:avLst/>
          </a:prstGeom>
          <a:noFill/>
        </p:spPr>
      </p:pic>
      <p:pic>
        <p:nvPicPr>
          <p:cNvPr id="5" name="Picture 2" descr="Résultat de recherche d'images pour &quot;stage en psychologie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500174"/>
            <a:ext cx="2285984" cy="19648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572273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70000"/>
              </a:lnSpc>
              <a:buNone/>
            </a:pPr>
            <a:r>
              <a:rPr lang="ar-DZ" sz="4400" dirty="0" smtClean="0">
                <a:cs typeface="Simplified Arabic" pitchFamily="2" charset="-78"/>
              </a:rPr>
              <a:t>اختيار الطالب لميدان التربص :بناءا على </a:t>
            </a:r>
          </a:p>
          <a:p>
            <a:pPr algn="r" rtl="1">
              <a:lnSpc>
                <a:spcPct val="170000"/>
              </a:lnSpc>
            </a:pPr>
            <a:r>
              <a:rPr lang="ar-DZ" sz="4400" dirty="0" smtClean="0">
                <a:cs typeface="Simplified Arabic" pitchFamily="2" charset="-78"/>
              </a:rPr>
              <a:t>ميدان التربص يتوافق مع تخصصه. </a:t>
            </a:r>
          </a:p>
          <a:p>
            <a:pPr algn="r" rtl="1">
              <a:lnSpc>
                <a:spcPct val="170000"/>
              </a:lnSpc>
            </a:pPr>
            <a:r>
              <a:rPr lang="ar-DZ" sz="4400" dirty="0" smtClean="0">
                <a:cs typeface="Simplified Arabic" pitchFamily="2" charset="-78"/>
              </a:rPr>
              <a:t>مؤسسات </a:t>
            </a:r>
            <a:r>
              <a:rPr lang="ar-DZ" sz="4400" dirty="0" smtClean="0">
                <a:cs typeface="Simplified Arabic" pitchFamily="2" charset="-78"/>
              </a:rPr>
              <a:t>التربص.</a:t>
            </a:r>
            <a:endParaRPr lang="ar-DZ" sz="4400" dirty="0" smtClean="0">
              <a:cs typeface="Simplified Arabic" pitchFamily="2" charset="-78"/>
            </a:endParaRPr>
          </a:p>
          <a:p>
            <a:pPr algn="r" rtl="1">
              <a:lnSpc>
                <a:spcPct val="170000"/>
              </a:lnSpc>
            </a:pPr>
            <a:r>
              <a:rPr lang="ar-DZ" sz="4400" dirty="0" smtClean="0">
                <a:cs typeface="Simplified Arabic" pitchFamily="2" charset="-78"/>
              </a:rPr>
              <a:t>مراعاة مقر المؤسسة.</a:t>
            </a:r>
          </a:p>
          <a:p>
            <a:pPr algn="r" rtl="1">
              <a:lnSpc>
                <a:spcPct val="170000"/>
              </a:lnSpc>
            </a:pPr>
            <a:r>
              <a:rPr lang="ar-DZ" sz="4400" dirty="0" smtClean="0">
                <a:cs typeface="Simplified Arabic" pitchFamily="2" charset="-78"/>
              </a:rPr>
              <a:t>المؤسسة تكون متعاقدة مع الجامعة.</a:t>
            </a:r>
          </a:p>
          <a:p>
            <a:pPr algn="r" rtl="1">
              <a:lnSpc>
                <a:spcPct val="170000"/>
              </a:lnSpc>
            </a:pPr>
            <a:r>
              <a:rPr lang="ar-DZ" sz="4400" dirty="0" smtClean="0">
                <a:cs typeface="Simplified Arabic" pitchFamily="2" charset="-78"/>
              </a:rPr>
              <a:t>تأشيرة القسم لتسهيل التربص.</a:t>
            </a:r>
          </a:p>
          <a:p>
            <a:pPr algn="r" rtl="1">
              <a:lnSpc>
                <a:spcPct val="170000"/>
              </a:lnSpc>
            </a:pPr>
            <a:r>
              <a:rPr lang="ar-DZ" sz="4400" dirty="0" smtClean="0">
                <a:cs typeface="Simplified Arabic" pitchFamily="2" charset="-78"/>
              </a:rPr>
              <a:t>تواريخ مهمة ( تاريخ بداية التربص الميداني، تاريخ نهاية التربص الميداني، تاريخ تسليم تقرير التربص الميداني)</a:t>
            </a:r>
          </a:p>
          <a:p>
            <a:pPr algn="r" rtl="1"/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14422"/>
            <a:ext cx="8472518" cy="5214974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None/>
            </a:pPr>
            <a:r>
              <a:rPr lang="ar-SA" sz="3600" dirty="0" smtClean="0"/>
              <a:t>يتلقى الطالب في تكوينه الجامعي معطيات </a:t>
            </a:r>
            <a:r>
              <a:rPr lang="ar-SA" sz="3600" dirty="0" err="1" smtClean="0"/>
              <a:t>و</a:t>
            </a:r>
            <a:r>
              <a:rPr lang="ar-SA" sz="3600" dirty="0" smtClean="0"/>
              <a:t> معارف نظرية مختلفة حسب التخصصات المتوفرة </a:t>
            </a:r>
            <a:r>
              <a:rPr lang="ar-SA" sz="3600" dirty="0" smtClean="0"/>
              <a:t>في</a:t>
            </a:r>
            <a:r>
              <a:rPr lang="ar-DZ" sz="3600" dirty="0" smtClean="0"/>
              <a:t> كلية العلوم </a:t>
            </a:r>
            <a:r>
              <a:rPr lang="ar-DZ" sz="3600" dirty="0" err="1" smtClean="0"/>
              <a:t>الانسانية</a:t>
            </a:r>
            <a:r>
              <a:rPr lang="ar-DZ" sz="3600" dirty="0" smtClean="0"/>
              <a:t> والاجتماعية</a:t>
            </a:r>
            <a:r>
              <a:rPr lang="ar-SA" sz="3600" dirty="0" smtClean="0"/>
              <a:t> على </a:t>
            </a:r>
            <a:r>
              <a:rPr lang="ar-SA" sz="3600" dirty="0" smtClean="0"/>
              <a:t>شكل محاضرات </a:t>
            </a:r>
            <a:r>
              <a:rPr lang="ar-SA" sz="3600" dirty="0" smtClean="0"/>
              <a:t>وأعمال </a:t>
            </a:r>
            <a:r>
              <a:rPr lang="ar-SA" sz="3600" dirty="0" smtClean="0"/>
              <a:t>موجهة </a:t>
            </a:r>
            <a:r>
              <a:rPr lang="ar-DZ" sz="3600" dirty="0" smtClean="0"/>
              <a:t>،</a:t>
            </a:r>
            <a:r>
              <a:rPr lang="ar-SA" sz="3600" dirty="0" smtClean="0"/>
              <a:t>يشرف </a:t>
            </a:r>
            <a:r>
              <a:rPr lang="ar-SA" sz="3600" dirty="0" smtClean="0"/>
              <a:t>عليها </a:t>
            </a:r>
            <a:r>
              <a:rPr lang="ar-SA" sz="3600" dirty="0" err="1" smtClean="0"/>
              <a:t>اسات</a:t>
            </a:r>
            <a:r>
              <a:rPr lang="ar-DZ" sz="3600" dirty="0" smtClean="0"/>
              <a:t>ذ</a:t>
            </a:r>
            <a:r>
              <a:rPr lang="ar-SA" sz="3600" dirty="0" smtClean="0"/>
              <a:t>ة </a:t>
            </a:r>
            <a:r>
              <a:rPr lang="ar-SA" sz="3600" dirty="0" smtClean="0"/>
              <a:t>محاضرون  </a:t>
            </a:r>
            <a:r>
              <a:rPr lang="ar-DZ" sz="3600" dirty="0" smtClean="0"/>
              <a:t>و</a:t>
            </a:r>
            <a:r>
              <a:rPr lang="ar-SA" sz="3600" dirty="0" smtClean="0"/>
              <a:t>مطبقون.</a:t>
            </a:r>
            <a:r>
              <a:rPr lang="ar-DZ" sz="3600" dirty="0" smtClean="0"/>
              <a:t>       </a:t>
            </a:r>
            <a:r>
              <a:rPr lang="ar-SA" sz="3600" u="sng" dirty="0" smtClean="0"/>
              <a:t>ما </a:t>
            </a:r>
            <a:r>
              <a:rPr lang="ar-SA" sz="3600" u="sng" dirty="0" smtClean="0"/>
              <a:t>يسمى </a:t>
            </a:r>
            <a:r>
              <a:rPr lang="ar-SA" sz="3600" u="sng" dirty="0" smtClean="0">
                <a:solidFill>
                  <a:srgbClr val="FF0000"/>
                </a:solidFill>
              </a:rPr>
              <a:t>بالتكوين </a:t>
            </a:r>
            <a:r>
              <a:rPr lang="ar-SA" sz="3600" u="sng" dirty="0" smtClean="0">
                <a:solidFill>
                  <a:srgbClr val="FF0000"/>
                </a:solidFill>
              </a:rPr>
              <a:t>النظري</a:t>
            </a:r>
            <a:r>
              <a:rPr lang="ar-DZ" sz="3600" u="sng" dirty="0" smtClean="0">
                <a:solidFill>
                  <a:srgbClr val="FF0000"/>
                </a:solidFill>
              </a:rPr>
              <a:t> </a:t>
            </a:r>
            <a:endParaRPr lang="fr-FR" sz="3600" u="sng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928935"/>
            <a:ext cx="8229600" cy="1143008"/>
          </a:xfrm>
        </p:spPr>
        <p:txBody>
          <a:bodyPr/>
          <a:lstStyle/>
          <a:p>
            <a:pPr algn="r" rtl="1">
              <a:lnSpc>
                <a:spcPct val="170000"/>
              </a:lnSpc>
            </a:pPr>
            <a:r>
              <a:rPr lang="ar-DZ" sz="2800" dirty="0" smtClean="0">
                <a:cs typeface="Simplified Arabic" pitchFamily="2" charset="-78"/>
              </a:rPr>
              <a:t>تعرف الطالب على جميع القوانين الداخلية للمؤسسة والالتزام </a:t>
            </a:r>
            <a:r>
              <a:rPr lang="ar-DZ" sz="2800" dirty="0" err="1" smtClean="0">
                <a:cs typeface="Simplified Arabic" pitchFamily="2" charset="-78"/>
              </a:rPr>
              <a:t>بها</a:t>
            </a:r>
            <a:endParaRPr lang="ar-DZ" sz="2800" dirty="0" smtClean="0">
              <a:cs typeface="Simplified Arabic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14346" y="221455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ar-DZ" sz="6000" b="1" dirty="0" smtClean="0">
                <a:cs typeface="Simplified Arabic" pitchFamily="2" charset="-78"/>
              </a:rPr>
              <a:t>مرحلة التربص</a:t>
            </a:r>
            <a:endParaRPr lang="fr-FR" sz="6000" b="1" dirty="0">
              <a:cs typeface="Simplified Arabic" pitchFamily="2" charset="-78"/>
            </a:endParaRPr>
          </a:p>
        </p:txBody>
      </p:sp>
      <p:sp>
        <p:nvSpPr>
          <p:cNvPr id="5122" name="AutoShape 2" descr="Résultat de recherche d'images pour &quot;formation en entrepris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124" name="AutoShape 4" descr="Résultat de recherche d'images pour &quot;formation en entrepris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5126" name="Picture 6" descr="Résultat de recherche d'images pour &quot;formation en entreprise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286256"/>
            <a:ext cx="4762500" cy="2381250"/>
          </a:xfrm>
          <a:prstGeom prst="rect">
            <a:avLst/>
          </a:prstGeom>
          <a:noFill/>
        </p:spPr>
      </p:pic>
      <p:pic>
        <p:nvPicPr>
          <p:cNvPr id="5128" name="Picture 8" descr="Résultat de recherche d'images pour &quot;formation en entreprise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25266"/>
            <a:ext cx="2681289" cy="2008380"/>
          </a:xfrm>
          <a:prstGeom prst="rect">
            <a:avLst/>
          </a:prstGeom>
          <a:noFill/>
        </p:spPr>
      </p:pic>
      <p:pic>
        <p:nvPicPr>
          <p:cNvPr id="5130" name="Picture 10" descr="Résultat de recherche d'images pour &quot;stage étudiant&quot;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571480"/>
            <a:ext cx="3286125" cy="1390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dirty="0" smtClean="0"/>
              <a:t>القيام بمجموعة من النشاطات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SA" dirty="0" err="1" smtClean="0"/>
              <a:t>التدر</a:t>
            </a:r>
            <a:r>
              <a:rPr lang="ar-DZ" dirty="0" smtClean="0"/>
              <a:t>ي</a:t>
            </a:r>
            <a:r>
              <a:rPr lang="ar-SA" dirty="0" smtClean="0"/>
              <a:t>ب </a:t>
            </a:r>
            <a:r>
              <a:rPr lang="ar-SA" dirty="0" smtClean="0"/>
              <a:t>على استخدام بعض الأدوات </a:t>
            </a:r>
            <a:r>
              <a:rPr lang="ar-SA" dirty="0" smtClean="0"/>
              <a:t>والتقنيات</a:t>
            </a:r>
            <a:endParaRPr lang="ar-DZ" dirty="0" smtClean="0"/>
          </a:p>
          <a:p>
            <a:pPr algn="r" rtl="1">
              <a:lnSpc>
                <a:spcPct val="150000"/>
              </a:lnSpc>
            </a:pPr>
            <a:r>
              <a:rPr lang="fr-FR" dirty="0" smtClean="0"/>
              <a:t> </a:t>
            </a:r>
            <a:r>
              <a:rPr lang="ar-DZ" dirty="0" smtClean="0"/>
              <a:t>الملاحظة</a:t>
            </a:r>
            <a:r>
              <a:rPr lang="ar-DZ" dirty="0" smtClean="0"/>
              <a:t>.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الاطلاع على الوثائق المستخدمة في ميدان التربص.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المشاركة </a:t>
            </a:r>
            <a:r>
              <a:rPr lang="ar-DZ" dirty="0" smtClean="0"/>
              <a:t>في ورشات العمل .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00034" y="32861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DZ" sz="5300" b="1" dirty="0" smtClean="0">
                <a:cs typeface="Simplified Arabic" pitchFamily="2" charset="-78"/>
              </a:rPr>
              <a:t>نهاية التربص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24580" name="AutoShape 4" descr="Résultat de recherche d'images pour &quot;fin du sta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82" name="AutoShape 6" descr="Résultat de recherche d'images pour &quot;fin du sta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84" name="AutoShape 8" descr="Résultat de recherche d'images pour &quot;fin du sta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86" name="AutoShape 10" descr="Résultat de recherche d'images pour &quot;fin du sta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90" name="AutoShape 14" descr="Résultat de recherche d'images pour &quot;fin du sta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92" name="AutoShape 16" descr="Résultat de recherche d'images pour &quot;fin du sta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594" name="AutoShape 18" descr="Résultat de recherche d'images pour &quot;fin du stag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4598" name="Picture 22" descr="Résultat de recherche d'images pour &quot;fin du stage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857496"/>
            <a:ext cx="2190758" cy="2190760"/>
          </a:xfrm>
          <a:prstGeom prst="rect">
            <a:avLst/>
          </a:prstGeom>
          <a:noFill/>
        </p:spPr>
      </p:pic>
      <p:pic>
        <p:nvPicPr>
          <p:cNvPr id="24600" name="Picture 24" descr="Résultat de recherche d'images pour &quot;fin du stage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00042"/>
            <a:ext cx="4038600" cy="2695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8858312" cy="5429288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ar-DZ" dirty="0" smtClean="0">
                <a:cs typeface="Simplified Arabic" pitchFamily="2" charset="-78"/>
              </a:rPr>
              <a:t>تقييم الطالب من طرف </a:t>
            </a:r>
            <a:r>
              <a:rPr lang="ar-DZ" dirty="0" err="1" smtClean="0">
                <a:cs typeface="Simplified Arabic" pitchFamily="2" charset="-78"/>
              </a:rPr>
              <a:t>المؤطر</a:t>
            </a:r>
            <a:r>
              <a:rPr lang="ar-DZ" dirty="0" smtClean="0">
                <a:cs typeface="Simplified Arabic" pitchFamily="2" charset="-78"/>
              </a:rPr>
              <a:t> الميداني.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>
                <a:cs typeface="Simplified Arabic" pitchFamily="2" charset="-78"/>
              </a:rPr>
              <a:t>انجاز تقرير التربص(خبرة الطالب من الميدان)  يشمل جميع النشاطات والنتائج التي توصل إليها الطالب خلال تربصه </a:t>
            </a:r>
            <a:r>
              <a:rPr lang="ar-DZ" dirty="0" smtClean="0">
                <a:cs typeface="Simplified Arabic" pitchFamily="2" charset="-78"/>
              </a:rPr>
              <a:t>ويتم </a:t>
            </a:r>
            <a:r>
              <a:rPr lang="ar-DZ" dirty="0" smtClean="0">
                <a:cs typeface="Simplified Arabic" pitchFamily="2" charset="-78"/>
              </a:rPr>
              <a:t>تقييمه من طرف </a:t>
            </a:r>
            <a:r>
              <a:rPr lang="ar-DZ" dirty="0" err="1" smtClean="0">
                <a:cs typeface="Simplified Arabic" pitchFamily="2" charset="-78"/>
              </a:rPr>
              <a:t>استاذ</a:t>
            </a:r>
            <a:r>
              <a:rPr lang="ar-DZ" dirty="0" smtClean="0">
                <a:cs typeface="Simplified Arabic" pitchFamily="2" charset="-78"/>
              </a:rPr>
              <a:t> مقياس التربص الميداني.</a:t>
            </a:r>
            <a:endParaRPr lang="ar-DZ" dirty="0" smtClean="0">
              <a:cs typeface="Simplified Arabic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 إثبات حضور الطالب </a:t>
            </a:r>
            <a:r>
              <a:rPr lang="ar-DZ" dirty="0" smtClean="0">
                <a:cs typeface="Simplified Arabic" pitchFamily="2" charset="-78"/>
              </a:rPr>
              <a:t>المتربص </a:t>
            </a:r>
            <a:r>
              <a:rPr lang="ar-DZ" dirty="0" smtClean="0">
                <a:cs typeface="Simplified Arabic" pitchFamily="2" charset="-78"/>
              </a:rPr>
              <a:t>ومدى </a:t>
            </a:r>
            <a:r>
              <a:rPr lang="ar-DZ" dirty="0" smtClean="0">
                <a:cs typeface="Simplified Arabic" pitchFamily="2" charset="-78"/>
              </a:rPr>
              <a:t>التزامه بالحضور في المؤسسة المستقبلة.</a:t>
            </a:r>
          </a:p>
          <a:p>
            <a:pPr algn="r" rtl="1">
              <a:lnSpc>
                <a:spcPct val="150000"/>
              </a:lnSpc>
            </a:pPr>
            <a:endParaRPr lang="ar-DZ" dirty="0" smtClean="0">
              <a:cs typeface="Simplified Arabic" pitchFamily="2" charset="-78"/>
            </a:endParaRPr>
          </a:p>
          <a:p>
            <a:pPr algn="r" rtl="1">
              <a:lnSpc>
                <a:spcPct val="150000"/>
              </a:lnSpc>
              <a:buNone/>
            </a:pPr>
            <a:endParaRPr lang="ar-DZ" dirty="0" smtClean="0">
              <a:cs typeface="Simplified Arabic" pitchFamily="2" charset="-78"/>
            </a:endParaRPr>
          </a:p>
          <a:p>
            <a:pPr algn="r" rtl="1"/>
            <a:endParaRPr lang="ar-DZ" dirty="0" smtClean="0"/>
          </a:p>
          <a:p>
            <a:pPr algn="r" rtl="1"/>
            <a:endParaRPr lang="fr-FR" dirty="0" smtClean="0"/>
          </a:p>
          <a:p>
            <a:pPr algn="r" rtl="1"/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/>
              <a:t>وثائق التربص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3600" dirty="0" smtClean="0"/>
              <a:t>طلب تسهيلات </a:t>
            </a:r>
            <a:r>
              <a:rPr lang="ar-DZ" sz="3600" dirty="0" err="1" smtClean="0"/>
              <a:t>لاجراء</a:t>
            </a:r>
            <a:r>
              <a:rPr lang="ar-DZ" sz="3600" dirty="0" smtClean="0"/>
              <a:t> التربص</a:t>
            </a:r>
            <a:endParaRPr lang="fr-FR" sz="3600" dirty="0" smtClean="0"/>
          </a:p>
          <a:p>
            <a:pPr algn="r" rtl="1">
              <a:lnSpc>
                <a:spcPct val="200000"/>
              </a:lnSpc>
            </a:pPr>
            <a:r>
              <a:rPr lang="ar-DZ" sz="3600" dirty="0" smtClean="0"/>
              <a:t>دفتر التربص</a:t>
            </a:r>
          </a:p>
          <a:p>
            <a:pPr algn="r" rtl="1">
              <a:lnSpc>
                <a:spcPct val="200000"/>
              </a:lnSpc>
            </a:pPr>
            <a:r>
              <a:rPr lang="ar-DZ" sz="3600" dirty="0" smtClean="0"/>
              <a:t>تقرير التربص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143116"/>
            <a:ext cx="8229600" cy="1143000"/>
          </a:xfrm>
        </p:spPr>
        <p:txBody>
          <a:bodyPr/>
          <a:lstStyle/>
          <a:p>
            <a:r>
              <a:rPr lang="ar-DZ" b="1" dirty="0" smtClean="0"/>
              <a:t>معايير تقييم التربص الميداني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636"/>
            <a:ext cx="3186106" cy="1125527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0298" y="2428868"/>
            <a:ext cx="4143404" cy="1143000"/>
          </a:xfrm>
        </p:spPr>
        <p:txBody>
          <a:bodyPr>
            <a:normAutofit fontScale="90000"/>
          </a:bodyPr>
          <a:lstStyle/>
          <a:p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خصائص </a:t>
            </a:r>
            <a:r>
              <a:rPr lang="ar-DZ" b="1" dirty="0" smtClean="0"/>
              <a:t> </a:t>
            </a:r>
            <a:r>
              <a:rPr lang="ar-DZ" b="1" dirty="0" smtClean="0"/>
              <a:t>المتربص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2286048" y="5715016"/>
            <a:ext cx="8229600" cy="1142984"/>
          </a:xfrm>
        </p:spPr>
        <p:txBody>
          <a:bodyPr>
            <a:normAutofit/>
          </a:bodyPr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</p:txBody>
      </p:sp>
      <p:sp>
        <p:nvSpPr>
          <p:cNvPr id="5" name="Ellipse 4"/>
          <p:cNvSpPr/>
          <p:nvPr/>
        </p:nvSpPr>
        <p:spPr>
          <a:xfrm>
            <a:off x="714348" y="2571744"/>
            <a:ext cx="171451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المثابرة </a:t>
            </a:r>
            <a:endParaRPr lang="fr-FR" b="1" dirty="0"/>
          </a:p>
        </p:txBody>
      </p:sp>
      <p:sp>
        <p:nvSpPr>
          <p:cNvPr id="6" name="Ellipse 5"/>
          <p:cNvSpPr/>
          <p:nvPr/>
        </p:nvSpPr>
        <p:spPr>
          <a:xfrm>
            <a:off x="5429256" y="4214818"/>
            <a:ext cx="178595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القدرة على</a:t>
            </a:r>
          </a:p>
          <a:p>
            <a:pPr algn="ctr"/>
            <a:endParaRPr lang="ar-DZ" b="1" dirty="0" smtClean="0"/>
          </a:p>
          <a:p>
            <a:pPr algn="ctr"/>
            <a:r>
              <a:rPr lang="ar-DZ" b="1" dirty="0" smtClean="0"/>
              <a:t> </a:t>
            </a:r>
            <a:r>
              <a:rPr lang="ar-DZ" b="1" dirty="0" err="1" smtClean="0"/>
              <a:t>الاصغاء</a:t>
            </a:r>
            <a:endParaRPr lang="fr-FR" b="1" dirty="0"/>
          </a:p>
        </p:txBody>
      </p:sp>
      <p:sp>
        <p:nvSpPr>
          <p:cNvPr id="7" name="Ellipse 6"/>
          <p:cNvSpPr/>
          <p:nvPr/>
        </p:nvSpPr>
        <p:spPr>
          <a:xfrm>
            <a:off x="6857984" y="2285992"/>
            <a:ext cx="2000296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err="1" smtClean="0"/>
              <a:t>االقدرة</a:t>
            </a:r>
            <a:r>
              <a:rPr lang="ar-DZ" b="1" dirty="0" smtClean="0"/>
              <a:t> على</a:t>
            </a:r>
          </a:p>
          <a:p>
            <a:pPr algn="ctr"/>
            <a:endParaRPr lang="ar-DZ" b="1" dirty="0" smtClean="0"/>
          </a:p>
          <a:p>
            <a:pPr algn="ctr"/>
            <a:r>
              <a:rPr lang="ar-DZ" b="1" dirty="0" smtClean="0"/>
              <a:t> الملاحظة </a:t>
            </a:r>
          </a:p>
        </p:txBody>
      </p:sp>
      <p:sp>
        <p:nvSpPr>
          <p:cNvPr id="8" name="Ellipse 7"/>
          <p:cNvSpPr/>
          <p:nvPr/>
        </p:nvSpPr>
        <p:spPr>
          <a:xfrm>
            <a:off x="4929190" y="571480"/>
            <a:ext cx="214314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القدرة على</a:t>
            </a:r>
          </a:p>
          <a:p>
            <a:pPr algn="ctr"/>
            <a:endParaRPr lang="ar-DZ" b="1" dirty="0" smtClean="0"/>
          </a:p>
          <a:p>
            <a:pPr algn="ctr"/>
            <a:r>
              <a:rPr lang="ar-DZ" b="1" dirty="0" smtClean="0"/>
              <a:t> التحليل </a:t>
            </a:r>
          </a:p>
          <a:p>
            <a:pPr algn="ctr"/>
            <a:endParaRPr lang="fr-FR" b="1" dirty="0"/>
          </a:p>
        </p:txBody>
      </p:sp>
      <p:sp>
        <p:nvSpPr>
          <p:cNvPr id="9" name="Ellipse 8"/>
          <p:cNvSpPr/>
          <p:nvPr/>
        </p:nvSpPr>
        <p:spPr>
          <a:xfrm>
            <a:off x="2071670" y="642918"/>
            <a:ext cx="2357454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b="1" dirty="0" smtClean="0"/>
              <a:t>معرفة استعمال </a:t>
            </a:r>
          </a:p>
          <a:p>
            <a:pPr algn="ctr" rtl="1"/>
            <a:endParaRPr lang="ar-DZ" b="1" dirty="0" smtClean="0"/>
          </a:p>
          <a:p>
            <a:pPr algn="ctr" rtl="1"/>
            <a:r>
              <a:rPr lang="ar-DZ" b="1" dirty="0" smtClean="0"/>
              <a:t>المعلومات النظرية </a:t>
            </a:r>
            <a:endParaRPr lang="fr-FR" b="1" dirty="0"/>
          </a:p>
        </p:txBody>
      </p:sp>
      <p:sp>
        <p:nvSpPr>
          <p:cNvPr id="11" name="Ellipse 10"/>
          <p:cNvSpPr/>
          <p:nvPr/>
        </p:nvSpPr>
        <p:spPr>
          <a:xfrm>
            <a:off x="2214546" y="4286256"/>
            <a:ext cx="242889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b="1" dirty="0" smtClean="0"/>
          </a:p>
          <a:p>
            <a:pPr algn="ctr" rtl="1"/>
            <a:r>
              <a:rPr lang="ar-DZ" b="1" dirty="0" smtClean="0"/>
              <a:t>القدرة على تطبيق </a:t>
            </a:r>
          </a:p>
          <a:p>
            <a:pPr algn="ctr" rtl="1"/>
            <a:endParaRPr lang="ar-DZ" b="1" dirty="0" smtClean="0"/>
          </a:p>
          <a:p>
            <a:pPr algn="ctr" rtl="1"/>
            <a:r>
              <a:rPr lang="ar-DZ" b="1" dirty="0" err="1" smtClean="0"/>
              <a:t>ادوات</a:t>
            </a:r>
            <a:r>
              <a:rPr lang="ar-DZ" b="1" dirty="0" smtClean="0"/>
              <a:t> البحث</a:t>
            </a:r>
          </a:p>
          <a:p>
            <a:pPr algn="ctr"/>
            <a:endParaRPr lang="fr-FR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229600" cy="1143000"/>
          </a:xfrm>
        </p:spPr>
        <p:txBody>
          <a:bodyPr/>
          <a:lstStyle/>
          <a:p>
            <a:r>
              <a:rPr lang="ar-DZ" dirty="0" smtClean="0"/>
              <a:t>علاقة المتربص </a:t>
            </a:r>
            <a:r>
              <a:rPr lang="ar-DZ" dirty="0" err="1" smtClean="0"/>
              <a:t>بالمؤطر</a:t>
            </a:r>
            <a:r>
              <a:rPr lang="ar-DZ" dirty="0" smtClean="0"/>
              <a:t> الميداني 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714348" y="3357562"/>
            <a:ext cx="2428892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عدم تجاوز المهام</a:t>
            </a:r>
          </a:p>
          <a:p>
            <a:pPr algn="ctr"/>
            <a:endParaRPr lang="ar-DZ" sz="2000" b="1" dirty="0" smtClean="0"/>
          </a:p>
          <a:p>
            <a:pPr algn="ctr"/>
            <a:r>
              <a:rPr lang="ar-DZ" sz="2000" b="1" dirty="0" smtClean="0"/>
              <a:t> المحددة</a:t>
            </a:r>
            <a:endParaRPr lang="fr-FR" sz="2000" b="1" dirty="0"/>
          </a:p>
        </p:txBody>
      </p:sp>
      <p:sp>
        <p:nvSpPr>
          <p:cNvPr id="6" name="Ellipse 5"/>
          <p:cNvSpPr/>
          <p:nvPr/>
        </p:nvSpPr>
        <p:spPr>
          <a:xfrm>
            <a:off x="5214942" y="3429000"/>
            <a:ext cx="2571768" cy="1928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احترام</a:t>
            </a:r>
          </a:p>
          <a:p>
            <a:pPr algn="ctr"/>
            <a:r>
              <a:rPr lang="ar-DZ" sz="2000" b="1" dirty="0" smtClean="0"/>
              <a:t> </a:t>
            </a:r>
          </a:p>
          <a:p>
            <a:pPr algn="ctr"/>
            <a:r>
              <a:rPr lang="ar-DZ" sz="2000" b="1" dirty="0" smtClean="0"/>
              <a:t>توصيات وتعليمات</a:t>
            </a:r>
            <a:endParaRPr lang="ar-DZ" sz="2000" b="1" dirty="0" smtClean="0"/>
          </a:p>
          <a:p>
            <a:pPr algn="ctr"/>
            <a:endParaRPr lang="ar-DZ" sz="2000" b="1" dirty="0" smtClean="0"/>
          </a:p>
          <a:p>
            <a:pPr algn="ctr"/>
            <a:r>
              <a:rPr lang="ar-DZ" sz="2000" b="1" dirty="0" smtClean="0"/>
              <a:t> </a:t>
            </a:r>
            <a:r>
              <a:rPr lang="ar-DZ" sz="2000" b="1" dirty="0" err="1" smtClean="0"/>
              <a:t>المؤطر</a:t>
            </a:r>
            <a:r>
              <a:rPr lang="ar-DZ" sz="2000" b="1" dirty="0" smtClean="0"/>
              <a:t> الميداني </a:t>
            </a:r>
          </a:p>
          <a:p>
            <a:pPr algn="ctr"/>
            <a:endParaRPr lang="ar-DZ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714620"/>
            <a:ext cx="82296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ar-DZ" dirty="0" smtClean="0"/>
              <a:t> علاقة المتربص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بالمؤسسة 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6429388" y="1928802"/>
            <a:ext cx="131160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الجدية </a:t>
            </a:r>
            <a:endParaRPr lang="fr-FR" sz="2000" b="1" dirty="0"/>
          </a:p>
        </p:txBody>
      </p:sp>
      <p:sp>
        <p:nvSpPr>
          <p:cNvPr id="7" name="Ellipse 6"/>
          <p:cNvSpPr/>
          <p:nvPr/>
        </p:nvSpPr>
        <p:spPr>
          <a:xfrm>
            <a:off x="6903736" y="3643314"/>
            <a:ext cx="131160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الاحترام </a:t>
            </a:r>
            <a:endParaRPr lang="fr-FR" sz="2000" b="1" dirty="0"/>
          </a:p>
        </p:txBody>
      </p:sp>
      <p:sp>
        <p:nvSpPr>
          <p:cNvPr id="8" name="Ellipse 7"/>
          <p:cNvSpPr/>
          <p:nvPr/>
        </p:nvSpPr>
        <p:spPr>
          <a:xfrm>
            <a:off x="500034" y="2285992"/>
            <a:ext cx="242889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الدقة في </a:t>
            </a:r>
          </a:p>
          <a:p>
            <a:pPr algn="ctr"/>
            <a:endParaRPr lang="ar-DZ" sz="2000" b="1" dirty="0" smtClean="0"/>
          </a:p>
          <a:p>
            <a:pPr algn="ctr"/>
            <a:r>
              <a:rPr lang="ar-DZ" sz="2000" b="1" dirty="0" smtClean="0"/>
              <a:t>احترام التوقيت </a:t>
            </a:r>
            <a:endParaRPr lang="fr-FR" sz="2000" b="1" dirty="0"/>
          </a:p>
        </p:txBody>
      </p:sp>
      <p:sp>
        <p:nvSpPr>
          <p:cNvPr id="9" name="Ellipse 8"/>
          <p:cNvSpPr/>
          <p:nvPr/>
        </p:nvSpPr>
        <p:spPr>
          <a:xfrm>
            <a:off x="3571868" y="857232"/>
            <a:ext cx="208313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الحافز لانجاز</a:t>
            </a:r>
          </a:p>
          <a:p>
            <a:pPr algn="ctr"/>
            <a:endParaRPr lang="ar-DZ" sz="2000" b="1" dirty="0" smtClean="0"/>
          </a:p>
          <a:p>
            <a:pPr algn="ctr"/>
            <a:r>
              <a:rPr lang="ar-DZ" sz="2000" b="1" dirty="0" smtClean="0"/>
              <a:t> التربص </a:t>
            </a:r>
            <a:endParaRPr lang="fr-FR" sz="2000" b="1" dirty="0"/>
          </a:p>
        </p:txBody>
      </p:sp>
      <p:sp>
        <p:nvSpPr>
          <p:cNvPr id="12" name="Ellipse 11"/>
          <p:cNvSpPr/>
          <p:nvPr/>
        </p:nvSpPr>
        <p:spPr>
          <a:xfrm>
            <a:off x="4689158" y="5000636"/>
            <a:ext cx="131160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err="1" smtClean="0"/>
              <a:t>الاتزام</a:t>
            </a:r>
            <a:endParaRPr lang="fr-FR" sz="2000" b="1" dirty="0"/>
          </a:p>
        </p:txBody>
      </p:sp>
      <p:sp>
        <p:nvSpPr>
          <p:cNvPr id="14" name="Ellipse 13"/>
          <p:cNvSpPr/>
          <p:nvPr/>
        </p:nvSpPr>
        <p:spPr>
          <a:xfrm>
            <a:off x="1974514" y="4857760"/>
            <a:ext cx="131160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التكيف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  <a:buNone/>
            </a:pPr>
            <a:r>
              <a:rPr lang="ar-SA" sz="3600" dirty="0" smtClean="0"/>
              <a:t>لكن مجال العلوم الإنسانية </a:t>
            </a:r>
            <a:r>
              <a:rPr lang="ar-SA" sz="3600" dirty="0" err="1" smtClean="0"/>
              <a:t>و</a:t>
            </a:r>
            <a:r>
              <a:rPr lang="ar-SA" sz="3600" dirty="0" smtClean="0"/>
              <a:t> </a:t>
            </a:r>
            <a:r>
              <a:rPr lang="ar-SA" sz="3600" dirty="0" smtClean="0"/>
              <a:t>الاجتماعية </a:t>
            </a:r>
            <a:r>
              <a:rPr lang="ar-SA" sz="3600" dirty="0" smtClean="0"/>
              <a:t>يتطلب بالضرورة الجانب </a:t>
            </a:r>
            <a:r>
              <a:rPr lang="ar-SA" sz="3600" dirty="0" smtClean="0"/>
              <a:t>التطبيقي</a:t>
            </a:r>
            <a:r>
              <a:rPr lang="ar-DZ" sz="3600" dirty="0" smtClean="0"/>
              <a:t> </a:t>
            </a:r>
            <a:r>
              <a:rPr lang="ar-SA" sz="3600" u="sng" dirty="0" smtClean="0"/>
              <a:t>( </a:t>
            </a:r>
            <a:r>
              <a:rPr lang="ar-SA" sz="3600" u="sng" dirty="0" smtClean="0"/>
              <a:t>الميدان </a:t>
            </a:r>
            <a:r>
              <a:rPr lang="ar-SA" sz="3600" dirty="0" smtClean="0"/>
              <a:t>)</a:t>
            </a:r>
            <a:endParaRPr lang="fr-FR" sz="3600" dirty="0" smtClean="0"/>
          </a:p>
          <a:p>
            <a:pPr algn="r" rtl="1">
              <a:lnSpc>
                <a:spcPct val="200000"/>
              </a:lnSpc>
              <a:buNone/>
            </a:pPr>
            <a:r>
              <a:rPr lang="ar-SA" sz="3600" dirty="0" smtClean="0"/>
              <a:t>يلتحق </a:t>
            </a:r>
            <a:r>
              <a:rPr lang="ar-SA" sz="3600" dirty="0" err="1" smtClean="0"/>
              <a:t>به</a:t>
            </a:r>
            <a:r>
              <a:rPr lang="ar-SA" sz="3600" dirty="0" smtClean="0"/>
              <a:t> الطالب من خلال حلقة </a:t>
            </a:r>
            <a:r>
              <a:rPr lang="ar-SA" sz="3600" dirty="0" err="1" smtClean="0"/>
              <a:t>او</a:t>
            </a:r>
            <a:r>
              <a:rPr lang="ar-SA" sz="3600" dirty="0" smtClean="0"/>
              <a:t> عملية </a:t>
            </a:r>
            <a:r>
              <a:rPr lang="ar-SA" sz="3600" u="sng" dirty="0" smtClean="0"/>
              <a:t>ضرورية</a:t>
            </a:r>
            <a:r>
              <a:rPr lang="ar-SA" sz="3600" dirty="0" smtClean="0"/>
              <a:t> و</a:t>
            </a:r>
            <a:r>
              <a:rPr lang="ar-SA" sz="3600" u="sng" dirty="0" smtClean="0"/>
              <a:t>إجبارية </a:t>
            </a:r>
            <a:r>
              <a:rPr lang="fr-FR" sz="3600" u="sng" dirty="0" smtClean="0"/>
              <a:t> </a:t>
            </a:r>
            <a:r>
              <a:rPr lang="ar-SA" sz="3600" dirty="0" smtClean="0"/>
              <a:t>ما يسمى </a:t>
            </a:r>
            <a:r>
              <a:rPr lang="ar-SA" sz="3600" u="sng" dirty="0" smtClean="0"/>
              <a:t>ب</a:t>
            </a:r>
            <a:r>
              <a:rPr lang="ar-SA" sz="3600" u="sng" dirty="0" smtClean="0">
                <a:solidFill>
                  <a:srgbClr val="FF0000"/>
                </a:solidFill>
              </a:rPr>
              <a:t>التربص</a:t>
            </a:r>
            <a:r>
              <a:rPr lang="ar-SA" sz="3600" dirty="0" smtClean="0"/>
              <a:t>.</a:t>
            </a:r>
            <a:endParaRPr lang="fr-FR" sz="36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ctr" rtl="1"/>
            <a:r>
              <a:rPr lang="ar-DZ" dirty="0" smtClean="0"/>
              <a:t>شكرا للمتابعة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buNone/>
            </a:pPr>
            <a:r>
              <a:rPr lang="ar-SA" dirty="0" smtClean="0"/>
              <a:t>تتفق جل القواميس على مفهوم واحد  للتربص  </a:t>
            </a:r>
            <a:r>
              <a:rPr lang="ar-SA" dirty="0" err="1" smtClean="0"/>
              <a:t>و</a:t>
            </a:r>
            <a:r>
              <a:rPr lang="ar-SA" dirty="0" smtClean="0"/>
              <a:t> المتمثل في: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dirty="0" smtClean="0"/>
              <a:t> -فترة الدراسة التطبيقية.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dirty="0" smtClean="0"/>
              <a:t> -فترة التكوين المهني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dirty="0" smtClean="0"/>
              <a:t>الفترة التي من خلالها يمارس الطالب نشاط مؤقت في إطار </a:t>
            </a:r>
          </a:p>
          <a:p>
            <a:pPr algn="r" rtl="1">
              <a:lnSpc>
                <a:spcPct val="150000"/>
              </a:lnSpc>
              <a:buNone/>
            </a:pPr>
            <a:r>
              <a:rPr lang="fr-FR" dirty="0" smtClean="0"/>
              <a:t> </a:t>
            </a:r>
            <a:r>
              <a:rPr lang="ar-SA" dirty="0" smtClean="0"/>
              <a:t>تكوينه </a:t>
            </a:r>
            <a:r>
              <a:rPr lang="ar-SA" dirty="0" err="1" smtClean="0"/>
              <a:t>و</a:t>
            </a:r>
            <a:r>
              <a:rPr lang="ar-SA" dirty="0" smtClean="0"/>
              <a:t>  </a:t>
            </a:r>
            <a:r>
              <a:rPr lang="ar-DZ" dirty="0" smtClean="0"/>
              <a:t>ذ</a:t>
            </a:r>
            <a:r>
              <a:rPr lang="ar-SA" dirty="0" smtClean="0"/>
              <a:t>و </a:t>
            </a:r>
            <a:r>
              <a:rPr lang="ar-SA" dirty="0" smtClean="0"/>
              <a:t>صلة بمجال تخصصه.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cs typeface="Simplified Arabic" pitchFamily="2" charset="-78"/>
              </a:rPr>
              <a:t>تعريف</a:t>
            </a:r>
            <a:r>
              <a:rPr lang="fr-FR" b="1" dirty="0" smtClean="0">
                <a:cs typeface="Simplified Arabic" pitchFamily="2" charset="-78"/>
              </a:rPr>
              <a:t> </a:t>
            </a:r>
            <a:r>
              <a:rPr lang="ar-DZ" b="1" dirty="0" smtClean="0"/>
              <a:t>التربص الميداني</a:t>
            </a:r>
            <a:r>
              <a:rPr lang="ar-DZ" b="1" dirty="0" smtClean="0">
                <a:cs typeface="Simplified Arabic" pitchFamily="2" charset="-78"/>
              </a:rPr>
              <a:t> </a:t>
            </a:r>
            <a:r>
              <a:rPr lang="ar-SA" b="1" dirty="0" smtClean="0">
                <a:cs typeface="Simplified Arabic" pitchFamily="2" charset="-78"/>
              </a:rPr>
              <a:t/>
            </a:r>
            <a:br>
              <a:rPr lang="ar-SA" b="1" dirty="0" smtClean="0">
                <a:cs typeface="Simplified Arabic" pitchFamily="2" charset="-78"/>
              </a:rPr>
            </a:b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286544"/>
          </a:xfrm>
        </p:spPr>
        <p:txBody>
          <a:bodyPr>
            <a:normAutofit/>
          </a:bodyPr>
          <a:lstStyle/>
          <a:p>
            <a:pPr marL="274320" indent="-274320" algn="ctr" rtl="1">
              <a:lnSpc>
                <a:spcPct val="160000"/>
              </a:lnSpc>
              <a:buClr>
                <a:schemeClr val="accent3"/>
              </a:buClr>
              <a:buNone/>
              <a:defRPr/>
            </a:pPr>
            <a:r>
              <a:rPr lang="ar-SA" sz="3200" dirty="0" smtClean="0">
                <a:cs typeface="+mn-cs"/>
              </a:rPr>
              <a:t> </a:t>
            </a:r>
            <a:r>
              <a:rPr lang="ar-SA" b="1" u="sng" dirty="0" smtClean="0"/>
              <a:t>يهدف التربص إلى: </a:t>
            </a:r>
            <a:endParaRPr lang="ar-DZ" b="1" u="sng" dirty="0" smtClean="0"/>
          </a:p>
          <a:p>
            <a:pPr marL="274320" indent="-274320" algn="just" rtl="1">
              <a:lnSpc>
                <a:spcPct val="160000"/>
              </a:lnSpc>
              <a:buClr>
                <a:schemeClr val="accent3"/>
              </a:buClr>
              <a:buNone/>
              <a:defRPr/>
            </a:pPr>
            <a:endParaRPr lang="ar-DZ" sz="3200" dirty="0" smtClean="0">
              <a:cs typeface="+mn-cs"/>
            </a:endParaRPr>
          </a:p>
          <a:p>
            <a:pPr marL="274320" indent="-274320" algn="just" rtl="1" fontAlgn="auto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/>
              <a:t>فترة </a:t>
            </a:r>
            <a:r>
              <a:rPr lang="ar-SA" dirty="0" smtClean="0"/>
              <a:t>التربص الميداني ضرورية بالنسبة </a:t>
            </a:r>
            <a:r>
              <a:rPr lang="ar-SA" dirty="0" smtClean="0"/>
              <a:t>للطالب</a:t>
            </a:r>
            <a:endParaRPr lang="ar-DZ" dirty="0" smtClean="0"/>
          </a:p>
          <a:p>
            <a:pPr marL="274320" indent="-274320" algn="just" rtl="1" fontAlgn="auto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DZ" dirty="0" smtClean="0"/>
              <a:t>يعتبر</a:t>
            </a:r>
            <a:r>
              <a:rPr lang="ar-SA" sz="3200" dirty="0" smtClean="0">
                <a:cs typeface="+mn-cs"/>
              </a:rPr>
              <a:t> </a:t>
            </a:r>
            <a:r>
              <a:rPr lang="ar-SA" sz="3200" dirty="0" smtClean="0">
                <a:cs typeface="+mn-cs"/>
              </a:rPr>
              <a:t>الخطوة الأولى </a:t>
            </a:r>
            <a:r>
              <a:rPr lang="ar-SA" sz="3200" dirty="0" smtClean="0">
                <a:solidFill>
                  <a:srgbClr val="FF0000"/>
                </a:solidFill>
                <a:cs typeface="+mn-cs"/>
              </a:rPr>
              <a:t>نحو المهنة المستقبلية </a:t>
            </a:r>
            <a:endParaRPr lang="ar-DZ" sz="3200" dirty="0" smtClean="0">
              <a:cs typeface="+mn-cs"/>
            </a:endParaRPr>
          </a:p>
          <a:p>
            <a:pPr marL="274320" indent="-274320" algn="just" rtl="1" fontAlgn="auto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3200" dirty="0" smtClean="0">
                <a:cs typeface="+mn-cs"/>
              </a:rPr>
              <a:t> </a:t>
            </a:r>
            <a:r>
              <a:rPr lang="ar-SA" sz="3200" dirty="0" smtClean="0">
                <a:cs typeface="+mn-cs"/>
              </a:rPr>
              <a:t>ت</a:t>
            </a:r>
            <a:r>
              <a:rPr lang="ar-DZ" sz="3200" dirty="0" smtClean="0">
                <a:cs typeface="+mn-cs"/>
              </a:rPr>
              <a:t>حقق</a:t>
            </a:r>
            <a:r>
              <a:rPr lang="ar-SA" sz="3200" dirty="0" smtClean="0">
                <a:cs typeface="+mn-cs"/>
              </a:rPr>
              <a:t> رغبة الطالب نحو </a:t>
            </a:r>
            <a:r>
              <a:rPr lang="ar-SA" sz="3200" dirty="0" smtClean="0">
                <a:solidFill>
                  <a:srgbClr val="FF0000"/>
                </a:solidFill>
                <a:cs typeface="+mn-cs"/>
              </a:rPr>
              <a:t>اتجاهه العملي </a:t>
            </a:r>
            <a:r>
              <a:rPr lang="ar-SA" sz="3200" dirty="0" smtClean="0">
                <a:cs typeface="+mn-cs"/>
              </a:rPr>
              <a:t>المستقبل</a:t>
            </a:r>
            <a:endParaRPr lang="ar-DZ" sz="3200" dirty="0" smtClean="0">
              <a:cs typeface="+mn-cs"/>
            </a:endParaRPr>
          </a:p>
          <a:p>
            <a:pPr marL="274320" indent="-274320" algn="just" rtl="1" fontAlgn="auto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3200" dirty="0" smtClean="0">
                <a:cs typeface="+mn-cs"/>
              </a:rPr>
              <a:t> </a:t>
            </a:r>
            <a:r>
              <a:rPr lang="ar-SA" sz="3200" dirty="0" smtClean="0">
                <a:cs typeface="+mn-cs"/>
              </a:rPr>
              <a:t>فهو يسمح له بتطوير قدراته  </a:t>
            </a:r>
            <a:r>
              <a:rPr lang="ar-SA" sz="3200" dirty="0" smtClean="0">
                <a:solidFill>
                  <a:srgbClr val="FF0000"/>
                </a:solidFill>
                <a:cs typeface="+mn-cs"/>
              </a:rPr>
              <a:t>والتفكير في مشروعه العملي</a:t>
            </a:r>
            <a:r>
              <a:rPr lang="ar-SA" sz="3200" dirty="0" smtClean="0">
                <a:cs typeface="+mn-cs"/>
              </a:rPr>
              <a:t>، وبهدف اكتساب بعض المهارات التطبيقية</a:t>
            </a:r>
            <a:r>
              <a:rPr lang="ar-SA" sz="3200" dirty="0" smtClean="0">
                <a:cs typeface="+mn-cs"/>
              </a:rPr>
              <a:t>.</a:t>
            </a:r>
            <a:endParaRPr lang="fr-FR" sz="32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marL="274320" indent="-274320" algn="just" rtl="1" fontAlgn="auto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/>
              <a:t>تسمح له </a:t>
            </a:r>
            <a:r>
              <a:rPr lang="ar-SA" dirty="0" smtClean="0">
                <a:solidFill>
                  <a:srgbClr val="FF0000"/>
                </a:solidFill>
              </a:rPr>
              <a:t>باكتشاف عالم الشغل</a:t>
            </a:r>
            <a:r>
              <a:rPr lang="ar-SA" dirty="0" smtClean="0"/>
              <a:t> وتعلم الاندماج من خلال </a:t>
            </a:r>
            <a:r>
              <a:rPr lang="ar-SA" dirty="0" smtClean="0">
                <a:solidFill>
                  <a:srgbClr val="FF0000"/>
                </a:solidFill>
              </a:rPr>
              <a:t>الاحتكاك المستمر </a:t>
            </a:r>
            <a:r>
              <a:rPr lang="ar-SA" dirty="0" smtClean="0"/>
              <a:t>داخل المؤسسة </a:t>
            </a:r>
            <a:r>
              <a:rPr lang="ar-DZ" dirty="0" smtClean="0"/>
              <a:t>.</a:t>
            </a:r>
          </a:p>
          <a:p>
            <a:pPr marL="274320" indent="-274320" algn="just" rtl="1" fontAlgn="auto">
              <a:lnSpc>
                <a:spcPct val="16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/>
              <a:t>تشكل هذه الخطوة الهادفة نقطة فاصلة في </a:t>
            </a:r>
            <a:r>
              <a:rPr lang="ar-SA" dirty="0" smtClean="0">
                <a:solidFill>
                  <a:srgbClr val="FF0000"/>
                </a:solidFill>
              </a:rPr>
              <a:t>حياة الطالب المهنية </a:t>
            </a:r>
            <a:r>
              <a:rPr lang="ar-SA" dirty="0" smtClean="0"/>
              <a:t>من خلال اكتساب خبرة أولية تمهد الطريق أمام الاندماج المهني إلى جانب إتقان تجسيد المكتسبات النظرية منها  والتدرب على استخدام بعض الأدوات والتقنيات </a:t>
            </a:r>
            <a:r>
              <a:rPr lang="fr-FR" dirty="0" smtClean="0"/>
              <a:t>.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00172"/>
          </a:xfrm>
        </p:spPr>
        <p:txBody>
          <a:bodyPr/>
          <a:lstStyle/>
          <a:p>
            <a:pPr algn="r" rtl="1"/>
            <a:r>
              <a:rPr lang="ar-SA" sz="3600" dirty="0" smtClean="0"/>
              <a:t>يسمى الطالب في هده المرحلة</a:t>
            </a:r>
            <a:endParaRPr lang="fr-FR" sz="3600" dirty="0" smtClean="0"/>
          </a:p>
          <a:p>
            <a:pPr algn="ctr" rtl="1">
              <a:buNone/>
            </a:pPr>
            <a:r>
              <a:rPr lang="ar-SA" sz="3600" dirty="0" smtClean="0"/>
              <a:t> </a:t>
            </a:r>
            <a:r>
              <a:rPr lang="ar-SA" sz="3600" u="sng" dirty="0" smtClean="0"/>
              <a:t>بالمتربص</a:t>
            </a:r>
            <a:r>
              <a:rPr lang="fr-FR" sz="3600" u="sng" dirty="0" smtClean="0"/>
              <a:t>  </a:t>
            </a:r>
            <a:r>
              <a:rPr lang="fr-FR" sz="3600" b="1" u="sng" dirty="0" smtClean="0"/>
              <a:t>S</a:t>
            </a:r>
            <a:r>
              <a:rPr lang="fr-FR" sz="3600" u="sng" dirty="0" smtClean="0"/>
              <a:t>tagiaire  </a:t>
            </a:r>
            <a:endParaRPr lang="fr-F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r>
              <a:rPr lang="ar-SA" b="1" dirty="0" smtClean="0"/>
              <a:t>أنواع التربص: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170000"/>
              </a:lnSpc>
              <a:buNone/>
            </a:pPr>
            <a:r>
              <a:rPr lang="ar-SA" dirty="0" smtClean="0"/>
              <a:t>عموما هنالك نوعين من </a:t>
            </a:r>
            <a:r>
              <a:rPr lang="ar-SA" dirty="0" smtClean="0"/>
              <a:t>التربص</a:t>
            </a:r>
            <a:r>
              <a:rPr lang="ar-DZ" dirty="0" smtClean="0"/>
              <a:t>،</a:t>
            </a:r>
            <a:r>
              <a:rPr lang="ar-SA" dirty="0" smtClean="0"/>
              <a:t> </a:t>
            </a:r>
            <a:r>
              <a:rPr lang="ar-SA" dirty="0" smtClean="0"/>
              <a:t>لا يختلفان كثيرا من حيث </a:t>
            </a:r>
          </a:p>
          <a:p>
            <a:pPr algn="r" rtl="1">
              <a:lnSpc>
                <a:spcPct val="170000"/>
              </a:lnSpc>
              <a:buNone/>
            </a:pPr>
            <a:r>
              <a:rPr lang="ar-SA" dirty="0" smtClean="0"/>
              <a:t>الإعداد</a:t>
            </a:r>
            <a:r>
              <a:rPr lang="ar-DZ" dirty="0" smtClean="0"/>
              <a:t>،</a:t>
            </a:r>
            <a:r>
              <a:rPr lang="ar-SA" dirty="0" smtClean="0"/>
              <a:t>الأهمية </a:t>
            </a:r>
            <a:r>
              <a:rPr lang="ar-DZ" dirty="0" smtClean="0"/>
              <a:t>،</a:t>
            </a:r>
            <a:r>
              <a:rPr lang="ar-SA" dirty="0" smtClean="0"/>
              <a:t>الهدف</a:t>
            </a:r>
            <a:endParaRPr lang="ar-SA" dirty="0" smtClean="0"/>
          </a:p>
          <a:p>
            <a:pPr algn="r" rtl="1">
              <a:lnSpc>
                <a:spcPct val="170000"/>
              </a:lnSpc>
            </a:pPr>
            <a:r>
              <a:rPr lang="ar-SA" b="1" dirty="0" smtClean="0"/>
              <a:t>التربص الاختياري</a:t>
            </a:r>
            <a:r>
              <a:rPr lang="fr-FR" b="1" dirty="0" smtClean="0"/>
              <a:t>/</a:t>
            </a:r>
            <a:r>
              <a:rPr lang="ar-SA" b="1" dirty="0" smtClean="0"/>
              <a:t> الحر (</a:t>
            </a:r>
            <a:r>
              <a:rPr lang="fr-FR" b="1" dirty="0" smtClean="0"/>
              <a:t>  perfectionnement/ libre</a:t>
            </a:r>
            <a:r>
              <a:rPr lang="ar-SA" dirty="0" smtClean="0"/>
              <a:t>)  : وهو من مبادرة الطالب من اجل تحسين </a:t>
            </a:r>
            <a:r>
              <a:rPr lang="ar-SA" dirty="0" smtClean="0"/>
              <a:t>المستوى</a:t>
            </a:r>
            <a:r>
              <a:rPr lang="ar-DZ" dirty="0" smtClean="0"/>
              <a:t>.</a:t>
            </a:r>
            <a:r>
              <a:rPr lang="ar-SA" dirty="0" smtClean="0"/>
              <a:t> </a:t>
            </a:r>
            <a:endParaRPr lang="fr-FR" dirty="0" smtClean="0"/>
          </a:p>
          <a:p>
            <a:pPr algn="r" rtl="1">
              <a:lnSpc>
                <a:spcPct val="170000"/>
              </a:lnSpc>
            </a:pPr>
            <a:r>
              <a:rPr lang="ar-SA" b="1" dirty="0" smtClean="0"/>
              <a:t>التربص الإجباري</a:t>
            </a:r>
            <a:r>
              <a:rPr lang="ar-SA" dirty="0" smtClean="0"/>
              <a:t>: </a:t>
            </a:r>
            <a:r>
              <a:rPr lang="ar-SA" dirty="0" err="1" smtClean="0"/>
              <a:t>ه</a:t>
            </a:r>
            <a:r>
              <a:rPr lang="ar-DZ" dirty="0" smtClean="0"/>
              <a:t>ذ</a:t>
            </a:r>
            <a:r>
              <a:rPr lang="ar-SA" dirty="0" smtClean="0"/>
              <a:t>ا </a:t>
            </a:r>
            <a:r>
              <a:rPr lang="ar-SA" dirty="0" smtClean="0"/>
              <a:t>النوع من التربص </a:t>
            </a:r>
            <a:r>
              <a:rPr lang="ar-DZ" dirty="0" smtClean="0"/>
              <a:t>ذ</a:t>
            </a:r>
            <a:r>
              <a:rPr lang="ar-SA" dirty="0" smtClean="0"/>
              <a:t>و </a:t>
            </a:r>
            <a:r>
              <a:rPr lang="ar-SA" dirty="0" smtClean="0"/>
              <a:t>صفة </a:t>
            </a:r>
            <a:r>
              <a:rPr lang="ar-SA" dirty="0" err="1" smtClean="0"/>
              <a:t>اجبارية</a:t>
            </a:r>
            <a:r>
              <a:rPr lang="ar-DZ" dirty="0" smtClean="0"/>
              <a:t>،</a:t>
            </a:r>
            <a:r>
              <a:rPr lang="ar-SA" dirty="0" smtClean="0"/>
              <a:t> </a:t>
            </a:r>
            <a:r>
              <a:rPr lang="ar-SA" dirty="0" smtClean="0"/>
              <a:t>ومن مقتضيات الحصول على الشهادة (الليسانس </a:t>
            </a:r>
            <a:r>
              <a:rPr lang="ar-SA" dirty="0" err="1" smtClean="0"/>
              <a:t>اوالماستر</a:t>
            </a:r>
            <a:r>
              <a:rPr lang="ar-SA" dirty="0" smtClean="0"/>
              <a:t>)</a:t>
            </a:r>
            <a:r>
              <a:rPr lang="ar-DZ" dirty="0" smtClean="0"/>
              <a:t>،</a:t>
            </a:r>
            <a:r>
              <a:rPr lang="ar-SA" dirty="0" smtClean="0"/>
              <a:t> </a:t>
            </a:r>
            <a:r>
              <a:rPr lang="ar-SA" dirty="0" smtClean="0"/>
              <a:t>حيث يخضع للتقييم من طرف الهيأة التدريسية </a:t>
            </a:r>
            <a:r>
              <a:rPr lang="ar-SA" dirty="0" smtClean="0"/>
              <a:t>للجامعة</a:t>
            </a:r>
            <a:r>
              <a:rPr lang="ar-DZ" dirty="0" smtClean="0"/>
              <a:t>،</a:t>
            </a:r>
            <a:r>
              <a:rPr lang="ar-SA" dirty="0" smtClean="0"/>
              <a:t> </a:t>
            </a:r>
            <a:r>
              <a:rPr lang="ar-SA" dirty="0" smtClean="0"/>
              <a:t>و يستجيب لمعايير </a:t>
            </a:r>
            <a:r>
              <a:rPr lang="ar-SA" dirty="0" err="1" smtClean="0"/>
              <a:t>بيداغوجية</a:t>
            </a:r>
            <a:r>
              <a:rPr lang="ar-SA" dirty="0" smtClean="0"/>
              <a:t> </a:t>
            </a:r>
            <a:r>
              <a:rPr lang="ar-SA" dirty="0" smtClean="0"/>
              <a:t>محددة</a:t>
            </a:r>
            <a:r>
              <a:rPr lang="ar-DZ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/>
          <a:lstStyle/>
          <a:p>
            <a:r>
              <a:rPr lang="ar-SA" b="1" dirty="0" smtClean="0"/>
              <a:t>أهداف التربص حسب الجريدة الرسمية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 </a:t>
            </a:r>
            <a:endParaRPr lang="fr-FR" dirty="0" smtClean="0"/>
          </a:p>
          <a:p>
            <a:pPr algn="r">
              <a:lnSpc>
                <a:spcPct val="150000"/>
              </a:lnSpc>
              <a:buNone/>
            </a:pPr>
            <a:r>
              <a:rPr lang="ar-SA" dirty="0" smtClean="0"/>
              <a:t>حسب القرار </a:t>
            </a:r>
            <a:r>
              <a:rPr lang="ar-SA" dirty="0" err="1" smtClean="0"/>
              <a:t>التنفيدي</a:t>
            </a:r>
            <a:r>
              <a:rPr lang="ar-SA" dirty="0" smtClean="0"/>
              <a:t> رقم 13- 306المؤرخ في 24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dirty="0" smtClean="0"/>
              <a:t>  شوال 1434الموافق </a:t>
            </a:r>
            <a:r>
              <a:rPr lang="ar-SA" dirty="0" err="1" smtClean="0"/>
              <a:t>ل</a:t>
            </a:r>
            <a:r>
              <a:rPr lang="ar-SA" dirty="0" smtClean="0"/>
              <a:t>  31اوت 2013: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3727</TotalTime>
  <Words>740</Words>
  <Application>Microsoft Office PowerPoint</Application>
  <PresentationFormat>Affichage à l'écran (4:3)</PresentationFormat>
  <Paragraphs>124</Paragraphs>
  <Slides>30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Thème Office</vt:lpstr>
      <vt:lpstr>  ماهية التربص الميداني........؟</vt:lpstr>
      <vt:lpstr>Diapositive 2</vt:lpstr>
      <vt:lpstr>Diapositive 3</vt:lpstr>
      <vt:lpstr>تعريف التربص الميداني  </vt:lpstr>
      <vt:lpstr>Diapositive 5</vt:lpstr>
      <vt:lpstr>Diapositive 6</vt:lpstr>
      <vt:lpstr>Diapositive 7</vt:lpstr>
      <vt:lpstr>أنواع التربص:</vt:lpstr>
      <vt:lpstr>أهداف التربص حسب الجريدة الرسمية</vt:lpstr>
      <vt:lpstr>-المادة رقم 01:</vt:lpstr>
      <vt:lpstr>المادة رقم 02</vt:lpstr>
      <vt:lpstr>المادة رقم 03</vt:lpstr>
      <vt:lpstr>الفصل الثاني(تكوينات نظام الكلاسيكي)</vt:lpstr>
      <vt:lpstr>الفصل الثالث( تكوينات نظام LMD)</vt:lpstr>
      <vt:lpstr>المادة رقم 12</vt:lpstr>
      <vt:lpstr>المادة 13</vt:lpstr>
      <vt:lpstr>خطوات التربص الميداني  </vt:lpstr>
      <vt:lpstr>Diapositive 18</vt:lpstr>
      <vt:lpstr>Diapositive 19</vt:lpstr>
      <vt:lpstr>Diapositive 20</vt:lpstr>
      <vt:lpstr>مرحلة التربص</vt:lpstr>
      <vt:lpstr>القيام بمجموعة من النشاطات</vt:lpstr>
      <vt:lpstr>نهاية التربص </vt:lpstr>
      <vt:lpstr>Diapositive 24</vt:lpstr>
      <vt:lpstr>وثائق التربص</vt:lpstr>
      <vt:lpstr>معايير تقييم التربص الميداني </vt:lpstr>
      <vt:lpstr> خصائص  المتربص </vt:lpstr>
      <vt:lpstr>علاقة المتربص بالمؤطر الميداني </vt:lpstr>
      <vt:lpstr> علاقة المتربص  بالمؤسسة </vt:lpstr>
      <vt:lpstr>Diapositive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ندوة علمية حول :  إجراءات التربص الميداني  في علم النفس وعلوم التربية</dc:title>
  <dc:creator>dell</dc:creator>
  <cp:lastModifiedBy>ACER</cp:lastModifiedBy>
  <cp:revision>61</cp:revision>
  <dcterms:created xsi:type="dcterms:W3CDTF">2017-02-10T09:54:32Z</dcterms:created>
  <dcterms:modified xsi:type="dcterms:W3CDTF">2020-02-12T23:51:02Z</dcterms:modified>
</cp:coreProperties>
</file>