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handoutMasterIdLst>
    <p:handoutMasterId r:id="rId15"/>
  </p:handoutMasterIdLst>
  <p:sldIdLst>
    <p:sldId id="256" r:id="rId3"/>
    <p:sldId id="267" r:id="rId4"/>
    <p:sldId id="268" r:id="rId5"/>
    <p:sldId id="263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20" autoAdjust="0"/>
    <p:restoredTop sz="99153" autoAdjust="0"/>
  </p:normalViewPr>
  <p:slideViewPr>
    <p:cSldViewPr>
      <p:cViewPr>
        <p:scale>
          <a:sx n="110" d="100"/>
          <a:sy n="110" d="100"/>
        </p:scale>
        <p:origin x="-797" y="-1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307" y="100517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B6B36-E706-4754-9023-1441E4D107AA}" type="datetimeFigureOut">
              <a:rPr lang="fr-FR" smtClean="0"/>
              <a:t>18/05/2021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F8104-504D-473A-99F3-648EF786C90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0"/>
          <p:cNvSpPr txBox="1">
            <a:spLocks noChangeArrowheads="1"/>
          </p:cNvSpPr>
          <p:nvPr/>
        </p:nvSpPr>
        <p:spPr bwMode="auto">
          <a:xfrm>
            <a:off x="2000232" y="285734"/>
            <a:ext cx="4860925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وزارة التعليــــم العالـــــي والبحــــث العلمــــي</a:t>
            </a:r>
            <a: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جامـــعة محمد </a:t>
            </a:r>
            <a:r>
              <a:rPr kumimoji="0" lang="ar-DZ" sz="1400" b="1" i="0" u="none" strike="noStrike" kern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خيضر</a:t>
            </a:r>
            <a:r>
              <a:rPr kumimoji="0" lang="ar-DZ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بسكرة</a:t>
            </a:r>
            <a: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كليـة العلـوم الاقتصـادية، التجارية وعلـوم التسييـر</a:t>
            </a:r>
            <a: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DZ" sz="1400" b="1" i="0" u="none" strike="noStrike" kern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قسـم  علـوم التجارية</a:t>
            </a:r>
            <a:endParaRPr kumimoji="0" lang="es-ES" sz="1400" b="1" i="0" u="none" strike="noStrike" kern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2285984" y="1622906"/>
            <a:ext cx="4429124" cy="18061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  <a:scene3d>
              <a:camera prst="perspectiveFront"/>
              <a:lightRig rig="threePt" dir="t"/>
            </a:scene3d>
          </a:bodyPr>
          <a:lstStyle/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DZ" sz="18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مقياس</a:t>
            </a:r>
            <a:endParaRPr kumimoji="0" lang="fr-FR" sz="1800" b="1" i="0" u="none" strike="noStrike" kern="1200" cap="none" spc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DZ" sz="1800" b="1" i="0" u="none" strike="noStrike" kern="1200" cap="none" spc="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تسيير المؤسسة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kumimoji="0" lang="ar-DZ" sz="18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المحاضرة الخامسة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r>
              <a:rPr lang="ar-S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fr-F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وظائف التسيير -  وظيفة التحفيز</a:t>
            </a:r>
          </a:p>
          <a:p>
            <a:pPr marL="342900" lvl="0" indent="-342900" algn="ctr" rtl="1">
              <a:spcBef>
                <a:spcPct val="20000"/>
              </a:spcBef>
              <a:defRPr/>
            </a:pPr>
            <a:r>
              <a:rPr lang="ar-D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 نظريات التحفيز)</a:t>
            </a: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DZ" sz="1800" b="1" i="0" u="none" strike="noStrike" kern="1200" cap="none" spc="0" normalizeH="0" baseline="0" noProof="0" dirty="0" smtClean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 w="10160">
                <a:solidFill>
                  <a:srgbClr val="CC0099"/>
                </a:solidFill>
                <a:prstDash val="solid"/>
              </a:ln>
              <a:solidFill>
                <a:srgbClr val="CC0099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DZ" sz="1800" b="1" i="0" u="none" strike="noStrike" kern="1200" cap="none" spc="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DZ" sz="1800" b="1" i="0" u="none" strike="noStrike" kern="1200" cap="none" spc="0" normalizeH="0" baseline="0" noProof="0" dirty="0" smtClean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DZ" sz="1800" b="1" i="0" u="none" strike="noStrike" kern="1200" cap="none" spc="0" normalizeH="0" baseline="0" noProof="0" dirty="0" smtClean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1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solidFill>
                  <a:srgbClr val="CC0099"/>
                </a:solidFill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1818" y="4143386"/>
            <a:ext cx="3143256" cy="707886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ar-DZ" sz="2000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إعداد</a:t>
            </a:r>
          </a:p>
          <a:p>
            <a:pPr algn="ctr" rtl="1">
              <a:defRPr/>
            </a:pPr>
            <a:r>
              <a:rPr lang="ar-DZ" sz="2000" b="1" dirty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الدكتورة رقية منصوري</a:t>
            </a:r>
          </a:p>
        </p:txBody>
      </p:sp>
      <p:grpSp>
        <p:nvGrpSpPr>
          <p:cNvPr id="15" name="Group 11"/>
          <p:cNvGrpSpPr>
            <a:grpSpLocks/>
          </p:cNvGrpSpPr>
          <p:nvPr/>
        </p:nvGrpSpPr>
        <p:grpSpPr bwMode="auto">
          <a:xfrm>
            <a:off x="571472" y="357166"/>
            <a:ext cx="571504" cy="785824"/>
            <a:chOff x="4041" y="5842"/>
            <a:chExt cx="1056" cy="1375"/>
          </a:xfrm>
        </p:grpSpPr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fr-FR" sz="1200"/>
            </a:p>
          </p:txBody>
        </p:sp>
        <p:pic>
          <p:nvPicPr>
            <p:cNvPr id="17" name="Picture 13" descr="SigleUNI4"/>
            <p:cNvPicPr>
              <a:picLocks noChangeAspect="1" noChangeArrowheads="1"/>
            </p:cNvPicPr>
            <p:nvPr/>
          </p:nvPicPr>
          <p:blipFill>
            <a:blip r:embed="rId2" cstate="print"/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 rtl="1"/>
              <a:r>
                <a:rPr lang="ar-DZ" sz="2400" kern="1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جامعــــــة محمد خيضــــــــــــر</a:t>
              </a:r>
              <a:endParaRPr lang="fr-FR" sz="24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endParaRPr>
            </a:p>
          </p:txBody>
        </p:sp>
        <p:sp>
          <p:nvSpPr>
            <p:cNvPr id="19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/>
              <a:r>
                <a:rPr lang="ar-DZ" sz="2400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بــســكــــــــــــرة</a:t>
              </a:r>
              <a:endParaRPr lang="fr-FR" sz="2400" kern="10" dirty="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7929586" y="357166"/>
            <a:ext cx="571504" cy="785824"/>
            <a:chOff x="4041" y="5842"/>
            <a:chExt cx="1056" cy="1375"/>
          </a:xfrm>
        </p:grpSpPr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fr-FR" sz="1200"/>
            </a:p>
          </p:txBody>
        </p:sp>
        <p:pic>
          <p:nvPicPr>
            <p:cNvPr id="22" name="Picture 13" descr="SigleUNI4"/>
            <p:cNvPicPr>
              <a:picLocks noChangeAspect="1" noChangeArrowheads="1"/>
            </p:cNvPicPr>
            <p:nvPr/>
          </p:nvPicPr>
          <p:blipFill>
            <a:blip r:embed="rId3" cstate="print"/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 rtl="1"/>
              <a:r>
                <a:rPr lang="ar-DZ" sz="2400" kern="1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جامعــــــة محمد خيضــــــــــــر</a:t>
              </a:r>
              <a:endParaRPr lang="fr-FR" sz="2400" kern="1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endParaRPr>
            </a:p>
          </p:txBody>
        </p:sp>
        <p:sp>
          <p:nvSpPr>
            <p:cNvPr id="24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/>
              <a:r>
                <a:rPr lang="ar-DZ" sz="2400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latin typeface="Arial"/>
                  <a:cs typeface="Arial"/>
                </a:rPr>
                <a:t>بــســكــــــــــــرة</a:t>
              </a:r>
              <a:endParaRPr lang="fr-FR" sz="2400" kern="10" dirty="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5" name="Ellipse 24"/>
          <p:cNvSpPr/>
          <p:nvPr/>
        </p:nvSpPr>
        <p:spPr>
          <a:xfrm>
            <a:off x="2286016" y="3429006"/>
            <a:ext cx="4572000" cy="908864"/>
          </a:xfrm>
          <a:prstGeom prst="ellipse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algn="ctr" rtl="1">
              <a:defRPr/>
            </a:pPr>
            <a:r>
              <a:rPr lang="ar-DZ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السنة ثانية ليسانس</a:t>
            </a:r>
          </a:p>
          <a:p>
            <a:pPr algn="ctr">
              <a:defRPr/>
            </a:pPr>
            <a:r>
              <a:rPr lang="ar-DZ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  <a:effectLst/>
              </a:rPr>
              <a:t>علوم </a:t>
            </a:r>
            <a:r>
              <a:rPr lang="ar-DZ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</a:rPr>
              <a:t>مالية </a:t>
            </a:r>
            <a:r>
              <a:rPr lang="ar-DZ" dirty="0" err="1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</a:rPr>
              <a:t>و</a:t>
            </a:r>
            <a:r>
              <a:rPr lang="ar-DZ" dirty="0" smtClean="0">
                <a:ln w="18415" cmpd="sng">
                  <a:solidFill>
                    <a:srgbClr val="92D050"/>
                  </a:solidFill>
                  <a:prstDash val="solid"/>
                </a:ln>
                <a:solidFill>
                  <a:srgbClr val="92D050"/>
                </a:solidFill>
              </a:rPr>
              <a:t> محاسبية</a:t>
            </a:r>
            <a:endParaRPr lang="fr-FR" dirty="0" smtClean="0">
              <a:ln w="18415" cmpd="sng">
                <a:solidFill>
                  <a:srgbClr val="92D050"/>
                </a:solidFill>
                <a:prstDash val="solid"/>
              </a:ln>
              <a:solidFill>
                <a:srgbClr val="92D050"/>
              </a:soli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chemeClr val="accent2"/>
                </a:solidFill>
              </a:rPr>
              <a:t>نظريات العملية التحفيزية( المسار)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488" y="916534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0" algn="ctr" rtl="1"/>
            <a:r>
              <a:rPr lang="ar-SA" b="1" u="sng" dirty="0" smtClean="0">
                <a:solidFill>
                  <a:schemeClr val="accent3"/>
                </a:solidFill>
              </a:rPr>
              <a:t>نظرية العدالة ( الإنصاف ) لـ (</a:t>
            </a:r>
            <a:r>
              <a:rPr lang="fr-FR" b="1" u="sng" dirty="0" smtClean="0">
                <a:solidFill>
                  <a:schemeClr val="accent3"/>
                </a:solidFill>
              </a:rPr>
              <a:t>Adams</a:t>
            </a:r>
            <a:r>
              <a:rPr lang="ar-SA" b="1" u="sng" dirty="0" smtClean="0">
                <a:solidFill>
                  <a:schemeClr val="accent3"/>
                </a:solidFill>
              </a:rPr>
              <a:t>)</a:t>
            </a:r>
            <a:endParaRPr lang="ar-DZ" b="1" u="sng" dirty="0" smtClean="0">
              <a:solidFill>
                <a:schemeClr val="accent3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4429138"/>
            <a:ext cx="2801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466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)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2" name="Picture 2" descr="Aucune description de photo disponible."/>
          <p:cNvPicPr>
            <a:picLocks noChangeAspect="1" noChangeArrowheads="1"/>
          </p:cNvPicPr>
          <p:nvPr/>
        </p:nvPicPr>
        <p:blipFill>
          <a:blip r:embed="rId2"/>
          <a:srcRect b="11392"/>
          <a:stretch>
            <a:fillRect/>
          </a:stretch>
        </p:blipFill>
        <p:spPr bwMode="auto">
          <a:xfrm>
            <a:off x="2285984" y="1500180"/>
            <a:ext cx="4357718" cy="2571768"/>
          </a:xfrm>
          <a:prstGeom prst="rect">
            <a:avLst/>
          </a:prstGeom>
          <a:ln w="9525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chemeClr val="accent2"/>
                </a:solidFill>
              </a:rPr>
              <a:t>نظريات العملية التحفيزية( المسار)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4678" y="785800"/>
            <a:ext cx="2268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0" algn="ctr" rtl="1"/>
            <a:r>
              <a:rPr lang="ar-DZ" sz="2000" b="1" u="sng" dirty="0" smtClean="0">
                <a:solidFill>
                  <a:schemeClr val="accent3"/>
                </a:solidFill>
              </a:rPr>
              <a:t>نظرية تحديد الأهداف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4429138"/>
            <a:ext cx="2801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469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)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 5" descr="Aucune description de photo disponible."/>
          <p:cNvPicPr/>
          <p:nvPr/>
        </p:nvPicPr>
        <p:blipFill>
          <a:blip r:embed="rId2"/>
          <a:srcRect b="10173"/>
          <a:stretch>
            <a:fillRect/>
          </a:stretch>
        </p:blipFill>
        <p:spPr bwMode="auto">
          <a:xfrm>
            <a:off x="2214547" y="1442356"/>
            <a:ext cx="4786346" cy="255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</a:rPr>
              <a:t>نظرية التعزيز ( التدعيم )</a:t>
            </a:r>
            <a:endParaRPr lang="fr-FR" sz="3200" dirty="0" smtClean="0">
              <a:solidFill>
                <a:schemeClr val="accent2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4429138"/>
            <a:ext cx="2801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صفحة470 )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 7" descr="Aucune description de photo disponible."/>
          <p:cNvPicPr/>
          <p:nvPr/>
        </p:nvPicPr>
        <p:blipFill>
          <a:blip r:embed="rId2"/>
          <a:srcRect b="9892"/>
          <a:stretch>
            <a:fillRect/>
          </a:stretch>
        </p:blipFill>
        <p:spPr bwMode="auto">
          <a:xfrm>
            <a:off x="1785917" y="928676"/>
            <a:ext cx="6000793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عناصر المحاضرة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>
          <a:xfrm>
            <a:off x="405880" y="857238"/>
            <a:ext cx="8496944" cy="3946761"/>
          </a:xfrm>
        </p:spPr>
        <p:txBody>
          <a:bodyPr/>
          <a:lstStyle/>
          <a:p>
            <a:pPr marL="342900" lvl="0" indent="-342900" algn="r" rtl="1">
              <a:buFont typeface="+mj-lt"/>
              <a:buAutoNum type="arabicPeriod"/>
            </a:pPr>
            <a:r>
              <a:rPr lang="ar-SA" sz="1600" b="1" dirty="0" smtClean="0">
                <a:solidFill>
                  <a:schemeClr val="accent2"/>
                </a:solidFill>
              </a:rPr>
              <a:t>نظريات المحتوى:</a:t>
            </a:r>
            <a:endParaRPr lang="fr-FR" sz="1600" dirty="0" smtClean="0">
              <a:solidFill>
                <a:schemeClr val="accent2"/>
              </a:solidFill>
            </a:endParaRPr>
          </a:p>
          <a:p>
            <a:pPr marL="450850" algn="r" rtl="1">
              <a:buFont typeface="Wingdings" pitchFamily="2" charset="2"/>
              <a:buChar char="q"/>
            </a:pPr>
            <a:r>
              <a:rPr lang="ar-SA" sz="1600" b="1" dirty="0" smtClean="0">
                <a:solidFill>
                  <a:srgbClr val="92D050"/>
                </a:solidFill>
              </a:rPr>
              <a:t>نظرية الحاجات لـ (</a:t>
            </a:r>
            <a:r>
              <a:rPr lang="ar-SA" sz="1600" b="1" dirty="0" err="1" smtClean="0">
                <a:solidFill>
                  <a:srgbClr val="92D050"/>
                </a:solidFill>
              </a:rPr>
              <a:t>ماسلو</a:t>
            </a:r>
            <a:r>
              <a:rPr lang="ar-SA" sz="1600" i="1" dirty="0" smtClean="0">
                <a:solidFill>
                  <a:srgbClr val="92D050"/>
                </a:solidFill>
              </a:rPr>
              <a:t> </a:t>
            </a:r>
            <a:r>
              <a:rPr lang="fr-FR" sz="1600" b="1" i="1" dirty="0" err="1" smtClean="0">
                <a:solidFill>
                  <a:srgbClr val="92D050"/>
                </a:solidFill>
              </a:rPr>
              <a:t>Maslow</a:t>
            </a:r>
            <a:r>
              <a:rPr lang="ar-SA" sz="1600" b="1" dirty="0" smtClean="0">
                <a:solidFill>
                  <a:srgbClr val="92D050"/>
                </a:solidFill>
              </a:rPr>
              <a:t>)</a:t>
            </a:r>
            <a:endParaRPr lang="ar-DZ" sz="1600" b="1" dirty="0" smtClean="0">
              <a:solidFill>
                <a:srgbClr val="92D050"/>
              </a:solidFill>
            </a:endParaRPr>
          </a:p>
          <a:p>
            <a:pPr marL="450850" algn="r" rtl="1">
              <a:buFont typeface="Wingdings" pitchFamily="2" charset="2"/>
              <a:buChar char="q"/>
            </a:pPr>
            <a:r>
              <a:rPr lang="ar-DZ" sz="1600" b="1" dirty="0" smtClean="0">
                <a:solidFill>
                  <a:srgbClr val="92D050"/>
                </a:solidFill>
              </a:rPr>
              <a:t>ن</a:t>
            </a:r>
            <a:r>
              <a:rPr lang="ar-SA" sz="1600" b="1" dirty="0" err="1" smtClean="0">
                <a:solidFill>
                  <a:srgbClr val="92D050"/>
                </a:solidFill>
              </a:rPr>
              <a:t>ظرية</a:t>
            </a:r>
            <a:r>
              <a:rPr lang="ar-SA" sz="1600" b="1" dirty="0" smtClean="0">
                <a:solidFill>
                  <a:srgbClr val="92D050"/>
                </a:solidFill>
              </a:rPr>
              <a:t> </a:t>
            </a:r>
            <a:r>
              <a:rPr lang="fr-FR" sz="1600" b="1" dirty="0" smtClean="0">
                <a:solidFill>
                  <a:srgbClr val="92D050"/>
                </a:solidFill>
              </a:rPr>
              <a:t>ERG </a:t>
            </a:r>
            <a:r>
              <a:rPr lang="ar-SA" sz="1600" b="1" dirty="0" smtClean="0">
                <a:solidFill>
                  <a:srgbClr val="92D050"/>
                </a:solidFill>
              </a:rPr>
              <a:t>لـ( </a:t>
            </a:r>
            <a:r>
              <a:rPr lang="ar-SA" sz="1600" b="1" dirty="0" err="1" smtClean="0">
                <a:solidFill>
                  <a:srgbClr val="92D050"/>
                </a:solidFill>
              </a:rPr>
              <a:t>ألدرفير</a:t>
            </a:r>
            <a:r>
              <a:rPr lang="ar-SA" sz="1600" b="1" dirty="0" smtClean="0">
                <a:solidFill>
                  <a:srgbClr val="92D050"/>
                </a:solidFill>
              </a:rPr>
              <a:t> </a:t>
            </a:r>
            <a:r>
              <a:rPr lang="fr-FR" sz="1600" b="1" i="1" dirty="0" err="1" smtClean="0">
                <a:solidFill>
                  <a:srgbClr val="92D050"/>
                </a:solidFill>
              </a:rPr>
              <a:t>Alderfer</a:t>
            </a:r>
            <a:r>
              <a:rPr lang="ar-SA" sz="1600" b="1" dirty="0" smtClean="0">
                <a:solidFill>
                  <a:srgbClr val="92D050"/>
                </a:solidFill>
              </a:rPr>
              <a:t>)</a:t>
            </a:r>
            <a:endParaRPr lang="ar-DZ" sz="1600" b="1" dirty="0" smtClean="0">
              <a:solidFill>
                <a:srgbClr val="92D050"/>
              </a:solidFill>
            </a:endParaRPr>
          </a:p>
          <a:p>
            <a:pPr marL="450850" algn="r" rtl="1">
              <a:buFont typeface="Wingdings" pitchFamily="2" charset="2"/>
              <a:buChar char="q"/>
            </a:pPr>
            <a:r>
              <a:rPr lang="ar-DZ" sz="1600" b="1" dirty="0" smtClean="0">
                <a:solidFill>
                  <a:srgbClr val="92D050"/>
                </a:solidFill>
              </a:rPr>
              <a:t>نظرية الحاجات </a:t>
            </a:r>
            <a:r>
              <a:rPr lang="ar-DZ" sz="1600" b="1" dirty="0" err="1" smtClean="0">
                <a:solidFill>
                  <a:srgbClr val="92D050"/>
                </a:solidFill>
              </a:rPr>
              <a:t>المكتسبةلـ</a:t>
            </a:r>
            <a:r>
              <a:rPr lang="ar-DZ" sz="1600" b="1" dirty="0" smtClean="0">
                <a:solidFill>
                  <a:srgbClr val="92D050"/>
                </a:solidFill>
              </a:rPr>
              <a:t> ( </a:t>
            </a:r>
            <a:r>
              <a:rPr lang="ar-DZ" sz="1600" b="1" dirty="0" err="1" smtClean="0">
                <a:solidFill>
                  <a:srgbClr val="92D050"/>
                </a:solidFill>
              </a:rPr>
              <a:t>ماكليلند</a:t>
            </a:r>
            <a:r>
              <a:rPr lang="ar-DZ" sz="1600" b="1" dirty="0" smtClean="0">
                <a:solidFill>
                  <a:srgbClr val="92D050"/>
                </a:solidFill>
              </a:rPr>
              <a:t> </a:t>
            </a:r>
            <a:r>
              <a:rPr lang="ar-DZ" sz="1600" dirty="0" smtClean="0">
                <a:solidFill>
                  <a:srgbClr val="92D050"/>
                </a:solidFill>
              </a:rPr>
              <a:t> </a:t>
            </a:r>
            <a:r>
              <a:rPr lang="fr-FR" sz="1600" b="1" i="1" dirty="0" smtClean="0">
                <a:solidFill>
                  <a:srgbClr val="92D050"/>
                </a:solidFill>
              </a:rPr>
              <a:t>Mac </a:t>
            </a:r>
            <a:r>
              <a:rPr lang="fr-FR" sz="1600" b="1" i="1" dirty="0" err="1" smtClean="0">
                <a:solidFill>
                  <a:srgbClr val="92D050"/>
                </a:solidFill>
              </a:rPr>
              <a:t>Clelland</a:t>
            </a:r>
            <a:r>
              <a:rPr lang="ar-DZ" sz="1600" b="1" dirty="0" smtClean="0">
                <a:solidFill>
                  <a:srgbClr val="92D050"/>
                </a:solidFill>
              </a:rPr>
              <a:t>)</a:t>
            </a:r>
          </a:p>
          <a:p>
            <a:pPr marL="450850" lvl="0" algn="r" rtl="1">
              <a:buFont typeface="Wingdings" pitchFamily="2" charset="2"/>
              <a:buChar char="q"/>
            </a:pPr>
            <a:r>
              <a:rPr lang="ar-DZ" sz="1600" b="1" dirty="0" smtClean="0">
                <a:solidFill>
                  <a:srgbClr val="92D050"/>
                </a:solidFill>
              </a:rPr>
              <a:t>نظرية  العاملين لـ (</a:t>
            </a:r>
            <a:r>
              <a:rPr lang="ar-DZ" sz="1600" b="1" dirty="0" err="1" smtClean="0">
                <a:solidFill>
                  <a:srgbClr val="92D050"/>
                </a:solidFill>
              </a:rPr>
              <a:t>هازاربيرغ</a:t>
            </a:r>
            <a:r>
              <a:rPr lang="ar-DZ" sz="1600" b="1" dirty="0" smtClean="0">
                <a:solidFill>
                  <a:srgbClr val="92D050"/>
                </a:solidFill>
              </a:rPr>
              <a:t> </a:t>
            </a:r>
            <a:r>
              <a:rPr lang="fr-FR" sz="1600" b="1" i="1" dirty="0" smtClean="0">
                <a:solidFill>
                  <a:srgbClr val="92D050"/>
                </a:solidFill>
              </a:rPr>
              <a:t>Herzberg</a:t>
            </a:r>
            <a:r>
              <a:rPr lang="fr-FR" sz="1600" b="1" dirty="0" smtClean="0">
                <a:solidFill>
                  <a:srgbClr val="92D050"/>
                </a:solidFill>
              </a:rPr>
              <a:t> </a:t>
            </a:r>
            <a:r>
              <a:rPr lang="ar-DZ" sz="1600" b="1" dirty="0" smtClean="0">
                <a:solidFill>
                  <a:srgbClr val="92D050"/>
                </a:solidFill>
              </a:rPr>
              <a:t>)</a:t>
            </a:r>
            <a:endParaRPr lang="fr-FR" sz="1600" dirty="0" smtClean="0">
              <a:solidFill>
                <a:srgbClr val="92D050"/>
              </a:solidFill>
            </a:endParaRPr>
          </a:p>
          <a:p>
            <a:pPr marL="450850" lvl="0" algn="r" rtl="1">
              <a:buFont typeface="Wingdings" pitchFamily="2" charset="2"/>
              <a:buChar char="q"/>
            </a:pPr>
            <a:r>
              <a:rPr lang="ar-SA" sz="1600" b="1" dirty="0" smtClean="0">
                <a:solidFill>
                  <a:srgbClr val="92D050"/>
                </a:solidFill>
              </a:rPr>
              <a:t>نظرية </a:t>
            </a:r>
            <a:r>
              <a:rPr lang="fr-FR" sz="1600" b="1" i="1" dirty="0" smtClean="0">
                <a:solidFill>
                  <a:srgbClr val="92D050"/>
                </a:solidFill>
              </a:rPr>
              <a:t>X</a:t>
            </a:r>
            <a:r>
              <a:rPr lang="ar-DZ" sz="1600" b="1" dirty="0" smtClean="0">
                <a:solidFill>
                  <a:srgbClr val="92D050"/>
                </a:solidFill>
              </a:rPr>
              <a:t> و</a:t>
            </a:r>
            <a:r>
              <a:rPr lang="fr-FR" sz="1600" b="1" i="1" dirty="0" smtClean="0">
                <a:solidFill>
                  <a:srgbClr val="92D050"/>
                </a:solidFill>
              </a:rPr>
              <a:t>Y</a:t>
            </a:r>
            <a:r>
              <a:rPr lang="ar-DZ" sz="1600" b="1" dirty="0" smtClean="0">
                <a:solidFill>
                  <a:srgbClr val="92D050"/>
                </a:solidFill>
              </a:rPr>
              <a:t> لـ ( </a:t>
            </a:r>
            <a:r>
              <a:rPr lang="ar-DZ" sz="1600" b="1" dirty="0" err="1" smtClean="0">
                <a:solidFill>
                  <a:srgbClr val="92D050"/>
                </a:solidFill>
              </a:rPr>
              <a:t>دوجلاس</a:t>
            </a:r>
            <a:r>
              <a:rPr lang="ar-DZ" sz="1600" b="1" dirty="0" smtClean="0">
                <a:solidFill>
                  <a:srgbClr val="92D050"/>
                </a:solidFill>
              </a:rPr>
              <a:t> </a:t>
            </a:r>
            <a:r>
              <a:rPr lang="ar-DZ" sz="1600" b="1" dirty="0" err="1" smtClean="0">
                <a:solidFill>
                  <a:srgbClr val="92D050"/>
                </a:solidFill>
              </a:rPr>
              <a:t>ماكريجور</a:t>
            </a:r>
            <a:r>
              <a:rPr lang="fr-FR" sz="1600" b="1" i="1" dirty="0" smtClean="0">
                <a:solidFill>
                  <a:srgbClr val="92D050"/>
                </a:solidFill>
              </a:rPr>
              <a:t> Mac Gregor</a:t>
            </a:r>
            <a:r>
              <a:rPr lang="ar-DZ" sz="1600" b="1" dirty="0" smtClean="0">
                <a:solidFill>
                  <a:srgbClr val="92D050"/>
                </a:solidFill>
              </a:rPr>
              <a:t>)</a:t>
            </a:r>
          </a:p>
          <a:p>
            <a:pPr marL="450850" lvl="0" algn="r" rtl="1"/>
            <a:endParaRPr lang="fr-FR" sz="1600" dirty="0" smtClean="0"/>
          </a:p>
          <a:p>
            <a:pPr marL="342900" lvl="0" indent="-342900" algn="r" rtl="1">
              <a:buFont typeface="+mj-lt"/>
              <a:buAutoNum type="arabicPeriod" startAt="2"/>
            </a:pPr>
            <a:r>
              <a:rPr lang="ar-SA" sz="1600" b="1" dirty="0" smtClean="0">
                <a:solidFill>
                  <a:schemeClr val="accent2"/>
                </a:solidFill>
              </a:rPr>
              <a:t>نظريات العملية التحفيزية( المسار)</a:t>
            </a:r>
            <a:r>
              <a:rPr lang="ar-DZ" sz="1600" b="1" dirty="0" smtClean="0">
                <a:solidFill>
                  <a:schemeClr val="accent2"/>
                </a:solidFill>
              </a:rPr>
              <a:t>:</a:t>
            </a:r>
            <a:endParaRPr lang="fr-FR" sz="1600" dirty="0" smtClean="0">
              <a:solidFill>
                <a:schemeClr val="accent2"/>
              </a:solidFill>
            </a:endParaRPr>
          </a:p>
          <a:p>
            <a:pPr marL="361950" lvl="0" algn="r" rtl="1">
              <a:buFont typeface="Wingdings" pitchFamily="2" charset="2"/>
              <a:buChar char="q"/>
            </a:pPr>
            <a:r>
              <a:rPr lang="ar-SA" sz="1600" b="1" dirty="0" smtClean="0">
                <a:solidFill>
                  <a:srgbClr val="00B0F0"/>
                </a:solidFill>
              </a:rPr>
              <a:t>نظرية التوقع لـ(فروم </a:t>
            </a:r>
            <a:r>
              <a:rPr lang="fr-FR" sz="1600" b="1" i="1" dirty="0" smtClean="0">
                <a:solidFill>
                  <a:srgbClr val="00B0F0"/>
                </a:solidFill>
              </a:rPr>
              <a:t>Vroom</a:t>
            </a:r>
            <a:r>
              <a:rPr lang="ar-SA" sz="1600" b="1" dirty="0" smtClean="0">
                <a:solidFill>
                  <a:srgbClr val="00B0F0"/>
                </a:solidFill>
              </a:rPr>
              <a:t>)</a:t>
            </a:r>
            <a:endParaRPr lang="ar-DZ" sz="1600" b="1" dirty="0" smtClean="0">
              <a:solidFill>
                <a:srgbClr val="00B0F0"/>
              </a:solidFill>
            </a:endParaRPr>
          </a:p>
          <a:p>
            <a:pPr marL="361950" algn="r" rtl="1">
              <a:buFont typeface="Wingdings" pitchFamily="2" charset="2"/>
              <a:buChar char="q"/>
            </a:pPr>
            <a:r>
              <a:rPr lang="ar-SA" sz="1600" dirty="0" smtClean="0">
                <a:solidFill>
                  <a:srgbClr val="00B0F0"/>
                </a:solidFill>
              </a:rPr>
              <a:t> </a:t>
            </a:r>
            <a:r>
              <a:rPr lang="ar-SA" sz="1600" b="1" dirty="0" smtClean="0">
                <a:solidFill>
                  <a:srgbClr val="00B0F0"/>
                </a:solidFill>
              </a:rPr>
              <a:t>نظرية العدالة ( الإنصاف ) لـ (</a:t>
            </a:r>
            <a:r>
              <a:rPr lang="fr-FR" sz="1600" b="1" i="1" dirty="0" smtClean="0">
                <a:solidFill>
                  <a:srgbClr val="00B0F0"/>
                </a:solidFill>
              </a:rPr>
              <a:t>Adams</a:t>
            </a:r>
            <a:r>
              <a:rPr lang="ar-SA" sz="1600" b="1" dirty="0" smtClean="0">
                <a:solidFill>
                  <a:srgbClr val="00B0F0"/>
                </a:solidFill>
              </a:rPr>
              <a:t>)</a:t>
            </a:r>
            <a:endParaRPr lang="fr-FR" sz="1600" dirty="0" smtClean="0">
              <a:solidFill>
                <a:srgbClr val="00B0F0"/>
              </a:solidFill>
            </a:endParaRPr>
          </a:p>
          <a:p>
            <a:pPr marL="361950" lvl="0" algn="r" rtl="1">
              <a:buFont typeface="Wingdings" pitchFamily="2" charset="2"/>
              <a:buChar char="q"/>
            </a:pPr>
            <a:r>
              <a:rPr lang="ar-DZ" sz="1600" b="1" dirty="0" smtClean="0">
                <a:solidFill>
                  <a:srgbClr val="00B0F0"/>
                </a:solidFill>
              </a:rPr>
              <a:t>نظرية تحديد الأهداف</a:t>
            </a:r>
          </a:p>
          <a:p>
            <a:pPr marL="361950" lvl="0" algn="r" rtl="1"/>
            <a:endParaRPr lang="ar-DZ" sz="1600" b="1" dirty="0" smtClean="0"/>
          </a:p>
          <a:p>
            <a:pPr marL="342900" lvl="0" indent="-342900" algn="r" rtl="1">
              <a:buFont typeface="+mj-lt"/>
              <a:buAutoNum type="arabicPeriod" startAt="3"/>
            </a:pPr>
            <a:r>
              <a:rPr lang="ar-DZ" sz="1600" b="1" dirty="0" smtClean="0">
                <a:solidFill>
                  <a:schemeClr val="accent2"/>
                </a:solidFill>
              </a:rPr>
              <a:t>نظرية التعزيز ( التدعيم )</a:t>
            </a:r>
            <a:endParaRPr lang="fr-FR" sz="1600" dirty="0" smtClean="0">
              <a:solidFill>
                <a:schemeClr val="accent2"/>
              </a:solidFill>
            </a:endParaRPr>
          </a:p>
          <a:p>
            <a:pPr algn="r" rtl="1"/>
            <a:endParaRPr lang="ar-DZ" sz="1600" b="1" u="sng" dirty="0" smtClean="0">
              <a:solidFill>
                <a:schemeClr val="accent2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التحفيز</a:t>
            </a:r>
            <a:endParaRPr lang="fr-FR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pic>
        <p:nvPicPr>
          <p:cNvPr id="6" name="Image 5" descr="Aucune description de photo disponible."/>
          <p:cNvPicPr/>
          <p:nvPr/>
        </p:nvPicPr>
        <p:blipFill>
          <a:blip r:embed="rId2"/>
          <a:srcRect b="10413"/>
          <a:stretch>
            <a:fillRect/>
          </a:stretch>
        </p:blipFill>
        <p:spPr bwMode="auto">
          <a:xfrm>
            <a:off x="1071538" y="1000114"/>
            <a:ext cx="542928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71736" y="4500576"/>
            <a:ext cx="2618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461)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المحتوى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8926" y="857238"/>
            <a:ext cx="3493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algn="ctr" rtl="1"/>
            <a:r>
              <a:rPr lang="ar-SA" b="1" u="sng" dirty="0" smtClean="0">
                <a:solidFill>
                  <a:schemeClr val="accent3"/>
                </a:solidFill>
              </a:rPr>
              <a:t>نظرية الحاجات لـ (</a:t>
            </a:r>
            <a:r>
              <a:rPr lang="ar-SA" b="1" u="sng" dirty="0" err="1" smtClean="0">
                <a:solidFill>
                  <a:schemeClr val="accent3"/>
                </a:solidFill>
              </a:rPr>
              <a:t>ماسلو</a:t>
            </a:r>
            <a:r>
              <a:rPr lang="ar-SA" i="1" u="sng" dirty="0" smtClean="0">
                <a:solidFill>
                  <a:schemeClr val="accent3"/>
                </a:solidFill>
              </a:rPr>
              <a:t> </a:t>
            </a:r>
            <a:r>
              <a:rPr lang="fr-FR" b="1" i="1" u="sng" dirty="0" err="1" smtClean="0">
                <a:solidFill>
                  <a:schemeClr val="accent3"/>
                </a:solidFill>
              </a:rPr>
              <a:t>Maslow</a:t>
            </a:r>
            <a:r>
              <a:rPr lang="ar-SA" b="1" u="sng" dirty="0" smtClean="0">
                <a:solidFill>
                  <a:schemeClr val="accent3"/>
                </a:solidFill>
              </a:rPr>
              <a:t>)</a:t>
            </a:r>
            <a:endParaRPr lang="ar-DZ" b="1" u="sng" dirty="0" smtClean="0">
              <a:solidFill>
                <a:schemeClr val="accent3"/>
              </a:solidFill>
            </a:endParaRPr>
          </a:p>
        </p:txBody>
      </p:sp>
      <p:pic>
        <p:nvPicPr>
          <p:cNvPr id="8" name="Image 7" descr="Aucune description de photo disponible."/>
          <p:cNvPicPr/>
          <p:nvPr/>
        </p:nvPicPr>
        <p:blipFill>
          <a:blip r:embed="rId2"/>
          <a:srcRect b="5877"/>
          <a:stretch>
            <a:fillRect/>
          </a:stretch>
        </p:blipFill>
        <p:spPr bwMode="auto">
          <a:xfrm>
            <a:off x="2071670" y="1357305"/>
            <a:ext cx="421484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143240" y="4692865"/>
            <a:ext cx="2618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462)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المحتوى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43174" y="928676"/>
            <a:ext cx="3774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algn="r" rtl="1"/>
            <a:r>
              <a:rPr lang="ar-DZ" sz="2000" b="1" u="sng" dirty="0" smtClean="0">
                <a:solidFill>
                  <a:schemeClr val="accent3"/>
                </a:solidFill>
              </a:rPr>
              <a:t>ن</a:t>
            </a:r>
            <a:r>
              <a:rPr lang="ar-SA" sz="2000" b="1" u="sng" dirty="0" err="1" smtClean="0">
                <a:solidFill>
                  <a:schemeClr val="accent3"/>
                </a:solidFill>
              </a:rPr>
              <a:t>ظرية</a:t>
            </a:r>
            <a:r>
              <a:rPr lang="ar-SA" sz="2000" b="1" u="sng" dirty="0" smtClean="0">
                <a:solidFill>
                  <a:schemeClr val="accent3"/>
                </a:solidFill>
              </a:rPr>
              <a:t> </a:t>
            </a:r>
            <a:r>
              <a:rPr lang="fr-FR" sz="2000" b="1" u="sng" dirty="0" smtClean="0">
                <a:solidFill>
                  <a:schemeClr val="accent3"/>
                </a:solidFill>
              </a:rPr>
              <a:t>ERG </a:t>
            </a:r>
            <a:r>
              <a:rPr lang="ar-SA" sz="2000" b="1" u="sng" dirty="0" smtClean="0">
                <a:solidFill>
                  <a:schemeClr val="accent3"/>
                </a:solidFill>
              </a:rPr>
              <a:t>لـ( </a:t>
            </a:r>
            <a:r>
              <a:rPr lang="ar-SA" sz="2000" b="1" u="sng" dirty="0" err="1" smtClean="0">
                <a:solidFill>
                  <a:schemeClr val="accent3"/>
                </a:solidFill>
              </a:rPr>
              <a:t>ألدرفير</a:t>
            </a:r>
            <a:r>
              <a:rPr lang="ar-SA" sz="2000" b="1" u="sng" dirty="0" smtClean="0">
                <a:solidFill>
                  <a:schemeClr val="accent3"/>
                </a:solidFill>
              </a:rPr>
              <a:t> </a:t>
            </a:r>
            <a:r>
              <a:rPr lang="fr-FR" sz="2000" b="1" i="1" u="sng" dirty="0" err="1" smtClean="0">
                <a:solidFill>
                  <a:schemeClr val="accent3"/>
                </a:solidFill>
              </a:rPr>
              <a:t>Alderfer</a:t>
            </a:r>
            <a:r>
              <a:rPr lang="ar-SA" sz="2000" b="1" u="sng" dirty="0" smtClean="0">
                <a:solidFill>
                  <a:schemeClr val="accent3"/>
                </a:solidFill>
              </a:rPr>
              <a:t>)</a:t>
            </a:r>
            <a:endParaRPr lang="ar-DZ" sz="2000" b="1" u="sng" dirty="0" smtClean="0">
              <a:solidFill>
                <a:schemeClr val="accent3"/>
              </a:solidFill>
            </a:endParaRPr>
          </a:p>
        </p:txBody>
      </p:sp>
      <p:pic>
        <p:nvPicPr>
          <p:cNvPr id="28674" name="Picture 2" descr="نظريات التحفيز-1…Motivation Theories | الإدارة والهندسة الصناعية"/>
          <p:cNvPicPr>
            <a:picLocks noChangeAspect="1" noChangeArrowheads="1"/>
          </p:cNvPicPr>
          <p:nvPr/>
        </p:nvPicPr>
        <p:blipFill>
          <a:blip r:embed="rId2"/>
          <a:srcRect t="16000"/>
          <a:stretch>
            <a:fillRect/>
          </a:stretch>
        </p:blipFill>
        <p:spPr bwMode="auto">
          <a:xfrm>
            <a:off x="2071669" y="1857370"/>
            <a:ext cx="4429157" cy="264320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785918" y="141660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</a:rPr>
              <a:t>نظرية </a:t>
            </a:r>
            <a:r>
              <a:rPr lang="fr-FR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ERG</a:t>
            </a:r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</a:t>
            </a:r>
            <a:r>
              <a:rPr lang="ar-DZ" b="1" dirty="0" smtClean="0">
                <a:solidFill>
                  <a:schemeClr val="accent6">
                    <a:lumMod val="75000"/>
                  </a:schemeClr>
                </a:solidFill>
              </a:rPr>
              <a:t>نظرية </a:t>
            </a:r>
            <a:r>
              <a:rPr lang="fr-FR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Maslow</a:t>
            </a:r>
            <a:endParaRPr lang="fr-FR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المحتوى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857238"/>
            <a:ext cx="5017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algn="r" rtl="1"/>
            <a:r>
              <a:rPr lang="ar-DZ" b="1" u="sng" dirty="0" smtClean="0">
                <a:solidFill>
                  <a:schemeClr val="accent3"/>
                </a:solidFill>
              </a:rPr>
              <a:t>نظرية الحاجات المكتسبة</a:t>
            </a:r>
            <a:r>
              <a:rPr lang="fr-FR" b="1" u="sng" dirty="0" smtClean="0">
                <a:solidFill>
                  <a:schemeClr val="accent3"/>
                </a:solidFill>
              </a:rPr>
              <a:t> </a:t>
            </a:r>
            <a:r>
              <a:rPr lang="ar-DZ" b="1" u="sng" dirty="0" smtClean="0">
                <a:solidFill>
                  <a:schemeClr val="accent3"/>
                </a:solidFill>
              </a:rPr>
              <a:t>لـ ( </a:t>
            </a:r>
            <a:r>
              <a:rPr lang="ar-DZ" b="1" u="sng" dirty="0" err="1" smtClean="0">
                <a:solidFill>
                  <a:schemeClr val="accent3"/>
                </a:solidFill>
              </a:rPr>
              <a:t>ماكليلند</a:t>
            </a:r>
            <a:r>
              <a:rPr lang="ar-DZ" b="1" u="sng" dirty="0" smtClean="0">
                <a:solidFill>
                  <a:schemeClr val="accent3"/>
                </a:solidFill>
              </a:rPr>
              <a:t> </a:t>
            </a:r>
            <a:r>
              <a:rPr lang="ar-DZ" u="sng" dirty="0" smtClean="0">
                <a:solidFill>
                  <a:schemeClr val="accent3"/>
                </a:solidFill>
              </a:rPr>
              <a:t> </a:t>
            </a:r>
            <a:r>
              <a:rPr lang="fr-FR" b="1" i="1" u="sng" dirty="0" smtClean="0">
                <a:solidFill>
                  <a:schemeClr val="accent3"/>
                </a:solidFill>
              </a:rPr>
              <a:t>Mac </a:t>
            </a:r>
            <a:r>
              <a:rPr lang="fr-FR" b="1" i="1" u="sng" dirty="0" err="1" smtClean="0">
                <a:solidFill>
                  <a:schemeClr val="accent3"/>
                </a:solidFill>
              </a:rPr>
              <a:t>Clelland</a:t>
            </a:r>
            <a:r>
              <a:rPr lang="ar-DZ" b="1" u="sng" dirty="0" smtClean="0">
                <a:solidFill>
                  <a:schemeClr val="accent3"/>
                </a:solidFill>
              </a:rPr>
              <a:t>)</a:t>
            </a:r>
          </a:p>
        </p:txBody>
      </p:sp>
      <p:sp>
        <p:nvSpPr>
          <p:cNvPr id="5" name="Right Arrow Callout 34">
            <a:extLst>
              <a:ext uri="{FF2B5EF4-FFF2-40B4-BE49-F238E27FC236}">
                <a16:creationId xmlns:a16="http://schemas.microsoft.com/office/drawing/2014/main" xmlns="" id="{D91E0B5D-7433-4900-89CF-E66D7F575B9C}"/>
              </a:ext>
            </a:extLst>
          </p:cNvPr>
          <p:cNvSpPr/>
          <p:nvPr/>
        </p:nvSpPr>
        <p:spPr>
          <a:xfrm rot="16200000" flipH="1">
            <a:off x="1446991" y="1381977"/>
            <a:ext cx="1257156" cy="143655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230"/>
            </a:avLst>
          </a:prstGeom>
          <a:solidFill>
            <a:schemeClr val="bg1"/>
          </a:solidFill>
          <a:ln w="31750">
            <a:solidFill>
              <a:schemeClr val="accent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 b="1">
              <a:solidFill>
                <a:schemeClr val="tx1">
                  <a:lumMod val="75000"/>
                  <a:lumOff val="2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ight Arrow Callout 34">
            <a:extLst>
              <a:ext uri="{FF2B5EF4-FFF2-40B4-BE49-F238E27FC236}">
                <a16:creationId xmlns:a16="http://schemas.microsoft.com/office/drawing/2014/main" xmlns="" id="{D91E0B5D-7433-4900-89CF-E66D7F575B9C}"/>
              </a:ext>
            </a:extLst>
          </p:cNvPr>
          <p:cNvSpPr/>
          <p:nvPr/>
        </p:nvSpPr>
        <p:spPr>
          <a:xfrm rot="16200000" flipH="1">
            <a:off x="3653771" y="1367769"/>
            <a:ext cx="1257156" cy="143655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23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ight Arrow Callout 34">
            <a:extLst>
              <a:ext uri="{FF2B5EF4-FFF2-40B4-BE49-F238E27FC236}">
                <a16:creationId xmlns:a16="http://schemas.microsoft.com/office/drawing/2014/main" xmlns="" id="{D91E0B5D-7433-4900-89CF-E66D7F575B9C}"/>
              </a:ext>
            </a:extLst>
          </p:cNvPr>
          <p:cNvSpPr/>
          <p:nvPr/>
        </p:nvSpPr>
        <p:spPr>
          <a:xfrm rot="16200000" flipH="1">
            <a:off x="5868349" y="1367769"/>
            <a:ext cx="1257156" cy="143655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23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857884" y="157161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/>
              <a:t>الحاجة إلى </a:t>
            </a:r>
          </a:p>
          <a:p>
            <a:pPr algn="ctr" rtl="1"/>
            <a:r>
              <a:rPr lang="ar-DZ" b="1" dirty="0" smtClean="0"/>
              <a:t>الإنجاز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714744" y="1568229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/>
              <a:t>الحاجة إلى </a:t>
            </a:r>
          </a:p>
          <a:p>
            <a:pPr algn="ctr" rtl="1"/>
            <a:r>
              <a:rPr lang="ar-DZ" b="1" dirty="0" smtClean="0"/>
              <a:t>السلطة</a:t>
            </a:r>
            <a:endParaRPr lang="fr-FR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1500166" y="157161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/>
              <a:t>الحاجة إلى </a:t>
            </a:r>
          </a:p>
          <a:p>
            <a:pPr algn="ctr" rtl="1"/>
            <a:r>
              <a:rPr lang="ar-DZ" b="1" dirty="0" smtClean="0"/>
              <a:t>الانتماء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1428728" y="3085933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>
                <a:solidFill>
                  <a:schemeClr val="accent3"/>
                </a:solidFill>
              </a:rPr>
              <a:t>رغبة الفرد في أن يكون محبوبا لدى زملائه ورؤساءه ومرؤوسيه.</a:t>
            </a:r>
            <a:endParaRPr lang="fr-FR" b="1" dirty="0">
              <a:solidFill>
                <a:schemeClr val="accent3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00430" y="3000378"/>
            <a:ext cx="1571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>
                <a:solidFill>
                  <a:schemeClr val="accent2"/>
                </a:solidFill>
              </a:rPr>
              <a:t>رغبة الفرد في     المناصب القيادية </a:t>
            </a:r>
            <a:r>
              <a:rPr lang="ar-DZ" b="1" dirty="0" err="1" smtClean="0">
                <a:solidFill>
                  <a:schemeClr val="accent2"/>
                </a:solidFill>
              </a:rPr>
              <a:t>و</a:t>
            </a:r>
            <a:r>
              <a:rPr lang="ar-DZ" b="1" dirty="0" smtClean="0">
                <a:solidFill>
                  <a:schemeClr val="accent2"/>
                </a:solidFill>
              </a:rPr>
              <a:t> ممارسة التأثير في الآخرين       </a:t>
            </a:r>
            <a:r>
              <a:rPr lang="ar-DZ" b="1" dirty="0" err="1" smtClean="0">
                <a:solidFill>
                  <a:schemeClr val="accent2"/>
                </a:solidFill>
              </a:rPr>
              <a:t>و</a:t>
            </a:r>
            <a:r>
              <a:rPr lang="ar-DZ" b="1" dirty="0" smtClean="0">
                <a:solidFill>
                  <a:schemeClr val="accent2"/>
                </a:solidFill>
              </a:rPr>
              <a:t> السيطرة .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715008" y="3000378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b="1" dirty="0" smtClean="0">
                <a:solidFill>
                  <a:schemeClr val="tx2"/>
                </a:solidFill>
              </a:rPr>
              <a:t>رغبة الفرد في    النجاح والتفوق، ووضع أهداف   يمكنه تحقيقها</a:t>
            </a:r>
            <a:r>
              <a:rPr lang="fr-FR" b="1" dirty="0" smtClean="0">
                <a:solidFill>
                  <a:schemeClr val="tx2"/>
                </a:solidFill>
              </a:rPr>
              <a:t>.</a:t>
            </a:r>
            <a:endParaRPr lang="fr-F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المحتوى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4612" y="857238"/>
            <a:ext cx="4098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lvl="0" algn="r" rtl="1"/>
            <a:r>
              <a:rPr lang="ar-DZ" b="1" u="sng" dirty="0" smtClean="0">
                <a:solidFill>
                  <a:schemeClr val="accent3"/>
                </a:solidFill>
              </a:rPr>
              <a:t>نظرية  العاملين لـ (</a:t>
            </a:r>
            <a:r>
              <a:rPr lang="ar-DZ" b="1" u="sng" dirty="0" err="1" smtClean="0">
                <a:solidFill>
                  <a:schemeClr val="accent3"/>
                </a:solidFill>
              </a:rPr>
              <a:t>هازاربيرغ</a:t>
            </a:r>
            <a:r>
              <a:rPr lang="ar-DZ" b="1" u="sng" dirty="0" smtClean="0">
                <a:solidFill>
                  <a:schemeClr val="accent3"/>
                </a:solidFill>
              </a:rPr>
              <a:t> </a:t>
            </a:r>
            <a:r>
              <a:rPr lang="fr-FR" b="1" i="1" u="sng" dirty="0" smtClean="0">
                <a:solidFill>
                  <a:schemeClr val="accent3"/>
                </a:solidFill>
              </a:rPr>
              <a:t>Herzberg</a:t>
            </a:r>
            <a:r>
              <a:rPr lang="fr-FR" b="1" u="sng" dirty="0" smtClean="0">
                <a:solidFill>
                  <a:schemeClr val="accent3"/>
                </a:solidFill>
              </a:rPr>
              <a:t> </a:t>
            </a:r>
            <a:r>
              <a:rPr lang="ar-DZ" b="1" u="sng" dirty="0" smtClean="0">
                <a:solidFill>
                  <a:schemeClr val="accent3"/>
                </a:solidFill>
              </a:rPr>
              <a:t>)</a:t>
            </a:r>
            <a:endParaRPr lang="fr-FR" u="sng" dirty="0" smtClean="0">
              <a:solidFill>
                <a:schemeClr val="accent3"/>
              </a:solidFill>
            </a:endParaRPr>
          </a:p>
        </p:txBody>
      </p:sp>
      <p:pic>
        <p:nvPicPr>
          <p:cNvPr id="15" name="Image 14" descr="Aucune description de photo disponible."/>
          <p:cNvPicPr/>
          <p:nvPr/>
        </p:nvPicPr>
        <p:blipFill>
          <a:blip r:embed="rId2"/>
          <a:srcRect b="8390"/>
          <a:stretch>
            <a:fillRect/>
          </a:stretch>
        </p:blipFill>
        <p:spPr bwMode="auto">
          <a:xfrm>
            <a:off x="2428860" y="1500180"/>
            <a:ext cx="435771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428992" y="4764303"/>
            <a:ext cx="26180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S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S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S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464</a:t>
            </a: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sz="3200" dirty="0" smtClean="0">
                <a:solidFill>
                  <a:schemeClr val="accent2"/>
                </a:solidFill>
                <a:latin typeface="Sakkal Majalla" pitchFamily="2" charset="-78"/>
                <a:ea typeface="+mn-ea"/>
                <a:cs typeface="Sakkal Majalla" pitchFamily="2" charset="-78"/>
              </a:rPr>
              <a:t>نظريات المحتوى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785800"/>
            <a:ext cx="48562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0850" lvl="0" algn="ctr" rtl="1"/>
            <a:r>
              <a:rPr lang="ar-SA" b="1" u="sng" dirty="0" smtClean="0">
                <a:solidFill>
                  <a:schemeClr val="accent3"/>
                </a:solidFill>
              </a:rPr>
              <a:t>نظرية </a:t>
            </a:r>
            <a:r>
              <a:rPr lang="fr-FR" b="1" i="1" u="sng" dirty="0" smtClean="0">
                <a:solidFill>
                  <a:schemeClr val="accent3"/>
                </a:solidFill>
              </a:rPr>
              <a:t>X</a:t>
            </a:r>
            <a:r>
              <a:rPr lang="ar-DZ" b="1" u="sng" dirty="0" smtClean="0">
                <a:solidFill>
                  <a:schemeClr val="accent3"/>
                </a:solidFill>
              </a:rPr>
              <a:t> و</a:t>
            </a:r>
            <a:r>
              <a:rPr lang="fr-FR" b="1" i="1" u="sng" dirty="0" smtClean="0">
                <a:solidFill>
                  <a:schemeClr val="accent3"/>
                </a:solidFill>
              </a:rPr>
              <a:t>Y</a:t>
            </a:r>
            <a:r>
              <a:rPr lang="ar-DZ" b="1" u="sng" dirty="0" smtClean="0">
                <a:solidFill>
                  <a:schemeClr val="accent3"/>
                </a:solidFill>
              </a:rPr>
              <a:t> لـ ( </a:t>
            </a:r>
            <a:r>
              <a:rPr lang="ar-DZ" b="1" u="sng" dirty="0" err="1" smtClean="0">
                <a:solidFill>
                  <a:schemeClr val="accent3"/>
                </a:solidFill>
              </a:rPr>
              <a:t>دوجلاس</a:t>
            </a:r>
            <a:r>
              <a:rPr lang="ar-DZ" b="1" u="sng" dirty="0" smtClean="0">
                <a:solidFill>
                  <a:schemeClr val="accent3"/>
                </a:solidFill>
              </a:rPr>
              <a:t> </a:t>
            </a:r>
            <a:r>
              <a:rPr lang="ar-DZ" b="1" u="sng" dirty="0" err="1" smtClean="0">
                <a:solidFill>
                  <a:schemeClr val="accent3"/>
                </a:solidFill>
              </a:rPr>
              <a:t>ماكريجور</a:t>
            </a:r>
            <a:r>
              <a:rPr lang="fr-FR" b="1" i="1" u="sng" dirty="0" smtClean="0">
                <a:solidFill>
                  <a:schemeClr val="accent3"/>
                </a:solidFill>
              </a:rPr>
              <a:t> Mac Gregor</a:t>
            </a:r>
            <a:r>
              <a:rPr lang="ar-DZ" b="1" u="sng" dirty="0" smtClean="0">
                <a:solidFill>
                  <a:schemeClr val="accent3"/>
                </a:solidFill>
              </a:rPr>
              <a:t>)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58" y="1285866"/>
          <a:ext cx="8543143" cy="37304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86280"/>
                <a:gridCol w="4256863"/>
              </a:tblGrid>
              <a:tr h="446571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>
                          <a:cs typeface="+mn-cs"/>
                        </a:rPr>
                        <a:t>Y</a:t>
                      </a:r>
                      <a:endParaRPr lang="fr-FR" sz="2000" b="1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>
                          <a:cs typeface="+mn-cs"/>
                        </a:rPr>
                        <a:t>X</a:t>
                      </a:r>
                      <a:endParaRPr lang="fr-FR" sz="2000" b="1" dirty="0">
                        <a:cs typeface="+mn-cs"/>
                      </a:endParaRPr>
                    </a:p>
                  </a:txBody>
                  <a:tcPr anchor="ctr"/>
                </a:tc>
              </a:tr>
              <a:tr h="4465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cs typeface="+mn-cs"/>
                        </a:rPr>
                        <a:t>العمل </a:t>
                      </a:r>
                      <a:r>
                        <a:rPr lang="ar-SA" sz="1400" b="1" dirty="0" err="1">
                          <a:cs typeface="+mn-cs"/>
                        </a:rPr>
                        <a:t>شئ</a:t>
                      </a:r>
                      <a:r>
                        <a:rPr lang="ar-SA" sz="1400" b="1" dirty="0">
                          <a:cs typeface="+mn-cs"/>
                        </a:rPr>
                        <a:t> طبيعي </a:t>
                      </a:r>
                      <a:r>
                        <a:rPr lang="ar-SA" sz="1400" b="1" dirty="0" smtClean="0">
                          <a:cs typeface="+mn-cs"/>
                        </a:rPr>
                        <a:t>إذا </a:t>
                      </a:r>
                      <a:r>
                        <a:rPr lang="ar-SA" sz="1400" b="1" dirty="0">
                          <a:cs typeface="+mn-cs"/>
                        </a:rPr>
                        <a:t>كانت ظروف العمل </a:t>
                      </a:r>
                      <a:r>
                        <a:rPr lang="ar-SA" sz="1400" b="1" dirty="0" smtClean="0">
                          <a:cs typeface="+mn-cs"/>
                        </a:rPr>
                        <a:t>مناسبة</a:t>
                      </a:r>
                      <a:r>
                        <a:rPr lang="ar-DZ" sz="1400" b="1" dirty="0" smtClean="0">
                          <a:cs typeface="+mn-cs"/>
                        </a:rPr>
                        <a:t>، فالعمل مصدر رضا للفرد فهو ينجزه طواعية </a:t>
                      </a:r>
                      <a:r>
                        <a:rPr lang="ar-DZ" sz="1400" b="1" dirty="0" err="1" smtClean="0">
                          <a:cs typeface="+mn-cs"/>
                        </a:rPr>
                        <a:t>و</a:t>
                      </a:r>
                      <a:r>
                        <a:rPr lang="ar-DZ" sz="1400" b="1" dirty="0" smtClean="0">
                          <a:cs typeface="+mn-cs"/>
                        </a:rPr>
                        <a:t> ليس إلزاما.</a:t>
                      </a:r>
                      <a:r>
                        <a:rPr lang="ar-SA" sz="1400" b="1" dirty="0" smtClean="0">
                          <a:cs typeface="+mn-cs"/>
                        </a:rPr>
                        <a:t> 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cs typeface="+mn-cs"/>
                        </a:rPr>
                        <a:t>العمل غير مريح بالنسبة </a:t>
                      </a:r>
                      <a:r>
                        <a:rPr lang="ar-DZ" sz="1400" b="1" dirty="0" smtClean="0">
                          <a:cs typeface="+mn-cs"/>
                        </a:rPr>
                        <a:t>للفرد</a:t>
                      </a:r>
                      <a:r>
                        <a:rPr lang="ar-DZ" sz="1400" b="1" baseline="0" dirty="0" smtClean="0">
                          <a:cs typeface="+mn-cs"/>
                        </a:rPr>
                        <a:t> فالإنسان كسول بطبيعته </a:t>
                      </a:r>
                      <a:r>
                        <a:rPr lang="ar-DZ" sz="1400" b="1" baseline="0" dirty="0" err="1" smtClean="0">
                          <a:cs typeface="+mn-cs"/>
                        </a:rPr>
                        <a:t>و</a:t>
                      </a:r>
                      <a:r>
                        <a:rPr lang="ar-DZ" sz="1400" b="1" baseline="0" dirty="0" smtClean="0">
                          <a:cs typeface="+mn-cs"/>
                        </a:rPr>
                        <a:t> لا يحب العمل.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  <a:tr h="44657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b="1" dirty="0" smtClean="0">
                          <a:cs typeface="+mn-cs"/>
                        </a:rPr>
                        <a:t>لدى</a:t>
                      </a:r>
                      <a:r>
                        <a:rPr lang="ar-DZ" sz="1400" b="1" baseline="0" dirty="0" smtClean="0">
                          <a:cs typeface="+mn-cs"/>
                        </a:rPr>
                        <a:t> </a:t>
                      </a:r>
                      <a:r>
                        <a:rPr lang="ar-DZ" sz="1400" b="1" dirty="0" smtClean="0">
                          <a:cs typeface="+mn-cs"/>
                        </a:rPr>
                        <a:t>الفرد درجة عالية من </a:t>
                      </a:r>
                      <a:r>
                        <a:rPr lang="ar-SA" sz="1400" b="1" dirty="0" smtClean="0">
                          <a:cs typeface="+mn-cs"/>
                        </a:rPr>
                        <a:t>الابتكار</a:t>
                      </a:r>
                      <a:r>
                        <a:rPr lang="ar-DZ" sz="1400" b="1" dirty="0" smtClean="0">
                          <a:cs typeface="+mn-cs"/>
                        </a:rPr>
                        <a:t>،و الإبداع في حل المشاكل</a:t>
                      </a:r>
                      <a:r>
                        <a:rPr lang="fr-FR" sz="1400" b="1" dirty="0" smtClean="0">
                          <a:cs typeface="+mn-cs"/>
                        </a:rPr>
                        <a:t>. 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b="1" dirty="0" smtClean="0">
                          <a:cs typeface="+mn-cs"/>
                        </a:rPr>
                        <a:t>يفتقر الفرد </a:t>
                      </a:r>
                      <a:r>
                        <a:rPr lang="ar-SA" sz="1400" b="1" dirty="0" smtClean="0">
                          <a:cs typeface="+mn-cs"/>
                        </a:rPr>
                        <a:t>القدرة </a:t>
                      </a:r>
                      <a:r>
                        <a:rPr lang="ar-SA" sz="1400" b="1" dirty="0">
                          <a:cs typeface="+mn-cs"/>
                        </a:rPr>
                        <a:t>على الابتكار في حل </a:t>
                      </a:r>
                      <a:r>
                        <a:rPr lang="ar-SA" sz="1400" b="1" dirty="0" smtClean="0">
                          <a:cs typeface="+mn-cs"/>
                        </a:rPr>
                        <a:t>المشكلات</a:t>
                      </a:r>
                      <a:r>
                        <a:rPr lang="ar-DZ" sz="1400" b="1" dirty="0" smtClean="0">
                          <a:cs typeface="+mn-cs"/>
                        </a:rPr>
                        <a:t>.</a:t>
                      </a:r>
                      <a:r>
                        <a:rPr lang="fr-FR" sz="1400" b="1" dirty="0" smtClean="0">
                          <a:cs typeface="+mn-cs"/>
                        </a:rPr>
                        <a:t> 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  <a:tr h="51348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cs typeface="+mn-cs"/>
                        </a:rPr>
                        <a:t>يحاول</a:t>
                      </a:r>
                      <a:r>
                        <a:rPr lang="ar-DZ" sz="1400" b="1" dirty="0" smtClean="0">
                          <a:cs typeface="+mn-cs"/>
                        </a:rPr>
                        <a:t> الفرد</a:t>
                      </a:r>
                      <a:r>
                        <a:rPr lang="ar-SA" sz="1400" b="1" dirty="0" smtClean="0">
                          <a:cs typeface="+mn-cs"/>
                        </a:rPr>
                        <a:t> </a:t>
                      </a:r>
                      <a:r>
                        <a:rPr lang="ar-SA" sz="1400" b="1" dirty="0">
                          <a:cs typeface="+mn-cs"/>
                        </a:rPr>
                        <a:t>بذل أقصى ما في </a:t>
                      </a:r>
                      <a:r>
                        <a:rPr lang="ar-SA" sz="1400" b="1" dirty="0" smtClean="0">
                          <a:cs typeface="+mn-cs"/>
                        </a:rPr>
                        <a:t>وسعه </a:t>
                      </a:r>
                      <a:r>
                        <a:rPr lang="ar-SA" sz="1400" b="1" dirty="0">
                          <a:cs typeface="+mn-cs"/>
                        </a:rPr>
                        <a:t>لأداء </a:t>
                      </a:r>
                      <a:r>
                        <a:rPr lang="ar-SA" sz="1400" b="1" dirty="0" smtClean="0">
                          <a:cs typeface="+mn-cs"/>
                        </a:rPr>
                        <a:t>أكبر</a:t>
                      </a:r>
                      <a:r>
                        <a:rPr lang="ar-DZ" sz="1400" b="1" dirty="0" smtClean="0">
                          <a:cs typeface="+mn-cs"/>
                        </a:rPr>
                        <a:t> </a:t>
                      </a:r>
                      <a:r>
                        <a:rPr lang="ar-SA" sz="1400" b="1" dirty="0" smtClean="0">
                          <a:cs typeface="+mn-cs"/>
                        </a:rPr>
                        <a:t>حجم</a:t>
                      </a:r>
                      <a:r>
                        <a:rPr lang="ar-SA" sz="1400" b="1" dirty="0">
                          <a:cs typeface="+mn-cs"/>
                        </a:rPr>
                        <a:t> </a:t>
                      </a:r>
                      <a:r>
                        <a:rPr lang="ar-DZ" sz="1400" b="1" dirty="0" smtClean="0">
                          <a:cs typeface="+mn-cs"/>
                        </a:rPr>
                        <a:t> </a:t>
                      </a:r>
                      <a:r>
                        <a:rPr lang="ar-SA" sz="1400" b="1" dirty="0" smtClean="0">
                          <a:cs typeface="+mn-cs"/>
                        </a:rPr>
                        <a:t>ممكن </a:t>
                      </a:r>
                      <a:r>
                        <a:rPr lang="ar-SA" sz="1400" b="1" dirty="0">
                          <a:cs typeface="+mn-cs"/>
                        </a:rPr>
                        <a:t>من العمل</a:t>
                      </a:r>
                      <a:r>
                        <a:rPr lang="fr-FR" sz="1400" b="1" dirty="0">
                          <a:cs typeface="+mn-cs"/>
                        </a:rPr>
                        <a:t>. 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cs typeface="+mn-cs"/>
                        </a:rPr>
                        <a:t>يميل</a:t>
                      </a:r>
                      <a:r>
                        <a:rPr lang="ar-DZ" sz="1400" b="1" dirty="0" smtClean="0">
                          <a:cs typeface="+mn-cs"/>
                        </a:rPr>
                        <a:t> الفرد</a:t>
                      </a:r>
                      <a:r>
                        <a:rPr lang="ar-SA" sz="1400" b="1" dirty="0" smtClean="0">
                          <a:cs typeface="+mn-cs"/>
                        </a:rPr>
                        <a:t> </a:t>
                      </a:r>
                      <a:r>
                        <a:rPr lang="ar-SA" sz="1400" b="1" dirty="0">
                          <a:cs typeface="+mn-cs"/>
                        </a:rPr>
                        <a:t>إلى أداء الحد الأدنى من المطلوب </a:t>
                      </a:r>
                      <a:r>
                        <a:rPr lang="ar-SA" sz="1400" b="1" dirty="0" smtClean="0">
                          <a:cs typeface="+mn-cs"/>
                        </a:rPr>
                        <a:t>إنجازه</a:t>
                      </a:r>
                      <a:r>
                        <a:rPr lang="fr-FR" sz="1400" b="1" dirty="0" smtClean="0">
                          <a:cs typeface="+mn-cs"/>
                        </a:rPr>
                        <a:t>. 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  <a:tr h="52946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يتقبل الفرد المسؤولية برضا </a:t>
                      </a:r>
                      <a:r>
                        <a:rPr lang="ar-D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D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يبحث عنها.</a:t>
                      </a:r>
                      <a:endParaRPr lang="fr-F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400" b="1" dirty="0" smtClean="0">
                          <a:cs typeface="+mn-cs"/>
                        </a:rPr>
                        <a:t>الفرد</a:t>
                      </a:r>
                      <a:r>
                        <a:rPr lang="ar-SA" sz="1400" b="1" dirty="0" smtClean="0">
                          <a:cs typeface="+mn-cs"/>
                        </a:rPr>
                        <a:t> </a:t>
                      </a:r>
                      <a:r>
                        <a:rPr lang="ar-SA" sz="1400" b="1" dirty="0">
                          <a:cs typeface="+mn-cs"/>
                        </a:rPr>
                        <a:t>غير </a:t>
                      </a:r>
                      <a:r>
                        <a:rPr lang="ar-SA" sz="1400" b="1" dirty="0" smtClean="0">
                          <a:cs typeface="+mn-cs"/>
                        </a:rPr>
                        <a:t>طموح وليس </a:t>
                      </a:r>
                      <a:r>
                        <a:rPr lang="ar-SA" sz="1400" b="1" dirty="0">
                          <a:cs typeface="+mn-cs"/>
                        </a:rPr>
                        <a:t>على مستوى </a:t>
                      </a:r>
                      <a:r>
                        <a:rPr lang="ar-SA" sz="1400" b="1" dirty="0" smtClean="0">
                          <a:cs typeface="+mn-cs"/>
                        </a:rPr>
                        <a:t>المسئولية</a:t>
                      </a:r>
                      <a:r>
                        <a:rPr lang="ar-DZ" sz="1400" b="1" dirty="0" smtClean="0">
                          <a:cs typeface="+mn-cs"/>
                        </a:rPr>
                        <a:t> فهو لا يحب تحمل          المسؤولية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  <a:tr h="52946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1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يمي</a:t>
                      </a:r>
                      <a:r>
                        <a:rPr lang="ar-D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 الفرد</a:t>
                      </a:r>
                      <a:r>
                        <a:rPr lang="ar-S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إلى الرقابة الذاتية من أجل تحقيق الأهداف </a:t>
                      </a:r>
                      <a:r>
                        <a:rPr lang="ar-D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cs typeface="+mn-cs"/>
                        </a:rPr>
                        <a:t>دائما </a:t>
                      </a:r>
                      <a:r>
                        <a:rPr lang="ar-DZ" sz="1400" b="1" dirty="0" smtClean="0">
                          <a:cs typeface="+mn-cs"/>
                        </a:rPr>
                        <a:t>ما </a:t>
                      </a:r>
                      <a:r>
                        <a:rPr lang="ar-SA" sz="1400" b="1" dirty="0" smtClean="0">
                          <a:cs typeface="+mn-cs"/>
                        </a:rPr>
                        <a:t>يحتاج</a:t>
                      </a:r>
                      <a:r>
                        <a:rPr lang="ar-DZ" sz="1400" b="1" dirty="0" smtClean="0">
                          <a:cs typeface="+mn-cs"/>
                        </a:rPr>
                        <a:t> الفرد</a:t>
                      </a:r>
                      <a:r>
                        <a:rPr lang="ar-SA" sz="1400" b="1" dirty="0" smtClean="0">
                          <a:cs typeface="+mn-cs"/>
                        </a:rPr>
                        <a:t> إلى من يراقب عملهم </a:t>
                      </a:r>
                      <a:r>
                        <a:rPr lang="ar-DZ" sz="1400" b="1" dirty="0" smtClean="0">
                          <a:cs typeface="+mn-cs"/>
                        </a:rPr>
                        <a:t>بشكل دقيق،حيث لا يؤمن على شيء بدون مراقبة</a:t>
                      </a:r>
                      <a:endParaRPr lang="fr-FR" sz="14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  <a:tr h="52946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cs typeface="+mn-cs"/>
                        </a:rPr>
                        <a:t>يركز التحفيز على مستوى الانتماء للمجموعة والتقدير وتحقيق الذات </a:t>
                      </a:r>
                      <a:r>
                        <a:rPr lang="ar-DZ" sz="1400" b="1" dirty="0" smtClean="0">
                          <a:cs typeface="+mn-cs"/>
                        </a:rPr>
                        <a:t>      </a:t>
                      </a:r>
                      <a:r>
                        <a:rPr lang="ar-SA" sz="1400" b="1" dirty="0" smtClean="0">
                          <a:cs typeface="+mn-cs"/>
                        </a:rPr>
                        <a:t>(</a:t>
                      </a:r>
                      <a:r>
                        <a:rPr lang="ar-SA" sz="1400" b="1" dirty="0">
                          <a:cs typeface="+mn-cs"/>
                        </a:rPr>
                        <a:t>التحفيز </a:t>
                      </a:r>
                      <a:r>
                        <a:rPr lang="ar-SA" sz="1400" b="1" dirty="0" smtClean="0">
                          <a:cs typeface="+mn-cs"/>
                        </a:rPr>
                        <a:t>المعنوي</a:t>
                      </a:r>
                      <a:r>
                        <a:rPr lang="ar-DZ" sz="1400" b="1" dirty="0" smtClean="0">
                          <a:cs typeface="+mn-cs"/>
                        </a:rPr>
                        <a:t>)، كما يعمل</a:t>
                      </a:r>
                      <a:r>
                        <a:rPr lang="ar-DZ" sz="1400" b="1" baseline="0" dirty="0" smtClean="0">
                          <a:cs typeface="+mn-cs"/>
                        </a:rPr>
                        <a:t> الفرد للحصول على المكافئة وليس خوفا من  العقاب.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cs typeface="+mn-cs"/>
                        </a:rPr>
                        <a:t>يركز التحفيز على مستوى الحاجات الفسيولوجية والأمان (التحفيز </a:t>
                      </a:r>
                      <a:r>
                        <a:rPr lang="ar-SA" sz="1400" b="1" dirty="0" smtClean="0">
                          <a:cs typeface="+mn-cs"/>
                        </a:rPr>
                        <a:t>المادي</a:t>
                      </a:r>
                      <a:r>
                        <a:rPr lang="ar-DZ" sz="1400" b="1" dirty="0" smtClean="0">
                          <a:cs typeface="+mn-cs"/>
                        </a:rPr>
                        <a:t>)</a:t>
                      </a:r>
                      <a:r>
                        <a:rPr lang="fr-FR" sz="1400" b="1" dirty="0" smtClean="0">
                          <a:cs typeface="+mn-cs"/>
                        </a:rPr>
                        <a:t> </a:t>
                      </a:r>
                      <a:r>
                        <a:rPr lang="ar-DZ" sz="1400" b="1" dirty="0" smtClean="0">
                          <a:cs typeface="+mn-cs"/>
                        </a:rPr>
                        <a:t>و</a:t>
                      </a:r>
                      <a:r>
                        <a:rPr lang="ar-DZ" sz="1400" b="1" baseline="0" dirty="0" smtClean="0">
                          <a:cs typeface="+mn-cs"/>
                        </a:rPr>
                        <a:t> يعتبر العقاب أو التهديد بالعقاب من الوسائل الأساسية لدفع الفرد للعمل.</a:t>
                      </a:r>
                      <a:endParaRPr lang="fr-FR" sz="1200" b="1" dirty="0">
                        <a:latin typeface="Calibri"/>
                        <a:ea typeface="Times New Roman"/>
                        <a:cs typeface="+mn-cs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chemeClr val="accent2"/>
                </a:solidFill>
              </a:rPr>
              <a:t>نظريات العملية التحفيزية( المسار)</a:t>
            </a:r>
            <a:endParaRPr lang="fr-FR" sz="3200" dirty="0" smtClean="0">
              <a:solidFill>
                <a:schemeClr val="accent2"/>
              </a:solidFill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488" y="785800"/>
            <a:ext cx="29815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lvl="0" algn="r" rtl="1"/>
            <a:r>
              <a:rPr lang="ar-SA" b="1" u="sng" dirty="0" smtClean="0">
                <a:solidFill>
                  <a:schemeClr val="accent3"/>
                </a:solidFill>
              </a:rPr>
              <a:t>نظرية التوقع لـ(فروم </a:t>
            </a:r>
            <a:r>
              <a:rPr lang="fr-FR" b="1" i="1" u="sng" dirty="0" smtClean="0">
                <a:solidFill>
                  <a:schemeClr val="accent3"/>
                </a:solidFill>
              </a:rPr>
              <a:t>Vroom</a:t>
            </a:r>
            <a:r>
              <a:rPr lang="ar-SA" b="1" u="sng" dirty="0" smtClean="0">
                <a:solidFill>
                  <a:schemeClr val="accent3"/>
                </a:solidFill>
              </a:rPr>
              <a:t>)</a:t>
            </a:r>
            <a:endParaRPr lang="ar-DZ" b="1" u="sng" dirty="0" smtClean="0">
              <a:solidFill>
                <a:schemeClr val="accent3"/>
              </a:solidFill>
            </a:endParaRPr>
          </a:p>
        </p:txBody>
      </p:sp>
      <p:pic>
        <p:nvPicPr>
          <p:cNvPr id="5" name="Image 4" descr="C:\Users\mounir\Desktop\70907126_810234266102549_4054301359074181120_n.jpg"/>
          <p:cNvPicPr/>
          <p:nvPr/>
        </p:nvPicPr>
        <p:blipFill>
          <a:blip r:embed="rId2"/>
          <a:srcRect b="10678"/>
          <a:stretch>
            <a:fillRect/>
          </a:stretch>
        </p:blipFill>
        <p:spPr bwMode="auto">
          <a:xfrm>
            <a:off x="1928794" y="1813153"/>
            <a:ext cx="4500594" cy="2687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14678" y="4692865"/>
            <a:ext cx="28017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المصدر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:  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(العامري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و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 </a:t>
            </a:r>
            <a:r>
              <a:rPr kumimoji="0" lang="ar-DZ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الغالبي</a:t>
            </a:r>
            <a:r>
              <a:rPr kumimoji="0" lang="ar-D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Times New Roman" pitchFamily="18" charset="0"/>
                <a:cs typeface="Sakkal Majalla" pitchFamily="2" charset="-78"/>
              </a:rPr>
              <a:t>، 2007، صفحة 468)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379728" y="1357304"/>
            <a:ext cx="154946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56275" algn="l"/>
              </a:tabLst>
            </a:pPr>
            <a:r>
              <a:rPr kumimoji="0" lang="fr-F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= E × I × V</a:t>
            </a:r>
            <a:endParaRPr kumimoji="0" lang="fr-FR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519</Words>
  <Application>Microsoft Office PowerPoint</Application>
  <PresentationFormat>Affichage à l'écran (16:9)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Office Theme</vt:lpstr>
      <vt:lpstr>Custom Design</vt:lpstr>
      <vt:lpstr>Diapositive 1</vt:lpstr>
      <vt:lpstr>عناصر المحاضرة</vt:lpstr>
      <vt:lpstr>نظريات التحفيز</vt:lpstr>
      <vt:lpstr>نظريات المحتوى</vt:lpstr>
      <vt:lpstr>نظريات المحتوى</vt:lpstr>
      <vt:lpstr>نظريات المحتوى</vt:lpstr>
      <vt:lpstr>نظريات المحتوى</vt:lpstr>
      <vt:lpstr>نظريات المحتوى</vt:lpstr>
      <vt:lpstr>نظريات العملية التحفيزية( المسار)</vt:lpstr>
      <vt:lpstr>نظريات العملية التحفيزية( المسار)</vt:lpstr>
      <vt:lpstr>نظريات العملية التحفيزية( المسار)</vt:lpstr>
      <vt:lpstr>نظرية التعزيز ( التدعيم )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mounir</cp:lastModifiedBy>
  <cp:revision>167</cp:revision>
  <dcterms:created xsi:type="dcterms:W3CDTF">2014-04-01T16:27:38Z</dcterms:created>
  <dcterms:modified xsi:type="dcterms:W3CDTF">2021-05-18T06:38:07Z</dcterms:modified>
</cp:coreProperties>
</file>