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67" r:id="rId8"/>
    <p:sldId id="268" r:id="rId9"/>
    <p:sldId id="260" r:id="rId10"/>
    <p:sldId id="284" r:id="rId11"/>
    <p:sldId id="275" r:id="rId12"/>
    <p:sldId id="279" r:id="rId13"/>
    <p:sldId id="280" r:id="rId14"/>
    <p:sldId id="281" r:id="rId15"/>
    <p:sldId id="282" r:id="rId16"/>
    <p:sldId id="283" r:id="rId17"/>
    <p:sldId id="285" r:id="rId18"/>
    <p:sldId id="271" r:id="rId19"/>
    <p:sldId id="270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225" autoAdjust="0"/>
  </p:normalViewPr>
  <p:slideViewPr>
    <p:cSldViewPr>
      <p:cViewPr>
        <p:scale>
          <a:sx n="70" d="100"/>
          <a:sy n="70" d="100"/>
        </p:scale>
        <p:origin x="-130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29/03/2021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1142984"/>
            <a:ext cx="8286808" cy="442915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r-FR" sz="4800" b="1" dirty="0" smtClean="0">
                <a:solidFill>
                  <a:schemeClr val="tx1"/>
                </a:solidFill>
              </a:rPr>
              <a:t>Chapitre 2 </a:t>
            </a:r>
            <a:br>
              <a:rPr lang="fr-FR" sz="4800" b="1" dirty="0" smtClean="0">
                <a:solidFill>
                  <a:schemeClr val="tx1"/>
                </a:solidFill>
              </a:rPr>
            </a:br>
            <a:r>
              <a:rPr lang="fr-FR" sz="4800" b="1" dirty="0" smtClean="0">
                <a:solidFill>
                  <a:schemeClr val="tx1"/>
                </a:solidFill>
              </a:rPr>
              <a:t>                                </a:t>
            </a:r>
            <a:br>
              <a:rPr lang="fr-FR" sz="4800" b="1" dirty="0" smtClean="0">
                <a:solidFill>
                  <a:schemeClr val="tx1"/>
                </a:solidFill>
              </a:rPr>
            </a:br>
            <a:r>
              <a:rPr lang="fr-FR" sz="4800" b="1" dirty="0" smtClean="0">
                <a:solidFill>
                  <a:schemeClr val="tx1"/>
                </a:solidFill>
              </a:rPr>
              <a:t> Technologie des systèmes experts 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/>
              <a:t>Dr. Ben Seghier Nadia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57158" y="6215082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2020/2021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Caractéristiques des </a:t>
            </a:r>
            <a:r>
              <a:rPr lang="fr-FR" b="1" dirty="0" smtClean="0"/>
              <a:t>systèmes experts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Il y a </a:t>
            </a:r>
            <a:r>
              <a:rPr lang="fr-FR" dirty="0" smtClean="0">
                <a:solidFill>
                  <a:srgbClr val="FF0000"/>
                </a:solidFill>
              </a:rPr>
              <a:t>séparation</a:t>
            </a:r>
            <a:r>
              <a:rPr lang="fr-FR" dirty="0" smtClean="0"/>
              <a:t> entre les connaissances nécessaires (</a:t>
            </a:r>
            <a:r>
              <a:rPr lang="fr-FR" i="1" dirty="0" smtClean="0">
                <a:solidFill>
                  <a:srgbClr val="FF0000"/>
                </a:solidFill>
              </a:rPr>
              <a:t>bases de connaissances</a:t>
            </a:r>
            <a:r>
              <a:rPr lang="fr-FR" i="1" dirty="0" smtClean="0"/>
              <a:t>) et le </a:t>
            </a:r>
            <a:r>
              <a:rPr lang="fr-FR" dirty="0" smtClean="0"/>
              <a:t>programme qui permet de les utiliser (</a:t>
            </a:r>
            <a:r>
              <a:rPr lang="fr-FR" i="1" dirty="0" smtClean="0">
                <a:solidFill>
                  <a:srgbClr val="FF0000"/>
                </a:solidFill>
              </a:rPr>
              <a:t>moteur d'inférence</a:t>
            </a:r>
            <a:r>
              <a:rPr lang="fr-FR" i="1" dirty="0" smtClean="0"/>
              <a:t>). </a:t>
            </a:r>
          </a:p>
          <a:p>
            <a:r>
              <a:rPr lang="fr-FR" i="1" dirty="0" smtClean="0"/>
              <a:t>Le moteur d'inférence peut être </a:t>
            </a:r>
            <a:r>
              <a:rPr lang="fr-FR" dirty="0" smtClean="0"/>
              <a:t>écrit dans n'importe quel </a:t>
            </a:r>
            <a:r>
              <a:rPr lang="fr-FR" dirty="0" smtClean="0">
                <a:solidFill>
                  <a:srgbClr val="FF0000"/>
                </a:solidFill>
              </a:rPr>
              <a:t>langage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de programmation</a:t>
            </a:r>
            <a:r>
              <a:rPr lang="fr-FR" dirty="0" smtClean="0"/>
              <a:t>. </a:t>
            </a:r>
          </a:p>
          <a:p>
            <a:r>
              <a:rPr lang="fr-FR" dirty="0" smtClean="0"/>
              <a:t>Les bases de connaissances doivent être écrites dans un </a:t>
            </a:r>
            <a:r>
              <a:rPr lang="fr-FR" dirty="0" smtClean="0">
                <a:solidFill>
                  <a:srgbClr val="FF0000"/>
                </a:solidFill>
              </a:rPr>
              <a:t>langage déclaratif (</a:t>
            </a:r>
            <a:r>
              <a:rPr lang="fr-FR" dirty="0" smtClean="0">
                <a:solidFill>
                  <a:srgbClr val="FF0000"/>
                </a:solidFill>
              </a:rPr>
              <a:t>Prolog) </a:t>
            </a:r>
            <a:r>
              <a:rPr lang="fr-FR" dirty="0" smtClean="0"/>
              <a:t>accessible à un expert non informaticien.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Classification des systèmes experts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</a:rPr>
              <a:t>Ordre 0 : </a:t>
            </a:r>
            <a:r>
              <a:rPr lang="fr-FR" sz="2800" dirty="0" smtClean="0"/>
              <a:t>fondé sur le calcul propositionnel.           		Les faits sont à valeurs booléennes.</a:t>
            </a:r>
          </a:p>
          <a:p>
            <a:pPr>
              <a:buNone/>
            </a:pPr>
            <a:r>
              <a:rPr lang="fr-FR" sz="2800" b="1" dirty="0" smtClean="0"/>
              <a:t>   SI </a:t>
            </a:r>
            <a:r>
              <a:rPr lang="fr-FR" sz="2800" b="1" i="1" dirty="0" smtClean="0"/>
              <a:t>agé_de_plus_de_18_ans ALORS majeur</a:t>
            </a:r>
          </a:p>
          <a:p>
            <a:r>
              <a:rPr lang="fr-FR" sz="2800" b="1" dirty="0" smtClean="0">
                <a:solidFill>
                  <a:srgbClr val="C00000"/>
                </a:solidFill>
              </a:rPr>
              <a:t>Ordre 0+ ou 0.5 : </a:t>
            </a:r>
            <a:r>
              <a:rPr lang="fr-FR" sz="2800" dirty="0" smtClean="0"/>
              <a:t>les faits peuvent être à valeurs 			    réelles ou symboliques</a:t>
            </a:r>
          </a:p>
          <a:p>
            <a:pPr>
              <a:buNone/>
            </a:pPr>
            <a:r>
              <a:rPr lang="fr-FR" sz="2800" b="1" dirty="0" smtClean="0"/>
              <a:t>   SI </a:t>
            </a:r>
            <a:r>
              <a:rPr lang="fr-FR" sz="2800" b="1" i="1" dirty="0" err="1" smtClean="0"/>
              <a:t>age</a:t>
            </a:r>
            <a:r>
              <a:rPr lang="fr-FR" sz="2800" b="1" i="1" dirty="0" smtClean="0"/>
              <a:t> ≥ 18 ALORS statut=majeur</a:t>
            </a:r>
          </a:p>
          <a:p>
            <a:r>
              <a:rPr lang="fr-FR" sz="2800" b="1" dirty="0" smtClean="0">
                <a:solidFill>
                  <a:srgbClr val="C00000"/>
                </a:solidFill>
              </a:rPr>
              <a:t>Ordre 1 : </a:t>
            </a:r>
            <a:r>
              <a:rPr lang="fr-FR" sz="2800" dirty="0" smtClean="0"/>
              <a:t>basés sur le calcul des prédicats. 			Utilisation des variables et de l'unification</a:t>
            </a:r>
          </a:p>
          <a:p>
            <a:pPr>
              <a:buNone/>
            </a:pPr>
            <a:r>
              <a:rPr lang="fr-FR" sz="2800" b="1" dirty="0" smtClean="0"/>
              <a:t>    SI </a:t>
            </a:r>
            <a:r>
              <a:rPr lang="fr-FR" sz="2800" b="1" i="1" dirty="0" err="1" smtClean="0"/>
              <a:t>age</a:t>
            </a:r>
            <a:r>
              <a:rPr lang="fr-FR" sz="2800" b="1" i="1" dirty="0" smtClean="0"/>
              <a:t>(</a:t>
            </a:r>
            <a:r>
              <a:rPr lang="fr-FR" sz="2800" b="1" i="1" dirty="0" err="1" smtClean="0"/>
              <a:t>X,Age</a:t>
            </a:r>
            <a:r>
              <a:rPr lang="fr-FR" sz="2800" b="1" i="1" dirty="0" smtClean="0"/>
              <a:t>) ET Age ≥ 18 ALORS majeur(X)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80328" cy="3614750"/>
          </a:xfrm>
        </p:spPr>
        <p:txBody>
          <a:bodyPr>
            <a:normAutofit/>
          </a:bodyPr>
          <a:lstStyle/>
          <a:p>
            <a:r>
              <a:rPr lang="fr-FR" dirty="0" smtClean="0"/>
              <a:t>les </a:t>
            </a:r>
            <a:r>
              <a:rPr lang="fr-FR" dirty="0" smtClean="0">
                <a:solidFill>
                  <a:srgbClr val="C00000"/>
                </a:solidFill>
              </a:rPr>
              <a:t>logiques non classiques </a:t>
            </a:r>
            <a:r>
              <a:rPr lang="fr-FR" dirty="0" smtClean="0"/>
              <a:t>(flou, possibilités, </a:t>
            </a:r>
            <a:r>
              <a:rPr lang="fr-FR" dirty="0" smtClean="0"/>
              <a:t>…);</a:t>
            </a:r>
          </a:p>
          <a:p>
            <a:r>
              <a:rPr lang="fr-FR" dirty="0" smtClean="0"/>
              <a:t>les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</a:rPr>
              <a:t>règles </a:t>
            </a:r>
            <a:r>
              <a:rPr lang="fr-FR" dirty="0" smtClean="0"/>
              <a:t>(déduction, réécritures, actions conditionnelles, </a:t>
            </a:r>
            <a:r>
              <a:rPr lang="fr-FR" dirty="0" smtClean="0"/>
              <a:t>…);</a:t>
            </a:r>
          </a:p>
          <a:p>
            <a:r>
              <a:rPr lang="fr-FR" dirty="0" smtClean="0"/>
              <a:t>le </a:t>
            </a:r>
            <a:r>
              <a:rPr lang="fr-FR" dirty="0" smtClean="0"/>
              <a:t>formalisme </a:t>
            </a:r>
            <a:r>
              <a:rPr lang="fr-FR" dirty="0" smtClean="0">
                <a:solidFill>
                  <a:srgbClr val="C00000"/>
                </a:solidFill>
              </a:rPr>
              <a:t>objet</a:t>
            </a:r>
            <a:r>
              <a:rPr lang="fr-FR" dirty="0" smtClean="0"/>
              <a:t> (objets, classes, instances, propriétés, héritage)</a:t>
            </a:r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Classification des systèmes experts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Représentation des connaissances</a:t>
            </a:r>
            <a:endParaRPr lang="fr-FR" sz="40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y a deux générations principales de systèmes experts.</a:t>
            </a:r>
          </a:p>
          <a:p>
            <a:pPr lvl="1"/>
            <a:r>
              <a:rPr lang="fr-FR" dirty="0" smtClean="0"/>
              <a:t>Les systèmes experts de </a:t>
            </a:r>
            <a:r>
              <a:rPr lang="fr-FR" dirty="0" smtClean="0">
                <a:solidFill>
                  <a:srgbClr val="C00000"/>
                </a:solidFill>
              </a:rPr>
              <a:t>première génération </a:t>
            </a:r>
            <a:r>
              <a:rPr lang="fr-FR" dirty="0" smtClean="0"/>
              <a:t>utilisent des règles </a:t>
            </a:r>
            <a:r>
              <a:rPr lang="fr-FR" dirty="0" smtClean="0">
                <a:solidFill>
                  <a:srgbClr val="C00000"/>
                </a:solidFill>
              </a:rPr>
              <a:t>IF –THEN (Si – Alors) </a:t>
            </a:r>
            <a:r>
              <a:rPr lang="fr-FR" dirty="0" smtClean="0"/>
              <a:t>pour représenter et stocker des données.</a:t>
            </a:r>
          </a:p>
          <a:p>
            <a:pPr lvl="1"/>
            <a:r>
              <a:rPr lang="fr-FR" dirty="0" smtClean="0"/>
              <a:t>Les systèmes experts de </a:t>
            </a:r>
            <a:r>
              <a:rPr lang="fr-FR" dirty="0" smtClean="0">
                <a:solidFill>
                  <a:srgbClr val="C00000"/>
                </a:solidFill>
              </a:rPr>
              <a:t>seconde génération </a:t>
            </a:r>
            <a:r>
              <a:rPr lang="fr-FR" dirty="0" smtClean="0"/>
              <a:t>sont plus flexibles et utilisent différentes méthodes pour représenter des connaissances, comme les </a:t>
            </a:r>
            <a:r>
              <a:rPr lang="fr-FR" dirty="0" smtClean="0">
                <a:solidFill>
                  <a:srgbClr val="C00000"/>
                </a:solidFill>
              </a:rPr>
              <a:t>réseaux de neurones</a:t>
            </a:r>
            <a:r>
              <a:rPr lang="fr-FR" dirty="0" smtClean="0"/>
              <a:t>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Domaines d’application d’un 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-32" y="1500174"/>
            <a:ext cx="9144032" cy="5257800"/>
          </a:xfrm>
        </p:spPr>
        <p:txBody>
          <a:bodyPr>
            <a:noAutofit/>
          </a:bodyPr>
          <a:lstStyle/>
          <a:p>
            <a:r>
              <a:rPr lang="fr-FR" sz="2100" dirty="0" smtClean="0">
                <a:solidFill>
                  <a:srgbClr val="C00000"/>
                </a:solidFill>
              </a:rPr>
              <a:t>Interprétation</a:t>
            </a:r>
            <a:r>
              <a:rPr lang="fr-FR" sz="2100" dirty="0" smtClean="0"/>
              <a:t>: Identifier des données à partir de leurs descriptions.</a:t>
            </a:r>
          </a:p>
          <a:p>
            <a:pPr>
              <a:buNone/>
            </a:pPr>
            <a:r>
              <a:rPr lang="fr-FR" sz="2100" b="1" dirty="0" smtClean="0"/>
              <a:t>    </a:t>
            </a:r>
            <a:r>
              <a:rPr lang="fr-FR" sz="2100" b="1" dirty="0" err="1" smtClean="0"/>
              <a:t>Exp</a:t>
            </a:r>
            <a:r>
              <a:rPr lang="fr-FR" sz="2100" b="1" dirty="0" smtClean="0"/>
              <a:t>: Le système DENDRAL</a:t>
            </a:r>
          </a:p>
          <a:p>
            <a:pPr lvl="1"/>
            <a:r>
              <a:rPr lang="fr-FR" sz="2100" dirty="0" smtClean="0"/>
              <a:t>Pour la NASA : 1965 - …</a:t>
            </a:r>
          </a:p>
          <a:p>
            <a:pPr lvl="1"/>
            <a:r>
              <a:rPr lang="fr-FR" sz="2100" dirty="0" smtClean="0"/>
              <a:t>Il travaille en chimie. Il obtient la formule chimique développée d'un corps à partir d'un spectrogramme de masse. </a:t>
            </a:r>
          </a:p>
          <a:p>
            <a:pPr>
              <a:buNone/>
            </a:pPr>
            <a:r>
              <a:rPr lang="fr-FR" sz="2100" b="1" dirty="0" smtClean="0"/>
              <a:t>    Exemples d’une règle dans la base de connaissances</a:t>
            </a:r>
          </a:p>
          <a:p>
            <a:pPr>
              <a:buNone/>
            </a:pPr>
            <a:r>
              <a:rPr lang="fr-FR" sz="2100" dirty="0" smtClean="0"/>
              <a:t>	</a:t>
            </a:r>
            <a:r>
              <a:rPr lang="fr-FR" sz="2100" dirty="0" smtClean="0">
                <a:solidFill>
                  <a:srgbClr val="FF0000"/>
                </a:solidFill>
              </a:rPr>
              <a:t>Si</a:t>
            </a:r>
            <a:r>
              <a:rPr lang="fr-FR" sz="2100" dirty="0" smtClean="0"/>
              <a:t> le spectre de la molécule présente deux pics x1 et x2 tels que :</a:t>
            </a:r>
          </a:p>
          <a:p>
            <a:pPr>
              <a:buNone/>
            </a:pPr>
            <a:r>
              <a:rPr lang="fr-FR" sz="2100" dirty="0" smtClean="0"/>
              <a:t>	   x1 - x2 = M + 28</a:t>
            </a:r>
          </a:p>
          <a:p>
            <a:pPr>
              <a:buNone/>
            </a:pPr>
            <a:r>
              <a:rPr lang="fr-FR" sz="2100" dirty="0" smtClean="0"/>
              <a:t>	   x1 - 28 est un pic élevé</a:t>
            </a:r>
          </a:p>
          <a:p>
            <a:pPr>
              <a:buNone/>
            </a:pPr>
            <a:r>
              <a:rPr lang="fr-FR" sz="2100" dirty="0" smtClean="0"/>
              <a:t>	   x2 - 28 est un pic élevé 	</a:t>
            </a:r>
          </a:p>
          <a:p>
            <a:pPr>
              <a:buNone/>
            </a:pPr>
            <a:r>
              <a:rPr lang="fr-FR" sz="2100" dirty="0" smtClean="0"/>
              <a:t>      au moins l’un des pics x1 et x2 est élevé</a:t>
            </a:r>
          </a:p>
          <a:p>
            <a:pPr>
              <a:buNone/>
            </a:pPr>
            <a:r>
              <a:rPr lang="fr-FR" sz="2100" dirty="0" smtClean="0"/>
              <a:t>    </a:t>
            </a:r>
            <a:r>
              <a:rPr lang="fr-FR" sz="2100" dirty="0" smtClean="0">
                <a:solidFill>
                  <a:srgbClr val="FF0000"/>
                </a:solidFill>
              </a:rPr>
              <a:t>Alors</a:t>
            </a:r>
            <a:r>
              <a:rPr lang="fr-FR" sz="2100" dirty="0" smtClean="0"/>
              <a:t> la molécule contient un groupe cétone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-32" y="1500174"/>
            <a:ext cx="9144032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>
                <a:solidFill>
                  <a:srgbClr val="C00000"/>
                </a:solidFill>
              </a:rPr>
              <a:t> Diagnostic</a:t>
            </a:r>
            <a:r>
              <a:rPr lang="fr-FR" sz="2000" dirty="0" smtClean="0"/>
              <a:t>: Déterminer les fautes à partir de données: MYCIN </a:t>
            </a:r>
          </a:p>
          <a:p>
            <a:r>
              <a:rPr lang="fr-FR" sz="2000" b="1" dirty="0" smtClean="0"/>
              <a:t>MYCIN</a:t>
            </a:r>
            <a:r>
              <a:rPr lang="fr-FR" sz="2000" dirty="0" smtClean="0"/>
              <a:t> : Voulez-vous me donner la gravité de la maladie de M. Fred Smith sur une échelle de 0 à 4 ?</a:t>
            </a:r>
          </a:p>
          <a:p>
            <a:r>
              <a:rPr lang="fr-FR" sz="2000" b="1" dirty="0" smtClean="0"/>
              <a:t>Médecin</a:t>
            </a:r>
            <a:r>
              <a:rPr lang="fr-FR" sz="2000" dirty="0" smtClean="0"/>
              <a:t> : 3</a:t>
            </a:r>
          </a:p>
          <a:p>
            <a:r>
              <a:rPr lang="fr-FR" sz="2000" b="1" dirty="0" smtClean="0"/>
              <a:t>MYCIN</a:t>
            </a:r>
            <a:r>
              <a:rPr lang="fr-FR" sz="2000" dirty="0" smtClean="0"/>
              <a:t> : M. Fred Smith présente-t-il des réactions allergiques à un quelconque agent microbien ?</a:t>
            </a:r>
          </a:p>
          <a:p>
            <a:r>
              <a:rPr lang="fr-FR" sz="2000" b="1" dirty="0" smtClean="0"/>
              <a:t>Médecin</a:t>
            </a:r>
            <a:r>
              <a:rPr lang="fr-FR" sz="2000" dirty="0" smtClean="0"/>
              <a:t> : Non</a:t>
            </a:r>
          </a:p>
          <a:p>
            <a:r>
              <a:rPr lang="fr-FR" sz="2000" b="1" dirty="0" smtClean="0"/>
              <a:t>MYCIN</a:t>
            </a:r>
            <a:r>
              <a:rPr lang="fr-FR" sz="2000" dirty="0" smtClean="0"/>
              <a:t> : Quel est son poids en kilos ?</a:t>
            </a:r>
          </a:p>
          <a:p>
            <a:r>
              <a:rPr lang="fr-FR" sz="2000" b="1" dirty="0" smtClean="0"/>
              <a:t>Médecin</a:t>
            </a:r>
            <a:r>
              <a:rPr lang="fr-FR" sz="2000" dirty="0" smtClean="0"/>
              <a:t> : 70</a:t>
            </a:r>
          </a:p>
          <a:p>
            <a:r>
              <a:rPr lang="fr-FR" sz="2000" b="1" dirty="0" smtClean="0"/>
              <a:t>MYCIN</a:t>
            </a:r>
            <a:r>
              <a:rPr lang="fr-FR" sz="2000" dirty="0" smtClean="0"/>
              <a:t> : Ma recommandation thérapeutique sera en premier choix : pour couvrir les points &lt;1 2 3 5 6&gt;, prescrire de la Gentamicine, dose 119 mg 98 h IV, pendant 10 jours; Pour couvrir le point 4, prescrire de la Clindamycine, dose 595 mg 96 h IV, pendant 14 jours. Désirez-vous éventuellement éliminer certains médicaments ?</a:t>
            </a:r>
          </a:p>
          <a:p>
            <a:r>
              <a:rPr lang="fr-FR" sz="2000" dirty="0" smtClean="0"/>
              <a:t>….</a:t>
            </a:r>
          </a:p>
          <a:p>
            <a:endParaRPr lang="fr-FR" sz="20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85720" y="21429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Domaines d’application d’un SE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4400568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rgbClr val="C00000"/>
                </a:solidFill>
              </a:rPr>
              <a:t> Diagnostic</a:t>
            </a:r>
            <a:r>
              <a:rPr lang="fr-FR" sz="2400" dirty="0" smtClean="0"/>
              <a:t>: Déterminer les fautes à partir de données:   MYCIN </a:t>
            </a:r>
          </a:p>
          <a:p>
            <a:pPr>
              <a:buNone/>
            </a:pPr>
            <a:r>
              <a:rPr lang="fr-FR" sz="1800" b="1" dirty="0" smtClean="0"/>
              <a:t>	Exemple de règle : </a:t>
            </a:r>
          </a:p>
          <a:p>
            <a:pPr>
              <a:buNone/>
            </a:pPr>
            <a:r>
              <a:rPr lang="fr-FR" sz="1800" dirty="0" smtClean="0"/>
              <a:t>	</a:t>
            </a:r>
            <a:r>
              <a:rPr lang="fr-FR" sz="1800" b="1" dirty="0" smtClean="0">
                <a:solidFill>
                  <a:srgbClr val="FF0000"/>
                </a:solidFill>
              </a:rPr>
              <a:t>SI</a:t>
            </a:r>
            <a:r>
              <a:rPr lang="fr-FR" sz="1800" dirty="0" smtClean="0"/>
              <a:t>    le site de la culture étudiée est le sang</a:t>
            </a:r>
          </a:p>
          <a:p>
            <a:pPr>
              <a:buNone/>
            </a:pPr>
            <a:r>
              <a:rPr lang="fr-FR" sz="1800" dirty="0" smtClean="0"/>
              <a:t>		le </a:t>
            </a:r>
            <a:r>
              <a:rPr lang="fr-FR" sz="1800" dirty="0" err="1" smtClean="0"/>
              <a:t>gral</a:t>
            </a:r>
            <a:r>
              <a:rPr lang="fr-FR" sz="1800" dirty="0" smtClean="0"/>
              <a:t> de l'organisme est négatif</a:t>
            </a:r>
          </a:p>
          <a:p>
            <a:pPr>
              <a:buNone/>
            </a:pPr>
            <a:r>
              <a:rPr lang="fr-FR" sz="1800" dirty="0" smtClean="0"/>
              <a:t>		sa morphologie est de type bâtonnet</a:t>
            </a:r>
          </a:p>
          <a:p>
            <a:pPr>
              <a:buNone/>
            </a:pPr>
            <a:r>
              <a:rPr lang="fr-FR" sz="1800" dirty="0" smtClean="0"/>
              <a:t>		la brûlure du patient est sérieuse</a:t>
            </a:r>
          </a:p>
          <a:p>
            <a:pPr>
              <a:buNone/>
            </a:pPr>
            <a:r>
              <a:rPr lang="fr-FR" sz="1800" dirty="0" smtClean="0"/>
              <a:t>	</a:t>
            </a:r>
            <a:r>
              <a:rPr lang="fr-FR" sz="1800" b="1" dirty="0" smtClean="0">
                <a:solidFill>
                  <a:srgbClr val="FF0000"/>
                </a:solidFill>
              </a:rPr>
              <a:t>ALORS</a:t>
            </a:r>
            <a:r>
              <a:rPr lang="fr-FR" sz="1800" dirty="0" smtClean="0"/>
              <a:t> il y a des chances (0.4) que l'organismes soit </a:t>
            </a:r>
            <a:r>
              <a:rPr lang="fr-FR" sz="1800" dirty="0" err="1" smtClean="0"/>
              <a:t>pseudomonas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	</a:t>
            </a:r>
            <a:r>
              <a:rPr lang="fr-FR" sz="1800" b="1" dirty="0" smtClean="0">
                <a:solidFill>
                  <a:srgbClr val="FF0000"/>
                </a:solidFill>
              </a:rPr>
              <a:t>SI  </a:t>
            </a:r>
            <a:r>
              <a:rPr lang="fr-FR" sz="1800" dirty="0" smtClean="0"/>
              <a:t> l'organisme est une " </a:t>
            </a:r>
            <a:r>
              <a:rPr lang="fr-FR" sz="1800" dirty="0" err="1" smtClean="0"/>
              <a:t>pseudomonia</a:t>
            </a:r>
            <a:r>
              <a:rPr lang="fr-FR" sz="1800" dirty="0" smtClean="0"/>
              <a:t> </a:t>
            </a:r>
            <a:r>
              <a:rPr lang="fr-FR" sz="1800" dirty="0" err="1" smtClean="0"/>
              <a:t>aeruginosa</a:t>
            </a:r>
            <a:r>
              <a:rPr lang="fr-FR" sz="1800" dirty="0" smtClean="0"/>
              <a:t>"</a:t>
            </a:r>
          </a:p>
          <a:p>
            <a:pPr>
              <a:buNone/>
            </a:pPr>
            <a:r>
              <a:rPr lang="fr-FR" sz="1800" dirty="0" smtClean="0"/>
              <a:t>	      le patient a plus de 25 ans</a:t>
            </a:r>
          </a:p>
          <a:p>
            <a:pPr>
              <a:buNone/>
            </a:pPr>
            <a:r>
              <a:rPr lang="fr-FR" sz="1800" dirty="0" smtClean="0"/>
              <a:t>	      le patient n'est pas de type allergique</a:t>
            </a:r>
          </a:p>
          <a:p>
            <a:r>
              <a:rPr lang="fr-FR" sz="1800" b="1" dirty="0" smtClean="0">
                <a:solidFill>
                  <a:srgbClr val="FF0000"/>
                </a:solidFill>
              </a:rPr>
              <a:t>ALORS</a:t>
            </a:r>
            <a:r>
              <a:rPr lang="fr-FR" sz="1800" dirty="0" smtClean="0"/>
              <a:t> traitement= </a:t>
            </a:r>
            <a:r>
              <a:rPr lang="fr-FR" sz="1800" dirty="0" err="1" smtClean="0"/>
              <a:t>chlorampbénicol</a:t>
            </a:r>
            <a:r>
              <a:rPr lang="fr-FR" sz="1800" dirty="0" smtClean="0"/>
              <a:t> dose 4 unités par 24 heures</a:t>
            </a:r>
          </a:p>
          <a:p>
            <a:pPr>
              <a:buNone/>
            </a:pPr>
            <a:endParaRPr lang="fr-FR" sz="16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85720" y="21429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Domaines d’application d’un SE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4400568"/>
          </a:xfrm>
        </p:spPr>
        <p:txBody>
          <a:bodyPr>
            <a:noAutofit/>
          </a:bodyPr>
          <a:lstStyle/>
          <a:p>
            <a:r>
              <a:rPr lang="fr-FR" sz="2600" dirty="0" smtClean="0"/>
              <a:t>Le </a:t>
            </a:r>
            <a:r>
              <a:rPr lang="fr-FR" sz="2600" dirty="0" smtClean="0">
                <a:solidFill>
                  <a:srgbClr val="C00000"/>
                </a:solidFill>
              </a:rPr>
              <a:t>prédiction</a:t>
            </a:r>
            <a:r>
              <a:rPr lang="fr-FR" sz="2600" dirty="0" smtClean="0"/>
              <a:t> des conséquences à partir de situations données</a:t>
            </a:r>
            <a:r>
              <a:rPr lang="fr-FR" sz="2600" dirty="0" smtClean="0"/>
              <a:t>.</a:t>
            </a:r>
          </a:p>
          <a:p>
            <a:r>
              <a:rPr lang="fr-FR" sz="2600" dirty="0" smtClean="0"/>
              <a:t>La </a:t>
            </a:r>
            <a:r>
              <a:rPr lang="fr-FR" sz="2600" dirty="0" smtClean="0">
                <a:solidFill>
                  <a:srgbClr val="C00000"/>
                </a:solidFill>
              </a:rPr>
              <a:t>conception</a:t>
            </a:r>
            <a:r>
              <a:rPr lang="fr-FR" sz="2600" dirty="0" smtClean="0"/>
              <a:t> d’une configuration de composants à partir d’un ensemble de contraintes.</a:t>
            </a:r>
          </a:p>
          <a:p>
            <a:r>
              <a:rPr lang="fr-FR" sz="2600" dirty="0" smtClean="0"/>
              <a:t>La </a:t>
            </a:r>
            <a:r>
              <a:rPr lang="fr-FR" sz="2600" dirty="0" smtClean="0">
                <a:solidFill>
                  <a:srgbClr val="C00000"/>
                </a:solidFill>
              </a:rPr>
              <a:t>planification</a:t>
            </a:r>
            <a:r>
              <a:rPr lang="fr-FR" sz="2600" dirty="0" smtClean="0"/>
              <a:t> d’une séquence d’actions pour l’accomplissement d’un ensemble de buts à </a:t>
            </a:r>
            <a:r>
              <a:rPr lang="fr-FR" sz="2600" dirty="0" smtClean="0"/>
              <a:t>partir de </a:t>
            </a:r>
            <a:r>
              <a:rPr lang="fr-FR" sz="2600" dirty="0" smtClean="0"/>
              <a:t>certaines conditions de départ et en présence de certaines contraintes.</a:t>
            </a:r>
          </a:p>
          <a:p>
            <a:r>
              <a:rPr lang="fr-FR" sz="2600" dirty="0" smtClean="0"/>
              <a:t>La </a:t>
            </a:r>
            <a:r>
              <a:rPr lang="fr-FR" sz="2600" dirty="0" smtClean="0">
                <a:solidFill>
                  <a:srgbClr val="C00000"/>
                </a:solidFill>
              </a:rPr>
              <a:t>réparation</a:t>
            </a:r>
            <a:r>
              <a:rPr lang="fr-FR" sz="2600" dirty="0" smtClean="0"/>
              <a:t> d’un dysfonctionnement.</a:t>
            </a:r>
          </a:p>
          <a:p>
            <a:r>
              <a:rPr lang="fr-FR" sz="2600" dirty="0" smtClean="0"/>
              <a:t>le </a:t>
            </a:r>
            <a:r>
              <a:rPr lang="fr-FR" sz="2600" dirty="0" smtClean="0">
                <a:solidFill>
                  <a:srgbClr val="C00000"/>
                </a:solidFill>
              </a:rPr>
              <a:t>contrôle</a:t>
            </a:r>
            <a:r>
              <a:rPr lang="fr-FR" sz="2600" dirty="0" smtClean="0"/>
              <a:t> du comportement d’un environnement complexe</a:t>
            </a:r>
            <a:r>
              <a:rPr lang="fr-FR" sz="2600" dirty="0" smtClean="0"/>
              <a:t>.</a:t>
            </a:r>
          </a:p>
          <a:p>
            <a:r>
              <a:rPr lang="fr-FR" sz="2600" dirty="0" smtClean="0"/>
              <a:t>…</a:t>
            </a:r>
            <a:endParaRPr lang="fr-FR" sz="26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85720" y="21429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Domaines d’application d’un SE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Problèmes des systèmes experts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Connaissances pas toujours facilement disponibles.</a:t>
            </a:r>
          </a:p>
          <a:p>
            <a:r>
              <a:rPr lang="fr-FR" dirty="0" smtClean="0"/>
              <a:t>Difficulté d’obtenir l’expertise d’un humain</a:t>
            </a:r>
          </a:p>
          <a:p>
            <a:r>
              <a:rPr lang="fr-FR" dirty="0" smtClean="0"/>
              <a:t>Manque de confiance dans les systèmes experts</a:t>
            </a:r>
          </a:p>
          <a:p>
            <a:r>
              <a:rPr lang="fr-FR" dirty="0" smtClean="0"/>
              <a:t>Domaine d’utilisation restreint</a:t>
            </a:r>
          </a:p>
          <a:p>
            <a:r>
              <a:rPr lang="fr-FR" dirty="0" smtClean="0"/>
              <a:t>Le vocabulaire et termes techniques peut être difficile à transposer à un système expert.</a:t>
            </a:r>
          </a:p>
          <a:p>
            <a:r>
              <a:rPr lang="fr-FR" dirty="0" smtClean="0"/>
              <a:t>Parfois, le système expert n’arrive pas à une conclusion.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Bénéfices des systèmes experts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551766" cy="4329130"/>
          </a:xfrm>
        </p:spPr>
        <p:txBody>
          <a:bodyPr>
            <a:noAutofit/>
          </a:bodyPr>
          <a:lstStyle/>
          <a:p>
            <a:r>
              <a:rPr lang="fr-FR" sz="2400" dirty="0" smtClean="0"/>
              <a:t>Augmentation de la production et la productivité</a:t>
            </a:r>
          </a:p>
          <a:p>
            <a:r>
              <a:rPr lang="fr-FR" sz="2400" dirty="0" smtClean="0"/>
              <a:t>Temps de décision réduit</a:t>
            </a:r>
          </a:p>
          <a:p>
            <a:r>
              <a:rPr lang="fr-FR" sz="2400" dirty="0" smtClean="0"/>
              <a:t>Amélioration de la qualité des décisions</a:t>
            </a:r>
          </a:p>
          <a:p>
            <a:r>
              <a:rPr lang="fr-FR" sz="2400" dirty="0" smtClean="0"/>
              <a:t>Accessibilité de l’information</a:t>
            </a:r>
          </a:p>
          <a:p>
            <a:r>
              <a:rPr lang="fr-FR" sz="2400" dirty="0" smtClean="0"/>
              <a:t>Réduction des temps morts : Plusieurs systèmes experts peuvent être utilisés pour diagnostiquer des défaillances et proposer des réparations.</a:t>
            </a:r>
          </a:p>
          <a:p>
            <a:r>
              <a:rPr lang="fr-FR" sz="2400" dirty="0" smtClean="0"/>
              <a:t>Sauvegarde de connaissances: Dans des situations où il manque d’experts, ou quand l’expert résidant se retire, ou change d’emploi, un système expert permet de conserver cette expertise.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Sommaire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Qu’est-ce qu’un expert? 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Comment définir l’expertise?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Comment définir un système expert ?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Structure et fonctionnement d’un système expert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Domaines d’application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Processus d’ingénierie de connaissance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Représentation des connaissances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Classification des systèmes experts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Problèmes des systèmes experts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400" dirty="0" smtClean="0"/>
              <a:t>Bénéfices des systèmes experts</a:t>
            </a:r>
            <a:br>
              <a:rPr lang="fr-FR" sz="2400" dirty="0" smtClean="0"/>
            </a:b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Qu’est-ce qu’un expert?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786842" cy="4495800"/>
          </a:xfrm>
        </p:spPr>
        <p:txBody>
          <a:bodyPr>
            <a:noAutofit/>
          </a:bodyPr>
          <a:lstStyle/>
          <a:p>
            <a:pPr>
              <a:lnSpc>
                <a:spcPts val="3400"/>
              </a:lnSpc>
            </a:pPr>
            <a:r>
              <a:rPr lang="fr-FR" sz="2600" dirty="0" smtClean="0"/>
              <a:t>Un expert est une personne qui a des connaissances spéciales, jugement, expérience et méthode et la capacité d’appliquer ces talents pour donner des conseils et résoudre des problèmes</a:t>
            </a:r>
          </a:p>
          <a:p>
            <a:pPr>
              <a:lnSpc>
                <a:spcPts val="3400"/>
              </a:lnSpc>
            </a:pPr>
            <a:r>
              <a:rPr lang="fr-FR" sz="2600" dirty="0" smtClean="0"/>
              <a:t>C’est la responsabilité de l’expert de donner les connaissances nécessaires pour que le système expert fasse sa tâche.</a:t>
            </a:r>
          </a:p>
          <a:p>
            <a:pPr>
              <a:lnSpc>
                <a:spcPts val="3400"/>
              </a:lnSpc>
            </a:pPr>
            <a:r>
              <a:rPr lang="fr-FR" sz="2600" dirty="0" smtClean="0"/>
              <a:t>Un expert sait quelle information est importante et comprend les relations entre les différents faits.</a:t>
            </a:r>
          </a:p>
          <a:p>
            <a:pPr>
              <a:lnSpc>
                <a:spcPts val="3400"/>
              </a:lnSpc>
            </a:pPr>
            <a:endParaRPr lang="fr-F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Qu’est-ce qu’un expert?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expert est typiquement capable de:</a:t>
            </a:r>
          </a:p>
          <a:p>
            <a:pPr lvl="1"/>
            <a:r>
              <a:rPr lang="fr-FR" dirty="0" smtClean="0"/>
              <a:t>Reconnaître et formuler le problème</a:t>
            </a:r>
          </a:p>
          <a:p>
            <a:pPr lvl="1"/>
            <a:r>
              <a:rPr lang="fr-FR" dirty="0" smtClean="0"/>
              <a:t>Résoudre le problème rapidement et correctement</a:t>
            </a:r>
          </a:p>
          <a:p>
            <a:pPr lvl="1"/>
            <a:r>
              <a:rPr lang="fr-FR" dirty="0" smtClean="0"/>
              <a:t>Expliquer la solution</a:t>
            </a:r>
          </a:p>
          <a:p>
            <a:pPr lvl="1"/>
            <a:r>
              <a:rPr lang="fr-FR" dirty="0" smtClean="0"/>
              <a:t>Apprendre avec l’expérience</a:t>
            </a:r>
          </a:p>
          <a:p>
            <a:pPr lvl="1"/>
            <a:r>
              <a:rPr lang="fr-FR" dirty="0" smtClean="0"/>
              <a:t>Restructurer des connaissances</a:t>
            </a:r>
          </a:p>
          <a:p>
            <a:pPr lvl="1"/>
            <a:r>
              <a:rPr lang="fr-FR" dirty="0" smtClean="0"/>
              <a:t>Briser les règles si nécessaire</a:t>
            </a:r>
          </a:p>
          <a:p>
            <a:pPr lvl="1"/>
            <a:r>
              <a:rPr lang="fr-FR" dirty="0" smtClean="0"/>
              <a:t>Déterminer la pertinence</a:t>
            </a:r>
          </a:p>
          <a:p>
            <a:pPr lvl="1"/>
            <a:r>
              <a:rPr lang="fr-FR" dirty="0" smtClean="0"/>
              <a:t>Être conscient de ses limites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Comment définir l’expertise?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572560" cy="4495800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fr-FR" dirty="0" smtClean="0"/>
              <a:t>C’est la connaissance spécifique à une tâche que connaît l’expert.</a:t>
            </a:r>
          </a:p>
          <a:p>
            <a:pPr>
              <a:lnSpc>
                <a:spcPts val="3600"/>
              </a:lnSpc>
            </a:pPr>
            <a:r>
              <a:rPr lang="fr-FR" dirty="0" smtClean="0"/>
              <a:t>Le niveau d’expertise détermine la performance d’une décision.</a:t>
            </a:r>
          </a:p>
          <a:p>
            <a:pPr>
              <a:lnSpc>
                <a:spcPts val="3600"/>
              </a:lnSpc>
            </a:pPr>
            <a:r>
              <a:rPr lang="fr-FR" dirty="0" smtClean="0"/>
              <a:t>L’expertise est souvent obtenue par la formation, la lecture et l’expérience. </a:t>
            </a:r>
          </a:p>
          <a:p>
            <a:pPr>
              <a:lnSpc>
                <a:spcPts val="36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Comment définir un système expert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système expert (SE) est un système informatique qui utilise les connaissances d’un expert pour obtenir une performance de décision élevée dans un domaine spécifique.</a:t>
            </a:r>
          </a:p>
          <a:p>
            <a:r>
              <a:rPr lang="fr-FR" dirty="0" smtClean="0"/>
              <a:t>Un des premiers systèmes experts développé est MYCIN, à l’université </a:t>
            </a:r>
            <a:r>
              <a:rPr lang="fr-FR" dirty="0" err="1" smtClean="0"/>
              <a:t>Stanford</a:t>
            </a:r>
            <a:r>
              <a:rPr lang="fr-FR" dirty="0" smtClean="0"/>
              <a:t>, pour aider les médecins à diagnostiquer les infections sanguines. Des tests ont démontré que ce système est aussi précis que des experts humains.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ts val="3900"/>
              </a:lnSpc>
            </a:pPr>
            <a:r>
              <a:rPr lang="fr-FR" b="1" dirty="0" smtClean="0"/>
              <a:t>Structure et fonctionnement d’un système expert</a:t>
            </a:r>
            <a:endParaRPr lang="fr-FR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2775" y="1785926"/>
            <a:ext cx="815340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357158" y="5600728"/>
            <a:ext cx="8572560" cy="11144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L’interface utilisateur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sert à simplifier la communication, elle peut utiliser la forme question-réponse, le menu, le langage naturel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06" y="1600200"/>
            <a:ext cx="8929718" cy="4495800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rgbClr val="C00000"/>
                </a:solidFill>
              </a:rPr>
              <a:t>La base de connaissances </a:t>
            </a:r>
            <a:r>
              <a:rPr lang="fr-FR" sz="2400" dirty="0" smtClean="0"/>
              <a:t>contient les connaissances concernant la résolution du problème.</a:t>
            </a:r>
          </a:p>
          <a:p>
            <a:r>
              <a:rPr lang="fr-FR" sz="2400" dirty="0" smtClean="0">
                <a:solidFill>
                  <a:srgbClr val="C00000"/>
                </a:solidFill>
              </a:rPr>
              <a:t>Le moteur d’inférence </a:t>
            </a:r>
            <a:r>
              <a:rPr lang="fr-FR" sz="2400" dirty="0" smtClean="0"/>
              <a:t>applique une stratégie de résolution en utilisant les connaissances et ceci pour en dériver une nouvelle information.</a:t>
            </a:r>
          </a:p>
          <a:p>
            <a:r>
              <a:rPr lang="fr-FR" sz="2400" dirty="0" smtClean="0">
                <a:solidFill>
                  <a:srgbClr val="C00000"/>
                </a:solidFill>
              </a:rPr>
              <a:t>La base de faits </a:t>
            </a:r>
            <a:r>
              <a:rPr lang="fr-FR" sz="2400" dirty="0" smtClean="0"/>
              <a:t>contient les données spécifiques liées à l’application traitée. Elle peut contenir aussi les solutions intermédiaires ou les conclusions partielles trouvées lors de l’inférence.</a:t>
            </a:r>
          </a:p>
          <a:p>
            <a:r>
              <a:rPr lang="fr-FR" sz="2400" dirty="0" smtClean="0">
                <a:solidFill>
                  <a:srgbClr val="C00000"/>
                </a:solidFill>
              </a:rPr>
              <a:t>Le module d’explication </a:t>
            </a:r>
            <a:r>
              <a:rPr lang="fr-FR" sz="2400" dirty="0" smtClean="0"/>
              <a:t>permet au système expert d’expliquer son raisonnement.</a:t>
            </a:r>
          </a:p>
          <a:p>
            <a:r>
              <a:rPr lang="fr-FR" sz="2400" dirty="0" smtClean="0">
                <a:solidFill>
                  <a:srgbClr val="C00000"/>
                </a:solidFill>
              </a:rPr>
              <a:t>L’éditeur</a:t>
            </a:r>
            <a:r>
              <a:rPr lang="fr-FR" sz="2400" dirty="0" smtClean="0"/>
              <a:t> permet l’édition des connaissances dans la base.</a:t>
            </a:r>
            <a:endParaRPr lang="fr-FR" sz="24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900"/>
              </a:lnSpc>
            </a:pPr>
            <a:r>
              <a:rPr lang="fr-FR" b="1" dirty="0" smtClean="0"/>
              <a:t>Structure et fonctionnement d’un système expert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08890" cy="990600"/>
          </a:xfrm>
        </p:spPr>
        <p:txBody>
          <a:bodyPr>
            <a:normAutofit/>
          </a:bodyPr>
          <a:lstStyle/>
          <a:p>
            <a:r>
              <a:rPr lang="fr-FR" sz="3900" b="1" dirty="0" smtClean="0"/>
              <a:t>Processus d’ingénierie de connaissance</a:t>
            </a:r>
            <a:endParaRPr lang="fr-FR" sz="39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4958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Les personnes concernées par le développement d’un système expert sont :</a:t>
            </a:r>
          </a:p>
          <a:p>
            <a:pPr lvl="1"/>
            <a:r>
              <a:rPr lang="fr-FR" dirty="0" smtClean="0">
                <a:solidFill>
                  <a:srgbClr val="C00000"/>
                </a:solidFill>
              </a:rPr>
              <a:t>l’ingénieur de connaissance </a:t>
            </a:r>
            <a:r>
              <a:rPr lang="fr-FR" dirty="0" smtClean="0"/>
              <a:t>qui est un expert en langage IA.  Son rôle est de trouver les outils et les logiciels nécessaire    pour l’accomplissement du projet, d’aider l’expert du     domaine à expliciter sa connaissance et d’implanter cette connaissance dans la base de connaissances.</a:t>
            </a:r>
          </a:p>
          <a:p>
            <a:pPr lvl="1"/>
            <a:r>
              <a:rPr lang="fr-FR" dirty="0" smtClean="0">
                <a:solidFill>
                  <a:srgbClr val="C00000"/>
                </a:solidFill>
              </a:rPr>
              <a:t>l’expert du domaine </a:t>
            </a:r>
            <a:r>
              <a:rPr lang="fr-FR" dirty="0" smtClean="0"/>
              <a:t>qui fournit les connaissances nécessaires liées au problème.</a:t>
            </a:r>
          </a:p>
          <a:p>
            <a:pPr lvl="1"/>
            <a:r>
              <a:rPr lang="fr-FR" dirty="0" smtClean="0">
                <a:solidFill>
                  <a:srgbClr val="C00000"/>
                </a:solidFill>
              </a:rPr>
              <a:t>l’utilisateur final </a:t>
            </a:r>
            <a:r>
              <a:rPr lang="fr-FR" dirty="0" smtClean="0"/>
              <a:t>dont le rôle est de spécifier l’application et de déterminer les contraintes de la conception.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409</TotalTime>
  <Words>1051</Words>
  <PresentationFormat>Affichage à l'écran (4:3)</PresentationFormat>
  <Paragraphs>122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Médian</vt:lpstr>
      <vt:lpstr>Chapitre 2                                    Technologie des systèmes experts </vt:lpstr>
      <vt:lpstr>Sommaire</vt:lpstr>
      <vt:lpstr> Qu’est-ce qu’un expert? </vt:lpstr>
      <vt:lpstr> Qu’est-ce qu’un expert? </vt:lpstr>
      <vt:lpstr> Comment définir l’expertise? </vt:lpstr>
      <vt:lpstr>Comment définir un système expert ?</vt:lpstr>
      <vt:lpstr>Structure et fonctionnement d’un système expert</vt:lpstr>
      <vt:lpstr>Structure et fonctionnement d’un système expert</vt:lpstr>
      <vt:lpstr>Processus d’ingénierie de connaissance</vt:lpstr>
      <vt:lpstr>Caractéristiques des systèmes experts</vt:lpstr>
      <vt:lpstr>Classification des systèmes experts</vt:lpstr>
      <vt:lpstr>Classification des systèmes experts</vt:lpstr>
      <vt:lpstr>Représentation des connaissances</vt:lpstr>
      <vt:lpstr>Domaines d’application d’un SE</vt:lpstr>
      <vt:lpstr>Diapositive 15</vt:lpstr>
      <vt:lpstr>Diapositive 16</vt:lpstr>
      <vt:lpstr>Diapositive 17</vt:lpstr>
      <vt:lpstr>Problèmes des systèmes experts</vt:lpstr>
      <vt:lpstr>Bénéfices des systèmes experts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nadi</dc:creator>
  <cp:lastModifiedBy>nadi</cp:lastModifiedBy>
  <cp:revision>170</cp:revision>
  <dcterms:created xsi:type="dcterms:W3CDTF">2021-03-21T11:01:09Z</dcterms:created>
  <dcterms:modified xsi:type="dcterms:W3CDTF">2021-03-29T17:51:54Z</dcterms:modified>
</cp:coreProperties>
</file>