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7" d="100"/>
          <a:sy n="77" d="100"/>
        </p:scale>
        <p:origin x="-956" y="-6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269923"/>
            <a:ext cx="7406640" cy="1104138"/>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36EF3E9D-E26D-46AE-AE46-2870E1DF91F5}" type="datetimeFigureOut">
              <a:rPr lang="fr-FR" smtClean="0"/>
              <a:pPr/>
              <a:t>03/04/2021</a:t>
            </a:fld>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4EB697D8-846F-499C-829C-975E87BBAF01}" type="slidenum">
              <a:rPr lang="fr-FR" smtClean="0"/>
              <a:pPr/>
              <a:t>‹N°›</a:t>
            </a:fld>
            <a:endParaRPr lang="fr-FR"/>
          </a:p>
        </p:txBody>
      </p:sp>
      <p:sp>
        <p:nvSpPr>
          <p:cNvPr id="8" name="Ellipse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6EF3E9D-E26D-46AE-AE46-2870E1DF91F5}" type="datetimeFigureOut">
              <a:rPr lang="fr-FR" smtClean="0"/>
              <a:pPr/>
              <a:t>03/04/2021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EB697D8-846F-499C-829C-975E87BBAF0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05980"/>
            <a:ext cx="1828800" cy="4388644"/>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05980"/>
            <a:ext cx="5562600" cy="4388644"/>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6EF3E9D-E26D-46AE-AE46-2870E1DF91F5}" type="datetimeFigureOut">
              <a:rPr lang="fr-FR" smtClean="0"/>
              <a:pPr/>
              <a:t>03/04/2021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EB697D8-846F-499C-829C-975E87BBAF0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6EF3E9D-E26D-46AE-AE46-2870E1DF91F5}" type="datetimeFigureOut">
              <a:rPr lang="fr-FR" smtClean="0"/>
              <a:pPr/>
              <a:t>03/04/2021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EB697D8-846F-499C-829C-975E87BBAF0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36EF3E9D-E26D-46AE-AE46-2870E1DF91F5}" type="datetimeFigureOut">
              <a:rPr lang="fr-FR" smtClean="0"/>
              <a:pPr/>
              <a:t>03/04/2021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EB697D8-846F-499C-829C-975E87BBAF01}" type="slidenum">
              <a:rPr lang="fr-FR" smtClean="0"/>
              <a:pPr/>
              <a:t>‹N°›</a:t>
            </a:fld>
            <a:endParaRPr lang="fr-FR"/>
          </a:p>
        </p:txBody>
      </p:sp>
      <p:sp>
        <p:nvSpPr>
          <p:cNvPr id="10" name="Rectangle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05740"/>
            <a:ext cx="7498080" cy="85725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6EF3E9D-E26D-46AE-AE46-2870E1DF91F5}" type="datetimeFigureOut">
              <a:rPr lang="fr-FR" smtClean="0"/>
              <a:pPr/>
              <a:t>03/04/2021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4EB697D8-846F-499C-829C-975E87BBAF0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36EF3E9D-E26D-46AE-AE46-2870E1DF91F5}" type="datetimeFigureOut">
              <a:rPr lang="fr-FR" smtClean="0"/>
              <a:pPr/>
              <a:t>03/04/2021</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4EB697D8-846F-499C-829C-975E87BBAF0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05740"/>
            <a:ext cx="7498080" cy="85725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36EF3E9D-E26D-46AE-AE46-2870E1DF91F5}" type="datetimeFigureOut">
              <a:rPr lang="fr-FR" smtClean="0"/>
              <a:pPr/>
              <a:t>03/04/2021</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4EB697D8-846F-499C-829C-975E87BBAF0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36EF3E9D-E26D-46AE-AE46-2870E1DF91F5}" type="datetimeFigureOut">
              <a:rPr lang="fr-FR" smtClean="0"/>
              <a:pPr/>
              <a:t>03/04/2021</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4EB697D8-846F-499C-829C-975E87BBAF01}" type="slidenum">
              <a:rPr lang="fr-FR" smtClean="0"/>
              <a:pPr/>
              <a:t>‹N°›</a:t>
            </a:fld>
            <a:endParaRPr lang="fr-FR"/>
          </a:p>
        </p:txBody>
      </p:sp>
      <p:sp>
        <p:nvSpPr>
          <p:cNvPr id="6" name="Rectangle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6EF3E9D-E26D-46AE-AE46-2870E1DF91F5}" type="datetimeFigureOut">
              <a:rPr lang="fr-FR" smtClean="0"/>
              <a:pPr/>
              <a:t>03/04/2021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4EB697D8-846F-499C-829C-975E87BBAF0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36EF3E9D-E26D-46AE-AE46-2870E1DF91F5}" type="datetimeFigureOut">
              <a:rPr lang="fr-FR" smtClean="0"/>
              <a:pPr/>
              <a:t>03/04/2021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4EB697D8-846F-499C-829C-975E87BBAF01}" type="slidenum">
              <a:rPr lang="fr-FR" smtClean="0"/>
              <a:pPr/>
              <a:t>‹N°›</a:t>
            </a:fld>
            <a:endParaRPr lang="fr-FR"/>
          </a:p>
        </p:txBody>
      </p:sp>
      <p:sp>
        <p:nvSpPr>
          <p:cNvPr id="8" name="Rectangle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05979"/>
            <a:ext cx="7498080" cy="85725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6EF3E9D-E26D-46AE-AE46-2870E1DF91F5}" type="datetimeFigureOut">
              <a:rPr lang="fr-FR" smtClean="0"/>
              <a:pPr/>
              <a:t>03/04/2021</a:t>
            </a:fld>
            <a:endParaRPr lang="fr-FR"/>
          </a:p>
        </p:txBody>
      </p:sp>
      <p:sp>
        <p:nvSpPr>
          <p:cNvPr id="10" name="Espace réservé du pied de page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EB697D8-846F-499C-829C-975E87BBAF01}" type="slidenum">
              <a:rPr lang="fr-FR" smtClean="0"/>
              <a:pPr/>
              <a:t>‹N°›</a:t>
            </a:fld>
            <a:endParaRPr lang="fr-FR"/>
          </a:p>
        </p:txBody>
      </p:sp>
      <p:sp>
        <p:nvSpPr>
          <p:cNvPr id="15" name="Rectangle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nvSpPr>
        <p:spPr>
          <a:xfrm>
            <a:off x="5004048" y="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6000760" y="3429006"/>
            <a:ext cx="2928958" cy="923330"/>
          </a:xfrm>
          <a:prstGeom prst="rect">
            <a:avLst/>
          </a:prstGeom>
          <a:noFill/>
        </p:spPr>
        <p:txBody>
          <a:bodyPr wrap="square" rtlCol="0">
            <a:spAutoFit/>
          </a:bodyPr>
          <a:lstStyle/>
          <a:p>
            <a:pPr algn="r"/>
            <a:r>
              <a:rPr lang="ar-DZ" dirty="0" smtClean="0"/>
              <a:t>*</a:t>
            </a:r>
            <a:r>
              <a:rPr lang="ar-DZ" b="1" dirty="0" smtClean="0"/>
              <a:t>من</a:t>
            </a:r>
            <a:r>
              <a:rPr lang="ar-DZ" dirty="0" smtClean="0"/>
              <a:t> </a:t>
            </a:r>
            <a:r>
              <a:rPr lang="ar-DZ" b="1" dirty="0" smtClean="0"/>
              <a:t>إعداد</a:t>
            </a:r>
            <a:r>
              <a:rPr lang="ar-DZ" dirty="0" smtClean="0"/>
              <a:t>:</a:t>
            </a:r>
          </a:p>
          <a:p>
            <a:pPr algn="r"/>
            <a:r>
              <a:rPr lang="ar-DZ" dirty="0" err="1" smtClean="0"/>
              <a:t>قسمية</a:t>
            </a:r>
            <a:r>
              <a:rPr lang="ar-DZ" dirty="0" smtClean="0"/>
              <a:t> أماني </a:t>
            </a:r>
          </a:p>
          <a:p>
            <a:pPr algn="r"/>
            <a:r>
              <a:rPr lang="ar-DZ" dirty="0" smtClean="0"/>
              <a:t>قرطي نور الهدى</a:t>
            </a:r>
            <a:endParaRPr lang="fr-FR" dirty="0"/>
          </a:p>
        </p:txBody>
      </p:sp>
      <p:sp>
        <p:nvSpPr>
          <p:cNvPr id="7" name="ZoneTexte 6"/>
          <p:cNvSpPr txBox="1"/>
          <p:nvPr/>
        </p:nvSpPr>
        <p:spPr>
          <a:xfrm>
            <a:off x="2714612" y="1714494"/>
            <a:ext cx="3500462" cy="523220"/>
          </a:xfrm>
          <a:prstGeom prst="rect">
            <a:avLst/>
          </a:prstGeom>
          <a:noFill/>
        </p:spPr>
        <p:txBody>
          <a:bodyPr wrap="square" rtlCol="0">
            <a:spAutoFit/>
          </a:bodyPr>
          <a:lstStyle/>
          <a:p>
            <a:pPr lvl="1" algn="r"/>
            <a:r>
              <a:rPr lang="ar-DZ" sz="2800" b="1" i="1" u="sng" dirty="0" smtClean="0"/>
              <a:t>بحث تقييم أداء الموارد</a:t>
            </a:r>
            <a:endParaRPr lang="fr-FR" sz="2800" b="1" i="1" u="sng" dirty="0"/>
          </a:p>
        </p:txBody>
      </p:sp>
      <p:sp>
        <p:nvSpPr>
          <p:cNvPr id="10" name="ZoneTexte 9"/>
          <p:cNvSpPr txBox="1"/>
          <p:nvPr/>
        </p:nvSpPr>
        <p:spPr>
          <a:xfrm>
            <a:off x="1714480" y="2500312"/>
            <a:ext cx="4786346" cy="369332"/>
          </a:xfrm>
          <a:prstGeom prst="rect">
            <a:avLst/>
          </a:prstGeom>
          <a:noFill/>
        </p:spPr>
        <p:txBody>
          <a:bodyPr wrap="square" rtlCol="0">
            <a:spAutoFit/>
          </a:bodyPr>
          <a:lstStyle/>
          <a:p>
            <a:pPr algn="r"/>
            <a:r>
              <a:rPr lang="ar-DZ" dirty="0" smtClean="0"/>
              <a:t>*</a:t>
            </a:r>
            <a:r>
              <a:rPr lang="ar-DZ" b="1" dirty="0" smtClean="0"/>
              <a:t>تخصص</a:t>
            </a:r>
            <a:r>
              <a:rPr lang="ar-DZ" dirty="0" smtClean="0"/>
              <a:t> :إدارة الموارد البشرية</a:t>
            </a:r>
            <a:endParaRPr lang="fr-FR" dirty="0"/>
          </a:p>
        </p:txBody>
      </p:sp>
      <p:sp>
        <p:nvSpPr>
          <p:cNvPr id="13" name="ZoneTexte 12"/>
          <p:cNvSpPr txBox="1"/>
          <p:nvPr/>
        </p:nvSpPr>
        <p:spPr>
          <a:xfrm>
            <a:off x="1785918" y="2928940"/>
            <a:ext cx="4429156" cy="369332"/>
          </a:xfrm>
          <a:prstGeom prst="rect">
            <a:avLst/>
          </a:prstGeom>
          <a:noFill/>
        </p:spPr>
        <p:txBody>
          <a:bodyPr wrap="square" rtlCol="0">
            <a:spAutoFit/>
          </a:bodyPr>
          <a:lstStyle/>
          <a:p>
            <a:pPr algn="r"/>
            <a:r>
              <a:rPr lang="ar-DZ" dirty="0" smtClean="0"/>
              <a:t>*</a:t>
            </a:r>
            <a:r>
              <a:rPr lang="ar-DZ" b="1" dirty="0" smtClean="0"/>
              <a:t>مقياس</a:t>
            </a:r>
            <a:r>
              <a:rPr lang="ar-DZ" dirty="0" smtClean="0"/>
              <a:t> :هندسة التكوين </a:t>
            </a:r>
            <a:endParaRPr lang="fr-FR" dirty="0"/>
          </a:p>
        </p:txBody>
      </p:sp>
      <p:sp>
        <p:nvSpPr>
          <p:cNvPr id="8" name="Parchemin horizontal 7"/>
          <p:cNvSpPr/>
          <p:nvPr/>
        </p:nvSpPr>
        <p:spPr>
          <a:xfrm>
            <a:off x="3000364" y="714362"/>
            <a:ext cx="3786214" cy="1928826"/>
          </a:xfrm>
          <a:prstGeom prst="horizontalScroll">
            <a:avLst/>
          </a:prstGeom>
          <a:solidFill>
            <a:schemeClr val="tx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ar-DZ" sz="2000" b="1" i="1" dirty="0" smtClean="0"/>
              <a:t>مدخل إلى هندسة التكوين</a:t>
            </a:r>
            <a:endParaRPr lang="fr-FR" sz="2000" b="1" i="1" dirty="0"/>
          </a:p>
        </p:txBody>
      </p:sp>
      <p:sp>
        <p:nvSpPr>
          <p:cNvPr id="11" name="Rectangle 10"/>
          <p:cNvSpPr/>
          <p:nvPr/>
        </p:nvSpPr>
        <p:spPr>
          <a:xfrm>
            <a:off x="571472" y="3571882"/>
            <a:ext cx="2214578" cy="369332"/>
          </a:xfrm>
          <a:prstGeom prst="rect">
            <a:avLst/>
          </a:prstGeom>
        </p:spPr>
        <p:txBody>
          <a:bodyPr wrap="square">
            <a:spAutoFit/>
          </a:bodyPr>
          <a:lstStyle/>
          <a:p>
            <a:pPr algn="r"/>
            <a:r>
              <a:rPr lang="ar-DZ" dirty="0" smtClean="0"/>
              <a:t>صولح سماح </a:t>
            </a:r>
            <a:r>
              <a:rPr lang="fr-FR" dirty="0" smtClean="0"/>
              <a:t>:</a:t>
            </a:r>
            <a:r>
              <a:rPr lang="ar-DZ" dirty="0" smtClean="0"/>
              <a:t>* </a:t>
            </a:r>
            <a:r>
              <a:rPr lang="ar-DZ" sz="1600" b="1" i="1" dirty="0" smtClean="0"/>
              <a:t>الأستاذة</a:t>
            </a:r>
            <a:endParaRPr lang="fr-FR" sz="1600" b="1" i="1" dirty="0"/>
          </a:p>
        </p:txBody>
      </p:sp>
      <p:sp>
        <p:nvSpPr>
          <p:cNvPr id="12" name="Rectangle 11"/>
          <p:cNvSpPr/>
          <p:nvPr/>
        </p:nvSpPr>
        <p:spPr>
          <a:xfrm>
            <a:off x="6215074" y="142858"/>
            <a:ext cx="4071966" cy="369332"/>
          </a:xfrm>
          <a:prstGeom prst="rect">
            <a:avLst/>
          </a:prstGeom>
        </p:spPr>
        <p:txBody>
          <a:bodyPr wrap="square">
            <a:spAutoFit/>
          </a:bodyPr>
          <a:lstStyle/>
          <a:p>
            <a:r>
              <a:rPr lang="ar-DZ" dirty="0" smtClean="0"/>
              <a:t>جامعة محمد خيضر –بسكرة-</a:t>
            </a:r>
            <a:endParaRPr lang="fr-FR" dirty="0"/>
          </a:p>
        </p:txBody>
      </p:sp>
    </p:spTree>
    <p:extLst>
      <p:ext uri="{BB962C8B-B14F-4D97-AF65-F5344CB8AC3E}">
        <p14:creationId xmlns="" xmlns:p14="http://schemas.microsoft.com/office/powerpoint/2010/main" val="170633405"/>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85734"/>
            <a:ext cx="4257676" cy="857250"/>
          </a:xfrm>
        </p:spPr>
        <p:txBody>
          <a:bodyPr/>
          <a:lstStyle/>
          <a:p>
            <a:pPr algn="r"/>
            <a:r>
              <a:rPr lang="ar-DZ" sz="2000" b="1" i="1" u="sng" dirty="0" smtClean="0">
                <a:solidFill>
                  <a:srgbClr val="FFC000"/>
                </a:solidFill>
              </a:rPr>
              <a:t>الخاتمة:</a:t>
            </a:r>
            <a:endParaRPr lang="fr-FR" sz="2000" b="1" i="1" u="sng" dirty="0">
              <a:solidFill>
                <a:srgbClr val="FFC000"/>
              </a:solidFill>
            </a:endParaRPr>
          </a:p>
        </p:txBody>
      </p:sp>
      <p:sp>
        <p:nvSpPr>
          <p:cNvPr id="3" name="Espace réservé du contenu 2"/>
          <p:cNvSpPr>
            <a:spLocks noGrp="1"/>
          </p:cNvSpPr>
          <p:nvPr>
            <p:ph idx="1"/>
          </p:nvPr>
        </p:nvSpPr>
        <p:spPr>
          <a:xfrm>
            <a:off x="500034" y="1071552"/>
            <a:ext cx="8433654" cy="3614748"/>
          </a:xfrm>
        </p:spPr>
        <p:txBody>
          <a:bodyPr>
            <a:normAutofit/>
          </a:bodyPr>
          <a:lstStyle/>
          <a:p>
            <a:pPr algn="r">
              <a:lnSpc>
                <a:spcPct val="150000"/>
              </a:lnSpc>
              <a:buNone/>
            </a:pPr>
            <a:r>
              <a:rPr lang="ar-DZ" sz="1800" dirty="0" smtClean="0"/>
              <a:t>تعتبر هندسة التكوين طريقة منهجية ومنظمة تُطبق على مفهوم النسق والأنشطة والتدريبات المتعلقة بالتكوين من اجل الوصول إلى الأهداف المحددة، حيث تتجلى أهميتها في تحديد وترتيب جميع الخطوات المنهجية التي تخص برنامجا للتكوين، يجب أن يكون متجانسا ومؤديا لهدف التعليم المنتظر من خلال تقديم تصور واضح وشامل وواقعي يندرج ضمن السياسة العامة لكل مؤسسة،تتضمن هندسة التكوين مشروع التكوين بالخصوص مسند بمنظومة حديثة مشكلة من مجموعة حلقات مترابطة بعضيها، تنطلق من رصد حاجبات المؤسسة للتكوين من خلال تحديد سياسة التكوين، تحليل الاحتياج، تصور مشروع التكوين، تنسيق ومواصلة عملية انجاز المشروع. وفي الأخير تقويم مختلف الأنشطة المتعلقة بالمشروع في شتى </a:t>
            </a:r>
            <a:r>
              <a:rPr lang="ar-DZ" sz="1600" dirty="0" smtClean="0"/>
              <a:t>المراحل.</a:t>
            </a:r>
            <a:endParaRPr lang="fr-FR" sz="1600" dirty="0"/>
          </a:p>
        </p:txBody>
      </p:sp>
    </p:spTree>
    <p:extLst>
      <p:ext uri="{BB962C8B-B14F-4D97-AF65-F5344CB8AC3E}">
        <p14:creationId xmlns="" xmlns:p14="http://schemas.microsoft.com/office/powerpoint/2010/main" val="3046333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an courbé vers le haut 5"/>
          <p:cNvSpPr/>
          <p:nvPr/>
        </p:nvSpPr>
        <p:spPr>
          <a:xfrm>
            <a:off x="1357290" y="1214428"/>
            <a:ext cx="6786610" cy="2928958"/>
          </a:xfrm>
          <a:prstGeom prst="ellipseRibbon2">
            <a:avLst>
              <a:gd name="adj1" fmla="val 10553"/>
              <a:gd name="adj2" fmla="val 57356"/>
              <a:gd name="adj3" fmla="val 0"/>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ar-DZ" b="1" i="1" dirty="0" smtClean="0">
                <a:solidFill>
                  <a:schemeClr val="tx1"/>
                </a:solidFill>
              </a:rPr>
              <a:t>أشكركم على حسن الاستماع والمتابعة</a:t>
            </a:r>
            <a:endParaRPr lang="fr-FR" b="1" i="1" dirty="0">
              <a:solidFill>
                <a:schemeClr val="tx1"/>
              </a:solidFill>
            </a:endParaRPr>
          </a:p>
        </p:txBody>
      </p:sp>
    </p:spTree>
    <p:extLst>
      <p:ext uri="{BB962C8B-B14F-4D97-AF65-F5344CB8AC3E}">
        <p14:creationId xmlns="" xmlns:p14="http://schemas.microsoft.com/office/powerpoint/2010/main" val="468694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86050" y="240030"/>
            <a:ext cx="3714776" cy="857250"/>
          </a:xfrm>
        </p:spPr>
        <p:txBody>
          <a:bodyPr/>
          <a:lstStyle/>
          <a:p>
            <a:r>
              <a:rPr lang="ar-DZ" dirty="0" smtClean="0"/>
              <a:t>خطة البحث </a:t>
            </a:r>
            <a:endParaRPr lang="fr-FR" dirty="0"/>
          </a:p>
        </p:txBody>
      </p:sp>
      <p:sp>
        <p:nvSpPr>
          <p:cNvPr id="3" name="Espace réservé du contenu 2"/>
          <p:cNvSpPr>
            <a:spLocks noGrp="1"/>
          </p:cNvSpPr>
          <p:nvPr>
            <p:ph idx="1"/>
          </p:nvPr>
        </p:nvSpPr>
        <p:spPr>
          <a:xfrm>
            <a:off x="0" y="928676"/>
            <a:ext cx="8933688" cy="4071966"/>
          </a:xfrm>
        </p:spPr>
        <p:txBody>
          <a:bodyPr>
            <a:normAutofit fontScale="92500" lnSpcReduction="10000"/>
          </a:bodyPr>
          <a:lstStyle/>
          <a:p>
            <a:pPr marL="114300" indent="0" algn="r">
              <a:buNone/>
            </a:pPr>
            <a:r>
              <a:rPr lang="ar-DZ" dirty="0" smtClean="0">
                <a:solidFill>
                  <a:schemeClr val="accent2"/>
                </a:solidFill>
              </a:rPr>
              <a:t> </a:t>
            </a:r>
            <a:r>
              <a:rPr lang="ar-DZ" u="sng" dirty="0" smtClean="0">
                <a:solidFill>
                  <a:schemeClr val="accent2"/>
                </a:solidFill>
              </a:rPr>
              <a:t>المبحث الأول</a:t>
            </a:r>
            <a:r>
              <a:rPr lang="ar-DZ" dirty="0" smtClean="0"/>
              <a:t> : </a:t>
            </a:r>
            <a:r>
              <a:rPr lang="ar-DZ" dirty="0" smtClean="0">
                <a:solidFill>
                  <a:schemeClr val="tx1"/>
                </a:solidFill>
              </a:rPr>
              <a:t>ماهية هندسة التكوين</a:t>
            </a:r>
            <a:endParaRPr lang="fr-FR" dirty="0" smtClean="0">
              <a:solidFill>
                <a:schemeClr val="tx1"/>
              </a:solidFill>
            </a:endParaRPr>
          </a:p>
          <a:p>
            <a:pPr marL="114300" indent="0" algn="r">
              <a:buNone/>
            </a:pPr>
            <a:r>
              <a:rPr lang="ar-DZ" u="sng" dirty="0" smtClean="0">
                <a:solidFill>
                  <a:schemeClr val="tx1"/>
                </a:solidFill>
              </a:rPr>
              <a:t>المطلب الاول: </a:t>
            </a:r>
            <a:r>
              <a:rPr lang="ar-DZ" dirty="0" smtClean="0">
                <a:solidFill>
                  <a:schemeClr val="tx1"/>
                </a:solidFill>
              </a:rPr>
              <a:t>مفهوم هندسة التكوين</a:t>
            </a:r>
          </a:p>
          <a:p>
            <a:pPr marL="114300" indent="0" algn="r">
              <a:buNone/>
            </a:pPr>
            <a:r>
              <a:rPr lang="ar-DZ" u="sng" dirty="0" smtClean="0">
                <a:solidFill>
                  <a:schemeClr val="tx1"/>
                </a:solidFill>
              </a:rPr>
              <a:t>المطلب الثاني: </a:t>
            </a:r>
            <a:r>
              <a:rPr lang="ar-DZ" dirty="0" smtClean="0">
                <a:solidFill>
                  <a:schemeClr val="tx1"/>
                </a:solidFill>
              </a:rPr>
              <a:t>أهداف هندسة التكوين</a:t>
            </a:r>
          </a:p>
          <a:p>
            <a:pPr marL="114300" indent="0" algn="r">
              <a:buNone/>
            </a:pPr>
            <a:r>
              <a:rPr lang="ar-DZ" u="sng" dirty="0" smtClean="0">
                <a:solidFill>
                  <a:schemeClr val="tx1"/>
                </a:solidFill>
              </a:rPr>
              <a:t>المطلب الثاني: </a:t>
            </a:r>
            <a:r>
              <a:rPr lang="ar-DZ" dirty="0" smtClean="0"/>
              <a:t>أهمية هندسة التكوين</a:t>
            </a:r>
            <a:endParaRPr lang="ar-DZ" u="sng" dirty="0" smtClean="0"/>
          </a:p>
          <a:p>
            <a:pPr marL="114300" indent="0" algn="r">
              <a:buNone/>
            </a:pPr>
            <a:r>
              <a:rPr lang="ar-DZ" u="sng" dirty="0" smtClean="0">
                <a:solidFill>
                  <a:schemeClr val="accent2"/>
                </a:solidFill>
              </a:rPr>
              <a:t>المبحث الثاني : </a:t>
            </a:r>
            <a:r>
              <a:rPr lang="ar-DZ" dirty="0" smtClean="0">
                <a:solidFill>
                  <a:schemeClr val="tx1"/>
                </a:solidFill>
              </a:rPr>
              <a:t>مبادئ ومتطلبات هندسة التكوين ومراحله</a:t>
            </a:r>
          </a:p>
          <a:p>
            <a:pPr marL="114300" indent="0" algn="r">
              <a:buNone/>
            </a:pPr>
            <a:r>
              <a:rPr lang="ar-DZ" u="sng" dirty="0" smtClean="0">
                <a:solidFill>
                  <a:schemeClr val="tx1"/>
                </a:solidFill>
              </a:rPr>
              <a:t>المطلب الاول:</a:t>
            </a:r>
            <a:r>
              <a:rPr lang="ar-DZ" dirty="0" smtClean="0">
                <a:solidFill>
                  <a:schemeClr val="tx1"/>
                </a:solidFill>
              </a:rPr>
              <a:t> مبادئ هندسة التكوين</a:t>
            </a:r>
          </a:p>
          <a:p>
            <a:pPr marL="114300" indent="0" algn="r">
              <a:buNone/>
            </a:pPr>
            <a:r>
              <a:rPr lang="ar-DZ" u="sng" dirty="0" smtClean="0">
                <a:solidFill>
                  <a:schemeClr val="tx1"/>
                </a:solidFill>
              </a:rPr>
              <a:t>المطلب الثاني: </a:t>
            </a:r>
            <a:r>
              <a:rPr lang="ar-DZ" dirty="0" smtClean="0">
                <a:solidFill>
                  <a:schemeClr val="tx1"/>
                </a:solidFill>
              </a:rPr>
              <a:t>متطلبات هندسة التكوين</a:t>
            </a:r>
            <a:endParaRPr lang="ar-DZ" u="sng" dirty="0" smtClean="0">
              <a:solidFill>
                <a:schemeClr val="tx1"/>
              </a:solidFill>
            </a:endParaRPr>
          </a:p>
          <a:p>
            <a:pPr marL="114300" indent="0" algn="r">
              <a:buNone/>
            </a:pPr>
            <a:r>
              <a:rPr lang="ar-DZ" u="sng" dirty="0" smtClean="0">
                <a:solidFill>
                  <a:schemeClr val="tx1"/>
                </a:solidFill>
              </a:rPr>
              <a:t>المطلب الثالث:</a:t>
            </a:r>
            <a:r>
              <a:rPr lang="ar-DZ" dirty="0" smtClean="0">
                <a:solidFill>
                  <a:schemeClr val="tx1"/>
                </a:solidFill>
              </a:rPr>
              <a:t> مراحل هندسة التكوين</a:t>
            </a:r>
            <a:endParaRPr lang="fr-FR" u="sng" dirty="0">
              <a:solidFill>
                <a:schemeClr val="accent2"/>
              </a:solidFill>
            </a:endParaRPr>
          </a:p>
        </p:txBody>
      </p:sp>
    </p:spTree>
    <p:extLst>
      <p:ext uri="{BB962C8B-B14F-4D97-AF65-F5344CB8AC3E}">
        <p14:creationId xmlns="" xmlns:p14="http://schemas.microsoft.com/office/powerpoint/2010/main" val="484958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7686700" cy="571486"/>
          </a:xfrm>
        </p:spPr>
        <p:txBody>
          <a:bodyPr/>
          <a:lstStyle/>
          <a:p>
            <a:pPr algn="ctr"/>
            <a:r>
              <a:rPr lang="ar-DZ" sz="2000" i="1" u="sng" dirty="0" smtClean="0">
                <a:solidFill>
                  <a:srgbClr val="FFFF00"/>
                </a:solidFill>
              </a:rPr>
              <a:t>المقدمة:</a:t>
            </a:r>
            <a:endParaRPr lang="fr-FR" sz="2000" i="1" u="sng" dirty="0">
              <a:solidFill>
                <a:srgbClr val="FFFF00"/>
              </a:solidFill>
            </a:endParaRPr>
          </a:p>
        </p:txBody>
      </p:sp>
      <p:sp>
        <p:nvSpPr>
          <p:cNvPr id="3" name="Espace réservé du contenu 2"/>
          <p:cNvSpPr>
            <a:spLocks noGrp="1"/>
          </p:cNvSpPr>
          <p:nvPr>
            <p:ph idx="1"/>
          </p:nvPr>
        </p:nvSpPr>
        <p:spPr>
          <a:xfrm>
            <a:off x="0" y="428610"/>
            <a:ext cx="9144000" cy="4714890"/>
          </a:xfrm>
        </p:spPr>
        <p:txBody>
          <a:bodyPr>
            <a:noAutofit/>
          </a:bodyPr>
          <a:lstStyle/>
          <a:p>
            <a:pPr algn="r">
              <a:lnSpc>
                <a:spcPct val="200000"/>
              </a:lnSpc>
              <a:buNone/>
            </a:pPr>
            <a:r>
              <a:rPr lang="ar-DZ" sz="1400" b="1" dirty="0" smtClean="0"/>
              <a:t>تواجه المؤسسات أو المنظمات مشكلة كبيرة في مسايرة التطورات السريعة، والتحولات العميقة، والمتعددة الأبعاد في مجالات العمل، مما يتطلب الحصول على موظفين يمتلكون معارف ومهارات وكفاءات مهنية للاستجابة لتحديات المهن الحالية والمستقبلية. وفي العقود القليلة الماضية أدركت المؤسسات بأن الموظف </a:t>
            </a:r>
            <a:r>
              <a:rPr lang="ar-DZ" sz="1400" b="1" dirty="0" err="1" smtClean="0"/>
              <a:t>هوالدعامة</a:t>
            </a:r>
            <a:r>
              <a:rPr lang="ar-DZ" sz="1400" b="1" dirty="0" smtClean="0"/>
              <a:t> الأساسية لنشاطاتها والعامل الأساس في نجاح أوفشل مشاريعها، وانه من الضروري المساهمة في ترقية الأفراد وتنمية كفاءاتهم لتأهيلهم بشكل فعال للاندماج مع متطلبات العمل المتغيرة باستمرار. ولهذا تهتم المؤسسات بمختلف أشكالها بالتكوين كمطلب ضروري ومهم لتنمية كفاءات الموظفين للاستجابة لتغير وتيرة المهام والوظائف المستحدثة، والتكنولوجيا المتطورة التي دخلت عالم الشغل.</a:t>
            </a:r>
            <a:br>
              <a:rPr lang="ar-DZ" sz="1400" b="1" dirty="0" smtClean="0"/>
            </a:br>
            <a:r>
              <a:rPr lang="ar-DZ" sz="1400" b="1" u="sng" dirty="0" smtClean="0">
                <a:effectLst>
                  <a:outerShdw blurRad="38100" dist="38100" dir="2700000" algn="tl">
                    <a:srgbClr val="000000">
                      <a:alpha val="43137"/>
                    </a:srgbClr>
                  </a:outerShdw>
                </a:effectLst>
              </a:rPr>
              <a:t>إشكالية البحث: </a:t>
            </a:r>
            <a:r>
              <a:rPr lang="ar-DZ" sz="1400" b="1" dirty="0" smtClean="0"/>
              <a:t>تبرز إشكالية الدراسة التي تنحصر في التساؤلات التالية</a:t>
            </a:r>
            <a:endParaRPr lang="ar-DZ" sz="1400" b="1" dirty="0" smtClean="0">
              <a:latin typeface="Batang" pitchFamily="18" charset="-127"/>
              <a:ea typeface="Batang" pitchFamily="18" charset="-127"/>
            </a:endParaRPr>
          </a:p>
          <a:p>
            <a:pPr algn="r">
              <a:lnSpc>
                <a:spcPct val="200000"/>
              </a:lnSpc>
              <a:buNone/>
            </a:pPr>
            <a:r>
              <a:rPr lang="ar-DZ" sz="1400" b="1" dirty="0" smtClean="0"/>
              <a:t>-ماهي الطريقة المنهجية التي تطبق على الأنشطة المتعلقة بالتكوين؟ وكيف تطبق وما الهدف منها؟</a:t>
            </a:r>
          </a:p>
          <a:p>
            <a:pPr algn="r">
              <a:lnSpc>
                <a:spcPct val="200000"/>
              </a:lnSpc>
              <a:buNone/>
            </a:pPr>
            <a:r>
              <a:rPr lang="ar-DZ" sz="1400" b="1" i="1" u="sng" dirty="0" smtClean="0">
                <a:effectLst>
                  <a:outerShdw blurRad="38100" dist="38100" dir="2700000" algn="tl">
                    <a:srgbClr val="000000">
                      <a:alpha val="43137"/>
                    </a:srgbClr>
                  </a:outerShdw>
                </a:effectLst>
              </a:rPr>
              <a:t>فرضية البحث: </a:t>
            </a:r>
            <a:r>
              <a:rPr lang="ar-DZ" sz="1400" b="1" dirty="0" smtClean="0"/>
              <a:t>انطلاقا من الإشكالية المطروحة أعلاه يمكن الاعتماد على الفرضيات التالية </a:t>
            </a:r>
          </a:p>
          <a:p>
            <a:pPr algn="r">
              <a:lnSpc>
                <a:spcPct val="200000"/>
              </a:lnSpc>
              <a:buNone/>
            </a:pPr>
            <a:r>
              <a:rPr lang="ar-DZ" sz="1400" b="1" dirty="0" smtClean="0"/>
              <a:t>-تعتبر هندسة التكوين طريقة منهجية ومنظمة تطبق على مفهوم الأنشطة والتدريبات</a:t>
            </a:r>
          </a:p>
          <a:p>
            <a:pPr algn="r">
              <a:lnSpc>
                <a:spcPct val="200000"/>
              </a:lnSpc>
              <a:buNone/>
            </a:pPr>
            <a:r>
              <a:rPr lang="ar-DZ" sz="1400" b="1" dirty="0" smtClean="0"/>
              <a:t>حيث تطبق على 4مراحل (التحليل التصميم التنفيذ التقويم) لهدف تطوير مواصفات التكوين</a:t>
            </a:r>
          </a:p>
        </p:txBody>
      </p:sp>
      <p:pic>
        <p:nvPicPr>
          <p:cNvPr id="3074" name="Picture 2" descr="H:\صور اماني\Screenshot_20210328-202846.png"/>
          <p:cNvPicPr>
            <a:picLocks noChangeAspect="1" noChangeArrowheads="1"/>
          </p:cNvPicPr>
          <p:nvPr/>
        </p:nvPicPr>
        <p:blipFill>
          <a:blip r:embed="rId2"/>
          <a:srcRect/>
          <a:stretch>
            <a:fillRect/>
          </a:stretch>
        </p:blipFill>
        <p:spPr bwMode="auto">
          <a:xfrm>
            <a:off x="714348" y="3214692"/>
            <a:ext cx="3019023" cy="1928808"/>
          </a:xfrm>
          <a:prstGeom prst="ellipse">
            <a:avLst/>
          </a:prstGeom>
          <a:ln>
            <a:noFill/>
          </a:ln>
          <a:effectLst>
            <a:softEdge rad="112500"/>
          </a:effectLst>
        </p:spPr>
      </p:pic>
    </p:spTree>
    <p:extLst>
      <p:ext uri="{BB962C8B-B14F-4D97-AF65-F5344CB8AC3E}">
        <p14:creationId xmlns="" xmlns:p14="http://schemas.microsoft.com/office/powerpoint/2010/main" val="3665104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429684" cy="1000114"/>
          </a:xfrm>
        </p:spPr>
        <p:txBody>
          <a:bodyPr>
            <a:normAutofit/>
          </a:bodyPr>
          <a:lstStyle/>
          <a:p>
            <a:pPr algn="r"/>
            <a:r>
              <a:rPr lang="ar-DZ" sz="2400" i="1" dirty="0" smtClean="0">
                <a:solidFill>
                  <a:schemeClr val="tx1"/>
                </a:solidFill>
              </a:rPr>
              <a:t>ماهية هندسة التكوين</a:t>
            </a:r>
            <a:r>
              <a:rPr lang="fr-FR" sz="2400" i="1" dirty="0" smtClean="0">
                <a:solidFill>
                  <a:schemeClr val="tx2"/>
                </a:solidFill>
              </a:rPr>
              <a:t>:</a:t>
            </a:r>
            <a:r>
              <a:rPr lang="ar-DZ" sz="1800" b="1" i="1" dirty="0" smtClean="0">
                <a:solidFill>
                  <a:schemeClr val="tx2"/>
                </a:solidFill>
              </a:rPr>
              <a:t>المبحث الأول</a:t>
            </a:r>
            <a:r>
              <a:rPr lang="ar-DZ" sz="2400" i="1" dirty="0" smtClean="0">
                <a:solidFill>
                  <a:schemeClr val="tx1"/>
                </a:solidFill>
              </a:rPr>
              <a:t/>
            </a:r>
            <a:br>
              <a:rPr lang="ar-DZ" sz="2400" i="1" dirty="0" smtClean="0">
                <a:solidFill>
                  <a:schemeClr val="tx1"/>
                </a:solidFill>
              </a:rPr>
            </a:br>
            <a:r>
              <a:rPr lang="ar-DZ" sz="1600" i="1" u="sng" dirty="0" smtClean="0">
                <a:solidFill>
                  <a:schemeClr val="accent3">
                    <a:lumMod val="75000"/>
                  </a:schemeClr>
                </a:solidFill>
              </a:rPr>
              <a:t>المطلب الأول:</a:t>
            </a:r>
            <a:r>
              <a:rPr lang="ar-DZ" sz="1600" i="1" dirty="0" smtClean="0">
                <a:solidFill>
                  <a:schemeClr val="tx1"/>
                </a:solidFill>
              </a:rPr>
              <a:t>مفهوم هندسة التكوين</a:t>
            </a:r>
            <a:endParaRPr lang="fr-FR" sz="1600" i="1" u="sng" dirty="0">
              <a:solidFill>
                <a:schemeClr val="tx1"/>
              </a:solidFill>
            </a:endParaRPr>
          </a:p>
        </p:txBody>
      </p:sp>
      <p:sp>
        <p:nvSpPr>
          <p:cNvPr id="3" name="Espace réservé du contenu 2"/>
          <p:cNvSpPr>
            <a:spLocks noGrp="1"/>
          </p:cNvSpPr>
          <p:nvPr>
            <p:ph idx="1"/>
          </p:nvPr>
        </p:nvSpPr>
        <p:spPr>
          <a:xfrm>
            <a:off x="571472" y="928676"/>
            <a:ext cx="8572528" cy="4214824"/>
          </a:xfrm>
        </p:spPr>
        <p:txBody>
          <a:bodyPr>
            <a:normAutofit/>
          </a:bodyPr>
          <a:lstStyle/>
          <a:p>
            <a:pPr algn="r" rtl="1">
              <a:buNone/>
            </a:pPr>
            <a:r>
              <a:rPr lang="ar-DZ" sz="1400" b="1" dirty="0" smtClean="0">
                <a:solidFill>
                  <a:srgbClr val="0070C0"/>
                </a:solidFill>
              </a:rPr>
              <a:t>مفهوم التكوين </a:t>
            </a:r>
            <a:r>
              <a:rPr lang="ar-DZ" sz="1400" b="1" dirty="0" smtClean="0"/>
              <a:t>:هو نشاط مخطط يهدف إلى إحداث تغييرات في الفرد </a:t>
            </a:r>
            <a:r>
              <a:rPr lang="ar-DZ" sz="1400" b="1" dirty="0" err="1" smtClean="0"/>
              <a:t>و</a:t>
            </a:r>
            <a:r>
              <a:rPr lang="ar-DZ" sz="1400" b="1" dirty="0" smtClean="0"/>
              <a:t> الجماعة من ناحية المعلومات </a:t>
            </a:r>
            <a:r>
              <a:rPr lang="ar-DZ" sz="1400" b="1" dirty="0" err="1" smtClean="0"/>
              <a:t>و</a:t>
            </a:r>
            <a:r>
              <a:rPr lang="ar-DZ" sz="1400" b="1" dirty="0" smtClean="0"/>
              <a:t> الخبرات </a:t>
            </a:r>
            <a:r>
              <a:rPr lang="ar-DZ" sz="1400" b="1" dirty="0" err="1" smtClean="0"/>
              <a:t>و</a:t>
            </a:r>
            <a:r>
              <a:rPr lang="ar-DZ" sz="1400" b="1" dirty="0" smtClean="0"/>
              <a:t> المهارات ومعدلات الأداء، وطرق العمل </a:t>
            </a:r>
            <a:r>
              <a:rPr lang="ar-DZ" sz="1400" b="1" dirty="0" err="1" smtClean="0"/>
              <a:t>و</a:t>
            </a:r>
            <a:r>
              <a:rPr lang="ar-DZ" sz="1400" b="1" dirty="0" smtClean="0"/>
              <a:t> السلوك </a:t>
            </a:r>
            <a:r>
              <a:rPr lang="ar-DZ" sz="1400" b="1" dirty="0" err="1" smtClean="0"/>
              <a:t>و</a:t>
            </a:r>
            <a:r>
              <a:rPr lang="ar-DZ" sz="1400" b="1" dirty="0" smtClean="0"/>
              <a:t> الاتجاهات،لما يجعل هذا الفرد أو تلك الجماعة تتقن العمل بكفاءة وإنتاجية عالية</a:t>
            </a:r>
            <a:endParaRPr lang="fr-FR" sz="1400" b="1" dirty="0" smtClean="0"/>
          </a:p>
          <a:p>
            <a:pPr algn="r">
              <a:buNone/>
            </a:pPr>
            <a:r>
              <a:rPr lang="ar-DZ" sz="1400" b="1" dirty="0" smtClean="0">
                <a:solidFill>
                  <a:srgbClr val="0070C0"/>
                </a:solidFill>
              </a:rPr>
              <a:t>مفهوم التدريب </a:t>
            </a:r>
            <a:r>
              <a:rPr lang="ar-DZ" sz="1400" b="1" dirty="0" smtClean="0"/>
              <a:t>:هو تزويد الأفراد بالخبرات المناسبة التي تساعدهم على تنمية المهارات الخاصة بهم، وزيادة معرفتهم؛ من خلال الاعتماد على تطبيق العملية التدريبيّة بأكثر الوسائل كفاءة.</a:t>
            </a:r>
            <a:endParaRPr lang="fr-FR" sz="1400" b="1" dirty="0" smtClean="0"/>
          </a:p>
          <a:p>
            <a:pPr algn="r">
              <a:buNone/>
            </a:pPr>
            <a:r>
              <a:rPr lang="ar-DZ" sz="1400" b="1" dirty="0" smtClean="0">
                <a:solidFill>
                  <a:srgbClr val="0070C0"/>
                </a:solidFill>
              </a:rPr>
              <a:t>مفهوم الهندسة </a:t>
            </a:r>
            <a:r>
              <a:rPr lang="ar-DZ" sz="1400" b="1" dirty="0" smtClean="0"/>
              <a:t>:تعرّف الهندسة بأنّها إحدى المهن المتخصصة لتصميم وبناء وتشغيل الهياكل والآلات والأجهزة الأخرى من الصناعة والحياة اليومية، كما وتُعدّ الهندسة منهجاً متعدد التخصصات يشمل تعليم التكنولوجيا، والعلوم، والرياضيات، والهندسة، بالإضافة إلى أنّ المهندسين هم الذين يقومون بدورٍ أساسي في إتاحة الاستخدامات العملية للاكتشافات العلمية، والابتكارات التي تعزز الإنسان.</a:t>
            </a:r>
            <a:endParaRPr lang="fr-FR" sz="1400" b="1" dirty="0" smtClean="0"/>
          </a:p>
          <a:p>
            <a:pPr algn="r" rtl="1">
              <a:buNone/>
            </a:pPr>
            <a:r>
              <a:rPr lang="ar-DZ" sz="1400" b="1" dirty="0" smtClean="0">
                <a:solidFill>
                  <a:srgbClr val="0070C0"/>
                </a:solidFill>
              </a:rPr>
              <a:t>مفهوم هندسة التكوين </a:t>
            </a:r>
            <a:r>
              <a:rPr lang="ar-DZ" sz="1400" b="1" dirty="0" smtClean="0"/>
              <a:t>:يعرف </a:t>
            </a:r>
            <a:r>
              <a:rPr lang="fr-FR" sz="1400" b="1" dirty="0" smtClean="0"/>
              <a:t>le </a:t>
            </a:r>
            <a:r>
              <a:rPr lang="fr-FR" sz="1400" b="1" dirty="0" err="1" smtClean="0"/>
              <a:t>boterf</a:t>
            </a:r>
            <a:r>
              <a:rPr lang="ar-DZ" sz="1400" b="1" dirty="0" smtClean="0"/>
              <a:t>هندسة التكوين بأنها مجموعة منسجمة من الأنشطة التي تسمح بالتحكم </a:t>
            </a:r>
            <a:r>
              <a:rPr lang="ar-DZ" sz="1400" b="1" dirty="0" err="1" smtClean="0"/>
              <a:t>و</a:t>
            </a:r>
            <a:r>
              <a:rPr lang="ar-DZ" sz="1400" b="1" dirty="0" smtClean="0"/>
              <a:t> حوصلة المعلومات الضرورية لتصميم </a:t>
            </a:r>
            <a:r>
              <a:rPr lang="ar-DZ" sz="1400" b="1" dirty="0" err="1" smtClean="0"/>
              <a:t>و</a:t>
            </a:r>
            <a:r>
              <a:rPr lang="ar-DZ" sz="1400" b="1" dirty="0" smtClean="0"/>
              <a:t> انجاز مكون ( وحدة إنتاج ، عمارة ، نظام تكوين ، شبكة تواصل ...) بهدف استثمار يتضمنه ، </a:t>
            </a:r>
            <a:r>
              <a:rPr lang="ar-DZ" sz="1400" b="1" dirty="0" err="1" smtClean="0"/>
              <a:t>و</a:t>
            </a:r>
            <a:r>
              <a:rPr lang="ar-DZ" sz="1400" b="1" dirty="0" smtClean="0"/>
              <a:t> ضمان ظروف إمكانية استمراره </a:t>
            </a:r>
            <a:r>
              <a:rPr lang="ar-DZ" sz="1400" b="1" dirty="0" err="1" smtClean="0"/>
              <a:t>و</a:t>
            </a:r>
            <a:r>
              <a:rPr lang="ar-DZ" sz="1400" b="1" dirty="0" smtClean="0"/>
              <a:t> بقائه . </a:t>
            </a:r>
            <a:endParaRPr lang="fr-FR" sz="1400" b="1" dirty="0"/>
          </a:p>
        </p:txBody>
      </p:sp>
      <p:pic>
        <p:nvPicPr>
          <p:cNvPr id="2050" name="Picture 2" descr="H:\صور اماني\Screenshot_20210328-202802.png"/>
          <p:cNvPicPr>
            <a:picLocks noChangeAspect="1" noChangeArrowheads="1"/>
          </p:cNvPicPr>
          <p:nvPr/>
        </p:nvPicPr>
        <p:blipFill>
          <a:blip r:embed="rId2"/>
          <a:srcRect/>
          <a:stretch>
            <a:fillRect/>
          </a:stretch>
        </p:blipFill>
        <p:spPr bwMode="auto">
          <a:xfrm>
            <a:off x="2643174" y="3286130"/>
            <a:ext cx="4286280" cy="1857370"/>
          </a:xfrm>
          <a:prstGeom prst="rect">
            <a:avLst/>
          </a:prstGeom>
          <a:ln>
            <a:noFill/>
          </a:ln>
          <a:effectLst>
            <a:softEdge rad="112500"/>
          </a:effectLst>
        </p:spPr>
      </p:pic>
    </p:spTree>
    <p:extLst>
      <p:ext uri="{BB962C8B-B14F-4D97-AF65-F5344CB8AC3E}">
        <p14:creationId xmlns="" xmlns:p14="http://schemas.microsoft.com/office/powerpoint/2010/main" val="3219742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sz="1800" b="1" i="1" u="sng" dirty="0" smtClean="0">
                <a:solidFill>
                  <a:schemeClr val="accent3">
                    <a:lumMod val="75000"/>
                  </a:schemeClr>
                </a:solidFill>
              </a:rPr>
              <a:t>المطلب الثاني:</a:t>
            </a:r>
            <a:r>
              <a:rPr lang="ar-DZ" sz="1800" b="1" dirty="0" smtClean="0">
                <a:solidFill>
                  <a:schemeClr val="accent3">
                    <a:lumMod val="75000"/>
                  </a:schemeClr>
                </a:solidFill>
              </a:rPr>
              <a:t> </a:t>
            </a:r>
            <a:r>
              <a:rPr lang="ar-DZ" sz="2000" b="1" dirty="0" smtClean="0">
                <a:solidFill>
                  <a:schemeClr val="tx1"/>
                </a:solidFill>
              </a:rPr>
              <a:t>أهمية هندسة التكوين</a:t>
            </a:r>
            <a:endParaRPr lang="fr-FR" sz="2000" b="1" i="1" u="sng" dirty="0">
              <a:solidFill>
                <a:schemeClr val="tx1"/>
              </a:solidFill>
            </a:endParaRPr>
          </a:p>
        </p:txBody>
      </p:sp>
      <p:sp>
        <p:nvSpPr>
          <p:cNvPr id="3" name="Espace réservé du contenu 2"/>
          <p:cNvSpPr>
            <a:spLocks noGrp="1"/>
          </p:cNvSpPr>
          <p:nvPr>
            <p:ph idx="1"/>
          </p:nvPr>
        </p:nvSpPr>
        <p:spPr>
          <a:xfrm>
            <a:off x="0" y="857238"/>
            <a:ext cx="9144000" cy="4071966"/>
          </a:xfrm>
        </p:spPr>
        <p:txBody>
          <a:bodyPr>
            <a:normAutofit/>
          </a:bodyPr>
          <a:lstStyle/>
          <a:p>
            <a:pPr algn="r">
              <a:buNone/>
            </a:pPr>
            <a:r>
              <a:rPr lang="ar-DZ" sz="1800" dirty="0" smtClean="0"/>
              <a:t>تتلخص أهمية هندسة التكوين في النقاط التالية :</a:t>
            </a:r>
            <a:endParaRPr lang="ar-DZ" sz="1400" b="1" dirty="0" smtClean="0"/>
          </a:p>
          <a:p>
            <a:pPr algn="r">
              <a:buNone/>
            </a:pPr>
            <a:endParaRPr lang="ar-DZ" sz="1400" b="1" dirty="0" smtClean="0"/>
          </a:p>
          <a:p>
            <a:pPr algn="r">
              <a:buNone/>
            </a:pPr>
            <a:r>
              <a:rPr lang="ar-DZ" sz="1400" b="1" dirty="0" smtClean="0"/>
              <a:t>* تحديد وترتيب جميع الخطوات المنهجية التي تخص برنامجا للتكوين بحيث يكون متجانسا ومؤديا لهدف التكوين المنتظر  </a:t>
            </a:r>
          </a:p>
          <a:p>
            <a:pPr algn="r">
              <a:buNone/>
            </a:pPr>
            <a:endParaRPr lang="ar-DZ" sz="1400" b="1" dirty="0" smtClean="0"/>
          </a:p>
          <a:p>
            <a:pPr algn="r">
              <a:buNone/>
            </a:pPr>
            <a:r>
              <a:rPr lang="ar-DZ" sz="1400" b="1" dirty="0" smtClean="0"/>
              <a:t>* تقديم تصورا واضحا وشاملا وواقعيا يندرج ضمن السياسة العامة للقطاع بحيث يلبي حاجات التكوين ويعمل على توقعات الحاجات المستقبلية</a:t>
            </a:r>
          </a:p>
          <a:p>
            <a:pPr algn="r">
              <a:buNone/>
            </a:pPr>
            <a:endParaRPr lang="ar-DZ" sz="1400" b="1" dirty="0" smtClean="0"/>
          </a:p>
          <a:p>
            <a:pPr algn="r">
              <a:buNone/>
            </a:pPr>
            <a:r>
              <a:rPr lang="ar-DZ" sz="1400" b="1" dirty="0" smtClean="0"/>
              <a:t>* وضع منظومة من الأنشطة الموجهة نحو إنتاج الأهداف والعمل على تحقيقها ومتابعتها وتقويمها </a:t>
            </a:r>
          </a:p>
          <a:p>
            <a:pPr algn="r">
              <a:buNone/>
            </a:pPr>
            <a:endParaRPr lang="ar-DZ" sz="1400" b="1" dirty="0" smtClean="0"/>
          </a:p>
          <a:p>
            <a:pPr algn="r">
              <a:buNone/>
            </a:pPr>
            <a:r>
              <a:rPr lang="ar-DZ" sz="1400" b="1" dirty="0" smtClean="0"/>
              <a:t>*تحديد سياسة التكوين وتحليل الحاجات لتصور مشروع التكوين وتنسيقه ومواصلة عملية انجازه</a:t>
            </a:r>
          </a:p>
          <a:p>
            <a:pPr algn="r">
              <a:buNone/>
            </a:pPr>
            <a:endParaRPr lang="ar-DZ" sz="1400" b="1" dirty="0" smtClean="0"/>
          </a:p>
          <a:p>
            <a:pPr algn="r">
              <a:buNone/>
            </a:pPr>
            <a:r>
              <a:rPr lang="ar-DZ" sz="1400" b="1" dirty="0" smtClean="0"/>
              <a:t>* تقويم مختلف الأنشطة المتعلقة بالتكوين في شتى المراحل </a:t>
            </a:r>
          </a:p>
        </p:txBody>
      </p:sp>
      <p:pic>
        <p:nvPicPr>
          <p:cNvPr id="4098" name="Picture 2" descr="H:\صور اماني\FB_IMG_16169639593277494.jpg"/>
          <p:cNvPicPr>
            <a:picLocks noChangeAspect="1" noChangeArrowheads="1"/>
          </p:cNvPicPr>
          <p:nvPr/>
        </p:nvPicPr>
        <p:blipFill>
          <a:blip r:embed="rId2"/>
          <a:srcRect/>
          <a:stretch>
            <a:fillRect/>
          </a:stretch>
        </p:blipFill>
        <p:spPr bwMode="auto">
          <a:xfrm>
            <a:off x="785786" y="2357436"/>
            <a:ext cx="2643206" cy="2786063"/>
          </a:xfrm>
          <a:prstGeom prst="rect">
            <a:avLst/>
          </a:prstGeom>
          <a:ln>
            <a:noFill/>
          </a:ln>
          <a:effectLst>
            <a:softEdge rad="112500"/>
          </a:effectLst>
        </p:spPr>
      </p:pic>
    </p:spTree>
    <p:extLst>
      <p:ext uri="{BB962C8B-B14F-4D97-AF65-F5344CB8AC3E}">
        <p14:creationId xmlns="" xmlns:p14="http://schemas.microsoft.com/office/powerpoint/2010/main" val="1368854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7500990" cy="714362"/>
          </a:xfrm>
        </p:spPr>
        <p:txBody>
          <a:bodyPr/>
          <a:lstStyle/>
          <a:p>
            <a:pPr algn="r"/>
            <a:r>
              <a:rPr lang="ar-DZ" sz="1800" b="1" i="1" u="sng" dirty="0" smtClean="0">
                <a:solidFill>
                  <a:schemeClr val="accent3">
                    <a:lumMod val="75000"/>
                  </a:schemeClr>
                </a:solidFill>
              </a:rPr>
              <a:t>المطلب الثالث:</a:t>
            </a:r>
            <a:r>
              <a:rPr lang="ar-DZ" sz="2000" b="1" i="1" u="sng" dirty="0" smtClean="0">
                <a:solidFill>
                  <a:schemeClr val="accent3">
                    <a:lumMod val="75000"/>
                  </a:schemeClr>
                </a:solidFill>
              </a:rPr>
              <a:t> </a:t>
            </a:r>
            <a:r>
              <a:rPr lang="ar-DZ" sz="2000" b="1" dirty="0" smtClean="0">
                <a:solidFill>
                  <a:schemeClr val="tx1"/>
                </a:solidFill>
              </a:rPr>
              <a:t>أهداف هندسة التكوين</a:t>
            </a:r>
            <a:endParaRPr lang="fr-FR" sz="2000" b="1" i="1" u="sng" dirty="0">
              <a:solidFill>
                <a:schemeClr val="tx1"/>
              </a:solidFill>
            </a:endParaRPr>
          </a:p>
        </p:txBody>
      </p:sp>
      <p:sp>
        <p:nvSpPr>
          <p:cNvPr id="3" name="Espace réservé du contenu 2"/>
          <p:cNvSpPr>
            <a:spLocks noGrp="1"/>
          </p:cNvSpPr>
          <p:nvPr>
            <p:ph idx="1"/>
          </p:nvPr>
        </p:nvSpPr>
        <p:spPr>
          <a:xfrm>
            <a:off x="214282" y="714362"/>
            <a:ext cx="8715436" cy="4429137"/>
          </a:xfrm>
        </p:spPr>
        <p:txBody>
          <a:bodyPr>
            <a:normAutofit/>
          </a:bodyPr>
          <a:lstStyle/>
          <a:p>
            <a:pPr algn="r">
              <a:buNone/>
            </a:pPr>
            <a:r>
              <a:rPr lang="ar-DZ" sz="1600" dirty="0" smtClean="0"/>
              <a:t>* تسعى هندسة التكوين إلى فهم متطلبات العمل من أجل تطوير مواصفات التكوين الخاصة </a:t>
            </a:r>
            <a:r>
              <a:rPr lang="ar-DZ" sz="1600" dirty="0" err="1" smtClean="0"/>
              <a:t>بها</a:t>
            </a:r>
            <a:r>
              <a:rPr lang="ar-DZ" sz="1600" dirty="0" smtClean="0"/>
              <a:t>. </a:t>
            </a:r>
          </a:p>
          <a:p>
            <a:pPr algn="r">
              <a:buNone/>
            </a:pPr>
            <a:endParaRPr lang="fr-FR" sz="1600" dirty="0" smtClean="0"/>
          </a:p>
          <a:p>
            <a:pPr algn="r">
              <a:buNone/>
            </a:pPr>
            <a:r>
              <a:rPr lang="ar-DZ" sz="1600" dirty="0" smtClean="0"/>
              <a:t>* تقدم الدعم الفني لتصميم النظام الخاص بالجهاز وإنشاء الاختبارات وأنشطة التنفيذ.</a:t>
            </a:r>
            <a:endParaRPr lang="fr-FR" sz="1600" dirty="0" smtClean="0"/>
          </a:p>
          <a:p>
            <a:pPr algn="r">
              <a:buNone/>
            </a:pPr>
            <a:endParaRPr lang="ar-DZ" sz="1600" dirty="0" smtClean="0"/>
          </a:p>
          <a:p>
            <a:pPr algn="r">
              <a:buNone/>
            </a:pPr>
            <a:r>
              <a:rPr lang="ar-DZ" sz="1600" dirty="0" smtClean="0"/>
              <a:t>* إيجاد مشاكل وعيوب النظام ومن ثم تحليلها ومعالجتها بالحلول المناسبة لزيادة كفاءتها.</a:t>
            </a:r>
          </a:p>
          <a:p>
            <a:pPr algn="r">
              <a:buNone/>
            </a:pPr>
            <a:endParaRPr lang="fr-FR" sz="1600" dirty="0" smtClean="0"/>
          </a:p>
          <a:p>
            <a:pPr algn="r">
              <a:buNone/>
            </a:pPr>
            <a:r>
              <a:rPr lang="ar-DZ" sz="1600" dirty="0" smtClean="0"/>
              <a:t>* تقديم التوصيات بإدخال أفضل التحسينات على الأنظمة وإضافة الترقيات لزيادة كفاءة الأداء. </a:t>
            </a:r>
            <a:endParaRPr lang="fr-FR" sz="1600" dirty="0" smtClean="0"/>
          </a:p>
          <a:p>
            <a:pPr algn="r">
              <a:buNone/>
            </a:pPr>
            <a:endParaRPr lang="ar-DZ" sz="1600" dirty="0" smtClean="0"/>
          </a:p>
          <a:p>
            <a:pPr algn="r">
              <a:buNone/>
            </a:pPr>
            <a:r>
              <a:rPr lang="ar-DZ" sz="1600" dirty="0" smtClean="0"/>
              <a:t>*مشاركة فريق ضمان الجودة في الشركة العديد من الخطط والتنسيق معهم لتحسين عمليات التكوين.</a:t>
            </a:r>
          </a:p>
          <a:p>
            <a:pPr algn="r">
              <a:buNone/>
            </a:pPr>
            <a:endParaRPr lang="ar-DZ" sz="1600" dirty="0" smtClean="0"/>
          </a:p>
          <a:p>
            <a:pPr algn="r">
              <a:buNone/>
            </a:pPr>
            <a:r>
              <a:rPr lang="ar-DZ" sz="1600" dirty="0" smtClean="0"/>
              <a:t>* إيجاد الطرق المناسبة للتعامل مع نشر البيانات عبر البيئات المتعددة والمختلفة عن بعضها البعض</a:t>
            </a:r>
            <a:endParaRPr lang="fr-FR" sz="1400" dirty="0" smtClean="0"/>
          </a:p>
          <a:p>
            <a:pPr algn="r">
              <a:buNone/>
            </a:pPr>
            <a:endParaRPr lang="ar-DZ" sz="1600" dirty="0" smtClean="0"/>
          </a:p>
          <a:p>
            <a:pPr algn="r">
              <a:buNone/>
            </a:pPr>
            <a:endParaRPr lang="fr-FR" sz="1600" dirty="0" smtClean="0"/>
          </a:p>
          <a:p>
            <a:pPr algn="r">
              <a:buNone/>
            </a:pPr>
            <a:endParaRPr lang="ar-DZ" sz="1600" dirty="0" smtClean="0"/>
          </a:p>
        </p:txBody>
      </p:sp>
      <p:pic>
        <p:nvPicPr>
          <p:cNvPr id="1026" name="Picture 2"/>
          <p:cNvPicPr>
            <a:picLocks noChangeAspect="1" noChangeArrowheads="1"/>
          </p:cNvPicPr>
          <p:nvPr/>
        </p:nvPicPr>
        <p:blipFill>
          <a:blip r:embed="rId2"/>
          <a:srcRect/>
          <a:stretch>
            <a:fillRect/>
          </a:stretch>
        </p:blipFill>
        <p:spPr bwMode="auto">
          <a:xfrm>
            <a:off x="0" y="0"/>
            <a:ext cx="2428860" cy="5052058"/>
          </a:xfrm>
          <a:prstGeom prst="rect">
            <a:avLst/>
          </a:prstGeom>
          <a:noFill/>
          <a:ln w="9525">
            <a:noFill/>
            <a:miter lim="800000"/>
            <a:headEnd/>
            <a:tailEnd/>
          </a:ln>
          <a:effectLst/>
        </p:spPr>
      </p:pic>
    </p:spTree>
    <p:extLst>
      <p:ext uri="{BB962C8B-B14F-4D97-AF65-F5344CB8AC3E}">
        <p14:creationId xmlns="" xmlns:p14="http://schemas.microsoft.com/office/powerpoint/2010/main" val="715937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543956" cy="571486"/>
          </a:xfrm>
        </p:spPr>
        <p:txBody>
          <a:bodyPr/>
          <a:lstStyle/>
          <a:p>
            <a:pPr algn="r"/>
            <a:r>
              <a:rPr lang="ar-DZ" sz="2000" b="1" i="1" u="sng" dirty="0" smtClean="0">
                <a:solidFill>
                  <a:schemeClr val="tx2"/>
                </a:solidFill>
              </a:rPr>
              <a:t>المبحث الثاني:</a:t>
            </a:r>
            <a:r>
              <a:rPr lang="ar-DZ" sz="2000" b="1" dirty="0" smtClean="0">
                <a:solidFill>
                  <a:schemeClr val="tx2"/>
                </a:solidFill>
              </a:rPr>
              <a:t> </a:t>
            </a:r>
            <a:r>
              <a:rPr lang="ar-DZ" sz="1800" b="1" dirty="0" smtClean="0">
                <a:solidFill>
                  <a:schemeClr val="tx1"/>
                </a:solidFill>
              </a:rPr>
              <a:t>مبادئ ومتطلبات هندسة التكوين ومراحلها</a:t>
            </a:r>
            <a:endParaRPr lang="fr-FR" sz="2000" b="1" i="1" u="sng" dirty="0">
              <a:solidFill>
                <a:schemeClr val="tx1"/>
              </a:solidFill>
            </a:endParaRPr>
          </a:p>
        </p:txBody>
      </p:sp>
      <p:sp>
        <p:nvSpPr>
          <p:cNvPr id="3" name="Espace réservé du contenu 2"/>
          <p:cNvSpPr>
            <a:spLocks noGrp="1"/>
          </p:cNvSpPr>
          <p:nvPr>
            <p:ph idx="1"/>
          </p:nvPr>
        </p:nvSpPr>
        <p:spPr>
          <a:xfrm>
            <a:off x="500034" y="1000114"/>
            <a:ext cx="8429684" cy="3770250"/>
          </a:xfrm>
        </p:spPr>
        <p:txBody>
          <a:bodyPr>
            <a:normAutofit/>
          </a:bodyPr>
          <a:lstStyle/>
          <a:p>
            <a:pPr algn="r">
              <a:buNone/>
            </a:pPr>
            <a:r>
              <a:rPr lang="ar-DZ" sz="1600" b="1" dirty="0" smtClean="0"/>
              <a:t>*</a:t>
            </a:r>
            <a:r>
              <a:rPr lang="ar-DZ" sz="1600" dirty="0" smtClean="0"/>
              <a:t> أن يكون الهدف من التكوين سوف يستجيب لمشكلة يجب حلها، اومشروع يجب إعداده (بالنسبة للفرد، أو بالنسبة للمنظمة أو للمجتمع). </a:t>
            </a:r>
            <a:br>
              <a:rPr lang="ar-DZ" sz="1600" dirty="0" smtClean="0"/>
            </a:br>
            <a:endParaRPr lang="ar-DZ" sz="1600" dirty="0" smtClean="0"/>
          </a:p>
          <a:p>
            <a:pPr algn="r">
              <a:buFontTx/>
              <a:buChar char="-"/>
            </a:pPr>
            <a:r>
              <a:rPr lang="ar-DZ" sz="1600" b="1" dirty="0" smtClean="0"/>
              <a:t>* </a:t>
            </a:r>
            <a:r>
              <a:rPr lang="ar-DZ" sz="1600" dirty="0" smtClean="0"/>
              <a:t>أن تكون أهدافه واضحة وواقعية، كما يجب أن يلبي حاجات تدريبية حقيقية ويوفر المرونة وتتعدد الاختيارات، حيث تتسم عملية التكوين بالاستمرارية. </a:t>
            </a:r>
          </a:p>
          <a:p>
            <a:pPr algn="r">
              <a:buFontTx/>
              <a:buChar char="-"/>
            </a:pPr>
            <a:r>
              <a:rPr lang="ar-DZ" sz="1600" b="1" dirty="0" smtClean="0"/>
              <a:t>* </a:t>
            </a:r>
            <a:r>
              <a:rPr lang="ar-DZ" sz="1600" dirty="0" smtClean="0"/>
              <a:t>وأن يعتمد التكوين وسائل متعددة لتحقيق أهدافه، التي يجب أن تكون واضحة ومحددة ومفهومه من قبل كل من الممرنين والمشرفين على التدريب، ويتم فيه تحديد الاحتياجات التدريبية الفعلية للمؤسسة. </a:t>
            </a:r>
            <a:br>
              <a:rPr lang="ar-DZ" sz="1600" dirty="0" smtClean="0"/>
            </a:br>
            <a:r>
              <a:rPr lang="ar-DZ" sz="1600" dirty="0" smtClean="0"/>
              <a:t/>
            </a:r>
            <a:br>
              <a:rPr lang="ar-DZ" sz="1600" dirty="0" smtClean="0"/>
            </a:br>
            <a:r>
              <a:rPr lang="ar-DZ" sz="1600" b="1" dirty="0" smtClean="0"/>
              <a:t>*</a:t>
            </a:r>
            <a:r>
              <a:rPr lang="ar-DZ" sz="1600" dirty="0" smtClean="0"/>
              <a:t>عند تخطيط البرامج التدريبية لا بد من اشتراك جميع الأفراد الذين لهم صلة بالبرنامج خاصة المتدربين والممرنين للاستفادة من وجهات نظرهم،وأفكارهم الجديدة وذلك من اجل أداء المهام الوظيفية بفعالية وكفاءة لتحقيق </a:t>
            </a:r>
          </a:p>
          <a:p>
            <a:pPr algn="r">
              <a:buFontTx/>
              <a:buChar char="-"/>
            </a:pPr>
            <a:r>
              <a:rPr lang="ar-DZ" sz="1600" b="1" dirty="0" smtClean="0"/>
              <a:t>* </a:t>
            </a:r>
            <a:r>
              <a:rPr lang="ar-DZ" sz="1600" dirty="0" smtClean="0"/>
              <a:t>أن يكون هدفه اكتساب للكفاءات وإمكانيات العمل التي لا يتقنها الفرد قبل عملية التكوين. </a:t>
            </a:r>
          </a:p>
          <a:p>
            <a:pPr algn="r">
              <a:buFontTx/>
              <a:buChar char="-"/>
            </a:pPr>
            <a:endParaRPr lang="ar-DZ" sz="1600" dirty="0"/>
          </a:p>
        </p:txBody>
      </p:sp>
      <p:sp>
        <p:nvSpPr>
          <p:cNvPr id="5" name="Rectangle 4"/>
          <p:cNvSpPr/>
          <p:nvPr/>
        </p:nvSpPr>
        <p:spPr>
          <a:xfrm>
            <a:off x="1071539" y="428610"/>
            <a:ext cx="7786741" cy="446276"/>
          </a:xfrm>
          <a:prstGeom prst="rect">
            <a:avLst/>
          </a:prstGeom>
        </p:spPr>
        <p:txBody>
          <a:bodyPr wrap="square">
            <a:spAutoFit/>
          </a:bodyPr>
          <a:lstStyle/>
          <a:p>
            <a:pPr marL="274320" lvl="0" indent="-274320" algn="r">
              <a:spcBef>
                <a:spcPts val="600"/>
              </a:spcBef>
              <a:buClr>
                <a:srgbClr val="B13F9A"/>
              </a:buClr>
              <a:buSzPct val="73000"/>
            </a:pPr>
            <a:r>
              <a:rPr lang="ar-DZ" sz="2300" b="1" i="1" u="sng" dirty="0" smtClean="0">
                <a:solidFill>
                  <a:schemeClr val="accent3">
                    <a:lumMod val="75000"/>
                  </a:schemeClr>
                </a:solidFill>
              </a:rPr>
              <a:t>ا</a:t>
            </a:r>
            <a:r>
              <a:rPr lang="ar-DZ" b="1" i="1" u="sng" dirty="0" smtClean="0">
                <a:solidFill>
                  <a:schemeClr val="accent3">
                    <a:lumMod val="75000"/>
                  </a:schemeClr>
                </a:solidFill>
              </a:rPr>
              <a:t>لمطلب الأول:</a:t>
            </a:r>
            <a:r>
              <a:rPr lang="ar-DZ" b="1" dirty="0" smtClean="0"/>
              <a:t>مبادئ هندسة التكوين</a:t>
            </a:r>
          </a:p>
        </p:txBody>
      </p:sp>
      <p:pic>
        <p:nvPicPr>
          <p:cNvPr id="7170" name="Picture 2" descr="H:\صور اماني\Screenshot_20210328-202823.png"/>
          <p:cNvPicPr>
            <a:picLocks noChangeAspect="1" noChangeArrowheads="1"/>
          </p:cNvPicPr>
          <p:nvPr/>
        </p:nvPicPr>
        <p:blipFill>
          <a:blip r:embed="rId2"/>
          <a:srcRect/>
          <a:stretch>
            <a:fillRect/>
          </a:stretch>
        </p:blipFill>
        <p:spPr bwMode="auto">
          <a:xfrm>
            <a:off x="1714480" y="3857634"/>
            <a:ext cx="5786478" cy="1285867"/>
          </a:xfrm>
          <a:prstGeom prst="rect">
            <a:avLst/>
          </a:prstGeom>
          <a:ln>
            <a:noFill/>
          </a:ln>
          <a:effectLst>
            <a:softEdge rad="112500"/>
          </a:effectLst>
        </p:spPr>
      </p:pic>
    </p:spTree>
    <p:extLst>
      <p:ext uri="{BB962C8B-B14F-4D97-AF65-F5344CB8AC3E}">
        <p14:creationId xmlns="" xmlns:p14="http://schemas.microsoft.com/office/powerpoint/2010/main" val="2981108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0030"/>
            <a:ext cx="7329510" cy="760084"/>
          </a:xfrm>
        </p:spPr>
        <p:txBody>
          <a:bodyPr/>
          <a:lstStyle/>
          <a:p>
            <a:pPr algn="r"/>
            <a:r>
              <a:rPr lang="ar-DZ" sz="1800" b="1" i="1" u="sng" dirty="0" smtClean="0">
                <a:solidFill>
                  <a:schemeClr val="accent3">
                    <a:lumMod val="75000"/>
                  </a:schemeClr>
                </a:solidFill>
              </a:rPr>
              <a:t>المطلب الثاني: </a:t>
            </a:r>
            <a:r>
              <a:rPr lang="ar-DZ" sz="2000" b="1" dirty="0" smtClean="0">
                <a:solidFill>
                  <a:schemeClr val="tx1"/>
                </a:solidFill>
              </a:rPr>
              <a:t>متطلبات هندسة التكوين</a:t>
            </a:r>
            <a:endParaRPr lang="fr-FR" sz="2000" b="1" i="1" u="sng" dirty="0">
              <a:solidFill>
                <a:schemeClr val="tx1"/>
              </a:solidFill>
            </a:endParaRPr>
          </a:p>
        </p:txBody>
      </p:sp>
      <p:sp>
        <p:nvSpPr>
          <p:cNvPr id="3" name="Espace réservé du contenu 2"/>
          <p:cNvSpPr>
            <a:spLocks noGrp="1"/>
          </p:cNvSpPr>
          <p:nvPr>
            <p:ph idx="1"/>
          </p:nvPr>
        </p:nvSpPr>
        <p:spPr>
          <a:xfrm>
            <a:off x="0" y="928676"/>
            <a:ext cx="9144000" cy="4000528"/>
          </a:xfrm>
        </p:spPr>
        <p:txBody>
          <a:bodyPr>
            <a:normAutofit/>
          </a:bodyPr>
          <a:lstStyle/>
          <a:p>
            <a:pPr algn="r">
              <a:lnSpc>
                <a:spcPct val="150000"/>
              </a:lnSpc>
              <a:buNone/>
            </a:pPr>
            <a:r>
              <a:rPr lang="ar-DZ" sz="2000" b="1" dirty="0" smtClean="0"/>
              <a:t>أولا : متطلبات بيئة التكوين </a:t>
            </a:r>
            <a:endParaRPr lang="fr-FR" sz="2000" dirty="0" smtClean="0"/>
          </a:p>
          <a:p>
            <a:pPr algn="r">
              <a:lnSpc>
                <a:spcPct val="150000"/>
              </a:lnSpc>
              <a:buNone/>
            </a:pPr>
            <a:r>
              <a:rPr lang="ar-DZ" sz="2000" b="1" dirty="0" smtClean="0"/>
              <a:t>ثانيا : تحليل احتياج التكوين </a:t>
            </a:r>
            <a:endParaRPr lang="fr-FR" sz="2000" dirty="0" smtClean="0"/>
          </a:p>
          <a:p>
            <a:pPr algn="r">
              <a:lnSpc>
                <a:spcPct val="150000"/>
              </a:lnSpc>
              <a:buNone/>
            </a:pPr>
            <a:r>
              <a:rPr lang="ar-DZ" sz="2000" b="1" dirty="0" smtClean="0"/>
              <a:t>ثالثا : تصميم الدورات التدريبية </a:t>
            </a:r>
            <a:endParaRPr lang="fr-FR" sz="2000" dirty="0" smtClean="0"/>
          </a:p>
          <a:p>
            <a:pPr algn="r">
              <a:lnSpc>
                <a:spcPct val="150000"/>
              </a:lnSpc>
              <a:buNone/>
            </a:pPr>
            <a:r>
              <a:rPr lang="ar-DZ" sz="2000" b="1" dirty="0" smtClean="0"/>
              <a:t>رابعا : الدقة في اختيار المدربين </a:t>
            </a:r>
            <a:r>
              <a:rPr lang="ar-DZ" sz="2000" b="1" dirty="0" err="1" smtClean="0"/>
              <a:t>و</a:t>
            </a:r>
            <a:r>
              <a:rPr lang="ar-DZ" sz="2000" b="1" dirty="0" smtClean="0"/>
              <a:t> المتدربين </a:t>
            </a:r>
            <a:endParaRPr lang="fr-FR" sz="2000" dirty="0" smtClean="0"/>
          </a:p>
          <a:p>
            <a:pPr algn="r">
              <a:lnSpc>
                <a:spcPct val="150000"/>
              </a:lnSpc>
              <a:buNone/>
            </a:pPr>
            <a:r>
              <a:rPr lang="ar-DZ" sz="2000" b="1" dirty="0" smtClean="0"/>
              <a:t>خامسا : تحديد المتطلبات المالية </a:t>
            </a:r>
            <a:endParaRPr lang="fr-FR" sz="2000" dirty="0" smtClean="0"/>
          </a:p>
          <a:p>
            <a:pPr algn="r">
              <a:lnSpc>
                <a:spcPct val="150000"/>
              </a:lnSpc>
              <a:buNone/>
            </a:pPr>
            <a:r>
              <a:rPr lang="ar-DZ" sz="2000" b="1" dirty="0" smtClean="0"/>
              <a:t>سادسا : </a:t>
            </a:r>
            <a:r>
              <a:rPr lang="ar-DZ" sz="2000" b="1" dirty="0" err="1" smtClean="0"/>
              <a:t>الاشراف</a:t>
            </a:r>
            <a:r>
              <a:rPr lang="ar-DZ" sz="2000" b="1" dirty="0" smtClean="0"/>
              <a:t> و تقويم العملية التدريبية </a:t>
            </a:r>
            <a:endParaRPr lang="fr-FR" sz="2000" dirty="0"/>
          </a:p>
        </p:txBody>
      </p:sp>
      <p:pic>
        <p:nvPicPr>
          <p:cNvPr id="5125" name="Picture 5"/>
          <p:cNvPicPr>
            <a:picLocks noChangeAspect="1" noChangeArrowheads="1"/>
          </p:cNvPicPr>
          <p:nvPr/>
        </p:nvPicPr>
        <p:blipFill>
          <a:blip r:embed="rId2"/>
          <a:srcRect/>
          <a:stretch>
            <a:fillRect/>
          </a:stretch>
        </p:blipFill>
        <p:spPr bwMode="auto">
          <a:xfrm>
            <a:off x="928663" y="928676"/>
            <a:ext cx="4472496" cy="4214824"/>
          </a:xfrm>
          <a:prstGeom prst="rect">
            <a:avLst/>
          </a:prstGeom>
          <a:ln>
            <a:noFill/>
          </a:ln>
          <a:effectLst>
            <a:softEdge rad="112500"/>
          </a:effectLst>
        </p:spPr>
      </p:pic>
    </p:spTree>
    <p:extLst>
      <p:ext uri="{BB962C8B-B14F-4D97-AF65-F5344CB8AC3E}">
        <p14:creationId xmlns="" xmlns:p14="http://schemas.microsoft.com/office/powerpoint/2010/main" val="2275169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42858"/>
            <a:ext cx="7239000" cy="642942"/>
          </a:xfrm>
        </p:spPr>
        <p:txBody>
          <a:bodyPr/>
          <a:lstStyle/>
          <a:p>
            <a:pPr algn="r"/>
            <a:r>
              <a:rPr lang="ar-DZ" sz="1800" b="1" i="1" u="sng" dirty="0" smtClean="0">
                <a:solidFill>
                  <a:schemeClr val="accent3">
                    <a:lumMod val="75000"/>
                  </a:schemeClr>
                </a:solidFill>
              </a:rPr>
              <a:t>المطلب الثالث:</a:t>
            </a:r>
            <a:r>
              <a:rPr lang="ar-DZ" sz="1800" b="1" dirty="0" smtClean="0">
                <a:solidFill>
                  <a:schemeClr val="accent3">
                    <a:lumMod val="75000"/>
                  </a:schemeClr>
                </a:solidFill>
              </a:rPr>
              <a:t> </a:t>
            </a:r>
            <a:r>
              <a:rPr lang="ar-DZ" sz="1800" b="1" dirty="0" smtClean="0">
                <a:solidFill>
                  <a:schemeClr val="tx1"/>
                </a:solidFill>
              </a:rPr>
              <a:t>مراحل هندسة التكوين</a:t>
            </a:r>
            <a:endParaRPr lang="fr-FR" sz="1800" b="1" i="1" u="sng" dirty="0">
              <a:solidFill>
                <a:schemeClr val="tx1"/>
              </a:solidFill>
            </a:endParaRPr>
          </a:p>
        </p:txBody>
      </p:sp>
      <p:sp>
        <p:nvSpPr>
          <p:cNvPr id="3" name="Espace réservé du contenu 2"/>
          <p:cNvSpPr>
            <a:spLocks noGrp="1"/>
          </p:cNvSpPr>
          <p:nvPr>
            <p:ph idx="1"/>
          </p:nvPr>
        </p:nvSpPr>
        <p:spPr>
          <a:xfrm>
            <a:off x="2000232" y="714362"/>
            <a:ext cx="7143768" cy="4214842"/>
          </a:xfrm>
        </p:spPr>
        <p:txBody>
          <a:bodyPr>
            <a:normAutofit fontScale="92500" lnSpcReduction="20000"/>
          </a:bodyPr>
          <a:lstStyle/>
          <a:p>
            <a:pPr algn="r">
              <a:lnSpc>
                <a:spcPct val="120000"/>
              </a:lnSpc>
              <a:buNone/>
            </a:pPr>
            <a:r>
              <a:rPr lang="ar-DZ" sz="1400" b="1" i="1" u="sng" dirty="0" smtClean="0">
                <a:solidFill>
                  <a:schemeClr val="tx2">
                    <a:lumMod val="60000"/>
                    <a:lumOff val="40000"/>
                  </a:schemeClr>
                </a:solidFill>
                <a:effectLst>
                  <a:outerShdw blurRad="38100" dist="38100" dir="2700000" algn="tl">
                    <a:srgbClr val="000000">
                      <a:alpha val="43137"/>
                    </a:srgbClr>
                  </a:outerShdw>
                </a:effectLst>
              </a:rPr>
              <a:t>أولا :التحليل</a:t>
            </a:r>
            <a:r>
              <a:rPr lang="ar-DZ" sz="1400" b="1" dirty="0" smtClean="0"/>
              <a:t/>
            </a:r>
            <a:br>
              <a:rPr lang="ar-DZ" sz="1400" b="1" dirty="0" smtClean="0"/>
            </a:br>
            <a:r>
              <a:rPr lang="ar-DZ" sz="1400" b="1" dirty="0" smtClean="0"/>
              <a:t>تتشكل هذه المرحلة من تحليل الطلب، وتحديد الاحتياجات التكوينية، حيث يتفق الباحثون والمهنيون على أهمية إجراء تحليل لاحتياجات التكوين، وذلك لأنها خطوة مهمة وحجر الأساس في عملية إدارة التكوين وهي ضرورية</a:t>
            </a:r>
            <a:r>
              <a:rPr lang="fr-FR" sz="1400" b="1" dirty="0" smtClean="0"/>
              <a:t> </a:t>
            </a:r>
            <a:r>
              <a:rPr lang="ar-DZ" sz="1400" b="1" dirty="0" smtClean="0"/>
              <a:t>لجعلها أكثر فعالية </a:t>
            </a:r>
            <a:br>
              <a:rPr lang="ar-DZ" sz="1400" b="1" dirty="0" smtClean="0"/>
            </a:br>
            <a:r>
              <a:rPr lang="ar-DZ" sz="1400" b="1" u="sng" dirty="0" smtClean="0">
                <a:solidFill>
                  <a:schemeClr val="tx2">
                    <a:lumMod val="60000"/>
                    <a:lumOff val="40000"/>
                  </a:schemeClr>
                </a:solidFill>
                <a:effectLst>
                  <a:outerShdw blurRad="38100" dist="38100" dir="2700000" algn="tl">
                    <a:srgbClr val="000000">
                      <a:alpha val="43137"/>
                    </a:srgbClr>
                  </a:outerShdw>
                </a:effectLst>
              </a:rPr>
              <a:t>ثانيا :التصميم</a:t>
            </a:r>
          </a:p>
          <a:p>
            <a:pPr algn="r">
              <a:lnSpc>
                <a:spcPct val="120000"/>
              </a:lnSpc>
              <a:buNone/>
            </a:pPr>
            <a:r>
              <a:rPr lang="ar-DZ" sz="1400" b="1" dirty="0" smtClean="0"/>
              <a:t>1-تحديد الأهداف التكوينية:يتم تحويل الحاجات إلى أهداف للتكوين والأهداف هنا بمثابة معايير لاختيار الأساليب والتقنيات والوسائل والأدوات التعليمية لتحسين الفعل التكويني</a:t>
            </a:r>
          </a:p>
          <a:p>
            <a:pPr algn="r">
              <a:lnSpc>
                <a:spcPct val="120000"/>
              </a:lnSpc>
              <a:buNone/>
            </a:pPr>
            <a:r>
              <a:rPr lang="ar-DZ" sz="1400" b="1" dirty="0" smtClean="0"/>
              <a:t>2-</a:t>
            </a:r>
            <a:r>
              <a:rPr lang="ar-DZ" sz="1400" b="1" dirty="0" err="1" smtClean="0"/>
              <a:t>اعداد</a:t>
            </a:r>
            <a:r>
              <a:rPr lang="ar-DZ" sz="1400" b="1" dirty="0" smtClean="0"/>
              <a:t> دفتر الشروط:هو وسيلة تعاقدية بين المكون </a:t>
            </a:r>
            <a:r>
              <a:rPr lang="ar-DZ" sz="1400" b="1" dirty="0" err="1" smtClean="0"/>
              <a:t>او</a:t>
            </a:r>
            <a:r>
              <a:rPr lang="ar-DZ" sz="1400" b="1" dirty="0" smtClean="0"/>
              <a:t> مؤسسة التكوين والمنظمة حيث يصف هذا الدفتر “مشروع التكوين وأهدافه والتدرج التعليمي المرغوب...“</a:t>
            </a:r>
          </a:p>
          <a:p>
            <a:pPr algn="r">
              <a:lnSpc>
                <a:spcPct val="120000"/>
              </a:lnSpc>
              <a:buNone/>
            </a:pPr>
            <a:r>
              <a:rPr lang="ar-DZ" sz="1400" b="1" dirty="0" smtClean="0"/>
              <a:t>3- التخطيط للتكوين: ويكون بتحديد منظم الدورة التكوينية وتحديد موضوعها واختيار فريق التكوين وتحديد الموارد المخصصة (المالية والمدة وما </a:t>
            </a:r>
            <a:r>
              <a:rPr lang="ar-DZ" sz="1400" b="1" dirty="0" err="1" smtClean="0"/>
              <a:t>الى</a:t>
            </a:r>
            <a:r>
              <a:rPr lang="ar-DZ" sz="1400" b="1" dirty="0" smtClean="0"/>
              <a:t> ذلك )ومن الهيئة التي تتحمل المسؤولية الإدارية عن الدورة </a:t>
            </a:r>
          </a:p>
          <a:p>
            <a:pPr algn="r">
              <a:lnSpc>
                <a:spcPct val="120000"/>
              </a:lnSpc>
              <a:buNone/>
            </a:pPr>
            <a:r>
              <a:rPr lang="ar-DZ" sz="1400" b="1" u="sng" dirty="0" smtClean="0">
                <a:solidFill>
                  <a:schemeClr val="tx2">
                    <a:lumMod val="60000"/>
                    <a:lumOff val="40000"/>
                  </a:schemeClr>
                </a:solidFill>
                <a:effectLst>
                  <a:outerShdw blurRad="38100" dist="38100" dir="2700000" algn="tl">
                    <a:srgbClr val="000000">
                      <a:alpha val="43137"/>
                    </a:srgbClr>
                  </a:outerShdw>
                </a:effectLst>
              </a:rPr>
              <a:t>ثالثا: التنفيذ</a:t>
            </a:r>
            <a:endParaRPr lang="fr-FR" sz="1400" b="1" u="sng" dirty="0" smtClean="0">
              <a:solidFill>
                <a:schemeClr val="tx2">
                  <a:lumMod val="60000"/>
                  <a:lumOff val="40000"/>
                </a:schemeClr>
              </a:solidFill>
              <a:effectLst>
                <a:outerShdw blurRad="38100" dist="38100" dir="2700000" algn="tl">
                  <a:srgbClr val="000000">
                    <a:alpha val="43137"/>
                  </a:srgbClr>
                </a:outerShdw>
              </a:effectLst>
            </a:endParaRPr>
          </a:p>
          <a:p>
            <a:pPr algn="r">
              <a:lnSpc>
                <a:spcPct val="120000"/>
              </a:lnSpc>
              <a:buNone/>
            </a:pPr>
            <a:r>
              <a:rPr lang="ar-DZ" sz="1400" b="1" dirty="0" smtClean="0"/>
              <a:t>لتنفيذ مشروع التكوين يتم </a:t>
            </a:r>
            <a:r>
              <a:rPr lang="ar-DZ" sz="1400" b="1" dirty="0" err="1" smtClean="0"/>
              <a:t>اولا</a:t>
            </a:r>
            <a:r>
              <a:rPr lang="ar-DZ" sz="1400" b="1" dirty="0" smtClean="0"/>
              <a:t> التخطيط لحصة تكوينية ثم تصميم مخطط درس ”سيناريو“ ثم تصميم إستراتيجية تعليمية وبعدها يتم تنفيذ التكوين من خلال تقديم نشاطاته في عمليات متتالية في شكل حصص تكوينية </a:t>
            </a:r>
          </a:p>
          <a:p>
            <a:pPr algn="r">
              <a:lnSpc>
                <a:spcPct val="120000"/>
              </a:lnSpc>
              <a:buNone/>
            </a:pPr>
            <a:r>
              <a:rPr lang="ar-DZ" sz="1400" b="1" u="sng" dirty="0" smtClean="0">
                <a:solidFill>
                  <a:schemeClr val="tx2">
                    <a:lumMod val="60000"/>
                    <a:lumOff val="40000"/>
                  </a:schemeClr>
                </a:solidFill>
                <a:effectLst>
                  <a:outerShdw blurRad="38100" dist="38100" dir="2700000" algn="tl">
                    <a:srgbClr val="000000">
                      <a:alpha val="43137"/>
                    </a:srgbClr>
                  </a:outerShdw>
                </a:effectLst>
              </a:rPr>
              <a:t>رابعا:التقويم </a:t>
            </a:r>
          </a:p>
          <a:p>
            <a:pPr algn="r">
              <a:lnSpc>
                <a:spcPct val="120000"/>
              </a:lnSpc>
              <a:buNone/>
            </a:pPr>
            <a:r>
              <a:rPr lang="ar-DZ" sz="1400" b="1" dirty="0" smtClean="0"/>
              <a:t>يرتبط التقويم بالتكوين ارتباطا وثيقا وعملية ملازمة يتم من خلالها التأكد من تحقق الأهداف، ويعتمد في الغالب على إصدار الحكم واتخاذ القرار. ويعني التقويم فحص مدى الملائمة بين مجموعة من المعلومات ومجموعة المعايير مناسبة الهدف المحدد </a:t>
            </a:r>
            <a:r>
              <a:rPr lang="ar-DZ" sz="1400" b="1" dirty="0" err="1" smtClean="0"/>
              <a:t>ّ</a:t>
            </a:r>
            <a:r>
              <a:rPr lang="ar-DZ" sz="1400" b="1" dirty="0" smtClean="0"/>
              <a:t> من أجل اتخاذ قرار. </a:t>
            </a:r>
            <a:br>
              <a:rPr lang="ar-DZ" sz="1400" b="1" dirty="0" smtClean="0"/>
            </a:br>
            <a:r>
              <a:rPr lang="ar-DZ" sz="1200" dirty="0" smtClean="0"/>
              <a:t>.</a:t>
            </a:r>
          </a:p>
        </p:txBody>
      </p:sp>
      <p:pic>
        <p:nvPicPr>
          <p:cNvPr id="6146" name="Picture 2" descr="H:\صور اماني\FB_IMG_16169639156318001.jpg"/>
          <p:cNvPicPr>
            <a:picLocks noChangeAspect="1" noChangeArrowheads="1"/>
          </p:cNvPicPr>
          <p:nvPr/>
        </p:nvPicPr>
        <p:blipFill>
          <a:blip r:embed="rId2" cstate="print"/>
          <a:srcRect/>
          <a:stretch>
            <a:fillRect/>
          </a:stretch>
        </p:blipFill>
        <p:spPr bwMode="auto">
          <a:xfrm>
            <a:off x="1" y="0"/>
            <a:ext cx="2428860" cy="1714494"/>
          </a:xfrm>
          <a:prstGeom prst="rect">
            <a:avLst/>
          </a:prstGeom>
          <a:ln>
            <a:noFill/>
          </a:ln>
          <a:effectLst>
            <a:softEdge rad="112500"/>
          </a:effectLst>
        </p:spPr>
      </p:pic>
      <p:pic>
        <p:nvPicPr>
          <p:cNvPr id="6147" name="Picture 3" descr="H:\صور اماني\FB_IMG_16169639991945097.jpg"/>
          <p:cNvPicPr>
            <a:picLocks noChangeAspect="1" noChangeArrowheads="1"/>
          </p:cNvPicPr>
          <p:nvPr/>
        </p:nvPicPr>
        <p:blipFill>
          <a:blip r:embed="rId3" cstate="print"/>
          <a:srcRect/>
          <a:stretch>
            <a:fillRect/>
          </a:stretch>
        </p:blipFill>
        <p:spPr bwMode="auto">
          <a:xfrm>
            <a:off x="-1" y="1643056"/>
            <a:ext cx="2285985" cy="1643074"/>
          </a:xfrm>
          <a:prstGeom prst="rect">
            <a:avLst/>
          </a:prstGeom>
          <a:ln>
            <a:noFill/>
          </a:ln>
          <a:effectLst>
            <a:softEdge rad="112500"/>
          </a:effectLst>
        </p:spPr>
      </p:pic>
      <p:pic>
        <p:nvPicPr>
          <p:cNvPr id="6148" name="Picture 4" descr="H:\صور اماني\FB_IMG_16169640221104204.jpg"/>
          <p:cNvPicPr>
            <a:picLocks noChangeAspect="1" noChangeArrowheads="1"/>
          </p:cNvPicPr>
          <p:nvPr/>
        </p:nvPicPr>
        <p:blipFill>
          <a:blip r:embed="rId4" cstate="print"/>
          <a:srcRect/>
          <a:stretch>
            <a:fillRect/>
          </a:stretch>
        </p:blipFill>
        <p:spPr bwMode="auto">
          <a:xfrm>
            <a:off x="0" y="3286130"/>
            <a:ext cx="2143108" cy="1790858"/>
          </a:xfrm>
          <a:prstGeom prst="rect">
            <a:avLst/>
          </a:prstGeom>
          <a:ln>
            <a:noFill/>
          </a:ln>
          <a:effectLst>
            <a:softEdge rad="112500"/>
          </a:effectLst>
        </p:spPr>
      </p:pic>
    </p:spTree>
    <p:extLst>
      <p:ext uri="{BB962C8B-B14F-4D97-AF65-F5344CB8AC3E}">
        <p14:creationId xmlns="" xmlns:p14="http://schemas.microsoft.com/office/powerpoint/2010/main" val="15239471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767</TotalTime>
  <Words>758</Words>
  <Application>Microsoft Office PowerPoint</Application>
  <PresentationFormat>Affichage à l'écran (16:9)</PresentationFormat>
  <Paragraphs>79</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Solstice</vt:lpstr>
      <vt:lpstr>Diapositive 1</vt:lpstr>
      <vt:lpstr>خطة البحث </vt:lpstr>
      <vt:lpstr>المقدمة:</vt:lpstr>
      <vt:lpstr>ماهية هندسة التكوين:المبحث الأول المطلب الأول:مفهوم هندسة التكوين</vt:lpstr>
      <vt:lpstr>المطلب الثاني: أهمية هندسة التكوين</vt:lpstr>
      <vt:lpstr>المطلب الثالث: أهداف هندسة التكوين</vt:lpstr>
      <vt:lpstr>المبحث الثاني: مبادئ ومتطلبات هندسة التكوين ومراحلها</vt:lpstr>
      <vt:lpstr>المطلب الثاني: متطلبات هندسة التكوين</vt:lpstr>
      <vt:lpstr>المطلب الثالث: مراحل هندسة التكوين</vt:lpstr>
      <vt:lpstr>الخاتمة:</vt:lpstr>
      <vt:lpstr>Diapositive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تقييم اداء الموارد البشرية</dc:title>
  <dc:creator>PLANET INFORMATIQUE</dc:creator>
  <cp:lastModifiedBy>DELL</cp:lastModifiedBy>
  <cp:revision>143</cp:revision>
  <dcterms:created xsi:type="dcterms:W3CDTF">2021-01-15T13:25:46Z</dcterms:created>
  <dcterms:modified xsi:type="dcterms:W3CDTF">2021-04-03T20:46:42Z</dcterms:modified>
</cp:coreProperties>
</file>