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5" r:id="rId2"/>
    <p:sldId id="286"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7"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D3E52B-677B-4472-8488-142249BE83AF}"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fr-FR"/>
        </a:p>
      </dgm:t>
    </dgm:pt>
    <dgm:pt modelId="{096F5BD8-2148-40B6-8D9C-FDE7A0B63495}">
      <dgm:prSet phldrT="[Texte]"/>
      <dgm:spPr/>
      <dgm:t>
        <a:bodyPr/>
        <a:lstStyle/>
        <a:p>
          <a:r>
            <a:rPr lang="ar-DZ" dirty="0" smtClean="0"/>
            <a:t>المدير</a:t>
          </a:r>
          <a:endParaRPr lang="fr-FR" dirty="0"/>
        </a:p>
      </dgm:t>
    </dgm:pt>
    <dgm:pt modelId="{36D5D2B4-2AA9-4C3B-8A8A-561546BF4B91}" type="parTrans" cxnId="{A603213E-1C47-4E9B-BAF5-272B93CB7FE6}">
      <dgm:prSet/>
      <dgm:spPr/>
      <dgm:t>
        <a:bodyPr/>
        <a:lstStyle/>
        <a:p>
          <a:endParaRPr lang="fr-FR"/>
        </a:p>
      </dgm:t>
    </dgm:pt>
    <dgm:pt modelId="{2A3932BD-47CA-4996-810C-5E83DECDDB87}" type="sibTrans" cxnId="{A603213E-1C47-4E9B-BAF5-272B93CB7FE6}">
      <dgm:prSet/>
      <dgm:spPr/>
      <dgm:t>
        <a:bodyPr/>
        <a:lstStyle/>
        <a:p>
          <a:endParaRPr lang="fr-FR"/>
        </a:p>
      </dgm:t>
    </dgm:pt>
    <dgm:pt modelId="{6618931F-B3BA-4F7B-9F58-9CEDC4B15D79}" type="asst">
      <dgm:prSet phldrT="[Texte]"/>
      <dgm:spPr/>
      <dgm:t>
        <a:bodyPr/>
        <a:lstStyle/>
        <a:p>
          <a:r>
            <a:rPr lang="ar-DZ" dirty="0" smtClean="0"/>
            <a:t>مستشار مالي</a:t>
          </a:r>
          <a:endParaRPr lang="fr-FR" dirty="0"/>
        </a:p>
      </dgm:t>
    </dgm:pt>
    <dgm:pt modelId="{FCD3CECC-B5F8-42EA-81E1-0D3365DDC260}" type="parTrans" cxnId="{14A1D243-B883-4581-A2DB-048D3F615A19}">
      <dgm:prSet/>
      <dgm:spPr/>
      <dgm:t>
        <a:bodyPr/>
        <a:lstStyle/>
        <a:p>
          <a:endParaRPr lang="fr-FR"/>
        </a:p>
      </dgm:t>
    </dgm:pt>
    <dgm:pt modelId="{0A7A4FFB-062A-4328-A0DC-5C48145D3254}" type="sibTrans" cxnId="{14A1D243-B883-4581-A2DB-048D3F615A19}">
      <dgm:prSet/>
      <dgm:spPr/>
      <dgm:t>
        <a:bodyPr/>
        <a:lstStyle/>
        <a:p>
          <a:endParaRPr lang="fr-FR"/>
        </a:p>
      </dgm:t>
    </dgm:pt>
    <dgm:pt modelId="{B625BDC9-BA6B-4A8E-A891-4558F19081E8}">
      <dgm:prSet phldrT="[Texte]"/>
      <dgm:spPr/>
      <dgm:t>
        <a:bodyPr/>
        <a:lstStyle/>
        <a:p>
          <a:r>
            <a:rPr lang="ar-DZ" dirty="0" smtClean="0"/>
            <a:t>مدير المالية</a:t>
          </a:r>
          <a:endParaRPr lang="fr-FR" dirty="0"/>
        </a:p>
      </dgm:t>
    </dgm:pt>
    <dgm:pt modelId="{07BD475A-6419-4967-8A0C-B1C2B85741F3}" type="parTrans" cxnId="{71684207-6205-491D-A1A5-E31C388170B2}">
      <dgm:prSet/>
      <dgm:spPr/>
      <dgm:t>
        <a:bodyPr/>
        <a:lstStyle/>
        <a:p>
          <a:endParaRPr lang="fr-FR"/>
        </a:p>
      </dgm:t>
    </dgm:pt>
    <dgm:pt modelId="{76E588BD-D715-4755-ACE0-85059D1572AA}" type="sibTrans" cxnId="{71684207-6205-491D-A1A5-E31C388170B2}">
      <dgm:prSet/>
      <dgm:spPr/>
      <dgm:t>
        <a:bodyPr/>
        <a:lstStyle/>
        <a:p>
          <a:endParaRPr lang="fr-FR"/>
        </a:p>
      </dgm:t>
    </dgm:pt>
    <dgm:pt modelId="{1A47CD63-F688-4F29-B174-8F33A6A1C1CE}">
      <dgm:prSet phldrT="[Texte]"/>
      <dgm:spPr/>
      <dgm:t>
        <a:bodyPr/>
        <a:lstStyle/>
        <a:p>
          <a:r>
            <a:rPr lang="ar-DZ" dirty="0" smtClean="0"/>
            <a:t>مدير الانتاج</a:t>
          </a:r>
          <a:endParaRPr lang="fr-FR" dirty="0"/>
        </a:p>
      </dgm:t>
    </dgm:pt>
    <dgm:pt modelId="{D98C9FE2-199A-4D59-9E7C-373868E44EFB}" type="parTrans" cxnId="{AEF20F2E-FA4C-49DA-80E8-2D9BCECEE616}">
      <dgm:prSet/>
      <dgm:spPr/>
      <dgm:t>
        <a:bodyPr/>
        <a:lstStyle/>
        <a:p>
          <a:endParaRPr lang="fr-FR"/>
        </a:p>
      </dgm:t>
    </dgm:pt>
    <dgm:pt modelId="{F5DB0A10-5A5D-4778-A976-51ECE57CB22B}" type="sibTrans" cxnId="{AEF20F2E-FA4C-49DA-80E8-2D9BCECEE616}">
      <dgm:prSet/>
      <dgm:spPr/>
      <dgm:t>
        <a:bodyPr/>
        <a:lstStyle/>
        <a:p>
          <a:endParaRPr lang="fr-FR"/>
        </a:p>
      </dgm:t>
    </dgm:pt>
    <dgm:pt modelId="{129384E6-22AA-4B08-AC0D-33557595017A}">
      <dgm:prSet phldrT="[Texte]"/>
      <dgm:spPr/>
      <dgm:t>
        <a:bodyPr/>
        <a:lstStyle/>
        <a:p>
          <a:r>
            <a:rPr lang="ar-DZ" dirty="0" smtClean="0"/>
            <a:t>مدير التسويق</a:t>
          </a:r>
          <a:endParaRPr lang="fr-FR" dirty="0"/>
        </a:p>
      </dgm:t>
    </dgm:pt>
    <dgm:pt modelId="{84755B46-8DF9-4733-9CE9-17C2B7A97447}" type="parTrans" cxnId="{D618F498-7534-48E6-B0C5-A028EA8033D6}">
      <dgm:prSet/>
      <dgm:spPr/>
      <dgm:t>
        <a:bodyPr/>
        <a:lstStyle/>
        <a:p>
          <a:endParaRPr lang="fr-FR"/>
        </a:p>
      </dgm:t>
    </dgm:pt>
    <dgm:pt modelId="{CF799D40-973C-4504-9066-454F5DB464FB}" type="sibTrans" cxnId="{D618F498-7534-48E6-B0C5-A028EA8033D6}">
      <dgm:prSet/>
      <dgm:spPr/>
      <dgm:t>
        <a:bodyPr/>
        <a:lstStyle/>
        <a:p>
          <a:endParaRPr lang="fr-FR"/>
        </a:p>
      </dgm:t>
    </dgm:pt>
    <dgm:pt modelId="{4E66214A-5A3A-47CF-BA1F-65A8789C8D55}" type="pres">
      <dgm:prSet presAssocID="{76D3E52B-677B-4472-8488-142249BE83AF}" presName="hierChild1" presStyleCnt="0">
        <dgm:presLayoutVars>
          <dgm:orgChart val="1"/>
          <dgm:chPref val="1"/>
          <dgm:dir/>
          <dgm:animOne val="branch"/>
          <dgm:animLvl val="lvl"/>
          <dgm:resizeHandles/>
        </dgm:presLayoutVars>
      </dgm:prSet>
      <dgm:spPr/>
      <dgm:t>
        <a:bodyPr/>
        <a:lstStyle/>
        <a:p>
          <a:endParaRPr lang="fr-FR"/>
        </a:p>
      </dgm:t>
    </dgm:pt>
    <dgm:pt modelId="{AA8870BB-A16C-4697-8D9E-1A3382D940D4}" type="pres">
      <dgm:prSet presAssocID="{096F5BD8-2148-40B6-8D9C-FDE7A0B63495}" presName="hierRoot1" presStyleCnt="0">
        <dgm:presLayoutVars>
          <dgm:hierBranch val="init"/>
        </dgm:presLayoutVars>
      </dgm:prSet>
      <dgm:spPr/>
    </dgm:pt>
    <dgm:pt modelId="{71CE2117-DD70-4A56-828D-7A7E40B36B72}" type="pres">
      <dgm:prSet presAssocID="{096F5BD8-2148-40B6-8D9C-FDE7A0B63495}" presName="rootComposite1" presStyleCnt="0"/>
      <dgm:spPr/>
    </dgm:pt>
    <dgm:pt modelId="{EC9B07AC-6639-4F2E-B21C-B110AAE999AE}" type="pres">
      <dgm:prSet presAssocID="{096F5BD8-2148-40B6-8D9C-FDE7A0B63495}" presName="rootText1" presStyleLbl="node0" presStyleIdx="0" presStyleCnt="1">
        <dgm:presLayoutVars>
          <dgm:chPref val="3"/>
        </dgm:presLayoutVars>
      </dgm:prSet>
      <dgm:spPr/>
      <dgm:t>
        <a:bodyPr/>
        <a:lstStyle/>
        <a:p>
          <a:endParaRPr lang="fr-FR"/>
        </a:p>
      </dgm:t>
    </dgm:pt>
    <dgm:pt modelId="{A8CC0C26-348D-44F5-8921-0C42E94D3F87}" type="pres">
      <dgm:prSet presAssocID="{096F5BD8-2148-40B6-8D9C-FDE7A0B63495}" presName="rootConnector1" presStyleLbl="node1" presStyleIdx="0" presStyleCnt="0"/>
      <dgm:spPr/>
      <dgm:t>
        <a:bodyPr/>
        <a:lstStyle/>
        <a:p>
          <a:endParaRPr lang="fr-FR"/>
        </a:p>
      </dgm:t>
    </dgm:pt>
    <dgm:pt modelId="{1A5027AA-FF11-4884-BA28-5353D3C1BEB2}" type="pres">
      <dgm:prSet presAssocID="{096F5BD8-2148-40B6-8D9C-FDE7A0B63495}" presName="hierChild2" presStyleCnt="0"/>
      <dgm:spPr/>
    </dgm:pt>
    <dgm:pt modelId="{D1D0577F-58C4-4C2B-A8B1-BD3E3497347B}" type="pres">
      <dgm:prSet presAssocID="{07BD475A-6419-4967-8A0C-B1C2B85741F3}" presName="Name37" presStyleLbl="parChTrans1D2" presStyleIdx="0" presStyleCnt="4"/>
      <dgm:spPr/>
      <dgm:t>
        <a:bodyPr/>
        <a:lstStyle/>
        <a:p>
          <a:endParaRPr lang="fr-FR"/>
        </a:p>
      </dgm:t>
    </dgm:pt>
    <dgm:pt modelId="{8E96BD40-C663-4ABF-8085-B9B559B97A13}" type="pres">
      <dgm:prSet presAssocID="{B625BDC9-BA6B-4A8E-A891-4558F19081E8}" presName="hierRoot2" presStyleCnt="0">
        <dgm:presLayoutVars>
          <dgm:hierBranch val="init"/>
        </dgm:presLayoutVars>
      </dgm:prSet>
      <dgm:spPr/>
    </dgm:pt>
    <dgm:pt modelId="{6D0D2A59-4A23-4676-B66C-A887E55EE86E}" type="pres">
      <dgm:prSet presAssocID="{B625BDC9-BA6B-4A8E-A891-4558F19081E8}" presName="rootComposite" presStyleCnt="0"/>
      <dgm:spPr/>
    </dgm:pt>
    <dgm:pt modelId="{9C8274A1-95B4-413B-8340-86E0399A6579}" type="pres">
      <dgm:prSet presAssocID="{B625BDC9-BA6B-4A8E-A891-4558F19081E8}" presName="rootText" presStyleLbl="node2" presStyleIdx="0" presStyleCnt="3" custLinFactX="-100000" custLinFactY="133818" custLinFactNeighborX="-118499" custLinFactNeighborY="200000">
        <dgm:presLayoutVars>
          <dgm:chPref val="3"/>
        </dgm:presLayoutVars>
      </dgm:prSet>
      <dgm:spPr/>
      <dgm:t>
        <a:bodyPr/>
        <a:lstStyle/>
        <a:p>
          <a:endParaRPr lang="fr-FR"/>
        </a:p>
      </dgm:t>
    </dgm:pt>
    <dgm:pt modelId="{55853960-E125-4360-AA1F-BB9736CFBCC1}" type="pres">
      <dgm:prSet presAssocID="{B625BDC9-BA6B-4A8E-A891-4558F19081E8}" presName="rootConnector" presStyleLbl="node2" presStyleIdx="0" presStyleCnt="3"/>
      <dgm:spPr/>
      <dgm:t>
        <a:bodyPr/>
        <a:lstStyle/>
        <a:p>
          <a:endParaRPr lang="fr-FR"/>
        </a:p>
      </dgm:t>
    </dgm:pt>
    <dgm:pt modelId="{0F094E20-2580-4DDF-9BD6-24AF4A6DFB8B}" type="pres">
      <dgm:prSet presAssocID="{B625BDC9-BA6B-4A8E-A891-4558F19081E8}" presName="hierChild4" presStyleCnt="0"/>
      <dgm:spPr/>
    </dgm:pt>
    <dgm:pt modelId="{25EB4C94-1530-4982-A672-1582466918A6}" type="pres">
      <dgm:prSet presAssocID="{B625BDC9-BA6B-4A8E-A891-4558F19081E8}" presName="hierChild5" presStyleCnt="0"/>
      <dgm:spPr/>
    </dgm:pt>
    <dgm:pt modelId="{627F8DD0-5836-4DF1-80BD-7763CD1266B9}" type="pres">
      <dgm:prSet presAssocID="{D98C9FE2-199A-4D59-9E7C-373868E44EFB}" presName="Name37" presStyleLbl="parChTrans1D2" presStyleIdx="1" presStyleCnt="4"/>
      <dgm:spPr/>
      <dgm:t>
        <a:bodyPr/>
        <a:lstStyle/>
        <a:p>
          <a:endParaRPr lang="fr-FR"/>
        </a:p>
      </dgm:t>
    </dgm:pt>
    <dgm:pt modelId="{FBE09A7C-DBAA-49DC-8BB7-0736C7C41D8D}" type="pres">
      <dgm:prSet presAssocID="{1A47CD63-F688-4F29-B174-8F33A6A1C1CE}" presName="hierRoot2" presStyleCnt="0">
        <dgm:presLayoutVars>
          <dgm:hierBranch val="init"/>
        </dgm:presLayoutVars>
      </dgm:prSet>
      <dgm:spPr/>
    </dgm:pt>
    <dgm:pt modelId="{1B9B9ACF-6D6E-4BF8-AA28-065B524C6FFF}" type="pres">
      <dgm:prSet presAssocID="{1A47CD63-F688-4F29-B174-8F33A6A1C1CE}" presName="rootComposite" presStyleCnt="0"/>
      <dgm:spPr/>
    </dgm:pt>
    <dgm:pt modelId="{7135F5B8-7558-4084-B7DA-FCAE85B06A7A}" type="pres">
      <dgm:prSet presAssocID="{1A47CD63-F688-4F29-B174-8F33A6A1C1CE}" presName="rootText" presStyleLbl="node2" presStyleIdx="1" presStyleCnt="3">
        <dgm:presLayoutVars>
          <dgm:chPref val="3"/>
        </dgm:presLayoutVars>
      </dgm:prSet>
      <dgm:spPr/>
      <dgm:t>
        <a:bodyPr/>
        <a:lstStyle/>
        <a:p>
          <a:endParaRPr lang="fr-FR"/>
        </a:p>
      </dgm:t>
    </dgm:pt>
    <dgm:pt modelId="{B893129E-9B9D-4302-9C78-06C039F567AE}" type="pres">
      <dgm:prSet presAssocID="{1A47CD63-F688-4F29-B174-8F33A6A1C1CE}" presName="rootConnector" presStyleLbl="node2" presStyleIdx="1" presStyleCnt="3"/>
      <dgm:spPr/>
      <dgm:t>
        <a:bodyPr/>
        <a:lstStyle/>
        <a:p>
          <a:endParaRPr lang="fr-FR"/>
        </a:p>
      </dgm:t>
    </dgm:pt>
    <dgm:pt modelId="{4CBDA362-7746-4103-AB03-7472ACC4752A}" type="pres">
      <dgm:prSet presAssocID="{1A47CD63-F688-4F29-B174-8F33A6A1C1CE}" presName="hierChild4" presStyleCnt="0"/>
      <dgm:spPr/>
    </dgm:pt>
    <dgm:pt modelId="{EB0B29CC-61E3-48C4-810C-B55E379BF4A7}" type="pres">
      <dgm:prSet presAssocID="{1A47CD63-F688-4F29-B174-8F33A6A1C1CE}" presName="hierChild5" presStyleCnt="0"/>
      <dgm:spPr/>
    </dgm:pt>
    <dgm:pt modelId="{7C0C21B7-B17E-4ABC-AEBE-AE13B7545DC6}" type="pres">
      <dgm:prSet presAssocID="{84755B46-8DF9-4733-9CE9-17C2B7A97447}" presName="Name37" presStyleLbl="parChTrans1D2" presStyleIdx="2" presStyleCnt="4"/>
      <dgm:spPr/>
      <dgm:t>
        <a:bodyPr/>
        <a:lstStyle/>
        <a:p>
          <a:endParaRPr lang="fr-FR"/>
        </a:p>
      </dgm:t>
    </dgm:pt>
    <dgm:pt modelId="{BDBA98A1-6648-4DF3-BE64-6EC673985ECF}" type="pres">
      <dgm:prSet presAssocID="{129384E6-22AA-4B08-AC0D-33557595017A}" presName="hierRoot2" presStyleCnt="0">
        <dgm:presLayoutVars>
          <dgm:hierBranch val="init"/>
        </dgm:presLayoutVars>
      </dgm:prSet>
      <dgm:spPr/>
    </dgm:pt>
    <dgm:pt modelId="{A184FB44-5DC9-458B-AC75-DF4F1DCB9CBA}" type="pres">
      <dgm:prSet presAssocID="{129384E6-22AA-4B08-AC0D-33557595017A}" presName="rootComposite" presStyleCnt="0"/>
      <dgm:spPr/>
    </dgm:pt>
    <dgm:pt modelId="{157FD514-DF78-48A5-B07E-7E06D1D5D120}" type="pres">
      <dgm:prSet presAssocID="{129384E6-22AA-4B08-AC0D-33557595017A}" presName="rootText" presStyleLbl="node2" presStyleIdx="2" presStyleCnt="3">
        <dgm:presLayoutVars>
          <dgm:chPref val="3"/>
        </dgm:presLayoutVars>
      </dgm:prSet>
      <dgm:spPr/>
      <dgm:t>
        <a:bodyPr/>
        <a:lstStyle/>
        <a:p>
          <a:endParaRPr lang="fr-FR"/>
        </a:p>
      </dgm:t>
    </dgm:pt>
    <dgm:pt modelId="{2B7B16CD-83A3-4309-99DB-36C1D330E8BE}" type="pres">
      <dgm:prSet presAssocID="{129384E6-22AA-4B08-AC0D-33557595017A}" presName="rootConnector" presStyleLbl="node2" presStyleIdx="2" presStyleCnt="3"/>
      <dgm:spPr/>
      <dgm:t>
        <a:bodyPr/>
        <a:lstStyle/>
        <a:p>
          <a:endParaRPr lang="fr-FR"/>
        </a:p>
      </dgm:t>
    </dgm:pt>
    <dgm:pt modelId="{F8EE4449-CE62-4F46-A807-E6E4FEECA2F6}" type="pres">
      <dgm:prSet presAssocID="{129384E6-22AA-4B08-AC0D-33557595017A}" presName="hierChild4" presStyleCnt="0"/>
      <dgm:spPr/>
    </dgm:pt>
    <dgm:pt modelId="{7550F825-E1ED-4B90-84C2-770C27972A11}" type="pres">
      <dgm:prSet presAssocID="{129384E6-22AA-4B08-AC0D-33557595017A}" presName="hierChild5" presStyleCnt="0"/>
      <dgm:spPr/>
    </dgm:pt>
    <dgm:pt modelId="{AE0D4987-E14B-466D-9312-7FB075595C4C}" type="pres">
      <dgm:prSet presAssocID="{096F5BD8-2148-40B6-8D9C-FDE7A0B63495}" presName="hierChild3" presStyleCnt="0"/>
      <dgm:spPr/>
    </dgm:pt>
    <dgm:pt modelId="{CC951C2A-B96E-4283-976D-B928FF5C457D}" type="pres">
      <dgm:prSet presAssocID="{FCD3CECC-B5F8-42EA-81E1-0D3365DDC260}" presName="Name111" presStyleLbl="parChTrans1D2" presStyleIdx="3" presStyleCnt="4"/>
      <dgm:spPr/>
      <dgm:t>
        <a:bodyPr/>
        <a:lstStyle/>
        <a:p>
          <a:endParaRPr lang="fr-FR"/>
        </a:p>
      </dgm:t>
    </dgm:pt>
    <dgm:pt modelId="{6A4C3610-C1A0-4A9D-9D83-B1EBA8B4B533}" type="pres">
      <dgm:prSet presAssocID="{6618931F-B3BA-4F7B-9F58-9CEDC4B15D79}" presName="hierRoot3" presStyleCnt="0">
        <dgm:presLayoutVars>
          <dgm:hierBranch val="init"/>
        </dgm:presLayoutVars>
      </dgm:prSet>
      <dgm:spPr/>
    </dgm:pt>
    <dgm:pt modelId="{A64DD977-8057-4F08-8B84-38363F85D32B}" type="pres">
      <dgm:prSet presAssocID="{6618931F-B3BA-4F7B-9F58-9CEDC4B15D79}" presName="rootComposite3" presStyleCnt="0"/>
      <dgm:spPr/>
    </dgm:pt>
    <dgm:pt modelId="{07B2C67B-BE1D-4686-9809-F2AA9FC78061}" type="pres">
      <dgm:prSet presAssocID="{6618931F-B3BA-4F7B-9F58-9CEDC4B15D79}" presName="rootText3" presStyleLbl="asst1" presStyleIdx="0" presStyleCnt="1">
        <dgm:presLayoutVars>
          <dgm:chPref val="3"/>
        </dgm:presLayoutVars>
      </dgm:prSet>
      <dgm:spPr/>
      <dgm:t>
        <a:bodyPr/>
        <a:lstStyle/>
        <a:p>
          <a:endParaRPr lang="fr-FR"/>
        </a:p>
      </dgm:t>
    </dgm:pt>
    <dgm:pt modelId="{62165812-02BB-4EE3-83B7-BCD800CC4309}" type="pres">
      <dgm:prSet presAssocID="{6618931F-B3BA-4F7B-9F58-9CEDC4B15D79}" presName="rootConnector3" presStyleLbl="asst1" presStyleIdx="0" presStyleCnt="1"/>
      <dgm:spPr/>
      <dgm:t>
        <a:bodyPr/>
        <a:lstStyle/>
        <a:p>
          <a:endParaRPr lang="fr-FR"/>
        </a:p>
      </dgm:t>
    </dgm:pt>
    <dgm:pt modelId="{0FE9E883-5718-4D52-8369-742C318EE98E}" type="pres">
      <dgm:prSet presAssocID="{6618931F-B3BA-4F7B-9F58-9CEDC4B15D79}" presName="hierChild6" presStyleCnt="0"/>
      <dgm:spPr/>
    </dgm:pt>
    <dgm:pt modelId="{079074CA-08CD-4CE3-9458-FB6673A41D03}" type="pres">
      <dgm:prSet presAssocID="{6618931F-B3BA-4F7B-9F58-9CEDC4B15D79}" presName="hierChild7" presStyleCnt="0"/>
      <dgm:spPr/>
    </dgm:pt>
  </dgm:ptLst>
  <dgm:cxnLst>
    <dgm:cxn modelId="{BC760188-83AE-423C-B42D-D446A51BFCE5}" type="presOf" srcId="{1A47CD63-F688-4F29-B174-8F33A6A1C1CE}" destId="{B893129E-9B9D-4302-9C78-06C039F567AE}" srcOrd="1" destOrd="0" presId="urn:microsoft.com/office/officeart/2005/8/layout/orgChart1"/>
    <dgm:cxn modelId="{BB1CBCE9-8AAF-4E03-B76B-77C1AB86EA60}" type="presOf" srcId="{FCD3CECC-B5F8-42EA-81E1-0D3365DDC260}" destId="{CC951C2A-B96E-4283-976D-B928FF5C457D}" srcOrd="0" destOrd="0" presId="urn:microsoft.com/office/officeart/2005/8/layout/orgChart1"/>
    <dgm:cxn modelId="{AEF20F2E-FA4C-49DA-80E8-2D9BCECEE616}" srcId="{096F5BD8-2148-40B6-8D9C-FDE7A0B63495}" destId="{1A47CD63-F688-4F29-B174-8F33A6A1C1CE}" srcOrd="2" destOrd="0" parTransId="{D98C9FE2-199A-4D59-9E7C-373868E44EFB}" sibTransId="{F5DB0A10-5A5D-4778-A976-51ECE57CB22B}"/>
    <dgm:cxn modelId="{14A1D243-B883-4581-A2DB-048D3F615A19}" srcId="{096F5BD8-2148-40B6-8D9C-FDE7A0B63495}" destId="{6618931F-B3BA-4F7B-9F58-9CEDC4B15D79}" srcOrd="0" destOrd="0" parTransId="{FCD3CECC-B5F8-42EA-81E1-0D3365DDC260}" sibTransId="{0A7A4FFB-062A-4328-A0DC-5C48145D3254}"/>
    <dgm:cxn modelId="{F9AD65F1-B6D4-4C23-A993-231131694EA7}" type="presOf" srcId="{B625BDC9-BA6B-4A8E-A891-4558F19081E8}" destId="{9C8274A1-95B4-413B-8340-86E0399A6579}" srcOrd="0" destOrd="0" presId="urn:microsoft.com/office/officeart/2005/8/layout/orgChart1"/>
    <dgm:cxn modelId="{AB84EF1C-AED9-462B-A54D-6599656733D3}" type="presOf" srcId="{84755B46-8DF9-4733-9CE9-17C2B7A97447}" destId="{7C0C21B7-B17E-4ABC-AEBE-AE13B7545DC6}" srcOrd="0" destOrd="0" presId="urn:microsoft.com/office/officeart/2005/8/layout/orgChart1"/>
    <dgm:cxn modelId="{1C73C8BB-80D2-41C3-888F-EF3D16EF80D1}" type="presOf" srcId="{129384E6-22AA-4B08-AC0D-33557595017A}" destId="{157FD514-DF78-48A5-B07E-7E06D1D5D120}" srcOrd="0" destOrd="0" presId="urn:microsoft.com/office/officeart/2005/8/layout/orgChart1"/>
    <dgm:cxn modelId="{2C812D87-0F70-4352-820D-CE1212AC8964}" type="presOf" srcId="{1A47CD63-F688-4F29-B174-8F33A6A1C1CE}" destId="{7135F5B8-7558-4084-B7DA-FCAE85B06A7A}" srcOrd="0" destOrd="0" presId="urn:microsoft.com/office/officeart/2005/8/layout/orgChart1"/>
    <dgm:cxn modelId="{96B05BF7-998B-484E-9C27-ACCFE3349BB7}" type="presOf" srcId="{096F5BD8-2148-40B6-8D9C-FDE7A0B63495}" destId="{A8CC0C26-348D-44F5-8921-0C42E94D3F87}" srcOrd="1" destOrd="0" presId="urn:microsoft.com/office/officeart/2005/8/layout/orgChart1"/>
    <dgm:cxn modelId="{A603213E-1C47-4E9B-BAF5-272B93CB7FE6}" srcId="{76D3E52B-677B-4472-8488-142249BE83AF}" destId="{096F5BD8-2148-40B6-8D9C-FDE7A0B63495}" srcOrd="0" destOrd="0" parTransId="{36D5D2B4-2AA9-4C3B-8A8A-561546BF4B91}" sibTransId="{2A3932BD-47CA-4996-810C-5E83DECDDB87}"/>
    <dgm:cxn modelId="{E5156A6D-18DD-4D0E-B05A-67B0577BA0D7}" type="presOf" srcId="{B625BDC9-BA6B-4A8E-A891-4558F19081E8}" destId="{55853960-E125-4360-AA1F-BB9736CFBCC1}" srcOrd="1" destOrd="0" presId="urn:microsoft.com/office/officeart/2005/8/layout/orgChart1"/>
    <dgm:cxn modelId="{F546DAFE-1472-4BD9-AFDF-43DC6646C1BE}" type="presOf" srcId="{6618931F-B3BA-4F7B-9F58-9CEDC4B15D79}" destId="{62165812-02BB-4EE3-83B7-BCD800CC4309}" srcOrd="1" destOrd="0" presId="urn:microsoft.com/office/officeart/2005/8/layout/orgChart1"/>
    <dgm:cxn modelId="{449F81A4-3E44-4AF2-878D-4A38075BEAAF}" type="presOf" srcId="{07BD475A-6419-4967-8A0C-B1C2B85741F3}" destId="{D1D0577F-58C4-4C2B-A8B1-BD3E3497347B}" srcOrd="0" destOrd="0" presId="urn:microsoft.com/office/officeart/2005/8/layout/orgChart1"/>
    <dgm:cxn modelId="{C5ED9453-C60C-4842-8AA1-4ABE863A46D7}" type="presOf" srcId="{76D3E52B-677B-4472-8488-142249BE83AF}" destId="{4E66214A-5A3A-47CF-BA1F-65A8789C8D55}" srcOrd="0" destOrd="0" presId="urn:microsoft.com/office/officeart/2005/8/layout/orgChart1"/>
    <dgm:cxn modelId="{D618F498-7534-48E6-B0C5-A028EA8033D6}" srcId="{096F5BD8-2148-40B6-8D9C-FDE7A0B63495}" destId="{129384E6-22AA-4B08-AC0D-33557595017A}" srcOrd="3" destOrd="0" parTransId="{84755B46-8DF9-4733-9CE9-17C2B7A97447}" sibTransId="{CF799D40-973C-4504-9066-454F5DB464FB}"/>
    <dgm:cxn modelId="{71684207-6205-491D-A1A5-E31C388170B2}" srcId="{096F5BD8-2148-40B6-8D9C-FDE7A0B63495}" destId="{B625BDC9-BA6B-4A8E-A891-4558F19081E8}" srcOrd="1" destOrd="0" parTransId="{07BD475A-6419-4967-8A0C-B1C2B85741F3}" sibTransId="{76E588BD-D715-4755-ACE0-85059D1572AA}"/>
    <dgm:cxn modelId="{33FE4195-9212-4038-BBB8-A447AA9CBD76}" type="presOf" srcId="{096F5BD8-2148-40B6-8D9C-FDE7A0B63495}" destId="{EC9B07AC-6639-4F2E-B21C-B110AAE999AE}" srcOrd="0" destOrd="0" presId="urn:microsoft.com/office/officeart/2005/8/layout/orgChart1"/>
    <dgm:cxn modelId="{497CF64B-4F0C-4183-9CAA-C75668308D4F}" type="presOf" srcId="{129384E6-22AA-4B08-AC0D-33557595017A}" destId="{2B7B16CD-83A3-4309-99DB-36C1D330E8BE}" srcOrd="1" destOrd="0" presId="urn:microsoft.com/office/officeart/2005/8/layout/orgChart1"/>
    <dgm:cxn modelId="{9A6B585D-F5BD-4F4F-952E-D866100C5D3A}" type="presOf" srcId="{6618931F-B3BA-4F7B-9F58-9CEDC4B15D79}" destId="{07B2C67B-BE1D-4686-9809-F2AA9FC78061}" srcOrd="0" destOrd="0" presId="urn:microsoft.com/office/officeart/2005/8/layout/orgChart1"/>
    <dgm:cxn modelId="{B9529B69-0D16-47F7-9ECB-4A477FD8F5BF}" type="presOf" srcId="{D98C9FE2-199A-4D59-9E7C-373868E44EFB}" destId="{627F8DD0-5836-4DF1-80BD-7763CD1266B9}" srcOrd="0" destOrd="0" presId="urn:microsoft.com/office/officeart/2005/8/layout/orgChart1"/>
    <dgm:cxn modelId="{1CB463CB-1F79-4CD7-8757-36D4D2A90673}" type="presParOf" srcId="{4E66214A-5A3A-47CF-BA1F-65A8789C8D55}" destId="{AA8870BB-A16C-4697-8D9E-1A3382D940D4}" srcOrd="0" destOrd="0" presId="urn:microsoft.com/office/officeart/2005/8/layout/orgChart1"/>
    <dgm:cxn modelId="{7334E714-3CC2-4DD6-91A8-AFC4E305767C}" type="presParOf" srcId="{AA8870BB-A16C-4697-8D9E-1A3382D940D4}" destId="{71CE2117-DD70-4A56-828D-7A7E40B36B72}" srcOrd="0" destOrd="0" presId="urn:microsoft.com/office/officeart/2005/8/layout/orgChart1"/>
    <dgm:cxn modelId="{F78370CA-AF51-40D2-A8D4-0C92B1A8A664}" type="presParOf" srcId="{71CE2117-DD70-4A56-828D-7A7E40B36B72}" destId="{EC9B07AC-6639-4F2E-B21C-B110AAE999AE}" srcOrd="0" destOrd="0" presId="urn:microsoft.com/office/officeart/2005/8/layout/orgChart1"/>
    <dgm:cxn modelId="{C0B5155E-D8D8-4967-97AF-539F846920BA}" type="presParOf" srcId="{71CE2117-DD70-4A56-828D-7A7E40B36B72}" destId="{A8CC0C26-348D-44F5-8921-0C42E94D3F87}" srcOrd="1" destOrd="0" presId="urn:microsoft.com/office/officeart/2005/8/layout/orgChart1"/>
    <dgm:cxn modelId="{C50D1611-C633-4252-86B7-0FC5E9C1564C}" type="presParOf" srcId="{AA8870BB-A16C-4697-8D9E-1A3382D940D4}" destId="{1A5027AA-FF11-4884-BA28-5353D3C1BEB2}" srcOrd="1" destOrd="0" presId="urn:microsoft.com/office/officeart/2005/8/layout/orgChart1"/>
    <dgm:cxn modelId="{1532836B-8596-426C-89F4-13641FEC65F2}" type="presParOf" srcId="{1A5027AA-FF11-4884-BA28-5353D3C1BEB2}" destId="{D1D0577F-58C4-4C2B-A8B1-BD3E3497347B}" srcOrd="0" destOrd="0" presId="urn:microsoft.com/office/officeart/2005/8/layout/orgChart1"/>
    <dgm:cxn modelId="{02E4B4B3-E3B2-4E6E-AFF1-4DF8E85D7DCC}" type="presParOf" srcId="{1A5027AA-FF11-4884-BA28-5353D3C1BEB2}" destId="{8E96BD40-C663-4ABF-8085-B9B559B97A13}" srcOrd="1" destOrd="0" presId="urn:microsoft.com/office/officeart/2005/8/layout/orgChart1"/>
    <dgm:cxn modelId="{C0D6116A-325E-404B-8048-2AEF3663D04B}" type="presParOf" srcId="{8E96BD40-C663-4ABF-8085-B9B559B97A13}" destId="{6D0D2A59-4A23-4676-B66C-A887E55EE86E}" srcOrd="0" destOrd="0" presId="urn:microsoft.com/office/officeart/2005/8/layout/orgChart1"/>
    <dgm:cxn modelId="{E65F0AEF-46AE-4BED-AF65-595844869A64}" type="presParOf" srcId="{6D0D2A59-4A23-4676-B66C-A887E55EE86E}" destId="{9C8274A1-95B4-413B-8340-86E0399A6579}" srcOrd="0" destOrd="0" presId="urn:microsoft.com/office/officeart/2005/8/layout/orgChart1"/>
    <dgm:cxn modelId="{2FE1CC6A-441C-4EAF-874C-244872821C1B}" type="presParOf" srcId="{6D0D2A59-4A23-4676-B66C-A887E55EE86E}" destId="{55853960-E125-4360-AA1F-BB9736CFBCC1}" srcOrd="1" destOrd="0" presId="urn:microsoft.com/office/officeart/2005/8/layout/orgChart1"/>
    <dgm:cxn modelId="{7C482DB3-0FC3-44AC-8EA2-3312DDFD9683}" type="presParOf" srcId="{8E96BD40-C663-4ABF-8085-B9B559B97A13}" destId="{0F094E20-2580-4DDF-9BD6-24AF4A6DFB8B}" srcOrd="1" destOrd="0" presId="urn:microsoft.com/office/officeart/2005/8/layout/orgChart1"/>
    <dgm:cxn modelId="{2A878BC1-D812-494C-8EA1-1E7104417B4B}" type="presParOf" srcId="{8E96BD40-C663-4ABF-8085-B9B559B97A13}" destId="{25EB4C94-1530-4982-A672-1582466918A6}" srcOrd="2" destOrd="0" presId="urn:microsoft.com/office/officeart/2005/8/layout/orgChart1"/>
    <dgm:cxn modelId="{0327CA8A-B7BB-42E4-A68B-C58ABA394396}" type="presParOf" srcId="{1A5027AA-FF11-4884-BA28-5353D3C1BEB2}" destId="{627F8DD0-5836-4DF1-80BD-7763CD1266B9}" srcOrd="2" destOrd="0" presId="urn:microsoft.com/office/officeart/2005/8/layout/orgChart1"/>
    <dgm:cxn modelId="{045A18AC-6516-44C2-8337-9332CF87428D}" type="presParOf" srcId="{1A5027AA-FF11-4884-BA28-5353D3C1BEB2}" destId="{FBE09A7C-DBAA-49DC-8BB7-0736C7C41D8D}" srcOrd="3" destOrd="0" presId="urn:microsoft.com/office/officeart/2005/8/layout/orgChart1"/>
    <dgm:cxn modelId="{BE111C88-3CE8-4A58-8FBB-2D9D7A317682}" type="presParOf" srcId="{FBE09A7C-DBAA-49DC-8BB7-0736C7C41D8D}" destId="{1B9B9ACF-6D6E-4BF8-AA28-065B524C6FFF}" srcOrd="0" destOrd="0" presId="urn:microsoft.com/office/officeart/2005/8/layout/orgChart1"/>
    <dgm:cxn modelId="{D44772D5-06BC-4CBD-97E9-90710F7621D9}" type="presParOf" srcId="{1B9B9ACF-6D6E-4BF8-AA28-065B524C6FFF}" destId="{7135F5B8-7558-4084-B7DA-FCAE85B06A7A}" srcOrd="0" destOrd="0" presId="urn:microsoft.com/office/officeart/2005/8/layout/orgChart1"/>
    <dgm:cxn modelId="{12CE01CD-07E7-4FD2-8725-904527C85B80}" type="presParOf" srcId="{1B9B9ACF-6D6E-4BF8-AA28-065B524C6FFF}" destId="{B893129E-9B9D-4302-9C78-06C039F567AE}" srcOrd="1" destOrd="0" presId="urn:microsoft.com/office/officeart/2005/8/layout/orgChart1"/>
    <dgm:cxn modelId="{9172F4F6-7CF8-4DC8-B9F8-C14B5821526D}" type="presParOf" srcId="{FBE09A7C-DBAA-49DC-8BB7-0736C7C41D8D}" destId="{4CBDA362-7746-4103-AB03-7472ACC4752A}" srcOrd="1" destOrd="0" presId="urn:microsoft.com/office/officeart/2005/8/layout/orgChart1"/>
    <dgm:cxn modelId="{0C920E6A-5FA9-4727-898C-A52D1E44F608}" type="presParOf" srcId="{FBE09A7C-DBAA-49DC-8BB7-0736C7C41D8D}" destId="{EB0B29CC-61E3-48C4-810C-B55E379BF4A7}" srcOrd="2" destOrd="0" presId="urn:microsoft.com/office/officeart/2005/8/layout/orgChart1"/>
    <dgm:cxn modelId="{8B559423-1EF2-4FE9-9F19-0B2C78A8EEA2}" type="presParOf" srcId="{1A5027AA-FF11-4884-BA28-5353D3C1BEB2}" destId="{7C0C21B7-B17E-4ABC-AEBE-AE13B7545DC6}" srcOrd="4" destOrd="0" presId="urn:microsoft.com/office/officeart/2005/8/layout/orgChart1"/>
    <dgm:cxn modelId="{5CF84F1D-3D0D-490A-829C-DE9229A96F1F}" type="presParOf" srcId="{1A5027AA-FF11-4884-BA28-5353D3C1BEB2}" destId="{BDBA98A1-6648-4DF3-BE64-6EC673985ECF}" srcOrd="5" destOrd="0" presId="urn:microsoft.com/office/officeart/2005/8/layout/orgChart1"/>
    <dgm:cxn modelId="{20FC6C23-1310-4D12-B38A-51061F2C285C}" type="presParOf" srcId="{BDBA98A1-6648-4DF3-BE64-6EC673985ECF}" destId="{A184FB44-5DC9-458B-AC75-DF4F1DCB9CBA}" srcOrd="0" destOrd="0" presId="urn:microsoft.com/office/officeart/2005/8/layout/orgChart1"/>
    <dgm:cxn modelId="{27AF6A73-CB22-4368-B999-D2729BF8B6C9}" type="presParOf" srcId="{A184FB44-5DC9-458B-AC75-DF4F1DCB9CBA}" destId="{157FD514-DF78-48A5-B07E-7E06D1D5D120}" srcOrd="0" destOrd="0" presId="urn:microsoft.com/office/officeart/2005/8/layout/orgChart1"/>
    <dgm:cxn modelId="{0AC6C1AB-1283-42FD-B2F3-97959EB29299}" type="presParOf" srcId="{A184FB44-5DC9-458B-AC75-DF4F1DCB9CBA}" destId="{2B7B16CD-83A3-4309-99DB-36C1D330E8BE}" srcOrd="1" destOrd="0" presId="urn:microsoft.com/office/officeart/2005/8/layout/orgChart1"/>
    <dgm:cxn modelId="{220FE85F-D703-4C8A-8B4E-CDAFF3CA8757}" type="presParOf" srcId="{BDBA98A1-6648-4DF3-BE64-6EC673985ECF}" destId="{F8EE4449-CE62-4F46-A807-E6E4FEECA2F6}" srcOrd="1" destOrd="0" presId="urn:microsoft.com/office/officeart/2005/8/layout/orgChart1"/>
    <dgm:cxn modelId="{BA1950DF-6E40-4953-95F4-E337D1DC1D8A}" type="presParOf" srcId="{BDBA98A1-6648-4DF3-BE64-6EC673985ECF}" destId="{7550F825-E1ED-4B90-84C2-770C27972A11}" srcOrd="2" destOrd="0" presId="urn:microsoft.com/office/officeart/2005/8/layout/orgChart1"/>
    <dgm:cxn modelId="{039B889B-4970-4CCD-B525-7FCB18C2E9E6}" type="presParOf" srcId="{AA8870BB-A16C-4697-8D9E-1A3382D940D4}" destId="{AE0D4987-E14B-466D-9312-7FB075595C4C}" srcOrd="2" destOrd="0" presId="urn:microsoft.com/office/officeart/2005/8/layout/orgChart1"/>
    <dgm:cxn modelId="{7C2430FB-6789-44CB-8770-7D1CD521809B}" type="presParOf" srcId="{AE0D4987-E14B-466D-9312-7FB075595C4C}" destId="{CC951C2A-B96E-4283-976D-B928FF5C457D}" srcOrd="0" destOrd="0" presId="urn:microsoft.com/office/officeart/2005/8/layout/orgChart1"/>
    <dgm:cxn modelId="{1C61FB85-83C2-44E0-876E-1BE4EF3712F9}" type="presParOf" srcId="{AE0D4987-E14B-466D-9312-7FB075595C4C}" destId="{6A4C3610-C1A0-4A9D-9D83-B1EBA8B4B533}" srcOrd="1" destOrd="0" presId="urn:microsoft.com/office/officeart/2005/8/layout/orgChart1"/>
    <dgm:cxn modelId="{8E0E423E-C8BC-48C1-AF85-963B4BFB1F68}" type="presParOf" srcId="{6A4C3610-C1A0-4A9D-9D83-B1EBA8B4B533}" destId="{A64DD977-8057-4F08-8B84-38363F85D32B}" srcOrd="0" destOrd="0" presId="urn:microsoft.com/office/officeart/2005/8/layout/orgChart1"/>
    <dgm:cxn modelId="{90ECEBB6-4728-4381-A5C9-638241D8FBCA}" type="presParOf" srcId="{A64DD977-8057-4F08-8B84-38363F85D32B}" destId="{07B2C67B-BE1D-4686-9809-F2AA9FC78061}" srcOrd="0" destOrd="0" presId="urn:microsoft.com/office/officeart/2005/8/layout/orgChart1"/>
    <dgm:cxn modelId="{B849B2FD-A484-4B56-AE4C-5BE38C299BAD}" type="presParOf" srcId="{A64DD977-8057-4F08-8B84-38363F85D32B}" destId="{62165812-02BB-4EE3-83B7-BCD800CC4309}" srcOrd="1" destOrd="0" presId="urn:microsoft.com/office/officeart/2005/8/layout/orgChart1"/>
    <dgm:cxn modelId="{A346F4F5-078C-4D6D-84AE-36CC2569ADB3}" type="presParOf" srcId="{6A4C3610-C1A0-4A9D-9D83-B1EBA8B4B533}" destId="{0FE9E883-5718-4D52-8369-742C318EE98E}" srcOrd="1" destOrd="0" presId="urn:microsoft.com/office/officeart/2005/8/layout/orgChart1"/>
    <dgm:cxn modelId="{6F1F3059-9300-43CE-A031-189B0990EA8A}" type="presParOf" srcId="{6A4C3610-C1A0-4A9D-9D83-B1EBA8B4B533}" destId="{079074CA-08CD-4CE3-9458-FB6673A41D0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51C2A-B96E-4283-976D-B928FF5C457D}">
      <dsp:nvSpPr>
        <dsp:cNvPr id="0" name=""/>
        <dsp:cNvSpPr/>
      </dsp:nvSpPr>
      <dsp:spPr>
        <a:xfrm>
          <a:off x="924355" y="625142"/>
          <a:ext cx="91440" cy="277988"/>
        </a:xfrm>
        <a:custGeom>
          <a:avLst/>
          <a:gdLst/>
          <a:ahLst/>
          <a:cxnLst/>
          <a:rect l="0" t="0" r="0" b="0"/>
          <a:pathLst>
            <a:path>
              <a:moveTo>
                <a:pt x="109173" y="0"/>
              </a:moveTo>
              <a:lnTo>
                <a:pt x="109173" y="277988"/>
              </a:lnTo>
              <a:lnTo>
                <a:pt x="45720" y="27798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C21B7-B17E-4ABC-AEBE-AE13B7545DC6}">
      <dsp:nvSpPr>
        <dsp:cNvPr id="0" name=""/>
        <dsp:cNvSpPr/>
      </dsp:nvSpPr>
      <dsp:spPr>
        <a:xfrm>
          <a:off x="1033529" y="625142"/>
          <a:ext cx="731229" cy="555976"/>
        </a:xfrm>
        <a:custGeom>
          <a:avLst/>
          <a:gdLst/>
          <a:ahLst/>
          <a:cxnLst/>
          <a:rect l="0" t="0" r="0" b="0"/>
          <a:pathLst>
            <a:path>
              <a:moveTo>
                <a:pt x="0" y="0"/>
              </a:moveTo>
              <a:lnTo>
                <a:pt x="0" y="492522"/>
              </a:lnTo>
              <a:lnTo>
                <a:pt x="731229" y="492522"/>
              </a:lnTo>
              <a:lnTo>
                <a:pt x="731229" y="55597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7F8DD0-5836-4DF1-80BD-7763CD1266B9}">
      <dsp:nvSpPr>
        <dsp:cNvPr id="0" name=""/>
        <dsp:cNvSpPr/>
      </dsp:nvSpPr>
      <dsp:spPr>
        <a:xfrm>
          <a:off x="987809" y="625142"/>
          <a:ext cx="91440" cy="555976"/>
        </a:xfrm>
        <a:custGeom>
          <a:avLst/>
          <a:gdLst/>
          <a:ahLst/>
          <a:cxnLst/>
          <a:rect l="0" t="0" r="0" b="0"/>
          <a:pathLst>
            <a:path>
              <a:moveTo>
                <a:pt x="45720" y="0"/>
              </a:moveTo>
              <a:lnTo>
                <a:pt x="45720" y="55597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D0577F-58C4-4C2B-A8B1-BD3E3497347B}">
      <dsp:nvSpPr>
        <dsp:cNvPr id="0" name=""/>
        <dsp:cNvSpPr/>
      </dsp:nvSpPr>
      <dsp:spPr>
        <a:xfrm>
          <a:off x="302161" y="625142"/>
          <a:ext cx="731368" cy="878958"/>
        </a:xfrm>
        <a:custGeom>
          <a:avLst/>
          <a:gdLst/>
          <a:ahLst/>
          <a:cxnLst/>
          <a:rect l="0" t="0" r="0" b="0"/>
          <a:pathLst>
            <a:path>
              <a:moveTo>
                <a:pt x="731368" y="0"/>
              </a:moveTo>
              <a:lnTo>
                <a:pt x="731368" y="815504"/>
              </a:lnTo>
              <a:lnTo>
                <a:pt x="0" y="815504"/>
              </a:lnTo>
              <a:lnTo>
                <a:pt x="0" y="87895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9B07AC-6639-4F2E-B21C-B110AAE999AE}">
      <dsp:nvSpPr>
        <dsp:cNvPr id="0" name=""/>
        <dsp:cNvSpPr/>
      </dsp:nvSpPr>
      <dsp:spPr>
        <a:xfrm>
          <a:off x="731368" y="322981"/>
          <a:ext cx="604322" cy="302161"/>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ar-DZ" sz="1000" kern="1200" dirty="0" smtClean="0"/>
            <a:t>المدير</a:t>
          </a:r>
          <a:endParaRPr lang="fr-FR" sz="1000" kern="1200" dirty="0"/>
        </a:p>
      </dsp:txBody>
      <dsp:txXfrm>
        <a:off x="731368" y="322981"/>
        <a:ext cx="604322" cy="302161"/>
      </dsp:txXfrm>
    </dsp:sp>
    <dsp:sp modelId="{9C8274A1-95B4-413B-8340-86E0399A6579}">
      <dsp:nvSpPr>
        <dsp:cNvPr id="0" name=""/>
        <dsp:cNvSpPr/>
      </dsp:nvSpPr>
      <dsp:spPr>
        <a:xfrm>
          <a:off x="0" y="1504100"/>
          <a:ext cx="604322" cy="302161"/>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ar-DZ" sz="1000" kern="1200" dirty="0" smtClean="0"/>
            <a:t>مدير المالية</a:t>
          </a:r>
          <a:endParaRPr lang="fr-FR" sz="1000" kern="1200" dirty="0"/>
        </a:p>
      </dsp:txBody>
      <dsp:txXfrm>
        <a:off x="0" y="1504100"/>
        <a:ext cx="604322" cy="302161"/>
      </dsp:txXfrm>
    </dsp:sp>
    <dsp:sp modelId="{7135F5B8-7558-4084-B7DA-FCAE85B06A7A}">
      <dsp:nvSpPr>
        <dsp:cNvPr id="0" name=""/>
        <dsp:cNvSpPr/>
      </dsp:nvSpPr>
      <dsp:spPr>
        <a:xfrm>
          <a:off x="731368" y="1181119"/>
          <a:ext cx="604322" cy="302161"/>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ar-DZ" sz="1000" kern="1200" dirty="0" smtClean="0"/>
            <a:t>مدير الانتاج</a:t>
          </a:r>
          <a:endParaRPr lang="fr-FR" sz="1000" kern="1200" dirty="0"/>
        </a:p>
      </dsp:txBody>
      <dsp:txXfrm>
        <a:off x="731368" y="1181119"/>
        <a:ext cx="604322" cy="302161"/>
      </dsp:txXfrm>
    </dsp:sp>
    <dsp:sp modelId="{157FD514-DF78-48A5-B07E-7E06D1D5D120}">
      <dsp:nvSpPr>
        <dsp:cNvPr id="0" name=""/>
        <dsp:cNvSpPr/>
      </dsp:nvSpPr>
      <dsp:spPr>
        <a:xfrm>
          <a:off x="1462598" y="1181119"/>
          <a:ext cx="604322" cy="302161"/>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ar-DZ" sz="1000" kern="1200" dirty="0" smtClean="0"/>
            <a:t>مدير التسويق</a:t>
          </a:r>
          <a:endParaRPr lang="fr-FR" sz="1000" kern="1200" dirty="0"/>
        </a:p>
      </dsp:txBody>
      <dsp:txXfrm>
        <a:off x="1462598" y="1181119"/>
        <a:ext cx="604322" cy="302161"/>
      </dsp:txXfrm>
    </dsp:sp>
    <dsp:sp modelId="{07B2C67B-BE1D-4686-9809-F2AA9FC78061}">
      <dsp:nvSpPr>
        <dsp:cNvPr id="0" name=""/>
        <dsp:cNvSpPr/>
      </dsp:nvSpPr>
      <dsp:spPr>
        <a:xfrm>
          <a:off x="365753" y="752050"/>
          <a:ext cx="604322" cy="302161"/>
        </a:xfrm>
        <a:prstGeom prst="rect">
          <a:avLst/>
        </a:prstGeom>
        <a:solidFill>
          <a:schemeClr val="accent5">
            <a:hueOff val="0"/>
            <a:satOff val="0"/>
            <a:lumOff val="0"/>
            <a:alphaOff val="0"/>
          </a:schemeClr>
        </a:solidFill>
        <a:ln w="25400" cap="flat"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ar-DZ" sz="1000" kern="1200" dirty="0" smtClean="0"/>
            <a:t>مستشار مالي</a:t>
          </a:r>
          <a:endParaRPr lang="fr-FR" sz="1000" kern="1200" dirty="0"/>
        </a:p>
      </dsp:txBody>
      <dsp:txXfrm>
        <a:off x="365753" y="752050"/>
        <a:ext cx="604322" cy="30216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F30C425B-C8D9-4A64-BC35-B94C601EFD6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0C425B-C8D9-4A64-BC35-B94C601EFD6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0C425B-C8D9-4A64-BC35-B94C601EFD6E}"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3"/>
            <a:ext cx="8229600" cy="1139825"/>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457200" y="1600200"/>
            <a:ext cx="8229600" cy="4530725"/>
          </a:xfrm>
        </p:spPr>
        <p:txBody>
          <a:bodyPr/>
          <a:lstStyle/>
          <a:p>
            <a:endParaRPr lang="fr-FR"/>
          </a:p>
        </p:txBody>
      </p:sp>
      <p:sp>
        <p:nvSpPr>
          <p:cNvPr id="4" name="Espace réservé de la date 3"/>
          <p:cNvSpPr>
            <a:spLocks noGrp="1"/>
          </p:cNvSpPr>
          <p:nvPr>
            <p:ph type="dt" sz="half" idx="10"/>
          </p:nvPr>
        </p:nvSpPr>
        <p:spPr>
          <a:xfrm>
            <a:off x="457200" y="6243638"/>
            <a:ext cx="2133600" cy="457200"/>
          </a:xfrm>
        </p:spPr>
        <p:txBody>
          <a:bodyPr/>
          <a:lstStyle>
            <a:lvl1pPr>
              <a:defRPr/>
            </a:lvl1pPr>
          </a:lstStyle>
          <a:p>
            <a:endParaRPr lang="en-US" altLang="fr-FR"/>
          </a:p>
        </p:txBody>
      </p:sp>
      <p:sp>
        <p:nvSpPr>
          <p:cNvPr id="5" name="Espace réservé du pied de page 4"/>
          <p:cNvSpPr>
            <a:spLocks noGrp="1"/>
          </p:cNvSpPr>
          <p:nvPr>
            <p:ph type="ftr" sz="quarter" idx="11"/>
          </p:nvPr>
        </p:nvSpPr>
        <p:spPr>
          <a:xfrm>
            <a:off x="3124200" y="6248400"/>
            <a:ext cx="2895600" cy="457200"/>
          </a:xfrm>
        </p:spPr>
        <p:txBody>
          <a:bodyPr/>
          <a:lstStyle>
            <a:lvl1pPr>
              <a:defRPr/>
            </a:lvl1pPr>
          </a:lstStyle>
          <a:p>
            <a:endParaRPr lang="en-US" altLang="fr-FR"/>
          </a:p>
        </p:txBody>
      </p:sp>
      <p:sp>
        <p:nvSpPr>
          <p:cNvPr id="6" name="Espace réservé du numéro de diapositive 5"/>
          <p:cNvSpPr>
            <a:spLocks noGrp="1"/>
          </p:cNvSpPr>
          <p:nvPr>
            <p:ph type="sldNum" sz="quarter" idx="12"/>
          </p:nvPr>
        </p:nvSpPr>
        <p:spPr>
          <a:xfrm>
            <a:off x="6553200" y="6243638"/>
            <a:ext cx="2133600" cy="457200"/>
          </a:xfrm>
        </p:spPr>
        <p:txBody>
          <a:bodyPr/>
          <a:lstStyle>
            <a:lvl1pPr>
              <a:defRPr/>
            </a:lvl1pPr>
          </a:lstStyle>
          <a:p>
            <a:fld id="{D8EE229E-A279-4896-8440-6AD21D7471BD}" type="slidenum">
              <a:rPr lang="ar-SA" altLang="fr-FR"/>
              <a:pPr/>
              <a:t>‹N°›</a:t>
            </a:fld>
            <a:endParaRPr lang="fr-FR" altLang="fr-FR"/>
          </a:p>
        </p:txBody>
      </p:sp>
    </p:spTree>
    <p:extLst>
      <p:ext uri="{BB962C8B-B14F-4D97-AF65-F5344CB8AC3E}">
        <p14:creationId xmlns:p14="http://schemas.microsoft.com/office/powerpoint/2010/main" val="52955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F30C425B-C8D9-4A64-BC35-B94C601EFD6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F30C425B-C8D9-4A64-BC35-B94C601EFD6E}"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F30C425B-C8D9-4A64-BC35-B94C601EFD6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F30C425B-C8D9-4A64-BC35-B94C601EFD6E}"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0C425B-C8D9-4A64-BC35-B94C601EFD6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0C425B-C8D9-4A64-BC35-B94C601EFD6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0C425B-C8D9-4A64-BC35-B94C601EFD6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EF92880D-DA3C-4638-8A91-6E91BB47DD26}" type="datetimeFigureOut">
              <a:rPr lang="fr-FR" smtClean="0"/>
              <a:pPr/>
              <a:t>13/02/2021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F30C425B-C8D9-4A64-BC35-B94C601EFD6E}"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F92880D-DA3C-4638-8A91-6E91BB47DD26}" type="datetimeFigureOut">
              <a:rPr lang="fr-FR" smtClean="0"/>
              <a:pPr/>
              <a:t>13/02/2021</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0C425B-C8D9-4A64-BC35-B94C601EFD6E}"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1159099" y="1095932"/>
            <a:ext cx="6597203" cy="2677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DZ" sz="2100" dirty="0">
                <a:solidFill>
                  <a:schemeClr val="tx1"/>
                </a:solidFill>
                <a:latin typeface="Amiri Quran" panose="00000500000000000000" pitchFamily="2" charset="-78"/>
                <a:cs typeface="Amiri Quran" panose="00000500000000000000" pitchFamily="2" charset="-78"/>
              </a:rPr>
              <a:t>كلية العلوم الاقتصادية والتجارية وعلوم التسيير</a:t>
            </a:r>
          </a:p>
          <a:p>
            <a:pPr algn="ctr" rtl="1"/>
            <a:r>
              <a:rPr lang="ar-DZ" sz="2100" dirty="0">
                <a:solidFill>
                  <a:schemeClr val="tx1"/>
                </a:solidFill>
                <a:latin typeface="Amiri Quran" panose="00000500000000000000" pitchFamily="2" charset="-78"/>
                <a:cs typeface="Amiri Quran" panose="00000500000000000000" pitchFamily="2" charset="-78"/>
              </a:rPr>
              <a:t>الشعبة علوم التسيير                         التخصص: إدارة أعمال</a:t>
            </a:r>
          </a:p>
          <a:p>
            <a:pPr algn="ctr" rtl="1"/>
            <a:endParaRPr lang="ar-DZ" sz="2100" dirty="0">
              <a:solidFill>
                <a:schemeClr val="tx1"/>
              </a:solidFill>
              <a:latin typeface="Amiri Quran" panose="00000500000000000000" pitchFamily="2" charset="-78"/>
              <a:cs typeface="Amiri Quran" panose="00000500000000000000" pitchFamily="2" charset="-78"/>
            </a:endParaRPr>
          </a:p>
          <a:p>
            <a:pPr algn="ctr" rtl="1"/>
            <a:r>
              <a:rPr lang="ar-DZ" sz="2100" dirty="0">
                <a:solidFill>
                  <a:schemeClr val="tx1"/>
                </a:solidFill>
                <a:latin typeface="Amiri Quran" panose="00000500000000000000" pitchFamily="2" charset="-78"/>
                <a:cs typeface="Amiri Quran" panose="00000500000000000000" pitchFamily="2" charset="-78"/>
              </a:rPr>
              <a:t>السنة ثالثة ليسانس</a:t>
            </a:r>
          </a:p>
          <a:p>
            <a:pPr algn="ctr" rtl="1"/>
            <a:r>
              <a:rPr lang="ar-DZ" sz="2100" dirty="0">
                <a:solidFill>
                  <a:schemeClr val="tx1"/>
                </a:solidFill>
                <a:latin typeface="Amiri Quran" panose="00000500000000000000" pitchFamily="2" charset="-78"/>
                <a:cs typeface="Amiri Quran" panose="00000500000000000000" pitchFamily="2" charset="-78"/>
              </a:rPr>
              <a:t> السداسي الأول من الموسم الجامعي 2020-2021</a:t>
            </a:r>
          </a:p>
          <a:p>
            <a:pPr algn="ctr" rtl="1"/>
            <a:r>
              <a:rPr lang="ar-DZ" sz="2100" dirty="0">
                <a:solidFill>
                  <a:schemeClr val="tx1"/>
                </a:solidFill>
                <a:latin typeface="Amiri Quran" panose="00000500000000000000" pitchFamily="2" charset="-78"/>
                <a:cs typeface="Amiri Quran" panose="00000500000000000000" pitchFamily="2" charset="-78"/>
              </a:rPr>
              <a:t>الأستاذة: غربي وهيبة</a:t>
            </a:r>
          </a:p>
          <a:p>
            <a:pPr algn="ctr" rtl="1"/>
            <a:endParaRPr lang="ar-DZ" sz="2100" dirty="0">
              <a:solidFill>
                <a:schemeClr val="tx1"/>
              </a:solidFill>
            </a:endParaRPr>
          </a:p>
          <a:p>
            <a:endParaRPr lang="fr-FR" sz="2100" dirty="0">
              <a:solidFill>
                <a:schemeClr val="tx1"/>
              </a:solidFill>
            </a:endParaRPr>
          </a:p>
        </p:txBody>
      </p:sp>
      <p:graphicFrame>
        <p:nvGraphicFramePr>
          <p:cNvPr id="18" name="Diagramme 17"/>
          <p:cNvGraphicFramePr/>
          <p:nvPr>
            <p:extLst>
              <p:ext uri="{D42A27DB-BD31-4B8C-83A1-F6EECF244321}">
                <p14:modId xmlns:p14="http://schemas.microsoft.com/office/powerpoint/2010/main" val="3082672094"/>
              </p:ext>
            </p:extLst>
          </p:nvPr>
        </p:nvGraphicFramePr>
        <p:xfrm>
          <a:off x="568432" y="3424480"/>
          <a:ext cx="2067059" cy="1806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 name="ZoneTexte 21"/>
          <p:cNvSpPr txBox="1"/>
          <p:nvPr/>
        </p:nvSpPr>
        <p:spPr>
          <a:xfrm>
            <a:off x="2989660" y="4095590"/>
            <a:ext cx="3164681" cy="369332"/>
          </a:xfrm>
          <a:prstGeom prst="rect">
            <a:avLst/>
          </a:prstGeom>
          <a:noFill/>
        </p:spPr>
        <p:txBody>
          <a:bodyPr wrap="square" rtlCol="0">
            <a:spAutoFit/>
          </a:bodyPr>
          <a:lstStyle/>
          <a:p>
            <a:pPr algn="ctr"/>
            <a:r>
              <a:rPr lang="ar-DZ" dirty="0">
                <a:latin typeface="Amiri Quran" panose="00000500000000000000" pitchFamily="2" charset="-78"/>
                <a:cs typeface="Amiri Quran" panose="00000500000000000000" pitchFamily="2" charset="-78"/>
              </a:rPr>
              <a:t>مقياس: الهياكل وتنظيم المؤسسة</a:t>
            </a:r>
            <a:endParaRPr lang="fr-FR" dirty="0">
              <a:latin typeface="Amiri Quran" panose="00000500000000000000" pitchFamily="2" charset="-78"/>
              <a:cs typeface="Amiri Quran" panose="00000500000000000000" pitchFamily="2" charset="-78"/>
            </a:endParaRPr>
          </a:p>
        </p:txBody>
      </p:sp>
    </p:spTree>
    <p:extLst>
      <p:ext uri="{BB962C8B-B14F-4D97-AF65-F5344CB8AC3E}">
        <p14:creationId xmlns:p14="http://schemas.microsoft.com/office/powerpoint/2010/main" val="878737853"/>
      </p:ext>
    </p:extLst>
  </p:cSld>
  <p:clrMapOvr>
    <a:masterClrMapping/>
  </p:clrMapOvr>
  <mc:AlternateContent xmlns:mc="http://schemas.openxmlformats.org/markup-compatibility/2006" xmlns:p14="http://schemas.microsoft.com/office/powerpoint/2010/main">
    <mc:Choice Requires="p14">
      <p:transition spd="slow" p14:dur="2000" advTm="55752"/>
    </mc:Choice>
    <mc:Fallback xmlns="">
      <p:transition spd="slow" advTm="5575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188640"/>
            <a:ext cx="8686800" cy="838200"/>
          </a:xfrm>
        </p:spPr>
        <p:txBody>
          <a:bodyPr/>
          <a:lstStyle/>
          <a:p>
            <a:pPr algn="ctr"/>
            <a:r>
              <a:rPr lang="ar-DZ" dirty="0" smtClean="0">
                <a:solidFill>
                  <a:srgbClr val="FF0000"/>
                </a:solidFill>
              </a:rPr>
              <a:t>النوع الثاني: البيروقراطي المهني</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DZ" dirty="0" smtClean="0">
                <a:latin typeface="Simplified Arabic" panose="02020603050405020304" pitchFamily="18" charset="-78"/>
                <a:cs typeface="Simplified Arabic" panose="02020603050405020304" pitchFamily="18" charset="-78"/>
              </a:rPr>
              <a:t>يفسر هذا النمط التنظيمي مزيجا بين اساليب وإجراءات </a:t>
            </a:r>
            <a:r>
              <a:rPr lang="ar-DZ" dirty="0" err="1" smtClean="0">
                <a:latin typeface="Simplified Arabic" panose="02020603050405020304" pitchFamily="18" charset="-78"/>
                <a:cs typeface="Simplified Arabic" panose="02020603050405020304" pitchFamily="18" charset="-78"/>
              </a:rPr>
              <a:t>العمل </a:t>
            </a:r>
            <a:r>
              <a:rPr lang="ar-DZ" dirty="0" smtClean="0">
                <a:latin typeface="Simplified Arabic" panose="02020603050405020304" pitchFamily="18" charset="-78"/>
                <a:cs typeface="Simplified Arabic" panose="02020603050405020304" pitchFamily="18" charset="-78"/>
              </a:rPr>
              <a:t>، وأسلوب المركزية واللامركزية في آن </a:t>
            </a:r>
            <a:r>
              <a:rPr lang="ar-DZ" dirty="0" err="1" smtClean="0">
                <a:latin typeface="Simplified Arabic" panose="02020603050405020304" pitchFamily="18" charset="-78"/>
                <a:cs typeface="Simplified Arabic" panose="02020603050405020304" pitchFamily="18" charset="-78"/>
              </a:rPr>
              <a:t>واحد.</a:t>
            </a:r>
            <a:r>
              <a:rPr lang="ar-DZ" dirty="0" smtClean="0">
                <a:latin typeface="Simplified Arabic" panose="02020603050405020304" pitchFamily="18" charset="-78"/>
                <a:cs typeface="Simplified Arabic" panose="02020603050405020304" pitchFamily="18" charset="-78"/>
              </a:rPr>
              <a:t> حيث يستخدم  التنظيم الاختصاصين من ذوي التأهيل العالي ليكونا في الكادر الأساسي، مع الاستفادة مما تتيحه الرسمية وتقنين قواعد العمل.</a:t>
            </a:r>
          </a:p>
          <a:p>
            <a:pPr algn="r" rtl="1">
              <a:buNone/>
            </a:pPr>
            <a:r>
              <a:rPr lang="ar-DZ" dirty="0" smtClean="0">
                <a:latin typeface="Simplified Arabic" panose="02020603050405020304" pitchFamily="18" charset="-78"/>
                <a:cs typeface="Simplified Arabic" panose="02020603050405020304" pitchFamily="18" charset="-78"/>
              </a:rPr>
              <a:t>ينطبق هذا النموذج على المستشفيات الجامعات/ المكاتب الهندسية.</a:t>
            </a:r>
          </a:p>
          <a:p>
            <a:pPr algn="r" rtl="1">
              <a:buNone/>
            </a:pPr>
            <a:r>
              <a:rPr lang="ar-DZ" dirty="0" smtClean="0">
                <a:latin typeface="Simplified Arabic" panose="02020603050405020304" pitchFamily="18" charset="-78"/>
                <a:cs typeface="Simplified Arabic" panose="02020603050405020304" pitchFamily="18" charset="-78"/>
              </a:rPr>
              <a:t>حيث يستفيد الكادر الوظيفي بسبب خبرته بالقوة والنفوذ وبالتالي أداء وظيفته بدرجة كبيرة من الاستقلال وقدرا من اللامركزية</a:t>
            </a: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188640"/>
            <a:ext cx="8686800" cy="838200"/>
          </a:xfrm>
        </p:spPr>
        <p:txBody>
          <a:bodyPr/>
          <a:lstStyle/>
          <a:p>
            <a:pPr algn="ctr"/>
            <a:r>
              <a:rPr lang="ar-DZ" dirty="0" smtClean="0"/>
              <a:t>ايجابيات النوع الثاني</a:t>
            </a:r>
            <a:endParaRPr lang="fr-FR" dirty="0"/>
          </a:p>
        </p:txBody>
      </p:sp>
      <p:sp>
        <p:nvSpPr>
          <p:cNvPr id="3" name="Espace réservé du contenu 2"/>
          <p:cNvSpPr>
            <a:spLocks noGrp="1"/>
          </p:cNvSpPr>
          <p:nvPr>
            <p:ph idx="1"/>
          </p:nvPr>
        </p:nvSpPr>
        <p:spPr>
          <a:xfrm>
            <a:off x="304800" y="1554163"/>
            <a:ext cx="8686800" cy="3819054"/>
          </a:xfrm>
        </p:spPr>
        <p:txBody>
          <a:bodyPr/>
          <a:lstStyle/>
          <a:p>
            <a:pPr algn="ctr" rtl="1">
              <a:buNone/>
            </a:pPr>
            <a:r>
              <a:rPr lang="ar-DZ" dirty="0" smtClean="0"/>
              <a:t>1-القدرة على أداء الوظائف المتخصصة التي تطلب مهارات عالية.</a:t>
            </a:r>
          </a:p>
          <a:p>
            <a:pPr algn="ctr" rtl="1">
              <a:buNone/>
            </a:pPr>
            <a:r>
              <a:rPr lang="ar-DZ" dirty="0" smtClean="0"/>
              <a:t>2-يتعامل مع المنظمات كبيرة الحجم وبيئات مستقرة</a:t>
            </a:r>
          </a:p>
          <a:p>
            <a:pPr algn="ctr" rtl="1">
              <a:buNone/>
            </a:pPr>
            <a:r>
              <a:rPr lang="ar-DZ" dirty="0" smtClean="0"/>
              <a:t>3-ضعف سلطة الإدارة العليا لأنها لا تعامل مع عمال عاديين</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188640"/>
            <a:ext cx="8686800" cy="838200"/>
          </a:xfrm>
        </p:spPr>
        <p:txBody>
          <a:bodyPr/>
          <a:lstStyle/>
          <a:p>
            <a:pPr algn="ctr"/>
            <a:r>
              <a:rPr lang="ar-DZ" dirty="0" smtClean="0"/>
              <a:t>سلبيات النوع الثاني</a:t>
            </a:r>
            <a:endParaRPr lang="fr-FR" dirty="0"/>
          </a:p>
        </p:txBody>
      </p:sp>
      <p:sp>
        <p:nvSpPr>
          <p:cNvPr id="3" name="Espace réservé du contenu 2"/>
          <p:cNvSpPr>
            <a:spLocks noGrp="1"/>
          </p:cNvSpPr>
          <p:nvPr>
            <p:ph idx="1"/>
          </p:nvPr>
        </p:nvSpPr>
        <p:spPr/>
        <p:txBody>
          <a:bodyPr/>
          <a:lstStyle/>
          <a:p>
            <a:pPr algn="r" rtl="1">
              <a:buNone/>
            </a:pPr>
            <a:r>
              <a:rPr lang="ar-DZ" dirty="0" smtClean="0"/>
              <a:t>1- إمكانية ظهور التناقضات بين الوحدات المختلفة، والميل على التركيز على الهداف الفرعية على حساب الأهداف الرئيسية.</a:t>
            </a:r>
          </a:p>
          <a:p>
            <a:pPr algn="r" rtl="1">
              <a:buNone/>
            </a:pPr>
            <a:r>
              <a:rPr lang="ar-DZ" dirty="0" smtClean="0"/>
              <a:t>2- إمكانية للتعارض بين أخلاقيات العمل التي يؤمن </a:t>
            </a:r>
            <a:r>
              <a:rPr lang="ar-DZ" dirty="0" err="1" smtClean="0"/>
              <a:t>بها</a:t>
            </a:r>
            <a:r>
              <a:rPr lang="ar-DZ" dirty="0" smtClean="0"/>
              <a:t> الخبراء والتي تعلموها في الجامعات والمعاهد، وبين ما تقتضيه إجراءات وقواعد العمل في المنظمة التي يعملون فيها.</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8"/>
            <a:ext cx="8991600" cy="1080120"/>
          </a:xfrm>
        </p:spPr>
        <p:txBody>
          <a:bodyPr>
            <a:normAutofit fontScale="90000"/>
          </a:bodyPr>
          <a:lstStyle/>
          <a:p>
            <a:pPr algn="ctr"/>
            <a:r>
              <a:rPr lang="ar-DZ" dirty="0" smtClean="0">
                <a:solidFill>
                  <a:srgbClr val="FF0000"/>
                </a:solidFill>
              </a:rPr>
              <a:t>النوع الثالث: </a:t>
            </a:r>
            <a:r>
              <a:rPr lang="ar-DZ" b="1" dirty="0">
                <a:solidFill>
                  <a:schemeClr val="tx1"/>
                </a:solidFill>
                <a:latin typeface="Times New Roman" pitchFamily="18" charset="0"/>
                <a:cs typeface="Simplified Arabic" pitchFamily="18" charset="-78"/>
              </a:rPr>
              <a:t>التنظيم على أساس الأقسام المتكاملة ضمن التنظيم الرئيسي</a:t>
            </a:r>
            <a:endParaRPr lang="fr-FR" dirty="0">
              <a:solidFill>
                <a:srgbClr val="FF0000"/>
              </a:solidFill>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1319212" y="2026444"/>
            <a:ext cx="6657975" cy="3581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260648"/>
            <a:ext cx="8686800" cy="838200"/>
          </a:xfrm>
        </p:spPr>
        <p:txBody>
          <a:bodyPr/>
          <a:lstStyle/>
          <a:p>
            <a:pPr algn="ctr"/>
            <a:r>
              <a:rPr lang="ar-DZ" dirty="0" smtClean="0"/>
              <a:t>مميزاته</a:t>
            </a:r>
            <a:endParaRPr lang="fr-FR" dirty="0"/>
          </a:p>
        </p:txBody>
      </p:sp>
      <p:sp>
        <p:nvSpPr>
          <p:cNvPr id="3" name="Espace réservé du contenu 2"/>
          <p:cNvSpPr>
            <a:spLocks noGrp="1"/>
          </p:cNvSpPr>
          <p:nvPr>
            <p:ph idx="1"/>
          </p:nvPr>
        </p:nvSpPr>
        <p:spPr/>
        <p:txBody>
          <a:bodyPr>
            <a:normAutofit fontScale="92500" lnSpcReduction="20000"/>
          </a:bodyPr>
          <a:lstStyle/>
          <a:p>
            <a:pPr algn="r" rtl="1">
              <a:buNone/>
            </a:pPr>
            <a:r>
              <a:rPr lang="ar-DZ" dirty="0" smtClean="0"/>
              <a:t>1- وجود عدد من الوحدات الإدارية المستقلة ضمن التنظيم الواحد، حيث يبدو التنظيم </a:t>
            </a:r>
            <a:r>
              <a:rPr lang="ar-DZ" dirty="0" err="1" smtClean="0"/>
              <a:t>وكانه</a:t>
            </a:r>
            <a:r>
              <a:rPr lang="ar-DZ" dirty="0" smtClean="0"/>
              <a:t> يضم عدة تنظيمات إدارية ولكن تحت إشراف مركزي</a:t>
            </a:r>
          </a:p>
          <a:p>
            <a:pPr algn="r" rtl="1">
              <a:buNone/>
            </a:pPr>
            <a:r>
              <a:rPr lang="ar-DZ" dirty="0" smtClean="0"/>
              <a:t>2-يمنح للإدارة الوسطى درجة كبيرة من السلطة حيث يكون كل مدير </a:t>
            </a:r>
            <a:r>
              <a:rPr lang="ar-DZ" dirty="0" err="1" smtClean="0"/>
              <a:t>مسؤول</a:t>
            </a:r>
            <a:r>
              <a:rPr lang="ar-DZ" dirty="0" smtClean="0"/>
              <a:t> عن إدارته.</a:t>
            </a:r>
          </a:p>
          <a:p>
            <a:pPr algn="r" rtl="1">
              <a:buNone/>
            </a:pPr>
            <a:r>
              <a:rPr lang="ar-DZ" dirty="0" smtClean="0"/>
              <a:t>3-يقتصر دور الإدارة العليا على تقديم الدعم</a:t>
            </a:r>
          </a:p>
          <a:p>
            <a:pPr algn="r" rtl="1">
              <a:buNone/>
            </a:pPr>
            <a:r>
              <a:rPr lang="ar-DZ" dirty="0" smtClean="0"/>
              <a:t>4- يتعامل مع البيئات ذات المستوى المعقول </a:t>
            </a:r>
            <a:r>
              <a:rPr lang="ar-DZ" smtClean="0"/>
              <a:t>من الديناميكية</a:t>
            </a:r>
            <a:endParaRPr lang="ar-DZ" dirty="0" smtClean="0"/>
          </a:p>
          <a:p>
            <a:pPr algn="r" rtl="1">
              <a:buNone/>
            </a:pPr>
            <a:r>
              <a:rPr lang="ar-DZ" dirty="0" smtClean="0"/>
              <a:t>5-يتناسب مع التكنولوجيا التي يتم فيها الانتاج على عدة مراحل.</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إيجابياته</a:t>
            </a:r>
            <a:endParaRPr lang="fr-FR" dirty="0"/>
          </a:p>
        </p:txBody>
      </p:sp>
      <p:sp>
        <p:nvSpPr>
          <p:cNvPr id="3" name="Espace réservé du contenu 2"/>
          <p:cNvSpPr>
            <a:spLocks noGrp="1"/>
          </p:cNvSpPr>
          <p:nvPr>
            <p:ph idx="1"/>
          </p:nvPr>
        </p:nvSpPr>
        <p:spPr/>
        <p:txBody>
          <a:bodyPr/>
          <a:lstStyle/>
          <a:p>
            <a:pPr algn="r" rtl="1">
              <a:buNone/>
            </a:pPr>
            <a:r>
              <a:rPr lang="ar-DZ" dirty="0" smtClean="0"/>
              <a:t>1-يحمل الإدارات مسؤولية تحقيق </a:t>
            </a:r>
            <a:r>
              <a:rPr lang="ar-DZ" dirty="0" err="1" smtClean="0"/>
              <a:t>الأهاف</a:t>
            </a:r>
            <a:r>
              <a:rPr lang="ar-DZ" dirty="0" smtClean="0"/>
              <a:t> المطلوبة منها ويخضعها لمساءلة.</a:t>
            </a:r>
          </a:p>
          <a:p>
            <a:pPr algn="r" rtl="1">
              <a:buNone/>
            </a:pPr>
            <a:r>
              <a:rPr lang="ar-DZ" dirty="0" smtClean="0"/>
              <a:t>2-يعفي </a:t>
            </a:r>
            <a:r>
              <a:rPr lang="ar-DZ" dirty="0" err="1" smtClean="0"/>
              <a:t>الأدارة</a:t>
            </a:r>
            <a:r>
              <a:rPr lang="ar-DZ" dirty="0" smtClean="0"/>
              <a:t> العليا من الانشغال بالأعمال الروتينية.</a:t>
            </a:r>
          </a:p>
          <a:p>
            <a:pPr algn="r" rtl="1">
              <a:buNone/>
            </a:pPr>
            <a:r>
              <a:rPr lang="ar-DZ" dirty="0" smtClean="0"/>
              <a:t>3-يكون الخطأ في حالة حصوله في إدارة ما محمود النتائج ولن يكون خطأ عام على مستوى التنظيم.</a:t>
            </a:r>
          </a:p>
          <a:p>
            <a:pPr algn="r" rtl="1">
              <a:buNone/>
            </a:pPr>
            <a:r>
              <a:rPr lang="ar-DZ" dirty="0" smtClean="0"/>
              <a:t>4-يحقق وفرات في الانتاج الكبير </a:t>
            </a:r>
          </a:p>
          <a:p>
            <a:pPr algn="r" rtl="1">
              <a:buNone/>
            </a:pPr>
            <a:r>
              <a:rPr lang="ar-DZ" dirty="0" smtClean="0"/>
              <a:t>5-يوفر فرصة ثمينة لتدريب المديرين.</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332656"/>
            <a:ext cx="8686800" cy="838200"/>
          </a:xfrm>
        </p:spPr>
        <p:txBody>
          <a:bodyPr/>
          <a:lstStyle/>
          <a:p>
            <a:pPr algn="ctr"/>
            <a:r>
              <a:rPr lang="ar-DZ" dirty="0" smtClean="0"/>
              <a:t>سلبياته</a:t>
            </a:r>
            <a:endParaRPr lang="fr-FR" dirty="0"/>
          </a:p>
        </p:txBody>
      </p:sp>
      <p:sp>
        <p:nvSpPr>
          <p:cNvPr id="3" name="Espace réservé du contenu 2"/>
          <p:cNvSpPr>
            <a:spLocks noGrp="1"/>
          </p:cNvSpPr>
          <p:nvPr>
            <p:ph idx="1"/>
          </p:nvPr>
        </p:nvSpPr>
        <p:spPr/>
        <p:txBody>
          <a:bodyPr/>
          <a:lstStyle/>
          <a:p>
            <a:pPr algn="r" rtl="1">
              <a:buNone/>
            </a:pPr>
            <a:r>
              <a:rPr lang="ar-DZ" dirty="0" smtClean="0"/>
              <a:t>1- تكرار  النشاطات المختلفة في كل إدارة يزيد من التكاليف.</a:t>
            </a:r>
          </a:p>
          <a:p>
            <a:pPr algn="r" rtl="1">
              <a:buNone/>
            </a:pPr>
            <a:r>
              <a:rPr lang="ar-DZ" dirty="0" smtClean="0"/>
              <a:t>2-إمكانية تقديم الأهداف الفرعية على الهداف العامة.</a:t>
            </a:r>
          </a:p>
          <a:p>
            <a:pPr algn="r" rtl="1">
              <a:buNone/>
            </a:pPr>
            <a:r>
              <a:rPr lang="ar-DZ" dirty="0" smtClean="0"/>
              <a:t>3- قد تبرز صراعات نتيجة تنافس الإدارات مع بعضها البعض</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686800" cy="838200"/>
          </a:xfrm>
        </p:spPr>
        <p:txBody>
          <a:bodyPr/>
          <a:lstStyle/>
          <a:p>
            <a:pPr algn="ctr" rtl="1"/>
            <a:r>
              <a:rPr lang="ar-DZ" dirty="0" smtClean="0">
                <a:solidFill>
                  <a:srgbClr val="FF0000"/>
                </a:solidFill>
              </a:rPr>
              <a:t>النموذج</a:t>
            </a:r>
            <a:r>
              <a:rPr lang="ar-DZ" dirty="0" smtClean="0"/>
              <a:t> </a:t>
            </a:r>
            <a:r>
              <a:rPr lang="ar-DZ" dirty="0" smtClean="0">
                <a:solidFill>
                  <a:srgbClr val="FF0000"/>
                </a:solidFill>
              </a:rPr>
              <a:t>العضوي</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algn="r" rtl="1">
              <a:buNone/>
            </a:pPr>
            <a:r>
              <a:rPr lang="ar-SA" dirty="0" smtClean="0">
                <a:latin typeface="Simplified Arabic" panose="02020603050405020304" pitchFamily="18" charset="-78"/>
                <a:cs typeface="Simplified Arabic" panose="02020603050405020304" pitchFamily="18" charset="-78"/>
              </a:rPr>
              <a:t>يقف النموذج العضوي للتصميم التنظيمي على خط متناقض مع النموذج الميكانيكي نسبة لاختلاف الصفات والممارسات </a:t>
            </a:r>
            <a:r>
              <a:rPr lang="ar-SA" dirty="0" err="1" smtClean="0">
                <a:latin typeface="Simplified Arabic" panose="02020603050405020304" pitchFamily="18" charset="-78"/>
                <a:cs typeface="Simplified Arabic" panose="02020603050405020304" pitchFamily="18" charset="-78"/>
              </a:rPr>
              <a:t>التنظيمية.</a:t>
            </a:r>
            <a:r>
              <a:rPr lang="ar-SA" dirty="0" smtClean="0">
                <a:latin typeface="Simplified Arabic" panose="02020603050405020304" pitchFamily="18" charset="-78"/>
                <a:cs typeface="Simplified Arabic" panose="02020603050405020304" pitchFamily="18" charset="-78"/>
              </a:rPr>
              <a:t> ويعتبر الاختلاف الأكثر وضوحاً بين النموذجين هو ترتيب معايير التأثير المختلفة التي تبحث عن </a:t>
            </a:r>
            <a:r>
              <a:rPr lang="ar-SA" dirty="0" err="1" smtClean="0">
                <a:latin typeface="Simplified Arabic" panose="02020603050405020304" pitchFamily="18" charset="-78"/>
                <a:cs typeface="Simplified Arabic" panose="02020603050405020304" pitchFamily="18" charset="-78"/>
              </a:rPr>
              <a:t>التضخيم.</a:t>
            </a:r>
            <a:r>
              <a:rPr lang="ar-SA" dirty="0" smtClean="0">
                <a:latin typeface="Simplified Arabic" panose="02020603050405020304" pitchFamily="18" charset="-78"/>
                <a:cs typeface="Simplified Arabic" panose="02020603050405020304" pitchFamily="18" charset="-78"/>
              </a:rPr>
              <a:t> وفي حين يبحث النموذج الميكانيكي عن زيادة معدلات الفاعلية والإنتاج، يبحث النموذج العضوي عن الزيادة من معدلات الرضا والمرونة </a:t>
            </a:r>
            <a:r>
              <a:rPr lang="ar-SA" dirty="0" err="1" smtClean="0">
                <a:latin typeface="Simplified Arabic" panose="02020603050405020304" pitchFamily="18" charset="-78"/>
                <a:cs typeface="Simplified Arabic" panose="02020603050405020304" pitchFamily="18" charset="-78"/>
              </a:rPr>
              <a:t>والتطوير.</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algn="r" rtl="1">
              <a:buNone/>
            </a:pPr>
            <a:r>
              <a:rPr lang="ar-SA" dirty="0" smtClean="0">
                <a:latin typeface="Simplified Arabic" panose="02020603050405020304" pitchFamily="18" charset="-78"/>
                <a:cs typeface="Simplified Arabic" panose="02020603050405020304" pitchFamily="18" charset="-78"/>
              </a:rPr>
              <a:t>وتكون المنظمة العضوية مرنة بالنسبة لمتطلبات البيئة</a:t>
            </a:r>
            <a:r>
              <a:rPr lang="ar-DZ" dirty="0"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المتغيرة نسبة لتشجيع تصميمها للاستغلال الأكبر للطاقات </a:t>
            </a:r>
            <a:r>
              <a:rPr lang="ar-SA" dirty="0" err="1" smtClean="0">
                <a:latin typeface="Simplified Arabic" panose="02020603050405020304" pitchFamily="18" charset="-78"/>
                <a:cs typeface="Simplified Arabic" panose="02020603050405020304" pitchFamily="18" charset="-78"/>
              </a:rPr>
              <a:t>البشرية.</a:t>
            </a:r>
            <a:r>
              <a:rPr lang="ar-SA" dirty="0" smtClean="0">
                <a:latin typeface="Simplified Arabic" panose="02020603050405020304" pitchFamily="18" charset="-78"/>
                <a:cs typeface="Simplified Arabic" panose="02020603050405020304" pitchFamily="18" charset="-78"/>
              </a:rPr>
              <a:t> ويتم تشجيع المديرون على التكيف مع الممارسات التي تعمل على فتح المجال للدافعية البشرية من خلال تصميم الوظائف التي تؤكد على النمو والمس</a:t>
            </a:r>
            <a:r>
              <a:rPr lang="ar-DZ" dirty="0" smtClean="0">
                <a:latin typeface="Simplified Arabic" panose="02020603050405020304" pitchFamily="18" charset="-78"/>
                <a:cs typeface="Simplified Arabic" panose="02020603050405020304" pitchFamily="18" charset="-78"/>
              </a:rPr>
              <a:t>ؤ</a:t>
            </a:r>
            <a:r>
              <a:rPr lang="ar-SA" dirty="0" smtClean="0">
                <a:latin typeface="Simplified Arabic" panose="02020603050405020304" pitchFamily="18" charset="-78"/>
                <a:cs typeface="Simplified Arabic" panose="02020603050405020304" pitchFamily="18" charset="-78"/>
              </a:rPr>
              <a:t>ولية الشخصية. </a:t>
            </a: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r" rtl="1">
              <a:buNone/>
            </a:pPr>
            <a:r>
              <a:rPr lang="ar-SA" dirty="0" smtClean="0">
                <a:latin typeface="Simplified Arabic" panose="02020603050405020304" pitchFamily="18" charset="-78"/>
                <a:cs typeface="Simplified Arabic" panose="02020603050405020304" pitchFamily="18" charset="-78"/>
              </a:rPr>
              <a:t>وتكون عمليات اتخاذ القرار والسيطرة ووضع الأهداف غير محورية ويتم استخدامها على نحو مشترك من قبل كل مستويات </a:t>
            </a:r>
            <a:r>
              <a:rPr lang="ar-SA" dirty="0" err="1" smtClean="0">
                <a:latin typeface="Simplified Arabic" panose="02020603050405020304" pitchFamily="18" charset="-78"/>
                <a:cs typeface="Simplified Arabic" panose="02020603050405020304" pitchFamily="18" charset="-78"/>
              </a:rPr>
              <a:t>المنظمة.</a:t>
            </a:r>
            <a:r>
              <a:rPr lang="ar-SA" dirty="0" smtClean="0">
                <a:latin typeface="Simplified Arabic" panose="02020603050405020304" pitchFamily="18" charset="-78"/>
                <a:cs typeface="Simplified Arabic" panose="02020603050405020304" pitchFamily="18" charset="-78"/>
              </a:rPr>
              <a:t> وتجري عملية الاتصال خلال المنظمة وليس فقط خلال سلسلة الأوامر التي </a:t>
            </a:r>
            <a:r>
              <a:rPr lang="ar-SA" dirty="0" err="1" smtClean="0">
                <a:latin typeface="Simplified Arabic" panose="02020603050405020304" pitchFamily="18" charset="-78"/>
                <a:cs typeface="Simplified Arabic" panose="02020603050405020304" pitchFamily="18" charset="-78"/>
              </a:rPr>
              <a:t>تكون.</a:t>
            </a:r>
            <a:r>
              <a:rPr lang="ar-SA" dirty="0" smtClean="0">
                <a:latin typeface="Simplified Arabic" panose="02020603050405020304" pitchFamily="18" charset="-78"/>
                <a:cs typeface="Simplified Arabic" panose="02020603050405020304" pitchFamily="18" charset="-78"/>
              </a:rPr>
              <a:t> ويقصد من هذه الممارسات هو تنفيذ افتراض أساسي بالنموذج العضوي الذي يوضح أن المنظمة تظل مؤثرة إلى المدى الذي يكون </a:t>
            </a:r>
            <a:r>
              <a:rPr lang="ar-SA" dirty="0" err="1" smtClean="0">
                <a:latin typeface="Simplified Arabic" panose="02020603050405020304" pitchFamily="18" charset="-78"/>
                <a:cs typeface="Simplified Arabic" panose="02020603050405020304" pitchFamily="18" charset="-78"/>
              </a:rPr>
              <a:t>به</a:t>
            </a:r>
            <a:r>
              <a:rPr lang="ar-SA" dirty="0" smtClean="0">
                <a:latin typeface="Simplified Arabic" panose="02020603050405020304" pitchFamily="18" charset="-78"/>
                <a:cs typeface="Simplified Arabic" panose="02020603050405020304" pitchFamily="18" charset="-78"/>
              </a:rPr>
              <a:t> </a:t>
            </a:r>
            <a:r>
              <a:rPr lang="ar-SA" dirty="0" err="1" smtClean="0">
                <a:latin typeface="Simplified Arabic" panose="02020603050405020304" pitchFamily="18" charset="-78"/>
                <a:cs typeface="Simplified Arabic" panose="02020603050405020304" pitchFamily="18" charset="-78"/>
              </a:rPr>
              <a:t>هيكلها </a:t>
            </a:r>
            <a:r>
              <a:rPr lang="ar-SA" dirty="0" smtClean="0">
                <a:latin typeface="Simplified Arabic" panose="02020603050405020304" pitchFamily="18" charset="-78"/>
                <a:cs typeface="Simplified Arabic" panose="02020603050405020304" pitchFamily="18" charset="-78"/>
              </a:rPr>
              <a:t>" يضمن القدرة القصوى التي تكون بكل التفاعلات وبكل العلاقات مع المنظمة، وسوف يكون لكل فرد في ضوء خلفيته وقيمه ورغباته وتوقعاته، سوف يرى الخبرة على أنها داعمة حيث يكون الشخص الذي يؤسس ويحافظ على الثروة الشخصية </a:t>
            </a:r>
            <a:r>
              <a:rPr lang="ar-SA" dirty="0" err="1" smtClean="0">
                <a:latin typeface="Simplified Arabic" panose="02020603050405020304" pitchFamily="18" charset="-78"/>
                <a:cs typeface="Simplified Arabic" panose="02020603050405020304" pitchFamily="18" charset="-78"/>
              </a:rPr>
              <a:t>والأهمية".</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algn="r" rtl="1">
              <a:buNone/>
            </a:pP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algn="r" rtl="1">
              <a:buNone/>
            </a:pPr>
            <a:r>
              <a:rPr lang="ar-SA" dirty="0" smtClean="0">
                <a:latin typeface="Simplified Arabic" panose="02020603050405020304" pitchFamily="18" charset="-78"/>
                <a:cs typeface="Simplified Arabic" panose="02020603050405020304" pitchFamily="18" charset="-78"/>
              </a:rPr>
              <a:t>ويكون لدى التصميم التنظيمي الذي يمنح الأفراد بالإحساس بالقيمة الشخصية والدافعية وتسهيل الرضاء والتطوير بالمميزات </a:t>
            </a:r>
            <a:r>
              <a:rPr lang="ar-SA" dirty="0" err="1" smtClean="0">
                <a:latin typeface="Simplified Arabic" panose="02020603050405020304" pitchFamily="18" charset="-78"/>
                <a:cs typeface="Simplified Arabic" panose="02020603050405020304" pitchFamily="18" charset="-78"/>
              </a:rPr>
              <a:t>التالية : -</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algn="r" rtl="1">
              <a:buNone/>
            </a:pP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DZ" dirty="0" smtClean="0">
                <a:latin typeface="Simplified Arabic" panose="02020603050405020304" pitchFamily="18" charset="-78"/>
                <a:cs typeface="Simplified Arabic" panose="02020603050405020304" pitchFamily="18" charset="-78"/>
              </a:rPr>
              <a:t>1-</a:t>
            </a:r>
            <a:r>
              <a:rPr lang="ar-SA" dirty="0" smtClean="0">
                <a:latin typeface="Simplified Arabic" panose="02020603050405020304" pitchFamily="18" charset="-78"/>
                <a:cs typeface="Simplified Arabic" panose="02020603050405020304" pitchFamily="18" charset="-78"/>
              </a:rPr>
              <a:t>أنه بسيط نسبياً نسبة لعدم تركيزه على التخصص وتركيزه على زيادة مستوى الوظيفة.</a:t>
            </a:r>
            <a:endParaRPr lang="fr-FR" dirty="0" smtClean="0">
              <a:latin typeface="Simplified Arabic" panose="02020603050405020304" pitchFamily="18" charset="-78"/>
              <a:cs typeface="Simplified Arabic" panose="02020603050405020304" pitchFamily="18" charset="-78"/>
            </a:endParaRPr>
          </a:p>
          <a:p>
            <a:pPr lvl="0" algn="r" rtl="1">
              <a:buNone/>
            </a:pPr>
            <a:r>
              <a:rPr lang="ar-DZ" dirty="0" smtClean="0">
                <a:latin typeface="Simplified Arabic" panose="02020603050405020304" pitchFamily="18" charset="-78"/>
                <a:cs typeface="Simplified Arabic" panose="02020603050405020304" pitchFamily="18" charset="-78"/>
              </a:rPr>
              <a:t>2-</a:t>
            </a:r>
            <a:r>
              <a:rPr lang="ar-SA" dirty="0" smtClean="0">
                <a:latin typeface="Simplified Arabic" panose="02020603050405020304" pitchFamily="18" charset="-78"/>
                <a:cs typeface="Simplified Arabic" panose="02020603050405020304" pitchFamily="18" charset="-78"/>
              </a:rPr>
              <a:t>انه نظام غير محوري نسبة لتركيزه على انتداب السلطة وزيادة العمق </a:t>
            </a:r>
            <a:r>
              <a:rPr lang="ar-SA" dirty="0" err="1" smtClean="0">
                <a:latin typeface="Simplified Arabic" panose="02020603050405020304" pitchFamily="18" charset="-78"/>
                <a:cs typeface="Simplified Arabic" panose="02020603050405020304" pitchFamily="18" charset="-78"/>
              </a:rPr>
              <a:t>الوظيفي.</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DZ" dirty="0" smtClean="0">
                <a:latin typeface="Simplified Arabic" panose="02020603050405020304" pitchFamily="18" charset="-78"/>
                <a:cs typeface="Simplified Arabic" panose="02020603050405020304" pitchFamily="18" charset="-78"/>
              </a:rPr>
              <a:t>3-</a:t>
            </a:r>
            <a:r>
              <a:rPr lang="ar-SA" dirty="0" smtClean="0">
                <a:latin typeface="Simplified Arabic" panose="02020603050405020304" pitchFamily="18" charset="-78"/>
                <a:cs typeface="Simplified Arabic" panose="02020603050405020304" pitchFamily="18" charset="-78"/>
              </a:rPr>
              <a:t>أنه نظام غير رسمي نسبة لتركيزه على المنتج والعميل كأسس للتقسيم إلى </a:t>
            </a:r>
            <a:r>
              <a:rPr lang="ar-SA" dirty="0" err="1" smtClean="0">
                <a:latin typeface="Simplified Arabic" panose="02020603050405020304" pitchFamily="18" charset="-78"/>
                <a:cs typeface="Simplified Arabic" panose="02020603050405020304" pitchFamily="18" charset="-78"/>
              </a:rPr>
              <a:t>أقسام/إدارات.</a:t>
            </a:r>
            <a:r>
              <a:rPr lang="ar-SA" dirty="0" smtClean="0">
                <a:latin typeface="Simplified Arabic" panose="02020603050405020304" pitchFamily="18" charset="-78"/>
                <a:cs typeface="Simplified Arabic" panose="02020603050405020304" pitchFamily="18" charset="-78"/>
              </a:rPr>
              <a:t> </a:t>
            </a: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59632" y="2592174"/>
            <a:ext cx="6480720" cy="1222375"/>
          </a:xfrm>
        </p:spPr>
        <p:txBody>
          <a:bodyPr/>
          <a:lstStyle/>
          <a:p>
            <a:pPr algn="ctr"/>
            <a:r>
              <a:rPr lang="ar-DZ" dirty="0" smtClean="0"/>
              <a:t>نماذج وأنواع الهيكل التنظيمي</a:t>
            </a:r>
            <a:endParaRPr lang="fr-FR" dirty="0"/>
          </a:p>
        </p:txBody>
      </p:sp>
    </p:spTree>
    <p:extLst>
      <p:ext uri="{BB962C8B-B14F-4D97-AF65-F5344CB8AC3E}">
        <p14:creationId xmlns:p14="http://schemas.microsoft.com/office/powerpoint/2010/main" val="1881150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3608" y="3464781"/>
            <a:ext cx="7534672" cy="1872208"/>
          </a:xfrm>
        </p:spPr>
        <p:txBody>
          <a:bodyPr/>
          <a:lstStyle/>
          <a:p>
            <a:pPr algn="r" rtl="1">
              <a:buNone/>
            </a:pPr>
            <a:r>
              <a:rPr lang="ar-DZ" dirty="0" smtClean="0">
                <a:latin typeface="Simplified Arabic" panose="02020603050405020304" pitchFamily="18" charset="-78"/>
                <a:cs typeface="Simplified Arabic" panose="02020603050405020304" pitchFamily="18" charset="-78"/>
              </a:rPr>
              <a:t>ويتكون من نوعين</a:t>
            </a:r>
          </a:p>
          <a:p>
            <a:pPr algn="r" rtl="1">
              <a:buNone/>
            </a:pPr>
            <a:r>
              <a:rPr lang="ar-DZ" dirty="0" smtClean="0">
                <a:latin typeface="Simplified Arabic" panose="02020603050405020304" pitchFamily="18" charset="-78"/>
                <a:cs typeface="Simplified Arabic" panose="02020603050405020304" pitchFamily="18" charset="-78"/>
              </a:rPr>
              <a:t>1-النوع الأول: التنظيم </a:t>
            </a:r>
            <a:r>
              <a:rPr lang="ar-DZ" dirty="0" err="1" smtClean="0">
                <a:latin typeface="Simplified Arabic" panose="02020603050405020304" pitchFamily="18" charset="-78"/>
                <a:cs typeface="Simplified Arabic" panose="02020603050405020304" pitchFamily="18" charset="-78"/>
              </a:rPr>
              <a:t>المصفوفي</a:t>
            </a:r>
            <a:endParaRPr lang="ar-DZ" dirty="0" smtClean="0">
              <a:latin typeface="Simplified Arabic" panose="02020603050405020304" pitchFamily="18" charset="-78"/>
              <a:cs typeface="Simplified Arabic" panose="02020603050405020304" pitchFamily="18" charset="-78"/>
            </a:endParaRPr>
          </a:p>
          <a:p>
            <a:pPr algn="r" rtl="1">
              <a:buNone/>
            </a:pPr>
            <a:r>
              <a:rPr lang="ar-DZ" dirty="0" smtClean="0">
                <a:latin typeface="Simplified Arabic" panose="02020603050405020304" pitchFamily="18" charset="-78"/>
                <a:cs typeface="Simplified Arabic" panose="02020603050405020304" pitchFamily="18" charset="-78"/>
              </a:rPr>
              <a:t>2-النوع الثاني: التنظيم الشبكي</a:t>
            </a:r>
            <a:endParaRPr lang="fr-FR" dirty="0">
              <a:latin typeface="Simplified Arabic" panose="02020603050405020304" pitchFamily="18" charset="-78"/>
              <a:cs typeface="Simplified Arabic" panose="02020603050405020304" pitchFamily="18" charset="-78"/>
            </a:endParaRPr>
          </a:p>
        </p:txBody>
      </p:sp>
      <p:sp>
        <p:nvSpPr>
          <p:cNvPr id="4" name="Rectangle 3"/>
          <p:cNvSpPr txBox="1">
            <a:spLocks noChangeArrowheads="1"/>
          </p:cNvSpPr>
          <p:nvPr/>
        </p:nvSpPr>
        <p:spPr>
          <a:xfrm>
            <a:off x="179388" y="1827213"/>
            <a:ext cx="8785225" cy="2178050"/>
          </a:xfrm>
          <a:prstGeom prst="rect">
            <a:avLst/>
          </a:prstGeom>
        </p:spPr>
        <p:txBody>
          <a:bodyPr vert="horz">
            <a:norm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r" rtl="1">
              <a:buNone/>
            </a:pPr>
            <a:r>
              <a:rPr lang="ar-IQ" altLang="fr-FR" sz="2500" dirty="0" smtClean="0"/>
              <a:t>هيكل مسطح ، يستخدم فرق عبر الاقسام و عبر الهرم ، رسمية منخفضة، امتلاك شبكات معلومات شاملة، ويعتمد على المشاركة في اتخاذ القرار.</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188640"/>
            <a:ext cx="8686800" cy="838200"/>
          </a:xfrm>
        </p:spPr>
        <p:txBody>
          <a:bodyPr/>
          <a:lstStyle/>
          <a:p>
            <a:pPr algn="ctr" rtl="1"/>
            <a:r>
              <a:rPr lang="ar-DZ" dirty="0" smtClean="0">
                <a:solidFill>
                  <a:srgbClr val="FF0000"/>
                </a:solidFill>
              </a:rPr>
              <a:t>النوع الأول التنظيم </a:t>
            </a:r>
            <a:r>
              <a:rPr lang="ar-DZ" dirty="0" err="1" smtClean="0">
                <a:solidFill>
                  <a:srgbClr val="FF0000"/>
                </a:solidFill>
              </a:rPr>
              <a:t>المصفوفي</a:t>
            </a:r>
            <a:endParaRPr lang="fr-FR" dirty="0">
              <a:solidFill>
                <a:srgbClr val="FF0000"/>
              </a:solidFill>
            </a:endParaRPr>
          </a:p>
        </p:txBody>
      </p:sp>
      <p:pic>
        <p:nvPicPr>
          <p:cNvPr id="28674" name="Picture 2"/>
          <p:cNvPicPr>
            <a:picLocks noGrp="1" noChangeAspect="1" noChangeArrowheads="1"/>
          </p:cNvPicPr>
          <p:nvPr>
            <p:ph idx="1"/>
          </p:nvPr>
        </p:nvPicPr>
        <p:blipFill>
          <a:blip r:embed="rId2" cstate="print"/>
          <a:srcRect/>
          <a:stretch>
            <a:fillRect/>
          </a:stretch>
        </p:blipFill>
        <p:spPr bwMode="auto">
          <a:xfrm>
            <a:off x="1285875" y="1831181"/>
            <a:ext cx="6724650" cy="39719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dirty="0" smtClean="0">
                <a:latin typeface="Simplified Arabic" panose="02020603050405020304" pitchFamily="18" charset="-78"/>
                <a:cs typeface="Simplified Arabic" panose="02020603050405020304" pitchFamily="18" charset="-78"/>
              </a:rPr>
              <a:t>استخدم هذا النوع في الصناعات الحربية، والصناعات الفضائية في الو م ا، ثم ما لبثت أن استعملته المنظمات الصناعية لتنفيذ اتفاقيات انتاجية أو تطوير </a:t>
            </a:r>
            <a:r>
              <a:rPr lang="ar-DZ" dirty="0" err="1" smtClean="0">
                <a:latin typeface="Simplified Arabic" panose="02020603050405020304" pitchFamily="18" charset="-78"/>
                <a:cs typeface="Simplified Arabic" panose="02020603050405020304" pitchFamily="18" charset="-78"/>
              </a:rPr>
              <a:t>منتوج</a:t>
            </a:r>
            <a:r>
              <a:rPr lang="ar-DZ" dirty="0" smtClean="0">
                <a:latin typeface="Simplified Arabic" panose="02020603050405020304" pitchFamily="18" charset="-78"/>
                <a:cs typeface="Simplified Arabic" panose="02020603050405020304" pitchFamily="18" charset="-78"/>
              </a:rPr>
              <a:t> من منتجاتها، فتضعه على شكل مستقل وتشكل له مجموعة عمل لتنفيذه.</a:t>
            </a:r>
          </a:p>
          <a:p>
            <a:pPr algn="r" rtl="1">
              <a:buNone/>
            </a:pPr>
            <a:r>
              <a:rPr lang="ar-DZ" dirty="0" smtClean="0">
                <a:latin typeface="Simplified Arabic" panose="02020603050405020304" pitchFamily="18" charset="-78"/>
                <a:cs typeface="Simplified Arabic" panose="02020603050405020304" pitchFamily="18" charset="-78"/>
              </a:rPr>
              <a:t>والفكرة الأساسية أن يأخذ شكل الهيكل التنظيمي شكل المصفوفة الهندسية  ذات البعدين الرأسي والأفقي، فهناك سلطة الوظيفية التنفيذية التي تمارس من </a:t>
            </a:r>
            <a:r>
              <a:rPr lang="ar-DZ" sz="2800" dirty="0" smtClean="0">
                <a:latin typeface="Simplified Arabic" panose="02020603050405020304" pitchFamily="18" charset="-78"/>
                <a:cs typeface="Simplified Arabic" panose="02020603050405020304" pitchFamily="18" charset="-78"/>
              </a:rPr>
              <a:t>على </a:t>
            </a:r>
            <a:r>
              <a:rPr lang="ar-DZ" sz="2800" dirty="0" err="1" smtClean="0">
                <a:latin typeface="Simplified Arabic" panose="02020603050405020304" pitchFamily="18" charset="-78"/>
                <a:cs typeface="Simplified Arabic" panose="02020603050405020304" pitchFamily="18" charset="-78"/>
              </a:rPr>
              <a:t>إلأى</a:t>
            </a:r>
            <a:r>
              <a:rPr lang="ar-DZ" sz="2800" dirty="0" smtClean="0">
                <a:latin typeface="Simplified Arabic" panose="02020603050405020304" pitchFamily="18" charset="-78"/>
                <a:cs typeface="Simplified Arabic" panose="02020603050405020304" pitchFamily="18" charset="-78"/>
              </a:rPr>
              <a:t> أسفل، وهناك السلطات الفنية التي تمارس أفقيا بين مدير المشروع والقطاعات التابعة له.</a:t>
            </a: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None/>
            </a:pPr>
            <a:r>
              <a:rPr lang="ar-DZ" dirty="0" smtClean="0">
                <a:latin typeface="Simplified Arabic" panose="02020603050405020304" pitchFamily="18" charset="-78"/>
                <a:cs typeface="Simplified Arabic" panose="02020603050405020304" pitchFamily="18" charset="-78"/>
              </a:rPr>
              <a:t>بموجب هذا الشكل يكون لكل مدير مشروع ميزانية خاصة وله سلطته على المشروع الذي يعمل عليه، وهو يستعين بأفراد عاملين من إدارات وظيفية لتنفيذ مشروعه إما عن طريق استعارتهم أو تخصيصهم من قبل </a:t>
            </a:r>
            <a:r>
              <a:rPr lang="ar-DZ" dirty="0" err="1" smtClean="0">
                <a:latin typeface="Simplified Arabic" panose="02020603050405020304" pitchFamily="18" charset="-78"/>
                <a:cs typeface="Simplified Arabic" panose="02020603050405020304" pitchFamily="18" charset="-78"/>
              </a:rPr>
              <a:t>إدارتهم </a:t>
            </a:r>
            <a:r>
              <a:rPr lang="ar-DZ" dirty="0" smtClean="0">
                <a:latin typeface="Simplified Arabic" panose="02020603050405020304" pitchFamily="18" charset="-78"/>
                <a:cs typeface="Simplified Arabic" panose="02020603050405020304" pitchFamily="18" charset="-78"/>
              </a:rPr>
              <a:t>، وعندما ينتهي المشروع يعود العاملون لإدارتهم الأصلية</a:t>
            </a: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188640"/>
            <a:ext cx="8686800" cy="838200"/>
          </a:xfrm>
        </p:spPr>
        <p:txBody>
          <a:bodyPr/>
          <a:lstStyle/>
          <a:p>
            <a:pPr algn="ctr" rtl="1"/>
            <a:r>
              <a:rPr lang="ar-DZ" dirty="0" smtClean="0"/>
              <a:t>مميزاته</a:t>
            </a:r>
            <a:endParaRPr lang="fr-FR" dirty="0"/>
          </a:p>
        </p:txBody>
      </p:sp>
      <p:sp>
        <p:nvSpPr>
          <p:cNvPr id="3" name="Espace réservé du contenu 2"/>
          <p:cNvSpPr>
            <a:spLocks noGrp="1"/>
          </p:cNvSpPr>
          <p:nvPr>
            <p:ph idx="1"/>
          </p:nvPr>
        </p:nvSpPr>
        <p:spPr/>
        <p:txBody>
          <a:bodyPr>
            <a:normAutofit fontScale="85000" lnSpcReduction="10000"/>
          </a:bodyPr>
          <a:lstStyle/>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الاستخدام الفاعل </a:t>
            </a:r>
            <a:r>
              <a:rPr lang="ar-SA" dirty="0" err="1" smtClean="0">
                <a:solidFill>
                  <a:srgbClr val="00B0F0"/>
                </a:solidFill>
                <a:latin typeface="Simplified Arabic" panose="02020603050405020304" pitchFamily="18" charset="-78"/>
                <a:cs typeface="Simplified Arabic" panose="02020603050405020304" pitchFamily="18" charset="-78"/>
              </a:rPr>
              <a:t>للمصادر </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تسهل منظومة المصفوفة من الاستخدام الفاعل لفريق العمل المتخصص والمجهز على مستوى </a:t>
            </a:r>
            <a:r>
              <a:rPr lang="ar-SA" dirty="0" err="1" smtClean="0">
                <a:latin typeface="Simplified Arabic" panose="02020603050405020304" pitchFamily="18" charset="-78"/>
                <a:cs typeface="Simplified Arabic" panose="02020603050405020304" pitchFamily="18" charset="-78"/>
              </a:rPr>
              <a:t>عال.</a:t>
            </a:r>
            <a:r>
              <a:rPr lang="ar-SA" dirty="0" smtClean="0">
                <a:latin typeface="Simplified Arabic" panose="02020603050405020304" pitchFamily="18" charset="-78"/>
                <a:cs typeface="Simplified Arabic" panose="02020603050405020304" pitchFamily="18" charset="-78"/>
              </a:rPr>
              <a:t> وقد تشترك كل وحدة لمشروع أو منتج في المصادر المشتركة مع الوحدات الأخرى بدلاً من تكرارها لتقديم تغطية مستقلة لكلاً </a:t>
            </a:r>
            <a:r>
              <a:rPr lang="ar-SA" dirty="0" err="1" smtClean="0">
                <a:latin typeface="Simplified Arabic" panose="02020603050405020304" pitchFamily="18" charset="-78"/>
                <a:cs typeface="Simplified Arabic" panose="02020603050405020304" pitchFamily="18" charset="-78"/>
              </a:rPr>
              <a:t>منها.</a:t>
            </a:r>
            <a:r>
              <a:rPr lang="ar-SA" dirty="0" smtClean="0">
                <a:latin typeface="Simplified Arabic" panose="02020603050405020304" pitchFamily="18" charset="-78"/>
                <a:cs typeface="Simplified Arabic" panose="02020603050405020304" pitchFamily="18" charset="-78"/>
              </a:rPr>
              <a:t> وتكون هذه الميزة تحديداً عندما يحتاج المشروع إلى أقل من جهد الوقت الكامل </a:t>
            </a:r>
            <a:r>
              <a:rPr lang="ar-SA" dirty="0" err="1" smtClean="0">
                <a:latin typeface="Simplified Arabic" panose="02020603050405020304" pitchFamily="18" charset="-78"/>
                <a:cs typeface="Simplified Arabic" panose="02020603050405020304" pitchFamily="18" charset="-78"/>
              </a:rPr>
              <a:t>للمتخصصين.</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المرونة بظروف التغيير </a:t>
            </a:r>
            <a:r>
              <a:rPr lang="ar-SA" dirty="0" err="1" smtClean="0">
                <a:solidFill>
                  <a:srgbClr val="00B0F0"/>
                </a:solidFill>
                <a:latin typeface="Simplified Arabic" panose="02020603050405020304" pitchFamily="18" charset="-78"/>
                <a:cs typeface="Simplified Arabic" panose="02020603050405020304" pitchFamily="18" charset="-78"/>
              </a:rPr>
              <a:t>والشك </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الاستجابة في الوقت المحدد تجاه التغيرات التي تتطلب قنوات معلوماتية واتصال للحصول على المعلومات الفاعلة </a:t>
            </a:r>
            <a:r>
              <a:rPr lang="ar-SA" dirty="0" err="1" smtClean="0">
                <a:latin typeface="Simplified Arabic" panose="02020603050405020304" pitchFamily="18" charset="-78"/>
                <a:cs typeface="Simplified Arabic" panose="02020603050405020304" pitchFamily="18" charset="-78"/>
              </a:rPr>
              <a:t>للأ</a:t>
            </a:r>
            <a:r>
              <a:rPr lang="ar-DZ" dirty="0" smtClean="0">
                <a:latin typeface="Simplified Arabic" panose="02020603050405020304" pitchFamily="18" charset="-78"/>
                <a:cs typeface="Simplified Arabic" panose="02020603050405020304" pitchFamily="18" charset="-78"/>
              </a:rPr>
              <a:t>فراد</a:t>
            </a:r>
            <a:r>
              <a:rPr lang="ar-SA" dirty="0" smtClean="0">
                <a:latin typeface="Simplified Arabic" panose="02020603050405020304" pitchFamily="18" charset="-78"/>
                <a:cs typeface="Simplified Arabic" panose="02020603050405020304" pitchFamily="18" charset="-78"/>
              </a:rPr>
              <a:t> المطلوب إيصالها إليهم في الوقت </a:t>
            </a:r>
            <a:r>
              <a:rPr lang="ar-SA" dirty="0" err="1" smtClean="0">
                <a:latin typeface="Simplified Arabic" panose="02020603050405020304" pitchFamily="18" charset="-78"/>
                <a:cs typeface="Simplified Arabic" panose="02020603050405020304" pitchFamily="18" charset="-78"/>
              </a:rPr>
              <a:t>المحدد.</a:t>
            </a:r>
            <a:r>
              <a:rPr lang="ar-SA" dirty="0" smtClean="0">
                <a:latin typeface="Simplified Arabic" panose="02020603050405020304" pitchFamily="18" charset="-78"/>
                <a:cs typeface="Simplified Arabic" panose="02020603050405020304" pitchFamily="18" charset="-78"/>
              </a:rPr>
              <a:t> وتحث الهياكل المصفوفة التفاعل الثابت بين وحدة المشروع وأعضاء القسم </a:t>
            </a:r>
            <a:r>
              <a:rPr lang="ar-SA" dirty="0" err="1" smtClean="0">
                <a:latin typeface="Simplified Arabic" panose="02020603050405020304" pitchFamily="18" charset="-78"/>
                <a:cs typeface="Simplified Arabic" panose="02020603050405020304" pitchFamily="18" charset="-78"/>
              </a:rPr>
              <a:t>الوظيفي.</a:t>
            </a:r>
            <a:r>
              <a:rPr lang="ar-SA" dirty="0" smtClean="0">
                <a:latin typeface="Simplified Arabic" panose="02020603050405020304" pitchFamily="18" charset="-78"/>
                <a:cs typeface="Simplified Arabic" panose="02020603050405020304" pitchFamily="18" charset="-78"/>
              </a:rPr>
              <a:t> ويكون تدفق المعلومات رأسياً وأفقياً تبعاً لتبادل ال</a:t>
            </a:r>
            <a:r>
              <a:rPr lang="ar-DZ" dirty="0" smtClean="0">
                <a:latin typeface="Simplified Arabic" panose="02020603050405020304" pitchFamily="18" charset="-78"/>
                <a:cs typeface="Simplified Arabic" panose="02020603050405020304" pitchFamily="18" charset="-78"/>
              </a:rPr>
              <a:t>أفراد ال</a:t>
            </a:r>
            <a:r>
              <a:rPr lang="ar-SA" dirty="0" smtClean="0">
                <a:latin typeface="Simplified Arabic" panose="02020603050405020304" pitchFamily="18" charset="-78"/>
                <a:cs typeface="Simplified Arabic" panose="02020603050405020304" pitchFamily="18" charset="-78"/>
              </a:rPr>
              <a:t>معرفة الفنية مما ينتج عنه استجابة أسرع للظروف التنافسية والتطورات التقنية والظروف البيئية </a:t>
            </a:r>
            <a:r>
              <a:rPr lang="ar-SA" dirty="0" err="1" smtClean="0">
                <a:latin typeface="Simplified Arabic" panose="02020603050405020304" pitchFamily="18" charset="-78"/>
                <a:cs typeface="Simplified Arabic" panose="02020603050405020304" pitchFamily="18" charset="-78"/>
              </a:rPr>
              <a:t>الأخرى.</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algn="r" rtl="1">
              <a:buNone/>
            </a:pP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الامتياز </a:t>
            </a:r>
            <a:r>
              <a:rPr lang="ar-SA" dirty="0" err="1" smtClean="0">
                <a:solidFill>
                  <a:srgbClr val="00B0F0"/>
                </a:solidFill>
                <a:latin typeface="Simplified Arabic" panose="02020603050405020304" pitchFamily="18" charset="-78"/>
                <a:cs typeface="Simplified Arabic" panose="02020603050405020304" pitchFamily="18" charset="-78"/>
              </a:rPr>
              <a:t>الفني </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يتفاعل المتخصصين الفنيين مع المتخصصين الآخرين في خلال فترة عملهم </a:t>
            </a:r>
            <a:r>
              <a:rPr lang="ar-SA" dirty="0" err="1" smtClean="0">
                <a:latin typeface="Simplified Arabic" panose="02020603050405020304" pitchFamily="18" charset="-78"/>
                <a:cs typeface="Simplified Arabic" panose="02020603050405020304" pitchFamily="18" charset="-78"/>
              </a:rPr>
              <a:t>بالمشروع.</a:t>
            </a:r>
            <a:r>
              <a:rPr lang="ar-SA" dirty="0" smtClean="0">
                <a:latin typeface="Simplified Arabic" panose="02020603050405020304" pitchFamily="18" charset="-78"/>
                <a:cs typeface="Simplified Arabic" panose="02020603050405020304" pitchFamily="18" charset="-78"/>
              </a:rPr>
              <a:t> وتشجع مثل هذه التفاعلات تبادل الأفكار مثل عندما يكون على عالم بمجال تطبيقات الحاسب الآلي مناقشة جميع الأمور ذات العلاقة بمعالجة البيانات الالكترونية مع خبير حسابات </a:t>
            </a:r>
            <a:r>
              <a:rPr lang="ar-SA" dirty="0" err="1" smtClean="0">
                <a:latin typeface="Simplified Arabic" panose="02020603050405020304" pitchFamily="18" charset="-78"/>
                <a:cs typeface="Simplified Arabic" panose="02020603050405020304" pitchFamily="18" charset="-78"/>
              </a:rPr>
              <a:t>مالية.</a:t>
            </a:r>
            <a:r>
              <a:rPr lang="ar-SA" dirty="0" smtClean="0">
                <a:latin typeface="Simplified Arabic" panose="02020603050405020304" pitchFamily="18" charset="-78"/>
                <a:cs typeface="Simplified Arabic" panose="02020603050405020304" pitchFamily="18" charset="-78"/>
              </a:rPr>
              <a:t> ويكون على كل خبير أن ينصت ويستوعب ويجيب على وجهات النظر الخاصة بالطرف </a:t>
            </a:r>
            <a:r>
              <a:rPr lang="ar-SA" dirty="0" err="1" smtClean="0">
                <a:latin typeface="Simplified Arabic" panose="02020603050405020304" pitchFamily="18" charset="-78"/>
                <a:cs typeface="Simplified Arabic" panose="02020603050405020304" pitchFamily="18" charset="-78"/>
              </a:rPr>
              <a:t>الثاني.</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الحرية بالإدارة العليا لتخطيط طويل </a:t>
            </a:r>
            <a:r>
              <a:rPr lang="ar-SA" dirty="0" err="1" smtClean="0">
                <a:solidFill>
                  <a:srgbClr val="00B0F0"/>
                </a:solidFill>
                <a:latin typeface="Simplified Arabic" panose="02020603050405020304" pitchFamily="18" charset="-78"/>
                <a:cs typeface="Simplified Arabic" panose="02020603050405020304" pitchFamily="18" charset="-78"/>
              </a:rPr>
              <a:t>الآجل</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تكون إحدى الأسباب التي تحث المنظمات على التطوير من منظومة المصفوفة هي أن يكون بمقدور الإدارة العليا أن تكون ليست منخرطة فالمعاملات التي تتم </a:t>
            </a:r>
            <a:r>
              <a:rPr lang="ar-SA" dirty="0" err="1" smtClean="0">
                <a:latin typeface="Simplified Arabic" panose="02020603050405020304" pitchFamily="18" charset="-78"/>
                <a:cs typeface="Simplified Arabic" panose="02020603050405020304" pitchFamily="18" charset="-78"/>
              </a:rPr>
              <a:t>يومياً.</a:t>
            </a:r>
            <a:r>
              <a:rPr lang="ar-SA" dirty="0" smtClean="0">
                <a:latin typeface="Simplified Arabic" panose="02020603050405020304" pitchFamily="18" charset="-78"/>
                <a:cs typeface="Simplified Arabic" panose="02020603050405020304" pitchFamily="18" charset="-78"/>
              </a:rPr>
              <a:t> </a:t>
            </a: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196752"/>
            <a:ext cx="8686800" cy="5328592"/>
          </a:xfrm>
        </p:spPr>
        <p:txBody>
          <a:bodyPr>
            <a:normAutofit fontScale="92500" lnSpcReduction="20000"/>
          </a:bodyPr>
          <a:lstStyle/>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التحسين من الدافعية </a:t>
            </a:r>
            <a:r>
              <a:rPr lang="ar-SA" dirty="0" err="1" smtClean="0">
                <a:solidFill>
                  <a:srgbClr val="00B0F0"/>
                </a:solidFill>
                <a:latin typeface="Simplified Arabic" panose="02020603050405020304" pitchFamily="18" charset="-78"/>
                <a:cs typeface="Simplified Arabic" panose="02020603050405020304" pitchFamily="18" charset="-78"/>
              </a:rPr>
              <a:t>والوفاء </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تتكون المشاريع ومجموعات الأفراد من الأفراد ذوي المعرفة المتخصصة والذين تولي لهم الإدارة على أساس خبراتهم مسئولية الجوانب المحددة الخاصة بالعمل</a:t>
            </a:r>
            <a:r>
              <a:rPr lang="ar-DZ" dirty="0" err="1" smtClean="0">
                <a:latin typeface="Simplified Arabic" panose="02020603050405020304" pitchFamily="18" charset="-78"/>
                <a:cs typeface="Simplified Arabic" panose="02020603050405020304" pitchFamily="18" charset="-78"/>
              </a:rPr>
              <a:t>.</a:t>
            </a:r>
            <a:r>
              <a:rPr lang="ar-SA" dirty="0" smtClean="0">
                <a:latin typeface="Simplified Arabic" panose="02020603050405020304" pitchFamily="18" charset="-78"/>
                <a:cs typeface="Simplified Arabic" panose="02020603050405020304" pitchFamily="18" charset="-78"/>
              </a:rPr>
              <a:t> وعليه تكون عملية اتخاذ القرار داخل المجموعة هي أكثر مشاركة وديمقراطية من التشكيلات الهرمية للرتب </a:t>
            </a:r>
            <a:r>
              <a:rPr lang="ar-SA" dirty="0" err="1" smtClean="0">
                <a:latin typeface="Simplified Arabic" panose="02020603050405020304" pitchFamily="18" charset="-78"/>
                <a:cs typeface="Simplified Arabic" panose="02020603050405020304" pitchFamily="18" charset="-78"/>
              </a:rPr>
              <a:t>الوظيفية.</a:t>
            </a:r>
            <a:r>
              <a:rPr lang="ar-SA" dirty="0" smtClean="0">
                <a:latin typeface="Simplified Arabic" panose="02020603050405020304" pitchFamily="18" charset="-78"/>
                <a:cs typeface="Simplified Arabic" panose="02020603050405020304" pitchFamily="18" charset="-78"/>
              </a:rPr>
              <a:t> وتتبنى فرصة المشاركة هذه بالقرارات الرئيسة مستويات عالية من الدافعية والوفاء وخاصة بالنسبة للذين لديهم تخصص </a:t>
            </a:r>
            <a:r>
              <a:rPr lang="ar-SA" dirty="0" err="1" smtClean="0">
                <a:latin typeface="Simplified Arabic" panose="02020603050405020304" pitchFamily="18" charset="-78"/>
                <a:cs typeface="Simplified Arabic" panose="02020603050405020304" pitchFamily="18" charset="-78"/>
              </a:rPr>
              <a:t>معرفي.</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algn="r">
              <a:buNone/>
            </a:pPr>
            <a:r>
              <a:rPr lang="ar-SA" dirty="0" smtClean="0">
                <a:solidFill>
                  <a:srgbClr val="00B0F0"/>
                </a:solidFill>
                <a:latin typeface="Simplified Arabic" panose="02020603050405020304" pitchFamily="18" charset="-78"/>
                <a:cs typeface="Simplified Arabic" panose="02020603050405020304" pitchFamily="18" charset="-78"/>
              </a:rPr>
              <a:t>تقديم الفرص بالنسبة لتنمية المهارات </a:t>
            </a:r>
            <a:r>
              <a:rPr lang="ar-SA" dirty="0" err="1" smtClean="0">
                <a:solidFill>
                  <a:srgbClr val="00B0F0"/>
                </a:solidFill>
                <a:latin typeface="Simplified Arabic" panose="02020603050405020304" pitchFamily="18" charset="-78"/>
                <a:cs typeface="Simplified Arabic" panose="02020603050405020304" pitchFamily="18" charset="-78"/>
              </a:rPr>
              <a:t>الشخصية : </a:t>
            </a:r>
            <a:r>
              <a:rPr lang="ar-SA" dirty="0" smtClean="0">
                <a:latin typeface="Simplified Arabic" panose="02020603050405020304" pitchFamily="18" charset="-78"/>
                <a:cs typeface="Simplified Arabic" panose="02020603050405020304" pitchFamily="18" charset="-78"/>
              </a:rPr>
              <a:t>- تمنح المنظمات المتبعة لمنظومة المصفوفة لأعضائها فرصة كبيرة للتطوير من مهاراتهم </a:t>
            </a:r>
            <a:r>
              <a:rPr lang="ar-SA" dirty="0" err="1" smtClean="0">
                <a:latin typeface="Simplified Arabic" panose="02020603050405020304" pitchFamily="18" charset="-78"/>
                <a:cs typeface="Simplified Arabic" panose="02020603050405020304" pitchFamily="18" charset="-78"/>
              </a:rPr>
              <a:t>ومعرفتهم.</a:t>
            </a:r>
            <a:r>
              <a:rPr lang="ar-SA" dirty="0" smtClean="0">
                <a:latin typeface="Simplified Arabic" panose="02020603050405020304" pitchFamily="18" charset="-78"/>
                <a:cs typeface="Simplified Arabic" panose="02020603050405020304" pitchFamily="18" charset="-78"/>
              </a:rPr>
              <a:t> وبوضعهم في مجموعات </a:t>
            </a:r>
            <a:r>
              <a:rPr lang="ar-SA" dirty="0" err="1" smtClean="0">
                <a:latin typeface="Simplified Arabic" panose="02020603050405020304" pitchFamily="18" charset="-78"/>
                <a:cs typeface="Simplified Arabic" panose="02020603050405020304" pitchFamily="18" charset="-78"/>
              </a:rPr>
              <a:t>بها</a:t>
            </a:r>
            <a:r>
              <a:rPr lang="ar-SA" dirty="0" smtClean="0">
                <a:latin typeface="Simplified Arabic" panose="02020603050405020304" pitchFamily="18" charset="-78"/>
                <a:cs typeface="Simplified Arabic" panose="02020603050405020304" pitchFamily="18" charset="-78"/>
              </a:rPr>
              <a:t> أفراد يمثلون الجوانب المتنوعة من المنظمة، فأنه يكون لهم تقدير خاص لوجهات النظر المختلفة التي يتم التعبير عنها وبالتالي يكونوا واعين أكثر بالوضع العام </a:t>
            </a:r>
            <a:r>
              <a:rPr lang="ar-SA" dirty="0" err="1" smtClean="0">
                <a:latin typeface="Simplified Arabic" panose="02020603050405020304" pitchFamily="18" charset="-78"/>
                <a:cs typeface="Simplified Arabic" panose="02020603050405020304" pitchFamily="18" charset="-78"/>
              </a:rPr>
              <a:t>للمنظمة.</a:t>
            </a:r>
            <a:r>
              <a:rPr lang="ar-SA" dirty="0" smtClean="0">
                <a:latin typeface="Simplified Arabic" panose="02020603050405020304" pitchFamily="18" charset="-78"/>
                <a:cs typeface="Simplified Arabic" panose="02020603050405020304" pitchFamily="18" charset="-78"/>
              </a:rPr>
              <a:t> كمثال بالجوانب ذات العلاقة بالشئون المالية ويتعرف المحاسبون على المعلومات ذات العلاقة بالتسويق.</a:t>
            </a: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260648"/>
            <a:ext cx="8686800" cy="838200"/>
          </a:xfrm>
        </p:spPr>
        <p:txBody>
          <a:bodyPr/>
          <a:lstStyle/>
          <a:p>
            <a:pPr algn="ctr" rtl="1"/>
            <a:r>
              <a:rPr lang="ar-DZ" dirty="0" smtClean="0">
                <a:latin typeface="Simplified Arabic" panose="02020603050405020304" pitchFamily="18" charset="-78"/>
                <a:cs typeface="Simplified Arabic" panose="02020603050405020304" pitchFamily="18" charset="-78"/>
              </a:rPr>
              <a:t>سلبيات المصفوفة</a:t>
            </a:r>
            <a:endParaRPr lang="fr-FR"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304800" y="1554163"/>
            <a:ext cx="8686800" cy="3170982"/>
          </a:xfrm>
        </p:spPr>
        <p:txBody>
          <a:bodyPr>
            <a:normAutofit/>
          </a:bodyPr>
          <a:lstStyle/>
          <a:p>
            <a:pPr algn="ctr" rtl="1">
              <a:buNone/>
            </a:pPr>
            <a:r>
              <a:rPr lang="ar-DZ" sz="3800" dirty="0" smtClean="0">
                <a:latin typeface="Simplified Arabic" panose="02020603050405020304" pitchFamily="18" charset="-78"/>
                <a:cs typeface="Simplified Arabic" panose="02020603050405020304" pitchFamily="18" charset="-78"/>
              </a:rPr>
              <a:t> الخروج عن مبدأ وحدة الأمر، فالعمال يتلقون الأوامر من مدير المشروع ومن مدراء الإدارات التنفيذية التابعة لهم المر الذي قد يولد صراعا بين المسؤولين ويؤدي إلى احباط العاملين</a:t>
            </a:r>
            <a:endParaRPr lang="fr-FR" sz="3800"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260648"/>
            <a:ext cx="8686800" cy="838200"/>
          </a:xfrm>
        </p:spPr>
        <p:txBody>
          <a:bodyPr/>
          <a:lstStyle/>
          <a:p>
            <a:pPr algn="ctr" rtl="1"/>
            <a:r>
              <a:rPr lang="ar-DZ" dirty="0" smtClean="0">
                <a:solidFill>
                  <a:srgbClr val="FF0000"/>
                </a:solidFill>
              </a:rPr>
              <a:t>النوع الثاني: التنظيم الشبكي</a:t>
            </a:r>
            <a:endParaRPr lang="fr-FR" dirty="0">
              <a:solidFill>
                <a:srgbClr val="FF0000"/>
              </a:solidFill>
            </a:endParaRPr>
          </a:p>
        </p:txBody>
      </p:sp>
      <p:sp>
        <p:nvSpPr>
          <p:cNvPr id="3" name="Espace réservé du contenu 2"/>
          <p:cNvSpPr>
            <a:spLocks noGrp="1"/>
          </p:cNvSpPr>
          <p:nvPr>
            <p:ph idx="1"/>
          </p:nvPr>
        </p:nvSpPr>
        <p:spPr>
          <a:xfrm>
            <a:off x="6156176" y="2058219"/>
            <a:ext cx="2016224" cy="1010741"/>
          </a:xfrm>
          <a:ln>
            <a:solidFill>
              <a:schemeClr val="tx1"/>
            </a:solidFill>
          </a:ln>
        </p:spPr>
        <p:txBody>
          <a:bodyPr>
            <a:noAutofit/>
          </a:bodyPr>
          <a:lstStyle/>
          <a:p>
            <a:pPr algn="ctr" rtl="1">
              <a:buNone/>
            </a:pPr>
            <a:r>
              <a:rPr lang="ar-DZ" sz="2400" dirty="0" smtClean="0"/>
              <a:t>الحسابات في كندا</a:t>
            </a:r>
            <a:endParaRPr lang="fr-FR" sz="2400" dirty="0"/>
          </a:p>
        </p:txBody>
      </p:sp>
      <p:sp>
        <p:nvSpPr>
          <p:cNvPr id="4" name="ZoneTexte 3"/>
          <p:cNvSpPr txBox="1"/>
          <p:nvPr/>
        </p:nvSpPr>
        <p:spPr>
          <a:xfrm>
            <a:off x="1043608" y="1796623"/>
            <a:ext cx="2448272" cy="1200329"/>
          </a:xfrm>
          <a:prstGeom prst="rect">
            <a:avLst/>
          </a:prstGeom>
          <a:noFill/>
          <a:ln>
            <a:solidFill>
              <a:schemeClr val="tx1"/>
            </a:solidFill>
          </a:ln>
        </p:spPr>
        <p:txBody>
          <a:bodyPr wrap="square" rtlCol="0">
            <a:spAutoFit/>
          </a:bodyPr>
          <a:lstStyle/>
          <a:p>
            <a:pPr algn="ctr"/>
            <a:r>
              <a:rPr lang="ar-DZ" sz="2400" dirty="0" smtClean="0"/>
              <a:t>التصميم </a:t>
            </a:r>
            <a:r>
              <a:rPr lang="ar-DZ" sz="2400" dirty="0" err="1" smtClean="0"/>
              <a:t>التنظييمي</a:t>
            </a:r>
            <a:r>
              <a:rPr lang="ar-DZ" sz="2400" dirty="0" smtClean="0"/>
              <a:t> في إيطاليا</a:t>
            </a:r>
            <a:endParaRPr lang="fr-FR" sz="2400" dirty="0"/>
          </a:p>
        </p:txBody>
      </p:sp>
      <p:sp>
        <p:nvSpPr>
          <p:cNvPr id="5" name="ZoneTexte 4"/>
          <p:cNvSpPr txBox="1"/>
          <p:nvPr/>
        </p:nvSpPr>
        <p:spPr>
          <a:xfrm>
            <a:off x="1259632" y="3284984"/>
            <a:ext cx="1944216" cy="830997"/>
          </a:xfrm>
          <a:prstGeom prst="rect">
            <a:avLst/>
          </a:prstGeom>
          <a:noFill/>
          <a:ln>
            <a:solidFill>
              <a:schemeClr val="tx1"/>
            </a:solidFill>
          </a:ln>
        </p:spPr>
        <p:txBody>
          <a:bodyPr wrap="square" rtlCol="0">
            <a:spAutoFit/>
          </a:bodyPr>
          <a:lstStyle/>
          <a:p>
            <a:pPr algn="ctr"/>
            <a:r>
              <a:rPr lang="ar-DZ" sz="2400" dirty="0" smtClean="0"/>
              <a:t>النقل في كوريا</a:t>
            </a:r>
            <a:endParaRPr lang="fr-FR" sz="2400" dirty="0"/>
          </a:p>
        </p:txBody>
      </p:sp>
      <p:sp>
        <p:nvSpPr>
          <p:cNvPr id="6" name="ZoneTexte 5"/>
          <p:cNvSpPr txBox="1"/>
          <p:nvPr/>
        </p:nvSpPr>
        <p:spPr>
          <a:xfrm>
            <a:off x="6300192" y="3284984"/>
            <a:ext cx="1944216" cy="830997"/>
          </a:xfrm>
          <a:prstGeom prst="rect">
            <a:avLst/>
          </a:prstGeom>
          <a:noFill/>
          <a:ln>
            <a:solidFill>
              <a:schemeClr val="tx1"/>
            </a:solidFill>
          </a:ln>
        </p:spPr>
        <p:txBody>
          <a:bodyPr wrap="square" rtlCol="0">
            <a:spAutoFit/>
          </a:bodyPr>
          <a:lstStyle/>
          <a:p>
            <a:pPr algn="ctr"/>
            <a:r>
              <a:rPr lang="ar-DZ" sz="2400" dirty="0" smtClean="0"/>
              <a:t>التوزيع في ألمانيا</a:t>
            </a:r>
            <a:endParaRPr lang="fr-FR" sz="2400" dirty="0"/>
          </a:p>
        </p:txBody>
      </p:sp>
      <p:sp>
        <p:nvSpPr>
          <p:cNvPr id="7" name="ZoneTexte 6"/>
          <p:cNvSpPr txBox="1"/>
          <p:nvPr/>
        </p:nvSpPr>
        <p:spPr>
          <a:xfrm>
            <a:off x="3707904" y="4797152"/>
            <a:ext cx="1944216" cy="830997"/>
          </a:xfrm>
          <a:prstGeom prst="rect">
            <a:avLst/>
          </a:prstGeom>
          <a:noFill/>
          <a:ln>
            <a:solidFill>
              <a:schemeClr val="tx1"/>
            </a:solidFill>
          </a:ln>
        </p:spPr>
        <p:txBody>
          <a:bodyPr wrap="square" rtlCol="0">
            <a:spAutoFit/>
          </a:bodyPr>
          <a:lstStyle/>
          <a:p>
            <a:pPr algn="ctr"/>
            <a:r>
              <a:rPr lang="ar-DZ" sz="2400" dirty="0" smtClean="0"/>
              <a:t>التصنيع في الصين</a:t>
            </a:r>
            <a:endParaRPr lang="fr-FR" sz="2400" dirty="0"/>
          </a:p>
        </p:txBody>
      </p:sp>
      <p:grpSp>
        <p:nvGrpSpPr>
          <p:cNvPr id="33" name="Groupe 32"/>
          <p:cNvGrpSpPr/>
          <p:nvPr/>
        </p:nvGrpSpPr>
        <p:grpSpPr>
          <a:xfrm>
            <a:off x="3707904" y="2348880"/>
            <a:ext cx="1944216" cy="1728192"/>
            <a:chOff x="3707904" y="2348880"/>
            <a:chExt cx="1944216" cy="1728192"/>
          </a:xfrm>
        </p:grpSpPr>
        <p:sp>
          <p:nvSpPr>
            <p:cNvPr id="8" name="ZoneTexte 7"/>
            <p:cNvSpPr txBox="1"/>
            <p:nvPr/>
          </p:nvSpPr>
          <p:spPr>
            <a:xfrm>
              <a:off x="3707904" y="2564904"/>
              <a:ext cx="1944216" cy="892552"/>
            </a:xfrm>
            <a:prstGeom prst="rect">
              <a:avLst/>
            </a:prstGeom>
            <a:noFill/>
            <a:ln>
              <a:noFill/>
            </a:ln>
          </p:spPr>
          <p:txBody>
            <a:bodyPr wrap="square" rtlCol="0">
              <a:spAutoFit/>
            </a:bodyPr>
            <a:lstStyle/>
            <a:p>
              <a:pPr algn="ctr"/>
              <a:r>
                <a:rPr lang="ar-DZ" sz="2600" dirty="0" smtClean="0"/>
                <a:t>مركز المنظمة</a:t>
              </a:r>
              <a:endParaRPr lang="fr-FR" sz="2600" dirty="0"/>
            </a:p>
          </p:txBody>
        </p:sp>
        <p:sp>
          <p:nvSpPr>
            <p:cNvPr id="9" name="Organigramme : Connecteur 8"/>
            <p:cNvSpPr/>
            <p:nvPr/>
          </p:nvSpPr>
          <p:spPr>
            <a:xfrm>
              <a:off x="3995936" y="2348880"/>
              <a:ext cx="1368152" cy="172819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12" name="Connecteur droit avec flèche 11"/>
          <p:cNvCxnSpPr>
            <a:stCxn id="9" idx="7"/>
            <a:endCxn id="3" idx="1"/>
          </p:cNvCxnSpPr>
          <p:nvPr/>
        </p:nvCxnSpPr>
        <p:spPr>
          <a:xfrm flipV="1">
            <a:off x="5163727" y="2563590"/>
            <a:ext cx="992449" cy="383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endCxn id="6" idx="1"/>
          </p:cNvCxnSpPr>
          <p:nvPr/>
        </p:nvCxnSpPr>
        <p:spPr>
          <a:xfrm>
            <a:off x="5364088" y="3645024"/>
            <a:ext cx="936104" cy="554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endCxn id="4" idx="3"/>
          </p:cNvCxnSpPr>
          <p:nvPr/>
        </p:nvCxnSpPr>
        <p:spPr>
          <a:xfrm flipH="1" flipV="1">
            <a:off x="3491880" y="2396788"/>
            <a:ext cx="864096" cy="24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flipH="1">
            <a:off x="3275856" y="3789040"/>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stCxn id="9" idx="4"/>
            <a:endCxn id="7" idx="0"/>
          </p:cNvCxnSpPr>
          <p:nvPr/>
        </p:nvCxnSpPr>
        <p:spPr>
          <a:xfrm>
            <a:off x="4680012" y="4077072"/>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dirty="0" smtClean="0">
                <a:latin typeface="Simplified Arabic" panose="02020603050405020304" pitchFamily="18" charset="-78"/>
                <a:cs typeface="Simplified Arabic" panose="02020603050405020304" pitchFamily="18" charset="-78"/>
              </a:rPr>
              <a:t>أين هي المنظمة فعلا في المفهوم التقليدي</a:t>
            </a:r>
          </a:p>
          <a:p>
            <a:pPr algn="r" rtl="1">
              <a:buNone/>
            </a:pPr>
            <a:r>
              <a:rPr lang="ar-DZ" dirty="0" smtClean="0">
                <a:latin typeface="Simplified Arabic" panose="02020603050405020304" pitchFamily="18" charset="-78"/>
                <a:cs typeface="Simplified Arabic" panose="02020603050405020304" pitchFamily="18" charset="-78"/>
              </a:rPr>
              <a:t>لهذا التنظيم ميزة قوية، وهي القدرة على التعامل وسط المنافسة الدولية، فهي تستطيع استخدام الموارد على المستوى الدولي لكي تحقق أفضل جودة بأقل السعار</a:t>
            </a:r>
          </a:p>
          <a:p>
            <a:pPr algn="r" rtl="1">
              <a:buNone/>
            </a:pPr>
            <a:r>
              <a:rPr lang="ar-DZ" dirty="0" smtClean="0">
                <a:latin typeface="Simplified Arabic" panose="02020603050405020304" pitchFamily="18" charset="-78"/>
                <a:cs typeface="Simplified Arabic" panose="02020603050405020304" pitchFamily="18" charset="-78"/>
              </a:rPr>
              <a:t>الميزة الثانية لهذا التنظيم هي المرونة </a:t>
            </a:r>
            <a:r>
              <a:rPr lang="ar-DZ" dirty="0" err="1" smtClean="0">
                <a:latin typeface="Simplified Arabic" panose="02020603050405020304" pitchFamily="18" charset="-78"/>
                <a:cs typeface="Simplified Arabic" panose="02020603050405020304" pitchFamily="18" charset="-78"/>
              </a:rPr>
              <a:t>والتحدي،</a:t>
            </a:r>
            <a:r>
              <a:rPr lang="ar-DZ" dirty="0" smtClean="0">
                <a:latin typeface="Simplified Arabic" panose="02020603050405020304" pitchFamily="18" charset="-78"/>
                <a:cs typeface="Simplified Arabic" panose="02020603050405020304" pitchFamily="18" charset="-78"/>
              </a:rPr>
              <a:t>( المرونة استئجار أي خدمة قد تحتاج لها المنظمة</a:t>
            </a:r>
            <a:r>
              <a:rPr lang="ar-DZ" dirty="0" err="1" smtClean="0">
                <a:latin typeface="Simplified Arabic" panose="02020603050405020304" pitchFamily="18" charset="-78"/>
                <a:cs typeface="Simplified Arabic" panose="02020603050405020304" pitchFamily="18" charset="-78"/>
              </a:rPr>
              <a:t>)</a:t>
            </a:r>
            <a:endParaRPr lang="ar-DZ" dirty="0" smtClean="0">
              <a:latin typeface="Simplified Arabic" panose="02020603050405020304" pitchFamily="18" charset="-78"/>
              <a:cs typeface="Simplified Arabic" panose="02020603050405020304" pitchFamily="18" charset="-78"/>
            </a:endParaRPr>
          </a:p>
          <a:p>
            <a:pPr algn="r" rtl="1">
              <a:buNone/>
            </a:pPr>
            <a:r>
              <a:rPr lang="ar-DZ" dirty="0" smtClean="0">
                <a:latin typeface="Simplified Arabic" panose="02020603050405020304" pitchFamily="18" charset="-78"/>
                <a:cs typeface="Simplified Arabic" panose="02020603050405020304" pitchFamily="18" charset="-78"/>
              </a:rPr>
              <a:t>كما يقلل هذا التنظيم من التكاليف الثابتة لأنه يتطلب إشرافا أقل، كما تضعف الحاجة إلى متخصصين وإداريين</a:t>
            </a: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441221"/>
            <a:ext cx="8686800" cy="477054"/>
          </a:xfr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algn="ctr" rtl="1" fontAlgn="base">
              <a:spcAft>
                <a:spcPct val="0"/>
              </a:spcAft>
            </a:pPr>
            <a:r>
              <a:rPr lang="ar-DZ" sz="2800" b="1" cap="none" dirty="0">
                <a:solidFill>
                  <a:schemeClr val="tx1"/>
                </a:solidFill>
                <a:effectLst/>
                <a:latin typeface="Times New Roman" pitchFamily="18" charset="0"/>
                <a:ea typeface="+mn-ea"/>
                <a:cs typeface="Simplified Arabic" pitchFamily="18" charset="-78"/>
              </a:rPr>
              <a:t>نماذج الهياكل التنظيمية</a:t>
            </a:r>
            <a:endParaRPr lang="fr-FR" sz="2800" b="1" cap="none" dirty="0">
              <a:solidFill>
                <a:schemeClr val="tx1"/>
              </a:solidFill>
              <a:effectLst/>
              <a:latin typeface="Times New Roman" pitchFamily="18" charset="0"/>
              <a:ea typeface="+mn-ea"/>
              <a:cs typeface="Simplified Arabic" pitchFamily="18" charset="-78"/>
            </a:endParaRPr>
          </a:p>
        </p:txBody>
      </p:sp>
      <p:sp>
        <p:nvSpPr>
          <p:cNvPr id="15361" name="Rectangle 1"/>
          <p:cNvSpPr>
            <a:spLocks noChangeArrowheads="1"/>
          </p:cNvSpPr>
          <p:nvPr/>
        </p:nvSpPr>
        <p:spPr bwMode="auto">
          <a:xfrm>
            <a:off x="179512" y="2489366"/>
            <a:ext cx="8712968" cy="226215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lvl="0" algn="r" rtl="1" fontAlgn="base">
              <a:spcBef>
                <a:spcPct val="0"/>
              </a:spcBef>
              <a:spcAft>
                <a:spcPct val="0"/>
              </a:spcAft>
            </a:pPr>
            <a:r>
              <a:rPr lang="ar-SA" sz="2400" b="1" dirty="0">
                <a:latin typeface="Times New Roman" pitchFamily="18" charset="0"/>
                <a:cs typeface="Simplified Arabic" pitchFamily="18" charset="-78"/>
              </a:rPr>
              <a:t> إن الهيكل التنظيمي بالنسبة للمنظمة </a:t>
            </a:r>
            <a:r>
              <a:rPr lang="ar-SA" sz="2400" b="1" dirty="0" smtClean="0">
                <a:latin typeface="Times New Roman" pitchFamily="18" charset="0"/>
                <a:cs typeface="Simplified Arabic" pitchFamily="18" charset="-78"/>
              </a:rPr>
              <a:t>يعتبر </a:t>
            </a:r>
            <a:r>
              <a:rPr lang="ar-SA" sz="2400" b="1" dirty="0">
                <a:latin typeface="Times New Roman" pitchFamily="18" charset="0"/>
                <a:cs typeface="Simplified Arabic" pitchFamily="18" charset="-78"/>
              </a:rPr>
              <a:t>من الأمور المهمة بالنسبة لهذه الأخيرة، والذي على أساسه، </a:t>
            </a:r>
            <a:r>
              <a:rPr lang="ar-SA" sz="2400" b="1" dirty="0" smtClean="0">
                <a:latin typeface="Times New Roman" pitchFamily="18" charset="0"/>
                <a:cs typeface="Simplified Arabic" pitchFamily="18" charset="-78"/>
              </a:rPr>
              <a:t>يتم </a:t>
            </a:r>
            <a:r>
              <a:rPr lang="ar-SA" sz="2400" b="1" dirty="0">
                <a:latin typeface="Times New Roman" pitchFamily="18" charset="0"/>
                <a:cs typeface="Simplified Arabic" pitchFamily="18" charset="-78"/>
              </a:rPr>
              <a:t>توزيع الوظائف والمهام على مختلف المستويات بالنسبة للمؤسسة، سواء كانت تشغيلية أو وظيفية.</a:t>
            </a:r>
          </a:p>
          <a:p>
            <a:pPr lvl="0" algn="r" rtl="1" fontAlgn="base">
              <a:spcBef>
                <a:spcPct val="0"/>
              </a:spcBef>
              <a:spcAft>
                <a:spcPct val="0"/>
              </a:spcAft>
            </a:pPr>
            <a:r>
              <a:rPr lang="ar-SA" sz="2400" b="1" dirty="0">
                <a:latin typeface="Times New Roman" pitchFamily="18" charset="0"/>
                <a:cs typeface="Simplified Arabic" pitchFamily="18" charset="-78"/>
              </a:rPr>
              <a:t>        وعليه فالمؤسسات تتبع الهيكل التنظيمي المناسب لها والذي يتفق </a:t>
            </a:r>
            <a:r>
              <a:rPr lang="ar-DZ" sz="2400" b="1" dirty="0" smtClean="0">
                <a:latin typeface="Times New Roman" pitchFamily="18" charset="0"/>
                <a:cs typeface="Simplified Arabic" pitchFamily="18" charset="-78"/>
              </a:rPr>
              <a:t>ومحددات تصميمه </a:t>
            </a:r>
            <a:r>
              <a:rPr lang="ar-SA" sz="2400" b="1" dirty="0" smtClean="0">
                <a:latin typeface="Times New Roman" pitchFamily="18" charset="0"/>
                <a:cs typeface="Simplified Arabic" pitchFamily="18" charset="-78"/>
              </a:rPr>
              <a:t>. </a:t>
            </a:r>
            <a:r>
              <a:rPr lang="ar-SA" sz="2400" b="1" dirty="0">
                <a:latin typeface="Times New Roman" pitchFamily="18" charset="0"/>
                <a:cs typeface="Simplified Arabic" pitchFamily="18" charset="-78"/>
              </a:rPr>
              <a:t>بمعنى آخر، ليس هناك نموذج لهيكل تنظيمي موحد </a:t>
            </a:r>
            <a:r>
              <a:rPr lang="ar-DZ" sz="2400" b="1" dirty="0" smtClean="0">
                <a:latin typeface="Times New Roman" pitchFamily="18" charset="0"/>
                <a:cs typeface="Simplified Arabic" pitchFamily="18" charset="-78"/>
              </a:rPr>
              <a:t>مناسب لجميع المنظمات أو </a:t>
            </a:r>
            <a:r>
              <a:rPr lang="ar-SA" sz="2400" b="1" dirty="0" smtClean="0">
                <a:latin typeface="Times New Roman" pitchFamily="18" charset="0"/>
                <a:cs typeface="Simplified Arabic" pitchFamily="18" charset="-78"/>
              </a:rPr>
              <a:t>دائم </a:t>
            </a:r>
            <a:r>
              <a:rPr lang="ar-SA" sz="2400" b="1" dirty="0">
                <a:latin typeface="Times New Roman" pitchFamily="18" charset="0"/>
                <a:cs typeface="Simplified Arabic" pitchFamily="18" charset="-78"/>
              </a:rPr>
              <a:t>في جميع مراحل </a:t>
            </a:r>
            <a:r>
              <a:rPr lang="ar-SA" sz="2400" b="1" dirty="0" smtClean="0">
                <a:latin typeface="Times New Roman" pitchFamily="18" charset="0"/>
                <a:cs typeface="Simplified Arabic" pitchFamily="18" charset="-78"/>
              </a:rPr>
              <a:t>حيا</a:t>
            </a:r>
            <a:r>
              <a:rPr lang="ar-DZ" sz="2400" b="1" dirty="0" smtClean="0">
                <a:latin typeface="Times New Roman" pitchFamily="18" charset="0"/>
                <a:cs typeface="Simplified Arabic" pitchFamily="18" charset="-78"/>
              </a:rPr>
              <a:t>ة المنظمة الواحدة</a:t>
            </a:r>
            <a:r>
              <a:rPr lang="ar-SA" sz="2400" b="1" dirty="0" smtClean="0">
                <a:latin typeface="Times New Roman" pitchFamily="18" charset="0"/>
                <a:cs typeface="Simplified Arabic" pitchFamily="18" charset="-78"/>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None/>
            </a:pPr>
            <a:r>
              <a:rPr lang="ar-DZ" dirty="0" smtClean="0">
                <a:latin typeface="Simplified Arabic" panose="02020603050405020304" pitchFamily="18" charset="-78"/>
                <a:cs typeface="Simplified Arabic" panose="02020603050405020304" pitchFamily="18" charset="-78"/>
              </a:rPr>
              <a:t>من </a:t>
            </a:r>
            <a:r>
              <a:rPr lang="ar-DZ" dirty="0" err="1" smtClean="0">
                <a:latin typeface="Simplified Arabic" panose="02020603050405020304" pitchFamily="18" charset="-78"/>
                <a:cs typeface="Simplified Arabic" panose="02020603050405020304" pitchFamily="18" charset="-78"/>
              </a:rPr>
              <a:t>عيوبه:</a:t>
            </a:r>
            <a:r>
              <a:rPr lang="ar-DZ" dirty="0" smtClean="0">
                <a:latin typeface="Simplified Arabic" panose="02020603050405020304" pitchFamily="18" charset="-78"/>
                <a:cs typeface="Simplified Arabic" panose="02020603050405020304" pitchFamily="18" charset="-78"/>
              </a:rPr>
              <a:t> </a:t>
            </a:r>
          </a:p>
          <a:p>
            <a:pPr algn="r" rtl="1">
              <a:buNone/>
            </a:pPr>
            <a:r>
              <a:rPr lang="ar-DZ" dirty="0" smtClean="0">
                <a:latin typeface="Simplified Arabic" panose="02020603050405020304" pitchFamily="18" charset="-78"/>
                <a:cs typeface="Simplified Arabic" panose="02020603050405020304" pitchFamily="18" charset="-78"/>
              </a:rPr>
              <a:t>1-عدم وجود رقابة مباشرة على العمليات داخل المنظمة.</a:t>
            </a:r>
          </a:p>
          <a:p>
            <a:pPr algn="r" rtl="1">
              <a:buNone/>
            </a:pPr>
            <a:r>
              <a:rPr lang="ar-DZ" dirty="0" smtClean="0">
                <a:latin typeface="Simplified Arabic" panose="02020603050405020304" pitchFamily="18" charset="-78"/>
                <a:cs typeface="Simplified Arabic" panose="02020603050405020304" pitchFamily="18" charset="-78"/>
              </a:rPr>
              <a:t>2- المشكل الثاني هي زيادة المخاطر على أعمال المنظمة، فإن فشل التعاقد على تقديم خدمات أو خرج من العمل فإنه يضع المنظمة في موقف حرج.</a:t>
            </a:r>
          </a:p>
          <a:p>
            <a:pPr algn="r" rtl="1">
              <a:buNone/>
            </a:pPr>
            <a:r>
              <a:rPr lang="ar-DZ" dirty="0" smtClean="0">
                <a:latin typeface="Simplified Arabic" panose="02020603050405020304" pitchFamily="18" charset="-78"/>
                <a:cs typeface="Simplified Arabic" panose="02020603050405020304" pitchFamily="18" charset="-78"/>
              </a:rPr>
              <a:t>3- ضعف ولاء العاملين لأنهم يشعرون بإمكانية الاستغناء عنهم.</a:t>
            </a:r>
          </a:p>
          <a:p>
            <a:pPr algn="r" rtl="1">
              <a:buNone/>
            </a:pPr>
            <a:endParaRPr lang="fr-FR" dirty="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Espace réservé du numéro de diapositive 5"/>
          <p:cNvSpPr>
            <a:spLocks noGrp="1"/>
          </p:cNvSpPr>
          <p:nvPr>
            <p:ph type="sldNum" sz="quarter" idx="12"/>
          </p:nvPr>
        </p:nvSpPr>
        <p:spPr/>
        <p:txBody>
          <a:bodyPr/>
          <a:lstStyle/>
          <a:p>
            <a:fld id="{87453667-DBD5-4639-9718-40BC4E527E3B}" type="slidenum">
              <a:rPr lang="ar-SA" altLang="fr-FR"/>
              <a:pPr/>
              <a:t>31</a:t>
            </a:fld>
            <a:endParaRPr lang="fr-FR" altLang="fr-FR"/>
          </a:p>
        </p:txBody>
      </p:sp>
      <p:sp>
        <p:nvSpPr>
          <p:cNvPr id="31748" name="Rectangle 4"/>
          <p:cNvSpPr>
            <a:spLocks noGrp="1" noChangeArrowheads="1"/>
          </p:cNvSpPr>
          <p:nvPr>
            <p:ph type="title"/>
          </p:nvPr>
        </p:nvSpPr>
        <p:spPr>
          <a:xfrm>
            <a:off x="22222" y="28636"/>
            <a:ext cx="8839857" cy="1139825"/>
          </a:xfrm>
        </p:spPr>
        <p:txBody>
          <a:bodyPr>
            <a:normAutofit/>
          </a:bodyPr>
          <a:lstStyle/>
          <a:p>
            <a:pPr algn="ctr" rtl="1"/>
            <a:r>
              <a:rPr lang="ar-DZ" altLang="fr-FR" sz="3000" b="1" dirty="0" smtClean="0"/>
              <a:t>مقارنة بين التنظيميات الآلية والتنظيمات العضوية</a:t>
            </a:r>
            <a:endParaRPr lang="en-US" altLang="fr-FR" sz="3000" b="1" dirty="0"/>
          </a:p>
        </p:txBody>
      </p:sp>
      <p:sp>
        <p:nvSpPr>
          <p:cNvPr id="31749" name="Rectangle 5"/>
          <p:cNvSpPr>
            <a:spLocks noChangeArrowheads="1"/>
          </p:cNvSpPr>
          <p:nvPr/>
        </p:nvSpPr>
        <p:spPr bwMode="auto">
          <a:xfrm>
            <a:off x="1042988" y="1557338"/>
            <a:ext cx="7345362"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rtl="1"/>
            <a:r>
              <a:rPr lang="ar-SA" altLang="fr-FR" dirty="0">
                <a:latin typeface="Simplified Arabic" panose="02020603050405020304" pitchFamily="18" charset="-78"/>
                <a:ea typeface="Times New Roman" panose="02020603050405020304" pitchFamily="18" charset="0"/>
                <a:cs typeface="Simplified Arabic" panose="02020603050405020304" pitchFamily="18" charset="-78"/>
              </a:rPr>
              <a:t>أو ما يسمى التنظيم المناسب للبيئة المستقرة والتصميم المناسب للبيئة غير  المستقرة ويمكن تلخيص الفروق بين التنظيم الميكانيكي والحيوي من خلال الجدول التالي:</a:t>
            </a:r>
            <a:endParaRPr lang="en-US" altLang="fr-FR" sz="1500" dirty="0">
              <a:latin typeface="Simplified Arabic" panose="02020603050405020304" pitchFamily="18" charset="-78"/>
              <a:ea typeface="Times New Roman" panose="02020603050405020304" pitchFamily="18" charset="0"/>
              <a:cs typeface="Simplified Arabic" panose="02020603050405020304" pitchFamily="18" charset="-78"/>
            </a:endParaRPr>
          </a:p>
          <a:p>
            <a:pPr algn="r" rtl="1" eaLnBrk="0" hangingPunct="0"/>
            <a:endParaRPr lang="en-US" altLang="fr-FR" sz="2400" dirty="0">
              <a:latin typeface="Simplified Arabic" panose="02020603050405020304" pitchFamily="18" charset="-78"/>
              <a:ea typeface="Times New Roman" panose="02020603050405020304" pitchFamily="18" charset="0"/>
              <a:cs typeface="Simplified Arabic" panose="02020603050405020304" pitchFamily="18" charset="-78"/>
            </a:endParaRPr>
          </a:p>
        </p:txBody>
      </p:sp>
      <p:sp>
        <p:nvSpPr>
          <p:cNvPr id="31793" name="Line 49"/>
          <p:cNvSpPr>
            <a:spLocks noChangeShapeType="1"/>
          </p:cNvSpPr>
          <p:nvPr/>
        </p:nvSpPr>
        <p:spPr bwMode="auto">
          <a:xfrm>
            <a:off x="5716588" y="1695450"/>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797" name="Line 53"/>
          <p:cNvSpPr>
            <a:spLocks noChangeShapeType="1"/>
          </p:cNvSpPr>
          <p:nvPr/>
        </p:nvSpPr>
        <p:spPr bwMode="auto">
          <a:xfrm>
            <a:off x="7773988" y="200025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798" name="Line 54"/>
          <p:cNvSpPr>
            <a:spLocks noChangeShapeType="1"/>
          </p:cNvSpPr>
          <p:nvPr/>
        </p:nvSpPr>
        <p:spPr bwMode="auto">
          <a:xfrm>
            <a:off x="5716588" y="1695450"/>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801" name="Line 57"/>
          <p:cNvSpPr>
            <a:spLocks noChangeShapeType="1"/>
          </p:cNvSpPr>
          <p:nvPr/>
        </p:nvSpPr>
        <p:spPr bwMode="auto">
          <a:xfrm>
            <a:off x="7773988" y="200025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899" name="Line 155"/>
          <p:cNvSpPr>
            <a:spLocks noChangeShapeType="1"/>
          </p:cNvSpPr>
          <p:nvPr/>
        </p:nvSpPr>
        <p:spPr bwMode="auto">
          <a:xfrm>
            <a:off x="6453188" y="-16430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07" name="Line 163"/>
          <p:cNvSpPr>
            <a:spLocks noChangeShapeType="1"/>
          </p:cNvSpPr>
          <p:nvPr/>
        </p:nvSpPr>
        <p:spPr bwMode="auto">
          <a:xfrm>
            <a:off x="6453188" y="-16430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10" name="Line 166"/>
          <p:cNvSpPr>
            <a:spLocks noChangeShapeType="1"/>
          </p:cNvSpPr>
          <p:nvPr/>
        </p:nvSpPr>
        <p:spPr bwMode="auto">
          <a:xfrm>
            <a:off x="8529638" y="-16430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17" name="Line 173"/>
          <p:cNvSpPr>
            <a:spLocks noChangeShapeType="1"/>
          </p:cNvSpPr>
          <p:nvPr/>
        </p:nvSpPr>
        <p:spPr bwMode="auto">
          <a:xfrm>
            <a:off x="6453188" y="-1338263"/>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19" name="Line 175"/>
          <p:cNvSpPr>
            <a:spLocks noChangeShapeType="1"/>
          </p:cNvSpPr>
          <p:nvPr/>
        </p:nvSpPr>
        <p:spPr bwMode="auto">
          <a:xfrm>
            <a:off x="6453188" y="-13382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30" name="Line 186"/>
          <p:cNvSpPr>
            <a:spLocks noChangeShapeType="1"/>
          </p:cNvSpPr>
          <p:nvPr/>
        </p:nvSpPr>
        <p:spPr bwMode="auto">
          <a:xfrm>
            <a:off x="6453188" y="-1033463"/>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32" name="Line 188"/>
          <p:cNvSpPr>
            <a:spLocks noChangeShapeType="1"/>
          </p:cNvSpPr>
          <p:nvPr/>
        </p:nvSpPr>
        <p:spPr bwMode="auto">
          <a:xfrm>
            <a:off x="6453188" y="-10334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43" name="Line 199"/>
          <p:cNvSpPr>
            <a:spLocks noChangeShapeType="1"/>
          </p:cNvSpPr>
          <p:nvPr/>
        </p:nvSpPr>
        <p:spPr bwMode="auto">
          <a:xfrm>
            <a:off x="6453188" y="-728663"/>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45" name="Line 201"/>
          <p:cNvSpPr>
            <a:spLocks noChangeShapeType="1"/>
          </p:cNvSpPr>
          <p:nvPr/>
        </p:nvSpPr>
        <p:spPr bwMode="auto">
          <a:xfrm>
            <a:off x="6453188" y="-7286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55" name="Line 211"/>
          <p:cNvSpPr>
            <a:spLocks noChangeShapeType="1"/>
          </p:cNvSpPr>
          <p:nvPr/>
        </p:nvSpPr>
        <p:spPr bwMode="auto">
          <a:xfrm>
            <a:off x="6453188" y="-423863"/>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1957" name="Line 213"/>
          <p:cNvSpPr>
            <a:spLocks noChangeShapeType="1"/>
          </p:cNvSpPr>
          <p:nvPr/>
        </p:nvSpPr>
        <p:spPr bwMode="auto">
          <a:xfrm>
            <a:off x="6453188" y="-4238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28" name="Line 284"/>
          <p:cNvSpPr>
            <a:spLocks noChangeShapeType="1"/>
          </p:cNvSpPr>
          <p:nvPr/>
        </p:nvSpPr>
        <p:spPr bwMode="auto">
          <a:xfrm>
            <a:off x="7491413" y="2181225"/>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31" name="Line 287"/>
          <p:cNvSpPr>
            <a:spLocks noChangeShapeType="1"/>
          </p:cNvSpPr>
          <p:nvPr/>
        </p:nvSpPr>
        <p:spPr bwMode="auto">
          <a:xfrm>
            <a:off x="7491413" y="218122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42" name="Line 298"/>
          <p:cNvSpPr>
            <a:spLocks noChangeShapeType="1"/>
          </p:cNvSpPr>
          <p:nvPr/>
        </p:nvSpPr>
        <p:spPr bwMode="auto">
          <a:xfrm>
            <a:off x="7491413" y="2486025"/>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44" name="Line 300"/>
          <p:cNvSpPr>
            <a:spLocks noChangeShapeType="1"/>
          </p:cNvSpPr>
          <p:nvPr/>
        </p:nvSpPr>
        <p:spPr bwMode="auto">
          <a:xfrm>
            <a:off x="7491413" y="248602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55" name="Line 311"/>
          <p:cNvSpPr>
            <a:spLocks noChangeShapeType="1"/>
          </p:cNvSpPr>
          <p:nvPr/>
        </p:nvSpPr>
        <p:spPr bwMode="auto">
          <a:xfrm>
            <a:off x="7491413" y="2790825"/>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57" name="Line 313"/>
          <p:cNvSpPr>
            <a:spLocks noChangeShapeType="1"/>
          </p:cNvSpPr>
          <p:nvPr/>
        </p:nvSpPr>
        <p:spPr bwMode="auto">
          <a:xfrm>
            <a:off x="7491413" y="279082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68" name="Line 324"/>
          <p:cNvSpPr>
            <a:spLocks noChangeShapeType="1"/>
          </p:cNvSpPr>
          <p:nvPr/>
        </p:nvSpPr>
        <p:spPr bwMode="auto">
          <a:xfrm>
            <a:off x="7491413" y="3095625"/>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70" name="Line 326"/>
          <p:cNvSpPr>
            <a:spLocks noChangeShapeType="1"/>
          </p:cNvSpPr>
          <p:nvPr/>
        </p:nvSpPr>
        <p:spPr bwMode="auto">
          <a:xfrm>
            <a:off x="7491413" y="309562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80" name="Line 336"/>
          <p:cNvSpPr>
            <a:spLocks noChangeShapeType="1"/>
          </p:cNvSpPr>
          <p:nvPr/>
        </p:nvSpPr>
        <p:spPr bwMode="auto">
          <a:xfrm>
            <a:off x="7491413" y="3400425"/>
            <a:ext cx="0" cy="0"/>
          </a:xfrm>
          <a:prstGeom prst="line">
            <a:avLst/>
          </a:prstGeom>
          <a:noFill/>
          <a:ln w="635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2082" name="Line 338"/>
          <p:cNvSpPr>
            <a:spLocks noChangeShapeType="1"/>
          </p:cNvSpPr>
          <p:nvPr/>
        </p:nvSpPr>
        <p:spPr bwMode="auto">
          <a:xfrm>
            <a:off x="7491413" y="340042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aphicFrame>
        <p:nvGraphicFramePr>
          <p:cNvPr id="32207" name="Group 463"/>
          <p:cNvGraphicFramePr>
            <a:graphicFrameLocks noGrp="1"/>
          </p:cNvGraphicFramePr>
          <p:nvPr>
            <p:ph idx="1"/>
            <p:extLst>
              <p:ext uri="{D42A27DB-BD31-4B8C-83A1-F6EECF244321}">
                <p14:modId xmlns:p14="http://schemas.microsoft.com/office/powerpoint/2010/main" val="4168609872"/>
              </p:ext>
            </p:extLst>
          </p:nvPr>
        </p:nvGraphicFramePr>
        <p:xfrm>
          <a:off x="457200" y="2638425"/>
          <a:ext cx="8229600" cy="3162302"/>
        </p:xfrm>
        <a:graphic>
          <a:graphicData uri="http://schemas.openxmlformats.org/drawingml/2006/table">
            <a:tbl>
              <a:tblPr rtl="1"/>
              <a:tblGrid>
                <a:gridCol w="1450975"/>
                <a:gridCol w="3240087"/>
                <a:gridCol w="3538538"/>
              </a:tblGrid>
              <a:tr h="517525">
                <a:tc rowSpan="2">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r"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البعد</a:t>
                      </a:r>
                      <a:endParaRPr kumimoji="0" lang="ar-SA" altLang="fr-FR" sz="2400" b="0" i="0" u="none" strike="noStrike" cap="none" normalizeH="0" baseline="0" dirty="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gridSpan="2">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الهيكل</a:t>
                      </a:r>
                      <a:endParaRPr kumimoji="0" lang="ar-SA" altLang="fr-FR" sz="2400" b="0" i="0" u="none" strike="noStrike" cap="none" normalizeH="0" baseline="0" dirty="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fr-FR"/>
                    </a:p>
                  </a:txBody>
                  <a:tcPr/>
                </a:tc>
              </a:tr>
              <a:tr h="519113">
                <a:tc vMerge="1">
                  <a:txBody>
                    <a:bodyPr/>
                    <a:lstStyle/>
                    <a:p>
                      <a:endParaRPr lang="fr-FR"/>
                    </a:p>
                  </a:txBody>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ميكانيكي</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حيوي (عضوي)</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401638">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الاستقرار</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التغيير غير متوقع</a:t>
                      </a:r>
                      <a:endParaRPr kumimoji="0" lang="ar-SA" altLang="fr-FR" sz="2400" b="0" i="0" u="none" strike="noStrike" cap="none" normalizeH="0" baseline="0" dirty="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التغيير متوقع</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863">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التخصص</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يوجد العديد من المتخصصين</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الأغلبية غير متخصصة</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4850">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القواعد الرسمية</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هناك قواعد جامدة</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هناك قدر كبيرة من المرونة</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13">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السلطة</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مركزه في عدد محدود بالقمة</a:t>
                      </a:r>
                      <a:endParaRPr kumimoji="0" lang="ar-SA" altLang="fr-FR" sz="2400" b="0" i="0" u="none" strike="noStrike" cap="none" normalizeH="0" baseline="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 موزعة ومنتشرة خلال المنظمة</a:t>
                      </a:r>
                      <a:endParaRPr kumimoji="0" lang="ar-SA" altLang="fr-FR" sz="2400" b="0" i="0" u="none" strike="noStrike" cap="none" normalizeH="0" baseline="0" dirty="0" smtClean="0">
                        <a:ln>
                          <a:noFill/>
                        </a:ln>
                        <a:solidFill>
                          <a:schemeClr val="tx1"/>
                        </a:solidFill>
                        <a:effectLst/>
                        <a:latin typeface="Verdana" panose="020B0604030504040204" pitchFamily="34" charset="0"/>
                        <a:ea typeface="Times New Roman" panose="02020603050405020304" pitchFamily="18" charset="0"/>
                        <a:cs typeface="Simplified Arabic" panose="02020603050405020304" pitchFamily="18" charset="-78"/>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68433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473523"/>
            <a:ext cx="8686800" cy="415498"/>
          </a:xfr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algn="ctr" rtl="1" fontAlgn="base">
              <a:spcAft>
                <a:spcPct val="0"/>
              </a:spcAft>
            </a:pPr>
            <a:r>
              <a:rPr lang="ar-DZ" sz="2400" b="1" dirty="0">
                <a:solidFill>
                  <a:schemeClr val="tx1"/>
                </a:solidFill>
                <a:latin typeface="Times New Roman" pitchFamily="18" charset="0"/>
                <a:ea typeface="+mn-ea"/>
                <a:cs typeface="Simplified Arabic" pitchFamily="18" charset="-78"/>
              </a:rPr>
              <a:t>النموذج الميكانيكي</a:t>
            </a:r>
            <a:endParaRPr lang="fr-FR" sz="2400" b="1" dirty="0">
              <a:solidFill>
                <a:schemeClr val="tx1"/>
              </a:solidFill>
              <a:latin typeface="Times New Roman" pitchFamily="18" charset="0"/>
              <a:ea typeface="+mn-ea"/>
              <a:cs typeface="Simplified Arabic" pitchFamily="18" charset="-78"/>
            </a:endParaRPr>
          </a:p>
        </p:txBody>
      </p:sp>
      <p:sp>
        <p:nvSpPr>
          <p:cNvPr id="3" name="Sous-titre 2"/>
          <p:cNvSpPr>
            <a:spLocks noGrp="1"/>
          </p:cNvSpPr>
          <p:nvPr>
            <p:ph type="subTitle" idx="4294967295"/>
          </p:nvPr>
        </p:nvSpPr>
        <p:spPr>
          <a:xfrm>
            <a:off x="539552" y="3550383"/>
            <a:ext cx="7632700" cy="1523494"/>
          </a:xfr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indent="0" algn="r" rtl="1" fontAlgn="base">
              <a:spcBef>
                <a:spcPct val="0"/>
              </a:spcBef>
              <a:spcAft>
                <a:spcPct val="0"/>
              </a:spcAft>
              <a:buClrTx/>
              <a:buSzTx/>
              <a:buFontTx/>
              <a:buNone/>
            </a:pPr>
            <a:r>
              <a:rPr lang="ar-DZ" sz="2400" b="1" dirty="0">
                <a:solidFill>
                  <a:schemeClr val="tx1"/>
                </a:solidFill>
                <a:latin typeface="Times New Roman" pitchFamily="18" charset="0"/>
                <a:cs typeface="Simplified Arabic" pitchFamily="18" charset="-78"/>
              </a:rPr>
              <a:t>ويتكون من ثلاثة أنواع وهي</a:t>
            </a:r>
          </a:p>
          <a:p>
            <a:pPr marL="0" indent="0" algn="r" rtl="1" fontAlgn="base">
              <a:spcBef>
                <a:spcPct val="0"/>
              </a:spcBef>
              <a:spcAft>
                <a:spcPct val="0"/>
              </a:spcAft>
              <a:buClrTx/>
              <a:buSzTx/>
              <a:buFontTx/>
              <a:buNone/>
            </a:pPr>
            <a:r>
              <a:rPr lang="ar-DZ" sz="2400" b="1" dirty="0">
                <a:solidFill>
                  <a:schemeClr val="tx1"/>
                </a:solidFill>
                <a:latin typeface="Times New Roman" pitchFamily="18" charset="0"/>
                <a:cs typeface="Simplified Arabic" pitchFamily="18" charset="-78"/>
              </a:rPr>
              <a:t>النوع الأول: التنظيم البيروقراطي الآلي</a:t>
            </a:r>
          </a:p>
          <a:p>
            <a:pPr marL="0" indent="0" algn="r" rtl="1" fontAlgn="base">
              <a:spcBef>
                <a:spcPct val="0"/>
              </a:spcBef>
              <a:spcAft>
                <a:spcPct val="0"/>
              </a:spcAft>
              <a:buClrTx/>
              <a:buSzTx/>
              <a:buFontTx/>
              <a:buNone/>
            </a:pPr>
            <a:r>
              <a:rPr lang="ar-DZ" sz="2400" b="1" dirty="0">
                <a:solidFill>
                  <a:schemeClr val="tx1"/>
                </a:solidFill>
                <a:latin typeface="Times New Roman" pitchFamily="18" charset="0"/>
                <a:cs typeface="Simplified Arabic" pitchFamily="18" charset="-78"/>
              </a:rPr>
              <a:t>النوع الثاني: التنظيم البيروقراطي المهني</a:t>
            </a:r>
          </a:p>
          <a:p>
            <a:pPr marL="0" indent="0" algn="r" rtl="1" fontAlgn="base">
              <a:spcBef>
                <a:spcPct val="0"/>
              </a:spcBef>
              <a:spcAft>
                <a:spcPct val="0"/>
              </a:spcAft>
              <a:buClrTx/>
              <a:buSzTx/>
              <a:buFontTx/>
              <a:buNone/>
            </a:pPr>
            <a:r>
              <a:rPr lang="ar-DZ" sz="2400" b="1" dirty="0">
                <a:solidFill>
                  <a:schemeClr val="tx1"/>
                </a:solidFill>
                <a:latin typeface="Times New Roman" pitchFamily="18" charset="0"/>
                <a:cs typeface="Simplified Arabic" pitchFamily="18" charset="-78"/>
              </a:rPr>
              <a:t>النوع الثالث: التنظيم على أساس الأقسام المتكاملة ضمن التنظيم الرئيسي</a:t>
            </a:r>
            <a:endParaRPr lang="fr-FR" sz="2400" b="1" dirty="0">
              <a:solidFill>
                <a:schemeClr val="tx1"/>
              </a:solidFill>
              <a:latin typeface="Times New Roman" pitchFamily="18" charset="0"/>
              <a:cs typeface="Simplified Arabic" pitchFamily="18" charset="-78"/>
            </a:endParaRPr>
          </a:p>
        </p:txBody>
      </p:sp>
      <p:sp>
        <p:nvSpPr>
          <p:cNvPr id="5" name="Rectangle 3"/>
          <p:cNvSpPr txBox="1">
            <a:spLocks noChangeArrowheads="1"/>
          </p:cNvSpPr>
          <p:nvPr/>
        </p:nvSpPr>
        <p:spPr>
          <a:xfrm>
            <a:off x="683568" y="1816422"/>
            <a:ext cx="8137525" cy="115416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lvl1pPr indent="0" algn="r" rtl="1" fontAlgn="base">
              <a:spcBef>
                <a:spcPct val="0"/>
              </a:spcBef>
              <a:spcAft>
                <a:spcPct val="0"/>
              </a:spcAft>
              <a:buClrTx/>
              <a:buSzTx/>
              <a:buFontTx/>
              <a:buNone/>
              <a:defRPr kumimoji="0" sz="2400" b="1">
                <a:latin typeface="Times New Roman" pitchFamily="18" charset="0"/>
                <a:cs typeface="Simplified Arabic" pitchFamily="18" charset="-78"/>
              </a:defRPr>
            </a:lvl1pPr>
            <a:lvl2pPr marL="742950" indent="-285750">
              <a:spcBef>
                <a:spcPct val="20000"/>
              </a:spcBef>
              <a:buClr>
                <a:schemeClr val="accent1"/>
              </a:buClr>
              <a:buSzPct val="70000"/>
              <a:buFont typeface="Wingdings 2"/>
              <a:buChar char=""/>
              <a:defRPr kumimoji="0" sz="2800">
                <a:solidFill>
                  <a:schemeClr val="tx2"/>
                </a:solidFill>
              </a:defRPr>
            </a:lvl2pPr>
            <a:lvl3pPr marL="1143000" indent="-228600">
              <a:spcBef>
                <a:spcPct val="20000"/>
              </a:spcBef>
              <a:buClr>
                <a:schemeClr val="accent1"/>
              </a:buClr>
              <a:buSzPct val="70000"/>
              <a:buFont typeface="Wingdings 2"/>
              <a:buChar char=""/>
              <a:defRPr kumimoji="0" sz="2400">
                <a:solidFill>
                  <a:schemeClr val="tx2"/>
                </a:solidFill>
              </a:defRPr>
            </a:lvl3pPr>
            <a:lvl4pPr marL="1600200" indent="-228600">
              <a:spcBef>
                <a:spcPct val="20000"/>
              </a:spcBef>
              <a:buClr>
                <a:schemeClr val="accent1"/>
              </a:buClr>
              <a:buSzPct val="70000"/>
              <a:buFont typeface="Wingdings 2"/>
              <a:buChar char=""/>
              <a:defRPr kumimoji="0" sz="2000">
                <a:solidFill>
                  <a:schemeClr val="tx2"/>
                </a:solidFill>
              </a:defRPr>
            </a:lvl4pPr>
            <a:lvl5pPr marL="2057400" indent="-228600">
              <a:spcBef>
                <a:spcPct val="20000"/>
              </a:spcBef>
              <a:buClr>
                <a:schemeClr val="accent1"/>
              </a:buClr>
              <a:buSzPct val="60000"/>
              <a:buFont typeface="Wingdings 2"/>
              <a:buChar char=""/>
              <a:defRPr kumimoji="0">
                <a:solidFill>
                  <a:schemeClr val="tx2"/>
                </a:solidFill>
              </a:defRPr>
            </a:lvl5pPr>
            <a:lvl6pPr marL="2514600" indent="-228600">
              <a:spcBef>
                <a:spcPct val="20000"/>
              </a:spcBef>
              <a:buClr>
                <a:schemeClr val="accent1"/>
              </a:buClr>
              <a:buSzPct val="60000"/>
              <a:buFont typeface="Wingdings 2"/>
              <a:buChar char=""/>
              <a:defRPr kumimoji="0">
                <a:solidFill>
                  <a:schemeClr val="tx2"/>
                </a:solidFill>
              </a:defRPr>
            </a:lvl6pPr>
            <a:lvl7pPr marL="2971800" indent="-228600">
              <a:spcBef>
                <a:spcPct val="20000"/>
              </a:spcBef>
              <a:buClr>
                <a:schemeClr val="accent1"/>
              </a:buClr>
              <a:buSzPct val="60000"/>
              <a:buFont typeface="Wingdings 2"/>
              <a:buChar char=""/>
              <a:defRPr kumimoji="0" sz="1600">
                <a:solidFill>
                  <a:schemeClr val="tx2"/>
                </a:solidFill>
              </a:defRPr>
            </a:lvl7pPr>
            <a:lvl8pPr marL="3429000" indent="-228600">
              <a:spcBef>
                <a:spcPct val="20000"/>
              </a:spcBef>
              <a:buClr>
                <a:schemeClr val="accent1"/>
              </a:buClr>
              <a:buSzPct val="60000"/>
              <a:buFont typeface="Wingdings 2"/>
              <a:buChar char=""/>
              <a:defRPr kumimoji="0" sz="1600" baseline="0">
                <a:solidFill>
                  <a:schemeClr val="tx2"/>
                </a:solidFill>
              </a:defRPr>
            </a:lvl8pPr>
            <a:lvl9pPr marL="3886200" indent="-228600">
              <a:spcBef>
                <a:spcPct val="20000"/>
              </a:spcBef>
              <a:buClr>
                <a:schemeClr val="accent1"/>
              </a:buClr>
              <a:buSzPct val="60000"/>
              <a:buFont typeface="Wingdings 2"/>
              <a:buChar char=""/>
              <a:defRPr kumimoji="0" sz="1400" baseline="0">
                <a:solidFill>
                  <a:schemeClr val="tx2"/>
                </a:solidFill>
              </a:defRPr>
            </a:lvl9pPr>
          </a:lstStyle>
          <a:p>
            <a:r>
              <a:rPr lang="ar-IQ" altLang="fr-FR" dirty="0"/>
              <a:t>هيكل يتميز بالتقسيم الشامل ، الرسمية المرتفعة، محدودية شبكات المعلومات، </a:t>
            </a:r>
            <a:r>
              <a:rPr lang="ar-IQ" altLang="fr-FR" dirty="0" smtClean="0"/>
              <a:t>المركزية</a:t>
            </a:r>
            <a:r>
              <a:rPr lang="ar-DZ" altLang="fr-FR" dirty="0" smtClean="0"/>
              <a:t> العالية</a:t>
            </a:r>
            <a:r>
              <a:rPr lang="ar-IQ" altLang="fr-FR" dirty="0" smtClean="0"/>
              <a:t>.</a:t>
            </a:r>
            <a:endParaRPr lang="ar-IQ" altLang="fr-FR" dirty="0"/>
          </a:p>
          <a:p>
            <a:endParaRPr lang="en-US" alt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473523"/>
            <a:ext cx="8686800" cy="415498"/>
          </a:xfr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algn="ctr" rtl="1" fontAlgn="base">
              <a:spcAft>
                <a:spcPct val="0"/>
              </a:spcAft>
            </a:pPr>
            <a:r>
              <a:rPr lang="ar-DZ" sz="2400" b="1" dirty="0">
                <a:solidFill>
                  <a:schemeClr val="tx1"/>
                </a:solidFill>
                <a:latin typeface="Times New Roman" pitchFamily="18" charset="0"/>
                <a:ea typeface="+mn-ea"/>
                <a:cs typeface="Simplified Arabic" pitchFamily="18" charset="-78"/>
              </a:rPr>
              <a:t>النوع الأول</a:t>
            </a:r>
            <a:r>
              <a:rPr lang="ar-DZ" sz="2400" b="1" dirty="0" smtClean="0">
                <a:solidFill>
                  <a:schemeClr val="tx1"/>
                </a:solidFill>
                <a:latin typeface="Times New Roman" pitchFamily="18" charset="0"/>
                <a:ea typeface="+mn-ea"/>
                <a:cs typeface="Simplified Arabic" pitchFamily="18" charset="-78"/>
              </a:rPr>
              <a:t>:</a:t>
            </a:r>
            <a:r>
              <a:rPr lang="fr-FR" sz="2400" b="1" dirty="0" smtClean="0">
                <a:solidFill>
                  <a:schemeClr val="tx1"/>
                </a:solidFill>
                <a:latin typeface="Times New Roman" pitchFamily="18" charset="0"/>
                <a:ea typeface="+mn-ea"/>
                <a:cs typeface="Simplified Arabic" pitchFamily="18" charset="-78"/>
              </a:rPr>
              <a:t> </a:t>
            </a:r>
            <a:r>
              <a:rPr lang="ar-DZ" sz="2400" b="1" dirty="0" smtClean="0">
                <a:solidFill>
                  <a:schemeClr val="tx1"/>
                </a:solidFill>
                <a:latin typeface="Times New Roman" pitchFamily="18" charset="0"/>
                <a:ea typeface="+mn-ea"/>
                <a:cs typeface="Simplified Arabic" pitchFamily="18" charset="-78"/>
              </a:rPr>
              <a:t>الهيكل البيروقراطي الآلي</a:t>
            </a:r>
            <a:endParaRPr lang="fr-FR" sz="2400" b="1" dirty="0">
              <a:solidFill>
                <a:schemeClr val="tx1"/>
              </a:solidFill>
              <a:latin typeface="Times New Roman" pitchFamily="18" charset="0"/>
              <a:ea typeface="+mn-ea"/>
              <a:cs typeface="Simplified Arabic" pitchFamily="18" charset="-78"/>
            </a:endParaRPr>
          </a:p>
        </p:txBody>
      </p:sp>
      <p:sp>
        <p:nvSpPr>
          <p:cNvPr id="3" name="Sous-titre 2"/>
          <p:cNvSpPr>
            <a:spLocks noGrp="1"/>
          </p:cNvSpPr>
          <p:nvPr>
            <p:ph type="subTitle" idx="4294967295"/>
          </p:nvPr>
        </p:nvSpPr>
        <p:spPr>
          <a:xfrm>
            <a:off x="107505" y="1166842"/>
            <a:ext cx="8498460" cy="2262158"/>
          </a:xfr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algn="ctr" rtl="1" fontAlgn="base">
              <a:spcBef>
                <a:spcPct val="0"/>
              </a:spcBef>
              <a:spcAft>
                <a:spcPct val="0"/>
              </a:spcAft>
              <a:buNone/>
            </a:pPr>
            <a:r>
              <a:rPr lang="ar-SA" sz="2400" cap="all" dirty="0">
                <a:solidFill>
                  <a:srgbClr val="FF0000"/>
                </a:solidFill>
                <a:effectLst>
                  <a:reflection blurRad="12700" stA="48000" endA="300" endPos="55000" dir="5400000" sy="-90000" algn="bl" rotWithShape="0"/>
                </a:effectLst>
                <a:latin typeface="Times New Roman" pitchFamily="18" charset="0"/>
                <a:cs typeface="Simplified Arabic" pitchFamily="18" charset="-78"/>
              </a:rPr>
              <a:t>مبدأ </a:t>
            </a:r>
            <a:r>
              <a:rPr lang="ar-SA" sz="2400" cap="all" dirty="0" err="1">
                <a:solidFill>
                  <a:srgbClr val="FF0000"/>
                </a:solidFill>
                <a:effectLst>
                  <a:reflection blurRad="12700" stA="48000" endA="300" endPos="55000" dir="5400000" sy="-90000" algn="bl" rotWithShape="0"/>
                </a:effectLst>
                <a:latin typeface="Times New Roman" pitchFamily="18" charset="0"/>
                <a:cs typeface="Simplified Arabic" pitchFamily="18" charset="-78"/>
              </a:rPr>
              <a:t>التخصص : -</a:t>
            </a:r>
            <a:r>
              <a:rPr lang="ar-SA" sz="2400" cap="all" dirty="0">
                <a:solidFill>
                  <a:srgbClr val="FF0000"/>
                </a:solidFill>
                <a:effectLst>
                  <a:reflection blurRad="12700" stA="48000" endA="300" endPos="55000" dir="5400000" sy="-90000" algn="bl" rotWithShape="0"/>
                </a:effectLst>
                <a:latin typeface="Times New Roman" pitchFamily="18" charset="0"/>
                <a:cs typeface="Simplified Arabic" pitchFamily="18" charset="-78"/>
              </a:rPr>
              <a:t> </a:t>
            </a:r>
            <a:endParaRPr lang="fr-FR" sz="2400" cap="all" dirty="0">
              <a:solidFill>
                <a:srgbClr val="FF0000"/>
              </a:solidFill>
              <a:effectLst>
                <a:reflection blurRad="12700" stA="48000" endA="300" endPos="55000" dir="5400000" sy="-90000" algn="bl" rotWithShape="0"/>
              </a:effectLst>
              <a:latin typeface="Times New Roman" pitchFamily="18" charset="0"/>
              <a:cs typeface="Simplified Arabic" pitchFamily="18" charset="-78"/>
            </a:endParaRPr>
          </a:p>
          <a:p>
            <a:pPr algn="ctr" rtl="1" fontAlgn="base">
              <a:spcBef>
                <a:spcPct val="0"/>
              </a:spcBef>
              <a:spcAft>
                <a:spcPct val="0"/>
              </a:spcAft>
              <a:buNone/>
            </a:pPr>
            <a:r>
              <a:rPr lang="ar-SA" sz="2400" cap="all" dirty="0">
                <a:solidFill>
                  <a:schemeClr val="tx1"/>
                </a:solidFill>
                <a:effectLst>
                  <a:reflection blurRad="12700" stA="48000" endA="300" endPos="55000" dir="5400000" sy="-90000" algn="bl" rotWithShape="0"/>
                </a:effectLst>
                <a:latin typeface="Times New Roman" pitchFamily="18" charset="0"/>
                <a:cs typeface="Simplified Arabic" pitchFamily="18" charset="-78"/>
              </a:rPr>
              <a:t>وقد أوضح </a:t>
            </a:r>
            <a:r>
              <a:rPr lang="ar-SA" sz="2400" cap="all" dirty="0" err="1">
                <a:solidFill>
                  <a:schemeClr val="tx1"/>
                </a:solidFill>
                <a:effectLst>
                  <a:reflection blurRad="12700" stA="48000" endA="300" endPos="55000" dir="5400000" sy="-90000" algn="bl" rotWithShape="0"/>
                </a:effectLst>
                <a:latin typeface="Times New Roman" pitchFamily="18" charset="0"/>
                <a:cs typeface="Simplified Arabic" pitchFamily="18" charset="-78"/>
              </a:rPr>
              <a:t>فايول</a:t>
            </a:r>
            <a:r>
              <a:rPr lang="ar-SA" sz="2400" cap="all" dirty="0">
                <a:solidFill>
                  <a:schemeClr val="tx1"/>
                </a:solidFill>
                <a:effectLst>
                  <a:reflection blurRad="12700" stA="48000" endA="300" endPos="55000" dir="5400000" sy="-90000" algn="bl" rotWithShape="0"/>
                </a:effectLst>
                <a:latin typeface="Times New Roman" pitchFamily="18" charset="0"/>
                <a:cs typeface="Simplified Arabic" pitchFamily="18" charset="-78"/>
              </a:rPr>
              <a:t> أن التخصص هو أفضل السبل لاستخدام الأفراد ومجموعات </a:t>
            </a:r>
            <a:r>
              <a:rPr lang="ar-SA" sz="2400" cap="all" dirty="0" err="1">
                <a:solidFill>
                  <a:schemeClr val="tx1"/>
                </a:solidFill>
                <a:effectLst>
                  <a:reflection blurRad="12700" stA="48000" endA="300" endPos="55000" dir="5400000" sy="-90000" algn="bl" rotWithShape="0"/>
                </a:effectLst>
                <a:latin typeface="Times New Roman" pitchFamily="18" charset="0"/>
                <a:cs typeface="Simplified Arabic" pitchFamily="18" charset="-78"/>
              </a:rPr>
              <a:t>الأفراد.</a:t>
            </a:r>
            <a:r>
              <a:rPr lang="ar-SA" sz="2400" cap="all" dirty="0">
                <a:solidFill>
                  <a:schemeClr val="tx1"/>
                </a:solidFill>
                <a:effectLst>
                  <a:reflection blurRad="12700" stA="48000" endA="300" endPos="55000" dir="5400000" sy="-90000" algn="bl" rotWithShape="0"/>
                </a:effectLst>
                <a:latin typeface="Times New Roman" pitchFamily="18" charset="0"/>
                <a:cs typeface="Simplified Arabic" pitchFamily="18" charset="-78"/>
              </a:rPr>
              <a:t> وفي زمن كتابات فويل، لم يتم تعريف الحد الخاص </a:t>
            </a:r>
            <a:r>
              <a:rPr lang="ar-SA" sz="2400" cap="all" dirty="0" err="1">
                <a:solidFill>
                  <a:schemeClr val="tx1"/>
                </a:solidFill>
                <a:effectLst>
                  <a:reflection blurRad="12700" stA="48000" endA="300" endPos="55000" dir="5400000" sy="-90000" algn="bl" rotWithShape="0"/>
                </a:effectLst>
                <a:latin typeface="Times New Roman" pitchFamily="18" charset="0"/>
                <a:cs typeface="Simplified Arabic" pitchFamily="18" charset="-78"/>
              </a:rPr>
              <a:t>بالتخصص.</a:t>
            </a:r>
            <a:r>
              <a:rPr lang="ar-SA" sz="2400" cap="all" dirty="0">
                <a:solidFill>
                  <a:schemeClr val="tx1"/>
                </a:solidFill>
                <a:effectLst>
                  <a:reflection blurRad="12700" stA="48000" endA="300" endPos="55000" dir="5400000" sy="-90000" algn="bl" rotWithShape="0"/>
                </a:effectLst>
                <a:latin typeface="Times New Roman" pitchFamily="18" charset="0"/>
                <a:cs typeface="Simplified Arabic" pitchFamily="18" charset="-78"/>
              </a:rPr>
              <a:t> وقد نشرت الطرق العلمية للإدارة عدد من الطرق الخاصة بتنفيذ تخصيص </a:t>
            </a:r>
            <a:r>
              <a:rPr lang="ar-SA" sz="2400" cap="all" dirty="0" err="1">
                <a:solidFill>
                  <a:schemeClr val="tx1"/>
                </a:solidFill>
                <a:effectLst>
                  <a:reflection blurRad="12700" stA="48000" endA="300" endPos="55000" dir="5400000" sy="-90000" algn="bl" rotWithShape="0"/>
                </a:effectLst>
                <a:latin typeface="Times New Roman" pitchFamily="18" charset="0"/>
                <a:cs typeface="Simplified Arabic" pitchFamily="18" charset="-78"/>
              </a:rPr>
              <a:t>العمل.</a:t>
            </a:r>
            <a:r>
              <a:rPr lang="ar-SA" sz="2400" cap="all" dirty="0">
                <a:solidFill>
                  <a:schemeClr val="tx1"/>
                </a:solidFill>
                <a:effectLst>
                  <a:reflection blurRad="12700" stA="48000" endA="300" endPos="55000" dir="5400000" sy="-90000" algn="bl" rotWithShape="0"/>
                </a:effectLst>
                <a:latin typeface="Times New Roman" pitchFamily="18" charset="0"/>
                <a:cs typeface="Simplified Arabic" pitchFamily="18" charset="-78"/>
              </a:rPr>
              <a:t> وقد أكدت هذه الطرق مثل مقاييس العمل والدراسات الخاصة بالحركة والوقت على الأبعاد التقنية للعمل.</a:t>
            </a:r>
            <a:r>
              <a:rPr lang="ar-DZ" sz="2400" cap="all" dirty="0">
                <a:solidFill>
                  <a:schemeClr val="tx1"/>
                </a:solidFill>
                <a:effectLst>
                  <a:reflection blurRad="12700" stA="48000" endA="300" endPos="55000" dir="5400000" sy="-90000" algn="bl" rotWithShape="0"/>
                </a:effectLst>
                <a:latin typeface="Times New Roman" pitchFamily="18" charset="0"/>
                <a:cs typeface="Simplified Arabic" pitchFamily="18" charset="-78"/>
              </a:rPr>
              <a:t>(التخصص عالي</a:t>
            </a:r>
            <a:r>
              <a:rPr lang="ar-DZ" sz="2400" cap="all" dirty="0" err="1">
                <a:solidFill>
                  <a:schemeClr val="tx1"/>
                </a:solidFill>
                <a:effectLst>
                  <a:reflection blurRad="12700" stA="48000" endA="300" endPos="55000" dir="5400000" sy="-90000" algn="bl" rotWithShape="0"/>
                </a:effectLst>
                <a:latin typeface="Times New Roman" pitchFamily="18" charset="0"/>
                <a:cs typeface="Simplified Arabic" pitchFamily="18" charset="-78"/>
              </a:rPr>
              <a:t>)</a:t>
            </a:r>
            <a:endParaRPr lang="fr-FR" sz="2400" cap="all" dirty="0">
              <a:solidFill>
                <a:schemeClr val="tx1"/>
              </a:solidFill>
              <a:effectLst>
                <a:reflection blurRad="12700" stA="48000" endA="300" endPos="55000" dir="5400000" sy="-90000" algn="bl" rotWithShape="0"/>
              </a:effectLst>
              <a:latin typeface="Times New Roman" pitchFamily="18" charset="0"/>
              <a:cs typeface="Simplified Arabic" pitchFamily="18" charset="-78"/>
            </a:endParaRPr>
          </a:p>
        </p:txBody>
      </p:sp>
      <p:sp>
        <p:nvSpPr>
          <p:cNvPr id="4" name="Sous-titre 2"/>
          <p:cNvSpPr txBox="1">
            <a:spLocks/>
          </p:cNvSpPr>
          <p:nvPr/>
        </p:nvSpPr>
        <p:spPr>
          <a:xfrm>
            <a:off x="397052" y="3472821"/>
            <a:ext cx="8746948" cy="300082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lvl1pPr marL="342900" indent="-342900" algn="ctr" rtl="1" fontAlgn="base">
              <a:spcBef>
                <a:spcPct val="0"/>
              </a:spcBef>
              <a:spcAft>
                <a:spcPct val="0"/>
              </a:spcAft>
              <a:buClr>
                <a:schemeClr val="accent1"/>
              </a:buClr>
              <a:buSzPct val="70000"/>
              <a:buFont typeface="Wingdings 2"/>
              <a:buNone/>
              <a:defRPr kumimoji="0" sz="2400" b="1" cap="all">
                <a:effectLst>
                  <a:reflection blurRad="12700" stA="48000" endA="300" endPos="55000" dir="5400000" sy="-90000" algn="bl" rotWithShape="0"/>
                </a:effectLst>
                <a:latin typeface="Times New Roman" pitchFamily="18" charset="0"/>
                <a:cs typeface="Simplified Arabic" pitchFamily="18" charset="-78"/>
              </a:defRPr>
            </a:lvl1pPr>
            <a:lvl2pPr marL="742950" indent="-285750">
              <a:spcBef>
                <a:spcPct val="20000"/>
              </a:spcBef>
              <a:buClr>
                <a:schemeClr val="accent1"/>
              </a:buClr>
              <a:buSzPct val="70000"/>
              <a:buFont typeface="Wingdings 2"/>
              <a:buChar char=""/>
              <a:defRPr kumimoji="0" sz="2800">
                <a:solidFill>
                  <a:schemeClr val="tx2"/>
                </a:solidFill>
              </a:defRPr>
            </a:lvl2pPr>
            <a:lvl3pPr marL="1143000" indent="-228600">
              <a:spcBef>
                <a:spcPct val="20000"/>
              </a:spcBef>
              <a:buClr>
                <a:schemeClr val="accent1"/>
              </a:buClr>
              <a:buSzPct val="70000"/>
              <a:buFont typeface="Wingdings 2"/>
              <a:buChar char=""/>
              <a:defRPr kumimoji="0" sz="2400">
                <a:solidFill>
                  <a:schemeClr val="tx2"/>
                </a:solidFill>
              </a:defRPr>
            </a:lvl3pPr>
            <a:lvl4pPr marL="1600200" indent="-228600">
              <a:spcBef>
                <a:spcPct val="20000"/>
              </a:spcBef>
              <a:buClr>
                <a:schemeClr val="accent1"/>
              </a:buClr>
              <a:buSzPct val="70000"/>
              <a:buFont typeface="Wingdings 2"/>
              <a:buChar char=""/>
              <a:defRPr kumimoji="0" sz="2000">
                <a:solidFill>
                  <a:schemeClr val="tx2"/>
                </a:solidFill>
              </a:defRPr>
            </a:lvl4pPr>
            <a:lvl5pPr marL="2057400" indent="-228600">
              <a:spcBef>
                <a:spcPct val="20000"/>
              </a:spcBef>
              <a:buClr>
                <a:schemeClr val="accent1"/>
              </a:buClr>
              <a:buSzPct val="60000"/>
              <a:buFont typeface="Wingdings 2"/>
              <a:buChar char=""/>
              <a:defRPr kumimoji="0">
                <a:solidFill>
                  <a:schemeClr val="tx2"/>
                </a:solidFill>
              </a:defRPr>
            </a:lvl5pPr>
            <a:lvl6pPr marL="2514600" indent="-228600">
              <a:spcBef>
                <a:spcPct val="20000"/>
              </a:spcBef>
              <a:buClr>
                <a:schemeClr val="accent1"/>
              </a:buClr>
              <a:buSzPct val="60000"/>
              <a:buFont typeface="Wingdings 2"/>
              <a:buChar char=""/>
              <a:defRPr kumimoji="0">
                <a:solidFill>
                  <a:schemeClr val="tx2"/>
                </a:solidFill>
              </a:defRPr>
            </a:lvl6pPr>
            <a:lvl7pPr marL="2971800" indent="-228600">
              <a:spcBef>
                <a:spcPct val="20000"/>
              </a:spcBef>
              <a:buClr>
                <a:schemeClr val="accent1"/>
              </a:buClr>
              <a:buSzPct val="60000"/>
              <a:buFont typeface="Wingdings 2"/>
              <a:buChar char=""/>
              <a:defRPr kumimoji="0" sz="1600">
                <a:solidFill>
                  <a:schemeClr val="tx2"/>
                </a:solidFill>
              </a:defRPr>
            </a:lvl7pPr>
            <a:lvl8pPr marL="3429000" indent="-228600">
              <a:spcBef>
                <a:spcPct val="20000"/>
              </a:spcBef>
              <a:buClr>
                <a:schemeClr val="accent1"/>
              </a:buClr>
              <a:buSzPct val="60000"/>
              <a:buFont typeface="Wingdings 2"/>
              <a:buChar char=""/>
              <a:defRPr kumimoji="0" sz="1600" baseline="0">
                <a:solidFill>
                  <a:schemeClr val="tx2"/>
                </a:solidFill>
              </a:defRPr>
            </a:lvl8pPr>
            <a:lvl9pPr marL="3886200" indent="-228600">
              <a:spcBef>
                <a:spcPct val="20000"/>
              </a:spcBef>
              <a:buClr>
                <a:schemeClr val="accent1"/>
              </a:buClr>
              <a:buSzPct val="60000"/>
              <a:buFont typeface="Wingdings 2"/>
              <a:buChar char=""/>
              <a:defRPr kumimoji="0" sz="1400" baseline="0">
                <a:solidFill>
                  <a:schemeClr val="tx2"/>
                </a:solidFill>
              </a:defRPr>
            </a:lvl9pPr>
          </a:lstStyle>
          <a:p>
            <a:r>
              <a:rPr lang="ar-SA" b="0" dirty="0">
                <a:solidFill>
                  <a:srgbClr val="FF0000"/>
                </a:solidFill>
              </a:rPr>
              <a:t>الأساس الخاصة بالسلطة </a:t>
            </a:r>
            <a:r>
              <a:rPr lang="ar-SA" b="0" dirty="0" err="1">
                <a:solidFill>
                  <a:srgbClr val="FF0000"/>
                </a:solidFill>
              </a:rPr>
              <a:t>والمسئولية : -</a:t>
            </a:r>
            <a:r>
              <a:rPr lang="ar-SA" b="0" dirty="0">
                <a:solidFill>
                  <a:srgbClr val="FF0000"/>
                </a:solidFill>
              </a:rPr>
              <a:t> </a:t>
            </a:r>
            <a:endParaRPr lang="fr-FR" b="0" dirty="0">
              <a:solidFill>
                <a:srgbClr val="FF0000"/>
              </a:solidFill>
            </a:endParaRPr>
          </a:p>
          <a:p>
            <a:r>
              <a:rPr lang="ar-SA" b="0" dirty="0"/>
              <a:t>اعتقد </a:t>
            </a:r>
            <a:r>
              <a:rPr lang="ar-SA" b="0" dirty="0" err="1"/>
              <a:t>فايول</a:t>
            </a:r>
            <a:r>
              <a:rPr lang="ar-SA" b="0" dirty="0"/>
              <a:t> أن المدير يجب أن يكون منتدب على نحو كاف للسلطة ليؤدي المسئوليات </a:t>
            </a:r>
            <a:r>
              <a:rPr lang="ar-SA" b="0" dirty="0" err="1"/>
              <a:t>المحددة.</a:t>
            </a:r>
            <a:r>
              <a:rPr lang="ar-SA" b="0" dirty="0"/>
              <a:t> ونسبة لكون المسئوليات المحددة الخاصة بالمديرين على المستوى الأعلى هي أكثر أهمية بالنسبة لمستقبل المنظمة عن تلك الخاصة بالإدارة الدنيا، فإن تطبيق المبدأ سوف يقود حتمياً إلى السلطة </a:t>
            </a:r>
            <a:r>
              <a:rPr lang="ar-SA" b="0" dirty="0" err="1"/>
              <a:t>المركزية.</a:t>
            </a:r>
            <a:r>
              <a:rPr lang="ar-SA" b="0" dirty="0"/>
              <a:t> وتكون السلطة المركزية هي الناتج المنطقي ليس فقط لأن المسئوليات الخاصة بالإدارة العليا هي أكبر ولكن أيضاً نسبة لأن العمل على هذا المستوى هو أكثر تعقيداً وعدد الموظفين أكبر وتكون العلاقة بين النشاطات والنتائج بعيدة عن بعضها البعض</a:t>
            </a:r>
            <a:r>
              <a:rPr lang="ar-DZ" b="0" dirty="0"/>
              <a:t>(مركزية عالية</a:t>
            </a:r>
            <a:r>
              <a:rPr lang="ar-DZ" b="0" dirty="0" err="1"/>
              <a:t>)</a:t>
            </a:r>
            <a:endParaRPr lang="fr-FR"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0" y="866760"/>
            <a:ext cx="8686800" cy="5124480"/>
          </a:xfr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342900" indent="-342900" algn="ctr" rtl="1" fontAlgn="base">
              <a:spcAft>
                <a:spcPct val="0"/>
              </a:spcAft>
              <a:buClr>
                <a:schemeClr val="accent1"/>
              </a:buClr>
              <a:buSzPct val="70000"/>
              <a:buFont typeface="Wingdings 2"/>
            </a:pPr>
            <a:r>
              <a:rPr lang="ar-DZ" sz="3000" dirty="0">
                <a:solidFill>
                  <a:srgbClr val="FF0000"/>
                </a:solidFill>
                <a:latin typeface="Times New Roman" pitchFamily="18" charset="0"/>
                <a:ea typeface="+mn-ea"/>
                <a:cs typeface="Simplified Arabic" pitchFamily="18" charset="-78"/>
              </a:rPr>
              <a:t/>
            </a:r>
            <a:br>
              <a:rPr lang="ar-DZ" sz="3000" dirty="0">
                <a:solidFill>
                  <a:srgbClr val="FF0000"/>
                </a:solidFill>
                <a:latin typeface="Times New Roman" pitchFamily="18" charset="0"/>
                <a:ea typeface="+mn-ea"/>
                <a:cs typeface="Simplified Arabic" pitchFamily="18" charset="-78"/>
              </a:rPr>
            </a:br>
            <a:r>
              <a:rPr lang="ar-DZ" sz="3000" dirty="0">
                <a:solidFill>
                  <a:srgbClr val="FF0000"/>
                </a:solidFill>
                <a:latin typeface="Times New Roman" pitchFamily="18" charset="0"/>
                <a:ea typeface="+mn-ea"/>
                <a:cs typeface="Simplified Arabic" pitchFamily="18" charset="-78"/>
              </a:rPr>
              <a:t/>
            </a:r>
            <a:br>
              <a:rPr lang="ar-DZ" sz="3000" dirty="0">
                <a:solidFill>
                  <a:srgbClr val="FF0000"/>
                </a:solidFill>
                <a:latin typeface="Times New Roman" pitchFamily="18" charset="0"/>
                <a:ea typeface="+mn-ea"/>
                <a:cs typeface="Simplified Arabic" pitchFamily="18" charset="-78"/>
              </a:rPr>
            </a:br>
            <a:r>
              <a:rPr lang="ar-DZ" sz="3000" dirty="0">
                <a:solidFill>
                  <a:srgbClr val="FF0000"/>
                </a:solidFill>
                <a:latin typeface="Times New Roman" pitchFamily="18" charset="0"/>
                <a:ea typeface="+mn-ea"/>
                <a:cs typeface="Simplified Arabic" pitchFamily="18" charset="-78"/>
              </a:rPr>
              <a:t> </a:t>
            </a:r>
            <a:r>
              <a:rPr lang="ar-DZ" sz="3000" dirty="0" err="1">
                <a:solidFill>
                  <a:srgbClr val="FF0000"/>
                </a:solidFill>
                <a:latin typeface="Times New Roman" pitchFamily="18" charset="0"/>
                <a:ea typeface="+mn-ea"/>
                <a:cs typeface="Simplified Arabic" pitchFamily="18" charset="-78"/>
              </a:rPr>
              <a:t>التعقيد:</a:t>
            </a:r>
            <a:r>
              <a:rPr lang="ar-DZ" sz="3000" dirty="0">
                <a:solidFill>
                  <a:srgbClr val="FF0000"/>
                </a:solidFill>
                <a:latin typeface="Times New Roman" pitchFamily="18" charset="0"/>
                <a:ea typeface="+mn-ea"/>
                <a:cs typeface="Simplified Arabic" pitchFamily="18" charset="-78"/>
              </a:rPr>
              <a:t/>
            </a:r>
            <a:br>
              <a:rPr lang="ar-DZ" sz="3000" dirty="0">
                <a:solidFill>
                  <a:srgbClr val="FF0000"/>
                </a:solidFill>
                <a:latin typeface="Times New Roman" pitchFamily="18" charset="0"/>
                <a:ea typeface="+mn-ea"/>
                <a:cs typeface="Simplified Arabic" pitchFamily="18" charset="-78"/>
              </a:rPr>
            </a:br>
            <a:r>
              <a:rPr lang="ar-SA" sz="3000" dirty="0">
                <a:solidFill>
                  <a:schemeClr val="tx1"/>
                </a:solidFill>
                <a:latin typeface="Times New Roman" pitchFamily="18" charset="0"/>
                <a:ea typeface="+mn-ea"/>
                <a:cs typeface="Simplified Arabic" pitchFamily="18" charset="-78"/>
              </a:rPr>
              <a:t>تكون النتيجة من تنفيذ </a:t>
            </a:r>
            <a:r>
              <a:rPr lang="ar-DZ" sz="3000" dirty="0">
                <a:solidFill>
                  <a:schemeClr val="tx1"/>
                </a:solidFill>
                <a:latin typeface="Times New Roman" pitchFamily="18" charset="0"/>
                <a:ea typeface="+mn-ea"/>
                <a:cs typeface="Simplified Arabic" pitchFamily="18" charset="-78"/>
              </a:rPr>
              <a:t>ال</a:t>
            </a:r>
            <a:r>
              <a:rPr lang="ar-SA" sz="3000" dirty="0">
                <a:solidFill>
                  <a:schemeClr val="tx1"/>
                </a:solidFill>
                <a:latin typeface="Times New Roman" pitchFamily="18" charset="0"/>
                <a:ea typeface="+mn-ea"/>
                <a:cs typeface="Simplified Arabic" pitchFamily="18" charset="-78"/>
              </a:rPr>
              <a:t>مبادئ السابقة هي حلقة متسلسلة من المديرين من أولئك الذين لديهم سلطة مطلقة إلى الذين من أولي الرتب </a:t>
            </a:r>
            <a:r>
              <a:rPr lang="ar-SA" sz="3000" dirty="0" err="1">
                <a:solidFill>
                  <a:schemeClr val="tx1"/>
                </a:solidFill>
                <a:latin typeface="Times New Roman" pitchFamily="18" charset="0"/>
                <a:ea typeface="+mn-ea"/>
                <a:cs typeface="Simplified Arabic" pitchFamily="18" charset="-78"/>
              </a:rPr>
              <a:t>المتدنية.</a:t>
            </a:r>
            <a:r>
              <a:rPr lang="ar-SA" sz="3000" dirty="0">
                <a:solidFill>
                  <a:schemeClr val="tx1"/>
                </a:solidFill>
                <a:latin typeface="Times New Roman" pitchFamily="18" charset="0"/>
                <a:ea typeface="+mn-ea"/>
                <a:cs typeface="Simplified Arabic" pitchFamily="18" charset="-78"/>
              </a:rPr>
              <a:t> وتكون السلسلة القياسية هي الطريق بالنسبة لكل الاتصالات الرأسية </a:t>
            </a:r>
            <a:r>
              <a:rPr lang="ar-SA" sz="3000" dirty="0" err="1">
                <a:solidFill>
                  <a:schemeClr val="tx1"/>
                </a:solidFill>
                <a:latin typeface="Times New Roman" pitchFamily="18" charset="0"/>
                <a:ea typeface="+mn-ea"/>
                <a:cs typeface="Simplified Arabic" pitchFamily="18" charset="-78"/>
              </a:rPr>
              <a:t>بالمنظمة.</a:t>
            </a:r>
            <a:r>
              <a:rPr lang="ar-SA" sz="3000" dirty="0">
                <a:solidFill>
                  <a:schemeClr val="tx1"/>
                </a:solidFill>
                <a:latin typeface="Times New Roman" pitchFamily="18" charset="0"/>
                <a:ea typeface="+mn-ea"/>
                <a:cs typeface="Simplified Arabic" pitchFamily="18" charset="-78"/>
              </a:rPr>
              <a:t> وعليه، يجب أن تمر كل الاتصالات من المستوى الأقل بالمنظمة خلال كل مدير رئيس </a:t>
            </a:r>
            <a:r>
              <a:rPr lang="ar-SA" sz="3000" dirty="0" err="1">
                <a:solidFill>
                  <a:schemeClr val="tx1"/>
                </a:solidFill>
                <a:latin typeface="Times New Roman" pitchFamily="18" charset="0"/>
                <a:ea typeface="+mn-ea"/>
                <a:cs typeface="Simplified Arabic" pitchFamily="18" charset="-78"/>
              </a:rPr>
              <a:t>بالسلسلة.</a:t>
            </a:r>
            <a:r>
              <a:rPr lang="ar-SA" sz="3000" dirty="0">
                <a:solidFill>
                  <a:schemeClr val="tx1"/>
                </a:solidFill>
                <a:latin typeface="Times New Roman" pitchFamily="18" charset="0"/>
                <a:ea typeface="+mn-ea"/>
                <a:cs typeface="Simplified Arabic" pitchFamily="18" charset="-78"/>
              </a:rPr>
              <a:t> وينتج عن ذلك مرور الاتصال من الأعلى إلى التابعين إلى أن يصل إلى المستوى </a:t>
            </a:r>
            <a:r>
              <a:rPr lang="ar-SA" sz="3000" dirty="0" err="1">
                <a:solidFill>
                  <a:schemeClr val="tx1"/>
                </a:solidFill>
                <a:latin typeface="Times New Roman" pitchFamily="18" charset="0"/>
                <a:ea typeface="+mn-ea"/>
                <a:cs typeface="Simplified Arabic" pitchFamily="18" charset="-78"/>
              </a:rPr>
              <a:t>الصحيح.</a:t>
            </a:r>
            <a:r>
              <a:rPr lang="ar-SA" sz="3000" dirty="0">
                <a:solidFill>
                  <a:schemeClr val="tx1"/>
                </a:solidFill>
                <a:latin typeface="Times New Roman" pitchFamily="18" charset="0"/>
                <a:ea typeface="+mn-ea"/>
                <a:cs typeface="Simplified Arabic" pitchFamily="18" charset="-78"/>
              </a:rPr>
              <a:t> </a:t>
            </a:r>
            <a:r>
              <a:rPr lang="fr-FR" sz="3000" dirty="0">
                <a:solidFill>
                  <a:schemeClr val="tx1"/>
                </a:solidFill>
                <a:latin typeface="Times New Roman" pitchFamily="18" charset="0"/>
                <a:ea typeface="+mn-ea"/>
                <a:cs typeface="Simplified Arabic" pitchFamily="18" charset="-78"/>
              </a:rPr>
              <a:t/>
            </a:r>
            <a:br>
              <a:rPr lang="fr-FR" sz="3000" dirty="0">
                <a:solidFill>
                  <a:schemeClr val="tx1"/>
                </a:solidFill>
                <a:latin typeface="Times New Roman" pitchFamily="18" charset="0"/>
                <a:ea typeface="+mn-ea"/>
                <a:cs typeface="Simplified Arabic" pitchFamily="18" charset="-78"/>
              </a:rPr>
            </a:br>
            <a:endParaRPr lang="fr-FR" sz="3000" dirty="0">
              <a:solidFill>
                <a:schemeClr val="tx1"/>
              </a:solidFill>
              <a:latin typeface="Times New Roman" pitchFamily="18" charset="0"/>
              <a:ea typeface="+mn-ea"/>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4294967295"/>
          </p:nvPr>
        </p:nvSpPr>
        <p:spPr>
          <a:xfrm>
            <a:off x="395536" y="1916832"/>
            <a:ext cx="8458200" cy="3097212"/>
          </a:xfrm>
        </p:spPr>
        <p:txBody>
          <a:bodyPr>
            <a:normAutofit fontScale="92500" lnSpcReduction="10000"/>
          </a:bodyPr>
          <a:lstStyle/>
          <a:p>
            <a:pPr algn="r" rtl="1">
              <a:buNone/>
            </a:pPr>
            <a:r>
              <a:rPr lang="ar-SA" dirty="0" smtClean="0">
                <a:latin typeface="Simplified Arabic" panose="02020603050405020304" pitchFamily="18" charset="-78"/>
                <a:cs typeface="Simplified Arabic" panose="02020603050405020304" pitchFamily="18" charset="-78"/>
              </a:rPr>
              <a:t>ويحقق النموذج </a:t>
            </a:r>
            <a:r>
              <a:rPr lang="ar-DZ" dirty="0" smtClean="0">
                <a:latin typeface="Simplified Arabic" panose="02020603050405020304" pitchFamily="18" charset="-78"/>
                <a:cs typeface="Simplified Arabic" panose="02020603050405020304" pitchFamily="18" charset="-78"/>
              </a:rPr>
              <a:t>البيروقراطي الآلي:</a:t>
            </a:r>
            <a:r>
              <a:rPr lang="ar-SA" dirty="0" smtClean="0">
                <a:latin typeface="Simplified Arabic" panose="02020603050405020304" pitchFamily="18" charset="-78"/>
                <a:cs typeface="Simplified Arabic" panose="02020603050405020304" pitchFamily="18" charset="-78"/>
              </a:rPr>
              <a:t> مستويات عليا من الإنتاج والفاعلية نسبة للصفات التي يتميز </a:t>
            </a:r>
            <a:r>
              <a:rPr lang="ar-SA" dirty="0" err="1" smtClean="0">
                <a:latin typeface="Simplified Arabic" panose="02020603050405020304" pitchFamily="18" charset="-78"/>
                <a:cs typeface="Simplified Arabic" panose="02020603050405020304" pitchFamily="18" charset="-78"/>
              </a:rPr>
              <a:t>بها</a:t>
            </a:r>
            <a:r>
              <a:rPr lang="ar-SA" dirty="0" smtClean="0">
                <a:latin typeface="Simplified Arabic" panose="02020603050405020304" pitchFamily="18" charset="-78"/>
                <a:cs typeface="Simplified Arabic" panose="02020603050405020304" pitchFamily="18" charset="-78"/>
              </a:rPr>
              <a:t> هيكله، فيما </a:t>
            </a:r>
            <a:r>
              <a:rPr lang="ar-SA" dirty="0" err="1" smtClean="0">
                <a:latin typeface="Simplified Arabic" panose="02020603050405020304" pitchFamily="18" charset="-78"/>
                <a:cs typeface="Simplified Arabic" panose="02020603050405020304" pitchFamily="18" charset="-78"/>
              </a:rPr>
              <a:t>يلي : -</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DZ" dirty="0" smtClean="0">
                <a:latin typeface="Simplified Arabic" panose="02020603050405020304" pitchFamily="18" charset="-78"/>
                <a:cs typeface="Simplified Arabic" panose="02020603050405020304" pitchFamily="18" charset="-78"/>
              </a:rPr>
              <a:t>1-</a:t>
            </a:r>
            <a:r>
              <a:rPr lang="ar-SA" dirty="0" smtClean="0">
                <a:latin typeface="Simplified Arabic" panose="02020603050405020304" pitchFamily="18" charset="-78"/>
                <a:cs typeface="Simplified Arabic" panose="02020603050405020304" pitchFamily="18" charset="-78"/>
              </a:rPr>
              <a:t>هو نظام يتصف بالتعقيد نسبة لتأكيد على </a:t>
            </a:r>
            <a:r>
              <a:rPr lang="ar-SA" dirty="0" err="1" smtClean="0">
                <a:latin typeface="Simplified Arabic" panose="02020603050405020304" pitchFamily="18" charset="-78"/>
                <a:cs typeface="Simplified Arabic" panose="02020603050405020304" pitchFamily="18" charset="-78"/>
              </a:rPr>
              <a:t>التخصص.</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DZ" dirty="0" err="1" smtClean="0">
                <a:latin typeface="Simplified Arabic" panose="02020603050405020304" pitchFamily="18" charset="-78"/>
                <a:cs typeface="Simplified Arabic" panose="02020603050405020304" pitchFamily="18" charset="-78"/>
              </a:rPr>
              <a:t>2-</a:t>
            </a:r>
            <a:r>
              <a:rPr lang="ar-DZ" dirty="0"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أنه نظام مركزي على مستوى عال نسبة لتأكيده على السلطة </a:t>
            </a:r>
            <a:r>
              <a:rPr lang="ar-SA" dirty="0" err="1" smtClean="0">
                <a:latin typeface="Simplified Arabic" panose="02020603050405020304" pitchFamily="18" charset="-78"/>
                <a:cs typeface="Simplified Arabic" panose="02020603050405020304" pitchFamily="18" charset="-78"/>
              </a:rPr>
              <a:t>والمحاسبة.</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algn="r" rtl="1">
              <a:buNone/>
            </a:pPr>
            <a:r>
              <a:rPr lang="ar-DZ" dirty="0" smtClean="0">
                <a:latin typeface="Simplified Arabic" panose="02020603050405020304" pitchFamily="18" charset="-78"/>
                <a:cs typeface="Simplified Arabic" panose="02020603050405020304" pitchFamily="18" charset="-78"/>
              </a:rPr>
              <a:t>3-</a:t>
            </a:r>
            <a:r>
              <a:rPr lang="ar-SA" dirty="0" smtClean="0">
                <a:latin typeface="Simplified Arabic" panose="02020603050405020304" pitchFamily="18" charset="-78"/>
                <a:cs typeface="Simplified Arabic" panose="02020603050405020304" pitchFamily="18" charset="-78"/>
              </a:rPr>
              <a:t>أنه نظام تكويني على مستوى عال نسبة لتأكيده على الوظائف </a:t>
            </a:r>
            <a:endParaRPr lang="fr-FR" dirty="0">
              <a:latin typeface="Simplified Arabic" panose="02020603050405020304" pitchFamily="18" charset="-78"/>
              <a:cs typeface="Simplified Arabic" panose="02020603050405020304" pitchFamily="18" charset="-78"/>
            </a:endParaRPr>
          </a:p>
        </p:txBody>
      </p:sp>
      <p:sp>
        <p:nvSpPr>
          <p:cNvPr id="2" name="ZoneTexte 1"/>
          <p:cNvSpPr txBox="1"/>
          <p:nvPr/>
        </p:nvSpPr>
        <p:spPr>
          <a:xfrm>
            <a:off x="1475656" y="620688"/>
            <a:ext cx="5904656" cy="369332"/>
          </a:xfrm>
          <a:prstGeom prst="rect">
            <a:avLst/>
          </a:prstGeom>
          <a:noFill/>
        </p:spPr>
        <p:txBody>
          <a:bodyPr wrap="square" rtlCol="0">
            <a:spAutoFit/>
          </a:bodyPr>
          <a:lstStyle/>
          <a:p>
            <a:pPr algn="ctr"/>
            <a:r>
              <a:rPr lang="ar-DZ" dirty="0" smtClean="0"/>
              <a:t>خصائص النوع الأول</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188640"/>
            <a:ext cx="8686800" cy="838200"/>
          </a:xfrm>
        </p:spPr>
        <p:txBody>
          <a:bodyPr/>
          <a:lstStyle/>
          <a:p>
            <a:pPr algn="ctr"/>
            <a:r>
              <a:rPr lang="ar-DZ" dirty="0" smtClean="0"/>
              <a:t>ايجابيات النوع الأول</a:t>
            </a:r>
            <a:endParaRPr lang="fr-FR" dirty="0"/>
          </a:p>
        </p:txBody>
      </p:sp>
      <p:sp>
        <p:nvSpPr>
          <p:cNvPr id="3" name="Espace réservé du contenu 2"/>
          <p:cNvSpPr>
            <a:spLocks noGrp="1"/>
          </p:cNvSpPr>
          <p:nvPr>
            <p:ph idx="1"/>
          </p:nvPr>
        </p:nvSpPr>
        <p:spPr/>
        <p:txBody>
          <a:bodyPr>
            <a:normAutofit fontScale="77500" lnSpcReduction="20000"/>
          </a:bodyPr>
          <a:lstStyle/>
          <a:p>
            <a:pPr algn="r" rtl="1">
              <a:buNone/>
            </a:pPr>
            <a:r>
              <a:rPr lang="ar-DZ" dirty="0" smtClean="0"/>
              <a:t>1-</a:t>
            </a:r>
            <a:r>
              <a:rPr lang="ar-SA" dirty="0" smtClean="0"/>
              <a:t>الانضباط والاستقرار والتماسك الخاصة بالنظام ومصداقيته وهو بذلك الذي يعمل على أمكانية حدوث نتائج حسابية ذات مستوى عال بالنسبة لمديرين المنظمة وإلى أولئك الذين على علاقة </a:t>
            </a:r>
            <a:r>
              <a:rPr lang="ar-SA" dirty="0" err="1" smtClean="0"/>
              <a:t>بها.</a:t>
            </a:r>
            <a:r>
              <a:rPr lang="ar-SA" dirty="0" smtClean="0"/>
              <a:t> </a:t>
            </a:r>
            <a:endParaRPr lang="ar-DZ" dirty="0" smtClean="0"/>
          </a:p>
          <a:p>
            <a:pPr lvl="0" algn="r" rtl="1">
              <a:buNone/>
            </a:pPr>
            <a:r>
              <a:rPr lang="ar-DZ" dirty="0" smtClean="0"/>
              <a:t>2-</a:t>
            </a:r>
            <a:r>
              <a:rPr lang="ar-SA" dirty="0" smtClean="0"/>
              <a:t>سوف يتم تصميم كل النشاطات إلى وظائف متخصصة وعلى مستوى </a:t>
            </a:r>
            <a:r>
              <a:rPr lang="ar-SA" dirty="0" err="1" smtClean="0"/>
              <a:t>عال.</a:t>
            </a:r>
            <a:r>
              <a:rPr lang="ar-SA" dirty="0" smtClean="0"/>
              <a:t> ومن خلال التخصص، يصبح حامل الوظيفة خبير بوظيفته وقد تحتفظ الإدارة </a:t>
            </a:r>
            <a:r>
              <a:rPr lang="ar-SA" dirty="0" err="1" smtClean="0"/>
              <a:t>به</a:t>
            </a:r>
            <a:r>
              <a:rPr lang="ar-SA" dirty="0" smtClean="0"/>
              <a:t> كمسئول عن تأثير الأداء على </a:t>
            </a:r>
            <a:r>
              <a:rPr lang="ar-SA" dirty="0" err="1" smtClean="0"/>
              <a:t>واجباتهم.</a:t>
            </a:r>
            <a:r>
              <a:rPr lang="ar-SA" dirty="0" smtClean="0"/>
              <a:t> </a:t>
            </a:r>
            <a:endParaRPr lang="ar-DZ" dirty="0" smtClean="0"/>
          </a:p>
          <a:p>
            <a:pPr lvl="0" algn="r" rtl="1">
              <a:buNone/>
            </a:pPr>
            <a:r>
              <a:rPr lang="ar-DZ" dirty="0" smtClean="0"/>
              <a:t>3-</a:t>
            </a:r>
            <a:r>
              <a:rPr lang="ar-SA" dirty="0" smtClean="0"/>
              <a:t>التوظيف بالمنظمة البيروقراطية يقوم على المؤهلات الفنية وعليه يتم حمايتها ضد الطرد </a:t>
            </a:r>
            <a:r>
              <a:rPr lang="ar-SA" dirty="0" err="1" smtClean="0"/>
              <a:t>الاستبدادي.</a:t>
            </a:r>
            <a:r>
              <a:rPr lang="ar-SA" dirty="0" smtClean="0"/>
              <a:t> وتقوم الترقيات على نحو مشابه على الرتب والإنجازات التي قد تم </a:t>
            </a:r>
            <a:r>
              <a:rPr lang="ar-SA" dirty="0" err="1" smtClean="0"/>
              <a:t>تحقيقها.</a:t>
            </a:r>
            <a:r>
              <a:rPr lang="ar-SA" dirty="0" smtClean="0"/>
              <a:t> ويتم النظر إلى العمل بالمنظمة على أنه نشاط لفترة طويلة من الزمن وعليه يتم زرع درجة عالية من الوفاء بين الأطراف</a:t>
            </a:r>
            <a:endParaRPr lang="fr-FR" dirty="0" smtClean="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188640"/>
            <a:ext cx="8686800" cy="838200"/>
          </a:xfrm>
        </p:spPr>
        <p:txBody>
          <a:bodyPr/>
          <a:lstStyle/>
          <a:p>
            <a:pPr algn="ctr"/>
            <a:r>
              <a:rPr lang="ar-DZ" dirty="0" smtClean="0"/>
              <a:t>سلبيات النوع الأول</a:t>
            </a:r>
            <a:endParaRPr lang="fr-FR" dirty="0"/>
          </a:p>
        </p:txBody>
      </p:sp>
      <p:sp>
        <p:nvSpPr>
          <p:cNvPr id="3" name="Sous-titre 2"/>
          <p:cNvSpPr>
            <a:spLocks noGrp="1"/>
          </p:cNvSpPr>
          <p:nvPr>
            <p:ph idx="1"/>
          </p:nvPr>
        </p:nvSpPr>
        <p:spPr/>
        <p:txBody>
          <a:bodyPr>
            <a:normAutofit/>
          </a:bodyPr>
          <a:lstStyle/>
          <a:p>
            <a:pPr algn="r" rtl="1"/>
            <a:r>
              <a:rPr lang="ar-DZ" sz="2800" dirty="0" smtClean="0"/>
              <a:t>1-احتمال تركيز كل قسم أو وحدة على أعمالها الخاصة، وتغليب المصالح الذاتية على المصالح التنظيمية.</a:t>
            </a:r>
          </a:p>
          <a:p>
            <a:pPr algn="r" rtl="1"/>
            <a:r>
              <a:rPr lang="ar-DZ" sz="2800" dirty="0" smtClean="0"/>
              <a:t>2- التخصص الدقيق يؤدي إلى الروتين والملل لدى العاملين.</a:t>
            </a:r>
          </a:p>
          <a:p>
            <a:pPr algn="r" rtl="1"/>
            <a:r>
              <a:rPr lang="ar-DZ" sz="2800" dirty="0" smtClean="0"/>
              <a:t>3-ضعف الابداع</a:t>
            </a:r>
          </a:p>
          <a:p>
            <a:pPr algn="r" rtl="1"/>
            <a:r>
              <a:rPr lang="ar-DZ" sz="2800" dirty="0" smtClean="0"/>
              <a:t>4- الرجوع دوما للإدارة المركزية قد يعيق الانتاج</a:t>
            </a:r>
          </a:p>
          <a:p>
            <a:pPr algn="r" rtl="1"/>
            <a:endParaRPr lang="fr-F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379</TotalTime>
  <Words>1823</Words>
  <Application>Microsoft Office PowerPoint</Application>
  <PresentationFormat>Affichage à l'écran (4:3)</PresentationFormat>
  <Paragraphs>130</Paragraphs>
  <Slides>31</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31</vt:i4>
      </vt:variant>
    </vt:vector>
  </HeadingPairs>
  <TitlesOfParts>
    <vt:vector size="42" baseType="lpstr">
      <vt:lpstr>Amiri Quran</vt:lpstr>
      <vt:lpstr>Arial</vt:lpstr>
      <vt:lpstr>Franklin Gothic Book</vt:lpstr>
      <vt:lpstr>Franklin Gothic Medium</vt:lpstr>
      <vt:lpstr>Simplified Arabic</vt:lpstr>
      <vt:lpstr>Tahoma</vt:lpstr>
      <vt:lpstr>Times New Roman</vt:lpstr>
      <vt:lpstr>Verdana</vt:lpstr>
      <vt:lpstr>Wingdings</vt:lpstr>
      <vt:lpstr>Wingdings 2</vt:lpstr>
      <vt:lpstr>Promenade</vt:lpstr>
      <vt:lpstr>Présentation PowerPoint</vt:lpstr>
      <vt:lpstr>نماذج وأنواع الهيكل التنظيمي</vt:lpstr>
      <vt:lpstr>نماذج الهياكل التنظيمية</vt:lpstr>
      <vt:lpstr>النموذج الميكانيكي</vt:lpstr>
      <vt:lpstr>النوع الأول: الهيكل البيروقراطي الآلي</vt:lpstr>
      <vt:lpstr>   التعقيد: تكون النتيجة من تنفيذ المبادئ السابقة هي حلقة متسلسلة من المديرين من أولئك الذين لديهم سلطة مطلقة إلى الذين من أولي الرتب المتدنية. وتكون السلسلة القياسية هي الطريق بالنسبة لكل الاتصالات الرأسية بالمنظمة. وعليه، يجب أن تمر كل الاتصالات من المستوى الأقل بالمنظمة خلال كل مدير رئيس بالسلسلة. وينتج عن ذلك مرور الاتصال من الأعلى إلى التابعين إلى أن يصل إلى المستوى الصحيح.  </vt:lpstr>
      <vt:lpstr>Présentation PowerPoint</vt:lpstr>
      <vt:lpstr>ايجابيات النوع الأول</vt:lpstr>
      <vt:lpstr>سلبيات النوع الأول</vt:lpstr>
      <vt:lpstr>النوع الثاني: البيروقراطي المهني</vt:lpstr>
      <vt:lpstr>ايجابيات النوع الثاني</vt:lpstr>
      <vt:lpstr>سلبيات النوع الثاني</vt:lpstr>
      <vt:lpstr>النوع الثالث: التنظيم على أساس الأقسام المتكاملة ضمن التنظيم الرئيسي</vt:lpstr>
      <vt:lpstr>مميزاته</vt:lpstr>
      <vt:lpstr>إيجابياته</vt:lpstr>
      <vt:lpstr>سلبياته</vt:lpstr>
      <vt:lpstr>النموذج العضوي</vt:lpstr>
      <vt:lpstr>Présentation PowerPoint</vt:lpstr>
      <vt:lpstr>Présentation PowerPoint</vt:lpstr>
      <vt:lpstr>Présentation PowerPoint</vt:lpstr>
      <vt:lpstr>النوع الأول التنظيم المصفوفي</vt:lpstr>
      <vt:lpstr>Présentation PowerPoint</vt:lpstr>
      <vt:lpstr>Présentation PowerPoint</vt:lpstr>
      <vt:lpstr>مميزاته</vt:lpstr>
      <vt:lpstr>Présentation PowerPoint</vt:lpstr>
      <vt:lpstr>Présentation PowerPoint</vt:lpstr>
      <vt:lpstr>سلبيات المصفوفة</vt:lpstr>
      <vt:lpstr>النوع الثاني: التنظيم الشبكي</vt:lpstr>
      <vt:lpstr>Présentation PowerPoint</vt:lpstr>
      <vt:lpstr>Présentation PowerPoint</vt:lpstr>
      <vt:lpstr>مقارنة بين التنظيميات الآلية والتنظيمات العضوية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نماذج الهياكل التنظيمية</dc:title>
  <dc:creator>Tahar</dc:creator>
  <cp:lastModifiedBy>gherbi wahiba</cp:lastModifiedBy>
  <cp:revision>37</cp:revision>
  <dcterms:created xsi:type="dcterms:W3CDTF">2012-04-08T19:08:12Z</dcterms:created>
  <dcterms:modified xsi:type="dcterms:W3CDTF">2021-02-13T20:36:00Z</dcterms:modified>
</cp:coreProperties>
</file>