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6E9FC-1F84-4A7C-B5E4-53A63BB0900E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5DB31-6151-4D0C-8F87-92F950B150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88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774B8-BB61-4985-85E9-B655B207CCE2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5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36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23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45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31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41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21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92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39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95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774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0752-A389-4FD7-AAC5-1A2BE20D861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CA179-ED68-4C89-8751-E2B0841FC9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68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85728"/>
            <a:ext cx="8643998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400" b="1" u="sng" dirty="0" smtClean="0"/>
              <a:t>Niveau analyse</a:t>
            </a:r>
          </a:p>
          <a:p>
            <a:pPr algn="just"/>
            <a:r>
              <a:rPr lang="fr-FR" sz="2400" dirty="0" smtClean="0"/>
              <a:t>C’est le centre des opérations d’extraction des connaissances à partir des données . Les données issues des bases de données de production, en service en </a:t>
            </a:r>
            <a:r>
              <a:rPr lang="fr-FR" sz="2400" i="1" dirty="0" smtClean="0"/>
              <a:t>front office, </a:t>
            </a:r>
            <a:r>
              <a:rPr lang="fr-FR" sz="2400" dirty="0" smtClean="0"/>
              <a:t>alimentent les entrepôts de données qui seront utilisées en ECD. </a:t>
            </a:r>
            <a:r>
              <a:rPr lang="fr-FR" sz="2400" b="1" dirty="0" smtClean="0"/>
              <a:t> </a:t>
            </a:r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285720" y="2428868"/>
            <a:ext cx="8858280" cy="38472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u="sng" dirty="0" smtClean="0"/>
              <a:t>8.Phase d’acquisition des données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400" b="1" dirty="0" smtClean="0"/>
              <a:t> </a:t>
            </a:r>
            <a:r>
              <a:rPr lang="fr-FR" sz="2400" b="1" u="sng" dirty="0" smtClean="0"/>
              <a:t>L’acquisition </a:t>
            </a:r>
          </a:p>
          <a:p>
            <a:pPr marL="342900" indent="-342900" algn="just"/>
            <a:r>
              <a:rPr lang="fr-FR" sz="2400" dirty="0" smtClean="0"/>
              <a:t>	Les données peuvent être </a:t>
            </a:r>
            <a:r>
              <a:rPr lang="fr-FR" sz="2400" b="1" dirty="0" smtClean="0"/>
              <a:t>localisées sur des sites différents de celui où s’effectue l’ECD.</a:t>
            </a:r>
          </a:p>
          <a:p>
            <a:pPr marL="342900" indent="-342900" algn="just"/>
            <a:r>
              <a:rPr lang="fr-FR" sz="2400" b="1" dirty="0" smtClean="0"/>
              <a:t>	stockées selon des architectures variées :</a:t>
            </a:r>
          </a:p>
          <a:p>
            <a:pPr marL="1714500" lvl="3" indent="-342900" algn="just">
              <a:buFont typeface="Arial" pitchFamily="34" charset="0"/>
              <a:buChar char="•"/>
            </a:pPr>
            <a:r>
              <a:rPr lang="fr-FR" sz="2400" b="1" dirty="0" smtClean="0"/>
              <a:t> </a:t>
            </a:r>
            <a:r>
              <a:rPr lang="fr-FR" sz="2400" dirty="0" smtClean="0"/>
              <a:t>bases de données relationnelles </a:t>
            </a:r>
          </a:p>
          <a:p>
            <a:pPr marL="1714500" lvl="3" indent="-342900" algn="just">
              <a:buFont typeface="Arial" pitchFamily="34" charset="0"/>
              <a:buChar char="•"/>
            </a:pPr>
            <a:r>
              <a:rPr lang="fr-FR" sz="2400" dirty="0" smtClean="0"/>
              <a:t>des entrepôts de données </a:t>
            </a:r>
          </a:p>
          <a:p>
            <a:pPr marL="1714500" lvl="3" indent="-342900" algn="just">
              <a:buFont typeface="Arial" pitchFamily="34" charset="0"/>
              <a:buChar char="•"/>
            </a:pPr>
            <a:r>
              <a:rPr lang="fr-FR" sz="2400" dirty="0" smtClean="0"/>
              <a:t>le </a:t>
            </a:r>
            <a:r>
              <a:rPr lang="fr-FR" sz="2400" i="1" dirty="0" smtClean="0"/>
              <a:t>web </a:t>
            </a:r>
          </a:p>
          <a:p>
            <a:pPr marL="1714500" lvl="3" indent="-342900" algn="just">
              <a:buFont typeface="Arial" pitchFamily="34" charset="0"/>
              <a:buChar char="•"/>
            </a:pPr>
            <a:r>
              <a:rPr lang="fr-FR" sz="2400" dirty="0" smtClean="0"/>
              <a:t>des banques de données spécialisées (</a:t>
            </a:r>
            <a:r>
              <a:rPr lang="fr-FR" sz="2400" dirty="0" err="1" smtClean="0"/>
              <a:t>Image,texte</a:t>
            </a:r>
            <a:r>
              <a:rPr lang="fr-FR" sz="2400" dirty="0" smtClean="0"/>
              <a:t>,…).</a:t>
            </a:r>
          </a:p>
          <a:p>
            <a:pPr marL="342900" indent="-342900" algn="just"/>
            <a:r>
              <a:rPr lang="fr-FR" sz="2400" dirty="0" smtClean="0"/>
              <a:t>	Elles peuvent être </a:t>
            </a:r>
            <a:r>
              <a:rPr lang="fr-FR" sz="2400" b="1" dirty="0" smtClean="0"/>
              <a:t>structurées ou non selon différents types. 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71146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14990" y="188640"/>
            <a:ext cx="8893659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4000" b="1" u="sng" dirty="0" smtClean="0"/>
              <a:t>L’acquisition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fr-FR" sz="3600" b="1" u="sng" dirty="0" smtClean="0">
                <a:solidFill>
                  <a:schemeClr val="tx1"/>
                </a:solidFill>
              </a:rPr>
              <a:t>cible</a:t>
            </a:r>
            <a:r>
              <a:rPr lang="fr-FR" sz="3600" u="sng" dirty="0" smtClean="0">
                <a:solidFill>
                  <a:schemeClr val="tx1"/>
                </a:solidFill>
              </a:rPr>
              <a:t> </a:t>
            </a:r>
            <a:r>
              <a:rPr lang="fr-FR" sz="3600" dirty="0" smtClean="0"/>
              <a:t>d’une </a:t>
            </a:r>
            <a:r>
              <a:rPr lang="fr-FR" sz="3600" dirty="0"/>
              <a:t>façon grossière, l’espace des données qui va être exploré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575" y="2405577"/>
            <a:ext cx="8964488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b="1" u="sng" dirty="0" smtClean="0"/>
              <a:t>La mise </a:t>
            </a:r>
            <a:r>
              <a:rPr lang="fr-FR" sz="3200" b="1" u="sng" dirty="0"/>
              <a:t>en œuvre </a:t>
            </a:r>
            <a:r>
              <a:rPr lang="fr-FR" sz="3200" b="1" dirty="0"/>
              <a:t>des requêtes ad hoc </a:t>
            </a:r>
            <a:r>
              <a:rPr lang="fr-FR" sz="3200" dirty="0"/>
              <a:t>pour rapatrier les données potentiellement utiles selon le point de vue de l’expert.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8683" y="4290639"/>
            <a:ext cx="8964488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b="1" u="sng" dirty="0" smtClean="0"/>
              <a:t>Elle nécessite </a:t>
            </a:r>
            <a:r>
              <a:rPr lang="fr-FR" sz="3200" b="1" u="sng" dirty="0"/>
              <a:t>le recours </a:t>
            </a:r>
            <a:r>
              <a:rPr lang="fr-FR" sz="3200" b="1" dirty="0"/>
              <a:t>à des moteurs de recherche</a:t>
            </a:r>
            <a:r>
              <a:rPr lang="fr-FR" sz="3200" dirty="0"/>
              <a:t> de données ou des moteurs de requêtes des bases de données comme le langage SQL. Elle fait appel à des moteurs de recherche d’informations et d’images </a:t>
            </a:r>
            <a:r>
              <a:rPr lang="fr-FR" sz="3200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593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42910" y="428604"/>
            <a:ext cx="8215370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3200" dirty="0"/>
              <a:t>A l’issue de la phase d’acquisition, </a:t>
            </a:r>
            <a:r>
              <a:rPr lang="fr-FR" sz="3200" b="1" dirty="0"/>
              <a:t>l’analyste</a:t>
            </a:r>
            <a:r>
              <a:rPr lang="fr-FR" sz="3200" dirty="0"/>
              <a:t> est, </a:t>
            </a:r>
            <a:r>
              <a:rPr lang="fr-FR" sz="3200" i="1" u="sng" dirty="0"/>
              <a:t>a priori,</a:t>
            </a:r>
            <a:r>
              <a:rPr lang="fr-FR" sz="3200" i="1" dirty="0"/>
              <a:t> en possession d’un stock de données contenant potentiellement l’information ou la connaissance recherchée. 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395536" y="3212976"/>
            <a:ext cx="846274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>
              <a:buFont typeface="+mj-lt"/>
              <a:buAutoNum type="arabicPeriod" startAt="2"/>
            </a:pPr>
            <a:r>
              <a:rPr lang="fr-FR" sz="4800" b="1" u="sng" dirty="0" err="1" smtClean="0"/>
              <a:t>Pré-traitement</a:t>
            </a:r>
            <a:r>
              <a:rPr lang="fr-FR" sz="4800" b="1" u="sng" dirty="0" smtClean="0"/>
              <a:t> des données </a:t>
            </a:r>
            <a:endParaRPr lang="fr-FR" sz="4800" u="sng" dirty="0"/>
          </a:p>
        </p:txBody>
      </p:sp>
    </p:spTree>
    <p:extLst>
      <p:ext uri="{BB962C8B-B14F-4D97-AF65-F5344CB8AC3E}">
        <p14:creationId xmlns:p14="http://schemas.microsoft.com/office/powerpoint/2010/main" val="222983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7544" y="404664"/>
            <a:ext cx="8424936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3600" b="1" dirty="0" smtClean="0"/>
              <a:t>Processus Complexe </a:t>
            </a:r>
            <a:r>
              <a:rPr lang="fr-FR" sz="3600" dirty="0" smtClean="0"/>
              <a:t>d’une série d’opérations:</a:t>
            </a:r>
          </a:p>
          <a:p>
            <a:pPr marL="1257300" lvl="2" indent="-342900" algn="just">
              <a:buFont typeface="+mj-lt"/>
              <a:buAutoNum type="arabicPeriod"/>
            </a:pPr>
            <a:r>
              <a:rPr lang="fr-FR" sz="3600" dirty="0" smtClean="0"/>
              <a:t>	</a:t>
            </a:r>
            <a:r>
              <a:rPr lang="fr-FR" sz="3600" b="1" dirty="0" err="1" smtClean="0"/>
              <a:t>Pré-traitement</a:t>
            </a:r>
            <a:r>
              <a:rPr lang="fr-FR" sz="3600" b="1" dirty="0" smtClean="0"/>
              <a:t> </a:t>
            </a:r>
            <a:r>
              <a:rPr lang="fr-FR" sz="3600" dirty="0" smtClean="0"/>
              <a:t>avant le l’ECD	:</a:t>
            </a:r>
          </a:p>
          <a:p>
            <a:pPr lvl="2" algn="just"/>
            <a:r>
              <a:rPr lang="fr-FR" sz="2400" dirty="0"/>
              <a:t>	</a:t>
            </a:r>
            <a:r>
              <a:rPr lang="fr-FR" sz="2400" dirty="0" smtClean="0"/>
              <a:t> </a:t>
            </a:r>
            <a:r>
              <a:rPr lang="fr-FR" sz="3600" dirty="0" smtClean="0"/>
              <a:t>étape </a:t>
            </a:r>
            <a:r>
              <a:rPr lang="fr-FR" sz="3600" dirty="0"/>
              <a:t>importante pour le choix</a:t>
            </a:r>
            <a:r>
              <a:rPr lang="fr-FR" sz="3600" b="1" dirty="0"/>
              <a:t> </a:t>
            </a:r>
            <a:r>
              <a:rPr lang="fr-FR" sz="3600" b="1" dirty="0" smtClean="0"/>
              <a:t>	des </a:t>
            </a:r>
            <a:r>
              <a:rPr lang="fr-FR" sz="3600" b="1" dirty="0"/>
              <a:t>descripteurs </a:t>
            </a:r>
            <a:r>
              <a:rPr lang="fr-FR" sz="3600" b="1" dirty="0" smtClean="0"/>
              <a:t>	</a:t>
            </a:r>
            <a:r>
              <a:rPr lang="fr-FR" sz="3600" dirty="0" smtClean="0"/>
              <a:t>ou </a:t>
            </a:r>
            <a:r>
              <a:rPr lang="fr-FR" sz="3600" dirty="0"/>
              <a:t>il dépend </a:t>
            </a:r>
            <a:r>
              <a:rPr lang="fr-FR" sz="3600" dirty="0" smtClean="0"/>
              <a:t>	</a:t>
            </a:r>
            <a:r>
              <a:rPr lang="fr-FR" sz="3600" b="1" dirty="0" smtClean="0"/>
              <a:t>le </a:t>
            </a:r>
            <a:r>
              <a:rPr lang="fr-FR" sz="3600" b="1" dirty="0"/>
              <a:t>modèle à </a:t>
            </a:r>
            <a:r>
              <a:rPr lang="fr-FR" sz="3600" b="1" dirty="0" smtClean="0"/>
              <a:t>prédire.</a:t>
            </a:r>
            <a:endParaRPr lang="fr-FR" sz="24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467544" y="3996154"/>
            <a:ext cx="8676456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3600" dirty="0"/>
              <a:t>Construction des tables de description dite </a:t>
            </a:r>
            <a:r>
              <a:rPr lang="fr-FR" sz="3600" b="1" dirty="0" err="1"/>
              <a:t>Datamarts</a:t>
            </a:r>
            <a:r>
              <a:rPr lang="fr-FR" sz="3600" b="1" dirty="0"/>
              <a:t>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3600" dirty="0"/>
              <a:t>Mise en forme des </a:t>
            </a:r>
            <a:r>
              <a:rPr lang="fr-FR" sz="3600" dirty="0" smtClean="0"/>
              <a:t>données( images</a:t>
            </a:r>
            <a:r>
              <a:rPr lang="fr-FR" sz="3600" dirty="0"/>
              <a:t>, sons, </a:t>
            </a:r>
            <a:r>
              <a:rPr lang="fr-FR" sz="3600" dirty="0" err="1"/>
              <a:t>numeriques</a:t>
            </a:r>
            <a:r>
              <a:rPr lang="fr-FR" sz="3600" dirty="0"/>
              <a:t>…</a:t>
            </a:r>
            <a:r>
              <a:rPr lang="fr-FR" sz="3600" dirty="0" err="1"/>
              <a:t>etc</a:t>
            </a:r>
            <a:r>
              <a:rPr lang="fr-FR" sz="3600" dirty="0" smtClean="0"/>
              <a:t>).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90498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81311" y="1700808"/>
            <a:ext cx="7749292" cy="39703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3600" dirty="0"/>
              <a:t>Filtrage ou nettoyage des données.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3600" dirty="0"/>
              <a:t>Traitement des </a:t>
            </a:r>
            <a:r>
              <a:rPr lang="fr-FR" sz="3600" b="1" dirty="0"/>
              <a:t>données manquantes.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3600" dirty="0"/>
              <a:t>Sélection d’attributs ou </a:t>
            </a:r>
            <a:r>
              <a:rPr lang="fr-FR" sz="3600" b="1" dirty="0"/>
              <a:t>d’instances</a:t>
            </a:r>
          </a:p>
          <a:p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27803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85786" y="428604"/>
            <a:ext cx="7715304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Les données issues des entrepôts ne sont pas nécessairement toutes exploitables par des techniques de fouille de données:</a:t>
            </a:r>
          </a:p>
          <a:p>
            <a:pPr lvl="2" algn="just">
              <a:buFont typeface="Arial" pitchFamily="34" charset="0"/>
              <a:buChar char="•"/>
            </a:pPr>
            <a:r>
              <a:rPr lang="fr-FR" sz="2800" dirty="0" smtClean="0"/>
              <a:t> Souvent rangées sous forme lignes/colonnes </a:t>
            </a:r>
          </a:p>
          <a:p>
            <a:pPr lvl="2" algn="just">
              <a:buFont typeface="Arial" pitchFamily="34" charset="0"/>
              <a:buChar char="•"/>
            </a:pPr>
            <a:r>
              <a:rPr lang="fr-FR" sz="2800" dirty="0" smtClean="0"/>
              <a:t>D’autres exige des données binaires (recherche de règles d’associations).</a:t>
            </a:r>
          </a:p>
          <a:p>
            <a:pPr lvl="2" algn="just">
              <a:buFont typeface="Arial" pitchFamily="34" charset="0"/>
              <a:buChar char="•"/>
            </a:pPr>
            <a:r>
              <a:rPr lang="fr-FR" sz="2800" dirty="0" smtClean="0"/>
              <a:t>Les données acquises depuis l’entrepôt peuvent être de types différents :</a:t>
            </a:r>
          </a:p>
          <a:p>
            <a:pPr lvl="5" algn="just">
              <a:buFont typeface="Wingdings" pitchFamily="2" charset="2"/>
              <a:buChar char="q"/>
            </a:pPr>
            <a:r>
              <a:rPr lang="fr-FR" sz="2800" dirty="0" smtClean="0"/>
              <a:t>Textes.</a:t>
            </a:r>
          </a:p>
          <a:p>
            <a:pPr lvl="5" algn="just">
              <a:buFont typeface="Wingdings" pitchFamily="2" charset="2"/>
              <a:buChar char="q"/>
            </a:pPr>
            <a:r>
              <a:rPr lang="fr-FR" sz="2800" dirty="0" smtClean="0"/>
              <a:t>Images.</a:t>
            </a:r>
          </a:p>
          <a:p>
            <a:pPr lvl="5" algn="just">
              <a:buFont typeface="Wingdings" pitchFamily="2" charset="2"/>
              <a:buChar char="q"/>
            </a:pPr>
            <a:r>
              <a:rPr lang="fr-FR" sz="2800" dirty="0" smtClean="0"/>
              <a:t>Séquences vidéo.</a:t>
            </a:r>
            <a:endParaRPr lang="fr-FR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785786" y="5572140"/>
            <a:ext cx="7786742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La préparation consiste à </a:t>
            </a:r>
            <a:r>
              <a:rPr lang="fr-FR" sz="2800" b="1" dirty="0" smtClean="0"/>
              <a:t>homogénéiser les données </a:t>
            </a:r>
            <a:r>
              <a:rPr lang="fr-FR" sz="2800" dirty="0" smtClean="0"/>
              <a:t>et à les disposer en tableau lignes/colonne.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47056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85728"/>
            <a:ext cx="857256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800" b="1" dirty="0" smtClean="0"/>
              <a:t>le </a:t>
            </a:r>
            <a:r>
              <a:rPr lang="fr-FR" sz="2800" b="1" dirty="0" err="1" smtClean="0"/>
              <a:t>pré-traitement</a:t>
            </a:r>
            <a:r>
              <a:rPr lang="fr-FR" sz="2800" b="1" dirty="0" smtClean="0"/>
              <a:t> est un acte de modélisation d’expert </a:t>
            </a:r>
            <a:endParaRPr lang="fr-FR" sz="28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285720" y="1214422"/>
            <a:ext cx="8572528" cy="54784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/>
              <a:t>Les principales opérations de préparation sont: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800" b="1" dirty="0" smtClean="0"/>
              <a:t>Sélection </a:t>
            </a:r>
            <a:r>
              <a:rPr lang="fr-FR" sz="2400" b="1" dirty="0" smtClean="0"/>
              <a:t>de</a:t>
            </a:r>
            <a:r>
              <a:rPr lang="fr-FR" sz="2800" b="1" dirty="0" smtClean="0"/>
              <a:t> ligne/colonne.</a:t>
            </a:r>
            <a:r>
              <a:rPr lang="fr-FR" sz="2800" dirty="0" smtClean="0"/>
              <a:t>(</a:t>
            </a:r>
            <a:r>
              <a:rPr lang="fr-FR" sz="2400" dirty="0" smtClean="0"/>
              <a:t>définir un filtre qui permet de sélectionner un sous-ensemble de lignes ou de colonnes. </a:t>
            </a:r>
          </a:p>
          <a:p>
            <a:pPr algn="just">
              <a:buFont typeface="Wingdings" pitchFamily="2" charset="2"/>
              <a:buChar char="Ø"/>
            </a:pPr>
            <a:r>
              <a:rPr lang="fr-FR" sz="2800" b="1" dirty="0" smtClean="0"/>
              <a:t> Le traitement des données manquantes ou aberrantes. </a:t>
            </a:r>
            <a:endParaRPr lang="fr-FR" sz="2800" dirty="0" smtClean="0"/>
          </a:p>
          <a:p>
            <a:pPr algn="just"/>
            <a:r>
              <a:rPr lang="fr-FR" sz="2800" dirty="0" smtClean="0"/>
              <a:t>Certaines données peuvent être absentes et gêner ainsi l’analyse. Il faut donc définir des règles pour gérer ou pour remplacer ces données manquantes tel que: </a:t>
            </a:r>
          </a:p>
          <a:p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sz="2800" dirty="0" smtClean="0">
                <a:cs typeface="Times New Roman" pitchFamily="18" charset="0"/>
              </a:rPr>
              <a:t>le remplacement (</a:t>
            </a:r>
            <a:r>
              <a:rPr lang="fr-FR" sz="2800" dirty="0" smtClean="0"/>
              <a:t>numériques continues par la valeur      la plus fréquente ) .</a:t>
            </a:r>
          </a:p>
          <a:p>
            <a:pPr lvl="1">
              <a:buFont typeface="Arial" pitchFamily="34" charset="0"/>
              <a:buChar char="•"/>
            </a:pPr>
            <a:r>
              <a:rPr lang="fr-FR" sz="2800" dirty="0" smtClean="0"/>
              <a:t>  Estimer ces valeurs manquantes par des méthodes d’induction comme la régression …etc.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55685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7868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dirty="0" smtClean="0"/>
              <a:t>Les transformations d’attributs </a:t>
            </a:r>
          </a:p>
          <a:p>
            <a:pPr lvl="1" algn="just"/>
            <a:endParaRPr lang="fr-FR" sz="2800" dirty="0" smtClean="0"/>
          </a:p>
          <a:p>
            <a:pPr lvl="2">
              <a:buFont typeface="Arial" pitchFamily="34" charset="0"/>
              <a:buChar char="•"/>
            </a:pPr>
            <a:endParaRPr lang="fr-FR" sz="24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428596" y="642918"/>
            <a:ext cx="8215370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transformer un attribut A en une autre variable A’(selon les objectifs de l’étude, plus appropriée ). </a:t>
            </a:r>
          </a:p>
          <a:p>
            <a:pPr algn="just"/>
            <a:r>
              <a:rPr lang="fr-FR" sz="2400" u="sng" dirty="0" smtClean="0"/>
              <a:t>Les méthodes pratiquées sont </a:t>
            </a:r>
            <a:r>
              <a:rPr lang="fr-FR" sz="2400" dirty="0" smtClean="0"/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2400" dirty="0" smtClean="0"/>
              <a:t>la discrétisation supervisée ou non(transformer des attributs continus en découpant le domaine de valeurs de ces attributs en intervalles afin d’obtenir des attributs qualitatifs ).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28596" y="3472458"/>
            <a:ext cx="8143932" cy="31085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dirty="0" smtClean="0"/>
              <a:t>La construction d’agrégats</a:t>
            </a:r>
          </a:p>
          <a:p>
            <a:r>
              <a:rPr lang="fr-FR" sz="2400" dirty="0" smtClean="0"/>
              <a:t>Un agrégat d’attribut est un nouvel attribut obtenu selon une transformation précise .</a:t>
            </a:r>
          </a:p>
          <a:p>
            <a:r>
              <a:rPr lang="fr-FR" sz="2400" u="sng" dirty="0" smtClean="0"/>
              <a:t>Les méthodes pratiquées sont</a:t>
            </a:r>
            <a:r>
              <a:rPr lang="fr-FR" sz="2400" dirty="0" smtClean="0"/>
              <a:t>: </a:t>
            </a:r>
          </a:p>
          <a:p>
            <a:r>
              <a:rPr lang="fr-FR" sz="2400" dirty="0" smtClean="0"/>
              <a:t>les méthodes factorielles telles que l’analyse en composantes principales (ACP) .</a:t>
            </a:r>
          </a:p>
          <a:p>
            <a:r>
              <a:rPr lang="fr-FR" sz="2400" dirty="0" smtClean="0"/>
              <a:t>Un agrégat peut être évalué </a:t>
            </a:r>
            <a:r>
              <a:rPr lang="fr-FR" sz="2400" i="1" dirty="0" smtClean="0"/>
              <a:t>a posteriori selon des règles analogues à celles utilisées en sélection d’attribut 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41885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85728"/>
            <a:ext cx="850112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dirty="0" smtClean="0"/>
              <a:t>Le traitement des données complexes 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85720" y="1214422"/>
            <a:ext cx="8643966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Toutes les méthodes de </a:t>
            </a:r>
            <a:r>
              <a:rPr lang="fr-FR" sz="2400" dirty="0" err="1" smtClean="0"/>
              <a:t>pré-traitement</a:t>
            </a:r>
            <a:r>
              <a:rPr lang="fr-FR" sz="2400" dirty="0" smtClean="0"/>
              <a:t> opèrent sur des tableaux de données lignes/colonnes. 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2400" u="sng" dirty="0" smtClean="0"/>
              <a:t>le texte</a:t>
            </a:r>
            <a:r>
              <a:rPr lang="fr-FR" sz="2400" dirty="0" smtClean="0"/>
              <a:t>: Nous disposons d’un ensemble de textes de longueurs variées qu’il convient de ramener à une forme tabulaire .</a:t>
            </a:r>
          </a:p>
          <a:p>
            <a:pPr lvl="1" algn="just">
              <a:buFont typeface="Arial" pitchFamily="34" charset="0"/>
              <a:buChar char="•"/>
            </a:pPr>
            <a:r>
              <a:rPr lang="fr-FR" sz="2400" u="sng" dirty="0" smtClean="0"/>
              <a:t>la donnée image</a:t>
            </a:r>
            <a:r>
              <a:rPr lang="fr-FR" sz="2400" dirty="0" smtClean="0"/>
              <a:t>: Il faut définir la liste des attributs qui décrivent l’image .( l’histogramme des niveaux de gris, les attributs de texture ).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285720" y="4071942"/>
            <a:ext cx="8572528" cy="22467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/>
              <a:t>Phase de fouille de données.</a:t>
            </a:r>
          </a:p>
          <a:p>
            <a:r>
              <a:rPr lang="fr-FR" sz="2800" dirty="0" smtClean="0"/>
              <a:t>Les méthodes de </a:t>
            </a:r>
            <a:r>
              <a:rPr lang="fr-FR" sz="2800" i="1" dirty="0" smtClean="0"/>
              <a:t>data </a:t>
            </a:r>
            <a:r>
              <a:rPr lang="fr-FR" sz="2800" i="1" dirty="0" err="1" smtClean="0"/>
              <a:t>mining</a:t>
            </a:r>
            <a:r>
              <a:rPr lang="fr-FR" sz="2800" i="1" dirty="0" smtClean="0"/>
              <a:t> permettent de découvrir ce que contiennent les données comme informations ou modèles utiles. les méthodes de fouille de données utilisées sont classer en  trois catégories : 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23217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572</Words>
  <Application>Microsoft Office PowerPoint</Application>
  <PresentationFormat>Affichage à l'écran (4:3)</PresentationFormat>
  <Paragraphs>63</Paragraphs>
  <Slides>9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ZERARKA</dc:creator>
  <cp:lastModifiedBy>3G TECH</cp:lastModifiedBy>
  <cp:revision>1</cp:revision>
  <dcterms:created xsi:type="dcterms:W3CDTF">2020-12-28T15:18:55Z</dcterms:created>
  <dcterms:modified xsi:type="dcterms:W3CDTF">2021-01-03T19:48:02Z</dcterms:modified>
</cp:coreProperties>
</file>