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256" r:id="rId3"/>
    <p:sldId id="270" r:id="rId4"/>
    <p:sldId id="272" r:id="rId5"/>
    <p:sldId id="268" r:id="rId6"/>
    <p:sldId id="273" r:id="rId7"/>
    <p:sldId id="275" r:id="rId8"/>
    <p:sldId id="276" r:id="rId9"/>
    <p:sldId id="261" r:id="rId10"/>
    <p:sldId id="277" r:id="rId1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D701B-F8F1-4130-9371-EB1F949C824C}" type="datetimeFigureOut">
              <a:rPr lang="fr-FR" smtClean="0"/>
              <a:t>01/02/2021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9B2D9-4D61-4DC0-B680-5ABC10FB27F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67042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D701B-F8F1-4130-9371-EB1F949C824C}" type="datetimeFigureOut">
              <a:rPr lang="fr-FR" smtClean="0"/>
              <a:t>01/02/2021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9B2D9-4D61-4DC0-B680-5ABC10FB27F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5558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D701B-F8F1-4130-9371-EB1F949C824C}" type="datetimeFigureOut">
              <a:rPr lang="fr-FR" smtClean="0"/>
              <a:t>01/02/2021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9B2D9-4D61-4DC0-B680-5ABC10FB27F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62370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D701B-F8F1-4130-9371-EB1F949C824C}" type="datetimeFigureOut">
              <a:rPr lang="fr-FR" smtClean="0"/>
              <a:t>01/02/2021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9B2D9-4D61-4DC0-B680-5ABC10FB27F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25738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D701B-F8F1-4130-9371-EB1F949C824C}" type="datetimeFigureOut">
              <a:rPr lang="fr-FR" smtClean="0"/>
              <a:t>01/02/2021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9B2D9-4D61-4DC0-B680-5ABC10FB27F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2179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D701B-F8F1-4130-9371-EB1F949C824C}" type="datetimeFigureOut">
              <a:rPr lang="fr-FR" smtClean="0"/>
              <a:t>01/02/2021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9B2D9-4D61-4DC0-B680-5ABC10FB27F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03166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D701B-F8F1-4130-9371-EB1F949C824C}" type="datetimeFigureOut">
              <a:rPr lang="fr-FR" smtClean="0"/>
              <a:t>01/02/2021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9B2D9-4D61-4DC0-B680-5ABC10FB27F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36923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D701B-F8F1-4130-9371-EB1F949C824C}" type="datetimeFigureOut">
              <a:rPr lang="fr-FR" smtClean="0"/>
              <a:t>01/02/2021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9B2D9-4D61-4DC0-B680-5ABC10FB27F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2181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D701B-F8F1-4130-9371-EB1F949C824C}" type="datetimeFigureOut">
              <a:rPr lang="fr-FR" smtClean="0"/>
              <a:t>01/02/2021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9B2D9-4D61-4DC0-B680-5ABC10FB27F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97049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D701B-F8F1-4130-9371-EB1F949C824C}" type="datetimeFigureOut">
              <a:rPr lang="fr-FR" smtClean="0"/>
              <a:t>01/02/2021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9B2D9-4D61-4DC0-B680-5ABC10FB27F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0354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D701B-F8F1-4130-9371-EB1F949C824C}" type="datetimeFigureOut">
              <a:rPr lang="fr-FR" smtClean="0"/>
              <a:t>01/02/2021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9B2D9-4D61-4DC0-B680-5ABC10FB27F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1711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9D701B-F8F1-4130-9371-EB1F949C824C}" type="datetimeFigureOut">
              <a:rPr lang="fr-FR" smtClean="0"/>
              <a:t>01/02/2021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79B2D9-4D61-4DC0-B680-5ABC10FB27F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0782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ed.fr/fichier/s_rubrique/29368/wpp2019.highlights_embargoed.version_07june2019_vf.fr.pdf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196752"/>
            <a:ext cx="9144000" cy="5661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1196899"/>
          </a:xfrm>
          <a:solidFill>
            <a:schemeClr val="accent3"/>
          </a:solidFill>
        </p:spPr>
        <p:txBody>
          <a:bodyPr>
            <a:no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La </a:t>
            </a:r>
            <a:r>
              <a:rPr lang="fr-FR" b="1" dirty="0" smtClean="0">
                <a:solidFill>
                  <a:schemeClr val="bg1"/>
                </a:solidFill>
              </a:rPr>
              <a:t>démographie mondiale 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8011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71600" y="188640"/>
            <a:ext cx="6912768" cy="576064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fr-FR" sz="3600" b="1" dirty="0" smtClean="0">
                <a:solidFill>
                  <a:srgbClr val="0070C0"/>
                </a:solidFill>
              </a:rPr>
              <a:t>Le lien démographie-Environnement</a:t>
            </a:r>
            <a:endParaRPr lang="fr-FR" sz="3600" b="1" dirty="0">
              <a:solidFill>
                <a:srgbClr val="0070C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7504" y="764705"/>
            <a:ext cx="8424936" cy="2448272"/>
          </a:xfrm>
        </p:spPr>
        <p:txBody>
          <a:bodyPr>
            <a:noAutofit/>
          </a:bodyPr>
          <a:lstStyle/>
          <a:p>
            <a:pPr algn="just"/>
            <a:r>
              <a:rPr lang="fr-FR" sz="2400" dirty="0" smtClean="0"/>
              <a:t>Pour </a:t>
            </a:r>
            <a:r>
              <a:rPr lang="fr-FR" sz="2400" dirty="0"/>
              <a:t>satisfaire les besoins en ressources d’une population </a:t>
            </a:r>
            <a:r>
              <a:rPr lang="fr-FR" sz="2400" dirty="0" smtClean="0"/>
              <a:t>croissante:</a:t>
            </a:r>
          </a:p>
          <a:p>
            <a:pPr algn="just"/>
            <a:r>
              <a:rPr lang="fr-FR" sz="2400" dirty="0" smtClean="0"/>
              <a:t>Augmenter la </a:t>
            </a:r>
            <a:r>
              <a:rPr lang="fr-FR" sz="2400" dirty="0"/>
              <a:t>production industrielle et la consommation d’énergie </a:t>
            </a:r>
            <a:r>
              <a:rPr lang="fr-FR" sz="2400" dirty="0" smtClean="0"/>
              <a:t>qui sont </a:t>
            </a:r>
            <a:r>
              <a:rPr lang="fr-FR" sz="2400" dirty="0"/>
              <a:t>responsables d’une grande partie des émissions de dioxyde de carbone provenant de l’utilisation des carburants fossiles</a:t>
            </a:r>
            <a:r>
              <a:rPr lang="fr-FR" sz="2400" dirty="0" smtClean="0"/>
              <a:t>.</a:t>
            </a:r>
            <a:endParaRPr lang="fr-FR" sz="2400" dirty="0" smtClean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068960"/>
            <a:ext cx="4200525" cy="314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233264" y="3123100"/>
            <a:ext cx="439248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itchFamily="2" charset="2"/>
              <a:buChar char="§"/>
            </a:pPr>
            <a:r>
              <a:rPr lang="fr-FR" sz="2400" dirty="0"/>
              <a:t>Accroissement de la </a:t>
            </a:r>
            <a:r>
              <a:rPr lang="fr-FR" sz="2400" dirty="0" smtClean="0"/>
              <a:t>production alimentaire </a:t>
            </a:r>
            <a:r>
              <a:rPr lang="fr-FR" sz="2400" dirty="0"/>
              <a:t>par le biais de la </a:t>
            </a:r>
            <a:r>
              <a:rPr lang="fr-FR" sz="2400" dirty="0" smtClean="0"/>
              <a:t>déforestation</a:t>
            </a:r>
            <a:r>
              <a:rPr lang="fr-FR" sz="2400" dirty="0"/>
              <a:t>, et intensification de la production sur les terres déjà cultivées.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fr-FR" sz="2400" dirty="0" smtClean="0"/>
              <a:t>production de </a:t>
            </a:r>
            <a:r>
              <a:rPr lang="fr-FR" sz="2400" dirty="0"/>
              <a:t>déchets, </a:t>
            </a:r>
            <a:r>
              <a:rPr lang="fr-FR" sz="2400" dirty="0" smtClean="0"/>
              <a:t>la </a:t>
            </a:r>
            <a:r>
              <a:rPr lang="fr-FR" sz="2400" dirty="0"/>
              <a:t>pollution </a:t>
            </a:r>
            <a:r>
              <a:rPr lang="fr-FR" sz="2400" dirty="0" smtClean="0"/>
              <a:t>atmosphériques , </a:t>
            </a:r>
            <a:r>
              <a:rPr lang="fr-FR" sz="2400" dirty="0"/>
              <a:t>etc</a:t>
            </a:r>
            <a:r>
              <a:rPr lang="fr-FR" sz="2400" dirty="0" smtClean="0"/>
              <a:t>.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fr-FR" sz="2400" dirty="0" smtClean="0"/>
              <a:t>Épuisement des ressources </a:t>
            </a:r>
            <a:r>
              <a:rPr lang="fr-FR" sz="2400" dirty="0" err="1" smtClean="0"/>
              <a:t>nturelles</a:t>
            </a:r>
            <a:r>
              <a:rPr lang="fr-FR" sz="2400" dirty="0" smtClean="0"/>
              <a:t>.</a:t>
            </a:r>
            <a:endParaRPr lang="fr-FR" sz="2400" dirty="0"/>
          </a:p>
          <a:p>
            <a:pPr algn="just"/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2643346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5040" y="1340768"/>
            <a:ext cx="6076950" cy="5365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9512" y="188640"/>
            <a:ext cx="7484368" cy="777329"/>
          </a:xfrm>
          <a:solidFill>
            <a:schemeClr val="accent1"/>
          </a:solidFill>
        </p:spPr>
        <p:txBody>
          <a:bodyPr/>
          <a:lstStyle/>
          <a:p>
            <a:r>
              <a:rPr lang="fr-FR" b="1" dirty="0" smtClean="0">
                <a:solidFill>
                  <a:schemeClr val="bg1"/>
                </a:solidFill>
              </a:rPr>
              <a:t>La démographie mondiale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0" y="1124744"/>
            <a:ext cx="3200400" cy="2184648"/>
          </a:xfrm>
        </p:spPr>
        <p:txBody>
          <a:bodyPr>
            <a:noAutofit/>
          </a:bodyPr>
          <a:lstStyle/>
          <a:p>
            <a:pPr algn="just"/>
            <a:r>
              <a:rPr lang="fr-FR" sz="2400" dirty="0" smtClean="0">
                <a:solidFill>
                  <a:schemeClr val="tx1"/>
                </a:solidFill>
              </a:rPr>
              <a:t>Nous sommes aujourd’hui 7,7 milliards d’individus sur Terre. En 2050, nous serons 9,7 milliards et 10,9 milliards en 2100 selon </a:t>
            </a:r>
            <a:r>
              <a:rPr lang="fr-FR" sz="2400" dirty="0" smtClean="0">
                <a:solidFill>
                  <a:schemeClr val="tx1"/>
                </a:solidFill>
                <a:hlinkClick r:id="rId3"/>
              </a:rPr>
              <a:t>le dernier rapport de l’Organisation mondiale des Nations Unies</a:t>
            </a:r>
            <a:r>
              <a:rPr lang="fr-FR" sz="2400" dirty="0" smtClean="0">
                <a:solidFill>
                  <a:schemeClr val="tx1"/>
                </a:solidFill>
              </a:rPr>
              <a:t>.</a:t>
            </a:r>
            <a:endParaRPr lang="fr-FR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567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846" y="332656"/>
            <a:ext cx="8706641" cy="633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2438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encrypted-tbn0.gstatic.com/images?q=tbn%3AANd9GcS_ZS_RW9Yo09IgVcXZ14Qtqf6TrogiM3zYnb2yOGkbOYScWYB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3"/>
            <a:ext cx="9154522" cy="6734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79512" y="1268760"/>
            <a:ext cx="871296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400" b="1" dirty="0"/>
              <a:t>Baisse de fécondité enregistrée dans la plupart des pays, avec un net retard dans le continent africain (l’on considère que les femmes maliennes et nigériennes font encore plus de 7 enfants en moyenne aujourd’hui).</a:t>
            </a:r>
          </a:p>
          <a:p>
            <a:pPr marL="342900" indent="-342900" algn="just">
              <a:buFont typeface="Wingdings" pitchFamily="2" charset="2"/>
              <a:buChar char="§"/>
            </a:pPr>
            <a:endParaRPr lang="fr-FR" sz="2400" b="1" dirty="0"/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1322556" y="143378"/>
            <a:ext cx="6976953" cy="909358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fr-FR" b="1" dirty="0" smtClean="0"/>
              <a:t>L’indice de fécondité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173091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fr-FR" dirty="0" smtClean="0"/>
              <a:t>La politique de contrôle de naissance la plus connue est la </a:t>
            </a:r>
            <a:r>
              <a:rPr lang="fr-FR" b="1" dirty="0" smtClean="0">
                <a:solidFill>
                  <a:srgbClr val="FF0000"/>
                </a:solidFill>
              </a:rPr>
              <a:t>politique de l’enfant unique mise en place en Chine</a:t>
            </a:r>
            <a:r>
              <a:rPr lang="fr-FR" dirty="0" smtClean="0"/>
              <a:t> entre 1979 et 2015. </a:t>
            </a:r>
          </a:p>
          <a:p>
            <a:pPr algn="just"/>
            <a:r>
              <a:rPr lang="fr-FR" dirty="0" smtClean="0"/>
              <a:t>Afin de </a:t>
            </a:r>
            <a:r>
              <a:rPr lang="fr-FR" b="1" dirty="0" smtClean="0">
                <a:solidFill>
                  <a:srgbClr val="FF0000"/>
                </a:solidFill>
              </a:rPr>
              <a:t>réduire la surpopulation du pays</a:t>
            </a:r>
            <a:r>
              <a:rPr lang="fr-FR" dirty="0" smtClean="0"/>
              <a:t>, la constitution chinoise impose un âge minimal de mariage et favorise fortement les stérilisations et les avortements. </a:t>
            </a:r>
          </a:p>
          <a:p>
            <a:pPr algn="just"/>
            <a:r>
              <a:rPr lang="fr-FR" dirty="0" smtClean="0"/>
              <a:t>Conséquences néfastes de ces pratiques sur la société (baisse du taux de fécondité, infanticides et abandons de bébés, déséquilibre garçons-filles, trafic d’êtres humains, etc.)</a:t>
            </a:r>
            <a:endParaRPr lang="fr-FR" dirty="0"/>
          </a:p>
        </p:txBody>
      </p:sp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12968" cy="122899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fr-FR" b="1" dirty="0" smtClean="0"/>
              <a:t>Le contrôle de naissance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521772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536" y="188639"/>
            <a:ext cx="8229600" cy="979481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r>
              <a:rPr lang="fr-FR" b="1" dirty="0" smtClean="0">
                <a:solidFill>
                  <a:srgbClr val="0070C0"/>
                </a:solidFill>
              </a:rPr>
              <a:t>La transition démographique</a:t>
            </a:r>
            <a:endParaRPr lang="fr-FR" b="1" dirty="0">
              <a:solidFill>
                <a:srgbClr val="0070C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1340768"/>
            <a:ext cx="8229600" cy="4525963"/>
          </a:xfrm>
        </p:spPr>
        <p:txBody>
          <a:bodyPr>
            <a:normAutofit lnSpcReduction="10000"/>
          </a:bodyPr>
          <a:lstStyle/>
          <a:p>
            <a:pPr algn="just"/>
            <a:r>
              <a:rPr lang="fr-FR" dirty="0" smtClean="0"/>
              <a:t>l'augmentation </a:t>
            </a:r>
            <a:r>
              <a:rPr lang="fr-FR" dirty="0"/>
              <a:t>de la population et les différences entre les pays </a:t>
            </a:r>
            <a:r>
              <a:rPr lang="fr-FR" dirty="0" smtClean="0"/>
              <a:t>est </a:t>
            </a:r>
            <a:r>
              <a:rPr lang="fr-FR" dirty="0" err="1" smtClean="0"/>
              <a:t>explqiuée</a:t>
            </a:r>
            <a:r>
              <a:rPr lang="fr-FR" dirty="0" smtClean="0"/>
              <a:t> par </a:t>
            </a:r>
            <a:r>
              <a:rPr lang="fr-FR" dirty="0"/>
              <a:t>un modèle démographique inventé par les géographes : c'est </a:t>
            </a:r>
            <a:r>
              <a:rPr lang="fr-FR" dirty="0">
                <a:solidFill>
                  <a:srgbClr val="FF0000"/>
                </a:solidFill>
              </a:rPr>
              <a:t>la transition démographique</a:t>
            </a:r>
            <a:r>
              <a:rPr lang="fr-FR" dirty="0"/>
              <a:t>.</a:t>
            </a:r>
            <a:r>
              <a:rPr lang="fr-FR" dirty="0">
                <a:solidFill>
                  <a:srgbClr val="FF0000"/>
                </a:solidFill>
              </a:rPr>
              <a:t> </a:t>
            </a:r>
            <a:endParaRPr lang="fr-FR" dirty="0" smtClean="0">
              <a:solidFill>
                <a:srgbClr val="FF0000"/>
              </a:solidFill>
            </a:endParaRPr>
          </a:p>
          <a:p>
            <a:pPr algn="just"/>
            <a:r>
              <a:rPr lang="fr-FR" dirty="0" smtClean="0"/>
              <a:t>C'est </a:t>
            </a:r>
            <a:r>
              <a:rPr lang="fr-FR" dirty="0"/>
              <a:t>un passage que traversent tous les pays les uns après les autres. Ce passage se fait en 2 phases </a:t>
            </a:r>
            <a:endParaRPr lang="fr-FR" dirty="0" smtClean="0"/>
          </a:p>
          <a:p>
            <a:pPr marL="0" indent="0" algn="just">
              <a:buNone/>
            </a:pPr>
            <a:r>
              <a:rPr lang="fr-FR" dirty="0" smtClean="0"/>
              <a:t> </a:t>
            </a:r>
            <a:endParaRPr lang="fr-FR" sz="2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445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i.pinimg.com/originals/f0/c8/2b/f0c82b3b9a4b3e9b336f452d611ce00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916832"/>
            <a:ext cx="4788024" cy="4941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383107" y="5617"/>
            <a:ext cx="8229600" cy="691448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fr-FR" b="1" dirty="0" smtClean="0">
                <a:solidFill>
                  <a:srgbClr val="0070C0"/>
                </a:solidFill>
              </a:rPr>
              <a:t>La transition démographique</a:t>
            </a:r>
            <a:endParaRPr lang="fr-FR" b="1" dirty="0">
              <a:solidFill>
                <a:srgbClr val="0070C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72879" y="787382"/>
            <a:ext cx="86227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 smtClean="0"/>
              <a:t>"</a:t>
            </a:r>
            <a:r>
              <a:rPr lang="fr-FR" b="1" dirty="0"/>
              <a:t>le passage d'un régime traditionnel où la natalité et la mortalité sont élevées et s'équilibrent à peu près, à un régime où la natalité et la mortalité sont faibles et s'équilibrent également". </a:t>
            </a:r>
            <a:r>
              <a:rPr lang="fr-FR" dirty="0"/>
              <a:t>l'INED (Institut national d'études démographique)</a:t>
            </a:r>
          </a:p>
        </p:txBody>
      </p:sp>
      <p:sp>
        <p:nvSpPr>
          <p:cNvPr id="3" name="Rectangle 2"/>
          <p:cNvSpPr/>
          <p:nvPr/>
        </p:nvSpPr>
        <p:spPr>
          <a:xfrm>
            <a:off x="98376" y="2060848"/>
            <a:ext cx="4375511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b="1" dirty="0"/>
              <a:t>1re étape 1 : Pré-transition</a:t>
            </a:r>
          </a:p>
          <a:p>
            <a:r>
              <a:rPr lang="fr-FR" sz="1600" dirty="0"/>
              <a:t>- Caractérisée par des taux de natalité élevés et des taux de mortalité élevés mais très</a:t>
            </a:r>
          </a:p>
          <a:p>
            <a:r>
              <a:rPr lang="fr-FR" sz="1600" dirty="0"/>
              <a:t>fluctuants.</a:t>
            </a:r>
          </a:p>
          <a:p>
            <a:r>
              <a:rPr lang="fr-FR" sz="1600" b="1" dirty="0"/>
              <a:t>2e étape : Début de la transition</a:t>
            </a:r>
          </a:p>
          <a:p>
            <a:r>
              <a:rPr lang="fr-FR" sz="1600" dirty="0"/>
              <a:t>- Pendant les premières étapes de la transition, le taux de mortalité commence à décliner.</a:t>
            </a:r>
          </a:p>
          <a:p>
            <a:r>
              <a:rPr lang="fr-FR" sz="1600" dirty="0"/>
              <a:t>- Les taux de natalité restant élevés, la population commence à augmenter rapidement.</a:t>
            </a:r>
          </a:p>
          <a:p>
            <a:r>
              <a:rPr lang="fr-FR" sz="1600" b="1" dirty="0"/>
              <a:t>3e étape : Fin de la transition</a:t>
            </a:r>
          </a:p>
          <a:p>
            <a:r>
              <a:rPr lang="fr-FR" sz="1600" dirty="0"/>
              <a:t>- Les taux de natalité commencent à décliner.</a:t>
            </a:r>
          </a:p>
          <a:p>
            <a:pPr marL="285750" indent="-285750">
              <a:buFontTx/>
              <a:buChar char="-"/>
            </a:pPr>
            <a:r>
              <a:rPr lang="fr-FR" sz="1600" dirty="0" smtClean="0"/>
              <a:t>Le </a:t>
            </a:r>
            <a:r>
              <a:rPr lang="fr-FR" sz="1600" dirty="0"/>
              <a:t>taux de croissance démographique </a:t>
            </a:r>
            <a:r>
              <a:rPr lang="fr-FR" sz="1600" dirty="0" smtClean="0"/>
              <a:t>décline.</a:t>
            </a:r>
          </a:p>
          <a:p>
            <a:r>
              <a:rPr lang="fr-FR" sz="1600" b="1" dirty="0"/>
              <a:t>4e étape : Post-transition </a:t>
            </a:r>
            <a:r>
              <a:rPr lang="fr-FR" sz="1600" dirty="0"/>
              <a:t>- Les sociétés post-transition se caractérisent par </a:t>
            </a:r>
            <a:endParaRPr lang="fr-FR" sz="1600" dirty="0" smtClean="0"/>
          </a:p>
          <a:p>
            <a:r>
              <a:rPr lang="fr-FR" sz="1600" dirty="0" smtClean="0"/>
              <a:t>un </a:t>
            </a:r>
            <a:r>
              <a:rPr lang="fr-FR" sz="1600" dirty="0"/>
              <a:t>faible taux de natalité et des faibles taux de mortalité. - La croissance démographique est négligeable, voire commence à décliner.</a:t>
            </a:r>
          </a:p>
        </p:txBody>
      </p:sp>
    </p:spTree>
    <p:extLst>
      <p:ext uri="{BB962C8B-B14F-4D97-AF65-F5344CB8AC3E}">
        <p14:creationId xmlns:p14="http://schemas.microsoft.com/office/powerpoint/2010/main" val="1555243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25760"/>
            <a:ext cx="8229600" cy="998984"/>
          </a:xfrm>
        </p:spPr>
        <p:txBody>
          <a:bodyPr>
            <a:noAutofit/>
          </a:bodyPr>
          <a:lstStyle/>
          <a:p>
            <a:r>
              <a:rPr lang="fr-FR" sz="3200" b="1" dirty="0" smtClean="0">
                <a:solidFill>
                  <a:srgbClr val="0070C0"/>
                </a:solidFill>
              </a:rPr>
              <a:t>La population mondiale à différentes phases de transition démographique</a:t>
            </a:r>
            <a:endParaRPr lang="fr-FR" sz="3200" b="1" dirty="0">
              <a:solidFill>
                <a:srgbClr val="0070C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124744"/>
            <a:ext cx="8856984" cy="5496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2732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1700808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fr-FR" dirty="0"/>
              <a:t>Dans les pays développés, la faible croissance démographique pose </a:t>
            </a:r>
            <a:r>
              <a:rPr lang="fr-FR" dirty="0" smtClean="0"/>
              <a:t>problème car elle se </a:t>
            </a:r>
            <a:r>
              <a:rPr lang="fr-FR" dirty="0"/>
              <a:t>traduit par un vieillissement de la population. Le nombre de séniors (plus de 65 ans) est parfois supérieur au nombre de jeunes.</a:t>
            </a:r>
          </a:p>
          <a:p>
            <a:pPr algn="just"/>
            <a:r>
              <a:rPr lang="fr-FR" dirty="0" smtClean="0"/>
              <a:t>L’augmentation du nombre des personnes âgées est une conséquence </a:t>
            </a:r>
            <a:r>
              <a:rPr lang="fr-FR" b="1" dirty="0" smtClean="0"/>
              <a:t>de la baisse des taux de fécondité </a:t>
            </a:r>
            <a:r>
              <a:rPr lang="fr-FR" dirty="0" smtClean="0"/>
              <a:t>et de </a:t>
            </a:r>
            <a:r>
              <a:rPr lang="fr-FR" b="1" dirty="0" smtClean="0"/>
              <a:t>mortalité</a:t>
            </a:r>
            <a:r>
              <a:rPr lang="fr-FR" dirty="0" smtClean="0"/>
              <a:t> combinée à </a:t>
            </a:r>
            <a:r>
              <a:rPr lang="fr-FR" b="1" dirty="0" smtClean="0"/>
              <a:t>l’augmentation considérable de l’espérance de vie</a:t>
            </a:r>
            <a:r>
              <a:rPr lang="fr-FR" dirty="0" smtClean="0"/>
              <a:t>.</a:t>
            </a:r>
          </a:p>
          <a:p>
            <a:endParaRPr lang="fr-FR" dirty="0" smtClean="0"/>
          </a:p>
          <a:p>
            <a:endParaRPr lang="fr-FR" dirty="0"/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solidFill>
            <a:schemeClr val="accent3"/>
          </a:solidFill>
        </p:spPr>
        <p:txBody>
          <a:bodyPr>
            <a:normAutofit/>
          </a:bodyPr>
          <a:lstStyle/>
          <a:p>
            <a:r>
              <a:rPr lang="fr-FR" sz="4000" b="1" dirty="0" smtClean="0">
                <a:solidFill>
                  <a:schemeClr val="bg1"/>
                </a:solidFill>
              </a:rPr>
              <a:t>Le vieillissement de la population</a:t>
            </a:r>
            <a:endParaRPr lang="fr-FR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7316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2279</TotalTime>
  <Words>539</Words>
  <Application>Microsoft Office PowerPoint</Application>
  <PresentationFormat>Affichage à l'écran (4:3)</PresentationFormat>
  <Paragraphs>36</Paragraphs>
  <Slides>10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1" baseType="lpstr">
      <vt:lpstr>Thème Office</vt:lpstr>
      <vt:lpstr>La démographie mondiale </vt:lpstr>
      <vt:lpstr>La démographie mondiale</vt:lpstr>
      <vt:lpstr>Présentation PowerPoint</vt:lpstr>
      <vt:lpstr>L’indice de fécondité</vt:lpstr>
      <vt:lpstr>Le contrôle de naissance</vt:lpstr>
      <vt:lpstr>La transition démographique</vt:lpstr>
      <vt:lpstr>La transition démographique</vt:lpstr>
      <vt:lpstr>La population mondiale à différentes phases de transition démographique</vt:lpstr>
      <vt:lpstr>Le vieillissement de la population</vt:lpstr>
      <vt:lpstr>Le lien démographie-Environnement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ZERAIB A.</dc:creator>
  <cp:lastModifiedBy>ZERAIB A.</cp:lastModifiedBy>
  <cp:revision>33</cp:revision>
  <dcterms:created xsi:type="dcterms:W3CDTF">2019-10-29T20:38:58Z</dcterms:created>
  <dcterms:modified xsi:type="dcterms:W3CDTF">2021-02-01T17:08:58Z</dcterms:modified>
</cp:coreProperties>
</file>