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3CFEE-661A-4487-A41D-63E361CD2D39}" type="doc">
      <dgm:prSet loTypeId="urn:microsoft.com/office/officeart/2005/8/layout/orgChart1" loCatId="hierarchy" qsTypeId="urn:microsoft.com/office/officeart/2005/8/quickstyle/simple2" qsCatId="simple" csTypeId="urn:microsoft.com/office/officeart/2005/8/colors/accent5_5" csCatId="accent5" phldr="1"/>
      <dgm:spPr/>
      <dgm:t>
        <a:bodyPr/>
        <a:lstStyle/>
        <a:p>
          <a:endParaRPr lang="fr-FR"/>
        </a:p>
      </dgm:t>
    </dgm:pt>
    <dgm:pt modelId="{5B7EE1E3-6E40-44EB-8376-4B165155BA87}">
      <dgm:prSet phldrT="[Texte]"/>
      <dgm:spPr/>
      <dgm:t>
        <a:bodyPr/>
        <a:lstStyle/>
        <a:p>
          <a:r>
            <a:rPr lang="fr-FR" dirty="0" smtClean="0"/>
            <a:t>Nature de l’Eau dans le réseau d’évacuation</a:t>
          </a:r>
          <a:endParaRPr lang="fr-FR" dirty="0"/>
        </a:p>
      </dgm:t>
    </dgm:pt>
    <dgm:pt modelId="{96767671-1809-4C5C-9539-7E06F96AAF8E}" type="parTrans" cxnId="{3E2EEC8D-EFBF-4253-886D-3C9F2592A607}">
      <dgm:prSet/>
      <dgm:spPr/>
      <dgm:t>
        <a:bodyPr/>
        <a:lstStyle/>
        <a:p>
          <a:endParaRPr lang="fr-FR"/>
        </a:p>
      </dgm:t>
    </dgm:pt>
    <dgm:pt modelId="{91EA929F-8C38-4B51-912D-15543F7880E8}" type="sibTrans" cxnId="{3E2EEC8D-EFBF-4253-886D-3C9F2592A607}">
      <dgm:prSet/>
      <dgm:spPr/>
      <dgm:t>
        <a:bodyPr/>
        <a:lstStyle/>
        <a:p>
          <a:endParaRPr lang="fr-FR"/>
        </a:p>
      </dgm:t>
    </dgm:pt>
    <dgm:pt modelId="{87FAD9E2-9CF8-4FA7-9E84-DC905BA03158}">
      <dgm:prSet phldrT="[Texte]"/>
      <dgm:spPr/>
      <dgm:t>
        <a:bodyPr/>
        <a:lstStyle/>
        <a:p>
          <a:r>
            <a:rPr lang="fr-FR" dirty="0" smtClean="0"/>
            <a:t>Eaux ménagères (EM)</a:t>
          </a:r>
        </a:p>
      </dgm:t>
    </dgm:pt>
    <dgm:pt modelId="{733A6C09-36F0-49B0-9F77-02538ABD9F5D}" type="parTrans" cxnId="{9797466F-C9C6-4892-B2DA-18DE7B16E853}">
      <dgm:prSet/>
      <dgm:spPr/>
      <dgm:t>
        <a:bodyPr/>
        <a:lstStyle/>
        <a:p>
          <a:endParaRPr lang="fr-FR"/>
        </a:p>
      </dgm:t>
    </dgm:pt>
    <dgm:pt modelId="{5CCD83E2-37B4-4494-A3B2-A6547D6C1449}" type="sibTrans" cxnId="{9797466F-C9C6-4892-B2DA-18DE7B16E853}">
      <dgm:prSet/>
      <dgm:spPr/>
      <dgm:t>
        <a:bodyPr/>
        <a:lstStyle/>
        <a:p>
          <a:endParaRPr lang="fr-FR"/>
        </a:p>
      </dgm:t>
    </dgm:pt>
    <dgm:pt modelId="{F2F5F4DD-302C-44B2-9717-B46471BB43D0}">
      <dgm:prSet phldrT="[Texte]"/>
      <dgm:spPr/>
      <dgm:t>
        <a:bodyPr/>
        <a:lstStyle/>
        <a:p>
          <a:r>
            <a:rPr lang="fr-FR" dirty="0" smtClean="0"/>
            <a:t>Eaux de Vannes (EV)</a:t>
          </a:r>
          <a:endParaRPr lang="fr-FR" dirty="0"/>
        </a:p>
      </dgm:t>
    </dgm:pt>
    <dgm:pt modelId="{A93628CC-3219-46C8-BB44-5D400B56609A}" type="parTrans" cxnId="{F5C73A52-48F3-4084-A011-1B1E961613E5}">
      <dgm:prSet/>
      <dgm:spPr/>
      <dgm:t>
        <a:bodyPr/>
        <a:lstStyle/>
        <a:p>
          <a:endParaRPr lang="fr-FR"/>
        </a:p>
      </dgm:t>
    </dgm:pt>
    <dgm:pt modelId="{D35FF964-65B9-4737-B9E9-5BD8B6F6F6C9}" type="sibTrans" cxnId="{F5C73A52-48F3-4084-A011-1B1E961613E5}">
      <dgm:prSet/>
      <dgm:spPr/>
      <dgm:t>
        <a:bodyPr/>
        <a:lstStyle/>
        <a:p>
          <a:endParaRPr lang="fr-FR"/>
        </a:p>
      </dgm:t>
    </dgm:pt>
    <dgm:pt modelId="{F0FE8A95-DC12-4541-9DD9-E0088810526E}">
      <dgm:prSet phldrT="[Texte]"/>
      <dgm:spPr/>
      <dgm:t>
        <a:bodyPr/>
        <a:lstStyle/>
        <a:p>
          <a:r>
            <a:rPr lang="fr-FR" dirty="0" smtClean="0"/>
            <a:t>Eaux Pluviales (EP)</a:t>
          </a:r>
          <a:endParaRPr lang="fr-FR" dirty="0"/>
        </a:p>
      </dgm:t>
    </dgm:pt>
    <dgm:pt modelId="{DF6CE058-A73B-40A7-AA4D-A2DBB4401682}" type="parTrans" cxnId="{E468AB02-BC64-4A95-BA39-153A5A62E831}">
      <dgm:prSet/>
      <dgm:spPr/>
      <dgm:t>
        <a:bodyPr/>
        <a:lstStyle/>
        <a:p>
          <a:endParaRPr lang="fr-FR"/>
        </a:p>
      </dgm:t>
    </dgm:pt>
    <dgm:pt modelId="{59B5E9CA-BCC7-43F0-BB36-2E3F19CF5073}" type="sibTrans" cxnId="{E468AB02-BC64-4A95-BA39-153A5A62E831}">
      <dgm:prSet/>
      <dgm:spPr/>
      <dgm:t>
        <a:bodyPr/>
        <a:lstStyle/>
        <a:p>
          <a:endParaRPr lang="fr-FR"/>
        </a:p>
      </dgm:t>
    </dgm:pt>
    <dgm:pt modelId="{F630E4C5-3748-4B76-990F-0A182FE69333}" type="pres">
      <dgm:prSet presAssocID="{1783CFEE-661A-4487-A41D-63E361CD2D39}" presName="hierChild1" presStyleCnt="0">
        <dgm:presLayoutVars>
          <dgm:orgChart val="1"/>
          <dgm:chPref val="1"/>
          <dgm:dir/>
          <dgm:animOne val="branch"/>
          <dgm:animLvl val="lvl"/>
          <dgm:resizeHandles/>
        </dgm:presLayoutVars>
      </dgm:prSet>
      <dgm:spPr/>
      <dgm:t>
        <a:bodyPr/>
        <a:lstStyle/>
        <a:p>
          <a:endParaRPr lang="fr-FR"/>
        </a:p>
      </dgm:t>
    </dgm:pt>
    <dgm:pt modelId="{B0551326-9BC6-4F8C-8A5F-EA3BD113B533}" type="pres">
      <dgm:prSet presAssocID="{5B7EE1E3-6E40-44EB-8376-4B165155BA87}" presName="hierRoot1" presStyleCnt="0">
        <dgm:presLayoutVars>
          <dgm:hierBranch val="init"/>
        </dgm:presLayoutVars>
      </dgm:prSet>
      <dgm:spPr/>
    </dgm:pt>
    <dgm:pt modelId="{DD0D23F2-E4F9-4381-9FC7-824031E82016}" type="pres">
      <dgm:prSet presAssocID="{5B7EE1E3-6E40-44EB-8376-4B165155BA87}" presName="rootComposite1" presStyleCnt="0"/>
      <dgm:spPr/>
    </dgm:pt>
    <dgm:pt modelId="{61B6DCE9-B229-4962-A0D5-13305C0CD862}" type="pres">
      <dgm:prSet presAssocID="{5B7EE1E3-6E40-44EB-8376-4B165155BA87}" presName="rootText1" presStyleLbl="node0" presStyleIdx="0" presStyleCnt="1" custScaleX="168219">
        <dgm:presLayoutVars>
          <dgm:chPref val="3"/>
        </dgm:presLayoutVars>
      </dgm:prSet>
      <dgm:spPr/>
      <dgm:t>
        <a:bodyPr/>
        <a:lstStyle/>
        <a:p>
          <a:endParaRPr lang="fr-FR"/>
        </a:p>
      </dgm:t>
    </dgm:pt>
    <dgm:pt modelId="{EEE3C117-38BC-498F-8F45-EFB4F1BD4E32}" type="pres">
      <dgm:prSet presAssocID="{5B7EE1E3-6E40-44EB-8376-4B165155BA87}" presName="rootConnector1" presStyleLbl="node1" presStyleIdx="0" presStyleCnt="0"/>
      <dgm:spPr/>
      <dgm:t>
        <a:bodyPr/>
        <a:lstStyle/>
        <a:p>
          <a:endParaRPr lang="fr-FR"/>
        </a:p>
      </dgm:t>
    </dgm:pt>
    <dgm:pt modelId="{34905C38-AC8D-46D2-9D7A-F7657352EC8A}" type="pres">
      <dgm:prSet presAssocID="{5B7EE1E3-6E40-44EB-8376-4B165155BA87}" presName="hierChild2" presStyleCnt="0"/>
      <dgm:spPr/>
    </dgm:pt>
    <dgm:pt modelId="{FFBEF8C1-02F0-47DA-B98E-838336A6487D}" type="pres">
      <dgm:prSet presAssocID="{733A6C09-36F0-49B0-9F77-02538ABD9F5D}" presName="Name37" presStyleLbl="parChTrans1D2" presStyleIdx="0" presStyleCnt="3"/>
      <dgm:spPr/>
      <dgm:t>
        <a:bodyPr/>
        <a:lstStyle/>
        <a:p>
          <a:endParaRPr lang="fr-FR"/>
        </a:p>
      </dgm:t>
    </dgm:pt>
    <dgm:pt modelId="{28D8FB54-D60C-4EE8-A33B-7BC9675811E1}" type="pres">
      <dgm:prSet presAssocID="{87FAD9E2-9CF8-4FA7-9E84-DC905BA03158}" presName="hierRoot2" presStyleCnt="0">
        <dgm:presLayoutVars>
          <dgm:hierBranch val="init"/>
        </dgm:presLayoutVars>
      </dgm:prSet>
      <dgm:spPr/>
    </dgm:pt>
    <dgm:pt modelId="{CB37973D-298D-4559-9A0E-77CC05DA5C02}" type="pres">
      <dgm:prSet presAssocID="{87FAD9E2-9CF8-4FA7-9E84-DC905BA03158}" presName="rootComposite" presStyleCnt="0"/>
      <dgm:spPr/>
    </dgm:pt>
    <dgm:pt modelId="{A7732B0E-4FFC-4941-9AA0-CC51F1DF7A9E}" type="pres">
      <dgm:prSet presAssocID="{87FAD9E2-9CF8-4FA7-9E84-DC905BA03158}" presName="rootText" presStyleLbl="node2" presStyleIdx="0" presStyleCnt="3">
        <dgm:presLayoutVars>
          <dgm:chPref val="3"/>
        </dgm:presLayoutVars>
      </dgm:prSet>
      <dgm:spPr/>
      <dgm:t>
        <a:bodyPr/>
        <a:lstStyle/>
        <a:p>
          <a:endParaRPr lang="fr-FR"/>
        </a:p>
      </dgm:t>
    </dgm:pt>
    <dgm:pt modelId="{2001653F-BD5A-43DB-BCBC-E2ACA5244E6C}" type="pres">
      <dgm:prSet presAssocID="{87FAD9E2-9CF8-4FA7-9E84-DC905BA03158}" presName="rootConnector" presStyleLbl="node2" presStyleIdx="0" presStyleCnt="3"/>
      <dgm:spPr/>
      <dgm:t>
        <a:bodyPr/>
        <a:lstStyle/>
        <a:p>
          <a:endParaRPr lang="fr-FR"/>
        </a:p>
      </dgm:t>
    </dgm:pt>
    <dgm:pt modelId="{C205DD41-6DAB-446E-A1B5-54735FBA9823}" type="pres">
      <dgm:prSet presAssocID="{87FAD9E2-9CF8-4FA7-9E84-DC905BA03158}" presName="hierChild4" presStyleCnt="0"/>
      <dgm:spPr/>
    </dgm:pt>
    <dgm:pt modelId="{876E443E-9405-4CBF-9E66-E92E33585692}" type="pres">
      <dgm:prSet presAssocID="{87FAD9E2-9CF8-4FA7-9E84-DC905BA03158}" presName="hierChild5" presStyleCnt="0"/>
      <dgm:spPr/>
    </dgm:pt>
    <dgm:pt modelId="{7B44F328-CB21-46CB-A439-593D30862048}" type="pres">
      <dgm:prSet presAssocID="{A93628CC-3219-46C8-BB44-5D400B56609A}" presName="Name37" presStyleLbl="parChTrans1D2" presStyleIdx="1" presStyleCnt="3"/>
      <dgm:spPr/>
      <dgm:t>
        <a:bodyPr/>
        <a:lstStyle/>
        <a:p>
          <a:endParaRPr lang="fr-FR"/>
        </a:p>
      </dgm:t>
    </dgm:pt>
    <dgm:pt modelId="{FE935E74-EDD7-4133-BCC3-11C7DB207FAC}" type="pres">
      <dgm:prSet presAssocID="{F2F5F4DD-302C-44B2-9717-B46471BB43D0}" presName="hierRoot2" presStyleCnt="0">
        <dgm:presLayoutVars>
          <dgm:hierBranch val="init"/>
        </dgm:presLayoutVars>
      </dgm:prSet>
      <dgm:spPr/>
    </dgm:pt>
    <dgm:pt modelId="{E70BF9A3-83A3-4F4C-9508-D3D59CB7E9CC}" type="pres">
      <dgm:prSet presAssocID="{F2F5F4DD-302C-44B2-9717-B46471BB43D0}" presName="rootComposite" presStyleCnt="0"/>
      <dgm:spPr/>
    </dgm:pt>
    <dgm:pt modelId="{D9256279-BFB8-4A99-9286-66820C654888}" type="pres">
      <dgm:prSet presAssocID="{F2F5F4DD-302C-44B2-9717-B46471BB43D0}" presName="rootText" presStyleLbl="node2" presStyleIdx="1" presStyleCnt="3">
        <dgm:presLayoutVars>
          <dgm:chPref val="3"/>
        </dgm:presLayoutVars>
      </dgm:prSet>
      <dgm:spPr/>
      <dgm:t>
        <a:bodyPr/>
        <a:lstStyle/>
        <a:p>
          <a:endParaRPr lang="fr-FR"/>
        </a:p>
      </dgm:t>
    </dgm:pt>
    <dgm:pt modelId="{596C49E0-759C-4970-AB2B-17571865D110}" type="pres">
      <dgm:prSet presAssocID="{F2F5F4DD-302C-44B2-9717-B46471BB43D0}" presName="rootConnector" presStyleLbl="node2" presStyleIdx="1" presStyleCnt="3"/>
      <dgm:spPr/>
      <dgm:t>
        <a:bodyPr/>
        <a:lstStyle/>
        <a:p>
          <a:endParaRPr lang="fr-FR"/>
        </a:p>
      </dgm:t>
    </dgm:pt>
    <dgm:pt modelId="{EAEE7AA6-88EC-4FA4-A819-B81ECF93E0F6}" type="pres">
      <dgm:prSet presAssocID="{F2F5F4DD-302C-44B2-9717-B46471BB43D0}" presName="hierChild4" presStyleCnt="0"/>
      <dgm:spPr/>
    </dgm:pt>
    <dgm:pt modelId="{942AC21E-AB19-4918-8FB6-39837EAA56FA}" type="pres">
      <dgm:prSet presAssocID="{F2F5F4DD-302C-44B2-9717-B46471BB43D0}" presName="hierChild5" presStyleCnt="0"/>
      <dgm:spPr/>
    </dgm:pt>
    <dgm:pt modelId="{C750AE9B-B8AF-4C24-BA0E-B852D8E02545}" type="pres">
      <dgm:prSet presAssocID="{DF6CE058-A73B-40A7-AA4D-A2DBB4401682}" presName="Name37" presStyleLbl="parChTrans1D2" presStyleIdx="2" presStyleCnt="3"/>
      <dgm:spPr/>
      <dgm:t>
        <a:bodyPr/>
        <a:lstStyle/>
        <a:p>
          <a:endParaRPr lang="fr-FR"/>
        </a:p>
      </dgm:t>
    </dgm:pt>
    <dgm:pt modelId="{1F829BA4-3CC3-445B-9078-034D46F7D4D0}" type="pres">
      <dgm:prSet presAssocID="{F0FE8A95-DC12-4541-9DD9-E0088810526E}" presName="hierRoot2" presStyleCnt="0">
        <dgm:presLayoutVars>
          <dgm:hierBranch val="init"/>
        </dgm:presLayoutVars>
      </dgm:prSet>
      <dgm:spPr/>
    </dgm:pt>
    <dgm:pt modelId="{4B5FB35D-702D-406B-95CB-44A33DFFBD57}" type="pres">
      <dgm:prSet presAssocID="{F0FE8A95-DC12-4541-9DD9-E0088810526E}" presName="rootComposite" presStyleCnt="0"/>
      <dgm:spPr/>
    </dgm:pt>
    <dgm:pt modelId="{33414B41-C962-49F4-8C10-C356C0D43F03}" type="pres">
      <dgm:prSet presAssocID="{F0FE8A95-DC12-4541-9DD9-E0088810526E}" presName="rootText" presStyleLbl="node2" presStyleIdx="2" presStyleCnt="3">
        <dgm:presLayoutVars>
          <dgm:chPref val="3"/>
        </dgm:presLayoutVars>
      </dgm:prSet>
      <dgm:spPr/>
      <dgm:t>
        <a:bodyPr/>
        <a:lstStyle/>
        <a:p>
          <a:endParaRPr lang="fr-FR"/>
        </a:p>
      </dgm:t>
    </dgm:pt>
    <dgm:pt modelId="{5A5D2A00-14EF-4DEF-AFC5-9678ED04637B}" type="pres">
      <dgm:prSet presAssocID="{F0FE8A95-DC12-4541-9DD9-E0088810526E}" presName="rootConnector" presStyleLbl="node2" presStyleIdx="2" presStyleCnt="3"/>
      <dgm:spPr/>
      <dgm:t>
        <a:bodyPr/>
        <a:lstStyle/>
        <a:p>
          <a:endParaRPr lang="fr-FR"/>
        </a:p>
      </dgm:t>
    </dgm:pt>
    <dgm:pt modelId="{1EA6CB11-53BB-47FF-8838-207A9C76D916}" type="pres">
      <dgm:prSet presAssocID="{F0FE8A95-DC12-4541-9DD9-E0088810526E}" presName="hierChild4" presStyleCnt="0"/>
      <dgm:spPr/>
    </dgm:pt>
    <dgm:pt modelId="{C407F0F3-C220-4C75-BD5E-2774739D1DF2}" type="pres">
      <dgm:prSet presAssocID="{F0FE8A95-DC12-4541-9DD9-E0088810526E}" presName="hierChild5" presStyleCnt="0"/>
      <dgm:spPr/>
    </dgm:pt>
    <dgm:pt modelId="{1376AF55-B781-40F4-A0B8-931C95656B64}" type="pres">
      <dgm:prSet presAssocID="{5B7EE1E3-6E40-44EB-8376-4B165155BA87}" presName="hierChild3" presStyleCnt="0"/>
      <dgm:spPr/>
    </dgm:pt>
  </dgm:ptLst>
  <dgm:cxnLst>
    <dgm:cxn modelId="{3E2EEC8D-EFBF-4253-886D-3C9F2592A607}" srcId="{1783CFEE-661A-4487-A41D-63E361CD2D39}" destId="{5B7EE1E3-6E40-44EB-8376-4B165155BA87}" srcOrd="0" destOrd="0" parTransId="{96767671-1809-4C5C-9539-7E06F96AAF8E}" sibTransId="{91EA929F-8C38-4B51-912D-15543F7880E8}"/>
    <dgm:cxn modelId="{AC6CC4C6-3A51-4DD0-AD96-D21BA1EF17A7}" type="presOf" srcId="{1783CFEE-661A-4487-A41D-63E361CD2D39}" destId="{F630E4C5-3748-4B76-990F-0A182FE69333}" srcOrd="0" destOrd="0" presId="urn:microsoft.com/office/officeart/2005/8/layout/orgChart1"/>
    <dgm:cxn modelId="{67DCC266-23C7-437D-8C86-3BB5D969E58F}" type="presOf" srcId="{5B7EE1E3-6E40-44EB-8376-4B165155BA87}" destId="{EEE3C117-38BC-498F-8F45-EFB4F1BD4E32}" srcOrd="1" destOrd="0" presId="urn:microsoft.com/office/officeart/2005/8/layout/orgChart1"/>
    <dgm:cxn modelId="{077A5C28-2C49-49E9-A368-624CFAD44632}" type="presOf" srcId="{A93628CC-3219-46C8-BB44-5D400B56609A}" destId="{7B44F328-CB21-46CB-A439-593D30862048}" srcOrd="0" destOrd="0" presId="urn:microsoft.com/office/officeart/2005/8/layout/orgChart1"/>
    <dgm:cxn modelId="{FFF65C72-4941-48CF-A3BC-9457B6F362E4}" type="presOf" srcId="{87FAD9E2-9CF8-4FA7-9E84-DC905BA03158}" destId="{2001653F-BD5A-43DB-BCBC-E2ACA5244E6C}" srcOrd="1" destOrd="0" presId="urn:microsoft.com/office/officeart/2005/8/layout/orgChart1"/>
    <dgm:cxn modelId="{E468AB02-BC64-4A95-BA39-153A5A62E831}" srcId="{5B7EE1E3-6E40-44EB-8376-4B165155BA87}" destId="{F0FE8A95-DC12-4541-9DD9-E0088810526E}" srcOrd="2" destOrd="0" parTransId="{DF6CE058-A73B-40A7-AA4D-A2DBB4401682}" sibTransId="{59B5E9CA-BCC7-43F0-BB36-2E3F19CF5073}"/>
    <dgm:cxn modelId="{46408BE9-1093-458A-A1C6-63E5E4846D78}" type="presOf" srcId="{87FAD9E2-9CF8-4FA7-9E84-DC905BA03158}" destId="{A7732B0E-4FFC-4941-9AA0-CC51F1DF7A9E}" srcOrd="0" destOrd="0" presId="urn:microsoft.com/office/officeart/2005/8/layout/orgChart1"/>
    <dgm:cxn modelId="{F5C73A52-48F3-4084-A011-1B1E961613E5}" srcId="{5B7EE1E3-6E40-44EB-8376-4B165155BA87}" destId="{F2F5F4DD-302C-44B2-9717-B46471BB43D0}" srcOrd="1" destOrd="0" parTransId="{A93628CC-3219-46C8-BB44-5D400B56609A}" sibTransId="{D35FF964-65B9-4737-B9E9-5BD8B6F6F6C9}"/>
    <dgm:cxn modelId="{327995B3-D447-4A31-B299-F191C8BB0BCE}" type="presOf" srcId="{DF6CE058-A73B-40A7-AA4D-A2DBB4401682}" destId="{C750AE9B-B8AF-4C24-BA0E-B852D8E02545}" srcOrd="0" destOrd="0" presId="urn:microsoft.com/office/officeart/2005/8/layout/orgChart1"/>
    <dgm:cxn modelId="{3BE80E74-5DB7-4F7B-B779-F18F5BA99CE2}" type="presOf" srcId="{733A6C09-36F0-49B0-9F77-02538ABD9F5D}" destId="{FFBEF8C1-02F0-47DA-B98E-838336A6487D}" srcOrd="0" destOrd="0" presId="urn:microsoft.com/office/officeart/2005/8/layout/orgChart1"/>
    <dgm:cxn modelId="{834B944E-9229-4785-8E55-9F7361CB469B}" type="presOf" srcId="{5B7EE1E3-6E40-44EB-8376-4B165155BA87}" destId="{61B6DCE9-B229-4962-A0D5-13305C0CD862}" srcOrd="0" destOrd="0" presId="urn:microsoft.com/office/officeart/2005/8/layout/orgChart1"/>
    <dgm:cxn modelId="{64D5704F-5529-4EE4-A872-BA009CAAC5E2}" type="presOf" srcId="{F0FE8A95-DC12-4541-9DD9-E0088810526E}" destId="{5A5D2A00-14EF-4DEF-AFC5-9678ED04637B}" srcOrd="1" destOrd="0" presId="urn:microsoft.com/office/officeart/2005/8/layout/orgChart1"/>
    <dgm:cxn modelId="{0A5A4424-F9B4-4323-846A-9B7B6417DCCB}" type="presOf" srcId="{F2F5F4DD-302C-44B2-9717-B46471BB43D0}" destId="{596C49E0-759C-4970-AB2B-17571865D110}" srcOrd="1" destOrd="0" presId="urn:microsoft.com/office/officeart/2005/8/layout/orgChart1"/>
    <dgm:cxn modelId="{333DD358-CF13-461A-A095-4A07EE7992F9}" type="presOf" srcId="{F0FE8A95-DC12-4541-9DD9-E0088810526E}" destId="{33414B41-C962-49F4-8C10-C356C0D43F03}" srcOrd="0" destOrd="0" presId="urn:microsoft.com/office/officeart/2005/8/layout/orgChart1"/>
    <dgm:cxn modelId="{9868C01F-04A9-40DA-A440-F89E3752044F}" type="presOf" srcId="{F2F5F4DD-302C-44B2-9717-B46471BB43D0}" destId="{D9256279-BFB8-4A99-9286-66820C654888}" srcOrd="0" destOrd="0" presId="urn:microsoft.com/office/officeart/2005/8/layout/orgChart1"/>
    <dgm:cxn modelId="{9797466F-C9C6-4892-B2DA-18DE7B16E853}" srcId="{5B7EE1E3-6E40-44EB-8376-4B165155BA87}" destId="{87FAD9E2-9CF8-4FA7-9E84-DC905BA03158}" srcOrd="0" destOrd="0" parTransId="{733A6C09-36F0-49B0-9F77-02538ABD9F5D}" sibTransId="{5CCD83E2-37B4-4494-A3B2-A6547D6C1449}"/>
    <dgm:cxn modelId="{BBE4B234-5C9F-4C68-A454-BCBE0F66AF02}" type="presParOf" srcId="{F630E4C5-3748-4B76-990F-0A182FE69333}" destId="{B0551326-9BC6-4F8C-8A5F-EA3BD113B533}" srcOrd="0" destOrd="0" presId="urn:microsoft.com/office/officeart/2005/8/layout/orgChart1"/>
    <dgm:cxn modelId="{061E36A6-7A40-418E-9B73-4265AB2142D3}" type="presParOf" srcId="{B0551326-9BC6-4F8C-8A5F-EA3BD113B533}" destId="{DD0D23F2-E4F9-4381-9FC7-824031E82016}" srcOrd="0" destOrd="0" presId="urn:microsoft.com/office/officeart/2005/8/layout/orgChart1"/>
    <dgm:cxn modelId="{D2D8610E-229B-459B-B33C-45AB7EEE665A}" type="presParOf" srcId="{DD0D23F2-E4F9-4381-9FC7-824031E82016}" destId="{61B6DCE9-B229-4962-A0D5-13305C0CD862}" srcOrd="0" destOrd="0" presId="urn:microsoft.com/office/officeart/2005/8/layout/orgChart1"/>
    <dgm:cxn modelId="{EFAF0D4F-44FF-4A26-903C-94BFD196A476}" type="presParOf" srcId="{DD0D23F2-E4F9-4381-9FC7-824031E82016}" destId="{EEE3C117-38BC-498F-8F45-EFB4F1BD4E32}" srcOrd="1" destOrd="0" presId="urn:microsoft.com/office/officeart/2005/8/layout/orgChart1"/>
    <dgm:cxn modelId="{1902635F-31FD-4807-A873-D15F6375FC54}" type="presParOf" srcId="{B0551326-9BC6-4F8C-8A5F-EA3BD113B533}" destId="{34905C38-AC8D-46D2-9D7A-F7657352EC8A}" srcOrd="1" destOrd="0" presId="urn:microsoft.com/office/officeart/2005/8/layout/orgChart1"/>
    <dgm:cxn modelId="{32B82568-D57A-4114-9F63-8F6D4543B491}" type="presParOf" srcId="{34905C38-AC8D-46D2-9D7A-F7657352EC8A}" destId="{FFBEF8C1-02F0-47DA-B98E-838336A6487D}" srcOrd="0" destOrd="0" presId="urn:microsoft.com/office/officeart/2005/8/layout/orgChart1"/>
    <dgm:cxn modelId="{8DD34205-1EEA-4E00-A471-1353C807743F}" type="presParOf" srcId="{34905C38-AC8D-46D2-9D7A-F7657352EC8A}" destId="{28D8FB54-D60C-4EE8-A33B-7BC9675811E1}" srcOrd="1" destOrd="0" presId="urn:microsoft.com/office/officeart/2005/8/layout/orgChart1"/>
    <dgm:cxn modelId="{31952EF6-75F7-4711-9AD6-B75593AC1D1E}" type="presParOf" srcId="{28D8FB54-D60C-4EE8-A33B-7BC9675811E1}" destId="{CB37973D-298D-4559-9A0E-77CC05DA5C02}" srcOrd="0" destOrd="0" presId="urn:microsoft.com/office/officeart/2005/8/layout/orgChart1"/>
    <dgm:cxn modelId="{5A0F7C65-415B-4728-A546-C2F89E819A30}" type="presParOf" srcId="{CB37973D-298D-4559-9A0E-77CC05DA5C02}" destId="{A7732B0E-4FFC-4941-9AA0-CC51F1DF7A9E}" srcOrd="0" destOrd="0" presId="urn:microsoft.com/office/officeart/2005/8/layout/orgChart1"/>
    <dgm:cxn modelId="{248AE9E5-7F72-41CD-B15F-F326927D0A28}" type="presParOf" srcId="{CB37973D-298D-4559-9A0E-77CC05DA5C02}" destId="{2001653F-BD5A-43DB-BCBC-E2ACA5244E6C}" srcOrd="1" destOrd="0" presId="urn:microsoft.com/office/officeart/2005/8/layout/orgChart1"/>
    <dgm:cxn modelId="{22FD2137-E003-4E6F-A9A4-58462F8EE545}" type="presParOf" srcId="{28D8FB54-D60C-4EE8-A33B-7BC9675811E1}" destId="{C205DD41-6DAB-446E-A1B5-54735FBA9823}" srcOrd="1" destOrd="0" presId="urn:microsoft.com/office/officeart/2005/8/layout/orgChart1"/>
    <dgm:cxn modelId="{30F473BB-67DB-4D82-BF9B-54002B70ED6C}" type="presParOf" srcId="{28D8FB54-D60C-4EE8-A33B-7BC9675811E1}" destId="{876E443E-9405-4CBF-9E66-E92E33585692}" srcOrd="2" destOrd="0" presId="urn:microsoft.com/office/officeart/2005/8/layout/orgChart1"/>
    <dgm:cxn modelId="{2157D55A-1473-491F-93E6-F6E8DC20D368}" type="presParOf" srcId="{34905C38-AC8D-46D2-9D7A-F7657352EC8A}" destId="{7B44F328-CB21-46CB-A439-593D30862048}" srcOrd="2" destOrd="0" presId="urn:microsoft.com/office/officeart/2005/8/layout/orgChart1"/>
    <dgm:cxn modelId="{E967E2E7-EEDE-405E-8177-79051C486C25}" type="presParOf" srcId="{34905C38-AC8D-46D2-9D7A-F7657352EC8A}" destId="{FE935E74-EDD7-4133-BCC3-11C7DB207FAC}" srcOrd="3" destOrd="0" presId="urn:microsoft.com/office/officeart/2005/8/layout/orgChart1"/>
    <dgm:cxn modelId="{320B3ADF-8DA4-4C50-8A59-294B79D4AEB2}" type="presParOf" srcId="{FE935E74-EDD7-4133-BCC3-11C7DB207FAC}" destId="{E70BF9A3-83A3-4F4C-9508-D3D59CB7E9CC}" srcOrd="0" destOrd="0" presId="urn:microsoft.com/office/officeart/2005/8/layout/orgChart1"/>
    <dgm:cxn modelId="{79B67115-3A4B-412A-8915-DA19593C9618}" type="presParOf" srcId="{E70BF9A3-83A3-4F4C-9508-D3D59CB7E9CC}" destId="{D9256279-BFB8-4A99-9286-66820C654888}" srcOrd="0" destOrd="0" presId="urn:microsoft.com/office/officeart/2005/8/layout/orgChart1"/>
    <dgm:cxn modelId="{FFF53621-91E9-4B41-858D-D17A6FF0A56D}" type="presParOf" srcId="{E70BF9A3-83A3-4F4C-9508-D3D59CB7E9CC}" destId="{596C49E0-759C-4970-AB2B-17571865D110}" srcOrd="1" destOrd="0" presId="urn:microsoft.com/office/officeart/2005/8/layout/orgChart1"/>
    <dgm:cxn modelId="{4584F744-FA58-40CC-8FA2-B6E44026E7EF}" type="presParOf" srcId="{FE935E74-EDD7-4133-BCC3-11C7DB207FAC}" destId="{EAEE7AA6-88EC-4FA4-A819-B81ECF93E0F6}" srcOrd="1" destOrd="0" presId="urn:microsoft.com/office/officeart/2005/8/layout/orgChart1"/>
    <dgm:cxn modelId="{B91E24B3-6B48-477E-86B9-6788DD1A9182}" type="presParOf" srcId="{FE935E74-EDD7-4133-BCC3-11C7DB207FAC}" destId="{942AC21E-AB19-4918-8FB6-39837EAA56FA}" srcOrd="2" destOrd="0" presId="urn:microsoft.com/office/officeart/2005/8/layout/orgChart1"/>
    <dgm:cxn modelId="{30D8A2B0-9862-4530-9AD4-FC148E2BAFBA}" type="presParOf" srcId="{34905C38-AC8D-46D2-9D7A-F7657352EC8A}" destId="{C750AE9B-B8AF-4C24-BA0E-B852D8E02545}" srcOrd="4" destOrd="0" presId="urn:microsoft.com/office/officeart/2005/8/layout/orgChart1"/>
    <dgm:cxn modelId="{BCD23005-85FC-4819-837F-91A0A0245508}" type="presParOf" srcId="{34905C38-AC8D-46D2-9D7A-F7657352EC8A}" destId="{1F829BA4-3CC3-445B-9078-034D46F7D4D0}" srcOrd="5" destOrd="0" presId="urn:microsoft.com/office/officeart/2005/8/layout/orgChart1"/>
    <dgm:cxn modelId="{7D6A3407-3922-4D43-94D6-4C0A08FDE38A}" type="presParOf" srcId="{1F829BA4-3CC3-445B-9078-034D46F7D4D0}" destId="{4B5FB35D-702D-406B-95CB-44A33DFFBD57}" srcOrd="0" destOrd="0" presId="urn:microsoft.com/office/officeart/2005/8/layout/orgChart1"/>
    <dgm:cxn modelId="{4F9AD7A5-801B-4459-93E3-6BA736724076}" type="presParOf" srcId="{4B5FB35D-702D-406B-95CB-44A33DFFBD57}" destId="{33414B41-C962-49F4-8C10-C356C0D43F03}" srcOrd="0" destOrd="0" presId="urn:microsoft.com/office/officeart/2005/8/layout/orgChart1"/>
    <dgm:cxn modelId="{2F760CB0-0091-449D-89BD-98C7CAB31016}" type="presParOf" srcId="{4B5FB35D-702D-406B-95CB-44A33DFFBD57}" destId="{5A5D2A00-14EF-4DEF-AFC5-9678ED04637B}" srcOrd="1" destOrd="0" presId="urn:microsoft.com/office/officeart/2005/8/layout/orgChart1"/>
    <dgm:cxn modelId="{6A121129-BEEA-4A56-AADF-67989D9DB202}" type="presParOf" srcId="{1F829BA4-3CC3-445B-9078-034D46F7D4D0}" destId="{1EA6CB11-53BB-47FF-8838-207A9C76D916}" srcOrd="1" destOrd="0" presId="urn:microsoft.com/office/officeart/2005/8/layout/orgChart1"/>
    <dgm:cxn modelId="{6764A5DF-D93E-4327-B841-648107014FCD}" type="presParOf" srcId="{1F829BA4-3CC3-445B-9078-034D46F7D4D0}" destId="{C407F0F3-C220-4C75-BD5E-2774739D1DF2}" srcOrd="2" destOrd="0" presId="urn:microsoft.com/office/officeart/2005/8/layout/orgChart1"/>
    <dgm:cxn modelId="{C6CEEB29-F832-412A-A4EB-8C91BDFB32A0}" type="presParOf" srcId="{B0551326-9BC6-4F8C-8A5F-EA3BD113B533}" destId="{1376AF55-B781-40F4-A0B8-931C95656B64}"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DB98916E-A7B0-4C1E-ADCA-E43355782E4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fr-FR"/>
        </a:p>
      </dgm:t>
    </dgm:pt>
    <dgm:pt modelId="{E8DCAE31-E465-4F19-8357-520AC2A087F3}">
      <dgm:prSet phldrT="[Texte]"/>
      <dgm:spPr/>
      <dgm:t>
        <a:bodyPr/>
        <a:lstStyle/>
        <a:p>
          <a:r>
            <a:rPr lang="fr-FR" b="1" dirty="0" smtClean="0"/>
            <a:t>Réseau d’Evacuation Extérieur:</a:t>
          </a:r>
          <a:endParaRPr lang="fr-FR" dirty="0"/>
        </a:p>
      </dgm:t>
    </dgm:pt>
    <dgm:pt modelId="{5F5852CC-9CDF-4A91-9F40-D7EDB94B4298}" type="parTrans" cxnId="{5D4A9EC1-552E-43A3-B538-E57BB90F38A1}">
      <dgm:prSet/>
      <dgm:spPr/>
      <dgm:t>
        <a:bodyPr/>
        <a:lstStyle/>
        <a:p>
          <a:endParaRPr lang="fr-FR"/>
        </a:p>
      </dgm:t>
    </dgm:pt>
    <dgm:pt modelId="{7AA72113-41D6-41D5-8477-578944442591}" type="sibTrans" cxnId="{5D4A9EC1-552E-43A3-B538-E57BB90F38A1}">
      <dgm:prSet/>
      <dgm:spPr/>
      <dgm:t>
        <a:bodyPr/>
        <a:lstStyle/>
        <a:p>
          <a:endParaRPr lang="fr-FR"/>
        </a:p>
      </dgm:t>
    </dgm:pt>
    <dgm:pt modelId="{FD32956A-26D2-4292-97EC-7945250FF3A2}">
      <dgm:prSet phldrT="[Texte]"/>
      <dgm:spPr/>
      <dgm:t>
        <a:bodyPr/>
        <a:lstStyle/>
        <a:p>
          <a:r>
            <a:rPr lang="fr-FR" dirty="0" smtClean="0"/>
            <a:t>Unitaire</a:t>
          </a:r>
          <a:endParaRPr lang="fr-FR" dirty="0"/>
        </a:p>
      </dgm:t>
    </dgm:pt>
    <dgm:pt modelId="{FD578CDB-5E37-49CC-96FB-BBD839EA781C}" type="parTrans" cxnId="{7659A9B7-3FA9-46D5-8619-12317014D386}">
      <dgm:prSet/>
      <dgm:spPr/>
      <dgm:t>
        <a:bodyPr/>
        <a:lstStyle/>
        <a:p>
          <a:endParaRPr lang="fr-FR"/>
        </a:p>
      </dgm:t>
    </dgm:pt>
    <dgm:pt modelId="{64B02AF4-DCF5-4914-8B34-C34D473B9500}" type="sibTrans" cxnId="{7659A9B7-3FA9-46D5-8619-12317014D386}">
      <dgm:prSet/>
      <dgm:spPr/>
      <dgm:t>
        <a:bodyPr/>
        <a:lstStyle/>
        <a:p>
          <a:endParaRPr lang="fr-FR"/>
        </a:p>
      </dgm:t>
    </dgm:pt>
    <dgm:pt modelId="{A268D99C-50F3-4FD0-8B6F-6EE2B6FFD97B}">
      <dgm:prSet phldrT="[Texte]"/>
      <dgm:spPr/>
      <dgm:t>
        <a:bodyPr/>
        <a:lstStyle/>
        <a:p>
          <a:r>
            <a:rPr lang="fr-FR" dirty="0" smtClean="0"/>
            <a:t>Séparatif</a:t>
          </a:r>
          <a:endParaRPr lang="fr-FR" dirty="0"/>
        </a:p>
      </dgm:t>
    </dgm:pt>
    <dgm:pt modelId="{CD356CA5-1282-418B-ABEA-EA86E7B10CF3}" type="parTrans" cxnId="{490C7855-CFCA-4BA7-B666-0451E0F9741C}">
      <dgm:prSet/>
      <dgm:spPr/>
      <dgm:t>
        <a:bodyPr/>
        <a:lstStyle/>
        <a:p>
          <a:endParaRPr lang="fr-FR"/>
        </a:p>
      </dgm:t>
    </dgm:pt>
    <dgm:pt modelId="{FA7449E4-5B19-4C72-B3B7-49DDE72069E4}" type="sibTrans" cxnId="{490C7855-CFCA-4BA7-B666-0451E0F9741C}">
      <dgm:prSet/>
      <dgm:spPr/>
      <dgm:t>
        <a:bodyPr/>
        <a:lstStyle/>
        <a:p>
          <a:endParaRPr lang="fr-FR"/>
        </a:p>
      </dgm:t>
    </dgm:pt>
    <dgm:pt modelId="{6E1987F4-181E-43BD-A44C-7D8DF0E30B01}">
      <dgm:prSet phldrT="[Texte]"/>
      <dgm:spPr/>
      <dgm:t>
        <a:bodyPr/>
        <a:lstStyle/>
        <a:p>
          <a:r>
            <a:rPr lang="fr-FR" dirty="0" smtClean="0"/>
            <a:t>Individuel</a:t>
          </a:r>
          <a:endParaRPr lang="fr-FR" dirty="0"/>
        </a:p>
      </dgm:t>
    </dgm:pt>
    <dgm:pt modelId="{0C7F5CEE-C1AA-474C-8A85-78C764C6091E}" type="parTrans" cxnId="{A6604EF7-7DE5-44C1-BD99-D93963AD1AF2}">
      <dgm:prSet/>
      <dgm:spPr/>
      <dgm:t>
        <a:bodyPr/>
        <a:lstStyle/>
        <a:p>
          <a:endParaRPr lang="fr-FR"/>
        </a:p>
      </dgm:t>
    </dgm:pt>
    <dgm:pt modelId="{34922F6A-6BE8-4D9B-8D4D-43CD4EB722EA}" type="sibTrans" cxnId="{A6604EF7-7DE5-44C1-BD99-D93963AD1AF2}">
      <dgm:prSet/>
      <dgm:spPr/>
      <dgm:t>
        <a:bodyPr/>
        <a:lstStyle/>
        <a:p>
          <a:endParaRPr lang="fr-FR"/>
        </a:p>
      </dgm:t>
    </dgm:pt>
    <dgm:pt modelId="{29FA1655-31FA-46F9-A9C2-90B113ADC7E6}">
      <dgm:prSet phldrT="[Texte]"/>
      <dgm:spPr/>
      <dgm:t>
        <a:bodyPr/>
        <a:lstStyle/>
        <a:p>
          <a:r>
            <a:rPr lang="fr-FR" dirty="0" smtClean="0"/>
            <a:t>Pseudo-Séparatif</a:t>
          </a:r>
          <a:endParaRPr lang="fr-FR" dirty="0"/>
        </a:p>
      </dgm:t>
    </dgm:pt>
    <dgm:pt modelId="{8F90E8B1-8A55-4CBF-80C9-716263B39C16}" type="parTrans" cxnId="{39CE4234-957D-455A-88ED-4750D266AE09}">
      <dgm:prSet/>
      <dgm:spPr/>
      <dgm:t>
        <a:bodyPr/>
        <a:lstStyle/>
        <a:p>
          <a:endParaRPr lang="fr-FR"/>
        </a:p>
      </dgm:t>
    </dgm:pt>
    <dgm:pt modelId="{779D97EC-E673-42C9-81E4-D1F48C542CFC}" type="sibTrans" cxnId="{39CE4234-957D-455A-88ED-4750D266AE09}">
      <dgm:prSet/>
      <dgm:spPr/>
      <dgm:t>
        <a:bodyPr/>
        <a:lstStyle/>
        <a:p>
          <a:endParaRPr lang="fr-FR"/>
        </a:p>
      </dgm:t>
    </dgm:pt>
    <dgm:pt modelId="{4AFA3C98-1451-4D91-9933-42C77C73DB4C}" type="pres">
      <dgm:prSet presAssocID="{DB98916E-A7B0-4C1E-ADCA-E43355782E4D}" presName="hierChild1" presStyleCnt="0">
        <dgm:presLayoutVars>
          <dgm:orgChart val="1"/>
          <dgm:chPref val="1"/>
          <dgm:dir/>
          <dgm:animOne val="branch"/>
          <dgm:animLvl val="lvl"/>
          <dgm:resizeHandles/>
        </dgm:presLayoutVars>
      </dgm:prSet>
      <dgm:spPr/>
      <dgm:t>
        <a:bodyPr/>
        <a:lstStyle/>
        <a:p>
          <a:endParaRPr lang="fr-FR"/>
        </a:p>
      </dgm:t>
    </dgm:pt>
    <dgm:pt modelId="{2B93484B-6E2C-4145-A77B-30F8D579B7EA}" type="pres">
      <dgm:prSet presAssocID="{E8DCAE31-E465-4F19-8357-520AC2A087F3}" presName="hierRoot1" presStyleCnt="0">
        <dgm:presLayoutVars>
          <dgm:hierBranch val="init"/>
        </dgm:presLayoutVars>
      </dgm:prSet>
      <dgm:spPr/>
    </dgm:pt>
    <dgm:pt modelId="{A0DC5663-FBF1-4368-A63D-BF7F0D958E98}" type="pres">
      <dgm:prSet presAssocID="{E8DCAE31-E465-4F19-8357-520AC2A087F3}" presName="rootComposite1" presStyleCnt="0"/>
      <dgm:spPr/>
    </dgm:pt>
    <dgm:pt modelId="{AA59DADD-E5E5-40D7-90EF-446BCE46778E}" type="pres">
      <dgm:prSet presAssocID="{E8DCAE31-E465-4F19-8357-520AC2A087F3}" presName="rootText1" presStyleLbl="node0" presStyleIdx="0" presStyleCnt="1" custScaleX="202774">
        <dgm:presLayoutVars>
          <dgm:chPref val="3"/>
        </dgm:presLayoutVars>
      </dgm:prSet>
      <dgm:spPr/>
      <dgm:t>
        <a:bodyPr/>
        <a:lstStyle/>
        <a:p>
          <a:endParaRPr lang="fr-FR"/>
        </a:p>
      </dgm:t>
    </dgm:pt>
    <dgm:pt modelId="{42FD15FD-BEAB-4144-8FC5-5EBF4C3444A1}" type="pres">
      <dgm:prSet presAssocID="{E8DCAE31-E465-4F19-8357-520AC2A087F3}" presName="rootConnector1" presStyleLbl="node1" presStyleIdx="0" presStyleCnt="0"/>
      <dgm:spPr/>
      <dgm:t>
        <a:bodyPr/>
        <a:lstStyle/>
        <a:p>
          <a:endParaRPr lang="fr-FR"/>
        </a:p>
      </dgm:t>
    </dgm:pt>
    <dgm:pt modelId="{10CEA455-28E9-4B3C-A95F-5184D1F1BFC4}" type="pres">
      <dgm:prSet presAssocID="{E8DCAE31-E465-4F19-8357-520AC2A087F3}" presName="hierChild2" presStyleCnt="0"/>
      <dgm:spPr/>
    </dgm:pt>
    <dgm:pt modelId="{EB75D925-A25E-495D-90E6-60A96FDBE830}" type="pres">
      <dgm:prSet presAssocID="{FD578CDB-5E37-49CC-96FB-BBD839EA781C}" presName="Name37" presStyleLbl="parChTrans1D2" presStyleIdx="0" presStyleCnt="4"/>
      <dgm:spPr/>
      <dgm:t>
        <a:bodyPr/>
        <a:lstStyle/>
        <a:p>
          <a:endParaRPr lang="fr-FR"/>
        </a:p>
      </dgm:t>
    </dgm:pt>
    <dgm:pt modelId="{81DC92F1-13AD-4474-A081-630F1CD69D23}" type="pres">
      <dgm:prSet presAssocID="{FD32956A-26D2-4292-97EC-7945250FF3A2}" presName="hierRoot2" presStyleCnt="0">
        <dgm:presLayoutVars>
          <dgm:hierBranch val="init"/>
        </dgm:presLayoutVars>
      </dgm:prSet>
      <dgm:spPr/>
    </dgm:pt>
    <dgm:pt modelId="{5947101B-ACA5-4F44-A401-4AA346F71464}" type="pres">
      <dgm:prSet presAssocID="{FD32956A-26D2-4292-97EC-7945250FF3A2}" presName="rootComposite" presStyleCnt="0"/>
      <dgm:spPr/>
    </dgm:pt>
    <dgm:pt modelId="{7C72CD68-54C8-4D0C-88D4-9CC882FA52EC}" type="pres">
      <dgm:prSet presAssocID="{FD32956A-26D2-4292-97EC-7945250FF3A2}" presName="rootText" presStyleLbl="node2" presStyleIdx="0" presStyleCnt="4">
        <dgm:presLayoutVars>
          <dgm:chPref val="3"/>
        </dgm:presLayoutVars>
      </dgm:prSet>
      <dgm:spPr/>
      <dgm:t>
        <a:bodyPr/>
        <a:lstStyle/>
        <a:p>
          <a:endParaRPr lang="fr-FR"/>
        </a:p>
      </dgm:t>
    </dgm:pt>
    <dgm:pt modelId="{74804126-1FBD-45DB-BE02-B34B05C1734F}" type="pres">
      <dgm:prSet presAssocID="{FD32956A-26D2-4292-97EC-7945250FF3A2}" presName="rootConnector" presStyleLbl="node2" presStyleIdx="0" presStyleCnt="4"/>
      <dgm:spPr/>
      <dgm:t>
        <a:bodyPr/>
        <a:lstStyle/>
        <a:p>
          <a:endParaRPr lang="fr-FR"/>
        </a:p>
      </dgm:t>
    </dgm:pt>
    <dgm:pt modelId="{8B76BCD3-C97C-401D-91BD-7DC473896F7D}" type="pres">
      <dgm:prSet presAssocID="{FD32956A-26D2-4292-97EC-7945250FF3A2}" presName="hierChild4" presStyleCnt="0"/>
      <dgm:spPr/>
    </dgm:pt>
    <dgm:pt modelId="{8A009BB1-107F-4624-94F0-5D583F904653}" type="pres">
      <dgm:prSet presAssocID="{FD32956A-26D2-4292-97EC-7945250FF3A2}" presName="hierChild5" presStyleCnt="0"/>
      <dgm:spPr/>
    </dgm:pt>
    <dgm:pt modelId="{8E03BFAA-3824-49D1-B38F-4FFB6E8A30B5}" type="pres">
      <dgm:prSet presAssocID="{CD356CA5-1282-418B-ABEA-EA86E7B10CF3}" presName="Name37" presStyleLbl="parChTrans1D2" presStyleIdx="1" presStyleCnt="4"/>
      <dgm:spPr/>
      <dgm:t>
        <a:bodyPr/>
        <a:lstStyle/>
        <a:p>
          <a:endParaRPr lang="fr-FR"/>
        </a:p>
      </dgm:t>
    </dgm:pt>
    <dgm:pt modelId="{3902D83D-81B7-40D3-919C-47BE2167D24A}" type="pres">
      <dgm:prSet presAssocID="{A268D99C-50F3-4FD0-8B6F-6EE2B6FFD97B}" presName="hierRoot2" presStyleCnt="0">
        <dgm:presLayoutVars>
          <dgm:hierBranch val="init"/>
        </dgm:presLayoutVars>
      </dgm:prSet>
      <dgm:spPr/>
    </dgm:pt>
    <dgm:pt modelId="{3B560EC3-2C79-4AB6-A84C-0D32A051E5BB}" type="pres">
      <dgm:prSet presAssocID="{A268D99C-50F3-4FD0-8B6F-6EE2B6FFD97B}" presName="rootComposite" presStyleCnt="0"/>
      <dgm:spPr/>
    </dgm:pt>
    <dgm:pt modelId="{B02F62F7-8413-4E82-9858-03172D6931F0}" type="pres">
      <dgm:prSet presAssocID="{A268D99C-50F3-4FD0-8B6F-6EE2B6FFD97B}" presName="rootText" presStyleLbl="node2" presStyleIdx="1" presStyleCnt="4">
        <dgm:presLayoutVars>
          <dgm:chPref val="3"/>
        </dgm:presLayoutVars>
      </dgm:prSet>
      <dgm:spPr/>
      <dgm:t>
        <a:bodyPr/>
        <a:lstStyle/>
        <a:p>
          <a:endParaRPr lang="fr-FR"/>
        </a:p>
      </dgm:t>
    </dgm:pt>
    <dgm:pt modelId="{F0F92E19-67F3-4A9F-99D4-29BE8C1C9F3E}" type="pres">
      <dgm:prSet presAssocID="{A268D99C-50F3-4FD0-8B6F-6EE2B6FFD97B}" presName="rootConnector" presStyleLbl="node2" presStyleIdx="1" presStyleCnt="4"/>
      <dgm:spPr/>
      <dgm:t>
        <a:bodyPr/>
        <a:lstStyle/>
        <a:p>
          <a:endParaRPr lang="fr-FR"/>
        </a:p>
      </dgm:t>
    </dgm:pt>
    <dgm:pt modelId="{B0784F16-9F17-4D8C-A82F-0F1BA6CE8D4E}" type="pres">
      <dgm:prSet presAssocID="{A268D99C-50F3-4FD0-8B6F-6EE2B6FFD97B}" presName="hierChild4" presStyleCnt="0"/>
      <dgm:spPr/>
    </dgm:pt>
    <dgm:pt modelId="{6B07FA1E-F811-4270-BA84-58EC724C43C5}" type="pres">
      <dgm:prSet presAssocID="{A268D99C-50F3-4FD0-8B6F-6EE2B6FFD97B}" presName="hierChild5" presStyleCnt="0"/>
      <dgm:spPr/>
    </dgm:pt>
    <dgm:pt modelId="{9E304269-85FE-4600-A477-A7FF248E9D9E}" type="pres">
      <dgm:prSet presAssocID="{8F90E8B1-8A55-4CBF-80C9-716263B39C16}" presName="Name37" presStyleLbl="parChTrans1D2" presStyleIdx="2" presStyleCnt="4"/>
      <dgm:spPr/>
      <dgm:t>
        <a:bodyPr/>
        <a:lstStyle/>
        <a:p>
          <a:endParaRPr lang="fr-FR"/>
        </a:p>
      </dgm:t>
    </dgm:pt>
    <dgm:pt modelId="{2D34ED80-3949-44BD-971F-AF1D1682D34C}" type="pres">
      <dgm:prSet presAssocID="{29FA1655-31FA-46F9-A9C2-90B113ADC7E6}" presName="hierRoot2" presStyleCnt="0">
        <dgm:presLayoutVars>
          <dgm:hierBranch val="init"/>
        </dgm:presLayoutVars>
      </dgm:prSet>
      <dgm:spPr/>
    </dgm:pt>
    <dgm:pt modelId="{4FB5C193-4FBA-4A8C-9C4C-86EC89BCF1CF}" type="pres">
      <dgm:prSet presAssocID="{29FA1655-31FA-46F9-A9C2-90B113ADC7E6}" presName="rootComposite" presStyleCnt="0"/>
      <dgm:spPr/>
    </dgm:pt>
    <dgm:pt modelId="{FED3E88C-715F-460E-84C5-2F1A2C2EB362}" type="pres">
      <dgm:prSet presAssocID="{29FA1655-31FA-46F9-A9C2-90B113ADC7E6}" presName="rootText" presStyleLbl="node2" presStyleIdx="2" presStyleCnt="4">
        <dgm:presLayoutVars>
          <dgm:chPref val="3"/>
        </dgm:presLayoutVars>
      </dgm:prSet>
      <dgm:spPr/>
      <dgm:t>
        <a:bodyPr/>
        <a:lstStyle/>
        <a:p>
          <a:endParaRPr lang="fr-FR"/>
        </a:p>
      </dgm:t>
    </dgm:pt>
    <dgm:pt modelId="{9AE9395D-BBF4-457F-853D-DCFAC141098F}" type="pres">
      <dgm:prSet presAssocID="{29FA1655-31FA-46F9-A9C2-90B113ADC7E6}" presName="rootConnector" presStyleLbl="node2" presStyleIdx="2" presStyleCnt="4"/>
      <dgm:spPr/>
      <dgm:t>
        <a:bodyPr/>
        <a:lstStyle/>
        <a:p>
          <a:endParaRPr lang="fr-FR"/>
        </a:p>
      </dgm:t>
    </dgm:pt>
    <dgm:pt modelId="{71EAA5E5-2305-4309-8756-28ED7CBC59FA}" type="pres">
      <dgm:prSet presAssocID="{29FA1655-31FA-46F9-A9C2-90B113ADC7E6}" presName="hierChild4" presStyleCnt="0"/>
      <dgm:spPr/>
    </dgm:pt>
    <dgm:pt modelId="{2D4B7375-CD3F-4C5E-868A-6D5682B2BC0E}" type="pres">
      <dgm:prSet presAssocID="{29FA1655-31FA-46F9-A9C2-90B113ADC7E6}" presName="hierChild5" presStyleCnt="0"/>
      <dgm:spPr/>
    </dgm:pt>
    <dgm:pt modelId="{4C7AAC71-07DF-4B89-B44B-62AAFB878E44}" type="pres">
      <dgm:prSet presAssocID="{0C7F5CEE-C1AA-474C-8A85-78C764C6091E}" presName="Name37" presStyleLbl="parChTrans1D2" presStyleIdx="3" presStyleCnt="4"/>
      <dgm:spPr/>
      <dgm:t>
        <a:bodyPr/>
        <a:lstStyle/>
        <a:p>
          <a:endParaRPr lang="fr-FR"/>
        </a:p>
      </dgm:t>
    </dgm:pt>
    <dgm:pt modelId="{4FE79426-E8AB-4518-B117-A36AC4CD8BE3}" type="pres">
      <dgm:prSet presAssocID="{6E1987F4-181E-43BD-A44C-7D8DF0E30B01}" presName="hierRoot2" presStyleCnt="0">
        <dgm:presLayoutVars>
          <dgm:hierBranch val="init"/>
        </dgm:presLayoutVars>
      </dgm:prSet>
      <dgm:spPr/>
    </dgm:pt>
    <dgm:pt modelId="{DB63C1C6-1BDD-4B5A-AD19-7F9F3EB24D35}" type="pres">
      <dgm:prSet presAssocID="{6E1987F4-181E-43BD-A44C-7D8DF0E30B01}" presName="rootComposite" presStyleCnt="0"/>
      <dgm:spPr/>
    </dgm:pt>
    <dgm:pt modelId="{F5BF3231-CB71-487A-816A-EF2508C1223C}" type="pres">
      <dgm:prSet presAssocID="{6E1987F4-181E-43BD-A44C-7D8DF0E30B01}" presName="rootText" presStyleLbl="node2" presStyleIdx="3" presStyleCnt="4">
        <dgm:presLayoutVars>
          <dgm:chPref val="3"/>
        </dgm:presLayoutVars>
      </dgm:prSet>
      <dgm:spPr/>
      <dgm:t>
        <a:bodyPr/>
        <a:lstStyle/>
        <a:p>
          <a:endParaRPr lang="fr-FR"/>
        </a:p>
      </dgm:t>
    </dgm:pt>
    <dgm:pt modelId="{11BE6341-2E1A-470A-AFE8-4CA6B17423C0}" type="pres">
      <dgm:prSet presAssocID="{6E1987F4-181E-43BD-A44C-7D8DF0E30B01}" presName="rootConnector" presStyleLbl="node2" presStyleIdx="3" presStyleCnt="4"/>
      <dgm:spPr/>
      <dgm:t>
        <a:bodyPr/>
        <a:lstStyle/>
        <a:p>
          <a:endParaRPr lang="fr-FR"/>
        </a:p>
      </dgm:t>
    </dgm:pt>
    <dgm:pt modelId="{50DF5237-D327-41DE-8A37-885B0B52A741}" type="pres">
      <dgm:prSet presAssocID="{6E1987F4-181E-43BD-A44C-7D8DF0E30B01}" presName="hierChild4" presStyleCnt="0"/>
      <dgm:spPr/>
    </dgm:pt>
    <dgm:pt modelId="{79C0E491-C4E2-4567-9342-58C667A54AF2}" type="pres">
      <dgm:prSet presAssocID="{6E1987F4-181E-43BD-A44C-7D8DF0E30B01}" presName="hierChild5" presStyleCnt="0"/>
      <dgm:spPr/>
    </dgm:pt>
    <dgm:pt modelId="{50E696CC-8005-4FED-8B00-79B7F4045C61}" type="pres">
      <dgm:prSet presAssocID="{E8DCAE31-E465-4F19-8357-520AC2A087F3}" presName="hierChild3" presStyleCnt="0"/>
      <dgm:spPr/>
    </dgm:pt>
  </dgm:ptLst>
  <dgm:cxnLst>
    <dgm:cxn modelId="{1539B3CB-736E-4ABE-BF4C-AA0BD8E82D82}" type="presOf" srcId="{6E1987F4-181E-43BD-A44C-7D8DF0E30B01}" destId="{F5BF3231-CB71-487A-816A-EF2508C1223C}" srcOrd="0" destOrd="0" presId="urn:microsoft.com/office/officeart/2005/8/layout/orgChart1"/>
    <dgm:cxn modelId="{07331E75-D71C-49DA-9823-36AB1B88DCE7}" type="presOf" srcId="{FD578CDB-5E37-49CC-96FB-BBD839EA781C}" destId="{EB75D925-A25E-495D-90E6-60A96FDBE830}" srcOrd="0" destOrd="0" presId="urn:microsoft.com/office/officeart/2005/8/layout/orgChart1"/>
    <dgm:cxn modelId="{4496096C-FF12-4D08-8365-D2BDDC9693F8}" type="presOf" srcId="{E8DCAE31-E465-4F19-8357-520AC2A087F3}" destId="{AA59DADD-E5E5-40D7-90EF-446BCE46778E}" srcOrd="0" destOrd="0" presId="urn:microsoft.com/office/officeart/2005/8/layout/orgChart1"/>
    <dgm:cxn modelId="{DA23BD23-EC8F-4609-932D-93A7FF5C39C9}" type="presOf" srcId="{6E1987F4-181E-43BD-A44C-7D8DF0E30B01}" destId="{11BE6341-2E1A-470A-AFE8-4CA6B17423C0}" srcOrd="1" destOrd="0" presId="urn:microsoft.com/office/officeart/2005/8/layout/orgChart1"/>
    <dgm:cxn modelId="{A17D8761-2AF0-4E2D-947A-EEC56C15A47A}" type="presOf" srcId="{DB98916E-A7B0-4C1E-ADCA-E43355782E4D}" destId="{4AFA3C98-1451-4D91-9933-42C77C73DB4C}" srcOrd="0" destOrd="0" presId="urn:microsoft.com/office/officeart/2005/8/layout/orgChart1"/>
    <dgm:cxn modelId="{B184E1BF-E555-4895-9765-A0AD777C2D52}" type="presOf" srcId="{29FA1655-31FA-46F9-A9C2-90B113ADC7E6}" destId="{FED3E88C-715F-460E-84C5-2F1A2C2EB362}" srcOrd="0" destOrd="0" presId="urn:microsoft.com/office/officeart/2005/8/layout/orgChart1"/>
    <dgm:cxn modelId="{33175E91-4CD9-44C4-AEAE-964B1B70549B}" type="presOf" srcId="{A268D99C-50F3-4FD0-8B6F-6EE2B6FFD97B}" destId="{B02F62F7-8413-4E82-9858-03172D6931F0}" srcOrd="0" destOrd="0" presId="urn:microsoft.com/office/officeart/2005/8/layout/orgChart1"/>
    <dgm:cxn modelId="{8E596DEF-653F-4C9D-ABD6-D1B3CF3822DD}" type="presOf" srcId="{0C7F5CEE-C1AA-474C-8A85-78C764C6091E}" destId="{4C7AAC71-07DF-4B89-B44B-62AAFB878E44}" srcOrd="0" destOrd="0" presId="urn:microsoft.com/office/officeart/2005/8/layout/orgChart1"/>
    <dgm:cxn modelId="{39CE4234-957D-455A-88ED-4750D266AE09}" srcId="{E8DCAE31-E465-4F19-8357-520AC2A087F3}" destId="{29FA1655-31FA-46F9-A9C2-90B113ADC7E6}" srcOrd="2" destOrd="0" parTransId="{8F90E8B1-8A55-4CBF-80C9-716263B39C16}" sibTransId="{779D97EC-E673-42C9-81E4-D1F48C542CFC}"/>
    <dgm:cxn modelId="{F41CD996-EA67-4F73-8475-A97BE22327F3}" type="presOf" srcId="{CD356CA5-1282-418B-ABEA-EA86E7B10CF3}" destId="{8E03BFAA-3824-49D1-B38F-4FFB6E8A30B5}" srcOrd="0" destOrd="0" presId="urn:microsoft.com/office/officeart/2005/8/layout/orgChart1"/>
    <dgm:cxn modelId="{5D4A9EC1-552E-43A3-B538-E57BB90F38A1}" srcId="{DB98916E-A7B0-4C1E-ADCA-E43355782E4D}" destId="{E8DCAE31-E465-4F19-8357-520AC2A087F3}" srcOrd="0" destOrd="0" parTransId="{5F5852CC-9CDF-4A91-9F40-D7EDB94B4298}" sibTransId="{7AA72113-41D6-41D5-8477-578944442591}"/>
    <dgm:cxn modelId="{17DE47AB-4AC9-4FAB-8516-38744EFB6873}" type="presOf" srcId="{8F90E8B1-8A55-4CBF-80C9-716263B39C16}" destId="{9E304269-85FE-4600-A477-A7FF248E9D9E}" srcOrd="0" destOrd="0" presId="urn:microsoft.com/office/officeart/2005/8/layout/orgChart1"/>
    <dgm:cxn modelId="{013D9204-BA3C-41AE-ACD6-FFB2EB5C88F0}" type="presOf" srcId="{FD32956A-26D2-4292-97EC-7945250FF3A2}" destId="{7C72CD68-54C8-4D0C-88D4-9CC882FA52EC}" srcOrd="0" destOrd="0" presId="urn:microsoft.com/office/officeart/2005/8/layout/orgChart1"/>
    <dgm:cxn modelId="{97DAED33-46BB-42E2-9A63-C5DE0C7A7373}" type="presOf" srcId="{29FA1655-31FA-46F9-A9C2-90B113ADC7E6}" destId="{9AE9395D-BBF4-457F-853D-DCFAC141098F}" srcOrd="1" destOrd="0" presId="urn:microsoft.com/office/officeart/2005/8/layout/orgChart1"/>
    <dgm:cxn modelId="{57A8D061-5003-4394-99CD-5DC3246ED493}" type="presOf" srcId="{E8DCAE31-E465-4F19-8357-520AC2A087F3}" destId="{42FD15FD-BEAB-4144-8FC5-5EBF4C3444A1}" srcOrd="1" destOrd="0" presId="urn:microsoft.com/office/officeart/2005/8/layout/orgChart1"/>
    <dgm:cxn modelId="{6C216AEE-C3CA-4569-997F-2A04686F4F5B}" type="presOf" srcId="{FD32956A-26D2-4292-97EC-7945250FF3A2}" destId="{74804126-1FBD-45DB-BE02-B34B05C1734F}" srcOrd="1" destOrd="0" presId="urn:microsoft.com/office/officeart/2005/8/layout/orgChart1"/>
    <dgm:cxn modelId="{490C7855-CFCA-4BA7-B666-0451E0F9741C}" srcId="{E8DCAE31-E465-4F19-8357-520AC2A087F3}" destId="{A268D99C-50F3-4FD0-8B6F-6EE2B6FFD97B}" srcOrd="1" destOrd="0" parTransId="{CD356CA5-1282-418B-ABEA-EA86E7B10CF3}" sibTransId="{FA7449E4-5B19-4C72-B3B7-49DDE72069E4}"/>
    <dgm:cxn modelId="{7659A9B7-3FA9-46D5-8619-12317014D386}" srcId="{E8DCAE31-E465-4F19-8357-520AC2A087F3}" destId="{FD32956A-26D2-4292-97EC-7945250FF3A2}" srcOrd="0" destOrd="0" parTransId="{FD578CDB-5E37-49CC-96FB-BBD839EA781C}" sibTransId="{64B02AF4-DCF5-4914-8B34-C34D473B9500}"/>
    <dgm:cxn modelId="{B3708A5B-61BA-49E8-ACFE-40DA6A836B09}" type="presOf" srcId="{A268D99C-50F3-4FD0-8B6F-6EE2B6FFD97B}" destId="{F0F92E19-67F3-4A9F-99D4-29BE8C1C9F3E}" srcOrd="1" destOrd="0" presId="urn:microsoft.com/office/officeart/2005/8/layout/orgChart1"/>
    <dgm:cxn modelId="{A6604EF7-7DE5-44C1-BD99-D93963AD1AF2}" srcId="{E8DCAE31-E465-4F19-8357-520AC2A087F3}" destId="{6E1987F4-181E-43BD-A44C-7D8DF0E30B01}" srcOrd="3" destOrd="0" parTransId="{0C7F5CEE-C1AA-474C-8A85-78C764C6091E}" sibTransId="{34922F6A-6BE8-4D9B-8D4D-43CD4EB722EA}"/>
    <dgm:cxn modelId="{1DA7BD31-C27F-4714-8530-78B24AAA1015}" type="presParOf" srcId="{4AFA3C98-1451-4D91-9933-42C77C73DB4C}" destId="{2B93484B-6E2C-4145-A77B-30F8D579B7EA}" srcOrd="0" destOrd="0" presId="urn:microsoft.com/office/officeart/2005/8/layout/orgChart1"/>
    <dgm:cxn modelId="{EB8D152D-431F-4DC5-A7DA-3B748F71CDE9}" type="presParOf" srcId="{2B93484B-6E2C-4145-A77B-30F8D579B7EA}" destId="{A0DC5663-FBF1-4368-A63D-BF7F0D958E98}" srcOrd="0" destOrd="0" presId="urn:microsoft.com/office/officeart/2005/8/layout/orgChart1"/>
    <dgm:cxn modelId="{13D71B69-641B-45C0-BB35-68C252A4963C}" type="presParOf" srcId="{A0DC5663-FBF1-4368-A63D-BF7F0D958E98}" destId="{AA59DADD-E5E5-40D7-90EF-446BCE46778E}" srcOrd="0" destOrd="0" presId="urn:microsoft.com/office/officeart/2005/8/layout/orgChart1"/>
    <dgm:cxn modelId="{CF1CE2B9-1429-493B-BA87-D7AADA469791}" type="presParOf" srcId="{A0DC5663-FBF1-4368-A63D-BF7F0D958E98}" destId="{42FD15FD-BEAB-4144-8FC5-5EBF4C3444A1}" srcOrd="1" destOrd="0" presId="urn:microsoft.com/office/officeart/2005/8/layout/orgChart1"/>
    <dgm:cxn modelId="{B6E4FB4B-612B-47BC-B82A-15BF5A18B4BE}" type="presParOf" srcId="{2B93484B-6E2C-4145-A77B-30F8D579B7EA}" destId="{10CEA455-28E9-4B3C-A95F-5184D1F1BFC4}" srcOrd="1" destOrd="0" presId="urn:microsoft.com/office/officeart/2005/8/layout/orgChart1"/>
    <dgm:cxn modelId="{2B8ACE66-DBD8-4743-A749-EB09D9108059}" type="presParOf" srcId="{10CEA455-28E9-4B3C-A95F-5184D1F1BFC4}" destId="{EB75D925-A25E-495D-90E6-60A96FDBE830}" srcOrd="0" destOrd="0" presId="urn:microsoft.com/office/officeart/2005/8/layout/orgChart1"/>
    <dgm:cxn modelId="{8613EB52-9C3D-4FF8-8B73-518EE09D0628}" type="presParOf" srcId="{10CEA455-28E9-4B3C-A95F-5184D1F1BFC4}" destId="{81DC92F1-13AD-4474-A081-630F1CD69D23}" srcOrd="1" destOrd="0" presId="urn:microsoft.com/office/officeart/2005/8/layout/orgChart1"/>
    <dgm:cxn modelId="{B589A2F9-21AD-4E87-803F-709D0A87C8A7}" type="presParOf" srcId="{81DC92F1-13AD-4474-A081-630F1CD69D23}" destId="{5947101B-ACA5-4F44-A401-4AA346F71464}" srcOrd="0" destOrd="0" presId="urn:microsoft.com/office/officeart/2005/8/layout/orgChart1"/>
    <dgm:cxn modelId="{9B78EE35-59F1-42C9-97A9-ADB3F8F5CB90}" type="presParOf" srcId="{5947101B-ACA5-4F44-A401-4AA346F71464}" destId="{7C72CD68-54C8-4D0C-88D4-9CC882FA52EC}" srcOrd="0" destOrd="0" presId="urn:microsoft.com/office/officeart/2005/8/layout/orgChart1"/>
    <dgm:cxn modelId="{D59610A1-6C8F-4587-8CD7-8EA712CC3410}" type="presParOf" srcId="{5947101B-ACA5-4F44-A401-4AA346F71464}" destId="{74804126-1FBD-45DB-BE02-B34B05C1734F}" srcOrd="1" destOrd="0" presId="urn:microsoft.com/office/officeart/2005/8/layout/orgChart1"/>
    <dgm:cxn modelId="{DA73AB8F-72F6-48FE-8D60-8DFF9B247DE9}" type="presParOf" srcId="{81DC92F1-13AD-4474-A081-630F1CD69D23}" destId="{8B76BCD3-C97C-401D-91BD-7DC473896F7D}" srcOrd="1" destOrd="0" presId="urn:microsoft.com/office/officeart/2005/8/layout/orgChart1"/>
    <dgm:cxn modelId="{CD2E83FC-A9D9-4560-92A8-5EB8BECAD487}" type="presParOf" srcId="{81DC92F1-13AD-4474-A081-630F1CD69D23}" destId="{8A009BB1-107F-4624-94F0-5D583F904653}" srcOrd="2" destOrd="0" presId="urn:microsoft.com/office/officeart/2005/8/layout/orgChart1"/>
    <dgm:cxn modelId="{DCB3E13C-F823-4AD7-9EE3-30DF21DFA4C9}" type="presParOf" srcId="{10CEA455-28E9-4B3C-A95F-5184D1F1BFC4}" destId="{8E03BFAA-3824-49D1-B38F-4FFB6E8A30B5}" srcOrd="2" destOrd="0" presId="urn:microsoft.com/office/officeart/2005/8/layout/orgChart1"/>
    <dgm:cxn modelId="{2BC235A6-C280-4864-A49B-B2F92C455EC6}" type="presParOf" srcId="{10CEA455-28E9-4B3C-A95F-5184D1F1BFC4}" destId="{3902D83D-81B7-40D3-919C-47BE2167D24A}" srcOrd="3" destOrd="0" presId="urn:microsoft.com/office/officeart/2005/8/layout/orgChart1"/>
    <dgm:cxn modelId="{18B2605D-39C1-41FF-B596-90261E805650}" type="presParOf" srcId="{3902D83D-81B7-40D3-919C-47BE2167D24A}" destId="{3B560EC3-2C79-4AB6-A84C-0D32A051E5BB}" srcOrd="0" destOrd="0" presId="urn:microsoft.com/office/officeart/2005/8/layout/orgChart1"/>
    <dgm:cxn modelId="{55E8366B-A2E8-4EDF-8874-F199AFF394FB}" type="presParOf" srcId="{3B560EC3-2C79-4AB6-A84C-0D32A051E5BB}" destId="{B02F62F7-8413-4E82-9858-03172D6931F0}" srcOrd="0" destOrd="0" presId="urn:microsoft.com/office/officeart/2005/8/layout/orgChart1"/>
    <dgm:cxn modelId="{414CB6C9-2292-4544-9DC7-06DF5BAA33D2}" type="presParOf" srcId="{3B560EC3-2C79-4AB6-A84C-0D32A051E5BB}" destId="{F0F92E19-67F3-4A9F-99D4-29BE8C1C9F3E}" srcOrd="1" destOrd="0" presId="urn:microsoft.com/office/officeart/2005/8/layout/orgChart1"/>
    <dgm:cxn modelId="{625091DE-D238-4BCD-9502-3018AC34A4AF}" type="presParOf" srcId="{3902D83D-81B7-40D3-919C-47BE2167D24A}" destId="{B0784F16-9F17-4D8C-A82F-0F1BA6CE8D4E}" srcOrd="1" destOrd="0" presId="urn:microsoft.com/office/officeart/2005/8/layout/orgChart1"/>
    <dgm:cxn modelId="{5FA9A83B-B500-4002-9421-1F7176394967}" type="presParOf" srcId="{3902D83D-81B7-40D3-919C-47BE2167D24A}" destId="{6B07FA1E-F811-4270-BA84-58EC724C43C5}" srcOrd="2" destOrd="0" presId="urn:microsoft.com/office/officeart/2005/8/layout/orgChart1"/>
    <dgm:cxn modelId="{6623CCA3-3C83-4E93-953C-17E4B92CFF08}" type="presParOf" srcId="{10CEA455-28E9-4B3C-A95F-5184D1F1BFC4}" destId="{9E304269-85FE-4600-A477-A7FF248E9D9E}" srcOrd="4" destOrd="0" presId="urn:microsoft.com/office/officeart/2005/8/layout/orgChart1"/>
    <dgm:cxn modelId="{DD83B359-C4D3-4367-B9F6-EF32C2C424C9}" type="presParOf" srcId="{10CEA455-28E9-4B3C-A95F-5184D1F1BFC4}" destId="{2D34ED80-3949-44BD-971F-AF1D1682D34C}" srcOrd="5" destOrd="0" presId="urn:microsoft.com/office/officeart/2005/8/layout/orgChart1"/>
    <dgm:cxn modelId="{C4103AA2-DF21-4983-99BA-06CCA2741ED6}" type="presParOf" srcId="{2D34ED80-3949-44BD-971F-AF1D1682D34C}" destId="{4FB5C193-4FBA-4A8C-9C4C-86EC89BCF1CF}" srcOrd="0" destOrd="0" presId="urn:microsoft.com/office/officeart/2005/8/layout/orgChart1"/>
    <dgm:cxn modelId="{222DDDAF-0199-4AF3-BFD7-FEF5FFCF1051}" type="presParOf" srcId="{4FB5C193-4FBA-4A8C-9C4C-86EC89BCF1CF}" destId="{FED3E88C-715F-460E-84C5-2F1A2C2EB362}" srcOrd="0" destOrd="0" presId="urn:microsoft.com/office/officeart/2005/8/layout/orgChart1"/>
    <dgm:cxn modelId="{839847EC-850F-4BB7-BC2F-98C9547B1BF1}" type="presParOf" srcId="{4FB5C193-4FBA-4A8C-9C4C-86EC89BCF1CF}" destId="{9AE9395D-BBF4-457F-853D-DCFAC141098F}" srcOrd="1" destOrd="0" presId="urn:microsoft.com/office/officeart/2005/8/layout/orgChart1"/>
    <dgm:cxn modelId="{9DCA8DB3-B93C-4332-8693-02DB3D1A593C}" type="presParOf" srcId="{2D34ED80-3949-44BD-971F-AF1D1682D34C}" destId="{71EAA5E5-2305-4309-8756-28ED7CBC59FA}" srcOrd="1" destOrd="0" presId="urn:microsoft.com/office/officeart/2005/8/layout/orgChart1"/>
    <dgm:cxn modelId="{EAD039FD-3425-4199-8545-8A95A0494BD9}" type="presParOf" srcId="{2D34ED80-3949-44BD-971F-AF1D1682D34C}" destId="{2D4B7375-CD3F-4C5E-868A-6D5682B2BC0E}" srcOrd="2" destOrd="0" presId="urn:microsoft.com/office/officeart/2005/8/layout/orgChart1"/>
    <dgm:cxn modelId="{99C298A3-3BCC-4C20-AE75-E5FAFEF17E77}" type="presParOf" srcId="{10CEA455-28E9-4B3C-A95F-5184D1F1BFC4}" destId="{4C7AAC71-07DF-4B89-B44B-62AAFB878E44}" srcOrd="6" destOrd="0" presId="urn:microsoft.com/office/officeart/2005/8/layout/orgChart1"/>
    <dgm:cxn modelId="{227F5EB1-8DB4-4606-B533-5E28865F2F0B}" type="presParOf" srcId="{10CEA455-28E9-4B3C-A95F-5184D1F1BFC4}" destId="{4FE79426-E8AB-4518-B117-A36AC4CD8BE3}" srcOrd="7" destOrd="0" presId="urn:microsoft.com/office/officeart/2005/8/layout/orgChart1"/>
    <dgm:cxn modelId="{15FE6205-47B1-42ED-9824-98F367AE27E6}" type="presParOf" srcId="{4FE79426-E8AB-4518-B117-A36AC4CD8BE3}" destId="{DB63C1C6-1BDD-4B5A-AD19-7F9F3EB24D35}" srcOrd="0" destOrd="0" presId="urn:microsoft.com/office/officeart/2005/8/layout/orgChart1"/>
    <dgm:cxn modelId="{A7EABA70-A87B-4417-BA37-6814EFBA3585}" type="presParOf" srcId="{DB63C1C6-1BDD-4B5A-AD19-7F9F3EB24D35}" destId="{F5BF3231-CB71-487A-816A-EF2508C1223C}" srcOrd="0" destOrd="0" presId="urn:microsoft.com/office/officeart/2005/8/layout/orgChart1"/>
    <dgm:cxn modelId="{307C6F01-C44A-4A4C-993E-570B053CC656}" type="presParOf" srcId="{DB63C1C6-1BDD-4B5A-AD19-7F9F3EB24D35}" destId="{11BE6341-2E1A-470A-AFE8-4CA6B17423C0}" srcOrd="1" destOrd="0" presId="urn:microsoft.com/office/officeart/2005/8/layout/orgChart1"/>
    <dgm:cxn modelId="{1B8EBD56-7F7C-4C9A-8BD7-0C4321919598}" type="presParOf" srcId="{4FE79426-E8AB-4518-B117-A36AC4CD8BE3}" destId="{50DF5237-D327-41DE-8A37-885B0B52A741}" srcOrd="1" destOrd="0" presId="urn:microsoft.com/office/officeart/2005/8/layout/orgChart1"/>
    <dgm:cxn modelId="{C0BD171F-1E21-4437-B6B0-F83E5082DA78}" type="presParOf" srcId="{4FE79426-E8AB-4518-B117-A36AC4CD8BE3}" destId="{79C0E491-C4E2-4567-9342-58C667A54AF2}" srcOrd="2" destOrd="0" presId="urn:microsoft.com/office/officeart/2005/8/layout/orgChart1"/>
    <dgm:cxn modelId="{44476572-746C-489F-9D3B-5DCFC3210C7C}" type="presParOf" srcId="{2B93484B-6E2C-4145-A77B-30F8D579B7EA}" destId="{50E696CC-8005-4FED-8B00-79B7F4045C6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0484D2A-CAC1-4751-AF81-683094EC7625}" type="datetimeFigureOut">
              <a:rPr lang="fr-FR" smtClean="0"/>
              <a:t>13/06/2021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484D2A-CAC1-4751-AF81-683094EC7625}" type="datetimeFigureOut">
              <a:rPr lang="fr-FR" smtClean="0"/>
              <a:t>13/06/2021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484D2A-CAC1-4751-AF81-683094EC7625}" type="datetimeFigureOut">
              <a:rPr lang="fr-FR" smtClean="0"/>
              <a:t>13/06/2021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484D2A-CAC1-4751-AF81-683094EC7625}" type="datetimeFigureOut">
              <a:rPr lang="fr-FR" smtClean="0"/>
              <a:t>13/06/2021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0484D2A-CAC1-4751-AF81-683094EC7625}" type="datetimeFigureOut">
              <a:rPr lang="fr-FR" smtClean="0"/>
              <a:t>13/06/2021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484D2A-CAC1-4751-AF81-683094EC7625}" type="datetimeFigureOut">
              <a:rPr lang="fr-FR" smtClean="0"/>
              <a:t>13/06/2021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484D2A-CAC1-4751-AF81-683094EC7625}" type="datetimeFigureOut">
              <a:rPr lang="fr-FR" smtClean="0"/>
              <a:t>13/06/2021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0484D2A-CAC1-4751-AF81-683094EC7625}" type="datetimeFigureOut">
              <a:rPr lang="fr-FR" smtClean="0"/>
              <a:t>13/06/2021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484D2A-CAC1-4751-AF81-683094EC7625}" type="datetimeFigureOut">
              <a:rPr lang="fr-FR" smtClean="0"/>
              <a:t>13/06/2021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484D2A-CAC1-4751-AF81-683094EC7625}" type="datetimeFigureOut">
              <a:rPr lang="fr-FR" smtClean="0"/>
              <a:t>13/06/2021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484D2A-CAC1-4751-AF81-683094EC7625}" type="datetimeFigureOut">
              <a:rPr lang="fr-FR" smtClean="0"/>
              <a:t>13/06/2021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8BEBA9-0B5D-4EA8-A995-3F16BDDA486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84D2A-CAC1-4751-AF81-683094EC7625}" type="datetimeFigureOut">
              <a:rPr lang="fr-FR" smtClean="0"/>
              <a:t>13/06/2021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BEBA9-0B5D-4EA8-A995-3F16BDDA486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00166" y="2314510"/>
            <a:ext cx="6357982" cy="400110"/>
          </a:xfrm>
          <a:prstGeom prst="rect">
            <a:avLst/>
          </a:prstGeom>
          <a:noFill/>
        </p:spPr>
        <p:txBody>
          <a:bodyPr wrap="square" rtlCol="0">
            <a:spAutoFit/>
          </a:bodyPr>
          <a:lstStyle/>
          <a:p>
            <a:pPr algn="ctr"/>
            <a:r>
              <a:rPr lang="fr-FR" sz="2000" b="1" dirty="0" smtClean="0">
                <a:solidFill>
                  <a:schemeClr val="tx1">
                    <a:lumMod val="65000"/>
                    <a:lumOff val="35000"/>
                  </a:schemeClr>
                </a:solidFill>
              </a:rPr>
              <a:t>Enseignant:</a:t>
            </a:r>
            <a:r>
              <a:rPr lang="fr-FR" sz="2000" b="1" dirty="0" smtClean="0">
                <a:solidFill>
                  <a:srgbClr val="7030A0"/>
                </a:solidFill>
              </a:rPr>
              <a:t> 	</a:t>
            </a:r>
            <a:r>
              <a:rPr lang="fr-FR" sz="2000" dirty="0" err="1" smtClean="0">
                <a:solidFill>
                  <a:srgbClr val="7030A0"/>
                </a:solidFill>
              </a:rPr>
              <a:t>Benferhat</a:t>
            </a:r>
            <a:r>
              <a:rPr lang="fr-FR" sz="2000" dirty="0" smtClean="0">
                <a:solidFill>
                  <a:srgbClr val="7030A0"/>
                </a:solidFill>
              </a:rPr>
              <a:t> Mohamed </a:t>
            </a:r>
            <a:r>
              <a:rPr lang="fr-FR" sz="2000" dirty="0" err="1" smtClean="0">
                <a:solidFill>
                  <a:srgbClr val="7030A0"/>
                </a:solidFill>
              </a:rPr>
              <a:t>Ladaoui</a:t>
            </a:r>
            <a:endParaRPr lang="fr-FR" sz="2000" dirty="0">
              <a:solidFill>
                <a:srgbClr val="7030A0"/>
              </a:solidFill>
            </a:endParaRPr>
          </a:p>
        </p:txBody>
      </p:sp>
      <p:sp>
        <p:nvSpPr>
          <p:cNvPr id="4" name="ZoneTexte 3"/>
          <p:cNvSpPr txBox="1"/>
          <p:nvPr/>
        </p:nvSpPr>
        <p:spPr>
          <a:xfrm>
            <a:off x="2357422" y="6202940"/>
            <a:ext cx="4714908" cy="369332"/>
          </a:xfrm>
          <a:prstGeom prst="rect">
            <a:avLst/>
          </a:prstGeom>
          <a:noFill/>
        </p:spPr>
        <p:txBody>
          <a:bodyPr wrap="square" rtlCol="0">
            <a:spAutoFit/>
          </a:bodyPr>
          <a:lstStyle/>
          <a:p>
            <a:pPr algn="ctr"/>
            <a:r>
              <a:rPr lang="fr-FR" b="1" dirty="0" smtClean="0">
                <a:solidFill>
                  <a:schemeClr val="tx1">
                    <a:lumMod val="65000"/>
                    <a:lumOff val="35000"/>
                  </a:schemeClr>
                </a:solidFill>
              </a:rPr>
              <a:t>Année Universitaire </a:t>
            </a:r>
            <a:r>
              <a:rPr lang="fr-FR" b="1" dirty="0" smtClean="0">
                <a:solidFill>
                  <a:srgbClr val="FF0000"/>
                </a:solidFill>
              </a:rPr>
              <a:t>2018-2019</a:t>
            </a:r>
          </a:p>
        </p:txBody>
      </p:sp>
      <p:sp>
        <p:nvSpPr>
          <p:cNvPr id="5" name="ZoneTexte 4"/>
          <p:cNvSpPr txBox="1"/>
          <p:nvPr/>
        </p:nvSpPr>
        <p:spPr>
          <a:xfrm>
            <a:off x="2285984" y="996719"/>
            <a:ext cx="4714908" cy="646331"/>
          </a:xfrm>
          <a:prstGeom prst="rect">
            <a:avLst/>
          </a:prstGeom>
          <a:noFill/>
        </p:spPr>
        <p:txBody>
          <a:bodyPr wrap="square" rtlCol="0">
            <a:spAutoFit/>
          </a:bodyPr>
          <a:lstStyle/>
          <a:p>
            <a:pPr algn="ctr"/>
            <a:r>
              <a:rPr lang="fr-FR" b="1" dirty="0" smtClean="0">
                <a:solidFill>
                  <a:schemeClr val="tx1">
                    <a:lumMod val="65000"/>
                    <a:lumOff val="35000"/>
                  </a:schemeClr>
                </a:solidFill>
              </a:rPr>
              <a:t>Département d’Architecture.</a:t>
            </a:r>
          </a:p>
          <a:p>
            <a:pPr algn="ctr"/>
            <a:r>
              <a:rPr lang="fr-FR" b="1" dirty="0" smtClean="0">
                <a:solidFill>
                  <a:schemeClr val="tx1">
                    <a:lumMod val="65000"/>
                    <a:lumOff val="35000"/>
                  </a:schemeClr>
                </a:solidFill>
              </a:rPr>
              <a:t>1</a:t>
            </a:r>
            <a:r>
              <a:rPr lang="fr-FR" b="1" baseline="30000" dirty="0" smtClean="0">
                <a:solidFill>
                  <a:schemeClr val="tx1">
                    <a:lumMod val="65000"/>
                    <a:lumOff val="35000"/>
                  </a:schemeClr>
                </a:solidFill>
              </a:rPr>
              <a:t>ère</a:t>
            </a:r>
            <a:r>
              <a:rPr lang="fr-FR" b="1" dirty="0" smtClean="0">
                <a:solidFill>
                  <a:schemeClr val="tx1">
                    <a:lumMod val="65000"/>
                    <a:lumOff val="35000"/>
                  </a:schemeClr>
                </a:solidFill>
              </a:rPr>
              <a:t> Année Master</a:t>
            </a:r>
          </a:p>
        </p:txBody>
      </p:sp>
      <p:sp>
        <p:nvSpPr>
          <p:cNvPr id="6" name="ZoneTexte 5"/>
          <p:cNvSpPr txBox="1"/>
          <p:nvPr/>
        </p:nvSpPr>
        <p:spPr>
          <a:xfrm>
            <a:off x="2143108" y="2916792"/>
            <a:ext cx="4786346" cy="369332"/>
          </a:xfrm>
          <a:prstGeom prst="rect">
            <a:avLst/>
          </a:prstGeom>
          <a:noFill/>
        </p:spPr>
        <p:txBody>
          <a:bodyPr wrap="square" rtlCol="0">
            <a:spAutoFit/>
          </a:bodyPr>
          <a:lstStyle/>
          <a:p>
            <a:pPr algn="ctr"/>
            <a:r>
              <a:rPr lang="fr-FR" b="1" dirty="0" smtClean="0">
                <a:solidFill>
                  <a:schemeClr val="tx1">
                    <a:lumMod val="65000"/>
                    <a:lumOff val="35000"/>
                  </a:schemeClr>
                </a:solidFill>
              </a:rPr>
              <a:t>Cours N°6</a:t>
            </a:r>
            <a:r>
              <a:rPr lang="fr-FR" dirty="0" smtClean="0"/>
              <a:t>: </a:t>
            </a:r>
            <a:r>
              <a:rPr lang="fr-FR" b="1" dirty="0" smtClean="0">
                <a:solidFill>
                  <a:srgbClr val="FF0000"/>
                </a:solidFill>
              </a:rPr>
              <a:t>Plomberie et Assainissement</a:t>
            </a:r>
            <a:endParaRPr lang="fr-FR" b="1" dirty="0">
              <a:solidFill>
                <a:srgbClr val="FF0000"/>
              </a:solidFill>
            </a:endParaRPr>
          </a:p>
        </p:txBody>
      </p:sp>
      <p:sp>
        <p:nvSpPr>
          <p:cNvPr id="7" name="ZoneTexte 6"/>
          <p:cNvSpPr txBox="1"/>
          <p:nvPr/>
        </p:nvSpPr>
        <p:spPr>
          <a:xfrm>
            <a:off x="2285984" y="285728"/>
            <a:ext cx="4714908" cy="646331"/>
          </a:xfrm>
          <a:prstGeom prst="rect">
            <a:avLst/>
          </a:prstGeom>
          <a:noFill/>
        </p:spPr>
        <p:txBody>
          <a:bodyPr wrap="square" rtlCol="0">
            <a:spAutoFit/>
          </a:bodyPr>
          <a:lstStyle/>
          <a:p>
            <a:pPr algn="ctr"/>
            <a:r>
              <a:rPr lang="fr-FR" dirty="0" smtClean="0">
                <a:solidFill>
                  <a:schemeClr val="tx1">
                    <a:lumMod val="50000"/>
                    <a:lumOff val="50000"/>
                  </a:schemeClr>
                </a:solidFill>
              </a:rPr>
              <a:t>Université de Biskra.</a:t>
            </a:r>
          </a:p>
          <a:p>
            <a:pPr algn="ctr"/>
            <a:r>
              <a:rPr lang="fr-FR" dirty="0" smtClean="0">
                <a:solidFill>
                  <a:schemeClr val="tx1">
                    <a:lumMod val="50000"/>
                    <a:lumOff val="50000"/>
                  </a:schemeClr>
                </a:solidFill>
              </a:rPr>
              <a:t>Faculté des Sciences et de la Technologie.</a:t>
            </a:r>
          </a:p>
        </p:txBody>
      </p:sp>
      <p:sp>
        <p:nvSpPr>
          <p:cNvPr id="8" name="ZoneTexte 7"/>
          <p:cNvSpPr txBox="1"/>
          <p:nvPr/>
        </p:nvSpPr>
        <p:spPr>
          <a:xfrm>
            <a:off x="928662" y="1885882"/>
            <a:ext cx="7143800" cy="400110"/>
          </a:xfrm>
          <a:prstGeom prst="rect">
            <a:avLst/>
          </a:prstGeom>
          <a:noFill/>
        </p:spPr>
        <p:txBody>
          <a:bodyPr wrap="square" rtlCol="0">
            <a:spAutoFit/>
          </a:bodyPr>
          <a:lstStyle/>
          <a:p>
            <a:pPr algn="ctr"/>
            <a:r>
              <a:rPr lang="fr-FR" sz="2000" b="1" dirty="0" smtClean="0">
                <a:solidFill>
                  <a:schemeClr val="tx1">
                    <a:lumMod val="65000"/>
                    <a:lumOff val="35000"/>
                  </a:schemeClr>
                </a:solidFill>
              </a:rPr>
              <a:t>Matière:</a:t>
            </a:r>
            <a:r>
              <a:rPr lang="fr-FR" sz="2000" b="1" dirty="0" smtClean="0">
                <a:solidFill>
                  <a:srgbClr val="7030A0"/>
                </a:solidFill>
              </a:rPr>
              <a:t> 	Initiations aux Détails et Corps d’Etat Secondaire</a:t>
            </a:r>
            <a:endParaRPr lang="fr-FR" sz="2000" b="1" dirty="0">
              <a:solidFill>
                <a:srgbClr val="7030A0"/>
              </a:solidFill>
            </a:endParaRPr>
          </a:p>
        </p:txBody>
      </p:sp>
      <p:pic>
        <p:nvPicPr>
          <p:cNvPr id="2050" name="Picture 2" descr="RÃ©sultat de recherche d'images pour &quot;cours pour architecte/plomberie et assainissement&quot;"/>
          <p:cNvPicPr>
            <a:picLocks noChangeAspect="1" noChangeArrowheads="1"/>
          </p:cNvPicPr>
          <p:nvPr/>
        </p:nvPicPr>
        <p:blipFill>
          <a:blip r:embed="rId2"/>
          <a:srcRect/>
          <a:stretch>
            <a:fillRect/>
          </a:stretch>
        </p:blipFill>
        <p:spPr bwMode="auto">
          <a:xfrm>
            <a:off x="0" y="3651931"/>
            <a:ext cx="3857570" cy="2134523"/>
          </a:xfrm>
          <a:prstGeom prst="rect">
            <a:avLst/>
          </a:prstGeom>
          <a:noFill/>
        </p:spPr>
      </p:pic>
      <p:sp>
        <p:nvSpPr>
          <p:cNvPr id="2052" name="AutoShape 4" descr="RÃ©sultat de recherche d'images pour &quot;cours pour architecte/plomberie et assainisseme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RÃ©sultat de recherche d'images pour &quot;cours pour architecte/plomberie et assainisseme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6" name="AutoShape 8" descr="Lâassainissement individuel (autonome) : comment Ã§a march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Lâassainissement individuel (autonome) : comment Ã§a march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0" name="Picture 12" descr="Les rÃ©seaux et l'assainissement-alternatives-9782862276076"/>
          <p:cNvPicPr>
            <a:picLocks noChangeAspect="1" noChangeArrowheads="1"/>
          </p:cNvPicPr>
          <p:nvPr/>
        </p:nvPicPr>
        <p:blipFill>
          <a:blip r:embed="rId3"/>
          <a:srcRect t="27159" b="26880"/>
          <a:stretch>
            <a:fillRect/>
          </a:stretch>
        </p:blipFill>
        <p:spPr bwMode="auto">
          <a:xfrm>
            <a:off x="3786181" y="3786190"/>
            <a:ext cx="2814205" cy="1857388"/>
          </a:xfrm>
          <a:prstGeom prst="rect">
            <a:avLst/>
          </a:prstGeom>
          <a:noFill/>
        </p:spPr>
      </p:pic>
      <p:sp>
        <p:nvSpPr>
          <p:cNvPr id="53250" name="AutoShape 2" descr="https://www.stylesdebain.fr/wp-content/uploads/2018/02/Cest-quoi-une-ventilation-primai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2018 2019\Matière CES\plomberie et assinaissement\photos livre de Gérard Calvat\20190615_101102.jpg"/>
          <p:cNvPicPr>
            <a:picLocks noChangeAspect="1" noChangeArrowheads="1"/>
          </p:cNvPicPr>
          <p:nvPr/>
        </p:nvPicPr>
        <p:blipFill>
          <a:blip r:embed="rId2" cstate="print">
            <a:lum bright="10000" contrast="40000"/>
          </a:blip>
          <a:srcRect l="5556" t="14583" r="1851" b="15625"/>
          <a:stretch>
            <a:fillRect/>
          </a:stretch>
        </p:blipFill>
        <p:spPr bwMode="auto">
          <a:xfrm>
            <a:off x="1571604" y="214290"/>
            <a:ext cx="4857784" cy="6509431"/>
          </a:xfrm>
          <a:prstGeom prst="rect">
            <a:avLst/>
          </a:prstGeom>
          <a:noFill/>
        </p:spPr>
      </p:pic>
      <p:sp>
        <p:nvSpPr>
          <p:cNvPr id="3" name="ZoneTexte 2"/>
          <p:cNvSpPr txBox="1"/>
          <p:nvPr/>
        </p:nvSpPr>
        <p:spPr>
          <a:xfrm>
            <a:off x="3143240" y="3786190"/>
            <a:ext cx="774571" cy="461665"/>
          </a:xfrm>
          <a:prstGeom prst="rect">
            <a:avLst/>
          </a:prstGeom>
          <a:solidFill>
            <a:schemeClr val="bg1"/>
          </a:solidFill>
        </p:spPr>
        <p:txBody>
          <a:bodyPr wrap="none" rtlCol="0">
            <a:spAutoFit/>
          </a:bodyPr>
          <a:lstStyle/>
          <a:p>
            <a:r>
              <a:rPr lang="fr-FR" sz="2400" b="1" dirty="0" smtClean="0"/>
              <a:t>Ø 33</a:t>
            </a:r>
            <a:endParaRPr lang="fr-FR" sz="2400" b="1" dirty="0"/>
          </a:p>
        </p:txBody>
      </p:sp>
      <p:sp>
        <p:nvSpPr>
          <p:cNvPr id="4" name="ZoneTexte 3"/>
          <p:cNvSpPr txBox="1"/>
          <p:nvPr/>
        </p:nvSpPr>
        <p:spPr>
          <a:xfrm>
            <a:off x="5429256" y="3643314"/>
            <a:ext cx="1686680" cy="830997"/>
          </a:xfrm>
          <a:prstGeom prst="rect">
            <a:avLst/>
          </a:prstGeom>
          <a:solidFill>
            <a:schemeClr val="bg1"/>
          </a:solidFill>
        </p:spPr>
        <p:txBody>
          <a:bodyPr wrap="none" rtlCol="0">
            <a:spAutoFit/>
          </a:bodyPr>
          <a:lstStyle/>
          <a:p>
            <a:r>
              <a:rPr lang="fr-FR" sz="2400" b="1" dirty="0" smtClean="0"/>
              <a:t>L₌1m:  Ø 60</a:t>
            </a:r>
          </a:p>
          <a:p>
            <a:r>
              <a:rPr lang="fr-FR" sz="2400" b="1" dirty="0" smtClean="0"/>
              <a:t>L&gt;1m:  Ø 77</a:t>
            </a:r>
          </a:p>
        </p:txBody>
      </p:sp>
      <p:sp>
        <p:nvSpPr>
          <p:cNvPr id="5" name="ZoneTexte 4"/>
          <p:cNvSpPr txBox="1"/>
          <p:nvPr/>
        </p:nvSpPr>
        <p:spPr>
          <a:xfrm>
            <a:off x="2928926" y="5929330"/>
            <a:ext cx="774571" cy="461665"/>
          </a:xfrm>
          <a:prstGeom prst="rect">
            <a:avLst/>
          </a:prstGeom>
          <a:solidFill>
            <a:schemeClr val="bg1"/>
          </a:solidFill>
        </p:spPr>
        <p:txBody>
          <a:bodyPr wrap="none" rtlCol="0">
            <a:spAutoFit/>
          </a:bodyPr>
          <a:lstStyle/>
          <a:p>
            <a:r>
              <a:rPr lang="fr-FR" sz="2400" b="1" dirty="0" smtClean="0"/>
              <a:t>Ø 80</a:t>
            </a:r>
            <a:endParaRPr lang="fr-FR" sz="2400" b="1" dirty="0"/>
          </a:p>
        </p:txBody>
      </p:sp>
      <p:sp>
        <p:nvSpPr>
          <p:cNvPr id="6" name="ZoneTexte 5"/>
          <p:cNvSpPr txBox="1"/>
          <p:nvPr/>
        </p:nvSpPr>
        <p:spPr>
          <a:xfrm>
            <a:off x="26197" y="2071678"/>
            <a:ext cx="1686680" cy="830997"/>
          </a:xfrm>
          <a:prstGeom prst="rect">
            <a:avLst/>
          </a:prstGeom>
          <a:solidFill>
            <a:schemeClr val="bg1"/>
          </a:solidFill>
        </p:spPr>
        <p:txBody>
          <a:bodyPr wrap="none" rtlCol="0">
            <a:spAutoFit/>
          </a:bodyPr>
          <a:lstStyle/>
          <a:p>
            <a:r>
              <a:rPr lang="fr-FR" sz="2400" b="1" dirty="0" smtClean="0"/>
              <a:t>L≤1m:  Ø 33</a:t>
            </a:r>
          </a:p>
          <a:p>
            <a:r>
              <a:rPr lang="fr-FR" sz="2400" b="1" dirty="0" smtClean="0"/>
              <a:t>L&gt;1m:  Ø 38</a:t>
            </a:r>
          </a:p>
        </p:txBody>
      </p:sp>
      <p:sp>
        <p:nvSpPr>
          <p:cNvPr id="7" name="ZoneTexte 6"/>
          <p:cNvSpPr txBox="1"/>
          <p:nvPr/>
        </p:nvSpPr>
        <p:spPr>
          <a:xfrm>
            <a:off x="5572132" y="714356"/>
            <a:ext cx="774571" cy="461665"/>
          </a:xfrm>
          <a:prstGeom prst="rect">
            <a:avLst/>
          </a:prstGeom>
          <a:solidFill>
            <a:schemeClr val="bg1"/>
          </a:solidFill>
        </p:spPr>
        <p:txBody>
          <a:bodyPr wrap="none" rtlCol="0">
            <a:spAutoFit/>
          </a:bodyPr>
          <a:lstStyle/>
          <a:p>
            <a:r>
              <a:rPr lang="fr-FR" sz="2400" b="1" dirty="0" smtClean="0"/>
              <a:t>Ø 33</a:t>
            </a:r>
            <a:endParaRPr lang="fr-FR" sz="2400" b="1" dirty="0"/>
          </a:p>
        </p:txBody>
      </p:sp>
      <p:sp>
        <p:nvSpPr>
          <p:cNvPr id="8" name="ZoneTexte 7"/>
          <p:cNvSpPr txBox="1"/>
          <p:nvPr/>
        </p:nvSpPr>
        <p:spPr>
          <a:xfrm>
            <a:off x="6286512" y="2000240"/>
            <a:ext cx="1686680" cy="830997"/>
          </a:xfrm>
          <a:prstGeom prst="rect">
            <a:avLst/>
          </a:prstGeom>
          <a:solidFill>
            <a:schemeClr val="bg1"/>
          </a:solidFill>
        </p:spPr>
        <p:txBody>
          <a:bodyPr wrap="none" rtlCol="0">
            <a:spAutoFit/>
          </a:bodyPr>
          <a:lstStyle/>
          <a:p>
            <a:r>
              <a:rPr lang="fr-FR" sz="2400" b="1" dirty="0" smtClean="0"/>
              <a:t>L≥1m:  Ø 20</a:t>
            </a:r>
          </a:p>
          <a:p>
            <a:r>
              <a:rPr lang="fr-FR" sz="2400" b="1" dirty="0" smtClean="0"/>
              <a:t>L&lt;1m:  Ø 25</a:t>
            </a:r>
          </a:p>
        </p:txBody>
      </p:sp>
      <p:sp>
        <p:nvSpPr>
          <p:cNvPr id="9" name="ZoneTexte 8"/>
          <p:cNvSpPr txBox="1"/>
          <p:nvPr/>
        </p:nvSpPr>
        <p:spPr>
          <a:xfrm>
            <a:off x="3000364" y="967071"/>
            <a:ext cx="774571" cy="461665"/>
          </a:xfrm>
          <a:prstGeom prst="rect">
            <a:avLst/>
          </a:prstGeom>
          <a:solidFill>
            <a:schemeClr val="bg1"/>
          </a:solidFill>
        </p:spPr>
        <p:txBody>
          <a:bodyPr wrap="none" rtlCol="0">
            <a:spAutoFit/>
          </a:bodyPr>
          <a:lstStyle/>
          <a:p>
            <a:r>
              <a:rPr lang="fr-FR" sz="2400" b="1" dirty="0" smtClean="0"/>
              <a:t>Ø 30</a:t>
            </a:r>
            <a:endParaRPr lang="fr-FR"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2018 2019\Matière CES\plomberie et assinaissement\photos livre de Gérard Calvat\20190615_101110.jpg"/>
          <p:cNvPicPr>
            <a:picLocks noChangeAspect="1" noChangeArrowheads="1"/>
          </p:cNvPicPr>
          <p:nvPr/>
        </p:nvPicPr>
        <p:blipFill>
          <a:blip r:embed="rId2" cstate="print">
            <a:lum bright="10000" contrast="40000"/>
          </a:blip>
          <a:srcRect t="11458" b="34375"/>
          <a:stretch>
            <a:fillRect/>
          </a:stretch>
        </p:blipFill>
        <p:spPr bwMode="auto">
          <a:xfrm>
            <a:off x="1357290" y="71414"/>
            <a:ext cx="6998149" cy="6739006"/>
          </a:xfrm>
          <a:prstGeom prst="rect">
            <a:avLst/>
          </a:prstGeom>
          <a:noFill/>
        </p:spPr>
      </p:pic>
      <p:sp>
        <p:nvSpPr>
          <p:cNvPr id="3" name="ZoneTexte 2"/>
          <p:cNvSpPr txBox="1"/>
          <p:nvPr/>
        </p:nvSpPr>
        <p:spPr>
          <a:xfrm>
            <a:off x="7572396" y="5181913"/>
            <a:ext cx="774571" cy="461665"/>
          </a:xfrm>
          <a:prstGeom prst="rect">
            <a:avLst/>
          </a:prstGeom>
          <a:solidFill>
            <a:schemeClr val="bg1"/>
          </a:solidFill>
        </p:spPr>
        <p:txBody>
          <a:bodyPr wrap="none" rtlCol="0">
            <a:spAutoFit/>
          </a:bodyPr>
          <a:lstStyle/>
          <a:p>
            <a:r>
              <a:rPr lang="fr-FR" sz="2400" b="1" dirty="0" smtClean="0"/>
              <a:t>Ø 33</a:t>
            </a:r>
            <a:endParaRPr lang="fr-FR" sz="2400" b="1" dirty="0"/>
          </a:p>
        </p:txBody>
      </p:sp>
      <p:sp>
        <p:nvSpPr>
          <p:cNvPr id="4" name="ZoneTexte 3"/>
          <p:cNvSpPr txBox="1"/>
          <p:nvPr/>
        </p:nvSpPr>
        <p:spPr>
          <a:xfrm>
            <a:off x="3714744" y="1357298"/>
            <a:ext cx="774571" cy="461665"/>
          </a:xfrm>
          <a:prstGeom prst="rect">
            <a:avLst/>
          </a:prstGeom>
          <a:solidFill>
            <a:schemeClr val="bg1"/>
          </a:solidFill>
        </p:spPr>
        <p:txBody>
          <a:bodyPr wrap="none" rtlCol="0">
            <a:spAutoFit/>
          </a:bodyPr>
          <a:lstStyle/>
          <a:p>
            <a:r>
              <a:rPr lang="fr-FR" sz="2400" b="1" dirty="0" smtClean="0"/>
              <a:t>Ø 30</a:t>
            </a:r>
            <a:endParaRPr lang="fr-FR" sz="2400" b="1" dirty="0"/>
          </a:p>
        </p:txBody>
      </p:sp>
      <p:sp>
        <p:nvSpPr>
          <p:cNvPr id="5" name="ZoneTexte 4"/>
          <p:cNvSpPr txBox="1"/>
          <p:nvPr/>
        </p:nvSpPr>
        <p:spPr>
          <a:xfrm>
            <a:off x="6929454" y="1357298"/>
            <a:ext cx="774571" cy="461665"/>
          </a:xfrm>
          <a:prstGeom prst="rect">
            <a:avLst/>
          </a:prstGeom>
          <a:solidFill>
            <a:schemeClr val="bg1"/>
          </a:solidFill>
        </p:spPr>
        <p:txBody>
          <a:bodyPr wrap="none" rtlCol="0">
            <a:spAutoFit/>
          </a:bodyPr>
          <a:lstStyle/>
          <a:p>
            <a:r>
              <a:rPr lang="fr-FR" sz="2400" b="1" dirty="0" smtClean="0"/>
              <a:t>Ø 30</a:t>
            </a:r>
            <a:endParaRPr lang="fr-F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E:\2018 2019\Matière CES\plomberie et assinaissement\photos livre de Gérard Calvat\20190615_101139.jpg"/>
          <p:cNvPicPr>
            <a:picLocks noChangeAspect="1" noChangeArrowheads="1"/>
          </p:cNvPicPr>
          <p:nvPr/>
        </p:nvPicPr>
        <p:blipFill>
          <a:blip r:embed="rId2" cstate="print">
            <a:lum bright="10000" contrast="40000"/>
          </a:blip>
          <a:srcRect t="26119" r="61112" b="50000"/>
          <a:stretch>
            <a:fillRect/>
          </a:stretch>
        </p:blipFill>
        <p:spPr bwMode="auto">
          <a:xfrm>
            <a:off x="0" y="0"/>
            <a:ext cx="4214810" cy="4601374"/>
          </a:xfrm>
          <a:prstGeom prst="rect">
            <a:avLst/>
          </a:prstGeom>
          <a:noFill/>
        </p:spPr>
      </p:pic>
      <p:pic>
        <p:nvPicPr>
          <p:cNvPr id="3" name="Picture 1" descr="E:\2018 2019\Matière CES\plomberie et assinaissement\photos livre de Gérard Calvat\20190615_101139.jpg"/>
          <p:cNvPicPr>
            <a:picLocks noChangeAspect="1" noChangeArrowheads="1"/>
          </p:cNvPicPr>
          <p:nvPr/>
        </p:nvPicPr>
        <p:blipFill>
          <a:blip r:embed="rId2" cstate="print">
            <a:lum bright="10000" contrast="40000"/>
          </a:blip>
          <a:srcRect l="39561" t="26042" b="52083"/>
          <a:stretch>
            <a:fillRect/>
          </a:stretch>
        </p:blipFill>
        <p:spPr bwMode="auto">
          <a:xfrm>
            <a:off x="4786314" y="71414"/>
            <a:ext cx="4357686" cy="2803943"/>
          </a:xfrm>
          <a:prstGeom prst="rect">
            <a:avLst/>
          </a:prstGeom>
          <a:noFill/>
        </p:spPr>
      </p:pic>
      <p:pic>
        <p:nvPicPr>
          <p:cNvPr id="5" name="Picture 1" descr="E:\2018 2019\Matière CES\plomberie et assinaissement\photos livre de Gérard Calvat\20190615_101139.jpg"/>
          <p:cNvPicPr>
            <a:picLocks noChangeAspect="1" noChangeArrowheads="1"/>
          </p:cNvPicPr>
          <p:nvPr/>
        </p:nvPicPr>
        <p:blipFill>
          <a:blip r:embed="rId2" cstate="print">
            <a:lum bright="10000" contrast="40000"/>
          </a:blip>
          <a:srcRect t="48959" r="37036" b="16666"/>
          <a:stretch>
            <a:fillRect/>
          </a:stretch>
        </p:blipFill>
        <p:spPr bwMode="auto">
          <a:xfrm>
            <a:off x="5000628" y="3000372"/>
            <a:ext cx="4000528" cy="3882865"/>
          </a:xfrm>
          <a:prstGeom prst="rect">
            <a:avLst/>
          </a:prstGeom>
          <a:noFill/>
        </p:spPr>
      </p:pic>
      <p:pic>
        <p:nvPicPr>
          <p:cNvPr id="6" name="Picture 1" descr="E:\2018 2019\Matière CES\plomberie et assinaissement\photos livre de Gérard Calvat\20190615_101139.jpg"/>
          <p:cNvPicPr>
            <a:picLocks noChangeAspect="1" noChangeArrowheads="1"/>
          </p:cNvPicPr>
          <p:nvPr/>
        </p:nvPicPr>
        <p:blipFill>
          <a:blip r:embed="rId2" cstate="print">
            <a:lum bright="10000" contrast="40000"/>
          </a:blip>
          <a:srcRect l="64815" t="48959" r="-1" b="6249"/>
          <a:stretch>
            <a:fillRect/>
          </a:stretch>
        </p:blipFill>
        <p:spPr bwMode="auto">
          <a:xfrm>
            <a:off x="214282" y="15016"/>
            <a:ext cx="2928958" cy="66286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 002"/>
          <p:cNvPicPr>
            <a:picLocks noChangeAspect="1" noChangeArrowheads="1"/>
          </p:cNvPicPr>
          <p:nvPr/>
        </p:nvPicPr>
        <p:blipFill>
          <a:blip r:embed="rId2"/>
          <a:srcRect/>
          <a:stretch>
            <a:fillRect/>
          </a:stretch>
        </p:blipFill>
        <p:spPr bwMode="auto">
          <a:xfrm>
            <a:off x="4597400" y="3286124"/>
            <a:ext cx="4546600" cy="3143250"/>
          </a:xfrm>
          <a:prstGeom prst="rect">
            <a:avLst/>
          </a:prstGeom>
          <a:noFill/>
          <a:ln w="9525">
            <a:noFill/>
            <a:miter lim="800000"/>
            <a:headEnd/>
            <a:tailEnd/>
          </a:ln>
        </p:spPr>
      </p:pic>
      <p:sp>
        <p:nvSpPr>
          <p:cNvPr id="5" name="Text Box 8"/>
          <p:cNvSpPr txBox="1">
            <a:spLocks noChangeArrowheads="1"/>
          </p:cNvSpPr>
          <p:nvPr/>
        </p:nvSpPr>
        <p:spPr bwMode="auto">
          <a:xfrm>
            <a:off x="357158" y="4286256"/>
            <a:ext cx="4000528" cy="1477328"/>
          </a:xfrm>
          <a:prstGeom prst="rect">
            <a:avLst/>
          </a:prstGeom>
          <a:noFill/>
          <a:ln w="9525">
            <a:noFill/>
            <a:miter lim="800000"/>
            <a:headEnd/>
            <a:tailEnd/>
          </a:ln>
        </p:spPr>
        <p:txBody>
          <a:bodyPr wrap="square">
            <a:spAutoFit/>
          </a:bodyPr>
          <a:lstStyle/>
          <a:p>
            <a:pPr>
              <a:spcBef>
                <a:spcPct val="50000"/>
              </a:spcBef>
            </a:pPr>
            <a:r>
              <a:rPr lang="fr-FR" dirty="0"/>
              <a:t>Si la descente d’eaux pluviales est aménagée à l’intérieur d’une habitation il faut prévoir à chaque traversée de plancher un joint souple qui neutralise les écarts de dilatation .</a:t>
            </a:r>
          </a:p>
        </p:txBody>
      </p:sp>
      <p:sp>
        <p:nvSpPr>
          <p:cNvPr id="6" name="Rectangle 5"/>
          <p:cNvSpPr/>
          <p:nvPr/>
        </p:nvSpPr>
        <p:spPr>
          <a:xfrm>
            <a:off x="642910" y="642918"/>
            <a:ext cx="8072494" cy="1015663"/>
          </a:xfrm>
          <a:prstGeom prst="rect">
            <a:avLst/>
          </a:prstGeom>
        </p:spPr>
        <p:txBody>
          <a:bodyPr wrap="square">
            <a:spAutoFit/>
          </a:bodyPr>
          <a:lstStyle/>
          <a:p>
            <a:pPr eaLnBrk="0" hangingPunct="0"/>
            <a:r>
              <a:rPr lang="fr-FR" sz="2000" dirty="0" smtClean="0">
                <a:latin typeface="Times New Roman" pitchFamily="18" charset="0"/>
              </a:rPr>
              <a:t>Les branchements et dérivations doivent être raccordés sur des tuyaux qui les reçoivent sous un angle inférieur à 75° pour les canalisation verticales, et 45° pour les canalisation horizontales.</a:t>
            </a:r>
            <a:endParaRPr lang="fr-FR"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2018 2019\Matière CES\plomberie et assinaissement\photos livre de Gérard Calvat\20190615_101134.jpg"/>
          <p:cNvPicPr>
            <a:picLocks noChangeAspect="1" noChangeArrowheads="1"/>
          </p:cNvPicPr>
          <p:nvPr/>
        </p:nvPicPr>
        <p:blipFill>
          <a:blip r:embed="rId2" cstate="print">
            <a:lum bright="10000" contrast="40000"/>
          </a:blip>
          <a:srcRect t="19643" r="2984"/>
          <a:stretch>
            <a:fillRect/>
          </a:stretch>
        </p:blipFill>
        <p:spPr bwMode="auto">
          <a:xfrm>
            <a:off x="4071934" y="20384"/>
            <a:ext cx="4643470" cy="68376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705451"/>
            <a:ext cx="7286676" cy="2893100"/>
          </a:xfrm>
          <a:prstGeom prst="rect">
            <a:avLst/>
          </a:prstGeom>
        </p:spPr>
        <p:txBody>
          <a:bodyPr wrap="square">
            <a:spAutoFit/>
          </a:bodyPr>
          <a:lstStyle/>
          <a:p>
            <a:r>
              <a:rPr lang="fr-FR" sz="2000" b="1" dirty="0" smtClean="0">
                <a:solidFill>
                  <a:schemeClr val="bg1"/>
                </a:solidFill>
              </a:rPr>
              <a:t>Les</a:t>
            </a:r>
            <a:r>
              <a:rPr lang="fr-FR" sz="2000" b="1" dirty="0" smtClean="0">
                <a:solidFill>
                  <a:srgbClr val="0070C0"/>
                </a:solidFill>
              </a:rPr>
              <a:t> bruits de Confort phonique dans les installations sanitaires</a:t>
            </a:r>
          </a:p>
          <a:p>
            <a:endParaRPr lang="fr-FR" dirty="0" smtClean="0"/>
          </a:p>
          <a:p>
            <a:endParaRPr lang="fr-FR" dirty="0" smtClean="0"/>
          </a:p>
          <a:p>
            <a:r>
              <a:rPr lang="fr-FR" dirty="0" smtClean="0"/>
              <a:t>         </a:t>
            </a:r>
            <a:r>
              <a:rPr lang="fr-FR" b="1" dirty="0" smtClean="0"/>
              <a:t>1/les bruis d’alimentation</a:t>
            </a:r>
          </a:p>
          <a:p>
            <a:endParaRPr lang="fr-FR" b="1" dirty="0" smtClean="0"/>
          </a:p>
          <a:p>
            <a:r>
              <a:rPr lang="fr-FR" b="1" dirty="0" smtClean="0">
                <a:solidFill>
                  <a:srgbClr val="000000"/>
                </a:solidFill>
              </a:rPr>
              <a:t>          </a:t>
            </a:r>
            <a:r>
              <a:rPr lang="fr-FR" dirty="0" smtClean="0">
                <a:solidFill>
                  <a:srgbClr val="000000"/>
                </a:solidFill>
              </a:rPr>
              <a:t>Principes de correction et applications pratiques</a:t>
            </a:r>
          </a:p>
          <a:p>
            <a:endParaRPr lang="fr-FR" dirty="0" smtClean="0"/>
          </a:p>
          <a:p>
            <a:r>
              <a:rPr lang="fr-FR" dirty="0" smtClean="0"/>
              <a:t>          </a:t>
            </a:r>
            <a:r>
              <a:rPr lang="fr-FR" b="1" dirty="0" smtClean="0"/>
              <a:t>2/les bruis d’évacuation (vidage)</a:t>
            </a:r>
          </a:p>
          <a:p>
            <a:endParaRPr lang="fr-FR" b="1" dirty="0" smtClean="0"/>
          </a:p>
          <a:p>
            <a:r>
              <a:rPr lang="fr-FR" b="1" dirty="0" smtClean="0">
                <a:solidFill>
                  <a:srgbClr val="000000"/>
                </a:solidFill>
              </a:rPr>
              <a:t>          </a:t>
            </a:r>
            <a:r>
              <a:rPr lang="fr-FR" dirty="0" smtClean="0">
                <a:solidFill>
                  <a:srgbClr val="000000"/>
                </a:solidFill>
              </a:rPr>
              <a:t>Principes de correction et applications pratiques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4151265" cy="461665"/>
          </a:xfrm>
          <a:prstGeom prst="rect">
            <a:avLst/>
          </a:prstGeom>
          <a:solidFill>
            <a:srgbClr val="66FF99"/>
          </a:solidFill>
        </p:spPr>
        <p:txBody>
          <a:bodyPr wrap="none" rtlCol="0">
            <a:spAutoFit/>
          </a:bodyPr>
          <a:lstStyle/>
          <a:p>
            <a:r>
              <a:rPr lang="fr-FR" sz="2400" b="1" dirty="0" smtClean="0"/>
              <a:t>Réseau Intérieur d’Evacuation:</a:t>
            </a:r>
            <a:endParaRPr lang="fr-FR" sz="2400" b="1" dirty="0"/>
          </a:p>
        </p:txBody>
      </p:sp>
      <p:sp>
        <p:nvSpPr>
          <p:cNvPr id="3" name="ZoneTexte 2"/>
          <p:cNvSpPr txBox="1"/>
          <p:nvPr/>
        </p:nvSpPr>
        <p:spPr>
          <a:xfrm>
            <a:off x="1214414" y="1785926"/>
            <a:ext cx="7715304" cy="1015663"/>
          </a:xfrm>
          <a:prstGeom prst="rect">
            <a:avLst/>
          </a:prstGeom>
          <a:noFill/>
        </p:spPr>
        <p:txBody>
          <a:bodyPr wrap="square" rtlCol="0">
            <a:spAutoFit/>
          </a:bodyPr>
          <a:lstStyle/>
          <a:p>
            <a:r>
              <a:rPr lang="fr-FR" sz="2000" dirty="0" smtClean="0"/>
              <a:t>Le réseau Intérieur d’Evacuation des eaux usées comprend successivement depuis les appareils sanitaires jusqu’aux regards extérieurs:</a:t>
            </a:r>
            <a:endParaRPr lang="fr-FR" sz="2000" dirty="0"/>
          </a:p>
        </p:txBody>
      </p:sp>
      <p:pic>
        <p:nvPicPr>
          <p:cNvPr id="4" name="Picture 2" descr="E:\2018 2019\Matière CES\plomberie et assinaissement\photos livre de Gérard Calvat\20190615_101048.jpg"/>
          <p:cNvPicPr>
            <a:picLocks noChangeAspect="1" noChangeArrowheads="1"/>
          </p:cNvPicPr>
          <p:nvPr/>
        </p:nvPicPr>
        <p:blipFill>
          <a:blip r:embed="rId2" cstate="print">
            <a:lum bright="10000" contrast="40000"/>
          </a:blip>
          <a:srcRect l="3704" t="14583" r="1851" b="11457"/>
          <a:stretch>
            <a:fillRect/>
          </a:stretch>
        </p:blipFill>
        <p:spPr bwMode="auto">
          <a:xfrm>
            <a:off x="6013826" y="2500306"/>
            <a:ext cx="3130174" cy="4357693"/>
          </a:xfrm>
          <a:prstGeom prst="rect">
            <a:avLst/>
          </a:prstGeom>
          <a:noFill/>
        </p:spPr>
      </p:pic>
      <p:sp>
        <p:nvSpPr>
          <p:cNvPr id="5" name="ZoneTexte 4"/>
          <p:cNvSpPr txBox="1"/>
          <p:nvPr/>
        </p:nvSpPr>
        <p:spPr>
          <a:xfrm>
            <a:off x="928662" y="2857496"/>
            <a:ext cx="3207738" cy="461665"/>
          </a:xfrm>
          <a:prstGeom prst="rect">
            <a:avLst/>
          </a:prstGeom>
          <a:solidFill>
            <a:srgbClr val="FFFF00"/>
          </a:solidFill>
        </p:spPr>
        <p:txBody>
          <a:bodyPr wrap="none" rtlCol="0">
            <a:spAutoFit/>
          </a:bodyPr>
          <a:lstStyle/>
          <a:p>
            <a:r>
              <a:rPr lang="fr-FR" sz="2400" b="1" dirty="0" smtClean="0"/>
              <a:t>3. Des Tuyaux de Chute</a:t>
            </a:r>
            <a:r>
              <a:rPr lang="fr-FR" dirty="0" smtClean="0"/>
              <a:t>:</a:t>
            </a:r>
            <a:endParaRPr lang="fr-FR" dirty="0"/>
          </a:p>
        </p:txBody>
      </p:sp>
      <p:sp>
        <p:nvSpPr>
          <p:cNvPr id="6" name="ZoneTexte 5"/>
          <p:cNvSpPr txBox="1"/>
          <p:nvPr/>
        </p:nvSpPr>
        <p:spPr>
          <a:xfrm>
            <a:off x="642910" y="3500438"/>
            <a:ext cx="5214974" cy="2862322"/>
          </a:xfrm>
          <a:prstGeom prst="rect">
            <a:avLst/>
          </a:prstGeom>
          <a:noFill/>
        </p:spPr>
        <p:txBody>
          <a:bodyPr wrap="square" rtlCol="0">
            <a:spAutoFit/>
          </a:bodyPr>
          <a:lstStyle/>
          <a:p>
            <a:r>
              <a:rPr lang="fr-FR" sz="2000" dirty="0" smtClean="0"/>
              <a:t>Ou Tuyaux de chutes d’eaux usées. Il s’agit des </a:t>
            </a:r>
            <a:r>
              <a:rPr lang="fr-FR" sz="2000" b="1" dirty="0" smtClean="0">
                <a:solidFill>
                  <a:srgbClr val="FF0000"/>
                </a:solidFill>
              </a:rPr>
              <a:t>canalisation verticales </a:t>
            </a:r>
            <a:r>
              <a:rPr lang="fr-FR" sz="2000" dirty="0" smtClean="0"/>
              <a:t>sur lesquelles se raccordent les collecteurs d’appareils.</a:t>
            </a:r>
          </a:p>
          <a:p>
            <a:r>
              <a:rPr lang="fr-FR" sz="2000" dirty="0" smtClean="0"/>
              <a:t>Elle se prolongent en </a:t>
            </a:r>
            <a:r>
              <a:rPr lang="fr-FR" sz="2000" b="1" dirty="0" smtClean="0">
                <a:solidFill>
                  <a:srgbClr val="FF0000"/>
                </a:solidFill>
              </a:rPr>
              <a:t>ventilation primaire </a:t>
            </a:r>
            <a:r>
              <a:rPr lang="fr-FR" sz="2000" dirty="0" smtClean="0"/>
              <a:t>jusqu’à l’air libre au dessus du toit (voir figure en face).</a:t>
            </a:r>
          </a:p>
          <a:p>
            <a:r>
              <a:rPr lang="fr-FR" sz="2000" dirty="0" smtClean="0"/>
              <a:t>Cette ventilation primaire est indispensable au bon fonctionnement des évacuations. Car elle évite le </a:t>
            </a:r>
            <a:r>
              <a:rPr lang="fr-FR" sz="2000" b="1" u="sng" dirty="0" smtClean="0">
                <a:solidFill>
                  <a:srgbClr val="FF0000"/>
                </a:solidFill>
              </a:rPr>
              <a:t>désamorçage des Siphons</a:t>
            </a:r>
            <a:r>
              <a:rPr lang="fr-FR" sz="2000" dirty="0" smtClean="0">
                <a:solidFill>
                  <a:srgbClr val="FF0000"/>
                </a:solidFill>
              </a:rPr>
              <a:t> (aspiration de</a:t>
            </a:r>
            <a:endParaRPr lang="fr-FR" sz="2000" dirty="0">
              <a:solidFill>
                <a:srgbClr val="FF0000"/>
              </a:solidFill>
            </a:endParaRPr>
          </a:p>
        </p:txBody>
      </p:sp>
      <p:sp>
        <p:nvSpPr>
          <p:cNvPr id="7" name="ZoneTexte 6"/>
          <p:cNvSpPr txBox="1"/>
          <p:nvPr/>
        </p:nvSpPr>
        <p:spPr>
          <a:xfrm>
            <a:off x="714348" y="3500438"/>
            <a:ext cx="5214974" cy="2862322"/>
          </a:xfrm>
          <a:prstGeom prst="rect">
            <a:avLst/>
          </a:prstGeom>
          <a:solidFill>
            <a:schemeClr val="bg1"/>
          </a:solidFill>
        </p:spPr>
        <p:txBody>
          <a:bodyPr wrap="square" rtlCol="0">
            <a:spAutoFit/>
          </a:bodyPr>
          <a:lstStyle/>
          <a:p>
            <a:r>
              <a:rPr lang="fr-FR" sz="2000" dirty="0" smtClean="0"/>
              <a:t>Dans le cas de plusieurs chutes; il faut </a:t>
            </a:r>
            <a:r>
              <a:rPr lang="fr-FR" sz="2000" b="1" dirty="0" smtClean="0"/>
              <a:t>regrouper la ventilation primaire</a:t>
            </a:r>
            <a:r>
              <a:rPr lang="fr-FR" sz="2000" dirty="0" smtClean="0"/>
              <a:t> (une seule sortie en l’aire libre)</a:t>
            </a:r>
          </a:p>
          <a:p>
            <a:r>
              <a:rPr lang="fr-FR" sz="2000" dirty="0" smtClean="0"/>
              <a:t>Si la </a:t>
            </a:r>
            <a:r>
              <a:rPr lang="fr-FR" sz="2000" b="1" dirty="0" smtClean="0"/>
              <a:t>ventilation est Horizontale; doivent être en pente </a:t>
            </a:r>
            <a:r>
              <a:rPr lang="fr-FR" sz="2000" dirty="0" smtClean="0"/>
              <a:t>(pour assurer l’évacuation des eaux de condensation en direction de chute).</a:t>
            </a:r>
          </a:p>
          <a:p>
            <a:endParaRPr lang="fr-FR" sz="2000" dirty="0" smtClean="0"/>
          </a:p>
          <a:p>
            <a:r>
              <a:rPr lang="fr-FR" sz="2000" dirty="0" smtClean="0"/>
              <a:t>Le diamètre des Chutes peut d’être déterminé à l’aide d’un tableau</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46125" y="428604"/>
            <a:ext cx="6589713" cy="2308324"/>
          </a:xfrm>
          <a:prstGeom prst="rect">
            <a:avLst/>
          </a:prstGeom>
          <a:noFill/>
          <a:ln w="9525">
            <a:noFill/>
            <a:miter lim="800000"/>
            <a:headEnd/>
            <a:tailEnd/>
          </a:ln>
        </p:spPr>
        <p:txBody>
          <a:bodyPr>
            <a:spAutoFit/>
          </a:bodyPr>
          <a:lstStyle/>
          <a:p>
            <a:pPr eaLnBrk="0" hangingPunct="0"/>
            <a:r>
              <a:rPr lang="fr-FR" sz="2400" dirty="0">
                <a:latin typeface="Times New Roman" pitchFamily="18" charset="0"/>
              </a:rPr>
              <a:t>On évite de faire passer des canalisations dans les pièces habitées ou réservées au repos.</a:t>
            </a:r>
          </a:p>
          <a:p>
            <a:pPr eaLnBrk="0" hangingPunct="0"/>
            <a:r>
              <a:rPr lang="fr-FR" sz="2400" dirty="0">
                <a:latin typeface="Times New Roman" pitchFamily="18" charset="0"/>
              </a:rPr>
              <a:t> les canalisations occupent les passages dans les </a:t>
            </a:r>
            <a:r>
              <a:rPr lang="fr-FR" sz="2400" b="1" dirty="0">
                <a:solidFill>
                  <a:srgbClr val="FF0000"/>
                </a:solidFill>
                <a:latin typeface="Times New Roman" pitchFamily="18" charset="0"/>
              </a:rPr>
              <a:t>cave, couloirs, débarras, etc. </a:t>
            </a:r>
          </a:p>
          <a:p>
            <a:pPr eaLnBrk="0" hangingPunct="0"/>
            <a:endParaRPr lang="fr-FR" sz="2400" dirty="0">
              <a:latin typeface="Times New Roman" pitchFamily="18" charset="0"/>
            </a:endParaRPr>
          </a:p>
          <a:p>
            <a:pPr eaLnBrk="0" hangingPunct="0"/>
            <a:endParaRPr lang="fr-FR" sz="2400" dirty="0">
              <a:latin typeface="Times New Roman" pitchFamily="18" charset="0"/>
            </a:endParaRPr>
          </a:p>
        </p:txBody>
      </p:sp>
      <p:pic>
        <p:nvPicPr>
          <p:cNvPr id="3" name="Picture 8" descr="gne"/>
          <p:cNvPicPr>
            <a:picLocks noChangeAspect="1" noChangeArrowheads="1"/>
          </p:cNvPicPr>
          <p:nvPr/>
        </p:nvPicPr>
        <p:blipFill>
          <a:blip r:embed="rId2"/>
          <a:srcRect/>
          <a:stretch>
            <a:fillRect/>
          </a:stretch>
        </p:blipFill>
        <p:spPr bwMode="auto">
          <a:xfrm>
            <a:off x="6192838" y="1733529"/>
            <a:ext cx="2386012" cy="3181350"/>
          </a:xfrm>
          <a:prstGeom prst="rect">
            <a:avLst/>
          </a:prstGeom>
          <a:noFill/>
          <a:ln w="9525">
            <a:noFill/>
            <a:miter lim="800000"/>
            <a:headEnd/>
            <a:tailEnd/>
          </a:ln>
        </p:spPr>
      </p:pic>
      <p:sp>
        <p:nvSpPr>
          <p:cNvPr id="4" name="Text Box 9"/>
          <p:cNvSpPr txBox="1">
            <a:spLocks noChangeArrowheads="1"/>
          </p:cNvSpPr>
          <p:nvPr/>
        </p:nvSpPr>
        <p:spPr bwMode="auto">
          <a:xfrm>
            <a:off x="792163" y="2741592"/>
            <a:ext cx="4068762" cy="2492990"/>
          </a:xfrm>
          <a:prstGeom prst="rect">
            <a:avLst/>
          </a:prstGeom>
          <a:noFill/>
          <a:ln w="9525">
            <a:noFill/>
            <a:miter lim="800000"/>
            <a:headEnd/>
            <a:tailEnd/>
          </a:ln>
        </p:spPr>
        <p:txBody>
          <a:bodyPr>
            <a:spAutoFit/>
          </a:bodyPr>
          <a:lstStyle/>
          <a:p>
            <a:pPr eaLnBrk="0" hangingPunct="0"/>
            <a:r>
              <a:rPr lang="fr-FR" sz="2400" dirty="0">
                <a:latin typeface="Times New Roman" pitchFamily="18" charset="0"/>
              </a:rPr>
              <a:t>Dans un projet, on éloigne les espaces équipés </a:t>
            </a:r>
            <a:r>
              <a:rPr lang="fr-FR" sz="2400" b="1" dirty="0">
                <a:solidFill>
                  <a:srgbClr val="FF0000"/>
                </a:solidFill>
                <a:latin typeface="Times New Roman" pitchFamily="18" charset="0"/>
              </a:rPr>
              <a:t>d’installation bruyantes </a:t>
            </a:r>
            <a:r>
              <a:rPr lang="fr-FR" sz="2400" dirty="0">
                <a:latin typeface="Times New Roman" pitchFamily="18" charset="0"/>
              </a:rPr>
              <a:t>(cuisine, SDB,WC) des </a:t>
            </a:r>
            <a:r>
              <a:rPr lang="fr-FR" sz="2400" b="1" dirty="0">
                <a:solidFill>
                  <a:srgbClr val="0070C0"/>
                </a:solidFill>
                <a:latin typeface="Times New Roman" pitchFamily="18" charset="0"/>
              </a:rPr>
              <a:t>espaces de repos </a:t>
            </a:r>
            <a:r>
              <a:rPr lang="fr-FR" sz="2400" dirty="0">
                <a:latin typeface="Times New Roman" pitchFamily="18" charset="0"/>
              </a:rPr>
              <a:t>ou de travail.</a:t>
            </a:r>
          </a:p>
          <a:p>
            <a:pPr eaLnBrk="0" hangingPunct="0">
              <a:spcBef>
                <a:spcPct val="50000"/>
              </a:spcBef>
            </a:pPr>
            <a:endParaRPr lang="fr-FR" sz="2400" dirty="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2018 2019\Matière CES\plomberie et assinaissement\photos livre de Gérard Calvat\20190615_101110.jpg"/>
          <p:cNvPicPr>
            <a:picLocks noChangeAspect="1" noChangeArrowheads="1"/>
          </p:cNvPicPr>
          <p:nvPr/>
        </p:nvPicPr>
        <p:blipFill>
          <a:blip r:embed="rId2" cstate="print">
            <a:lum bright="10000" contrast="40000"/>
          </a:blip>
          <a:srcRect t="65626"/>
          <a:stretch>
            <a:fillRect/>
          </a:stretch>
        </p:blipFill>
        <p:spPr bwMode="auto">
          <a:xfrm>
            <a:off x="285720" y="714356"/>
            <a:ext cx="8183006" cy="5000660"/>
          </a:xfrm>
          <a:prstGeom prst="rect">
            <a:avLst/>
          </a:prstGeom>
          <a:noFill/>
        </p:spPr>
      </p:pic>
      <p:sp>
        <p:nvSpPr>
          <p:cNvPr id="3" name="Ellipse 2"/>
          <p:cNvSpPr/>
          <p:nvPr/>
        </p:nvSpPr>
        <p:spPr>
          <a:xfrm>
            <a:off x="4500562" y="3857628"/>
            <a:ext cx="4214842" cy="64294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4151265" cy="461665"/>
          </a:xfrm>
          <a:prstGeom prst="rect">
            <a:avLst/>
          </a:prstGeom>
          <a:solidFill>
            <a:srgbClr val="66FF99"/>
          </a:solidFill>
        </p:spPr>
        <p:txBody>
          <a:bodyPr wrap="none" rtlCol="0">
            <a:spAutoFit/>
          </a:bodyPr>
          <a:lstStyle/>
          <a:p>
            <a:r>
              <a:rPr lang="fr-FR" sz="2400" b="1" dirty="0" smtClean="0"/>
              <a:t>Réseau Intérieur d’Evacuation:</a:t>
            </a:r>
            <a:endParaRPr lang="fr-FR" sz="2400" b="1" dirty="0"/>
          </a:p>
        </p:txBody>
      </p:sp>
      <p:sp>
        <p:nvSpPr>
          <p:cNvPr id="3" name="ZoneTexte 2"/>
          <p:cNvSpPr txBox="1"/>
          <p:nvPr/>
        </p:nvSpPr>
        <p:spPr>
          <a:xfrm>
            <a:off x="1214414" y="1785926"/>
            <a:ext cx="7715304" cy="1015663"/>
          </a:xfrm>
          <a:prstGeom prst="rect">
            <a:avLst/>
          </a:prstGeom>
          <a:noFill/>
        </p:spPr>
        <p:txBody>
          <a:bodyPr wrap="square" rtlCol="0">
            <a:spAutoFit/>
          </a:bodyPr>
          <a:lstStyle/>
          <a:p>
            <a:r>
              <a:rPr lang="fr-FR" sz="2000" dirty="0" smtClean="0"/>
              <a:t>Le réseau Intérieur d’Evacuation des eaux usées comprend successivement depuis les appareils sanitaires jusqu’aux regards extérieurs:</a:t>
            </a:r>
            <a:endParaRPr lang="fr-FR" sz="2000" dirty="0"/>
          </a:p>
        </p:txBody>
      </p:sp>
      <p:pic>
        <p:nvPicPr>
          <p:cNvPr id="4" name="Picture 2" descr="E:\2018 2019\Matière CES\plomberie et assinaissement\photos livre de Gérard Calvat\20190615_101048.jpg"/>
          <p:cNvPicPr>
            <a:picLocks noChangeAspect="1" noChangeArrowheads="1"/>
          </p:cNvPicPr>
          <p:nvPr/>
        </p:nvPicPr>
        <p:blipFill>
          <a:blip r:embed="rId2" cstate="print">
            <a:lum bright="10000" contrast="40000"/>
          </a:blip>
          <a:srcRect l="3704" t="14583" r="1851" b="11457"/>
          <a:stretch>
            <a:fillRect/>
          </a:stretch>
        </p:blipFill>
        <p:spPr bwMode="auto">
          <a:xfrm>
            <a:off x="6013826" y="2500306"/>
            <a:ext cx="3130174" cy="4357693"/>
          </a:xfrm>
          <a:prstGeom prst="rect">
            <a:avLst/>
          </a:prstGeom>
          <a:noFill/>
        </p:spPr>
      </p:pic>
      <p:sp>
        <p:nvSpPr>
          <p:cNvPr id="5" name="ZoneTexte 4"/>
          <p:cNvSpPr txBox="1"/>
          <p:nvPr/>
        </p:nvSpPr>
        <p:spPr>
          <a:xfrm>
            <a:off x="928662" y="2857496"/>
            <a:ext cx="3920112" cy="461665"/>
          </a:xfrm>
          <a:prstGeom prst="rect">
            <a:avLst/>
          </a:prstGeom>
          <a:solidFill>
            <a:srgbClr val="FFFF00"/>
          </a:solidFill>
        </p:spPr>
        <p:txBody>
          <a:bodyPr wrap="none" rtlCol="0">
            <a:spAutoFit/>
          </a:bodyPr>
          <a:lstStyle/>
          <a:p>
            <a:r>
              <a:rPr lang="fr-FR" sz="2400" b="1" dirty="0" smtClean="0"/>
              <a:t>4. Des Collecteurs Principaux</a:t>
            </a:r>
            <a:r>
              <a:rPr lang="fr-FR" dirty="0" smtClean="0"/>
              <a:t>:</a:t>
            </a:r>
            <a:endParaRPr lang="fr-FR" dirty="0"/>
          </a:p>
        </p:txBody>
      </p:sp>
      <p:sp>
        <p:nvSpPr>
          <p:cNvPr id="6" name="ZoneTexte 5"/>
          <p:cNvSpPr txBox="1"/>
          <p:nvPr/>
        </p:nvSpPr>
        <p:spPr>
          <a:xfrm>
            <a:off x="714348" y="3643314"/>
            <a:ext cx="5214974" cy="1323439"/>
          </a:xfrm>
          <a:prstGeom prst="rect">
            <a:avLst/>
          </a:prstGeom>
          <a:noFill/>
        </p:spPr>
        <p:txBody>
          <a:bodyPr wrap="square" rtlCol="0">
            <a:spAutoFit/>
          </a:bodyPr>
          <a:lstStyle/>
          <a:p>
            <a:r>
              <a:rPr lang="fr-FR" sz="2000" dirty="0" smtClean="0"/>
              <a:t>Raccordés aux Chutes et situés généralement sous le plancher. Du Rez-de-chaussée (dans cave, dans un vide Sanitaire ou enterrés sous le dallage</a:t>
            </a:r>
            <a:endParaRPr lang="fr-FR" sz="2000" dirty="0"/>
          </a:p>
        </p:txBody>
      </p:sp>
      <p:sp>
        <p:nvSpPr>
          <p:cNvPr id="7" name="Ellipse 6"/>
          <p:cNvSpPr/>
          <p:nvPr/>
        </p:nvSpPr>
        <p:spPr>
          <a:xfrm>
            <a:off x="7786710" y="4500570"/>
            <a:ext cx="785818" cy="7143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a:endCxn id="7" idx="2"/>
          </p:cNvCxnSpPr>
          <p:nvPr/>
        </p:nvCxnSpPr>
        <p:spPr>
          <a:xfrm>
            <a:off x="4929190" y="3429000"/>
            <a:ext cx="2857520" cy="1428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928670"/>
            <a:ext cx="1591077" cy="369332"/>
          </a:xfrm>
          <a:prstGeom prst="rect">
            <a:avLst/>
          </a:prstGeom>
          <a:noFill/>
        </p:spPr>
        <p:txBody>
          <a:bodyPr wrap="none" rtlCol="0">
            <a:spAutoFit/>
          </a:bodyPr>
          <a:lstStyle/>
          <a:p>
            <a:r>
              <a:rPr lang="fr-FR" dirty="0" smtClean="0"/>
              <a:t>Les références:</a:t>
            </a:r>
            <a:endParaRPr lang="fr-FR" dirty="0"/>
          </a:p>
        </p:txBody>
      </p:sp>
      <p:pic>
        <p:nvPicPr>
          <p:cNvPr id="1026" name="Picture 2" descr="Les rÃ©seaux et l'assainissement-alternatives-9782862276076"/>
          <p:cNvPicPr>
            <a:picLocks noChangeAspect="1" noChangeArrowheads="1"/>
          </p:cNvPicPr>
          <p:nvPr/>
        </p:nvPicPr>
        <p:blipFill>
          <a:blip r:embed="rId2"/>
          <a:srcRect/>
          <a:stretch>
            <a:fillRect/>
          </a:stretch>
        </p:blipFill>
        <p:spPr bwMode="auto">
          <a:xfrm>
            <a:off x="428596" y="2509855"/>
            <a:ext cx="2381250" cy="3419475"/>
          </a:xfrm>
          <a:prstGeom prst="rect">
            <a:avLst/>
          </a:prstGeom>
          <a:noFill/>
        </p:spPr>
      </p:pic>
      <p:sp>
        <p:nvSpPr>
          <p:cNvPr id="4" name="ZoneTexte 3"/>
          <p:cNvSpPr txBox="1"/>
          <p:nvPr/>
        </p:nvSpPr>
        <p:spPr>
          <a:xfrm>
            <a:off x="785786" y="2000240"/>
            <a:ext cx="1630062" cy="400110"/>
          </a:xfrm>
          <a:prstGeom prst="rect">
            <a:avLst/>
          </a:prstGeom>
          <a:noFill/>
        </p:spPr>
        <p:txBody>
          <a:bodyPr wrap="none" rtlCol="0">
            <a:spAutoFit/>
          </a:bodyPr>
          <a:lstStyle/>
          <a:p>
            <a:r>
              <a:rPr lang="fr-FR" sz="2000" b="1" dirty="0" smtClean="0"/>
              <a:t>Gérard Calvat</a:t>
            </a:r>
            <a:endParaRPr lang="fr-FR"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4151265" cy="461665"/>
          </a:xfrm>
          <a:prstGeom prst="rect">
            <a:avLst/>
          </a:prstGeom>
          <a:solidFill>
            <a:srgbClr val="66FF99"/>
          </a:solidFill>
        </p:spPr>
        <p:txBody>
          <a:bodyPr wrap="none" rtlCol="0">
            <a:spAutoFit/>
          </a:bodyPr>
          <a:lstStyle/>
          <a:p>
            <a:r>
              <a:rPr lang="fr-FR" sz="2400" b="1" dirty="0" smtClean="0"/>
              <a:t>Réseau Intérieur d’Evacuation:</a:t>
            </a:r>
            <a:endParaRPr lang="fr-FR" sz="2400" b="1" dirty="0"/>
          </a:p>
        </p:txBody>
      </p:sp>
      <p:sp>
        <p:nvSpPr>
          <p:cNvPr id="3" name="ZoneTexte 2"/>
          <p:cNvSpPr txBox="1"/>
          <p:nvPr/>
        </p:nvSpPr>
        <p:spPr>
          <a:xfrm>
            <a:off x="1214414" y="1785926"/>
            <a:ext cx="7715304" cy="1015663"/>
          </a:xfrm>
          <a:prstGeom prst="rect">
            <a:avLst/>
          </a:prstGeom>
          <a:noFill/>
        </p:spPr>
        <p:txBody>
          <a:bodyPr wrap="square" rtlCol="0">
            <a:spAutoFit/>
          </a:bodyPr>
          <a:lstStyle/>
          <a:p>
            <a:r>
              <a:rPr lang="fr-FR" sz="2000" dirty="0" smtClean="0"/>
              <a:t>Le réseau Intérieur d’Evacuation des eaux usées comprend successivement depuis les appareils sanitaires jusqu’aux regards extérieurs:</a:t>
            </a:r>
            <a:endParaRPr lang="fr-FR" sz="2000" dirty="0"/>
          </a:p>
        </p:txBody>
      </p:sp>
      <p:pic>
        <p:nvPicPr>
          <p:cNvPr id="4" name="Picture 2" descr="E:\2018 2019\Matière CES\plomberie et assinaissement\photos livre de Gérard Calvat\20190615_101048.jpg"/>
          <p:cNvPicPr>
            <a:picLocks noChangeAspect="1" noChangeArrowheads="1"/>
          </p:cNvPicPr>
          <p:nvPr/>
        </p:nvPicPr>
        <p:blipFill>
          <a:blip r:embed="rId2" cstate="print">
            <a:lum bright="10000" contrast="40000"/>
          </a:blip>
          <a:srcRect l="3704" t="14583" r="1851" b="11457"/>
          <a:stretch>
            <a:fillRect/>
          </a:stretch>
        </p:blipFill>
        <p:spPr bwMode="auto">
          <a:xfrm>
            <a:off x="6013826" y="2500306"/>
            <a:ext cx="3130174" cy="4357693"/>
          </a:xfrm>
          <a:prstGeom prst="rect">
            <a:avLst/>
          </a:prstGeom>
          <a:noFill/>
        </p:spPr>
      </p:pic>
      <p:sp>
        <p:nvSpPr>
          <p:cNvPr id="5" name="ZoneTexte 4"/>
          <p:cNvSpPr txBox="1"/>
          <p:nvPr/>
        </p:nvSpPr>
        <p:spPr>
          <a:xfrm>
            <a:off x="928662" y="2857496"/>
            <a:ext cx="3459345" cy="461665"/>
          </a:xfrm>
          <a:prstGeom prst="rect">
            <a:avLst/>
          </a:prstGeom>
          <a:solidFill>
            <a:srgbClr val="FFFF00"/>
          </a:solidFill>
        </p:spPr>
        <p:txBody>
          <a:bodyPr wrap="none" rtlCol="0">
            <a:spAutoFit/>
          </a:bodyPr>
          <a:lstStyle/>
          <a:p>
            <a:r>
              <a:rPr lang="fr-FR" sz="2400" b="1" dirty="0" smtClean="0"/>
              <a:t>5. Des Regards Extérieurs</a:t>
            </a:r>
            <a:r>
              <a:rPr lang="fr-FR" dirty="0" smtClean="0"/>
              <a:t>:</a:t>
            </a:r>
            <a:endParaRPr lang="fr-FR" dirty="0"/>
          </a:p>
        </p:txBody>
      </p:sp>
      <p:sp>
        <p:nvSpPr>
          <p:cNvPr id="6" name="ZoneTexte 5"/>
          <p:cNvSpPr txBox="1"/>
          <p:nvPr/>
        </p:nvSpPr>
        <p:spPr>
          <a:xfrm>
            <a:off x="714348" y="3643314"/>
            <a:ext cx="5214974" cy="707886"/>
          </a:xfrm>
          <a:prstGeom prst="rect">
            <a:avLst/>
          </a:prstGeom>
          <a:noFill/>
        </p:spPr>
        <p:txBody>
          <a:bodyPr wrap="square" rtlCol="0">
            <a:spAutoFit/>
          </a:bodyPr>
          <a:lstStyle/>
          <a:p>
            <a:r>
              <a:rPr lang="fr-FR" sz="2000" dirty="0" smtClean="0"/>
              <a:t>Disposés à la sorties des collecteurs et destinés à assurer l’entretient des canalisations.</a:t>
            </a:r>
            <a:endParaRPr lang="fr-F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4151265" cy="461665"/>
          </a:xfrm>
          <a:prstGeom prst="rect">
            <a:avLst/>
          </a:prstGeom>
          <a:solidFill>
            <a:srgbClr val="66FF99"/>
          </a:solidFill>
        </p:spPr>
        <p:txBody>
          <a:bodyPr wrap="none" rtlCol="0">
            <a:spAutoFit/>
          </a:bodyPr>
          <a:lstStyle/>
          <a:p>
            <a:r>
              <a:rPr lang="fr-FR" sz="2400" b="1" dirty="0" smtClean="0"/>
              <a:t>Réseau Intérieur d’Evacuation:</a:t>
            </a:r>
            <a:endParaRPr lang="fr-FR" sz="2400" b="1" dirty="0"/>
          </a:p>
        </p:txBody>
      </p:sp>
      <p:sp>
        <p:nvSpPr>
          <p:cNvPr id="3" name="ZoneTexte 2"/>
          <p:cNvSpPr txBox="1"/>
          <p:nvPr/>
        </p:nvSpPr>
        <p:spPr>
          <a:xfrm>
            <a:off x="1214414" y="1785926"/>
            <a:ext cx="7715304" cy="1015663"/>
          </a:xfrm>
          <a:prstGeom prst="rect">
            <a:avLst/>
          </a:prstGeom>
          <a:noFill/>
        </p:spPr>
        <p:txBody>
          <a:bodyPr wrap="square" rtlCol="0">
            <a:spAutoFit/>
          </a:bodyPr>
          <a:lstStyle/>
          <a:p>
            <a:r>
              <a:rPr lang="fr-FR" sz="2000" dirty="0" smtClean="0"/>
              <a:t>Le réseau Intérieur d’Evacuation des eaux usées comprend successivement depuis les appareils sanitaires jusqu’aux regards extérieurs:</a:t>
            </a:r>
            <a:endParaRPr lang="fr-FR" sz="2000" dirty="0"/>
          </a:p>
        </p:txBody>
      </p:sp>
      <p:pic>
        <p:nvPicPr>
          <p:cNvPr id="4" name="Picture 2" descr="E:\2018 2019\Matière CES\plomberie et assinaissement\photos livre de Gérard Calvat\20190615_101048.jpg"/>
          <p:cNvPicPr>
            <a:picLocks noChangeAspect="1" noChangeArrowheads="1"/>
          </p:cNvPicPr>
          <p:nvPr/>
        </p:nvPicPr>
        <p:blipFill>
          <a:blip r:embed="rId2" cstate="print">
            <a:lum bright="10000" contrast="40000"/>
          </a:blip>
          <a:srcRect l="3704" t="14583" r="1851" b="11457"/>
          <a:stretch>
            <a:fillRect/>
          </a:stretch>
        </p:blipFill>
        <p:spPr bwMode="auto">
          <a:xfrm>
            <a:off x="6013826" y="2500306"/>
            <a:ext cx="3130174" cy="4357693"/>
          </a:xfrm>
          <a:prstGeom prst="rect">
            <a:avLst/>
          </a:prstGeom>
          <a:noFill/>
        </p:spPr>
      </p:pic>
      <p:sp>
        <p:nvSpPr>
          <p:cNvPr id="5" name="ZoneTexte 4"/>
          <p:cNvSpPr txBox="1"/>
          <p:nvPr/>
        </p:nvSpPr>
        <p:spPr>
          <a:xfrm>
            <a:off x="928662" y="2857496"/>
            <a:ext cx="3223896" cy="1107996"/>
          </a:xfrm>
          <a:prstGeom prst="rect">
            <a:avLst/>
          </a:prstGeom>
          <a:solidFill>
            <a:srgbClr val="FFFF00"/>
          </a:solidFill>
        </p:spPr>
        <p:txBody>
          <a:bodyPr wrap="none" rtlCol="0">
            <a:spAutoFit/>
          </a:bodyPr>
          <a:lstStyle/>
          <a:p>
            <a:r>
              <a:rPr lang="fr-FR" sz="2400" b="1" dirty="0" smtClean="0"/>
              <a:t>6. Les Clapets Aérateurs</a:t>
            </a:r>
          </a:p>
          <a:p>
            <a:r>
              <a:rPr lang="fr-FR" sz="2400" b="1" dirty="0" smtClean="0"/>
              <a:t>	</a:t>
            </a:r>
            <a:r>
              <a:rPr lang="fr-FR" b="1" dirty="0" smtClean="0"/>
              <a:t>(Clapets à membrane </a:t>
            </a:r>
          </a:p>
          <a:p>
            <a:r>
              <a:rPr lang="fr-FR" b="1" dirty="0" smtClean="0"/>
              <a:t>	ou Clapet anti-vide)</a:t>
            </a:r>
            <a:r>
              <a:rPr lang="fr-FR" dirty="0" smtClean="0"/>
              <a:t>:</a:t>
            </a:r>
            <a:endParaRPr lang="fr-FR" dirty="0"/>
          </a:p>
        </p:txBody>
      </p:sp>
      <p:sp>
        <p:nvSpPr>
          <p:cNvPr id="6" name="ZoneTexte 5"/>
          <p:cNvSpPr txBox="1"/>
          <p:nvPr/>
        </p:nvSpPr>
        <p:spPr>
          <a:xfrm>
            <a:off x="714348" y="4221312"/>
            <a:ext cx="5214974" cy="1015663"/>
          </a:xfrm>
          <a:prstGeom prst="rect">
            <a:avLst/>
          </a:prstGeom>
          <a:noFill/>
        </p:spPr>
        <p:txBody>
          <a:bodyPr wrap="square" rtlCol="0">
            <a:spAutoFit/>
          </a:bodyPr>
          <a:lstStyle/>
          <a:p>
            <a:r>
              <a:rPr lang="fr-FR" sz="2000" dirty="0" smtClean="0"/>
              <a:t>Un petit appareil qui peut être utilisés dans certains cas pour remplacer la ventilation secondaire.</a:t>
            </a:r>
            <a:endParaRPr lang="fr-FR" sz="2000" dirty="0"/>
          </a:p>
        </p:txBody>
      </p:sp>
      <p:pic>
        <p:nvPicPr>
          <p:cNvPr id="7" name="Picture 2" descr="E:\2018 2019\Matière CES\plomberie et assinaissement\photos livre de Gérard Calvat\20190615_101122.jpg"/>
          <p:cNvPicPr>
            <a:picLocks noChangeAspect="1" noChangeArrowheads="1"/>
          </p:cNvPicPr>
          <p:nvPr/>
        </p:nvPicPr>
        <p:blipFill>
          <a:blip r:embed="rId3" cstate="print">
            <a:lum bright="10000" contrast="40000"/>
          </a:blip>
          <a:srcRect t="19791" b="11458"/>
          <a:stretch>
            <a:fillRect/>
          </a:stretch>
        </p:blipFill>
        <p:spPr bwMode="auto">
          <a:xfrm>
            <a:off x="6000760" y="2714620"/>
            <a:ext cx="3156238" cy="3857652"/>
          </a:xfrm>
          <a:prstGeom prst="rect">
            <a:avLst/>
          </a:prstGeom>
          <a:noFill/>
        </p:spPr>
      </p:pic>
      <p:pic>
        <p:nvPicPr>
          <p:cNvPr id="90114" name="Picture 2" descr="https://asset.conrad.com/media10/isa/160267/c1/-/fr/396872_RB_00_FB/image.jpg?x=250&amp;y=250"/>
          <p:cNvPicPr>
            <a:picLocks noChangeAspect="1" noChangeArrowheads="1"/>
          </p:cNvPicPr>
          <p:nvPr/>
        </p:nvPicPr>
        <p:blipFill>
          <a:blip r:embed="rId4"/>
          <a:srcRect/>
          <a:stretch>
            <a:fillRect/>
          </a:stretch>
        </p:blipFill>
        <p:spPr bwMode="auto">
          <a:xfrm>
            <a:off x="0" y="5143512"/>
            <a:ext cx="1440170" cy="1714488"/>
          </a:xfrm>
          <a:prstGeom prst="rect">
            <a:avLst/>
          </a:prstGeom>
          <a:noFill/>
        </p:spPr>
      </p:pic>
      <p:pic>
        <p:nvPicPr>
          <p:cNvPr id="90116" name="Picture 4" descr="https://www.plomberie-online.fr/1934-large_default/clapet-anti-vide-ventilation-d-32-40-50-mm.jpg"/>
          <p:cNvPicPr>
            <a:picLocks noChangeAspect="1" noChangeArrowheads="1"/>
          </p:cNvPicPr>
          <p:nvPr/>
        </p:nvPicPr>
        <p:blipFill>
          <a:blip r:embed="rId5"/>
          <a:srcRect t="8697" b="13042"/>
          <a:stretch>
            <a:fillRect/>
          </a:stretch>
        </p:blipFill>
        <p:spPr bwMode="auto">
          <a:xfrm>
            <a:off x="1943626" y="5214950"/>
            <a:ext cx="2099484" cy="1643074"/>
          </a:xfrm>
          <a:prstGeom prst="rect">
            <a:avLst/>
          </a:prstGeom>
          <a:noFill/>
        </p:spPr>
      </p:pic>
      <p:sp>
        <p:nvSpPr>
          <p:cNvPr id="90118" name="AutoShape 6" descr="https://www.aliaxis-ui.ch/fileadmin/_processed_/c/a/csm_ventiair_gr_642269f06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0120" name="AutoShape 8" descr="https://www.aliaxis-ui.ch/fileadmin/_processed_/c/a/csm_ventiair_gr_642269f06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0122" name="Picture 10" descr="https://media.e.ma-cdn.com/catalog/product/cache/1/thumbnail/602f0fa2c1f0d1ba5e241f914e856ff9/P/r/Prise_d_air_fa___56fe524eb934e_1.jpg"/>
          <p:cNvPicPr>
            <a:picLocks noChangeAspect="1" noChangeArrowheads="1"/>
          </p:cNvPicPr>
          <p:nvPr/>
        </p:nvPicPr>
        <p:blipFill>
          <a:blip r:embed="rId6"/>
          <a:srcRect/>
          <a:stretch>
            <a:fillRect/>
          </a:stretch>
        </p:blipFill>
        <p:spPr bwMode="auto">
          <a:xfrm>
            <a:off x="6500826" y="428604"/>
            <a:ext cx="2286000" cy="2286000"/>
          </a:xfrm>
          <a:prstGeom prst="rect">
            <a:avLst/>
          </a:prstGeom>
          <a:noFill/>
        </p:spPr>
      </p:pic>
      <p:sp>
        <p:nvSpPr>
          <p:cNvPr id="90124" name="AutoShape 12" descr="https://www.aliaxis-ui.ch/fileadmin/_processed_/c/a/csm_ventiair_gr_642269f06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0126" name="AutoShape 14" descr="https://www.aliaxis-ui.ch/fileadmin/_processed_/c/a/csm_ventiair_gr_642269f06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0127" name="Picture 15" descr="E:\2018 2019\Matière CES\plomberie et assinaissement\csm_ventiair_gr_642269f06d.jpg"/>
          <p:cNvPicPr>
            <a:picLocks noChangeAspect="1" noChangeArrowheads="1"/>
          </p:cNvPicPr>
          <p:nvPr/>
        </p:nvPicPr>
        <p:blipFill>
          <a:blip r:embed="rId7"/>
          <a:srcRect/>
          <a:stretch>
            <a:fillRect/>
          </a:stretch>
        </p:blipFill>
        <p:spPr bwMode="auto">
          <a:xfrm>
            <a:off x="4443956" y="5000636"/>
            <a:ext cx="1413928"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0127"/>
                                        </p:tgtEl>
                                        <p:attrNameLst>
                                          <p:attrName>style.visibility</p:attrName>
                                        </p:attrNameLst>
                                      </p:cBhvr>
                                      <p:to>
                                        <p:strVal val="visible"/>
                                      </p:to>
                                    </p:set>
                                    <p:animEffect transition="in" filter="blinds(horizontal)">
                                      <p:cBhvr>
                                        <p:cTn id="10" dur="500"/>
                                        <p:tgtEl>
                                          <p:spTgt spid="90127"/>
                                        </p:tgtEl>
                                      </p:cBhvr>
                                    </p:animEffect>
                                  </p:childTnLst>
                                </p:cTn>
                              </p:par>
                              <p:par>
                                <p:cTn id="11" presetID="3" presetClass="entr" presetSubtype="10" fill="hold" nodeType="withEffect">
                                  <p:stCondLst>
                                    <p:cond delay="0"/>
                                  </p:stCondLst>
                                  <p:childTnLst>
                                    <p:set>
                                      <p:cBhvr>
                                        <p:cTn id="12" dur="1" fill="hold">
                                          <p:stCondLst>
                                            <p:cond delay="0"/>
                                          </p:stCondLst>
                                        </p:cTn>
                                        <p:tgtEl>
                                          <p:spTgt spid="90116"/>
                                        </p:tgtEl>
                                        <p:attrNameLst>
                                          <p:attrName>style.visibility</p:attrName>
                                        </p:attrNameLst>
                                      </p:cBhvr>
                                      <p:to>
                                        <p:strVal val="visible"/>
                                      </p:to>
                                    </p:set>
                                    <p:animEffect transition="in" filter="blinds(horizontal)">
                                      <p:cBhvr>
                                        <p:cTn id="13" dur="500"/>
                                        <p:tgtEl>
                                          <p:spTgt spid="90116"/>
                                        </p:tgtEl>
                                      </p:cBhvr>
                                    </p:animEffect>
                                  </p:childTnLst>
                                </p:cTn>
                              </p:par>
                              <p:par>
                                <p:cTn id="14" presetID="3" presetClass="entr" presetSubtype="10" fill="hold" nodeType="withEffect">
                                  <p:stCondLst>
                                    <p:cond delay="0"/>
                                  </p:stCondLst>
                                  <p:childTnLst>
                                    <p:set>
                                      <p:cBhvr>
                                        <p:cTn id="15" dur="1" fill="hold">
                                          <p:stCondLst>
                                            <p:cond delay="0"/>
                                          </p:stCondLst>
                                        </p:cTn>
                                        <p:tgtEl>
                                          <p:spTgt spid="90114"/>
                                        </p:tgtEl>
                                        <p:attrNameLst>
                                          <p:attrName>style.visibility</p:attrName>
                                        </p:attrNameLst>
                                      </p:cBhvr>
                                      <p:to>
                                        <p:strVal val="visible"/>
                                      </p:to>
                                    </p:set>
                                    <p:animEffect transition="in" filter="blinds(horizontal)">
                                      <p:cBhvr>
                                        <p:cTn id="16"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4130105" cy="461665"/>
          </a:xfrm>
          <a:prstGeom prst="rect">
            <a:avLst/>
          </a:prstGeom>
          <a:solidFill>
            <a:srgbClr val="92D050"/>
          </a:solidFill>
        </p:spPr>
        <p:txBody>
          <a:bodyPr wrap="none" rtlCol="0">
            <a:spAutoFit/>
          </a:bodyPr>
          <a:lstStyle/>
          <a:p>
            <a:r>
              <a:rPr lang="fr-FR" sz="2400" b="1" dirty="0" smtClean="0"/>
              <a:t>Réseau d’Evacuation Extérieur:</a:t>
            </a:r>
            <a:endParaRPr lang="fr-FR" sz="2400" b="1" dirty="0"/>
          </a:p>
        </p:txBody>
      </p:sp>
      <p:graphicFrame>
        <p:nvGraphicFramePr>
          <p:cNvPr id="3" name="Diagramme 2"/>
          <p:cNvGraphicFramePr/>
          <p:nvPr/>
        </p:nvGraphicFramePr>
        <p:xfrm>
          <a:off x="0" y="1785926"/>
          <a:ext cx="9144000"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2018 2019\Matière CES\plomberie et assinaissement\photos livre de Gérard Calvat\20190615_101150.jpg"/>
          <p:cNvPicPr>
            <a:picLocks noChangeAspect="1" noChangeArrowheads="1"/>
          </p:cNvPicPr>
          <p:nvPr/>
        </p:nvPicPr>
        <p:blipFill>
          <a:blip r:embed="rId2" cstate="print">
            <a:lum bright="10000" contrast="40000"/>
          </a:blip>
          <a:srcRect l="14815" t="29167" r="7407" b="20833"/>
          <a:stretch>
            <a:fillRect/>
          </a:stretch>
        </p:blipFill>
        <p:spPr bwMode="auto">
          <a:xfrm>
            <a:off x="5857884" y="3214686"/>
            <a:ext cx="3000396" cy="3429024"/>
          </a:xfrm>
          <a:prstGeom prst="rect">
            <a:avLst/>
          </a:prstGeom>
          <a:noFill/>
        </p:spPr>
      </p:pic>
      <p:pic>
        <p:nvPicPr>
          <p:cNvPr id="5123" name="Picture 3"/>
          <p:cNvPicPr>
            <a:picLocks noChangeAspect="1" noChangeArrowheads="1"/>
          </p:cNvPicPr>
          <p:nvPr/>
        </p:nvPicPr>
        <p:blipFill>
          <a:blip r:embed="rId3"/>
          <a:srcRect l="12079" t="25390" r="36310" b="25781"/>
          <a:stretch>
            <a:fillRect/>
          </a:stretch>
        </p:blipFill>
        <p:spPr bwMode="auto">
          <a:xfrm>
            <a:off x="0" y="3641811"/>
            <a:ext cx="5643570" cy="3001899"/>
          </a:xfrm>
          <a:prstGeom prst="rect">
            <a:avLst/>
          </a:prstGeom>
          <a:noFill/>
          <a:ln w="9525">
            <a:noFill/>
            <a:miter lim="800000"/>
            <a:headEnd/>
            <a:tailEnd/>
          </a:ln>
          <a:effectLst/>
        </p:spPr>
      </p:pic>
      <p:sp>
        <p:nvSpPr>
          <p:cNvPr id="5" name="Rectangle 4"/>
          <p:cNvSpPr/>
          <p:nvPr/>
        </p:nvSpPr>
        <p:spPr>
          <a:xfrm>
            <a:off x="71438" y="71414"/>
            <a:ext cx="8929718" cy="3170099"/>
          </a:xfrm>
          <a:prstGeom prst="rect">
            <a:avLst/>
          </a:prstGeom>
        </p:spPr>
        <p:txBody>
          <a:bodyPr wrap="square">
            <a:spAutoFit/>
          </a:bodyPr>
          <a:lstStyle/>
          <a:p>
            <a:r>
              <a:rPr lang="fr-FR" sz="2000" b="1" dirty="0" smtClean="0">
                <a:solidFill>
                  <a:srgbClr val="0070C0"/>
                </a:solidFill>
              </a:rPr>
              <a:t>Système unitaire:</a:t>
            </a:r>
          </a:p>
          <a:p>
            <a:endParaRPr lang="fr-FR" sz="2000" dirty="0" smtClean="0"/>
          </a:p>
          <a:p>
            <a:r>
              <a:rPr lang="fr-FR" sz="2000" dirty="0" smtClean="0"/>
              <a:t>Il s’ impose lorsqu’il n’y a pas de possibilité de concevoir  économiquement un réseau des eaux pluviales de surface, c’est à dire: Si l’exutoire est éloigné des points de collecte.</a:t>
            </a:r>
          </a:p>
          <a:p>
            <a:endParaRPr lang="fr-FR" sz="2000" dirty="0" smtClean="0"/>
          </a:p>
          <a:p>
            <a:r>
              <a:rPr lang="fr-FR" sz="2000" dirty="0" smtClean="0"/>
              <a:t>Lorsque les pentes du terrain sont faibles, ce qui impose de grosses sections aux réseaux d’égouts séparatifs. Il est reconnu que le système unitaire est intéressant par sa simplicité, puisqu’il suffit d’une canalisation unique dans chaque voie publique et d’un seul branchement pour chaque habitation.</a:t>
            </a:r>
            <a:endParaRPr lang="fr-F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2018 2019\Matière CES\plomberie et assinaissement\photos livre de Gérard Calvat\20190615_101156.jpg"/>
          <p:cNvPicPr>
            <a:picLocks noChangeAspect="1" noChangeArrowheads="1"/>
          </p:cNvPicPr>
          <p:nvPr/>
        </p:nvPicPr>
        <p:blipFill>
          <a:blip r:embed="rId2" cstate="print">
            <a:lum bright="10000" contrast="40000"/>
          </a:blip>
          <a:srcRect l="14814" t="31250" b="14583"/>
          <a:stretch>
            <a:fillRect/>
          </a:stretch>
        </p:blipFill>
        <p:spPr bwMode="auto">
          <a:xfrm>
            <a:off x="5643570" y="3143248"/>
            <a:ext cx="3033367" cy="3429024"/>
          </a:xfrm>
          <a:prstGeom prst="rect">
            <a:avLst/>
          </a:prstGeom>
          <a:noFill/>
        </p:spPr>
      </p:pic>
      <p:pic>
        <p:nvPicPr>
          <p:cNvPr id="73730" name="Picture 2"/>
          <p:cNvPicPr>
            <a:picLocks noChangeAspect="1" noChangeArrowheads="1"/>
          </p:cNvPicPr>
          <p:nvPr/>
        </p:nvPicPr>
        <p:blipFill>
          <a:blip r:embed="rId3"/>
          <a:srcRect l="34590" t="23437" r="11054" b="24805"/>
          <a:stretch>
            <a:fillRect/>
          </a:stretch>
        </p:blipFill>
        <p:spPr bwMode="auto">
          <a:xfrm>
            <a:off x="0" y="3857652"/>
            <a:ext cx="5604468" cy="3000372"/>
          </a:xfrm>
          <a:prstGeom prst="rect">
            <a:avLst/>
          </a:prstGeom>
          <a:noFill/>
          <a:ln w="9525">
            <a:noFill/>
            <a:miter lim="800000"/>
            <a:headEnd/>
            <a:tailEnd/>
          </a:ln>
          <a:effectLst/>
        </p:spPr>
      </p:pic>
      <p:sp>
        <p:nvSpPr>
          <p:cNvPr id="5" name="Rectangle 4"/>
          <p:cNvSpPr/>
          <p:nvPr/>
        </p:nvSpPr>
        <p:spPr>
          <a:xfrm>
            <a:off x="214282" y="285728"/>
            <a:ext cx="8643998" cy="3170099"/>
          </a:xfrm>
          <a:prstGeom prst="rect">
            <a:avLst/>
          </a:prstGeom>
        </p:spPr>
        <p:txBody>
          <a:bodyPr wrap="square">
            <a:spAutoFit/>
          </a:bodyPr>
          <a:lstStyle/>
          <a:p>
            <a:r>
              <a:rPr lang="fr-FR" sz="2000" b="1" dirty="0" smtClean="0">
                <a:solidFill>
                  <a:srgbClr val="0070C0"/>
                </a:solidFill>
              </a:rPr>
              <a:t>Système séparatif:</a:t>
            </a:r>
          </a:p>
          <a:p>
            <a:endParaRPr lang="fr-FR" sz="2000" b="1" dirty="0" smtClean="0">
              <a:solidFill>
                <a:srgbClr val="0070C0"/>
              </a:solidFill>
            </a:endParaRPr>
          </a:p>
          <a:p>
            <a:r>
              <a:rPr lang="fr-FR" sz="2000" dirty="0" smtClean="0"/>
              <a:t>Deux réseaux : un réseau d’eaux usées et un réseau d’eaux pluviales</a:t>
            </a:r>
          </a:p>
          <a:p>
            <a:endParaRPr lang="fr-FR" sz="2000" dirty="0" smtClean="0"/>
          </a:p>
          <a:p>
            <a:r>
              <a:rPr lang="fr-FR" sz="2000" dirty="0" smtClean="0"/>
              <a:t>La collecte séparative des eaux usées domestiques nécessite des ouvrages de section réduite en raison du volume limité des effluents.</a:t>
            </a:r>
          </a:p>
          <a:p>
            <a:r>
              <a:rPr lang="fr-FR" sz="2000" dirty="0" smtClean="0"/>
              <a:t> </a:t>
            </a:r>
          </a:p>
          <a:p>
            <a:r>
              <a:rPr lang="fr-FR" sz="2000" dirty="0" smtClean="0"/>
              <a:t> C’est un système économique si l’évacuation des eaux pluviales ne nécessite pas un autre réseau complet c’est à dire qu’elle puisse être réalisée en faisant un large appel au ruissellement dans les caniveaux.</a:t>
            </a:r>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l="28001" t="18554" r="22035" b="36524"/>
          <a:stretch>
            <a:fillRect/>
          </a:stretch>
        </p:blipFill>
        <p:spPr bwMode="auto">
          <a:xfrm>
            <a:off x="1214415" y="3716322"/>
            <a:ext cx="6215105" cy="3141701"/>
          </a:xfrm>
          <a:prstGeom prst="rect">
            <a:avLst/>
          </a:prstGeom>
          <a:noFill/>
          <a:ln w="9525">
            <a:noFill/>
            <a:miter lim="800000"/>
            <a:headEnd/>
            <a:tailEnd/>
          </a:ln>
          <a:effectLst/>
        </p:spPr>
      </p:pic>
      <p:sp>
        <p:nvSpPr>
          <p:cNvPr id="3" name="Rectangle 2"/>
          <p:cNvSpPr/>
          <p:nvPr/>
        </p:nvSpPr>
        <p:spPr>
          <a:xfrm>
            <a:off x="500034" y="258901"/>
            <a:ext cx="8001056" cy="3477875"/>
          </a:xfrm>
          <a:prstGeom prst="rect">
            <a:avLst/>
          </a:prstGeom>
        </p:spPr>
        <p:txBody>
          <a:bodyPr wrap="square">
            <a:spAutoFit/>
          </a:bodyPr>
          <a:lstStyle/>
          <a:p>
            <a:r>
              <a:rPr lang="fr-FR" sz="2000" b="1" dirty="0" smtClean="0">
                <a:solidFill>
                  <a:srgbClr val="0070C0"/>
                </a:solidFill>
              </a:rPr>
              <a:t>Système pseudo-séparatif:</a:t>
            </a:r>
          </a:p>
          <a:p>
            <a:r>
              <a:rPr lang="fr-FR" sz="2000" dirty="0" smtClean="0"/>
              <a:t>Les eaux météoriques y sont divisées en deux parties :</a:t>
            </a:r>
          </a:p>
          <a:p>
            <a:r>
              <a:rPr lang="fr-FR" sz="2000" dirty="0" smtClean="0"/>
              <a:t>D’une part, les eaux provenant des surfaces de voiries qui s’écoulent par des ouvrages conçus à cet effet : caniveaux, fossés, </a:t>
            </a:r>
            <a:r>
              <a:rPr lang="fr-FR" sz="2000" dirty="0" err="1" smtClean="0"/>
              <a:t>etc</a:t>
            </a:r>
            <a:r>
              <a:rPr lang="fr-FR" sz="2000" dirty="0" smtClean="0"/>
              <a:t> …</a:t>
            </a:r>
          </a:p>
          <a:p>
            <a:r>
              <a:rPr lang="fr-FR" sz="2000" dirty="0" smtClean="0"/>
              <a:t>D’autre part, les eaux des toitures, cours, jardins qui déversent dans le réseau d’assainissement à l’aide des mêmes branchements que ceux des eaux usées domestiques.</a:t>
            </a:r>
          </a:p>
          <a:p>
            <a:r>
              <a:rPr lang="fr-FR" sz="2000" dirty="0" smtClean="0"/>
              <a:t>Ce système est intéressant lorsque les surfaces imperméabilisées collectives (voiries, parking, </a:t>
            </a:r>
            <a:r>
              <a:rPr lang="fr-FR" sz="2000" dirty="0" err="1" smtClean="0"/>
              <a:t>etc</a:t>
            </a:r>
            <a:r>
              <a:rPr lang="fr-FR" sz="2000" dirty="0" smtClean="0"/>
              <a:t> ...) représentent une superficie importante avec de fortes pentes. Il constitue alors une alternative au réseau séparatif, en </a:t>
            </a:r>
            <a:r>
              <a:rPr lang="fr-FR" sz="2000" b="1" dirty="0" smtClean="0">
                <a:solidFill>
                  <a:srgbClr val="FF0000"/>
                </a:solidFill>
              </a:rPr>
              <a:t>réduisant le nombre de branchements par habitation à un</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272"/>
            <a:ext cx="8929718" cy="1631216"/>
          </a:xfrm>
          <a:prstGeom prst="rect">
            <a:avLst/>
          </a:prstGeom>
        </p:spPr>
        <p:txBody>
          <a:bodyPr wrap="square">
            <a:spAutoFit/>
          </a:bodyPr>
          <a:lstStyle/>
          <a:p>
            <a:r>
              <a:rPr lang="fr-FR" sz="2000" b="1" dirty="0" smtClean="0">
                <a:solidFill>
                  <a:srgbClr val="0070C0"/>
                </a:solidFill>
              </a:rPr>
              <a:t>L’assainissement individuel </a:t>
            </a:r>
          </a:p>
          <a:p>
            <a:endParaRPr lang="fr-FR" sz="2000" dirty="0" smtClean="0"/>
          </a:p>
          <a:p>
            <a:r>
              <a:rPr lang="fr-FR" sz="2000" dirty="0" smtClean="0"/>
              <a:t>est le système utilisé dans les zones urbaines à faible densité dans lesquelles les eaux usées d’une habitation sont éliminées au niveau même de cette habitation ou à l’extérieur dans un terrain limitrophe</a:t>
            </a:r>
            <a:endParaRPr lang="fr-FR" sz="2000" dirty="0"/>
          </a:p>
        </p:txBody>
      </p:sp>
      <p:pic>
        <p:nvPicPr>
          <p:cNvPr id="75778" name="Picture 2" descr="RÃ©sultat de recherche d'images pour &quot;fosses septiques&quot;"/>
          <p:cNvPicPr>
            <a:picLocks noChangeAspect="1" noChangeArrowheads="1"/>
          </p:cNvPicPr>
          <p:nvPr/>
        </p:nvPicPr>
        <p:blipFill>
          <a:blip r:embed="rId2"/>
          <a:srcRect/>
          <a:stretch>
            <a:fillRect/>
          </a:stretch>
        </p:blipFill>
        <p:spPr bwMode="auto">
          <a:xfrm>
            <a:off x="0" y="2500306"/>
            <a:ext cx="4476750" cy="2381250"/>
          </a:xfrm>
          <a:prstGeom prst="rect">
            <a:avLst/>
          </a:prstGeom>
          <a:noFill/>
        </p:spPr>
      </p:pic>
      <p:pic>
        <p:nvPicPr>
          <p:cNvPr id="75780" name="Picture 4" descr="https://www.oieau.fr/ReFEA/fiches/FossesSeptiques/1FSpresGen9_7.gif"/>
          <p:cNvPicPr>
            <a:picLocks noChangeAspect="1" noChangeArrowheads="1"/>
          </p:cNvPicPr>
          <p:nvPr/>
        </p:nvPicPr>
        <p:blipFill>
          <a:blip r:embed="rId3"/>
          <a:srcRect/>
          <a:stretch>
            <a:fillRect/>
          </a:stretch>
        </p:blipFill>
        <p:spPr bwMode="auto">
          <a:xfrm>
            <a:off x="4429124" y="2416552"/>
            <a:ext cx="4714876" cy="269836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p:cNvPicPr>
            <a:picLocks noChangeAspect="1" noChangeArrowheads="1"/>
          </p:cNvPicPr>
          <p:nvPr/>
        </p:nvPicPr>
        <p:blipFill>
          <a:blip r:embed="rId2"/>
          <a:srcRect l="27452" t="27344" r="14348" b="20898"/>
          <a:stretch>
            <a:fillRect/>
          </a:stretch>
        </p:blipFill>
        <p:spPr bwMode="auto">
          <a:xfrm>
            <a:off x="0" y="1000107"/>
            <a:ext cx="9072594" cy="4536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3952"/>
            <a:ext cx="9144000" cy="7294305"/>
          </a:xfrm>
          <a:prstGeom prst="rect">
            <a:avLst/>
          </a:prstGeom>
        </p:spPr>
        <p:txBody>
          <a:bodyPr wrap="square">
            <a:spAutoFit/>
          </a:bodyPr>
          <a:lstStyle/>
          <a:p>
            <a:r>
              <a:rPr lang="fr-FR" sz="2000" b="1" dirty="0" smtClean="0">
                <a:solidFill>
                  <a:srgbClr val="FF0000"/>
                </a:solidFill>
              </a:rPr>
              <a:t>Calcul des débits des eaux usées</a:t>
            </a:r>
          </a:p>
          <a:p>
            <a:endParaRPr lang="fr-FR" sz="2000" dirty="0" smtClean="0"/>
          </a:p>
          <a:p>
            <a:r>
              <a:rPr lang="fr-FR" sz="2000" dirty="0" smtClean="0"/>
              <a:t>La production des eaux usées dépend de la consommation d’eau potable, du taux de retour à l’égout (</a:t>
            </a:r>
            <a:r>
              <a:rPr lang="fr-FR" sz="2000" dirty="0" err="1" smtClean="0"/>
              <a:t>Tres</a:t>
            </a:r>
            <a:r>
              <a:rPr lang="fr-FR" sz="2000" dirty="0" smtClean="0"/>
              <a:t>) ainsi que du taux de branchement au réseau d’égout (Trac). Elle est calculée comme suit :</a:t>
            </a:r>
          </a:p>
          <a:p>
            <a:r>
              <a:rPr lang="fr-FR" sz="2000" dirty="0" smtClean="0"/>
              <a:t>		</a:t>
            </a:r>
            <a:r>
              <a:rPr lang="fr-FR" sz="2400" b="1" dirty="0" err="1" smtClean="0">
                <a:solidFill>
                  <a:srgbClr val="FF0000"/>
                </a:solidFill>
              </a:rPr>
              <a:t>Qm,EU</a:t>
            </a:r>
            <a:r>
              <a:rPr lang="fr-FR" sz="2400" b="1" dirty="0" smtClean="0">
                <a:solidFill>
                  <a:srgbClr val="FF0000"/>
                </a:solidFill>
              </a:rPr>
              <a:t> = </a:t>
            </a:r>
            <a:r>
              <a:rPr lang="fr-FR" sz="2400" b="1" dirty="0" err="1" smtClean="0">
                <a:solidFill>
                  <a:srgbClr val="FF0000"/>
                </a:solidFill>
              </a:rPr>
              <a:t>Tres</a:t>
            </a:r>
            <a:r>
              <a:rPr lang="fr-FR" sz="2400" b="1" dirty="0" smtClean="0">
                <a:solidFill>
                  <a:srgbClr val="FF0000"/>
                </a:solidFill>
              </a:rPr>
              <a:t> x Trac x </a:t>
            </a:r>
            <a:r>
              <a:rPr lang="fr-FR" sz="2400" b="1" dirty="0" err="1" smtClean="0">
                <a:solidFill>
                  <a:srgbClr val="FF0000"/>
                </a:solidFill>
              </a:rPr>
              <a:t>Qm,AEP</a:t>
            </a:r>
            <a:r>
              <a:rPr lang="fr-FR" sz="2400" b="1" dirty="0" smtClean="0">
                <a:solidFill>
                  <a:srgbClr val="FF0000"/>
                </a:solidFill>
              </a:rPr>
              <a:t> </a:t>
            </a:r>
          </a:p>
          <a:p>
            <a:endParaRPr lang="fr-FR" sz="2000" dirty="0" smtClean="0"/>
          </a:p>
          <a:p>
            <a:r>
              <a:rPr lang="fr-FR" sz="2000" dirty="0" smtClean="0"/>
              <a:t> Avec -</a:t>
            </a:r>
            <a:r>
              <a:rPr lang="fr-FR" sz="2000" dirty="0" err="1" smtClean="0"/>
              <a:t>Qm,AEP</a:t>
            </a:r>
            <a:r>
              <a:rPr lang="fr-FR" sz="2000" dirty="0" smtClean="0"/>
              <a:t> : consommation moyenne d’eau potable.</a:t>
            </a:r>
          </a:p>
          <a:p>
            <a:r>
              <a:rPr lang="fr-FR" sz="2000" dirty="0" smtClean="0"/>
              <a:t> </a:t>
            </a:r>
          </a:p>
          <a:p>
            <a:r>
              <a:rPr lang="fr-FR" sz="2000" dirty="0" smtClean="0"/>
              <a:t>Le calcul des besoins de consommation d’eau potable se fait sur la base de la formule suivante :</a:t>
            </a:r>
          </a:p>
          <a:p>
            <a:r>
              <a:rPr lang="fr-FR" sz="2000" dirty="0" smtClean="0"/>
              <a:t>		</a:t>
            </a:r>
            <a:r>
              <a:rPr lang="fr-FR" sz="2400" b="1" dirty="0" err="1" smtClean="0">
                <a:solidFill>
                  <a:srgbClr val="FF0000"/>
                </a:solidFill>
              </a:rPr>
              <a:t>Qm,AEP</a:t>
            </a:r>
            <a:r>
              <a:rPr lang="fr-FR" sz="2400" b="1" dirty="0" smtClean="0">
                <a:solidFill>
                  <a:srgbClr val="FF0000"/>
                </a:solidFill>
              </a:rPr>
              <a:t> = </a:t>
            </a:r>
            <a:r>
              <a:rPr lang="fr-FR" sz="2400" b="1" dirty="0" err="1" smtClean="0">
                <a:solidFill>
                  <a:srgbClr val="FF0000"/>
                </a:solidFill>
              </a:rPr>
              <a:t>qpb</a:t>
            </a:r>
            <a:r>
              <a:rPr lang="fr-FR" sz="2400" b="1" dirty="0" smtClean="0">
                <a:solidFill>
                  <a:srgbClr val="FF0000"/>
                </a:solidFill>
              </a:rPr>
              <a:t> x </a:t>
            </a:r>
            <a:r>
              <a:rPr lang="fr-FR" sz="2400" b="1" dirty="0" err="1" smtClean="0">
                <a:solidFill>
                  <a:srgbClr val="FF0000"/>
                </a:solidFill>
              </a:rPr>
              <a:t>Ppb</a:t>
            </a:r>
            <a:r>
              <a:rPr lang="fr-FR" sz="2400" b="1" dirty="0" smtClean="0">
                <a:solidFill>
                  <a:srgbClr val="FF0000"/>
                </a:solidFill>
              </a:rPr>
              <a:t> + </a:t>
            </a:r>
            <a:r>
              <a:rPr lang="fr-FR" sz="2400" b="1" dirty="0" err="1" smtClean="0">
                <a:solidFill>
                  <a:srgbClr val="FF0000"/>
                </a:solidFill>
              </a:rPr>
              <a:t>qAdm</a:t>
            </a:r>
            <a:r>
              <a:rPr lang="fr-FR" sz="2400" b="1" dirty="0" smtClean="0">
                <a:solidFill>
                  <a:srgbClr val="FF0000"/>
                </a:solidFill>
              </a:rPr>
              <a:t> x </a:t>
            </a:r>
            <a:r>
              <a:rPr lang="fr-FR" sz="2400" b="1" dirty="0" err="1" smtClean="0">
                <a:solidFill>
                  <a:srgbClr val="FF0000"/>
                </a:solidFill>
              </a:rPr>
              <a:t>Ptot</a:t>
            </a:r>
            <a:r>
              <a:rPr lang="fr-FR" sz="2400" b="1" dirty="0" smtClean="0">
                <a:solidFill>
                  <a:srgbClr val="FF0000"/>
                </a:solidFill>
              </a:rPr>
              <a:t> + </a:t>
            </a:r>
            <a:r>
              <a:rPr lang="fr-FR" sz="2400" b="1" dirty="0" err="1" smtClean="0">
                <a:solidFill>
                  <a:srgbClr val="FF0000"/>
                </a:solidFill>
              </a:rPr>
              <a:t>qInd</a:t>
            </a:r>
            <a:r>
              <a:rPr lang="fr-FR" sz="2400" b="1" dirty="0" smtClean="0">
                <a:solidFill>
                  <a:srgbClr val="FF0000"/>
                </a:solidFill>
              </a:rPr>
              <a:t> x </a:t>
            </a:r>
            <a:r>
              <a:rPr lang="fr-FR" sz="2400" b="1" dirty="0" err="1" smtClean="0">
                <a:solidFill>
                  <a:srgbClr val="FF0000"/>
                </a:solidFill>
              </a:rPr>
              <a:t>Ptot</a:t>
            </a:r>
            <a:r>
              <a:rPr lang="fr-FR" sz="2400" b="1" dirty="0" smtClean="0">
                <a:solidFill>
                  <a:srgbClr val="FF0000"/>
                </a:solidFill>
              </a:rPr>
              <a:t> + ...</a:t>
            </a:r>
            <a:endParaRPr lang="fr-FR" sz="2000" b="1" dirty="0" smtClean="0">
              <a:solidFill>
                <a:srgbClr val="FF0000"/>
              </a:solidFill>
            </a:endParaRPr>
          </a:p>
          <a:p>
            <a:r>
              <a:rPr lang="fr-FR" sz="2000" dirty="0" smtClean="0"/>
              <a:t>Où</a:t>
            </a:r>
          </a:p>
          <a:p>
            <a:r>
              <a:rPr lang="fr-FR" sz="2000" dirty="0" smtClean="0"/>
              <a:t>	</a:t>
            </a:r>
            <a:r>
              <a:rPr lang="fr-FR" sz="2000" b="1" dirty="0" err="1" smtClean="0">
                <a:solidFill>
                  <a:srgbClr val="FF0000"/>
                </a:solidFill>
              </a:rPr>
              <a:t>Ppb</a:t>
            </a:r>
            <a:r>
              <a:rPr lang="fr-FR" sz="2000" b="1" dirty="0" smtClean="0">
                <a:solidFill>
                  <a:srgbClr val="FF0000"/>
                </a:solidFill>
              </a:rPr>
              <a:t> :</a:t>
            </a:r>
            <a:r>
              <a:rPr lang="fr-FR" sz="2000" dirty="0" smtClean="0"/>
              <a:t> population branchée au réseau d’ eau potable</a:t>
            </a:r>
          </a:p>
          <a:p>
            <a:r>
              <a:rPr lang="fr-FR" sz="2000" dirty="0" smtClean="0"/>
              <a:t>	</a:t>
            </a:r>
            <a:r>
              <a:rPr lang="fr-FR" sz="2000" b="1" dirty="0" err="1" smtClean="0">
                <a:solidFill>
                  <a:srgbClr val="FF0000"/>
                </a:solidFill>
              </a:rPr>
              <a:t>Ptot</a:t>
            </a:r>
            <a:r>
              <a:rPr lang="fr-FR" sz="2000" dirty="0" smtClean="0"/>
              <a:t> population totale de la ville.</a:t>
            </a:r>
          </a:p>
          <a:p>
            <a:r>
              <a:rPr lang="fr-FR" sz="2000" dirty="0" smtClean="0"/>
              <a:t>	</a:t>
            </a:r>
            <a:r>
              <a:rPr lang="fr-FR" sz="2000" b="1" dirty="0" err="1" smtClean="0">
                <a:solidFill>
                  <a:srgbClr val="FF0000"/>
                </a:solidFill>
              </a:rPr>
              <a:t>qpb</a:t>
            </a:r>
            <a:r>
              <a:rPr lang="fr-FR" sz="2000" dirty="0" smtClean="0"/>
              <a:t> : dotation en eau de la population branchée</a:t>
            </a:r>
          </a:p>
          <a:p>
            <a:r>
              <a:rPr lang="fr-FR" sz="2000" dirty="0" smtClean="0"/>
              <a:t>	</a:t>
            </a:r>
            <a:r>
              <a:rPr lang="fr-FR" sz="2000" b="1" dirty="0" err="1" smtClean="0">
                <a:solidFill>
                  <a:srgbClr val="FF0000"/>
                </a:solidFill>
              </a:rPr>
              <a:t>qAdm</a:t>
            </a:r>
            <a:r>
              <a:rPr lang="fr-FR" sz="2000" dirty="0" smtClean="0"/>
              <a:t> dotation des administrations </a:t>
            </a:r>
          </a:p>
          <a:p>
            <a:r>
              <a:rPr lang="fr-FR" sz="2000" dirty="0" smtClean="0"/>
              <a:t>	</a:t>
            </a:r>
            <a:r>
              <a:rPr lang="fr-FR" sz="2000" b="1" dirty="0" err="1" smtClean="0">
                <a:solidFill>
                  <a:srgbClr val="FF0000"/>
                </a:solidFill>
              </a:rPr>
              <a:t>qInd</a:t>
            </a:r>
            <a:r>
              <a:rPr lang="fr-FR" sz="2000" dirty="0" smtClean="0"/>
              <a:t> dotation des industries</a:t>
            </a:r>
          </a:p>
          <a:p>
            <a:r>
              <a:rPr lang="fr-FR" sz="2000" dirty="0" smtClean="0"/>
              <a:t>	</a:t>
            </a:r>
            <a:r>
              <a:rPr lang="fr-FR" sz="2000" b="1" dirty="0" err="1" smtClean="0">
                <a:solidFill>
                  <a:srgbClr val="FF0000"/>
                </a:solidFill>
              </a:rPr>
              <a:t>Ppb</a:t>
            </a:r>
            <a:r>
              <a:rPr lang="fr-FR" sz="2000" dirty="0" smtClean="0"/>
              <a:t> = TB x </a:t>
            </a:r>
            <a:r>
              <a:rPr lang="fr-FR" sz="2000" dirty="0" err="1" smtClean="0"/>
              <a:t>Ptot</a:t>
            </a:r>
            <a:r>
              <a:rPr lang="fr-FR" sz="2000" dirty="0" smtClean="0"/>
              <a:t> </a:t>
            </a:r>
          </a:p>
          <a:p>
            <a:endParaRPr lang="fr-FR" sz="2000" dirty="0" smtClean="0"/>
          </a:p>
          <a:p>
            <a:r>
              <a:rPr lang="fr-FR" sz="2000" dirty="0" smtClean="0"/>
              <a:t>	</a:t>
            </a:r>
            <a:r>
              <a:rPr lang="fr-FR" sz="2000" b="1" dirty="0" smtClean="0">
                <a:solidFill>
                  <a:srgbClr val="FF0000"/>
                </a:solidFill>
              </a:rPr>
              <a:t>TB :</a:t>
            </a:r>
            <a:r>
              <a:rPr lang="fr-FR" sz="2000" dirty="0" smtClean="0"/>
              <a:t> taux de branchement au réseau d’eau potable</a:t>
            </a:r>
          </a:p>
          <a:p>
            <a:r>
              <a:rPr lang="fr-FR" sz="2000" dirty="0" smtClean="0"/>
              <a:t/>
            </a:r>
            <a:br>
              <a:rPr lang="fr-FR" sz="2000" dirty="0" smtClean="0"/>
            </a:br>
            <a:endParaRPr lang="fr-F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12845"/>
            <a:ext cx="8072494" cy="5139869"/>
          </a:xfrm>
          <a:prstGeom prst="rect">
            <a:avLst/>
          </a:prstGeom>
        </p:spPr>
        <p:txBody>
          <a:bodyPr wrap="square">
            <a:spAutoFit/>
          </a:bodyPr>
          <a:lstStyle/>
          <a:p>
            <a:r>
              <a:rPr lang="fr-FR" sz="2400" b="1" dirty="0" smtClean="0">
                <a:solidFill>
                  <a:srgbClr val="FF0000"/>
                </a:solidFill>
              </a:rPr>
              <a:t>Tracé du réseau d’assainissement </a:t>
            </a:r>
          </a:p>
          <a:p>
            <a:endParaRPr lang="fr-FR" sz="2400" b="1" dirty="0" smtClean="0">
              <a:solidFill>
                <a:srgbClr val="FF0000"/>
              </a:solidFill>
            </a:endParaRPr>
          </a:p>
          <a:p>
            <a:r>
              <a:rPr lang="fr-FR" sz="2000" dirty="0" smtClean="0"/>
              <a:t>Le tracé du réseau d’un réseau d’assainissement se fait selon les critères suivants [3]:</a:t>
            </a:r>
          </a:p>
          <a:p>
            <a:endParaRPr lang="fr-FR" sz="2000" dirty="0" smtClean="0"/>
          </a:p>
          <a:p>
            <a:r>
              <a:rPr lang="fr-FR" sz="2000" dirty="0" smtClean="0"/>
              <a:t>	Suivre autant que possible le plan de la voirie </a:t>
            </a:r>
          </a:p>
          <a:p>
            <a:r>
              <a:rPr lang="fr-FR" sz="2000" dirty="0" smtClean="0"/>
              <a:t>	Distance max entre 2 regards de visite : 70m</a:t>
            </a:r>
          </a:p>
          <a:p>
            <a:r>
              <a:rPr lang="fr-FR" sz="2000" dirty="0" smtClean="0"/>
              <a:t>	Regard de visite aux changements de pente et de direction </a:t>
            </a:r>
          </a:p>
          <a:p>
            <a:r>
              <a:rPr lang="fr-FR" sz="2000" dirty="0" smtClean="0"/>
              <a:t>	Couverture minimale des canalisations : 80 cm</a:t>
            </a:r>
          </a:p>
          <a:p>
            <a:r>
              <a:rPr lang="fr-FR" sz="2000" dirty="0" smtClean="0"/>
              <a:t>	Suivre si possible la pente naturelle </a:t>
            </a:r>
          </a:p>
          <a:p>
            <a:r>
              <a:rPr lang="fr-FR" sz="2000" dirty="0" smtClean="0"/>
              <a:t>	Pente minimale de 2 mm/m pour les eaux usées et 4 mm/m pour les eaux pluviales. </a:t>
            </a:r>
          </a:p>
          <a:p>
            <a:r>
              <a:rPr lang="fr-FR" sz="2000" dirty="0" smtClean="0"/>
              <a:t>	Diamètre minimal : réseau d’eaux usées ø200 mm et ø300 mm pour le réseau pluvial ou unitaire </a:t>
            </a:r>
          </a:p>
          <a:p>
            <a:r>
              <a:rPr lang="fr-FR" sz="2000" dirty="0" smtClean="0"/>
              <a:t>	Diamètres croissants d’amant en aval </a:t>
            </a:r>
          </a:p>
          <a:p>
            <a:r>
              <a:rPr lang="fr-FR" sz="2000" dirty="0" smtClean="0"/>
              <a:t>	</a:t>
            </a:r>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61928" y="2357430"/>
            <a:ext cx="5081840" cy="1200329"/>
          </a:xfrm>
          <a:prstGeom prst="rect">
            <a:avLst/>
          </a:prstGeom>
          <a:solidFill>
            <a:schemeClr val="accent6">
              <a:lumMod val="75000"/>
            </a:schemeClr>
          </a:solidFill>
        </p:spPr>
        <p:txBody>
          <a:bodyPr wrap="none" rtlCol="0">
            <a:spAutoFit/>
          </a:bodyPr>
          <a:lstStyle/>
          <a:p>
            <a:pPr algn="ctr"/>
            <a:r>
              <a:rPr lang="fr-FR" sz="3600" b="1" dirty="0" smtClean="0"/>
              <a:t>Assainissement </a:t>
            </a:r>
          </a:p>
          <a:p>
            <a:pPr algn="ctr"/>
            <a:r>
              <a:rPr lang="fr-FR" sz="3600" b="1" dirty="0" smtClean="0"/>
              <a:t>(Réseaux des Eaux Usées)</a:t>
            </a:r>
            <a:endParaRPr lang="fr-FR" sz="3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786842" cy="4832092"/>
          </a:xfrm>
          <a:prstGeom prst="rect">
            <a:avLst/>
          </a:prstGeom>
        </p:spPr>
        <p:txBody>
          <a:bodyPr wrap="square">
            <a:spAutoFit/>
          </a:bodyPr>
          <a:lstStyle/>
          <a:p>
            <a:r>
              <a:rPr lang="fr-FR" sz="2400" b="1" dirty="0" smtClean="0">
                <a:solidFill>
                  <a:srgbClr val="FF0000"/>
                </a:solidFill>
              </a:rPr>
              <a:t>Conception du réseau :</a:t>
            </a:r>
          </a:p>
          <a:p>
            <a:endParaRPr lang="fr-FR" sz="2400" b="1" dirty="0" smtClean="0">
              <a:solidFill>
                <a:srgbClr val="FF0000"/>
              </a:solidFill>
            </a:endParaRPr>
          </a:p>
          <a:p>
            <a:r>
              <a:rPr lang="fr-FR" sz="2000" dirty="0" smtClean="0"/>
              <a:t>La conception d’un réseau d’assainissement est la concrétisation de tous les éléments constituant les branches du réseau sur un schéma global,</a:t>
            </a:r>
          </a:p>
          <a:p>
            <a:endParaRPr lang="fr-FR" sz="2000" dirty="0" smtClean="0"/>
          </a:p>
          <a:p>
            <a:r>
              <a:rPr lang="fr-FR" sz="2000" dirty="0" smtClean="0"/>
              <a:t>	</a:t>
            </a:r>
            <a:r>
              <a:rPr lang="fr-FR" sz="2000" b="1" dirty="0" smtClean="0"/>
              <a:t>1/  Les collecteurs sont définis par leur :</a:t>
            </a:r>
          </a:p>
          <a:p>
            <a:r>
              <a:rPr lang="fr-FR" sz="2000" dirty="0" smtClean="0"/>
              <a:t>		Emplacement (en plan),</a:t>
            </a:r>
          </a:p>
          <a:p>
            <a:r>
              <a:rPr lang="fr-FR" sz="2000" dirty="0" smtClean="0"/>
              <a:t>		Profondeur,</a:t>
            </a:r>
          </a:p>
          <a:p>
            <a:r>
              <a:rPr lang="fr-FR" sz="2000" dirty="0" smtClean="0"/>
              <a:t>		Diamètres (intérieur et extérieur),</a:t>
            </a:r>
          </a:p>
          <a:p>
            <a:r>
              <a:rPr lang="fr-FR" sz="2000" dirty="0" smtClean="0"/>
              <a:t>		Pente,</a:t>
            </a:r>
          </a:p>
          <a:p>
            <a:r>
              <a:rPr lang="fr-FR" sz="2000" dirty="0" smtClean="0"/>
              <a:t>		Leur joints et confection.</a:t>
            </a:r>
          </a:p>
          <a:p>
            <a:endParaRPr lang="fr-FR" sz="2000" dirty="0" smtClean="0"/>
          </a:p>
          <a:p>
            <a:r>
              <a:rPr lang="fr-FR" sz="2000" dirty="0" smtClean="0"/>
              <a:t>	</a:t>
            </a:r>
            <a:r>
              <a:rPr lang="fr-FR" sz="2000" b="1" dirty="0" smtClean="0"/>
              <a:t>2/ Les regards de visite et de jonction: </a:t>
            </a:r>
            <a:r>
              <a:rPr lang="fr-FR" sz="2000" dirty="0" smtClean="0"/>
              <a:t>sont également définis par leur,</a:t>
            </a:r>
          </a:p>
          <a:p>
            <a:r>
              <a:rPr lang="fr-FR" sz="2000" dirty="0" smtClean="0"/>
              <a:t>		Emplacement (en plan),</a:t>
            </a:r>
          </a:p>
          <a:p>
            <a:r>
              <a:rPr lang="fr-FR" sz="2000" dirty="0" smtClean="0"/>
              <a:t>		Profondeur [3]. </a:t>
            </a:r>
            <a:endParaRPr lang="fr-F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2896370" cy="461665"/>
          </a:xfrm>
          <a:prstGeom prst="rect">
            <a:avLst/>
          </a:prstGeom>
          <a:solidFill>
            <a:srgbClr val="66FF99"/>
          </a:solidFill>
        </p:spPr>
        <p:txBody>
          <a:bodyPr wrap="none" rtlCol="0">
            <a:spAutoFit/>
          </a:bodyPr>
          <a:lstStyle/>
          <a:p>
            <a:r>
              <a:rPr lang="fr-FR" sz="2400" b="1" dirty="0" smtClean="0"/>
              <a:t>Réseau d’Evacuation:</a:t>
            </a:r>
            <a:endParaRPr lang="fr-FR" sz="2400" b="1" dirty="0"/>
          </a:p>
        </p:txBody>
      </p:sp>
      <p:sp>
        <p:nvSpPr>
          <p:cNvPr id="3" name="Rectangle 2"/>
          <p:cNvSpPr/>
          <p:nvPr/>
        </p:nvSpPr>
        <p:spPr>
          <a:xfrm>
            <a:off x="1000100" y="1785926"/>
            <a:ext cx="7715304" cy="923330"/>
          </a:xfrm>
          <a:prstGeom prst="rect">
            <a:avLst/>
          </a:prstGeom>
        </p:spPr>
        <p:txBody>
          <a:bodyPr wrap="square">
            <a:spAutoFit/>
          </a:bodyPr>
          <a:lstStyle/>
          <a:p>
            <a:r>
              <a:rPr lang="fr-FR" dirty="0" smtClean="0"/>
              <a:t>Le réseau d’évacuation sert pour l’évacuation de l’ensemble des </a:t>
            </a:r>
            <a:r>
              <a:rPr lang="fr-FR" b="1" dirty="0" smtClean="0">
                <a:solidFill>
                  <a:schemeClr val="accent6">
                    <a:lumMod val="75000"/>
                  </a:schemeClr>
                </a:solidFill>
              </a:rPr>
              <a:t>eaux pluviales et usées</a:t>
            </a:r>
            <a:r>
              <a:rPr lang="fr-FR" dirty="0" smtClean="0"/>
              <a:t> ainsi que leur </a:t>
            </a:r>
            <a:r>
              <a:rPr lang="fr-FR" b="1" dirty="0" smtClean="0"/>
              <a:t>rejet dans les exutoires</a:t>
            </a:r>
            <a:r>
              <a:rPr lang="fr-FR" dirty="0" smtClean="0"/>
              <a:t> naturels sous des modes compatibles avec les exigences de la santé publique et de l’environnement. </a:t>
            </a:r>
            <a:endParaRPr lang="fr-FR" dirty="0"/>
          </a:p>
        </p:txBody>
      </p:sp>
      <p:pic>
        <p:nvPicPr>
          <p:cNvPr id="4" name="Picture 4" descr="RÃ©sultat de recherche d'images pour &quot;rÃ©seau acheminement de l'eau du barrage au robinet&quot;"/>
          <p:cNvPicPr>
            <a:picLocks noChangeAspect="1" noChangeArrowheads="1"/>
          </p:cNvPicPr>
          <p:nvPr/>
        </p:nvPicPr>
        <p:blipFill>
          <a:blip r:embed="rId2"/>
          <a:srcRect/>
          <a:stretch>
            <a:fillRect/>
          </a:stretch>
        </p:blipFill>
        <p:spPr bwMode="auto">
          <a:xfrm>
            <a:off x="0" y="3356769"/>
            <a:ext cx="9144000" cy="2143126"/>
          </a:xfrm>
          <a:prstGeom prst="rect">
            <a:avLst/>
          </a:prstGeom>
          <a:noFill/>
        </p:spPr>
      </p:pic>
      <p:cxnSp>
        <p:nvCxnSpPr>
          <p:cNvPr id="5" name="Connecteur droit 4"/>
          <p:cNvCxnSpPr/>
          <p:nvPr/>
        </p:nvCxnSpPr>
        <p:spPr>
          <a:xfrm rot="5400000">
            <a:off x="3679025" y="4606933"/>
            <a:ext cx="3071834" cy="1588"/>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203833" y="5714222"/>
            <a:ext cx="1626856" cy="369332"/>
          </a:xfrm>
          <a:prstGeom prst="rect">
            <a:avLst/>
          </a:prstGeom>
          <a:solidFill>
            <a:schemeClr val="accent6">
              <a:lumMod val="75000"/>
            </a:schemeClr>
          </a:solidFill>
        </p:spPr>
        <p:txBody>
          <a:bodyPr wrap="none" rtlCol="0">
            <a:spAutoFit/>
          </a:bodyPr>
          <a:lstStyle/>
          <a:p>
            <a:r>
              <a:rPr lang="fr-FR" dirty="0" smtClean="0"/>
              <a:t>Assainissement</a:t>
            </a:r>
            <a:endParaRPr lang="fr-FR" dirty="0"/>
          </a:p>
        </p:txBody>
      </p:sp>
      <p:sp>
        <p:nvSpPr>
          <p:cNvPr id="7" name="ZoneTexte 6"/>
          <p:cNvSpPr txBox="1"/>
          <p:nvPr/>
        </p:nvSpPr>
        <p:spPr>
          <a:xfrm>
            <a:off x="1785918" y="5714222"/>
            <a:ext cx="2082943" cy="369332"/>
          </a:xfrm>
          <a:prstGeom prst="rect">
            <a:avLst/>
          </a:prstGeom>
          <a:solidFill>
            <a:srgbClr val="00B0F0"/>
          </a:solidFill>
        </p:spPr>
        <p:txBody>
          <a:bodyPr wrap="none" rtlCol="0">
            <a:spAutoFit/>
          </a:bodyPr>
          <a:lstStyle/>
          <a:p>
            <a:r>
              <a:rPr lang="fr-FR" dirty="0" smtClean="0"/>
              <a:t>Alimentation en Eau</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l="23609" t="13672" r="25329" b="16992"/>
          <a:stretch>
            <a:fillRect/>
          </a:stretch>
        </p:blipFill>
        <p:spPr bwMode="auto">
          <a:xfrm>
            <a:off x="1000100" y="642917"/>
            <a:ext cx="7000924" cy="5344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2918"/>
            <a:ext cx="9144000" cy="62150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Diagramme 6"/>
          <p:cNvGraphicFramePr/>
          <p:nvPr/>
        </p:nvGraphicFramePr>
        <p:xfrm>
          <a:off x="142844" y="428604"/>
          <a:ext cx="8715436"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71438" y="3357562"/>
            <a:ext cx="5857884" cy="3286148"/>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072198" y="6000768"/>
            <a:ext cx="1820178" cy="523220"/>
          </a:xfrm>
          <a:prstGeom prst="rect">
            <a:avLst/>
          </a:prstGeom>
          <a:noFill/>
        </p:spPr>
        <p:txBody>
          <a:bodyPr wrap="none" rtlCol="0">
            <a:spAutoFit/>
          </a:bodyPr>
          <a:lstStyle/>
          <a:p>
            <a:r>
              <a:rPr lang="fr-FR" sz="2800" dirty="0" smtClean="0">
                <a:solidFill>
                  <a:schemeClr val="accent6">
                    <a:lumMod val="75000"/>
                  </a:schemeClr>
                </a:solidFill>
              </a:rPr>
              <a:t>Eaux Usées</a:t>
            </a:r>
            <a:endParaRPr lang="fr-FR" sz="2800" dirty="0">
              <a:solidFill>
                <a:schemeClr val="accent6">
                  <a:lumMod val="75000"/>
                </a:schemeClr>
              </a:solidFill>
            </a:endParaRPr>
          </a:p>
        </p:txBody>
      </p:sp>
      <p:sp>
        <p:nvSpPr>
          <p:cNvPr id="13" name="Rectangle 12"/>
          <p:cNvSpPr/>
          <p:nvPr/>
        </p:nvSpPr>
        <p:spPr>
          <a:xfrm>
            <a:off x="3286116" y="4857760"/>
            <a:ext cx="2428892"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rPr>
              <a:t>Provenant des WC</a:t>
            </a:r>
          </a:p>
          <a:p>
            <a:pPr algn="ctr"/>
            <a:endParaRPr lang="fr-FR" sz="2000" b="1" dirty="0" smtClean="0">
              <a:solidFill>
                <a:srgbClr val="FFFF00"/>
              </a:solidFill>
            </a:endParaRPr>
          </a:p>
          <a:p>
            <a:pPr algn="ctr"/>
            <a:r>
              <a:rPr lang="fr-FR" sz="2000" b="1" dirty="0" smtClean="0">
                <a:solidFill>
                  <a:srgbClr val="FFFF00"/>
                </a:solidFill>
              </a:rPr>
              <a:t>Appelées aussi</a:t>
            </a:r>
          </a:p>
        </p:txBody>
      </p:sp>
      <p:cxnSp>
        <p:nvCxnSpPr>
          <p:cNvPr id="15" name="Connecteur droit avec flèche 14"/>
          <p:cNvCxnSpPr/>
          <p:nvPr/>
        </p:nvCxnSpPr>
        <p:spPr>
          <a:xfrm rot="5400000">
            <a:off x="4143372" y="5000636"/>
            <a:ext cx="571504"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2844" y="5072074"/>
            <a:ext cx="2428892" cy="150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FF00"/>
                </a:solidFill>
              </a:rPr>
              <a:t>Provenant de SDB, Cuisine, Buanderie.</a:t>
            </a:r>
          </a:p>
          <a:p>
            <a:pPr algn="ctr"/>
            <a:r>
              <a:rPr lang="fr-FR" sz="2000" b="1" dirty="0" smtClean="0">
                <a:solidFill>
                  <a:srgbClr val="FFFF00"/>
                </a:solidFill>
              </a:rPr>
              <a:t>Appelées aussi </a:t>
            </a:r>
          </a:p>
          <a:p>
            <a:pPr algn="ctr"/>
            <a:r>
              <a:rPr lang="fr-FR" sz="2000" b="1" dirty="0" smtClean="0">
                <a:solidFill>
                  <a:schemeClr val="bg1">
                    <a:lumMod val="65000"/>
                  </a:schemeClr>
                </a:solidFill>
              </a:rPr>
              <a:t>Eaux Grises</a:t>
            </a:r>
            <a:endParaRPr lang="fr-FR" sz="2000" b="1" dirty="0">
              <a:solidFill>
                <a:schemeClr val="bg1">
                  <a:lumMod val="65000"/>
                </a:schemeClr>
              </a:solidFill>
            </a:endParaRPr>
          </a:p>
        </p:txBody>
      </p:sp>
      <p:cxnSp>
        <p:nvCxnSpPr>
          <p:cNvPr id="17" name="Connecteur droit avec flèche 16"/>
          <p:cNvCxnSpPr/>
          <p:nvPr/>
        </p:nvCxnSpPr>
        <p:spPr>
          <a:xfrm rot="5400000">
            <a:off x="1000100" y="5000636"/>
            <a:ext cx="571504"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57620" y="6072206"/>
            <a:ext cx="1360501" cy="369332"/>
          </a:xfrm>
          <a:prstGeom prst="rect">
            <a:avLst/>
          </a:prstGeom>
          <a:solidFill>
            <a:schemeClr val="bg1"/>
          </a:solidFill>
        </p:spPr>
        <p:txBody>
          <a:bodyPr wrap="none">
            <a:spAutoFit/>
          </a:bodyPr>
          <a:lstStyle/>
          <a:p>
            <a:r>
              <a:rPr lang="fr-FR" b="1" dirty="0" smtClean="0"/>
              <a:t>Eaux Noires </a:t>
            </a:r>
            <a:endParaRPr lang="fr-FR" dirty="0"/>
          </a:p>
        </p:txBody>
      </p:sp>
      <p:sp>
        <p:nvSpPr>
          <p:cNvPr id="19" name="ZoneTexte 18"/>
          <p:cNvSpPr txBox="1"/>
          <p:nvPr/>
        </p:nvSpPr>
        <p:spPr>
          <a:xfrm>
            <a:off x="1000100" y="785794"/>
            <a:ext cx="7712239" cy="461665"/>
          </a:xfrm>
          <a:prstGeom prst="rect">
            <a:avLst/>
          </a:prstGeom>
          <a:noFill/>
        </p:spPr>
        <p:txBody>
          <a:bodyPr wrap="none" rtlCol="0">
            <a:spAutoFit/>
          </a:bodyPr>
          <a:lstStyle/>
          <a:p>
            <a:r>
              <a:rPr lang="fr-FR" sz="2400" b="1" dirty="0" smtClean="0">
                <a:solidFill>
                  <a:srgbClr val="FF0000"/>
                </a:solidFill>
              </a:rPr>
              <a:t>Quelle est la Nature de l’Eau dans un réseau d’évacuation ?</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p:bldP spid="13" grpId="0"/>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00108"/>
            <a:ext cx="4151265" cy="461665"/>
          </a:xfrm>
          <a:prstGeom prst="rect">
            <a:avLst/>
          </a:prstGeom>
          <a:solidFill>
            <a:srgbClr val="66FF99"/>
          </a:solidFill>
        </p:spPr>
        <p:txBody>
          <a:bodyPr wrap="none" rtlCol="0">
            <a:spAutoFit/>
          </a:bodyPr>
          <a:lstStyle/>
          <a:p>
            <a:r>
              <a:rPr lang="fr-FR" sz="2400" b="1" dirty="0" smtClean="0"/>
              <a:t>Réseau Intérieur d’Evacuation:</a:t>
            </a:r>
            <a:endParaRPr lang="fr-FR" sz="2400" b="1" dirty="0"/>
          </a:p>
        </p:txBody>
      </p:sp>
      <p:sp>
        <p:nvSpPr>
          <p:cNvPr id="3" name="ZoneTexte 2"/>
          <p:cNvSpPr txBox="1"/>
          <p:nvPr/>
        </p:nvSpPr>
        <p:spPr>
          <a:xfrm>
            <a:off x="1214414" y="1785926"/>
            <a:ext cx="7715304" cy="1015663"/>
          </a:xfrm>
          <a:prstGeom prst="rect">
            <a:avLst/>
          </a:prstGeom>
          <a:noFill/>
        </p:spPr>
        <p:txBody>
          <a:bodyPr wrap="square" rtlCol="0">
            <a:spAutoFit/>
          </a:bodyPr>
          <a:lstStyle/>
          <a:p>
            <a:r>
              <a:rPr lang="fr-FR" sz="2000" dirty="0" smtClean="0"/>
              <a:t>Le réseau Intérieur d’Evacuation des eaux usées comprend successivement depuis les appareils sanitaires jusqu’aux regards extérieurs:</a:t>
            </a:r>
            <a:endParaRPr lang="fr-FR" sz="2000" dirty="0"/>
          </a:p>
        </p:txBody>
      </p:sp>
      <p:pic>
        <p:nvPicPr>
          <p:cNvPr id="4" name="Picture 2" descr="E:\2018 2019\Matière CES\plomberie et assinaissement\photos livre de Gérard Calvat\20190615_101048.jpg"/>
          <p:cNvPicPr>
            <a:picLocks noChangeAspect="1" noChangeArrowheads="1"/>
          </p:cNvPicPr>
          <p:nvPr/>
        </p:nvPicPr>
        <p:blipFill>
          <a:blip r:embed="rId2" cstate="print">
            <a:lum bright="10000" contrast="40000"/>
          </a:blip>
          <a:srcRect l="3704" t="14583" r="1851" b="11457"/>
          <a:stretch>
            <a:fillRect/>
          </a:stretch>
        </p:blipFill>
        <p:spPr bwMode="auto">
          <a:xfrm>
            <a:off x="6013826" y="2500306"/>
            <a:ext cx="3130174" cy="4357693"/>
          </a:xfrm>
          <a:prstGeom prst="rect">
            <a:avLst/>
          </a:prstGeom>
          <a:noFill/>
        </p:spPr>
      </p:pic>
      <p:sp>
        <p:nvSpPr>
          <p:cNvPr id="5" name="ZoneTexte 4"/>
          <p:cNvSpPr txBox="1"/>
          <p:nvPr/>
        </p:nvSpPr>
        <p:spPr>
          <a:xfrm>
            <a:off x="928662" y="2857496"/>
            <a:ext cx="2100255" cy="461665"/>
          </a:xfrm>
          <a:prstGeom prst="rect">
            <a:avLst/>
          </a:prstGeom>
          <a:solidFill>
            <a:srgbClr val="FFFF00"/>
          </a:solidFill>
        </p:spPr>
        <p:txBody>
          <a:bodyPr wrap="none" rtlCol="0">
            <a:spAutoFit/>
          </a:bodyPr>
          <a:lstStyle/>
          <a:p>
            <a:r>
              <a:rPr lang="fr-FR" sz="2400" b="1" dirty="0" smtClean="0"/>
              <a:t>1. Des Siphons</a:t>
            </a:r>
            <a:r>
              <a:rPr lang="fr-FR" dirty="0" smtClean="0"/>
              <a:t>:</a:t>
            </a:r>
            <a:endParaRPr lang="fr-FR" dirty="0"/>
          </a:p>
        </p:txBody>
      </p:sp>
      <p:sp>
        <p:nvSpPr>
          <p:cNvPr id="6" name="ZoneTexte 5"/>
          <p:cNvSpPr txBox="1"/>
          <p:nvPr/>
        </p:nvSpPr>
        <p:spPr>
          <a:xfrm>
            <a:off x="714348" y="3643314"/>
            <a:ext cx="5214974" cy="707886"/>
          </a:xfrm>
          <a:prstGeom prst="rect">
            <a:avLst/>
          </a:prstGeom>
          <a:noFill/>
        </p:spPr>
        <p:txBody>
          <a:bodyPr wrap="square" rtlCol="0">
            <a:spAutoFit/>
          </a:bodyPr>
          <a:lstStyle/>
          <a:p>
            <a:r>
              <a:rPr lang="fr-FR" sz="2000" dirty="0" smtClean="0"/>
              <a:t>Placés à la sortie des appareils et destinés à empêcher la remontée des mauvaises odeurs</a:t>
            </a:r>
            <a:endParaRPr lang="fr-FR" sz="2000" dirty="0"/>
          </a:p>
        </p:txBody>
      </p:sp>
      <p:sp>
        <p:nvSpPr>
          <p:cNvPr id="77826" name="AutoShape 2" descr="https://images-na.ssl-images-amazon.com/images/I/61VtpBCZySL._SY679_.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7828" name="Picture 4" descr="Siphon de sol Ã  hauteur rÃ©glable | Siphon de sol"/>
          <p:cNvPicPr>
            <a:picLocks noChangeAspect="1" noChangeArrowheads="1"/>
          </p:cNvPicPr>
          <p:nvPr/>
        </p:nvPicPr>
        <p:blipFill>
          <a:blip r:embed="rId3"/>
          <a:srcRect/>
          <a:stretch>
            <a:fillRect/>
          </a:stretch>
        </p:blipFill>
        <p:spPr bwMode="auto">
          <a:xfrm>
            <a:off x="214282" y="4429132"/>
            <a:ext cx="1857356" cy="1857356"/>
          </a:xfrm>
          <a:prstGeom prst="rect">
            <a:avLst/>
          </a:prstGeom>
          <a:noFill/>
        </p:spPr>
      </p:pic>
      <p:sp>
        <p:nvSpPr>
          <p:cNvPr id="77830" name="AutoShape 6" descr="https://www.brossette.fr/asset/73/89/AST1077389-X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7832" name="AutoShape 8" descr="https://www.brossette.fr/asset/73/89/AST1077389-X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7834" name="Picture 10" descr="Nicoll 92885 Siphon easyphon lavabo d32 bm211 0201282, Blanc"/>
          <p:cNvPicPr>
            <a:picLocks noChangeAspect="1" noChangeArrowheads="1"/>
          </p:cNvPicPr>
          <p:nvPr/>
        </p:nvPicPr>
        <p:blipFill>
          <a:blip r:embed="rId4"/>
          <a:srcRect/>
          <a:stretch>
            <a:fillRect/>
          </a:stretch>
        </p:blipFill>
        <p:spPr bwMode="auto">
          <a:xfrm>
            <a:off x="4429124" y="4572008"/>
            <a:ext cx="976313" cy="1644318"/>
          </a:xfrm>
          <a:prstGeom prst="rect">
            <a:avLst/>
          </a:prstGeom>
          <a:noFill/>
        </p:spPr>
      </p:pic>
      <p:sp>
        <p:nvSpPr>
          <p:cNvPr id="13" name="Rectangle 12"/>
          <p:cNvSpPr/>
          <p:nvPr/>
        </p:nvSpPr>
        <p:spPr>
          <a:xfrm>
            <a:off x="428596" y="6286520"/>
            <a:ext cx="1476686" cy="369332"/>
          </a:xfrm>
          <a:prstGeom prst="rect">
            <a:avLst/>
          </a:prstGeom>
        </p:spPr>
        <p:txBody>
          <a:bodyPr wrap="none">
            <a:spAutoFit/>
          </a:bodyPr>
          <a:lstStyle/>
          <a:p>
            <a:r>
              <a:rPr lang="fr-FR" b="1" dirty="0" smtClean="0"/>
              <a:t>Siphon de Sol</a:t>
            </a:r>
            <a:endParaRPr lang="fr-FR" b="1" dirty="0"/>
          </a:p>
        </p:txBody>
      </p:sp>
      <p:sp>
        <p:nvSpPr>
          <p:cNvPr id="14" name="Rectangle 13"/>
          <p:cNvSpPr/>
          <p:nvPr/>
        </p:nvSpPr>
        <p:spPr>
          <a:xfrm>
            <a:off x="4385100" y="6215082"/>
            <a:ext cx="1401346" cy="646331"/>
          </a:xfrm>
          <a:prstGeom prst="rect">
            <a:avLst/>
          </a:prstGeom>
        </p:spPr>
        <p:txBody>
          <a:bodyPr wrap="none">
            <a:spAutoFit/>
          </a:bodyPr>
          <a:lstStyle/>
          <a:p>
            <a:pPr algn="ctr"/>
            <a:r>
              <a:rPr lang="fr-FR" b="1" dirty="0" smtClean="0"/>
              <a:t>Siphon pour </a:t>
            </a:r>
          </a:p>
          <a:p>
            <a:pPr algn="ctr"/>
            <a:r>
              <a:rPr lang="fr-FR" b="1" dirty="0" smtClean="0"/>
              <a:t>Lavabo</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85786" y="1000108"/>
            <a:ext cx="4151265" cy="461665"/>
          </a:xfrm>
          <a:prstGeom prst="rect">
            <a:avLst/>
          </a:prstGeom>
          <a:solidFill>
            <a:srgbClr val="66FF99"/>
          </a:solidFill>
        </p:spPr>
        <p:txBody>
          <a:bodyPr wrap="none" rtlCol="0">
            <a:spAutoFit/>
          </a:bodyPr>
          <a:lstStyle/>
          <a:p>
            <a:r>
              <a:rPr lang="fr-FR" sz="2400" b="1" dirty="0" smtClean="0"/>
              <a:t>Réseau Intérieur d’Evacuation:</a:t>
            </a:r>
            <a:endParaRPr lang="fr-FR" sz="2400" b="1" dirty="0"/>
          </a:p>
        </p:txBody>
      </p:sp>
      <p:sp>
        <p:nvSpPr>
          <p:cNvPr id="4" name="ZoneTexte 3"/>
          <p:cNvSpPr txBox="1"/>
          <p:nvPr/>
        </p:nvSpPr>
        <p:spPr>
          <a:xfrm>
            <a:off x="1214414" y="1785926"/>
            <a:ext cx="7715304" cy="1015663"/>
          </a:xfrm>
          <a:prstGeom prst="rect">
            <a:avLst/>
          </a:prstGeom>
          <a:noFill/>
        </p:spPr>
        <p:txBody>
          <a:bodyPr wrap="square" rtlCol="0">
            <a:spAutoFit/>
          </a:bodyPr>
          <a:lstStyle/>
          <a:p>
            <a:r>
              <a:rPr lang="fr-FR" sz="2000" dirty="0" smtClean="0"/>
              <a:t>Le réseau Intérieur d’Evacuation des eaux usées comprend successivement depuis les appareils sanitaires jusqu’aux regards extérieurs:</a:t>
            </a:r>
            <a:endParaRPr lang="fr-FR" sz="2000" dirty="0"/>
          </a:p>
        </p:txBody>
      </p:sp>
      <p:pic>
        <p:nvPicPr>
          <p:cNvPr id="5" name="Picture 2" descr="E:\2018 2019\Matière CES\plomberie et assinaissement\photos livre de Gérard Calvat\20190615_101048.jpg"/>
          <p:cNvPicPr>
            <a:picLocks noChangeAspect="1" noChangeArrowheads="1"/>
          </p:cNvPicPr>
          <p:nvPr/>
        </p:nvPicPr>
        <p:blipFill>
          <a:blip r:embed="rId2" cstate="print">
            <a:lum bright="10000" contrast="40000"/>
          </a:blip>
          <a:srcRect l="3704" t="14583" r="1851" b="11457"/>
          <a:stretch>
            <a:fillRect/>
          </a:stretch>
        </p:blipFill>
        <p:spPr bwMode="auto">
          <a:xfrm>
            <a:off x="6013826" y="2500306"/>
            <a:ext cx="3130174" cy="4357693"/>
          </a:xfrm>
          <a:prstGeom prst="rect">
            <a:avLst/>
          </a:prstGeom>
          <a:noFill/>
        </p:spPr>
      </p:pic>
      <p:sp>
        <p:nvSpPr>
          <p:cNvPr id="6" name="ZoneTexte 5"/>
          <p:cNvSpPr txBox="1"/>
          <p:nvPr/>
        </p:nvSpPr>
        <p:spPr>
          <a:xfrm>
            <a:off x="928662" y="2857496"/>
            <a:ext cx="3450496" cy="461665"/>
          </a:xfrm>
          <a:prstGeom prst="rect">
            <a:avLst/>
          </a:prstGeom>
          <a:solidFill>
            <a:srgbClr val="FFFF00"/>
          </a:solidFill>
        </p:spPr>
        <p:txBody>
          <a:bodyPr wrap="none" rtlCol="0">
            <a:spAutoFit/>
          </a:bodyPr>
          <a:lstStyle/>
          <a:p>
            <a:r>
              <a:rPr lang="fr-FR" sz="2400" b="1" dirty="0" smtClean="0"/>
              <a:t>2. Collecteurs d’Appareils</a:t>
            </a:r>
            <a:r>
              <a:rPr lang="fr-FR" dirty="0" smtClean="0"/>
              <a:t>:</a:t>
            </a:r>
            <a:endParaRPr lang="fr-FR" dirty="0"/>
          </a:p>
        </p:txBody>
      </p:sp>
      <p:sp>
        <p:nvSpPr>
          <p:cNvPr id="7" name="ZoneTexte 6"/>
          <p:cNvSpPr txBox="1"/>
          <p:nvPr/>
        </p:nvSpPr>
        <p:spPr>
          <a:xfrm>
            <a:off x="714348" y="3643314"/>
            <a:ext cx="5214974" cy="2246769"/>
          </a:xfrm>
          <a:prstGeom prst="rect">
            <a:avLst/>
          </a:prstGeom>
          <a:noFill/>
        </p:spPr>
        <p:txBody>
          <a:bodyPr wrap="square" rtlCol="0">
            <a:spAutoFit/>
          </a:bodyPr>
          <a:lstStyle/>
          <a:p>
            <a:r>
              <a:rPr lang="fr-FR" sz="2000" dirty="0" smtClean="0"/>
              <a:t>Canalisations d’évacuation reliées aux différents siphons.</a:t>
            </a:r>
          </a:p>
          <a:p>
            <a:r>
              <a:rPr lang="fr-FR" sz="2000" dirty="0" smtClean="0"/>
              <a:t>Ces canalisations doivent être posées suivant une </a:t>
            </a:r>
            <a:r>
              <a:rPr lang="fr-FR" sz="2000" b="1" u="sng" dirty="0" smtClean="0"/>
              <a:t>pente minimale</a:t>
            </a:r>
            <a:r>
              <a:rPr lang="fr-FR" sz="2000" dirty="0" smtClean="0"/>
              <a:t> de </a:t>
            </a:r>
            <a:r>
              <a:rPr lang="fr-FR" sz="2000" b="1" dirty="0" smtClean="0">
                <a:solidFill>
                  <a:srgbClr val="FF0000"/>
                </a:solidFill>
              </a:rPr>
              <a:t>1cm/ml</a:t>
            </a:r>
            <a:r>
              <a:rPr lang="fr-FR" sz="2000" dirty="0" smtClean="0"/>
              <a:t>.</a:t>
            </a:r>
          </a:p>
          <a:p>
            <a:r>
              <a:rPr lang="fr-FR" sz="2000" dirty="0" smtClean="0"/>
              <a:t>Leurs </a:t>
            </a:r>
            <a:r>
              <a:rPr lang="fr-FR" sz="2000" b="1" dirty="0" smtClean="0"/>
              <a:t>diamètres</a:t>
            </a:r>
            <a:r>
              <a:rPr lang="fr-FR" sz="2000" dirty="0" smtClean="0"/>
              <a:t> intérieurs peut être déterminé en fonction du </a:t>
            </a:r>
            <a:r>
              <a:rPr lang="fr-FR" sz="2000" b="1" dirty="0" smtClean="0">
                <a:solidFill>
                  <a:srgbClr val="FF0000"/>
                </a:solidFill>
              </a:rPr>
              <a:t>type d’appareil </a:t>
            </a:r>
            <a:r>
              <a:rPr lang="fr-FR" sz="2000" dirty="0" smtClean="0"/>
              <a:t>et du </a:t>
            </a:r>
            <a:r>
              <a:rPr lang="fr-FR" sz="2000" b="1" dirty="0" smtClean="0">
                <a:solidFill>
                  <a:srgbClr val="FF0000"/>
                </a:solidFill>
              </a:rPr>
              <a:t>mode de regroupement</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4" y="428604"/>
            <a:ext cx="1697196" cy="400110"/>
          </a:xfrm>
          <a:prstGeom prst="rect">
            <a:avLst/>
          </a:prstGeom>
        </p:spPr>
        <p:txBody>
          <a:bodyPr wrap="none">
            <a:spAutoFit/>
          </a:bodyPr>
          <a:lstStyle/>
          <a:p>
            <a:r>
              <a:rPr lang="fr-FR" sz="2000" b="1" u="sng" dirty="0" smtClean="0">
                <a:solidFill>
                  <a:srgbClr val="FF0000"/>
                </a:solidFill>
              </a:rPr>
              <a:t>La ventilation:</a:t>
            </a:r>
            <a:endParaRPr lang="fr-FR" sz="2000" b="1" u="sng" dirty="0">
              <a:solidFill>
                <a:srgbClr val="FF0000"/>
              </a:solidFill>
            </a:endParaRPr>
          </a:p>
        </p:txBody>
      </p:sp>
      <p:cxnSp>
        <p:nvCxnSpPr>
          <p:cNvPr id="3" name="Connecteur en angle 2"/>
          <p:cNvCxnSpPr/>
          <p:nvPr/>
        </p:nvCxnSpPr>
        <p:spPr>
          <a:xfrm rot="5400000">
            <a:off x="3571868" y="785794"/>
            <a:ext cx="1071570" cy="107157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en angle 3"/>
          <p:cNvCxnSpPr/>
          <p:nvPr/>
        </p:nvCxnSpPr>
        <p:spPr>
          <a:xfrm rot="16200000" flipH="1">
            <a:off x="4643438" y="785794"/>
            <a:ext cx="1071570" cy="107157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786314" y="1928802"/>
            <a:ext cx="1857388" cy="78581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Secondaire</a:t>
            </a:r>
            <a:endParaRPr lang="fr-FR" b="1" dirty="0">
              <a:solidFill>
                <a:srgbClr val="FF0000"/>
              </a:solidFill>
            </a:endParaRPr>
          </a:p>
        </p:txBody>
      </p:sp>
      <p:sp>
        <p:nvSpPr>
          <p:cNvPr id="6" name="Rectangle 5"/>
          <p:cNvSpPr/>
          <p:nvPr/>
        </p:nvSpPr>
        <p:spPr>
          <a:xfrm>
            <a:off x="2643174" y="1928802"/>
            <a:ext cx="1857388" cy="78581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Primaire </a:t>
            </a:r>
            <a:endParaRPr lang="fr-FR" b="1" dirty="0">
              <a:solidFill>
                <a:srgbClr val="FF0000"/>
              </a:solidFill>
            </a:endParaRPr>
          </a:p>
        </p:txBody>
      </p:sp>
      <p:sp>
        <p:nvSpPr>
          <p:cNvPr id="13" name="Rectangle 12"/>
          <p:cNvSpPr/>
          <p:nvPr/>
        </p:nvSpPr>
        <p:spPr>
          <a:xfrm>
            <a:off x="214282" y="2786058"/>
            <a:ext cx="4572000" cy="1477328"/>
          </a:xfrm>
          <a:prstGeom prst="rect">
            <a:avLst/>
          </a:prstGeom>
        </p:spPr>
        <p:txBody>
          <a:bodyPr>
            <a:spAutoFit/>
          </a:bodyPr>
          <a:lstStyle/>
          <a:p>
            <a:pPr marL="342900" indent="-342900">
              <a:spcBef>
                <a:spcPct val="20000"/>
              </a:spcBef>
              <a:buClr>
                <a:schemeClr val="bg2"/>
              </a:buClr>
              <a:buSzPct val="75000"/>
              <a:buFont typeface="Wingdings" pitchFamily="2" charset="2"/>
              <a:buChar char="n"/>
            </a:pPr>
            <a:r>
              <a:rPr lang="fr-FR" dirty="0" smtClean="0"/>
              <a:t>Etablir une ventilation primaire d’une chute ou d’une descente consiste à prolonger la canalisation au-dessus des appareils desservis pour la faire déboucher hors toiture.</a:t>
            </a:r>
            <a:endParaRPr lang="fr-FR" dirty="0"/>
          </a:p>
        </p:txBody>
      </p:sp>
      <p:sp>
        <p:nvSpPr>
          <p:cNvPr id="14" name="Rectangle 13"/>
          <p:cNvSpPr/>
          <p:nvPr/>
        </p:nvSpPr>
        <p:spPr>
          <a:xfrm>
            <a:off x="4786314" y="2857496"/>
            <a:ext cx="3929090" cy="2308324"/>
          </a:xfrm>
          <a:prstGeom prst="rect">
            <a:avLst/>
          </a:prstGeom>
        </p:spPr>
        <p:txBody>
          <a:bodyPr wrap="square">
            <a:spAutoFit/>
          </a:bodyPr>
          <a:lstStyle/>
          <a:p>
            <a:pPr marL="342900" indent="-342900">
              <a:spcBef>
                <a:spcPct val="20000"/>
              </a:spcBef>
              <a:buClr>
                <a:schemeClr val="bg2"/>
              </a:buClr>
              <a:buSzPct val="75000"/>
              <a:buFont typeface="Wingdings" pitchFamily="2" charset="2"/>
              <a:buChar char="n"/>
            </a:pPr>
            <a:r>
              <a:rPr lang="fr-FR" dirty="0" smtClean="0"/>
              <a:t>A l’intérieur des immeubles, le siphon posé à la sortie de chaque appareil intercepte normalement la communication entre l’atmosphère des locaux et l’air vicié des canalisations. Cependant l’efficacité d’un siphon réside dans sa garde d’eau.</a:t>
            </a:r>
            <a:endParaRPr lang="fr-FR" dirty="0"/>
          </a:p>
        </p:txBody>
      </p:sp>
      <p:pic>
        <p:nvPicPr>
          <p:cNvPr id="17" name="Picture 10" descr="Photo"/>
          <p:cNvPicPr>
            <a:picLocks noChangeAspect="1" noChangeArrowheads="1"/>
          </p:cNvPicPr>
          <p:nvPr/>
        </p:nvPicPr>
        <p:blipFill>
          <a:blip r:embed="rId2"/>
          <a:srcRect/>
          <a:stretch>
            <a:fillRect/>
          </a:stretch>
        </p:blipFill>
        <p:spPr bwMode="auto">
          <a:xfrm>
            <a:off x="6215074" y="4934005"/>
            <a:ext cx="2928926" cy="19239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1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965</Words>
  <Application>Microsoft Office PowerPoint</Application>
  <PresentationFormat>Affichage à l'écran (4:3)</PresentationFormat>
  <Paragraphs>171</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ladaoui</dc:creator>
  <cp:lastModifiedBy>ladaoui</cp:lastModifiedBy>
  <cp:revision>1</cp:revision>
  <dcterms:created xsi:type="dcterms:W3CDTF">2021-06-13T09:43:47Z</dcterms:created>
  <dcterms:modified xsi:type="dcterms:W3CDTF">2021-06-13T09:45:13Z</dcterms:modified>
</cp:coreProperties>
</file>