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87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073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37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23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72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18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78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39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6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02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57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55A22-F049-4172-89CF-7FCBDE9B30C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39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341638"/>
              </p:ext>
            </p:extLst>
          </p:nvPr>
        </p:nvGraphicFramePr>
        <p:xfrm>
          <a:off x="2162086" y="1120633"/>
          <a:ext cx="8400515" cy="5094959"/>
        </p:xfrm>
        <a:graphic>
          <a:graphicData uri="http://schemas.openxmlformats.org/drawingml/2006/table">
            <a:tbl>
              <a:tblPr rtl="1" firstRow="1" firstCol="1" bandRow="1"/>
              <a:tblGrid>
                <a:gridCol w="2664679"/>
                <a:gridCol w="1466891"/>
                <a:gridCol w="2934723"/>
                <a:gridCol w="1334222"/>
              </a:tblGrid>
              <a:tr h="344822">
                <a:tc gridSpan="2"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44822"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439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" name="ZoneTexte 37"/>
          <p:cNvSpPr txBox="1"/>
          <p:nvPr/>
        </p:nvSpPr>
        <p:spPr>
          <a:xfrm>
            <a:off x="2179178" y="1086451"/>
            <a:ext cx="833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 smtClean="0"/>
              <a:t>الاستخدامات</a:t>
            </a:r>
            <a:r>
              <a:rPr lang="fr-FR" dirty="0" smtClean="0"/>
              <a:t>                                 			</a:t>
            </a:r>
            <a:r>
              <a:rPr lang="ar-DZ" dirty="0"/>
              <a:t>الموارد</a:t>
            </a:r>
            <a:endParaRPr lang="fr-FR" dirty="0"/>
          </a:p>
        </p:txBody>
      </p:sp>
      <p:pic>
        <p:nvPicPr>
          <p:cNvPr id="39" name="Imag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643" y="355835"/>
            <a:ext cx="7323791" cy="495656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2179178" y="1455783"/>
            <a:ext cx="8332149" cy="382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 smtClean="0"/>
              <a:t>البيان			القيم		البيان			القيم</a:t>
            </a:r>
            <a:endParaRPr lang="fr-FR" dirty="0"/>
          </a:p>
        </p:txBody>
      </p:sp>
      <p:sp>
        <p:nvSpPr>
          <p:cNvPr id="41" name="ZoneTexte 40"/>
          <p:cNvSpPr txBox="1"/>
          <p:nvPr/>
        </p:nvSpPr>
        <p:spPr>
          <a:xfrm>
            <a:off x="8152688" y="1744474"/>
            <a:ext cx="2358639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الاستخدامات المستقرة </a:t>
            </a:r>
            <a:r>
              <a:rPr lang="fr-FR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623417" y="1829935"/>
            <a:ext cx="26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الموارد الدائمة </a:t>
            </a:r>
            <a:r>
              <a:rPr lang="fr-FR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12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endParaRPr lang="fr-FR" dirty="0"/>
          </a:p>
        </p:txBody>
      </p:sp>
      <p:sp>
        <p:nvSpPr>
          <p:cNvPr id="43" name="ZoneTexte 42"/>
          <p:cNvSpPr txBox="1"/>
          <p:nvPr/>
        </p:nvSpPr>
        <p:spPr>
          <a:xfrm>
            <a:off x="8579978" y="2147727"/>
            <a:ext cx="178607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ar-DZ" sz="1600" dirty="0" err="1">
                <a:latin typeface="Calibri" panose="020F0502020204030204" pitchFamily="34" charset="0"/>
                <a:ea typeface="Calibri" panose="020F0502020204030204" pitchFamily="34" charset="0"/>
              </a:rPr>
              <a:t>تثبيتات</a:t>
            </a: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 معنوية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ar-DZ" sz="1600" dirty="0" err="1">
                <a:latin typeface="Calibri" panose="020F0502020204030204" pitchFamily="34" charset="0"/>
                <a:ea typeface="Calibri" panose="020F0502020204030204" pitchFamily="34" charset="0"/>
              </a:rPr>
              <a:t>تثبيتات</a:t>
            </a: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 عينية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-سندات مساهمة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-زبون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6614445" y="2147729"/>
            <a:ext cx="123059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380000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405000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55000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72000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563596" y="2120488"/>
            <a:ext cx="2700471" cy="1867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-أموال </a:t>
            </a:r>
            <a:r>
              <a:rPr lang="ar-DZ" dirty="0">
                <a:latin typeface="Calibri" panose="020F0502020204030204" pitchFamily="34" charset="0"/>
                <a:ea typeface="Calibri" panose="020F0502020204030204" pitchFamily="34" charset="0"/>
              </a:rPr>
              <a:t>الاستغلال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-الاحتياطات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-نتيجة السنة المالية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ar-DZ" sz="16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الاهتلاكات</a:t>
            </a: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DZ" sz="16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والمؤونات</a:t>
            </a:r>
            <a:endParaRPr lang="ar-D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ar-DZ" sz="16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الاقتراضات</a:t>
            </a: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من مؤسسات </a:t>
            </a: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القرض</a:t>
            </a:r>
            <a:endParaRPr lang="fr-FR" sz="1600" dirty="0"/>
          </a:p>
        </p:txBody>
      </p:sp>
      <p:sp>
        <p:nvSpPr>
          <p:cNvPr id="46" name="ZoneTexte 45"/>
          <p:cNvSpPr txBox="1"/>
          <p:nvPr/>
        </p:nvSpPr>
        <p:spPr>
          <a:xfrm>
            <a:off x="2277455" y="2138202"/>
            <a:ext cx="1170595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820000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82000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200000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429585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190000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8039100" y="4029854"/>
            <a:ext cx="2472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استخدامات الاستغلال </a:t>
            </a:r>
            <a:r>
              <a:rPr lang="fr-FR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1200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</a:t>
            </a:r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3563596" y="3820714"/>
            <a:ext cx="2781656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50000"/>
              </a:lnSpc>
              <a:spcAft>
                <a:spcPts val="1000"/>
              </a:spcAft>
            </a:pPr>
            <a:r>
              <a:rPr lang="ar-DZ" b="1" u="sng">
                <a:latin typeface="Calibri" panose="020F0502020204030204" pitchFamily="34" charset="0"/>
                <a:ea typeface="Calibri" panose="020F0502020204030204" pitchFamily="34" charset="0"/>
              </a:rPr>
              <a:t>موارد الاستغلال </a:t>
            </a:r>
            <a:r>
              <a:rPr lang="fr-F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12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</a:t>
            </a:r>
            <a:endParaRPr lang="fr-FR" sz="1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8152688" y="4580161"/>
            <a:ext cx="2213361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-مخزونات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-الزبائن والحسابات الملحقة</a:t>
            </a:r>
            <a:endParaRPr lang="fr-FR" sz="1600" dirty="0"/>
          </a:p>
        </p:txBody>
      </p:sp>
      <p:sp>
        <p:nvSpPr>
          <p:cNvPr id="50" name="ZoneTexte 49"/>
          <p:cNvSpPr txBox="1"/>
          <p:nvPr/>
        </p:nvSpPr>
        <p:spPr>
          <a:xfrm>
            <a:off x="6460798" y="4589422"/>
            <a:ext cx="1384241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320000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278000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990975" y="4521914"/>
            <a:ext cx="2354277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spcAft>
                <a:spcPts val="1000"/>
              </a:spcAft>
            </a:pP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-قرض </a:t>
            </a: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سيسدد خلال 3 أشهر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-موردوا المخزونات</a:t>
            </a:r>
            <a:endParaRPr lang="fr-FR" sz="1600" dirty="0"/>
          </a:p>
        </p:txBody>
      </p:sp>
      <p:sp>
        <p:nvSpPr>
          <p:cNvPr id="52" name="ZoneTexte 51"/>
          <p:cNvSpPr txBox="1"/>
          <p:nvPr/>
        </p:nvSpPr>
        <p:spPr>
          <a:xfrm>
            <a:off x="2232633" y="4560014"/>
            <a:ext cx="1185685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42000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0955"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100415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3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4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4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40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4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40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4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40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4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4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4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4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4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4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4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4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4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4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4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4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4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4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4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3" dur="4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4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4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4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  <p:bldP spid="42" grpId="0"/>
      <p:bldP spid="47" grpId="0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231155"/>
              </p:ext>
            </p:extLst>
          </p:nvPr>
        </p:nvGraphicFramePr>
        <p:xfrm>
          <a:off x="2162086" y="700754"/>
          <a:ext cx="8400515" cy="5126639"/>
        </p:xfrm>
        <a:graphic>
          <a:graphicData uri="http://schemas.openxmlformats.org/drawingml/2006/table">
            <a:tbl>
              <a:tblPr rtl="1" firstRow="1" firstCol="1" bandRow="1"/>
              <a:tblGrid>
                <a:gridCol w="2664679"/>
                <a:gridCol w="1466891"/>
                <a:gridCol w="2934723"/>
                <a:gridCol w="1334222"/>
              </a:tblGrid>
              <a:tr h="4363439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20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855" marR="578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362826" y="1267445"/>
            <a:ext cx="3148502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استخدامات خارج الاستغلال </a:t>
            </a:r>
            <a:r>
              <a:rPr lang="fr-FR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1200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hex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23417" y="1305281"/>
            <a:ext cx="2640650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50000"/>
              </a:lnSpc>
              <a:spcAft>
                <a:spcPts val="1000"/>
              </a:spcAft>
            </a:pPr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موارد خارج الاستغلال </a:t>
            </a:r>
            <a:r>
              <a:rPr lang="fr-FR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1200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hex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579978" y="1727848"/>
            <a:ext cx="1786071" cy="116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-سندات </a:t>
            </a: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توظيف</a:t>
            </a:r>
            <a:endParaRPr lang="fr-FR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ar-DZ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حساب </a:t>
            </a:r>
            <a:r>
              <a:rPr lang="ar-DZ" sz="1400" dirty="0">
                <a:latin typeface="Calibri" panose="020F0502020204030204" pitchFamily="34" charset="0"/>
                <a:ea typeface="Calibri" panose="020F0502020204030204" pitchFamily="34" charset="0"/>
              </a:rPr>
              <a:t>مدين عن عملية التنازل عن </a:t>
            </a:r>
            <a:r>
              <a:rPr lang="ar-DZ" sz="14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التثبيتات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614445" y="1727850"/>
            <a:ext cx="1230594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50000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1590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270000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277455" y="1718323"/>
            <a:ext cx="1170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955" algn="just" rtl="1">
              <a:spcAft>
                <a:spcPts val="1000"/>
              </a:spcAft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124325" y="2007988"/>
            <a:ext cx="2139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مودوا </a:t>
            </a:r>
            <a:r>
              <a:rPr lang="ar-DZ" sz="1600" dirty="0" err="1">
                <a:latin typeface="Calibri" panose="020F0502020204030204" pitchFamily="34" charset="0"/>
                <a:ea typeface="Calibri" panose="020F0502020204030204" pitchFamily="34" charset="0"/>
              </a:rPr>
              <a:t>التثبيتات</a:t>
            </a:r>
            <a:endParaRPr lang="fr-FR" sz="1600" dirty="0"/>
          </a:p>
        </p:txBody>
      </p:sp>
      <p:sp>
        <p:nvSpPr>
          <p:cNvPr id="3" name="ZoneTexte 2"/>
          <p:cNvSpPr txBox="1"/>
          <p:nvPr/>
        </p:nvSpPr>
        <p:spPr>
          <a:xfrm>
            <a:off x="2171700" y="1931787"/>
            <a:ext cx="1276350" cy="421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95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138000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10525" y="3143250"/>
            <a:ext cx="2500803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b="1" u="sng" dirty="0">
                <a:latin typeface="Calibri" panose="020F0502020204030204" pitchFamily="34" charset="0"/>
                <a:ea typeface="Calibri" panose="020F0502020204030204" pitchFamily="34" charset="0"/>
              </a:rPr>
              <a:t>استخدامات الخزينة </a:t>
            </a:r>
            <a:r>
              <a:rPr lang="fr-FR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1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058150" y="3829050"/>
            <a:ext cx="2307899" cy="866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-البنك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-الصندوق</a:t>
            </a:r>
            <a:endParaRPr lang="fr-FR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496050" y="3856087"/>
            <a:ext cx="1348989" cy="866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161000</a:t>
            </a:r>
            <a:endParaRPr lang="fr-F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131000</a:t>
            </a:r>
            <a:endParaRPr lang="fr-FR" sz="1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623417" y="3143250"/>
            <a:ext cx="26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u="sng">
                <a:latin typeface="Calibri" panose="020F0502020204030204" pitchFamily="34" charset="0"/>
                <a:ea typeface="Calibri" panose="020F0502020204030204" pitchFamily="34" charset="0"/>
              </a:rPr>
              <a:t>موارد الخزينة </a:t>
            </a:r>
            <a:r>
              <a:rPr lang="fr-F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16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3739662" y="3829050"/>
            <a:ext cx="2356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-اعتمادات بنكية جارية</a:t>
            </a:r>
            <a:endParaRPr lang="fr-FR" sz="1600" dirty="0"/>
          </a:p>
        </p:txBody>
      </p:sp>
      <p:sp>
        <p:nvSpPr>
          <p:cNvPr id="25" name="ZoneTexte 24"/>
          <p:cNvSpPr txBox="1"/>
          <p:nvPr/>
        </p:nvSpPr>
        <p:spPr>
          <a:xfrm>
            <a:off x="2171700" y="3820918"/>
            <a:ext cx="1276350" cy="421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DZ" sz="1600" dirty="0">
                <a:latin typeface="Calibri" panose="020F0502020204030204" pitchFamily="34" charset="0"/>
                <a:ea typeface="Calibri" panose="020F0502020204030204" pitchFamily="34" charset="0"/>
              </a:rPr>
              <a:t>120000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845039" y="5181600"/>
            <a:ext cx="252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>
                <a:latin typeface="Calibri" panose="020F0502020204030204" pitchFamily="34" charset="0"/>
                <a:ea typeface="Calibri" panose="020F0502020204030204" pitchFamily="34" charset="0"/>
              </a:rPr>
              <a:t>المجموع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566111" y="5205047"/>
            <a:ext cx="252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>
                <a:latin typeface="Calibri" panose="020F0502020204030204" pitchFamily="34" charset="0"/>
                <a:ea typeface="Calibri" panose="020F0502020204030204" pitchFamily="34" charset="0"/>
              </a:rPr>
              <a:t>المجموع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6496050" y="5181600"/>
            <a:ext cx="1348989" cy="390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2122000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2170235" y="5193324"/>
            <a:ext cx="1348989" cy="390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" algn="just" rtl="1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2122000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21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4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4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4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4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4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4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4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4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4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4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4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4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4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" grpId="0"/>
      <p:bldP spid="23" grpId="0"/>
      <p:bldP spid="26" grpId="0"/>
      <p:bldP spid="27" grpId="0"/>
      <p:bldP spid="28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46961" y="436728"/>
            <a:ext cx="423080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>
                <a:ea typeface="Calibri"/>
              </a:rPr>
              <a:t>الميزانية الوظيفية المختصرة</a:t>
            </a:r>
            <a:endParaRPr lang="ar-DZ" sz="24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318880"/>
              </p:ext>
            </p:extLst>
          </p:nvPr>
        </p:nvGraphicFramePr>
        <p:xfrm>
          <a:off x="2189261" y="1651378"/>
          <a:ext cx="6422475" cy="3187206"/>
        </p:xfrm>
        <a:graphic>
          <a:graphicData uri="http://schemas.openxmlformats.org/drawingml/2006/table">
            <a:tbl>
              <a:tblPr rtl="1" firstRow="1" firstCol="1" bandRow="1"/>
              <a:tblGrid>
                <a:gridCol w="2174236"/>
                <a:gridCol w="1037001"/>
                <a:gridCol w="1954175"/>
                <a:gridCol w="1257063"/>
              </a:tblGrid>
              <a:tr h="531201">
                <a:tc gridSpan="2"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الاستخدامات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323215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الموارد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</a:tr>
              <a:tr h="53120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الاستخدامات المستقرة </a:t>
                      </a:r>
                      <a:r>
                        <a:rPr lang="fr-FR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Arial"/>
                        </a:rPr>
                        <a:t>912000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الموارد الدائمة </a:t>
                      </a:r>
                      <a:r>
                        <a:rPr lang="fr-FR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R</a:t>
                      </a:r>
                      <a:r>
                        <a:rPr lang="fr-FR" sz="10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1721585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120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استخدامات الاستغلال </a:t>
                      </a:r>
                      <a:r>
                        <a:rPr lang="fr-FR" sz="12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E</a:t>
                      </a:r>
                      <a:r>
                        <a:rPr lang="fr-FR" sz="10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ex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598000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موارد الاستغلال </a:t>
                      </a:r>
                      <a:r>
                        <a:rPr lang="fr-FR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R</a:t>
                      </a:r>
                      <a:r>
                        <a:rPr lang="fr-FR" sz="1000" b="1">
                          <a:effectLst/>
                          <a:latin typeface="Calibri"/>
                          <a:ea typeface="Calibri"/>
                          <a:cs typeface="Arial"/>
                        </a:rPr>
                        <a:t>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142415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3120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استخدامات خارج الاستغلال </a:t>
                      </a:r>
                      <a:r>
                        <a:rPr lang="fr-FR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E</a:t>
                      </a:r>
                      <a:r>
                        <a:rPr lang="fr-FR" sz="1000" b="1">
                          <a:effectLst/>
                          <a:latin typeface="Calibri"/>
                          <a:ea typeface="Calibri"/>
                          <a:cs typeface="Arial"/>
                        </a:rPr>
                        <a:t>hex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320000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موارد خارج الاستغلال </a:t>
                      </a:r>
                      <a:r>
                        <a:rPr lang="fr-FR" sz="12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R</a:t>
                      </a:r>
                      <a:r>
                        <a:rPr lang="fr-FR" sz="10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hex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138000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3120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استخدامات الخزينة </a:t>
                      </a:r>
                      <a:r>
                        <a:rPr lang="fr-FR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E</a:t>
                      </a:r>
                      <a:r>
                        <a:rPr lang="fr-FR" sz="11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292000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موارد الخزينة </a:t>
                      </a:r>
                      <a:r>
                        <a:rPr lang="fr-FR" sz="12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R</a:t>
                      </a:r>
                      <a:r>
                        <a:rPr lang="fr-FR" sz="11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120000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3120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Arial"/>
                        </a:rPr>
                        <a:t>2122000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2122000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5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0" y="1707050"/>
            <a:ext cx="7666892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رأس المال العامل الصافي الاجمالي من أعلى الميزانية</a:t>
            </a:r>
            <a:endParaRPr lang="fr-FR" sz="3600" b="1" dirty="0" smtClean="0">
              <a:solidFill>
                <a:schemeClr val="bg1"/>
              </a:solidFill>
              <a:effectLst/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FRng</a:t>
            </a:r>
            <a:r>
              <a:rPr lang="fr-FR" sz="28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=R</a:t>
            </a:r>
            <a:r>
              <a:rPr lang="fr-FR" sz="20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fr-FR" sz="28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-E</a:t>
            </a:r>
            <a:r>
              <a:rPr lang="fr-FR" sz="20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	=1721585-912000</a:t>
            </a:r>
            <a:endParaRPr lang="fr-FR" sz="2000" dirty="0" smtClean="0">
              <a:solidFill>
                <a:schemeClr val="bg1"/>
              </a:solidFill>
              <a:effectLst/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800" dirty="0" smtClean="0">
                <a:solidFill>
                  <a:schemeClr val="bg1"/>
                </a:solidFill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	=809585</a:t>
            </a:r>
            <a:endParaRPr lang="fr-FR" sz="3600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64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2000" y="1038836"/>
            <a:ext cx="10808677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رأس المال العامل الصافي الاجمالي من أسفل الميزانية= (استخدامات الاستغلال+ استخدامات خارج الاستغلال+ استخدامات الخزينة)-( موارد الاستغلال+ موارد خارج الاستغلال+ موارد الخزينة)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FRng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=(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Eex+Ehex+Et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)-(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Rex+Rhex+Rt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FRng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=(598000+320000+292000)-(142415+138000+120000)</a:t>
            </a:r>
          </a:p>
          <a:p>
            <a:pPr algn="l"/>
            <a:r>
              <a:rPr lang="ar-DZ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DZ" sz="2800" dirty="0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fr-FR" sz="2800" dirty="0" err="1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FRng</a:t>
            </a:r>
            <a:r>
              <a:rPr lang="fr-FR" sz="2800" dirty="0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=809585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06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2000" y="1038836"/>
            <a:ext cx="10808677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الاحتياج في رأس المال العامل للاستغلال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rtl="1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Eex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-Rex</a:t>
            </a:r>
          </a:p>
          <a:p>
            <a:pPr indent="323215" rtl="1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en-US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598000-142415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=455585</a:t>
            </a:r>
          </a:p>
        </p:txBody>
      </p:sp>
    </p:spTree>
    <p:extLst>
      <p:ext uri="{BB962C8B-B14F-4D97-AF65-F5344CB8AC3E}">
        <p14:creationId xmlns:p14="http://schemas.microsoft.com/office/powerpoint/2010/main" val="23355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2000" y="324461"/>
            <a:ext cx="10808677" cy="4575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الاحتياج في رأس المال العامل خارج الاستغلال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BFRhex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Ehex-Rhex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BFRhex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en-US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320000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-138000</a:t>
            </a: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BFRhex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=182000</a:t>
            </a:r>
            <a:endParaRPr lang="ar-DZ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مما سبق نجد أن احتياجات رأس المال العامل الاجمالية تقدر بـ </a:t>
            </a:r>
            <a:r>
              <a:rPr lang="fr-FR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637585</a:t>
            </a:r>
          </a:p>
        </p:txBody>
      </p:sp>
    </p:spTree>
    <p:extLst>
      <p:ext uri="{BB962C8B-B14F-4D97-AF65-F5344CB8AC3E}">
        <p14:creationId xmlns:p14="http://schemas.microsoft.com/office/powerpoint/2010/main" val="353644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050" y="753086"/>
            <a:ext cx="10808677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حساب الخزينة: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FRng-BFRng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=809585-637585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=172000</a:t>
            </a:r>
          </a:p>
        </p:txBody>
      </p:sp>
    </p:spTree>
    <p:extLst>
      <p:ext uri="{BB962C8B-B14F-4D97-AF65-F5344CB8AC3E}">
        <p14:creationId xmlns:p14="http://schemas.microsoft.com/office/powerpoint/2010/main" val="128399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050" y="753086"/>
            <a:ext cx="10808677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كما يمكن حسابها من خلال المعادلة التالية: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=Et-</a:t>
            </a: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Rt</a:t>
            </a:r>
            <a:endParaRPr lang="fr-FR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=292000-120000</a:t>
            </a: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fr-FR" sz="2800" dirty="0" err="1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Tng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=172000</a:t>
            </a:r>
          </a:p>
        </p:txBody>
      </p:sp>
    </p:spTree>
    <p:extLst>
      <p:ext uri="{BB962C8B-B14F-4D97-AF65-F5344CB8AC3E}">
        <p14:creationId xmlns:p14="http://schemas.microsoft.com/office/powerpoint/2010/main" val="424155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262</Words>
  <Application>Microsoft Office PowerPoint</Application>
  <PresentationFormat>Personnalisé</PresentationFormat>
  <Paragraphs>100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HP-PC</dc:creator>
  <cp:lastModifiedBy>TAHRI</cp:lastModifiedBy>
  <cp:revision>31</cp:revision>
  <dcterms:created xsi:type="dcterms:W3CDTF">2020-12-22T09:48:27Z</dcterms:created>
  <dcterms:modified xsi:type="dcterms:W3CDTF">2021-01-20T09:10:05Z</dcterms:modified>
</cp:coreProperties>
</file>