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4" d="100"/>
          <a:sy n="54" d="100"/>
        </p:scale>
        <p:origin x="-88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B7D94-BEFB-4742-8BB4-02D0E9AF6E9E}" type="datetimeFigureOut">
              <a:rPr lang="fr-FR" smtClean="0"/>
              <a:t>28/12/2020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59D7CC-BD15-46A9-8838-83B637EC15D4}" type="slidenum">
              <a:rPr lang="fr-FR" smtClean="0"/>
              <a:t>‹N°›</a:t>
            </a:fld>
            <a:endParaRPr lang="fr-FR"/>
          </a:p>
        </p:txBody>
      </p:sp>
    </p:spTree>
    <p:extLst>
      <p:ext uri="{BB962C8B-B14F-4D97-AF65-F5344CB8AC3E}">
        <p14:creationId xmlns:p14="http://schemas.microsoft.com/office/powerpoint/2010/main" val="1542576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2</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5</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6</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7</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8</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9</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76774B8-BB61-4985-85E9-B655B207CCE2}" type="slidenum">
              <a:rPr lang="fr-FR" smtClean="0"/>
              <a:pPr/>
              <a:t>10</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4EFEE9A-27E9-41AF-BE46-95CB9F46B3DA}"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3276564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EFEE9A-27E9-41AF-BE46-95CB9F46B3DA}"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2142975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EFEE9A-27E9-41AF-BE46-95CB9F46B3DA}"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1310526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EFEE9A-27E9-41AF-BE46-95CB9F46B3DA}"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196016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4EFEE9A-27E9-41AF-BE46-95CB9F46B3DA}" type="datetimeFigureOut">
              <a:rPr lang="fr-FR" smtClean="0"/>
              <a:t>28/12/2020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3448185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4EFEE9A-27E9-41AF-BE46-95CB9F46B3DA}" type="datetimeFigureOut">
              <a:rPr lang="fr-FR" smtClean="0"/>
              <a:t>28/12/2020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371195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4EFEE9A-27E9-41AF-BE46-95CB9F46B3DA}" type="datetimeFigureOut">
              <a:rPr lang="fr-FR" smtClean="0"/>
              <a:t>28/12/2020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2198128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4EFEE9A-27E9-41AF-BE46-95CB9F46B3DA}" type="datetimeFigureOut">
              <a:rPr lang="fr-FR" smtClean="0"/>
              <a:t>28/12/2020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3187951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4EFEE9A-27E9-41AF-BE46-95CB9F46B3DA}" type="datetimeFigureOut">
              <a:rPr lang="fr-FR" smtClean="0"/>
              <a:t>28/12/2020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1228206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4EFEE9A-27E9-41AF-BE46-95CB9F46B3DA}" type="datetimeFigureOut">
              <a:rPr lang="fr-FR" smtClean="0"/>
              <a:t>28/12/2020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1344668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4EFEE9A-27E9-41AF-BE46-95CB9F46B3DA}" type="datetimeFigureOut">
              <a:rPr lang="fr-FR" smtClean="0"/>
              <a:t>28/12/2020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70DDA8-2A64-4423-B4DF-F303385797D2}" type="slidenum">
              <a:rPr lang="fr-FR" smtClean="0"/>
              <a:t>‹N°›</a:t>
            </a:fld>
            <a:endParaRPr lang="fr-FR"/>
          </a:p>
        </p:txBody>
      </p:sp>
    </p:spTree>
    <p:extLst>
      <p:ext uri="{BB962C8B-B14F-4D97-AF65-F5344CB8AC3E}">
        <p14:creationId xmlns:p14="http://schemas.microsoft.com/office/powerpoint/2010/main" val="1713555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FEE9A-27E9-41AF-BE46-95CB9F46B3DA}" type="datetimeFigureOut">
              <a:rPr lang="fr-FR" smtClean="0"/>
              <a:t>28/12/2020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70DDA8-2A64-4423-B4DF-F303385797D2}" type="slidenum">
              <a:rPr lang="fr-FR" smtClean="0"/>
              <a:t>‹N°›</a:t>
            </a:fld>
            <a:endParaRPr lang="fr-FR"/>
          </a:p>
        </p:txBody>
      </p:sp>
    </p:spTree>
    <p:extLst>
      <p:ext uri="{BB962C8B-B14F-4D97-AF65-F5344CB8AC3E}">
        <p14:creationId xmlns:p14="http://schemas.microsoft.com/office/powerpoint/2010/main" val="2029216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3568130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4282" y="2714620"/>
            <a:ext cx="8715436" cy="1200329"/>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2400" b="1" u="sng" dirty="0" smtClean="0">
                <a:latin typeface="Tahoma" pitchFamily="34" charset="0"/>
                <a:cs typeface="Tahoma" pitchFamily="34" charset="0"/>
              </a:rPr>
              <a:t>Non supervisée </a:t>
            </a:r>
            <a:r>
              <a:rPr lang="fr-FR" sz="2400" dirty="0" smtClean="0">
                <a:latin typeface="Tahoma" pitchFamily="34" charset="0"/>
                <a:cs typeface="Tahoma" pitchFamily="34" charset="0"/>
              </a:rPr>
              <a:t>: </a:t>
            </a:r>
            <a:r>
              <a:rPr lang="fr-FR" sz="2400" b="1" dirty="0" smtClean="0">
                <a:latin typeface="Tahoma" pitchFamily="34" charset="0"/>
                <a:cs typeface="Tahoma" pitchFamily="34" charset="0"/>
              </a:rPr>
              <a:t>Pas</a:t>
            </a:r>
            <a:r>
              <a:rPr lang="fr-FR" sz="2400" dirty="0" smtClean="0">
                <a:latin typeface="Tahoma" pitchFamily="34" charset="0"/>
                <a:cs typeface="Tahoma" pitchFamily="34" charset="0"/>
              </a:rPr>
              <a:t> de connaissances </a:t>
            </a:r>
            <a:r>
              <a:rPr lang="fr-FR" sz="2400" b="1" i="1" dirty="0" smtClean="0">
                <a:latin typeface="Tahoma" pitchFamily="34" charset="0"/>
                <a:cs typeface="Tahoma" pitchFamily="34" charset="0"/>
              </a:rPr>
              <a:t>a priori </a:t>
            </a:r>
            <a:r>
              <a:rPr lang="fr-FR" sz="2400" dirty="0" smtClean="0">
                <a:latin typeface="Tahoma" pitchFamily="34" charset="0"/>
                <a:cs typeface="Tahoma" pitchFamily="34" charset="0"/>
              </a:rPr>
              <a:t>; les </a:t>
            </a:r>
            <a:r>
              <a:rPr lang="en-US" sz="2400" dirty="0" smtClean="0">
                <a:latin typeface="Tahoma" pitchFamily="34" charset="0"/>
                <a:cs typeface="Tahoma" pitchFamily="34" charset="0"/>
              </a:rPr>
              <a:t>classes sont crées automatiquement.</a:t>
            </a:r>
            <a:endParaRPr lang="fr-FR" sz="2400" dirty="0" smtClean="0">
              <a:latin typeface="Tahoma" pitchFamily="34" charset="0"/>
              <a:cs typeface="Tahoma" pitchFamily="34" charset="0"/>
            </a:endParaRPr>
          </a:p>
          <a:p>
            <a:endParaRPr lang="fr-FR" sz="2400" dirty="0"/>
          </a:p>
        </p:txBody>
      </p:sp>
      <p:sp>
        <p:nvSpPr>
          <p:cNvPr id="4" name="ZoneTexte 3"/>
          <p:cNvSpPr txBox="1"/>
          <p:nvPr/>
        </p:nvSpPr>
        <p:spPr>
          <a:xfrm>
            <a:off x="214282" y="4357694"/>
            <a:ext cx="8715436" cy="1938992"/>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altLang="fr-FR" sz="2400" b="1" dirty="0" smtClean="0">
                <a:latin typeface="Tahoma" pitchFamily="34" charset="0"/>
                <a:cs typeface="Tahoma" pitchFamily="34" charset="0"/>
              </a:rPr>
              <a:t>La classification non supervisée</a:t>
            </a:r>
            <a:r>
              <a:rPr lang="en-US" altLang="fr-FR" sz="2400" dirty="0" smtClean="0">
                <a:latin typeface="Tahoma" pitchFamily="34" charset="0"/>
                <a:cs typeface="Tahoma" pitchFamily="34" charset="0"/>
              </a:rPr>
              <a:t> ou bien le </a:t>
            </a:r>
            <a:r>
              <a:rPr lang="en-US" altLang="fr-FR" sz="2400" dirty="0" smtClean="0">
                <a:solidFill>
                  <a:srgbClr val="FF0000"/>
                </a:solidFill>
                <a:latin typeface="Tahoma" pitchFamily="34" charset="0"/>
                <a:cs typeface="Tahoma" pitchFamily="34" charset="0"/>
              </a:rPr>
              <a:t>clustering</a:t>
            </a:r>
            <a:r>
              <a:rPr lang="en-US" altLang="fr-FR" sz="2400" dirty="0" smtClean="0">
                <a:latin typeface="Tahoma" pitchFamily="34" charset="0"/>
                <a:cs typeface="Tahoma" pitchFamily="34" charset="0"/>
              </a:rPr>
              <a:t> ou </a:t>
            </a:r>
            <a:r>
              <a:rPr lang="fr-FR" altLang="fr-FR" sz="2400" dirty="0" smtClean="0">
                <a:latin typeface="Tahoma" pitchFamily="34" charset="0"/>
                <a:cs typeface="Tahoma" pitchFamily="34" charset="0"/>
              </a:rPr>
              <a:t>  </a:t>
            </a:r>
            <a:r>
              <a:rPr lang="fr-FR" altLang="fr-FR" sz="2400" dirty="0" smtClean="0">
                <a:solidFill>
                  <a:srgbClr val="FF0000"/>
                </a:solidFill>
                <a:latin typeface="Tahoma" pitchFamily="34" charset="0"/>
                <a:cs typeface="Tahoma" pitchFamily="34" charset="0"/>
              </a:rPr>
              <a:t>segmentation</a:t>
            </a:r>
            <a:r>
              <a:rPr lang="fr-FR" altLang="fr-FR" sz="2400" dirty="0" smtClean="0">
                <a:latin typeface="Tahoma" pitchFamily="34" charset="0"/>
                <a:cs typeface="Tahoma" pitchFamily="34" charset="0"/>
              </a:rPr>
              <a:t> </a:t>
            </a:r>
            <a:r>
              <a:rPr lang="en-US" altLang="fr-FR" sz="2400" dirty="0" smtClean="0">
                <a:latin typeface="Tahoma" pitchFamily="34" charset="0"/>
                <a:cs typeface="Tahoma" pitchFamily="34" charset="0"/>
              </a:rPr>
              <a:t>est une technique </a:t>
            </a:r>
            <a:r>
              <a:rPr lang="fr-FR" sz="2400" dirty="0" smtClean="0">
                <a:latin typeface="Tahoma" pitchFamily="34" charset="0"/>
                <a:cs typeface="Tahoma" pitchFamily="34" charset="0"/>
              </a:rPr>
              <a:t>permettant </a:t>
            </a:r>
            <a:r>
              <a:rPr lang="en-US" altLang="fr-FR" sz="2400" dirty="0" smtClean="0">
                <a:latin typeface="Tahoma" pitchFamily="34" charset="0"/>
                <a:cs typeface="Tahoma" pitchFamily="34" charset="0"/>
              </a:rPr>
              <a:t>de déterminer une partition des données de sorte que deux données sont: soit regroupées, si elles sont très semblables, soit séparées si elles sont assez différentes. </a:t>
            </a:r>
            <a:endParaRPr lang="fr-FR" sz="2400" dirty="0">
              <a:latin typeface="Tahoma" pitchFamily="34" charset="0"/>
              <a:cs typeface="Tahoma" pitchFamily="34" charset="0"/>
            </a:endParaRPr>
          </a:p>
        </p:txBody>
      </p:sp>
      <p:sp>
        <p:nvSpPr>
          <p:cNvPr id="6" name="ZoneTexte 5"/>
          <p:cNvSpPr txBox="1"/>
          <p:nvPr/>
        </p:nvSpPr>
        <p:spPr>
          <a:xfrm>
            <a:off x="214282" y="571480"/>
            <a:ext cx="8715436" cy="1692771"/>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altLang="fr-FR" sz="3200" b="1" i="1" u="sng" dirty="0" smtClean="0">
                <a:latin typeface="Tahoma" pitchFamily="34" charset="0"/>
                <a:cs typeface="Tahoma" pitchFamily="34" charset="0"/>
              </a:rPr>
              <a:t>La classification supervisée </a:t>
            </a:r>
            <a:r>
              <a:rPr lang="fr-FR" altLang="fr-FR" sz="2400" dirty="0" smtClean="0">
                <a:latin typeface="Tahoma" pitchFamily="34" charset="0"/>
                <a:cs typeface="Tahoma" pitchFamily="34" charset="0"/>
              </a:rPr>
              <a:t>est une technique d’apprentissage supervisé qui nécessite la connaissance au préalable d’une classification pour classer de nouvelles données. </a:t>
            </a:r>
            <a:endParaRPr lang="fr-FR" sz="2400" dirty="0">
              <a:latin typeface="Tahoma" pitchFamily="34" charset="0"/>
              <a:cs typeface="Tahoma" pitchFamily="34" charset="0"/>
            </a:endParaRPr>
          </a:p>
        </p:txBody>
      </p:sp>
    </p:spTree>
    <p:extLst>
      <p:ext uri="{BB962C8B-B14F-4D97-AF65-F5344CB8AC3E}">
        <p14:creationId xmlns:p14="http://schemas.microsoft.com/office/powerpoint/2010/main" val="3249857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80">
                                          <p:stCondLst>
                                            <p:cond delay="0"/>
                                          </p:stCondLst>
                                        </p:cTn>
                                        <p:tgtEl>
                                          <p:spTgt spid="4"/>
                                        </p:tgtEl>
                                      </p:cBhvr>
                                    </p:animEffect>
                                    <p:anim calcmode="lin" valueType="num">
                                      <p:cBhvr>
                                        <p:cTn id="3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gtEl>
                                      </p:cBhvr>
                                      <p:to x="100000" y="60000"/>
                                    </p:animScale>
                                    <p:animScale>
                                      <p:cBhvr>
                                        <p:cTn id="39" dur="166" decel="50000">
                                          <p:stCondLst>
                                            <p:cond delay="676"/>
                                          </p:stCondLst>
                                        </p:cTn>
                                        <p:tgtEl>
                                          <p:spTgt spid="4"/>
                                        </p:tgtEl>
                                      </p:cBhvr>
                                      <p:to x="100000" y="100000"/>
                                    </p:animScale>
                                    <p:animScale>
                                      <p:cBhvr>
                                        <p:cTn id="40" dur="26">
                                          <p:stCondLst>
                                            <p:cond delay="1312"/>
                                          </p:stCondLst>
                                        </p:cTn>
                                        <p:tgtEl>
                                          <p:spTgt spid="4"/>
                                        </p:tgtEl>
                                      </p:cBhvr>
                                      <p:to x="100000" y="80000"/>
                                    </p:animScale>
                                    <p:animScale>
                                      <p:cBhvr>
                                        <p:cTn id="41" dur="166" decel="50000">
                                          <p:stCondLst>
                                            <p:cond delay="1338"/>
                                          </p:stCondLst>
                                        </p:cTn>
                                        <p:tgtEl>
                                          <p:spTgt spid="4"/>
                                        </p:tgtEl>
                                      </p:cBhvr>
                                      <p:to x="100000" y="100000"/>
                                    </p:animScale>
                                    <p:animScale>
                                      <p:cBhvr>
                                        <p:cTn id="42" dur="26">
                                          <p:stCondLst>
                                            <p:cond delay="1642"/>
                                          </p:stCondLst>
                                        </p:cTn>
                                        <p:tgtEl>
                                          <p:spTgt spid="4"/>
                                        </p:tgtEl>
                                      </p:cBhvr>
                                      <p:to x="100000" y="90000"/>
                                    </p:animScale>
                                    <p:animScale>
                                      <p:cBhvr>
                                        <p:cTn id="43" dur="166" decel="50000">
                                          <p:stCondLst>
                                            <p:cond delay="1668"/>
                                          </p:stCondLst>
                                        </p:cTn>
                                        <p:tgtEl>
                                          <p:spTgt spid="4"/>
                                        </p:tgtEl>
                                      </p:cBhvr>
                                      <p:to x="100000" y="100000"/>
                                    </p:animScale>
                                    <p:animScale>
                                      <p:cBhvr>
                                        <p:cTn id="44" dur="26">
                                          <p:stCondLst>
                                            <p:cond delay="1808"/>
                                          </p:stCondLst>
                                        </p:cTn>
                                        <p:tgtEl>
                                          <p:spTgt spid="4"/>
                                        </p:tgtEl>
                                      </p:cBhvr>
                                      <p:to x="100000" y="95000"/>
                                    </p:animScale>
                                    <p:animScale>
                                      <p:cBhvr>
                                        <p:cTn id="4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785676" y="188640"/>
            <a:ext cx="4076699" cy="808037"/>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fr-FR" sz="2400" dirty="0" smtClean="0"/>
              <a:t>Apprentissage supervisé </a:t>
            </a:r>
            <a:br>
              <a:rPr lang="fr-FR" sz="2400" dirty="0" smtClean="0"/>
            </a:br>
            <a:endParaRPr lang="fr-FR" sz="2400" dirty="0"/>
          </a:p>
        </p:txBody>
      </p:sp>
      <p:sp>
        <p:nvSpPr>
          <p:cNvPr id="4" name="ZoneTexte 3"/>
          <p:cNvSpPr txBox="1"/>
          <p:nvPr/>
        </p:nvSpPr>
        <p:spPr>
          <a:xfrm>
            <a:off x="395536" y="3284984"/>
            <a:ext cx="8512249" cy="32316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400" b="1" dirty="0" err="1">
                <a:latin typeface="Times New Roman" panose="02020603050405020304" pitchFamily="18" charset="0"/>
                <a:cs typeface="Times New Roman" panose="02020603050405020304" pitchFamily="18" charset="0"/>
              </a:rPr>
              <a:t>R</a:t>
            </a:r>
            <a:r>
              <a:rPr lang="fr-FR" sz="2400" b="1" dirty="0" err="1" smtClean="0">
                <a:latin typeface="Times New Roman" panose="02020603050405020304" pitchFamily="18" charset="0"/>
                <a:cs typeface="Times New Roman" panose="02020603050405020304" pitchFamily="18" charset="0"/>
              </a:rPr>
              <a:t>anking</a:t>
            </a:r>
            <a:r>
              <a:rPr lang="fr-FR" sz="2400" b="1" dirty="0" smtClean="0">
                <a:latin typeface="Times New Roman" panose="02020603050405020304" pitchFamily="18" charset="0"/>
                <a:cs typeface="Times New Roman" panose="02020603050405020304" pitchFamily="18" charset="0"/>
              </a:rPr>
              <a:t>/</a:t>
            </a:r>
            <a:r>
              <a:rPr lang="fr-FR" sz="2400" b="1" dirty="0" err="1" smtClean="0">
                <a:latin typeface="Times New Roman" panose="02020603050405020304" pitchFamily="18" charset="0"/>
                <a:cs typeface="Times New Roman" panose="02020603050405020304" pitchFamily="18" charset="0"/>
              </a:rPr>
              <a:t>scoring</a:t>
            </a:r>
            <a:r>
              <a:rPr lang="fr-FR" sz="2400" b="1" dirty="0" smtClean="0">
                <a:latin typeface="Times New Roman" panose="02020603050405020304" pitchFamily="18" charset="0"/>
                <a:cs typeface="Times New Roman" panose="02020603050405020304" pitchFamily="18" charset="0"/>
              </a:rPr>
              <a:t> :</a:t>
            </a:r>
          </a:p>
          <a:p>
            <a:pPr indent="896938"/>
            <a:r>
              <a:rPr lang="fr-FR" sz="2000" dirty="0" smtClean="0">
                <a:latin typeface="Times New Roman" panose="02020603050405020304" pitchFamily="18" charset="0"/>
                <a:cs typeface="Times New Roman" panose="02020603050405020304" pitchFamily="18" charset="0"/>
              </a:rPr>
              <a:t>• apprendre un ordre sur un ensemble d’objets</a:t>
            </a:r>
          </a:p>
          <a:p>
            <a:pPr indent="896938"/>
            <a:r>
              <a:rPr lang="fr-FR" sz="2000" dirty="0" smtClean="0">
                <a:latin typeface="Times New Roman" panose="02020603050405020304" pitchFamily="18" charset="0"/>
                <a:cs typeface="Times New Roman" panose="02020603050405020304" pitchFamily="18" charset="0"/>
              </a:rPr>
              <a:t>• prévision : donner des objets intéressants (grands au sens</a:t>
            </a:r>
          </a:p>
          <a:p>
            <a:pPr indent="896938"/>
            <a:r>
              <a:rPr lang="fr-FR" sz="2000" dirty="0" smtClean="0">
                <a:latin typeface="Times New Roman" panose="02020603050405020304" pitchFamily="18" charset="0"/>
                <a:cs typeface="Times New Roman" panose="02020603050405020304" pitchFamily="18" charset="0"/>
              </a:rPr>
              <a:t>de l’ordre) ; dire si un objet est plus intéressant qu’un autre ;</a:t>
            </a:r>
          </a:p>
          <a:p>
            <a:pPr indent="896938"/>
            <a:r>
              <a:rPr lang="fr-FR" sz="2000" dirty="0" smtClean="0">
                <a:latin typeface="Times New Roman" panose="02020603050405020304" pitchFamily="18" charset="0"/>
                <a:cs typeface="Times New Roman" panose="02020603050405020304" pitchFamily="18" charset="0"/>
              </a:rPr>
              <a:t>donne un score d’intérêt à un objet</a:t>
            </a:r>
          </a:p>
          <a:p>
            <a:pPr indent="896938"/>
            <a:r>
              <a:rPr lang="fr-FR" sz="2000" dirty="0" smtClean="0">
                <a:latin typeface="Times New Roman" panose="02020603050405020304" pitchFamily="18" charset="0"/>
                <a:cs typeface="Times New Roman" panose="02020603050405020304" pitchFamily="18" charset="0"/>
              </a:rPr>
              <a:t>• Y = {0, 1} : 1 pour intéressant, 0 pour inintéressant</a:t>
            </a:r>
          </a:p>
          <a:p>
            <a:pPr indent="896938"/>
            <a:r>
              <a:rPr lang="fr-FR" sz="2000" dirty="0" smtClean="0">
                <a:latin typeface="Times New Roman" panose="02020603050405020304" pitchFamily="18" charset="0"/>
                <a:cs typeface="Times New Roman" panose="02020603050405020304" pitchFamily="18" charset="0"/>
              </a:rPr>
              <a:t>• autres choix possibles pour Y (par ex. R ou tout ensemble</a:t>
            </a:r>
          </a:p>
          <a:p>
            <a:pPr indent="896938"/>
            <a:r>
              <a:rPr lang="fr-FR" sz="2000" dirty="0" smtClean="0">
                <a:latin typeface="Times New Roman" panose="02020603050405020304" pitchFamily="18" charset="0"/>
                <a:cs typeface="Times New Roman" panose="02020603050405020304" pitchFamily="18" charset="0"/>
              </a:rPr>
              <a:t>ordonné)</a:t>
            </a:r>
          </a:p>
          <a:p>
            <a:pPr indent="896938"/>
            <a:r>
              <a:rPr lang="fr-FR" sz="2000" dirty="0" smtClean="0">
                <a:latin typeface="Times New Roman" panose="02020603050405020304" pitchFamily="18" charset="0"/>
                <a:cs typeface="Times New Roman" panose="02020603050405020304" pitchFamily="18" charset="0"/>
              </a:rPr>
              <a:t>• applications : recherche d’informations (page </a:t>
            </a:r>
            <a:r>
              <a:rPr lang="fr-FR" sz="2000" dirty="0" err="1" smtClean="0">
                <a:latin typeface="Times New Roman" panose="02020603050405020304" pitchFamily="18" charset="0"/>
                <a:cs typeface="Times New Roman" panose="02020603050405020304" pitchFamily="18" charset="0"/>
              </a:rPr>
              <a:t>rank</a:t>
            </a:r>
            <a:r>
              <a:rPr lang="fr-FR" sz="2000" dirty="0" smtClean="0">
                <a:latin typeface="Times New Roman" panose="02020603050405020304" pitchFamily="18" charset="0"/>
                <a:cs typeface="Times New Roman" panose="02020603050405020304" pitchFamily="18" charset="0"/>
              </a:rPr>
              <a:t> de Google), 	suggestions (</a:t>
            </a:r>
            <a:r>
              <a:rPr lang="fr-FR" sz="2000" dirty="0" err="1" smtClean="0">
                <a:latin typeface="Times New Roman" panose="02020603050405020304" pitchFamily="18" charset="0"/>
                <a:cs typeface="Times New Roman" panose="02020603050405020304" pitchFamily="18" charset="0"/>
              </a:rPr>
              <a:t>amazon</a:t>
            </a:r>
            <a:r>
              <a:rPr lang="fr-FR" sz="2000" dirty="0" smtClean="0">
                <a:latin typeface="Times New Roman" panose="02020603050405020304" pitchFamily="18" charset="0"/>
                <a:cs typeface="Times New Roman" panose="02020603050405020304" pitchFamily="18" charset="0"/>
              </a:rPr>
              <a:t>, </a:t>
            </a:r>
            <a:r>
              <a:rPr lang="fr-FR" sz="2000" dirty="0" err="1" smtClean="0">
                <a:latin typeface="Times New Roman" panose="02020603050405020304" pitchFamily="18" charset="0"/>
                <a:cs typeface="Times New Roman" panose="02020603050405020304" pitchFamily="18" charset="0"/>
              </a:rPr>
              <a:t>netflix</a:t>
            </a:r>
            <a:r>
              <a:rPr lang="fr-FR" sz="2000" dirty="0" smtClean="0">
                <a:latin typeface="Times New Roman" panose="02020603050405020304" pitchFamily="18" charset="0"/>
                <a:cs typeface="Times New Roman" panose="02020603050405020304" pitchFamily="18" charset="0"/>
              </a:rPr>
              <a:t>)</a:t>
            </a:r>
          </a:p>
        </p:txBody>
      </p:sp>
      <p:sp>
        <p:nvSpPr>
          <p:cNvPr id="6" name="Rectangle 5"/>
          <p:cNvSpPr/>
          <p:nvPr/>
        </p:nvSpPr>
        <p:spPr>
          <a:xfrm>
            <a:off x="395536" y="1124744"/>
            <a:ext cx="8512249" cy="163121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Discrimination/classement </a:t>
            </a:r>
            <a:r>
              <a:rPr lang="fr-FR" sz="2000" dirty="0" smtClean="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marL="1239838" indent="-342900">
              <a:buFont typeface="Arial" panose="020B0604020202020204" pitchFamily="34" charset="0"/>
              <a:buChar char="•"/>
            </a:pPr>
            <a:r>
              <a:rPr lang="fr-FR" sz="2000" dirty="0">
                <a:latin typeface="Times New Roman" panose="02020603050405020304" pitchFamily="18" charset="0"/>
                <a:cs typeface="Times New Roman" panose="02020603050405020304" pitchFamily="18" charset="0"/>
              </a:rPr>
              <a:t> Y = {1, . . . , q} : q classes d’objets.</a:t>
            </a:r>
          </a:p>
          <a:p>
            <a:pPr marL="1239838" indent="-342900">
              <a:buFont typeface="Arial" panose="020B0604020202020204" pitchFamily="34" charset="0"/>
              <a:buChar char="•"/>
            </a:pPr>
            <a:r>
              <a:rPr lang="fr-FR" sz="2000" dirty="0">
                <a:latin typeface="Times New Roman" panose="02020603050405020304" pitchFamily="18" charset="0"/>
                <a:cs typeface="Times New Roman" panose="02020603050405020304" pitchFamily="18" charset="0"/>
              </a:rPr>
              <a:t> prévision : placer une nouvelle observation x dans une des q classes,</a:t>
            </a:r>
          </a:p>
          <a:p>
            <a:pPr marL="1239838" indent="-342900">
              <a:buFont typeface="Arial" panose="020B0604020202020204" pitchFamily="34" charset="0"/>
              <a:buChar char="•"/>
            </a:pPr>
            <a:r>
              <a:rPr lang="fr-FR" sz="2000" dirty="0">
                <a:latin typeface="Times New Roman" panose="02020603050405020304" pitchFamily="18" charset="0"/>
                <a:cs typeface="Times New Roman" panose="02020603050405020304" pitchFamily="18" charset="0"/>
              </a:rPr>
              <a:t>applications : diagnostic médical (malade/sain), reconnaissance de caractères, etc. </a:t>
            </a:r>
          </a:p>
        </p:txBody>
      </p:sp>
    </p:spTree>
    <p:extLst>
      <p:ext uri="{BB962C8B-B14F-4D97-AF65-F5344CB8AC3E}">
        <p14:creationId xmlns:p14="http://schemas.microsoft.com/office/powerpoint/2010/main" val="374352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down)">
                                      <p:cBhvr>
                                        <p:cTn id="30" dur="580">
                                          <p:stCondLst>
                                            <p:cond delay="0"/>
                                          </p:stCondLst>
                                        </p:cTn>
                                        <p:tgtEl>
                                          <p:spTgt spid="4"/>
                                        </p:tgtEl>
                                      </p:cBhvr>
                                    </p:animEffect>
                                    <p:anim calcmode="lin" valueType="num">
                                      <p:cBhvr>
                                        <p:cTn id="3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6" dur="26">
                                          <p:stCondLst>
                                            <p:cond delay="650"/>
                                          </p:stCondLst>
                                        </p:cTn>
                                        <p:tgtEl>
                                          <p:spTgt spid="4"/>
                                        </p:tgtEl>
                                      </p:cBhvr>
                                      <p:to x="100000" y="60000"/>
                                    </p:animScale>
                                    <p:animScale>
                                      <p:cBhvr>
                                        <p:cTn id="37" dur="166" decel="50000">
                                          <p:stCondLst>
                                            <p:cond delay="676"/>
                                          </p:stCondLst>
                                        </p:cTn>
                                        <p:tgtEl>
                                          <p:spTgt spid="4"/>
                                        </p:tgtEl>
                                      </p:cBhvr>
                                      <p:to x="100000" y="100000"/>
                                    </p:animScale>
                                    <p:animScale>
                                      <p:cBhvr>
                                        <p:cTn id="38" dur="26">
                                          <p:stCondLst>
                                            <p:cond delay="1312"/>
                                          </p:stCondLst>
                                        </p:cTn>
                                        <p:tgtEl>
                                          <p:spTgt spid="4"/>
                                        </p:tgtEl>
                                      </p:cBhvr>
                                      <p:to x="100000" y="80000"/>
                                    </p:animScale>
                                    <p:animScale>
                                      <p:cBhvr>
                                        <p:cTn id="39" dur="166" decel="50000">
                                          <p:stCondLst>
                                            <p:cond delay="1338"/>
                                          </p:stCondLst>
                                        </p:cTn>
                                        <p:tgtEl>
                                          <p:spTgt spid="4"/>
                                        </p:tgtEl>
                                      </p:cBhvr>
                                      <p:to x="100000" y="100000"/>
                                    </p:animScale>
                                    <p:animScale>
                                      <p:cBhvr>
                                        <p:cTn id="40" dur="26">
                                          <p:stCondLst>
                                            <p:cond delay="1642"/>
                                          </p:stCondLst>
                                        </p:cTn>
                                        <p:tgtEl>
                                          <p:spTgt spid="4"/>
                                        </p:tgtEl>
                                      </p:cBhvr>
                                      <p:to x="100000" y="90000"/>
                                    </p:animScale>
                                    <p:animScale>
                                      <p:cBhvr>
                                        <p:cTn id="41" dur="166" decel="50000">
                                          <p:stCondLst>
                                            <p:cond delay="1668"/>
                                          </p:stCondLst>
                                        </p:cTn>
                                        <p:tgtEl>
                                          <p:spTgt spid="4"/>
                                        </p:tgtEl>
                                      </p:cBhvr>
                                      <p:to x="100000" y="100000"/>
                                    </p:animScale>
                                    <p:animScale>
                                      <p:cBhvr>
                                        <p:cTn id="42" dur="26">
                                          <p:stCondLst>
                                            <p:cond delay="1808"/>
                                          </p:stCondLst>
                                        </p:cTn>
                                        <p:tgtEl>
                                          <p:spTgt spid="4"/>
                                        </p:tgtEl>
                                      </p:cBhvr>
                                      <p:to x="100000" y="95000"/>
                                    </p:animScale>
                                    <p:animScale>
                                      <p:cBhvr>
                                        <p:cTn id="43"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ctrTitle"/>
          </p:nvPr>
        </p:nvSpPr>
        <p:spPr>
          <a:xfrm>
            <a:off x="3194448" y="368300"/>
            <a:ext cx="3631406" cy="72390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fr-FR" sz="2400" dirty="0" smtClean="0"/>
              <a:t>Apprentissage supervisé </a:t>
            </a:r>
            <a:br>
              <a:rPr lang="fr-FR" sz="2400" dirty="0" smtClean="0"/>
            </a:br>
            <a:endParaRPr lang="fr-FR" sz="2400" dirty="0"/>
          </a:p>
        </p:txBody>
      </p:sp>
      <p:sp>
        <p:nvSpPr>
          <p:cNvPr id="7" name="Rectangle 6"/>
          <p:cNvSpPr/>
          <p:nvPr/>
        </p:nvSpPr>
        <p:spPr>
          <a:xfrm>
            <a:off x="670893" y="1628800"/>
            <a:ext cx="8064896" cy="169277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400" b="1" dirty="0">
                <a:latin typeface="Times New Roman" panose="02020603050405020304" pitchFamily="18" charset="0"/>
                <a:cs typeface="Times New Roman" panose="02020603050405020304" pitchFamily="18" charset="0"/>
              </a:rPr>
              <a:t>Régression :</a:t>
            </a:r>
          </a:p>
          <a:p>
            <a:pPr marL="627063"/>
            <a:r>
              <a:rPr lang="fr-FR" sz="2000" dirty="0">
                <a:latin typeface="Times New Roman" panose="02020603050405020304" pitchFamily="18" charset="0"/>
                <a:cs typeface="Times New Roman" panose="02020603050405020304" pitchFamily="18" charset="0"/>
              </a:rPr>
              <a:t>• Y = R ou Y = R**p</a:t>
            </a:r>
          </a:p>
          <a:p>
            <a:pPr marL="627063"/>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prévision</a:t>
            </a:r>
            <a:r>
              <a:rPr lang="fr-FR" sz="2000" dirty="0">
                <a:latin typeface="Times New Roman" panose="02020603050405020304" pitchFamily="18" charset="0"/>
                <a:cs typeface="Times New Roman" panose="02020603050405020304" pitchFamily="18" charset="0"/>
              </a:rPr>
              <a:t> : associer une valeur numérique à une nouvelle observation</a:t>
            </a:r>
          </a:p>
          <a:p>
            <a:pPr marL="627063"/>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applications</a:t>
            </a:r>
            <a:r>
              <a:rPr lang="fr-FR" sz="2000" dirty="0">
                <a:latin typeface="Times New Roman" panose="02020603050405020304" pitchFamily="18" charset="0"/>
                <a:cs typeface="Times New Roman" panose="02020603050405020304" pitchFamily="18" charset="0"/>
              </a:rPr>
              <a:t> : certaines formes de </a:t>
            </a:r>
            <a:r>
              <a:rPr lang="fr-FR" sz="2000" dirty="0" err="1">
                <a:latin typeface="Times New Roman" panose="02020603050405020304" pitchFamily="18" charset="0"/>
                <a:cs typeface="Times New Roman" panose="02020603050405020304" pitchFamily="18" charset="0"/>
              </a:rPr>
              <a:t>scoring</a:t>
            </a:r>
            <a:r>
              <a:rPr lang="fr-FR" sz="2000" dirty="0">
                <a:latin typeface="Times New Roman" panose="02020603050405020304" pitchFamily="18" charset="0"/>
                <a:cs typeface="Times New Roman" panose="02020603050405020304" pitchFamily="18" charset="0"/>
              </a:rPr>
              <a:t> (note d’un objet, d’un consommateur), prévisions de la valeur future d’une action, etc.</a:t>
            </a:r>
          </a:p>
        </p:txBody>
      </p:sp>
    </p:spTree>
    <p:extLst>
      <p:ext uri="{BB962C8B-B14F-4D97-AF65-F5344CB8AC3E}">
        <p14:creationId xmlns:p14="http://schemas.microsoft.com/office/powerpoint/2010/main" val="417859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28728" y="928670"/>
            <a:ext cx="4929222" cy="369332"/>
          </a:xfrm>
          <a:prstGeom prst="rect">
            <a:avLst/>
          </a:prstGeom>
          <a:noFill/>
        </p:spPr>
        <p:txBody>
          <a:bodyPr wrap="square" rtlCol="0">
            <a:spAutoFit/>
          </a:bodyPr>
          <a:lstStyle/>
          <a:p>
            <a:endParaRPr lang="fr-FR" dirty="0"/>
          </a:p>
        </p:txBody>
      </p:sp>
      <p:sp>
        <p:nvSpPr>
          <p:cNvPr id="5" name="ZoneTexte 4"/>
          <p:cNvSpPr txBox="1"/>
          <p:nvPr/>
        </p:nvSpPr>
        <p:spPr>
          <a:xfrm>
            <a:off x="1000100" y="500042"/>
            <a:ext cx="6500858" cy="369332"/>
          </a:xfrm>
          <a:prstGeom prst="rect">
            <a:avLst/>
          </a:prstGeom>
          <a:noFill/>
        </p:spPr>
        <p:txBody>
          <a:bodyPr wrap="square" rtlCol="0">
            <a:spAutoFit/>
          </a:bodyPr>
          <a:lstStyle/>
          <a:p>
            <a:endParaRPr lang="fr-FR"/>
          </a:p>
        </p:txBody>
      </p:sp>
      <p:sp>
        <p:nvSpPr>
          <p:cNvPr id="7" name="ZoneTexte 6"/>
          <p:cNvSpPr txBox="1"/>
          <p:nvPr/>
        </p:nvSpPr>
        <p:spPr>
          <a:xfrm>
            <a:off x="1357290" y="0"/>
            <a:ext cx="7215238" cy="58477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fr-FR" sz="3200" dirty="0" smtClean="0">
                <a:latin typeface="Tahoma" pitchFamily="34" charset="0"/>
                <a:cs typeface="Tahoma" pitchFamily="34" charset="0"/>
              </a:rPr>
              <a:t>DATA MINING</a:t>
            </a:r>
            <a:endParaRPr lang="fr-FR" sz="3200" dirty="0">
              <a:latin typeface="Tahoma" pitchFamily="34" charset="0"/>
              <a:cs typeface="Tahoma" pitchFamily="34" charset="0"/>
            </a:endParaRPr>
          </a:p>
        </p:txBody>
      </p:sp>
      <p:sp>
        <p:nvSpPr>
          <p:cNvPr id="13" name="ZoneTexte 12"/>
          <p:cNvSpPr txBox="1"/>
          <p:nvPr/>
        </p:nvSpPr>
        <p:spPr>
          <a:xfrm>
            <a:off x="285720" y="642918"/>
            <a:ext cx="8358246" cy="2646878"/>
          </a:xfrm>
          <a:prstGeom prst="rect">
            <a:avLst/>
          </a:prstGeom>
          <a:solidFill>
            <a:schemeClr val="accent3">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2400" dirty="0" smtClean="0">
                <a:latin typeface="Tahoma" pitchFamily="34" charset="0"/>
                <a:cs typeface="Tahoma" pitchFamily="34" charset="0"/>
              </a:rPr>
              <a:t>C‘est un </a:t>
            </a:r>
            <a:r>
              <a:rPr lang="fr-FR" sz="2800" b="1" dirty="0" smtClean="0">
                <a:latin typeface="Tahoma" pitchFamily="34" charset="0"/>
                <a:cs typeface="Tahoma" pitchFamily="34" charset="0"/>
              </a:rPr>
              <a:t>processus</a:t>
            </a:r>
            <a:r>
              <a:rPr lang="fr-FR" sz="2400" dirty="0" smtClean="0">
                <a:latin typeface="Tahoma" pitchFamily="34" charset="0"/>
                <a:cs typeface="Tahoma" pitchFamily="34" charset="0"/>
              </a:rPr>
              <a:t> qui fait intervenir des méthodes et des outils dans les différents domaines (l’informatique ,l’intelligence artificielle, la statistique …</a:t>
            </a:r>
            <a:r>
              <a:rPr lang="fr-FR" sz="2400" dirty="0" err="1" smtClean="0">
                <a:latin typeface="Tahoma" pitchFamily="34" charset="0"/>
                <a:cs typeface="Tahoma" pitchFamily="34" charset="0"/>
              </a:rPr>
              <a:t>etc</a:t>
            </a:r>
            <a:r>
              <a:rPr lang="fr-FR" sz="2400" dirty="0" smtClean="0">
                <a:latin typeface="Tahoma" pitchFamily="34" charset="0"/>
                <a:cs typeface="Tahoma" pitchFamily="34" charset="0"/>
              </a:rPr>
              <a:t>), Dont le but de </a:t>
            </a:r>
            <a:r>
              <a:rPr lang="fr-FR" sz="2400" dirty="0" smtClean="0">
                <a:solidFill>
                  <a:srgbClr val="FF0000"/>
                </a:solidFill>
                <a:latin typeface="Tahoma" pitchFamily="34" charset="0"/>
                <a:cs typeface="Tahoma" pitchFamily="34" charset="0"/>
              </a:rPr>
              <a:t>découvrir</a:t>
            </a:r>
            <a:r>
              <a:rPr lang="fr-FR" sz="2400" dirty="0" smtClean="0">
                <a:latin typeface="Tahoma" pitchFamily="34" charset="0"/>
                <a:cs typeface="Tahoma" pitchFamily="34" charset="0"/>
              </a:rPr>
              <a:t> les </a:t>
            </a:r>
            <a:r>
              <a:rPr lang="fr-FR" sz="2400" b="1" dirty="0" smtClean="0">
                <a:latin typeface="Tahoma" pitchFamily="34" charset="0"/>
                <a:cs typeface="Tahoma" pitchFamily="34" charset="0"/>
              </a:rPr>
              <a:t>connaissances</a:t>
            </a:r>
            <a:r>
              <a:rPr lang="fr-FR" sz="2400" dirty="0" smtClean="0">
                <a:latin typeface="Tahoma" pitchFamily="34" charset="0"/>
                <a:cs typeface="Tahoma" pitchFamily="34" charset="0"/>
              </a:rPr>
              <a:t> précédemment inexplorées, utiles pour </a:t>
            </a:r>
            <a:r>
              <a:rPr lang="fr-FR" sz="2400" dirty="0" smtClean="0">
                <a:solidFill>
                  <a:srgbClr val="FF0000"/>
                </a:solidFill>
                <a:latin typeface="Tahoma" pitchFamily="34" charset="0"/>
                <a:cs typeface="Tahoma" pitchFamily="34" charset="0"/>
              </a:rPr>
              <a:t>détecter</a:t>
            </a:r>
            <a:r>
              <a:rPr lang="fr-FR" sz="2400" dirty="0" smtClean="0">
                <a:latin typeface="Tahoma" pitchFamily="34" charset="0"/>
                <a:cs typeface="Tahoma" pitchFamily="34" charset="0"/>
              </a:rPr>
              <a:t> et </a:t>
            </a:r>
            <a:r>
              <a:rPr lang="fr-FR" sz="2400" dirty="0" smtClean="0">
                <a:solidFill>
                  <a:srgbClr val="FF0000"/>
                </a:solidFill>
                <a:latin typeface="Tahoma" pitchFamily="34" charset="0"/>
                <a:cs typeface="Tahoma" pitchFamily="34" charset="0"/>
              </a:rPr>
              <a:t>exploiter</a:t>
            </a:r>
            <a:r>
              <a:rPr lang="fr-FR" sz="2400" dirty="0" smtClean="0">
                <a:latin typeface="Tahoma" pitchFamily="34" charset="0"/>
                <a:cs typeface="Tahoma" pitchFamily="34" charset="0"/>
              </a:rPr>
              <a:t> des </a:t>
            </a:r>
            <a:r>
              <a:rPr lang="fr-FR" sz="2400" b="1" dirty="0" smtClean="0">
                <a:latin typeface="Tahoma" pitchFamily="34" charset="0"/>
                <a:cs typeface="Tahoma" pitchFamily="34" charset="0"/>
              </a:rPr>
              <a:t>connaissances</a:t>
            </a:r>
            <a:r>
              <a:rPr lang="fr-FR" sz="2400" dirty="0" smtClean="0">
                <a:latin typeface="Tahoma" pitchFamily="34" charset="0"/>
                <a:cs typeface="Tahoma" pitchFamily="34" charset="0"/>
              </a:rPr>
              <a:t> utiles existantes dans un grand volume de </a:t>
            </a:r>
            <a:r>
              <a:rPr lang="fr-FR" sz="2400" b="1" u="sng" dirty="0" smtClean="0">
                <a:latin typeface="Tahoma" pitchFamily="34" charset="0"/>
                <a:cs typeface="Tahoma" pitchFamily="34" charset="0"/>
              </a:rPr>
              <a:t>données</a:t>
            </a:r>
            <a:r>
              <a:rPr lang="fr-FR" sz="2400" dirty="0" smtClean="0">
                <a:latin typeface="Tahoma" pitchFamily="34" charset="0"/>
                <a:cs typeface="Tahoma" pitchFamily="34" charset="0"/>
              </a:rPr>
              <a:t>.</a:t>
            </a:r>
          </a:p>
          <a:p>
            <a:endParaRPr lang="fr-FR" dirty="0"/>
          </a:p>
        </p:txBody>
      </p:sp>
      <p:pic>
        <p:nvPicPr>
          <p:cNvPr id="14" name="Picture 2"/>
          <p:cNvPicPr>
            <a:picLocks noChangeAspect="1" noChangeArrowheads="1"/>
          </p:cNvPicPr>
          <p:nvPr/>
        </p:nvPicPr>
        <p:blipFill>
          <a:blip r:embed="rId3" cstate="print"/>
          <a:srcRect/>
          <a:stretch>
            <a:fillRect/>
          </a:stretch>
        </p:blipFill>
        <p:spPr bwMode="auto">
          <a:xfrm>
            <a:off x="285720" y="3286124"/>
            <a:ext cx="8358246" cy="3214734"/>
          </a:xfrm>
          <a:prstGeom prst="rect">
            <a:avLst/>
          </a:prstGeom>
          <a:noFill/>
          <a:ln w="9525">
            <a:noFill/>
            <a:miter lim="800000"/>
            <a:headEnd/>
            <a:tailEnd/>
          </a:ln>
        </p:spPr>
      </p:pic>
      <p:sp>
        <p:nvSpPr>
          <p:cNvPr id="15" name="AutoShape 3"/>
          <p:cNvSpPr>
            <a:spLocks noChangeArrowheads="1"/>
          </p:cNvSpPr>
          <p:nvPr/>
        </p:nvSpPr>
        <p:spPr bwMode="auto">
          <a:xfrm>
            <a:off x="714348" y="3286124"/>
            <a:ext cx="1142976" cy="857256"/>
          </a:xfrm>
          <a:prstGeom prst="wedgeRectCallout">
            <a:avLst>
              <a:gd name="adj1" fmla="val 62560"/>
              <a:gd name="adj2" fmla="val 90117"/>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dirty="0" smtClean="0">
                <a:ln>
                  <a:noFill/>
                </a:ln>
                <a:effectLst/>
                <a:latin typeface="Times New Roman" pitchFamily="18" charset="0"/>
                <a:ea typeface="Arial" pitchFamily="34" charset="0"/>
                <a:cs typeface="Arial" pitchFamily="34" charset="0"/>
              </a:rPr>
              <a:t>Le stock et préparation des données</a:t>
            </a:r>
            <a:endParaRPr kumimoji="0" lang="fr-FR" sz="1400" b="0" i="0" u="none" strike="noStrike" cap="none" normalizeH="0" baseline="0" dirty="0" smtClean="0">
              <a:ln>
                <a:noFill/>
              </a:ln>
              <a:effectLst/>
              <a:latin typeface="Arial" pitchFamily="34" charset="0"/>
              <a:cs typeface="Arial" pitchFamily="34" charset="0"/>
            </a:endParaRPr>
          </a:p>
        </p:txBody>
      </p:sp>
      <p:sp>
        <p:nvSpPr>
          <p:cNvPr id="16" name="AutoShape 5"/>
          <p:cNvSpPr>
            <a:spLocks noChangeArrowheads="1"/>
          </p:cNvSpPr>
          <p:nvPr/>
        </p:nvSpPr>
        <p:spPr bwMode="auto">
          <a:xfrm>
            <a:off x="7143768" y="5929330"/>
            <a:ext cx="1143000" cy="457200"/>
          </a:xfrm>
          <a:prstGeom prst="wedgeRectCallout">
            <a:avLst>
              <a:gd name="adj1" fmla="val 28667"/>
              <a:gd name="adj2" fmla="val -288750"/>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1" i="0" u="none" strike="noStrike" cap="none" normalizeH="0" baseline="0" dirty="0" smtClean="0">
                <a:ln>
                  <a:noFill/>
                </a:ln>
                <a:effectLst/>
                <a:latin typeface="Times New Roman" pitchFamily="18" charset="0"/>
                <a:ea typeface="Arial" pitchFamily="34" charset="0"/>
                <a:cs typeface="Arial" pitchFamily="34" charset="0"/>
              </a:rPr>
              <a:t>Integration des resultants</a:t>
            </a:r>
            <a:endParaRPr kumimoji="0" lang="en-US" sz="1800" b="0" i="0" u="none" strike="noStrike" cap="none" normalizeH="0" baseline="0" dirty="0" smtClean="0">
              <a:ln>
                <a:noFill/>
              </a:ln>
              <a:effectLst/>
              <a:latin typeface="Arial" pitchFamily="34" charset="0"/>
              <a:cs typeface="Arial" pitchFamily="34" charset="0"/>
            </a:endParaRPr>
          </a:p>
        </p:txBody>
      </p:sp>
    </p:spTree>
    <p:extLst>
      <p:ext uri="{BB962C8B-B14F-4D97-AF65-F5344CB8AC3E}">
        <p14:creationId xmlns:p14="http://schemas.microsoft.com/office/powerpoint/2010/main" val="3894964219"/>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5">
                                            <p:bg/>
                                          </p:spTgt>
                                        </p:tgtEl>
                                        <p:attrNameLst>
                                          <p:attrName>style.visibility</p:attrName>
                                        </p:attrNameLst>
                                      </p:cBhvr>
                                      <p:to>
                                        <p:strVal val="visible"/>
                                      </p:to>
                                    </p:set>
                                    <p:animEffect transition="in" filter="wipe(down)">
                                      <p:cBhvr>
                                        <p:cTn id="49" dur="500"/>
                                        <p:tgtEl>
                                          <p:spTgt spid="15">
                                            <p:bg/>
                                          </p:spTgt>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wipe(down)">
                                      <p:cBhvr>
                                        <p:cTn id="52" dur="500"/>
                                        <p:tgtEl>
                                          <p:spTgt spid="15">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6">
                                            <p:bg/>
                                          </p:spTgt>
                                        </p:tgtEl>
                                        <p:attrNameLst>
                                          <p:attrName>style.visibility</p:attrName>
                                        </p:attrNameLst>
                                      </p:cBhvr>
                                      <p:to>
                                        <p:strVal val="visible"/>
                                      </p:to>
                                    </p:set>
                                    <p:animEffect transition="in" filter="wipe(down)">
                                      <p:cBhvr>
                                        <p:cTn id="57" dur="500"/>
                                        <p:tgtEl>
                                          <p:spTgt spid="16">
                                            <p:bg/>
                                          </p:spTgt>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16">
                                            <p:txEl>
                                              <p:pRg st="0" end="0"/>
                                            </p:txEl>
                                          </p:spTgt>
                                        </p:tgtEl>
                                        <p:attrNameLst>
                                          <p:attrName>style.visibility</p:attrName>
                                        </p:attrNameLst>
                                      </p:cBhvr>
                                      <p:to>
                                        <p:strVal val="visible"/>
                                      </p:to>
                                    </p:set>
                                    <p:animEffect transition="in" filter="wipe(down)">
                                      <p:cBhvr>
                                        <p:cTn id="6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5" grpId="0" build="allAtOnce" animBg="1"/>
      <p:bldP spid="16" grpId="0" build="allAtOnce"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01445" y="1268760"/>
            <a:ext cx="8591533" cy="200054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400" dirty="0"/>
              <a:t>Le Data Mining est un nouveau champ situé au croisement de la statistique et des technologies de l’information (bases de données, intelligence artificielle, apprentissage etc.) dont le but est de découvrir des structures dans de vastes ensembles de données.</a:t>
            </a:r>
          </a:p>
          <a:p>
            <a:r>
              <a:rPr lang="fr-FR" sz="2400" dirty="0"/>
              <a:t>	Deux types : </a:t>
            </a:r>
            <a:r>
              <a:rPr lang="fr-FR" sz="2400" b="1" dirty="0"/>
              <a:t>modèles et «Patterns</a:t>
            </a:r>
            <a:r>
              <a:rPr lang="fr-FR" sz="2400" dirty="0"/>
              <a:t> »(ou comportements</a:t>
            </a:r>
            <a:r>
              <a:rPr lang="fr-FR" sz="2400" dirty="0" smtClean="0"/>
              <a:t>)</a:t>
            </a:r>
            <a:r>
              <a:rPr lang="fr-FR" sz="2800" b="1" dirty="0" smtClean="0"/>
              <a:t> </a:t>
            </a:r>
            <a:endParaRPr lang="fr-FR" sz="2800" dirty="0"/>
          </a:p>
        </p:txBody>
      </p:sp>
      <p:sp>
        <p:nvSpPr>
          <p:cNvPr id="4" name="ZoneTexte 3"/>
          <p:cNvSpPr txBox="1"/>
          <p:nvPr/>
        </p:nvSpPr>
        <p:spPr>
          <a:xfrm>
            <a:off x="615685" y="96430"/>
            <a:ext cx="7786742" cy="461665"/>
          </a:xfrm>
          <a:prstGeom prst="rect">
            <a:avLst/>
          </a:prstGeom>
          <a:solidFill>
            <a:schemeClr val="accent3"/>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t>	</a:t>
            </a:r>
            <a:r>
              <a:rPr lang="fr-FR" sz="2400" dirty="0" smtClean="0">
                <a:latin typeface="Tahoma" pitchFamily="34" charset="0"/>
                <a:cs typeface="Tahoma" pitchFamily="34" charset="0"/>
              </a:rPr>
              <a:t>DATA MINING</a:t>
            </a:r>
            <a:endParaRPr lang="fr-FR" sz="2400" dirty="0">
              <a:latin typeface="Tahoma" pitchFamily="34" charset="0"/>
              <a:cs typeface="Tahoma" pitchFamily="34" charset="0"/>
            </a:endParaRPr>
          </a:p>
        </p:txBody>
      </p:sp>
      <p:sp>
        <p:nvSpPr>
          <p:cNvPr id="5" name="ZoneTexte 4"/>
          <p:cNvSpPr txBox="1"/>
          <p:nvPr/>
        </p:nvSpPr>
        <p:spPr>
          <a:xfrm>
            <a:off x="279569" y="3793989"/>
            <a:ext cx="8591533" cy="2000548"/>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2800" b="1" dirty="0"/>
              <a:t>Patterns </a:t>
            </a:r>
            <a:r>
              <a:rPr lang="fr-FR" b="1" dirty="0"/>
              <a:t>: </a:t>
            </a:r>
            <a:r>
              <a:rPr lang="fr-FR" sz="2400" dirty="0" smtClean="0"/>
              <a:t>Une </a:t>
            </a:r>
            <a:r>
              <a:rPr lang="fr-FR" sz="2400" dirty="0"/>
              <a:t>structure caractéristique possédée par un petit nombre d’observations : niche de clients à forte valeur, ou au contraire des clients à haut risque.</a:t>
            </a:r>
          </a:p>
          <a:p>
            <a:r>
              <a:rPr lang="fr-FR" sz="2400" b="1" dirty="0"/>
              <a:t>Outils :</a:t>
            </a:r>
            <a:r>
              <a:rPr lang="fr-FR" sz="2400" dirty="0"/>
              <a:t> classification, visualisation par réduction de dimension (ACP, AFC etc.), règles d’association</a:t>
            </a:r>
            <a:r>
              <a:rPr lang="fr-FR" sz="2400" dirty="0" smtClean="0"/>
              <a:t>.</a:t>
            </a:r>
            <a:endParaRPr lang="fr-FR" dirty="0"/>
          </a:p>
        </p:txBody>
      </p:sp>
    </p:spTree>
    <p:extLst>
      <p:ext uri="{BB962C8B-B14F-4D97-AF65-F5344CB8AC3E}">
        <p14:creationId xmlns:p14="http://schemas.microsoft.com/office/powerpoint/2010/main" val="425472613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527" y="2780928"/>
            <a:ext cx="8376609" cy="332398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sz="2400" dirty="0"/>
              <a:t>Le DM ne traite pas d’estimation et de tests de modèles </a:t>
            </a:r>
            <a:r>
              <a:rPr lang="fr-FR" sz="2400" dirty="0" err="1"/>
              <a:t>préspécifiés</a:t>
            </a:r>
            <a:r>
              <a:rPr lang="fr-FR" sz="2400" dirty="0"/>
              <a:t>, mais de la découverte de modèles à l’aide d’un processus de recherche algorithmique d’exploration de modèles : </a:t>
            </a:r>
          </a:p>
          <a:p>
            <a:pPr lvl="0" algn="just"/>
            <a:r>
              <a:rPr lang="fr-FR" sz="2400" dirty="0"/>
              <a:t>linéaires ou non</a:t>
            </a:r>
            <a:r>
              <a:rPr lang="fr-FR" sz="2400" dirty="0" smtClean="0"/>
              <a:t>, explicites </a:t>
            </a:r>
            <a:r>
              <a:rPr lang="fr-FR" sz="2400" dirty="0"/>
              <a:t>ou implicites : </a:t>
            </a:r>
            <a:endParaRPr lang="fr-FR" sz="2400" dirty="0" smtClean="0"/>
          </a:p>
          <a:p>
            <a:pPr lvl="0" algn="just"/>
            <a:r>
              <a:rPr lang="fr-FR" sz="2400" dirty="0" smtClean="0"/>
              <a:t>réseaux </a:t>
            </a:r>
            <a:r>
              <a:rPr lang="fr-FR" sz="2400" dirty="0"/>
              <a:t>de neurones, arbres de décision, SVM, régression logistique, réseaux bayésiens.</a:t>
            </a:r>
          </a:p>
          <a:p>
            <a:pPr lvl="0" algn="just"/>
            <a:r>
              <a:rPr lang="fr-FR" sz="2400" dirty="0"/>
              <a:t>Les modèles ne sont pas issus d’une théorie mais de l’exploration des données.</a:t>
            </a:r>
          </a:p>
          <a:p>
            <a:endParaRPr lang="fr-FR" dirty="0"/>
          </a:p>
        </p:txBody>
      </p:sp>
      <p:sp>
        <p:nvSpPr>
          <p:cNvPr id="3" name="ZoneTexte 2"/>
          <p:cNvSpPr txBox="1"/>
          <p:nvPr/>
        </p:nvSpPr>
        <p:spPr>
          <a:xfrm>
            <a:off x="323527" y="620688"/>
            <a:ext cx="8376610" cy="200054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800" b="1" dirty="0"/>
              <a:t>Modèle</a:t>
            </a:r>
            <a:r>
              <a:rPr lang="fr-FR" sz="2400" b="1" dirty="0"/>
              <a:t>s :</a:t>
            </a:r>
            <a:r>
              <a:rPr lang="fr-FR" sz="2400" dirty="0"/>
              <a:t> Construire des modèles a toujours été une activité des statisticiens</a:t>
            </a:r>
            <a:r>
              <a:rPr lang="fr-FR" sz="2400" dirty="0" smtClean="0"/>
              <a:t>.  </a:t>
            </a:r>
            <a:r>
              <a:rPr lang="fr-FR" sz="2400" dirty="0"/>
              <a:t>Un modèle est un résumé global des relations entre variables, permettant de comprendre des phénomènes, et d’émettre des prévisions. « Tous les modèles sont faux, certains sont utiles ».</a:t>
            </a:r>
          </a:p>
        </p:txBody>
      </p:sp>
    </p:spTree>
    <p:extLst>
      <p:ext uri="{BB962C8B-B14F-4D97-AF65-F5344CB8AC3E}">
        <p14:creationId xmlns:p14="http://schemas.microsoft.com/office/powerpoint/2010/main" val="149965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4000504"/>
            <a:ext cx="8501122" cy="1200329"/>
          </a:xfrm>
          <a:prstGeom prst="rect">
            <a:avLst/>
          </a:prstGeom>
          <a:solidFill>
            <a:schemeClr val="accent3">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2400" b="1" dirty="0" smtClean="0">
                <a:latin typeface="Tahoma" pitchFamily="34" charset="0"/>
                <a:cs typeface="Tahoma" pitchFamily="34" charset="0"/>
              </a:rPr>
              <a:t>Définition 2: (</a:t>
            </a:r>
            <a:r>
              <a:rPr lang="fr-FR" sz="2400" b="1" i="1" dirty="0" err="1" smtClean="0">
                <a:latin typeface="Tahoma" pitchFamily="34" charset="0"/>
                <a:cs typeface="Tahoma" pitchFamily="34" charset="0"/>
              </a:rPr>
              <a:t>Frawley</a:t>
            </a:r>
            <a:r>
              <a:rPr lang="fr-FR" sz="2400" b="1" i="1" dirty="0" smtClean="0">
                <a:latin typeface="Tahoma" pitchFamily="34" charset="0"/>
                <a:cs typeface="Tahoma" pitchFamily="34" charset="0"/>
              </a:rPr>
              <a:t> et </a:t>
            </a:r>
            <a:r>
              <a:rPr lang="fr-FR" sz="2400" b="1" i="1" dirty="0" err="1" smtClean="0">
                <a:latin typeface="Tahoma" pitchFamily="34" charset="0"/>
                <a:cs typeface="Tahoma" pitchFamily="34" charset="0"/>
              </a:rPr>
              <a:t>Piateski</a:t>
            </a:r>
            <a:r>
              <a:rPr lang="fr-FR" sz="2400" b="1" i="1" dirty="0" smtClean="0">
                <a:latin typeface="Tahoma" pitchFamily="34" charset="0"/>
                <a:cs typeface="Tahoma" pitchFamily="34" charset="0"/>
              </a:rPr>
              <a:t>-Shapiro) </a:t>
            </a:r>
            <a:r>
              <a:rPr lang="fr-FR" sz="2400" dirty="0" smtClean="0">
                <a:latin typeface="Tahoma" pitchFamily="34" charset="0"/>
                <a:cs typeface="Tahoma" pitchFamily="34" charset="0"/>
              </a:rPr>
              <a:t>«L’extraction d’informations originales, auparavant inconnues et potentiellement utiles, à partir des données ».</a:t>
            </a:r>
            <a:endParaRPr lang="fr-FR" sz="2400" i="1" dirty="0" smtClean="0">
              <a:latin typeface="Tahoma" pitchFamily="34" charset="0"/>
              <a:cs typeface="Tahoma" pitchFamily="34" charset="0"/>
            </a:endParaRPr>
          </a:p>
        </p:txBody>
      </p:sp>
      <p:sp>
        <p:nvSpPr>
          <p:cNvPr id="3" name="ZoneTexte 2"/>
          <p:cNvSpPr txBox="1"/>
          <p:nvPr/>
        </p:nvSpPr>
        <p:spPr>
          <a:xfrm>
            <a:off x="285720" y="1643050"/>
            <a:ext cx="8501122" cy="1569660"/>
          </a:xfrm>
          <a:prstGeom prst="rect">
            <a:avLst/>
          </a:prstGeom>
          <a:solidFill>
            <a:schemeClr val="accent3">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2400" b="1" dirty="0" smtClean="0">
                <a:latin typeface="Tahoma" pitchFamily="34" charset="0"/>
                <a:cs typeface="Tahoma" pitchFamily="34" charset="0"/>
              </a:rPr>
              <a:t>Définition 1</a:t>
            </a:r>
            <a:r>
              <a:rPr lang="fr-FR" sz="2400" dirty="0" smtClean="0">
                <a:latin typeface="Tahoma" pitchFamily="34" charset="0"/>
                <a:cs typeface="Tahoma" pitchFamily="34" charset="0"/>
              </a:rPr>
              <a:t> </a:t>
            </a:r>
            <a:r>
              <a:rPr lang="fr-FR" sz="2400" b="1" dirty="0" smtClean="0">
                <a:latin typeface="Tahoma" pitchFamily="34" charset="0"/>
                <a:cs typeface="Tahoma" pitchFamily="34" charset="0"/>
              </a:rPr>
              <a:t>: </a:t>
            </a:r>
            <a:r>
              <a:rPr lang="fr-FR" sz="2400" b="1" i="1" dirty="0" smtClean="0">
                <a:latin typeface="Tahoma" pitchFamily="34" charset="0"/>
                <a:cs typeface="Tahoma" pitchFamily="34" charset="0"/>
              </a:rPr>
              <a:t>Anand et Buchner</a:t>
            </a:r>
            <a:r>
              <a:rPr lang="fr-FR" sz="2400" i="1" dirty="0" smtClean="0">
                <a:latin typeface="Tahoma" pitchFamily="34" charset="0"/>
                <a:cs typeface="Tahoma" pitchFamily="34" charset="0"/>
              </a:rPr>
              <a:t> </a:t>
            </a:r>
            <a:r>
              <a:rPr lang="fr-FR" sz="2400" dirty="0" smtClean="0">
                <a:latin typeface="Tahoma" pitchFamily="34" charset="0"/>
                <a:cs typeface="Tahoma" pitchFamily="34" charset="0"/>
              </a:rPr>
              <a:t> « le data </a:t>
            </a:r>
            <a:r>
              <a:rPr lang="fr-FR" sz="2400" dirty="0" err="1" smtClean="0">
                <a:latin typeface="Tahoma" pitchFamily="34" charset="0"/>
                <a:cs typeface="Tahoma" pitchFamily="34" charset="0"/>
              </a:rPr>
              <a:t>mining</a:t>
            </a:r>
            <a:r>
              <a:rPr lang="fr-FR" sz="2400" dirty="0" smtClean="0">
                <a:latin typeface="Tahoma" pitchFamily="34" charset="0"/>
                <a:cs typeface="Tahoma" pitchFamily="34" charset="0"/>
              </a:rPr>
              <a:t> offre des algorithmes et des outils pour la découverte de modèles, non connus, potentiellement utiles et compréhensibles à partir d’une grande masse de données».</a:t>
            </a:r>
          </a:p>
        </p:txBody>
      </p:sp>
      <p:sp>
        <p:nvSpPr>
          <p:cNvPr id="4" name="ZoneTexte 3"/>
          <p:cNvSpPr txBox="1"/>
          <p:nvPr/>
        </p:nvSpPr>
        <p:spPr>
          <a:xfrm>
            <a:off x="642910" y="285728"/>
            <a:ext cx="7786742" cy="461665"/>
          </a:xfrm>
          <a:prstGeom prst="rect">
            <a:avLst/>
          </a:prstGeom>
          <a:solidFill>
            <a:schemeClr val="accent3"/>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smtClean="0"/>
              <a:t>	</a:t>
            </a:r>
            <a:r>
              <a:rPr lang="fr-FR" sz="2400" dirty="0" smtClean="0">
                <a:latin typeface="Tahoma" pitchFamily="34" charset="0"/>
                <a:cs typeface="Tahoma" pitchFamily="34" charset="0"/>
              </a:rPr>
              <a:t>DATA MINING</a:t>
            </a:r>
            <a:endParaRPr lang="fr-FR" sz="2400" dirty="0">
              <a:latin typeface="Tahoma" pitchFamily="34" charset="0"/>
              <a:cs typeface="Tahoma" pitchFamily="34" charset="0"/>
            </a:endParaRPr>
          </a:p>
        </p:txBody>
      </p:sp>
    </p:spTree>
    <p:extLst>
      <p:ext uri="{BB962C8B-B14F-4D97-AF65-F5344CB8AC3E}">
        <p14:creationId xmlns:p14="http://schemas.microsoft.com/office/powerpoint/2010/main" val="394318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580">
                                          <p:stCondLst>
                                            <p:cond delay="0"/>
                                          </p:stCondLst>
                                        </p:cTn>
                                        <p:tgtEl>
                                          <p:spTgt spid="2"/>
                                        </p:tgtEl>
                                      </p:cBhvr>
                                    </p:animEffect>
                                    <p:anim calcmode="lin" valueType="num">
                                      <p:cBhvr>
                                        <p:cTn id="4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gtEl>
                                      </p:cBhvr>
                                      <p:to x="100000" y="60000"/>
                                    </p:animScale>
                                    <p:animScale>
                                      <p:cBhvr>
                                        <p:cTn id="50" dur="166" decel="50000">
                                          <p:stCondLst>
                                            <p:cond delay="676"/>
                                          </p:stCondLst>
                                        </p:cTn>
                                        <p:tgtEl>
                                          <p:spTgt spid="2"/>
                                        </p:tgtEl>
                                      </p:cBhvr>
                                      <p:to x="100000" y="100000"/>
                                    </p:animScale>
                                    <p:animScale>
                                      <p:cBhvr>
                                        <p:cTn id="51" dur="26">
                                          <p:stCondLst>
                                            <p:cond delay="1312"/>
                                          </p:stCondLst>
                                        </p:cTn>
                                        <p:tgtEl>
                                          <p:spTgt spid="2"/>
                                        </p:tgtEl>
                                      </p:cBhvr>
                                      <p:to x="100000" y="80000"/>
                                    </p:animScale>
                                    <p:animScale>
                                      <p:cBhvr>
                                        <p:cTn id="52" dur="166" decel="50000">
                                          <p:stCondLst>
                                            <p:cond delay="1338"/>
                                          </p:stCondLst>
                                        </p:cTn>
                                        <p:tgtEl>
                                          <p:spTgt spid="2"/>
                                        </p:tgtEl>
                                      </p:cBhvr>
                                      <p:to x="100000" y="100000"/>
                                    </p:animScale>
                                    <p:animScale>
                                      <p:cBhvr>
                                        <p:cTn id="53" dur="26">
                                          <p:stCondLst>
                                            <p:cond delay="1642"/>
                                          </p:stCondLst>
                                        </p:cTn>
                                        <p:tgtEl>
                                          <p:spTgt spid="2"/>
                                        </p:tgtEl>
                                      </p:cBhvr>
                                      <p:to x="100000" y="90000"/>
                                    </p:animScale>
                                    <p:animScale>
                                      <p:cBhvr>
                                        <p:cTn id="54" dur="166" decel="50000">
                                          <p:stCondLst>
                                            <p:cond delay="1668"/>
                                          </p:stCondLst>
                                        </p:cTn>
                                        <p:tgtEl>
                                          <p:spTgt spid="2"/>
                                        </p:tgtEl>
                                      </p:cBhvr>
                                      <p:to x="100000" y="100000"/>
                                    </p:animScale>
                                    <p:animScale>
                                      <p:cBhvr>
                                        <p:cTn id="55" dur="26">
                                          <p:stCondLst>
                                            <p:cond delay="1808"/>
                                          </p:stCondLst>
                                        </p:cTn>
                                        <p:tgtEl>
                                          <p:spTgt spid="2"/>
                                        </p:tgtEl>
                                      </p:cBhvr>
                                      <p:to x="100000" y="95000"/>
                                    </p:animScale>
                                    <p:animScale>
                                      <p:cBhvr>
                                        <p:cTn id="5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2844" y="3214686"/>
            <a:ext cx="8786874" cy="3046988"/>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2400" b="1" i="1" u="sng" dirty="0" smtClean="0">
                <a:solidFill>
                  <a:srgbClr val="00CC99"/>
                </a:solidFill>
                <a:latin typeface="Tahoma" pitchFamily="34" charset="0"/>
                <a:cs typeface="Tahoma" pitchFamily="34" charset="0"/>
              </a:rPr>
              <a:t>L’apprentissage</a:t>
            </a:r>
            <a:r>
              <a:rPr lang="fr-FR" sz="2400" b="1" i="1" u="sng" dirty="0" smtClean="0">
                <a:solidFill>
                  <a:srgbClr val="00B050"/>
                </a:solidFill>
                <a:latin typeface="Tahoma" pitchFamily="34" charset="0"/>
                <a:cs typeface="Tahoma" pitchFamily="34" charset="0"/>
              </a:rPr>
              <a:t> </a:t>
            </a:r>
            <a:r>
              <a:rPr lang="fr-FR" b="1" i="1" dirty="0" smtClean="0">
                <a:solidFill>
                  <a:schemeClr val="accent1">
                    <a:lumMod val="50000"/>
                  </a:schemeClr>
                </a:solidFill>
                <a:latin typeface="Tahoma" pitchFamily="34" charset="0"/>
                <a:cs typeface="Tahoma" pitchFamily="34" charset="0"/>
              </a:rPr>
              <a:t>: </a:t>
            </a:r>
            <a:r>
              <a:rPr lang="fr-FR" sz="2400" dirty="0" smtClean="0">
                <a:latin typeface="Tahoma" pitchFamily="34" charset="0"/>
                <a:cs typeface="Tahoma" pitchFamily="34" charset="0"/>
              </a:rPr>
              <a:t>désigne un ensemble de méthodes et d’algorithmes permettant d’extraire de l’information pertinente de données ou d’apprendre un comportement à partir de l’observation d’un phénomène</a:t>
            </a:r>
            <a:r>
              <a:rPr lang="fr-FR" sz="2400" dirty="0" smtClean="0">
                <a:latin typeface="Times New Roman" pitchFamily="18" charset="0"/>
                <a:cs typeface="Times New Roman" pitchFamily="18" charset="0"/>
              </a:rPr>
              <a:t>. </a:t>
            </a:r>
          </a:p>
          <a:p>
            <a:pPr algn="just"/>
            <a:r>
              <a:rPr lang="fr-FR" sz="2400" b="1" i="1" u="sng" dirty="0" smtClean="0">
                <a:solidFill>
                  <a:srgbClr val="00CC99"/>
                </a:solidFill>
                <a:latin typeface="Tahoma" pitchFamily="34" charset="0"/>
                <a:cs typeface="Tahoma" pitchFamily="34" charset="0"/>
              </a:rPr>
              <a:t>L’apprentissage</a:t>
            </a:r>
            <a:r>
              <a:rPr lang="fr-FR" sz="2400" b="1" i="1" u="sng" dirty="0" smtClean="0">
                <a:solidFill>
                  <a:srgbClr val="00B050"/>
                </a:solidFill>
                <a:latin typeface="Tahoma" pitchFamily="34" charset="0"/>
                <a:cs typeface="Tahoma" pitchFamily="34" charset="0"/>
              </a:rPr>
              <a:t> </a:t>
            </a:r>
            <a:r>
              <a:rPr lang="fr-FR" sz="2400" b="1" i="1" dirty="0" smtClean="0">
                <a:solidFill>
                  <a:schemeClr val="accent1">
                    <a:lumMod val="50000"/>
                  </a:schemeClr>
                </a:solidFill>
                <a:latin typeface="Tahoma" pitchFamily="34" charset="0"/>
                <a:cs typeface="Tahoma" pitchFamily="34" charset="0"/>
              </a:rPr>
              <a:t>: </a:t>
            </a:r>
            <a:r>
              <a:rPr lang="fr-FR" sz="2400" dirty="0" smtClean="0">
                <a:latin typeface="Tahoma" pitchFamily="34" charset="0"/>
                <a:cs typeface="Tahoma" pitchFamily="34" charset="0"/>
              </a:rPr>
              <a:t>est l’acquisition de connaissances et compétences permettant le traitement  d’information, il permet à partir d’un ensemble de paramètres en entrée, d’obtenir un ensemble de résultats en sortie.</a:t>
            </a:r>
            <a:endParaRPr lang="fr-FR" sz="2400" dirty="0">
              <a:latin typeface="Tahoma" pitchFamily="34" charset="0"/>
              <a:cs typeface="Tahoma" pitchFamily="34" charset="0"/>
            </a:endParaRPr>
          </a:p>
        </p:txBody>
      </p:sp>
      <p:sp>
        <p:nvSpPr>
          <p:cNvPr id="3" name="ZoneTexte 2"/>
          <p:cNvSpPr txBox="1"/>
          <p:nvPr/>
        </p:nvSpPr>
        <p:spPr>
          <a:xfrm>
            <a:off x="214282" y="1500174"/>
            <a:ext cx="8715436" cy="1384995"/>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altLang="fr-FR" sz="2400" dirty="0" smtClean="0">
                <a:latin typeface="Tahoma" pitchFamily="34" charset="0"/>
                <a:cs typeface="Tahoma" pitchFamily="34" charset="0"/>
              </a:rPr>
              <a:t>Le data </a:t>
            </a:r>
            <a:r>
              <a:rPr lang="fr-FR" altLang="fr-FR" sz="2400" dirty="0" err="1" smtClean="0">
                <a:latin typeface="Tahoma" pitchFamily="34" charset="0"/>
                <a:cs typeface="Tahoma" pitchFamily="34" charset="0"/>
              </a:rPr>
              <a:t>mining</a:t>
            </a:r>
            <a:r>
              <a:rPr lang="fr-FR" altLang="fr-FR" sz="2400" dirty="0" smtClean="0">
                <a:latin typeface="Tahoma" pitchFamily="34" charset="0"/>
                <a:cs typeface="Tahoma" pitchFamily="34" charset="0"/>
              </a:rPr>
              <a:t>  repose sur  trois approches de fouille:</a:t>
            </a:r>
          </a:p>
          <a:p>
            <a:pPr lvl="1">
              <a:buFont typeface="Wingdings" pitchFamily="2" charset="2"/>
              <a:buChar char="q"/>
            </a:pPr>
            <a:r>
              <a:rPr lang="fr-FR" altLang="fr-FR" dirty="0" smtClean="0">
                <a:latin typeface="Tahoma" pitchFamily="34" charset="0"/>
                <a:cs typeface="Tahoma" pitchFamily="34" charset="0"/>
              </a:rPr>
              <a:t> </a:t>
            </a:r>
            <a:r>
              <a:rPr lang="fr-FR" altLang="fr-FR" sz="2000" b="1" dirty="0" smtClean="0">
                <a:latin typeface="Tahoma" pitchFamily="34" charset="0"/>
                <a:cs typeface="Tahoma" pitchFamily="34" charset="0"/>
              </a:rPr>
              <a:t>l '</a:t>
            </a:r>
            <a:r>
              <a:rPr lang="fr-FR" altLang="fr-FR" sz="2000" b="1" dirty="0" smtClean="0">
                <a:solidFill>
                  <a:srgbClr val="00B050"/>
                </a:solidFill>
                <a:latin typeface="Tahoma" pitchFamily="34" charset="0"/>
                <a:cs typeface="Tahoma" pitchFamily="34" charset="0"/>
              </a:rPr>
              <a:t>apprentissage</a:t>
            </a:r>
            <a:r>
              <a:rPr lang="fr-FR" altLang="fr-FR" sz="2000" b="1" dirty="0" smtClean="0">
                <a:latin typeface="Tahoma" pitchFamily="34" charset="0"/>
                <a:cs typeface="Tahoma" pitchFamily="34" charset="0"/>
              </a:rPr>
              <a:t> </a:t>
            </a:r>
            <a:r>
              <a:rPr lang="fr-FR" altLang="fr-FR" sz="2000" b="1" dirty="0" smtClean="0">
                <a:solidFill>
                  <a:srgbClr val="FF0000"/>
                </a:solidFill>
                <a:latin typeface="Tahoma" pitchFamily="34" charset="0"/>
                <a:cs typeface="Tahoma" pitchFamily="34" charset="0"/>
              </a:rPr>
              <a:t>supervisé </a:t>
            </a:r>
          </a:p>
          <a:p>
            <a:pPr lvl="1">
              <a:buFont typeface="Wingdings" pitchFamily="2" charset="2"/>
              <a:buChar char="q"/>
            </a:pPr>
            <a:r>
              <a:rPr lang="fr-FR" altLang="fr-FR" sz="2000" b="1" dirty="0" smtClean="0">
                <a:latin typeface="Tahoma" pitchFamily="34" charset="0"/>
                <a:cs typeface="Tahoma" pitchFamily="34" charset="0"/>
              </a:rPr>
              <a:t> l '</a:t>
            </a:r>
            <a:r>
              <a:rPr lang="fr-FR" altLang="fr-FR" sz="2000" b="1" dirty="0" smtClean="0">
                <a:solidFill>
                  <a:srgbClr val="00B050"/>
                </a:solidFill>
                <a:latin typeface="Tahoma" pitchFamily="34" charset="0"/>
                <a:cs typeface="Tahoma" pitchFamily="34" charset="0"/>
              </a:rPr>
              <a:t>apprentissage</a:t>
            </a:r>
            <a:r>
              <a:rPr lang="fr-FR" altLang="fr-FR" sz="2000" b="1" dirty="0" smtClean="0">
                <a:latin typeface="Tahoma" pitchFamily="34" charset="0"/>
                <a:cs typeface="Tahoma" pitchFamily="34" charset="0"/>
              </a:rPr>
              <a:t> </a:t>
            </a:r>
            <a:r>
              <a:rPr lang="fr-FR" altLang="fr-FR" sz="2000" b="1" dirty="0" smtClean="0">
                <a:solidFill>
                  <a:srgbClr val="FF0000"/>
                </a:solidFill>
                <a:latin typeface="Tahoma" pitchFamily="34" charset="0"/>
                <a:cs typeface="Tahoma" pitchFamily="34" charset="0"/>
              </a:rPr>
              <a:t>non supervisé </a:t>
            </a:r>
          </a:p>
          <a:p>
            <a:pPr lvl="1">
              <a:buFont typeface="Wingdings" pitchFamily="2" charset="2"/>
              <a:buChar char="q"/>
            </a:pPr>
            <a:r>
              <a:rPr lang="fr-FR" altLang="fr-FR" sz="2000" b="1" dirty="0" smtClean="0">
                <a:latin typeface="Tahoma" pitchFamily="34" charset="0"/>
                <a:cs typeface="Tahoma" pitchFamily="34" charset="0"/>
              </a:rPr>
              <a:t> l '</a:t>
            </a:r>
            <a:r>
              <a:rPr lang="fr-FR" altLang="fr-FR" sz="2000" b="1" dirty="0" smtClean="0">
                <a:solidFill>
                  <a:srgbClr val="00B050"/>
                </a:solidFill>
                <a:latin typeface="Tahoma" pitchFamily="34" charset="0"/>
                <a:cs typeface="Tahoma" pitchFamily="34" charset="0"/>
              </a:rPr>
              <a:t>apprentissage</a:t>
            </a:r>
            <a:r>
              <a:rPr lang="fr-FR" altLang="fr-FR" sz="2000" b="1" dirty="0" smtClean="0">
                <a:latin typeface="Tahoma" pitchFamily="34" charset="0"/>
                <a:cs typeface="Tahoma" pitchFamily="34" charset="0"/>
              </a:rPr>
              <a:t> </a:t>
            </a:r>
            <a:r>
              <a:rPr lang="fr-FR" altLang="fr-FR" sz="2000" b="1" dirty="0" smtClean="0">
                <a:solidFill>
                  <a:srgbClr val="FF0000"/>
                </a:solidFill>
                <a:latin typeface="Tahoma" pitchFamily="34" charset="0"/>
                <a:cs typeface="Tahoma" pitchFamily="34" charset="0"/>
              </a:rPr>
              <a:t>semi supervisé</a:t>
            </a:r>
            <a:r>
              <a:rPr lang="fr-FR" altLang="fr-FR" sz="2000" b="1" dirty="0" smtClean="0">
                <a:latin typeface="Tahoma" pitchFamily="34" charset="0"/>
                <a:cs typeface="Tahoma" pitchFamily="34" charset="0"/>
              </a:rPr>
              <a:t>.</a:t>
            </a:r>
            <a:endParaRPr lang="fr-FR" sz="2000" b="1" dirty="0">
              <a:latin typeface="Tahoma" pitchFamily="34" charset="0"/>
              <a:cs typeface="Tahoma" pitchFamily="34" charset="0"/>
            </a:endParaRPr>
          </a:p>
        </p:txBody>
      </p:sp>
      <p:sp>
        <p:nvSpPr>
          <p:cNvPr id="4" name="ZoneTexte 3"/>
          <p:cNvSpPr txBox="1"/>
          <p:nvPr/>
        </p:nvSpPr>
        <p:spPr>
          <a:xfrm>
            <a:off x="1714480" y="428604"/>
            <a:ext cx="6072230" cy="461665"/>
          </a:xfrm>
          <a:prstGeom prst="rect">
            <a:avLst/>
          </a:prstGeom>
          <a:solidFill>
            <a:schemeClr val="accent3"/>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400" b="1" dirty="0" smtClean="0">
                <a:solidFill>
                  <a:schemeClr val="tx2"/>
                </a:solidFill>
                <a:latin typeface="Tahoma" pitchFamily="34" charset="0"/>
                <a:cs typeface="Tahoma" pitchFamily="34" charset="0"/>
              </a:rPr>
              <a:t>APPRENTISSAGE</a:t>
            </a:r>
            <a:endParaRPr lang="fr-FR" sz="2400" b="1" dirty="0">
              <a:solidFill>
                <a:schemeClr val="tx2"/>
              </a:solidFill>
            </a:endParaRPr>
          </a:p>
        </p:txBody>
      </p:sp>
    </p:spTree>
    <p:extLst>
      <p:ext uri="{BB962C8B-B14F-4D97-AF65-F5344CB8AC3E}">
        <p14:creationId xmlns:p14="http://schemas.microsoft.com/office/powerpoint/2010/main" val="123272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580">
                                          <p:stCondLst>
                                            <p:cond delay="0"/>
                                          </p:stCondLst>
                                        </p:cTn>
                                        <p:tgtEl>
                                          <p:spTgt spid="2"/>
                                        </p:tgtEl>
                                      </p:cBhvr>
                                    </p:animEffect>
                                    <p:anim calcmode="lin" valueType="num">
                                      <p:cBhvr>
                                        <p:cTn id="4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gtEl>
                                      </p:cBhvr>
                                      <p:to x="100000" y="60000"/>
                                    </p:animScale>
                                    <p:animScale>
                                      <p:cBhvr>
                                        <p:cTn id="50" dur="166" decel="50000">
                                          <p:stCondLst>
                                            <p:cond delay="676"/>
                                          </p:stCondLst>
                                        </p:cTn>
                                        <p:tgtEl>
                                          <p:spTgt spid="2"/>
                                        </p:tgtEl>
                                      </p:cBhvr>
                                      <p:to x="100000" y="100000"/>
                                    </p:animScale>
                                    <p:animScale>
                                      <p:cBhvr>
                                        <p:cTn id="51" dur="26">
                                          <p:stCondLst>
                                            <p:cond delay="1312"/>
                                          </p:stCondLst>
                                        </p:cTn>
                                        <p:tgtEl>
                                          <p:spTgt spid="2"/>
                                        </p:tgtEl>
                                      </p:cBhvr>
                                      <p:to x="100000" y="80000"/>
                                    </p:animScale>
                                    <p:animScale>
                                      <p:cBhvr>
                                        <p:cTn id="52" dur="166" decel="50000">
                                          <p:stCondLst>
                                            <p:cond delay="1338"/>
                                          </p:stCondLst>
                                        </p:cTn>
                                        <p:tgtEl>
                                          <p:spTgt spid="2"/>
                                        </p:tgtEl>
                                      </p:cBhvr>
                                      <p:to x="100000" y="100000"/>
                                    </p:animScale>
                                    <p:animScale>
                                      <p:cBhvr>
                                        <p:cTn id="53" dur="26">
                                          <p:stCondLst>
                                            <p:cond delay="1642"/>
                                          </p:stCondLst>
                                        </p:cTn>
                                        <p:tgtEl>
                                          <p:spTgt spid="2"/>
                                        </p:tgtEl>
                                      </p:cBhvr>
                                      <p:to x="100000" y="90000"/>
                                    </p:animScale>
                                    <p:animScale>
                                      <p:cBhvr>
                                        <p:cTn id="54" dur="166" decel="50000">
                                          <p:stCondLst>
                                            <p:cond delay="1668"/>
                                          </p:stCondLst>
                                        </p:cTn>
                                        <p:tgtEl>
                                          <p:spTgt spid="2"/>
                                        </p:tgtEl>
                                      </p:cBhvr>
                                      <p:to x="100000" y="100000"/>
                                    </p:animScale>
                                    <p:animScale>
                                      <p:cBhvr>
                                        <p:cTn id="55" dur="26">
                                          <p:stCondLst>
                                            <p:cond delay="1808"/>
                                          </p:stCondLst>
                                        </p:cTn>
                                        <p:tgtEl>
                                          <p:spTgt spid="2"/>
                                        </p:tgtEl>
                                      </p:cBhvr>
                                      <p:to x="100000" y="95000"/>
                                    </p:animScale>
                                    <p:animScale>
                                      <p:cBhvr>
                                        <p:cTn id="5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285728"/>
            <a:ext cx="8786874" cy="1477328"/>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2400" b="1" i="1" u="sng" dirty="0" smtClean="0">
                <a:solidFill>
                  <a:srgbClr val="00CC99"/>
                </a:solidFill>
                <a:latin typeface="Tahoma" pitchFamily="34" charset="0"/>
                <a:cs typeface="Tahoma" pitchFamily="34" charset="0"/>
              </a:rPr>
              <a:t>L’apprentissage  </a:t>
            </a:r>
            <a:r>
              <a:rPr lang="en-US" sz="2400" b="1" i="1" u="sng" dirty="0" err="1" smtClean="0">
                <a:solidFill>
                  <a:srgbClr val="00CC99"/>
                </a:solidFill>
                <a:latin typeface="Tahoma" pitchFamily="34" charset="0"/>
                <a:cs typeface="Tahoma" pitchFamily="34" charset="0"/>
              </a:rPr>
              <a:t>Supervisé</a:t>
            </a:r>
            <a:r>
              <a:rPr lang="en-US" sz="2400" b="1" i="1" u="sng" dirty="0" smtClean="0">
                <a:solidFill>
                  <a:srgbClr val="00CC99"/>
                </a:solidFill>
                <a:latin typeface="Tahoma" pitchFamily="34" charset="0"/>
                <a:cs typeface="Tahoma" pitchFamily="34" charset="0"/>
              </a:rPr>
              <a:t>  </a:t>
            </a:r>
            <a:r>
              <a:rPr lang="en-US" sz="2400" b="1" i="1" dirty="0" smtClean="0">
                <a:solidFill>
                  <a:schemeClr val="accent1">
                    <a:lumMod val="75000"/>
                  </a:schemeClr>
                </a:solidFill>
                <a:latin typeface="Tahoma" pitchFamily="34" charset="0"/>
                <a:cs typeface="Tahoma" pitchFamily="34" charset="0"/>
              </a:rPr>
              <a:t>: </a:t>
            </a:r>
            <a:r>
              <a:rPr lang="fr-FR" sz="2400" dirty="0" smtClean="0">
                <a:latin typeface="Tahoma" pitchFamily="34" charset="0"/>
                <a:cs typeface="Tahoma" pitchFamily="34" charset="0"/>
              </a:rPr>
              <a:t>Il s’agit d’apprendre à classer un nouvel  individu parmi un ensemble de classes prédéfinies, à partir de données d’entrainement  (couples (individu ,classe)). </a:t>
            </a:r>
            <a:r>
              <a:rPr lang="fr-FR" dirty="0" smtClean="0">
                <a:latin typeface="Tahoma" pitchFamily="34" charset="0"/>
                <a:cs typeface="Tahoma" pitchFamily="34" charset="0"/>
              </a:rPr>
              <a:t/>
            </a:r>
            <a:br>
              <a:rPr lang="fr-FR" dirty="0" smtClean="0">
                <a:latin typeface="Tahoma" pitchFamily="34" charset="0"/>
                <a:cs typeface="Tahoma" pitchFamily="34" charset="0"/>
              </a:rPr>
            </a:br>
            <a:endParaRPr lang="fr-FR" dirty="0">
              <a:latin typeface="Tahoma" pitchFamily="34" charset="0"/>
              <a:cs typeface="Tahoma" pitchFamily="34" charset="0"/>
            </a:endParaRPr>
          </a:p>
        </p:txBody>
      </p:sp>
      <p:sp>
        <p:nvSpPr>
          <p:cNvPr id="3" name="ZoneTexte 2"/>
          <p:cNvSpPr txBox="1"/>
          <p:nvPr/>
        </p:nvSpPr>
        <p:spPr>
          <a:xfrm>
            <a:off x="214282" y="2357430"/>
            <a:ext cx="8715436" cy="2308324"/>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2400" b="1" i="1" u="sng" dirty="0" smtClean="0">
                <a:solidFill>
                  <a:srgbClr val="00CC99"/>
                </a:solidFill>
                <a:latin typeface="Tahoma" pitchFamily="34" charset="0"/>
                <a:cs typeface="Tahoma" pitchFamily="34" charset="0"/>
              </a:rPr>
              <a:t>L’apprentissage  </a:t>
            </a:r>
            <a:r>
              <a:rPr lang="en-US" sz="2400" b="1" i="1" u="sng" dirty="0" smtClean="0">
                <a:solidFill>
                  <a:srgbClr val="00CC99"/>
                </a:solidFill>
                <a:latin typeface="Tahoma" pitchFamily="34" charset="0"/>
                <a:cs typeface="Tahoma" pitchFamily="34" charset="0"/>
              </a:rPr>
              <a:t>Non  </a:t>
            </a:r>
            <a:r>
              <a:rPr lang="en-US" sz="2400" b="1" i="1" u="sng" dirty="0" err="1" smtClean="0">
                <a:solidFill>
                  <a:srgbClr val="00CC99"/>
                </a:solidFill>
                <a:latin typeface="Tahoma" pitchFamily="34" charset="0"/>
                <a:cs typeface="Tahoma" pitchFamily="34" charset="0"/>
              </a:rPr>
              <a:t>Supervisé</a:t>
            </a:r>
            <a:r>
              <a:rPr lang="en-US" sz="2400" b="1" i="1" u="sng" dirty="0" smtClean="0">
                <a:solidFill>
                  <a:srgbClr val="00CC99"/>
                </a:solidFill>
                <a:latin typeface="Tahoma" pitchFamily="34" charset="0"/>
                <a:cs typeface="Tahoma" pitchFamily="34" charset="0"/>
              </a:rPr>
              <a:t>  </a:t>
            </a:r>
            <a:r>
              <a:rPr lang="en-US" sz="2400" b="1" i="1" dirty="0" smtClean="0">
                <a:solidFill>
                  <a:schemeClr val="accent1">
                    <a:lumMod val="75000"/>
                  </a:schemeClr>
                </a:solidFill>
                <a:latin typeface="Tahoma" pitchFamily="34" charset="0"/>
                <a:cs typeface="Tahoma" pitchFamily="34" charset="0"/>
              </a:rPr>
              <a:t>: </a:t>
            </a:r>
            <a:r>
              <a:rPr lang="fr-FR" sz="2400" dirty="0" smtClean="0">
                <a:latin typeface="Tahoma" pitchFamily="34" charset="0"/>
                <a:cs typeface="Tahoma" pitchFamily="34" charset="0"/>
              </a:rPr>
              <a:t>Comme son nom l’indique, consiste à apprendre sans superviseur. A partir d’une population, il s’agit d’extraire des classes ou groupes d’individus présentant des caractéristiques communes ou similaire, le nombre et la dentition  des </a:t>
            </a:r>
            <a:r>
              <a:rPr lang="fr-FR" sz="2400" dirty="0" smtClean="0">
                <a:solidFill>
                  <a:srgbClr val="FF0000"/>
                </a:solidFill>
                <a:latin typeface="Tahoma" pitchFamily="34" charset="0"/>
                <a:cs typeface="Tahoma" pitchFamily="34" charset="0"/>
              </a:rPr>
              <a:t>classes n'étant  pas donnés a priori.</a:t>
            </a:r>
            <a:endParaRPr lang="fr-FR" sz="2400" dirty="0">
              <a:solidFill>
                <a:srgbClr val="FF0000"/>
              </a:solidFill>
              <a:latin typeface="Tahoma" pitchFamily="34" charset="0"/>
              <a:cs typeface="Tahoma" pitchFamily="34" charset="0"/>
            </a:endParaRPr>
          </a:p>
        </p:txBody>
      </p:sp>
      <p:sp>
        <p:nvSpPr>
          <p:cNvPr id="4" name="ZoneTexte 3"/>
          <p:cNvSpPr txBox="1"/>
          <p:nvPr/>
        </p:nvSpPr>
        <p:spPr>
          <a:xfrm>
            <a:off x="214282" y="5072074"/>
            <a:ext cx="8643998" cy="1200329"/>
          </a:xfrm>
          <a:prstGeom prst="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2400" b="1" i="1" u="sng" dirty="0" smtClean="0">
                <a:solidFill>
                  <a:srgbClr val="00CC99"/>
                </a:solidFill>
                <a:latin typeface="Tahoma" pitchFamily="34" charset="0"/>
                <a:cs typeface="Tahoma" pitchFamily="34" charset="0"/>
              </a:rPr>
              <a:t>L’apprentissage  </a:t>
            </a:r>
            <a:r>
              <a:rPr lang="en-US" sz="2400" b="1" i="1" u="sng" dirty="0" smtClean="0">
                <a:solidFill>
                  <a:srgbClr val="00CC99"/>
                </a:solidFill>
                <a:latin typeface="Tahoma" pitchFamily="34" charset="0"/>
                <a:cs typeface="Tahoma" pitchFamily="34" charset="0"/>
              </a:rPr>
              <a:t>semi  </a:t>
            </a:r>
            <a:r>
              <a:rPr lang="en-US" sz="2400" b="1" i="1" u="sng" dirty="0" err="1" smtClean="0">
                <a:solidFill>
                  <a:srgbClr val="00CC99"/>
                </a:solidFill>
                <a:latin typeface="Tahoma" pitchFamily="34" charset="0"/>
                <a:cs typeface="Tahoma" pitchFamily="34" charset="0"/>
              </a:rPr>
              <a:t>Supervisé</a:t>
            </a:r>
            <a:r>
              <a:rPr lang="en-US" sz="2400" b="1" i="1" u="sng" dirty="0" smtClean="0">
                <a:solidFill>
                  <a:srgbClr val="00CC99"/>
                </a:solidFill>
                <a:latin typeface="Tahoma" pitchFamily="34" charset="0"/>
                <a:cs typeface="Tahoma" pitchFamily="34" charset="0"/>
              </a:rPr>
              <a:t> </a:t>
            </a:r>
            <a:r>
              <a:rPr lang="en-US" sz="2400" b="1" i="1" u="sng" dirty="0" smtClean="0">
                <a:latin typeface="Tahoma" pitchFamily="34" charset="0"/>
                <a:cs typeface="Tahoma" pitchFamily="34" charset="0"/>
              </a:rPr>
              <a:t>: </a:t>
            </a:r>
            <a:r>
              <a:rPr lang="fr-FR" sz="2400" dirty="0" smtClean="0"/>
              <a:t>est une classe de techniques d'apprentissage automatique qui utilise  un  ensemble  de  données  étiquetées  et  non-étiquetés.</a:t>
            </a:r>
            <a:endParaRPr lang="fr-FR" sz="2400" dirty="0"/>
          </a:p>
        </p:txBody>
      </p:sp>
    </p:spTree>
    <p:extLst>
      <p:ext uri="{BB962C8B-B14F-4D97-AF65-F5344CB8AC3E}">
        <p14:creationId xmlns:p14="http://schemas.microsoft.com/office/powerpoint/2010/main" val="216239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down)">
                                      <p:cBhvr>
                                        <p:cTn id="43" dur="580">
                                          <p:stCondLst>
                                            <p:cond delay="0"/>
                                          </p:stCondLst>
                                        </p:cTn>
                                        <p:tgtEl>
                                          <p:spTgt spid="4"/>
                                        </p:tgtEl>
                                      </p:cBhvr>
                                    </p:animEffect>
                                    <p:anim calcmode="lin" valueType="num">
                                      <p:cBhvr>
                                        <p:cTn id="4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gtEl>
                                      </p:cBhvr>
                                      <p:to x="100000" y="60000"/>
                                    </p:animScale>
                                    <p:animScale>
                                      <p:cBhvr>
                                        <p:cTn id="50" dur="166" decel="50000">
                                          <p:stCondLst>
                                            <p:cond delay="676"/>
                                          </p:stCondLst>
                                        </p:cTn>
                                        <p:tgtEl>
                                          <p:spTgt spid="4"/>
                                        </p:tgtEl>
                                      </p:cBhvr>
                                      <p:to x="100000" y="100000"/>
                                    </p:animScale>
                                    <p:animScale>
                                      <p:cBhvr>
                                        <p:cTn id="51" dur="26">
                                          <p:stCondLst>
                                            <p:cond delay="1312"/>
                                          </p:stCondLst>
                                        </p:cTn>
                                        <p:tgtEl>
                                          <p:spTgt spid="4"/>
                                        </p:tgtEl>
                                      </p:cBhvr>
                                      <p:to x="100000" y="80000"/>
                                    </p:animScale>
                                    <p:animScale>
                                      <p:cBhvr>
                                        <p:cTn id="52" dur="166" decel="50000">
                                          <p:stCondLst>
                                            <p:cond delay="1338"/>
                                          </p:stCondLst>
                                        </p:cTn>
                                        <p:tgtEl>
                                          <p:spTgt spid="4"/>
                                        </p:tgtEl>
                                      </p:cBhvr>
                                      <p:to x="100000" y="100000"/>
                                    </p:animScale>
                                    <p:animScale>
                                      <p:cBhvr>
                                        <p:cTn id="53" dur="26">
                                          <p:stCondLst>
                                            <p:cond delay="1642"/>
                                          </p:stCondLst>
                                        </p:cTn>
                                        <p:tgtEl>
                                          <p:spTgt spid="4"/>
                                        </p:tgtEl>
                                      </p:cBhvr>
                                      <p:to x="100000" y="90000"/>
                                    </p:animScale>
                                    <p:animScale>
                                      <p:cBhvr>
                                        <p:cTn id="54" dur="166" decel="50000">
                                          <p:stCondLst>
                                            <p:cond delay="1668"/>
                                          </p:stCondLst>
                                        </p:cTn>
                                        <p:tgtEl>
                                          <p:spTgt spid="4"/>
                                        </p:tgtEl>
                                      </p:cBhvr>
                                      <p:to x="100000" y="100000"/>
                                    </p:animScale>
                                    <p:animScale>
                                      <p:cBhvr>
                                        <p:cTn id="55" dur="26">
                                          <p:stCondLst>
                                            <p:cond delay="1808"/>
                                          </p:stCondLst>
                                        </p:cTn>
                                        <p:tgtEl>
                                          <p:spTgt spid="4"/>
                                        </p:tgtEl>
                                      </p:cBhvr>
                                      <p:to x="100000" y="95000"/>
                                    </p:animScale>
                                    <p:animScale>
                                      <p:cBhvr>
                                        <p:cTn id="5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5"/>
          <p:cNvSpPr txBox="1">
            <a:spLocks/>
          </p:cNvSpPr>
          <p:nvPr/>
        </p:nvSpPr>
        <p:spPr>
          <a:xfrm>
            <a:off x="357158" y="1500174"/>
            <a:ext cx="8501122" cy="4379913"/>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a:noAutofit/>
          </a:bodyPr>
          <a:lstStyle/>
          <a:p>
            <a:pPr marL="342900" marR="0" lvl="0" indent="-342900" algn="just" defTabSz="914400" eaLnBrk="1" fontAlgn="auto" latinLnBrk="0" hangingPunct="1">
              <a:spcBef>
                <a:spcPct val="20000"/>
              </a:spcBef>
              <a:spcAft>
                <a:spcPts val="0"/>
              </a:spcAft>
              <a:buClrTx/>
              <a:buSzTx/>
              <a:tabLst/>
              <a:defRPr/>
            </a:pPr>
            <a:r>
              <a:rPr kumimoji="0" lang="fr-FR" sz="2400" b="0" i="0" u="none" strike="noStrike" kern="1200" cap="none" spc="0" normalizeH="0" baseline="0" noProof="0" dirty="0" smtClean="0">
                <a:ln>
                  <a:noFill/>
                </a:ln>
                <a:solidFill>
                  <a:schemeClr val="tx1"/>
                </a:solidFill>
                <a:effectLst/>
                <a:uLnTx/>
                <a:uFillTx/>
                <a:latin typeface="Tahoma" pitchFamily="34" charset="0"/>
                <a:cs typeface="Tahoma" pitchFamily="34" charset="0"/>
              </a:rPr>
              <a:t>	La classification consiste à étudier les caractéristiques d’un</a:t>
            </a:r>
            <a:r>
              <a:rPr kumimoji="0" lang="fr-FR" sz="2400" b="0" i="0" u="none" strike="noStrike" kern="1200" cap="none" spc="0" normalizeH="0" noProof="0" dirty="0" smtClean="0">
                <a:ln>
                  <a:noFill/>
                </a:ln>
                <a:solidFill>
                  <a:schemeClr val="tx1"/>
                </a:solidFill>
                <a:effectLst/>
                <a:uLnTx/>
                <a:uFillTx/>
                <a:latin typeface="Tahoma" pitchFamily="34" charset="0"/>
                <a:cs typeface="Tahoma" pitchFamily="34" charset="0"/>
              </a:rPr>
              <a:t> </a:t>
            </a:r>
            <a:r>
              <a:rPr kumimoji="0" lang="fr-FR" sz="2400" b="0" i="0" u="none" strike="noStrike" kern="1200" cap="none" spc="0" normalizeH="0" baseline="0" noProof="0" dirty="0" smtClean="0">
                <a:ln>
                  <a:noFill/>
                </a:ln>
                <a:solidFill>
                  <a:schemeClr val="tx1"/>
                </a:solidFill>
                <a:effectLst/>
                <a:uLnTx/>
                <a:uFillTx/>
                <a:latin typeface="Tahoma" pitchFamily="34" charset="0"/>
                <a:cs typeface="Tahoma" pitchFamily="34" charset="0"/>
              </a:rPr>
              <a:t>nouvel objet pour lui attribuer une classe prédéfinie. </a:t>
            </a:r>
          </a:p>
          <a:p>
            <a:pPr marL="342900" marR="0" lvl="0" indent="-342900" algn="just" defTabSz="914400" rtl="0" eaLnBrk="1" fontAlgn="auto" latinLnBrk="0" hangingPunct="1">
              <a:spcBef>
                <a:spcPct val="20000"/>
              </a:spcBef>
              <a:spcAft>
                <a:spcPts val="0"/>
              </a:spcAft>
              <a:buClrTx/>
              <a:buSzTx/>
              <a:tabLst/>
              <a:defRPr/>
            </a:pPr>
            <a:r>
              <a:rPr kumimoji="0" lang="fr-FR" sz="2400" b="0" i="0" u="none" strike="noStrike" kern="1200" cap="none" spc="0" normalizeH="0" baseline="0" noProof="0" dirty="0" smtClean="0">
                <a:ln>
                  <a:noFill/>
                </a:ln>
                <a:solidFill>
                  <a:schemeClr val="tx1"/>
                </a:solidFill>
                <a:effectLst/>
                <a:uLnTx/>
                <a:uFillTx/>
                <a:latin typeface="Tahoma" pitchFamily="34" charset="0"/>
                <a:cs typeface="Tahoma" pitchFamily="34" charset="0"/>
              </a:rPr>
              <a:t>	Les objets à classifiés sont généralement des enregistrements d’une base de données, la classification consiste à mettre à jour chaque enregistrement en déterminant un champ de classe. </a:t>
            </a:r>
          </a:p>
          <a:p>
            <a:pPr marL="342900" marR="0" lvl="0" indent="-342900" algn="just" defTabSz="914400" rtl="0" eaLnBrk="1" fontAlgn="auto" latinLnBrk="0" hangingPunct="1">
              <a:spcBef>
                <a:spcPct val="20000"/>
              </a:spcBef>
              <a:spcAft>
                <a:spcPts val="0"/>
              </a:spcAft>
              <a:buClrTx/>
              <a:buSzTx/>
              <a:tabLst/>
              <a:defRPr/>
            </a:pPr>
            <a:r>
              <a:rPr kumimoji="0" lang="fr-FR" sz="2400" b="0" i="0" u="none" strike="noStrike" kern="1200" cap="none" spc="0" normalizeH="0" baseline="0" noProof="0" dirty="0" smtClean="0">
                <a:ln>
                  <a:noFill/>
                </a:ln>
                <a:solidFill>
                  <a:schemeClr val="tx1"/>
                </a:solidFill>
                <a:effectLst/>
                <a:uLnTx/>
                <a:uFillTx/>
                <a:latin typeface="Tahoma" pitchFamily="34" charset="0"/>
                <a:cs typeface="Tahoma" pitchFamily="34" charset="0"/>
              </a:rPr>
              <a:t>	La tâche de la classification est caractérisée par une définition de classes bien précise et un ensemble d’exemples classés auparavant. </a:t>
            </a:r>
          </a:p>
          <a:p>
            <a:pPr marL="342900" marR="0" lvl="0" indent="-342900" algn="just" defTabSz="914400" rtl="0" eaLnBrk="1" fontAlgn="auto" latinLnBrk="0" hangingPunct="1">
              <a:spcBef>
                <a:spcPct val="20000"/>
              </a:spcBef>
              <a:spcAft>
                <a:spcPts val="0"/>
              </a:spcAft>
              <a:buClrTx/>
              <a:buSzTx/>
              <a:tabLst/>
              <a:defRPr/>
            </a:pPr>
            <a:r>
              <a:rPr lang="fr-FR" sz="2400" dirty="0" smtClean="0">
                <a:solidFill>
                  <a:schemeClr val="tx1"/>
                </a:solidFill>
                <a:latin typeface="Tahoma" pitchFamily="34" charset="0"/>
                <a:cs typeface="Tahoma" pitchFamily="34" charset="0"/>
              </a:rPr>
              <a:t>	</a:t>
            </a:r>
            <a:r>
              <a:rPr kumimoji="0" lang="fr-FR" sz="2400" b="0" i="0" u="none" strike="noStrike" kern="1200" cap="none" spc="0" normalizeH="0" baseline="0" noProof="0" dirty="0" smtClean="0">
                <a:ln>
                  <a:noFill/>
                </a:ln>
                <a:solidFill>
                  <a:schemeClr val="tx1"/>
                </a:solidFill>
                <a:effectLst/>
                <a:uLnTx/>
                <a:uFillTx/>
                <a:latin typeface="Tahoma" pitchFamily="34" charset="0"/>
                <a:cs typeface="Tahoma" pitchFamily="34" charset="0"/>
              </a:rPr>
              <a:t>L’objectif est de créer un </a:t>
            </a:r>
            <a:r>
              <a:rPr kumimoji="0" lang="fr-FR" sz="2400" b="1" i="0" u="none" strike="noStrike" kern="1200" cap="none" spc="0" normalizeH="0" baseline="0" noProof="0" dirty="0" smtClean="0">
                <a:ln>
                  <a:noFill/>
                </a:ln>
                <a:solidFill>
                  <a:srgbClr val="E31A79"/>
                </a:solidFill>
                <a:effectLst>
                  <a:outerShdw blurRad="38100" dist="38100" dir="2700000" algn="tl">
                    <a:srgbClr val="000000">
                      <a:alpha val="43137"/>
                    </a:srgbClr>
                  </a:outerShdw>
                </a:effectLst>
                <a:uLnTx/>
                <a:uFillTx/>
                <a:latin typeface="Tahoma" pitchFamily="34" charset="0"/>
                <a:cs typeface="Tahoma" pitchFamily="34" charset="0"/>
              </a:rPr>
              <a:t>modèle</a:t>
            </a:r>
            <a:r>
              <a:rPr kumimoji="0" lang="fr-FR" sz="2400" b="0" i="0" u="none" strike="noStrike" kern="1200" cap="none" spc="0" normalizeH="0" baseline="0" noProof="0" dirty="0" smtClean="0">
                <a:ln>
                  <a:noFill/>
                </a:ln>
                <a:solidFill>
                  <a:schemeClr val="tx1"/>
                </a:solidFill>
                <a:effectLst/>
                <a:uLnTx/>
                <a:uFillTx/>
                <a:latin typeface="Tahoma" pitchFamily="34" charset="0"/>
                <a:cs typeface="Tahoma" pitchFamily="34" charset="0"/>
              </a:rPr>
              <a:t> qui peut être appliqué aux données non classifiées dans le but de les classifiées .</a:t>
            </a:r>
            <a:endParaRPr kumimoji="0" lang="fr-FR" sz="2400" b="0" i="0" u="none" strike="noStrike" kern="1200" cap="none" spc="0" normalizeH="0" baseline="0" noProof="0" dirty="0">
              <a:ln>
                <a:noFill/>
              </a:ln>
              <a:solidFill>
                <a:schemeClr val="tx1"/>
              </a:solidFill>
              <a:effectLst/>
              <a:uLnTx/>
              <a:uFillTx/>
              <a:latin typeface="Tahoma" pitchFamily="34" charset="0"/>
              <a:cs typeface="Tahoma" pitchFamily="34" charset="0"/>
            </a:endParaRPr>
          </a:p>
        </p:txBody>
      </p:sp>
      <p:sp>
        <p:nvSpPr>
          <p:cNvPr id="3" name="ZoneTexte 2"/>
          <p:cNvSpPr txBox="1"/>
          <p:nvPr/>
        </p:nvSpPr>
        <p:spPr>
          <a:xfrm>
            <a:off x="1714480" y="642918"/>
            <a:ext cx="5929354" cy="461665"/>
          </a:xfrm>
          <a:prstGeom prst="rect">
            <a:avLst/>
          </a:prstGeom>
          <a:solidFill>
            <a:schemeClr val="accent3"/>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ltLang="fr-FR" sz="2400" b="1" dirty="0" smtClean="0">
                <a:latin typeface="Tahoma" pitchFamily="34" charset="0"/>
                <a:cs typeface="Tahoma" pitchFamily="34" charset="0"/>
              </a:rPr>
              <a:t>LA CLASSIFICATION</a:t>
            </a:r>
            <a:endParaRPr lang="fr-FR" dirty="0"/>
          </a:p>
        </p:txBody>
      </p:sp>
    </p:spTree>
    <p:extLst>
      <p:ext uri="{BB962C8B-B14F-4D97-AF65-F5344CB8AC3E}">
        <p14:creationId xmlns:p14="http://schemas.microsoft.com/office/powerpoint/2010/main" val="14808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
                                            <p:bg/>
                                          </p:spTgt>
                                        </p:tgtEl>
                                        <p:attrNameLst>
                                          <p:attrName>style.visibility</p:attrName>
                                        </p:attrNameLst>
                                      </p:cBhvr>
                                      <p:to>
                                        <p:strVal val="visible"/>
                                      </p:to>
                                    </p:set>
                                    <p:animEffect transition="in" filter="wipe(left)">
                                      <p:cBhvr>
                                        <p:cTn id="24" dur="350"/>
                                        <p:tgtEl>
                                          <p:spTgt spid="2">
                                            <p:bg/>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animEffect transition="in" filter="wipe(left)">
                                      <p:cBhvr>
                                        <p:cTn id="29" dur="350"/>
                                        <p:tgtEl>
                                          <p:spTgt spid="2">
                                            <p:txEl>
                                              <p:pRg st="0" end="0"/>
                                            </p:txEl>
                                          </p:spTgt>
                                        </p:tgtEl>
                                      </p:cBhvr>
                                    </p:animEffect>
                                  </p:childTnLst>
                                </p:cTn>
                              </p:par>
                            </p:childTnLst>
                          </p:cTn>
                        </p:par>
                        <p:par>
                          <p:cTn id="30" fill="hold">
                            <p:stCondLst>
                              <p:cond delay="350"/>
                            </p:stCondLst>
                            <p:childTnLst>
                              <p:par>
                                <p:cTn id="31" presetID="22" presetClass="entr" presetSubtype="8" fill="hold" grpId="0" nodeType="after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Effect transition="in" filter="wipe(left)">
                                      <p:cBhvr>
                                        <p:cTn id="33" dur="350"/>
                                        <p:tgtEl>
                                          <p:spTgt spid="2">
                                            <p:txEl>
                                              <p:pRg st="1" end="1"/>
                                            </p:txEl>
                                          </p:spTgt>
                                        </p:tgtEl>
                                      </p:cBhvr>
                                    </p:animEffect>
                                  </p:childTnLst>
                                </p:cTn>
                              </p:par>
                            </p:childTnLst>
                          </p:cTn>
                        </p:par>
                        <p:par>
                          <p:cTn id="34" fill="hold">
                            <p:stCondLst>
                              <p:cond delay="700"/>
                            </p:stCondLst>
                            <p:childTnLst>
                              <p:par>
                                <p:cTn id="35" presetID="22" presetClass="entr" presetSubtype="8" fill="hold" grpId="0" nodeType="after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Effect transition="in" filter="wipe(left)">
                                      <p:cBhvr>
                                        <p:cTn id="37" dur="350"/>
                                        <p:tgtEl>
                                          <p:spTgt spid="2">
                                            <p:txEl>
                                              <p:pRg st="2" end="2"/>
                                            </p:txEl>
                                          </p:spTgt>
                                        </p:tgtEl>
                                      </p:cBhvr>
                                    </p:animEffect>
                                  </p:childTnLst>
                                </p:cTn>
                              </p:par>
                            </p:childTnLst>
                          </p:cTn>
                        </p:par>
                        <p:par>
                          <p:cTn id="38" fill="hold">
                            <p:stCondLst>
                              <p:cond delay="1050"/>
                            </p:stCondLst>
                            <p:childTnLst>
                              <p:par>
                                <p:cTn id="39" presetID="22" presetClass="entr" presetSubtype="8" fill="hold" grpId="0" nodeType="afterEffect">
                                  <p:stCondLst>
                                    <p:cond delay="0"/>
                                  </p:stCondLst>
                                  <p:childTnLst>
                                    <p:set>
                                      <p:cBhvr>
                                        <p:cTn id="40" dur="1" fill="hold">
                                          <p:stCondLst>
                                            <p:cond delay="0"/>
                                          </p:stCondLst>
                                        </p:cTn>
                                        <p:tgtEl>
                                          <p:spTgt spid="2">
                                            <p:txEl>
                                              <p:pRg st="3" end="3"/>
                                            </p:txEl>
                                          </p:spTgt>
                                        </p:tgtEl>
                                        <p:attrNameLst>
                                          <p:attrName>style.visibility</p:attrName>
                                        </p:attrNameLst>
                                      </p:cBhvr>
                                      <p:to>
                                        <p:strVal val="visible"/>
                                      </p:to>
                                    </p:set>
                                    <p:animEffect transition="in" filter="wipe(left)">
                                      <p:cBhvr>
                                        <p:cTn id="41" dur="35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1000108"/>
            <a:ext cx="8715436" cy="2739211"/>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altLang="fr-FR" sz="2800" b="1" i="1" u="sng" dirty="0" smtClean="0">
                <a:latin typeface="Tahoma" pitchFamily="34" charset="0"/>
                <a:cs typeface="Tahoma" pitchFamily="34" charset="0"/>
              </a:rPr>
              <a:t>La</a:t>
            </a:r>
            <a:r>
              <a:rPr lang="en-US" altLang="fr-FR" sz="2800" b="1" u="sng" dirty="0" smtClean="0">
                <a:latin typeface="Tahoma" pitchFamily="34" charset="0"/>
                <a:cs typeface="Tahoma" pitchFamily="34" charset="0"/>
              </a:rPr>
              <a:t> </a:t>
            </a:r>
            <a:r>
              <a:rPr lang="en-US" altLang="fr-FR" sz="2800" b="1" i="1" u="sng" dirty="0" smtClean="0">
                <a:latin typeface="Tahoma" pitchFamily="34" charset="0"/>
                <a:cs typeface="Tahoma" pitchFamily="34" charset="0"/>
              </a:rPr>
              <a:t>classification</a:t>
            </a:r>
            <a:r>
              <a:rPr lang="en-US" altLang="fr-FR" sz="2800" b="1" dirty="0" smtClean="0">
                <a:latin typeface="Tahoma" pitchFamily="34" charset="0"/>
                <a:cs typeface="Tahoma" pitchFamily="34" charset="0"/>
              </a:rPr>
              <a:t>: </a:t>
            </a:r>
            <a:r>
              <a:rPr lang="en-US" altLang="fr-FR" sz="2400" dirty="0" smtClean="0">
                <a:latin typeface="Tahoma" pitchFamily="34" charset="0"/>
                <a:cs typeface="Tahoma" pitchFamily="34" charset="0"/>
              </a:rPr>
              <a:t>est un des nombreux domaines de la fouille de données . Elle a pour le but de </a:t>
            </a:r>
            <a:r>
              <a:rPr lang="en-US" altLang="fr-FR" sz="2400" dirty="0" err="1" smtClean="0">
                <a:latin typeface="Tahoma" pitchFamily="34" charset="0"/>
                <a:cs typeface="Tahoma" pitchFamily="34" charset="0"/>
              </a:rPr>
              <a:t>regrouper</a:t>
            </a:r>
            <a:r>
              <a:rPr lang="en-US" altLang="fr-FR" sz="2400" dirty="0" smtClean="0">
                <a:latin typeface="Tahoma" pitchFamily="34" charset="0"/>
                <a:cs typeface="Tahoma" pitchFamily="34" charset="0"/>
              </a:rPr>
              <a:t> des individus en classes homogènes en fonction de l’étude de certaines caractéristiques de ces individus. Elle permet ainsi de décrire les données en procédant à une réduction du nombre d’individus. En utilisant différentes techniques de l'apprentissage :</a:t>
            </a:r>
            <a:endParaRPr lang="fr-FR" sz="2400" dirty="0">
              <a:latin typeface="Tahoma" pitchFamily="34" charset="0"/>
              <a:cs typeface="Tahoma" pitchFamily="34" charset="0"/>
            </a:endParaRPr>
          </a:p>
        </p:txBody>
      </p:sp>
      <p:sp>
        <p:nvSpPr>
          <p:cNvPr id="3" name="ZoneTexte 2"/>
          <p:cNvSpPr txBox="1"/>
          <p:nvPr/>
        </p:nvSpPr>
        <p:spPr>
          <a:xfrm>
            <a:off x="214282" y="4500570"/>
            <a:ext cx="8715436" cy="954107"/>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buFont typeface="Wingdings" panose="05000000000000000000" pitchFamily="2" charset="2"/>
              <a:buChar char="Ø"/>
            </a:pPr>
            <a:r>
              <a:rPr lang="fr-FR" sz="3200" b="1" u="sng" dirty="0" smtClean="0">
                <a:latin typeface="Tahoma" pitchFamily="34" charset="0"/>
                <a:cs typeface="Tahoma" pitchFamily="34" charset="0"/>
              </a:rPr>
              <a:t>Supervisée</a:t>
            </a:r>
            <a:r>
              <a:rPr lang="fr-FR" sz="3200" dirty="0" smtClean="0">
                <a:latin typeface="Tahoma" pitchFamily="34" charset="0"/>
                <a:cs typeface="Tahoma" pitchFamily="34" charset="0"/>
              </a:rPr>
              <a:t> </a:t>
            </a:r>
            <a:r>
              <a:rPr lang="fr-FR" sz="2400" dirty="0" smtClean="0">
                <a:latin typeface="Tahoma" pitchFamily="34" charset="0"/>
                <a:cs typeface="Tahoma" pitchFamily="34" charset="0"/>
              </a:rPr>
              <a:t>: Les connaissances </a:t>
            </a:r>
            <a:r>
              <a:rPr lang="fr-FR" sz="2400" b="1" i="1" dirty="0" smtClean="0">
                <a:latin typeface="Tahoma" pitchFamily="34" charset="0"/>
                <a:cs typeface="Tahoma" pitchFamily="34" charset="0"/>
              </a:rPr>
              <a:t>a priori </a:t>
            </a:r>
            <a:r>
              <a:rPr lang="fr-FR" sz="2400" dirty="0" smtClean="0">
                <a:latin typeface="Tahoma" pitchFamily="34" charset="0"/>
                <a:cs typeface="Tahoma" pitchFamily="34" charset="0"/>
              </a:rPr>
              <a:t>sont utilisées pour la création des classes et la saisie des échantillons.</a:t>
            </a:r>
            <a:endParaRPr lang="fr-FR" sz="2400" dirty="0">
              <a:latin typeface="Tahoma" pitchFamily="34" charset="0"/>
              <a:cs typeface="Tahoma" pitchFamily="34" charset="0"/>
            </a:endParaRPr>
          </a:p>
        </p:txBody>
      </p:sp>
    </p:spTree>
    <p:extLst>
      <p:ext uri="{BB962C8B-B14F-4D97-AF65-F5344CB8AC3E}">
        <p14:creationId xmlns:p14="http://schemas.microsoft.com/office/powerpoint/2010/main" val="2188440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680</Words>
  <Application>Microsoft Office PowerPoint</Application>
  <PresentationFormat>Affichage à l'écran (4:3)</PresentationFormat>
  <Paragraphs>63</Paragraphs>
  <Slides>12</Slides>
  <Notes>7</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Apprentissage supervisé  </vt:lpstr>
      <vt:lpstr>Apprentissage supervisé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ZERARKA</dc:creator>
  <cp:lastModifiedBy>ZERARKA</cp:lastModifiedBy>
  <cp:revision>1</cp:revision>
  <dcterms:created xsi:type="dcterms:W3CDTF">2020-12-28T15:31:28Z</dcterms:created>
  <dcterms:modified xsi:type="dcterms:W3CDTF">2020-12-28T15:33:04Z</dcterms:modified>
</cp:coreProperties>
</file>